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Measles/Data/Coverage%20MMR%201-MMR2%202014/Copy%20of%20MMR1%202015-2019%20Differenc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Measles/Data/Coverage%20MMR%201-MMR2%202014/Copy%20of%20MMR1%202015-2019%20Differenc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328518494412739E-2"/>
          <c:y val="5.4750652944488942E-2"/>
          <c:w val="0.9142832205999093"/>
          <c:h val="0.87083187358345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'MMR2 2018-2019'!$J$2</c:f>
              <c:strCache>
                <c:ptCount val="1"/>
                <c:pt idx="0">
                  <c:v>Difference </c:v>
                </c:pt>
              </c:strCache>
            </c:strRef>
          </c:tx>
          <c:spPr>
            <a:solidFill>
              <a:srgbClr val="339933"/>
            </a:solidFill>
            <a:ln>
              <a:solidFill>
                <a:srgbClr val="339933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C5-4AE6-B125-1F2A7C005392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C5-4AE6-B125-1F2A7C005392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C5-4AE6-B125-1F2A7C005392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4C5-4AE6-B125-1F2A7C005392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4C5-4AE6-B125-1F2A7C005392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4C5-4AE6-B125-1F2A7C005392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4C5-4AE6-B125-1F2A7C005392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4C5-4AE6-B125-1F2A7C005392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4C5-4AE6-B125-1F2A7C00539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04C5-4AE6-B125-1F2A7C005392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04C5-4AE6-B125-1F2A7C005392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04C5-4AE6-B125-1F2A7C005392}"/>
              </c:ext>
            </c:extLst>
          </c:dPt>
          <c:cat>
            <c:strRef>
              <c:f>'MMR2 2018-2019'!$I$3:$I$44</c:f>
              <c:strCache>
                <c:ptCount val="42"/>
                <c:pt idx="0">
                  <c:v>VEN</c:v>
                </c:pt>
                <c:pt idx="1">
                  <c:v>VCT</c:v>
                </c:pt>
                <c:pt idx="2">
                  <c:v>MEX</c:v>
                </c:pt>
                <c:pt idx="3">
                  <c:v>BRA</c:v>
                </c:pt>
                <c:pt idx="4">
                  <c:v>ARG</c:v>
                </c:pt>
                <c:pt idx="5">
                  <c:v>ATG</c:v>
                </c:pt>
                <c:pt idx="6">
                  <c:v>HND</c:v>
                </c:pt>
                <c:pt idx="7">
                  <c:v>AIA</c:v>
                </c:pt>
                <c:pt idx="8">
                  <c:v>VGB</c:v>
                </c:pt>
                <c:pt idx="9">
                  <c:v>PAN</c:v>
                </c:pt>
                <c:pt idx="10">
                  <c:v>CRI</c:v>
                </c:pt>
                <c:pt idx="11">
                  <c:v>CHL</c:v>
                </c:pt>
                <c:pt idx="12">
                  <c:v>PER</c:v>
                </c:pt>
                <c:pt idx="13">
                  <c:v>TTO</c:v>
                </c:pt>
                <c:pt idx="14">
                  <c:v>CUB</c:v>
                </c:pt>
                <c:pt idx="15">
                  <c:v>CAN</c:v>
                </c:pt>
                <c:pt idx="16">
                  <c:v>PRY</c:v>
                </c:pt>
                <c:pt idx="17">
                  <c:v>USA</c:v>
                </c:pt>
                <c:pt idx="18">
                  <c:v>COL</c:v>
                </c:pt>
                <c:pt idx="19">
                  <c:v>KNA</c:v>
                </c:pt>
                <c:pt idx="20">
                  <c:v>SLV</c:v>
                </c:pt>
                <c:pt idx="21">
                  <c:v>ABW</c:v>
                </c:pt>
                <c:pt idx="22">
                  <c:v>GTM</c:v>
                </c:pt>
                <c:pt idx="23">
                  <c:v>ECU</c:v>
                </c:pt>
                <c:pt idx="24">
                  <c:v>BLZ</c:v>
                </c:pt>
                <c:pt idx="25">
                  <c:v>NIC</c:v>
                </c:pt>
                <c:pt idx="26">
                  <c:v>TCA</c:v>
                </c:pt>
                <c:pt idx="27">
                  <c:v>HTI</c:v>
                </c:pt>
                <c:pt idx="28">
                  <c:v>URY</c:v>
                </c:pt>
                <c:pt idx="29">
                  <c:v>GUY</c:v>
                </c:pt>
                <c:pt idx="30">
                  <c:v>SUR</c:v>
                </c:pt>
                <c:pt idx="31">
                  <c:v>LCA</c:v>
                </c:pt>
                <c:pt idx="32">
                  <c:v>GRD</c:v>
                </c:pt>
                <c:pt idx="33">
                  <c:v>JAM</c:v>
                </c:pt>
                <c:pt idx="34">
                  <c:v>DMA</c:v>
                </c:pt>
                <c:pt idx="35">
                  <c:v>BRB</c:v>
                </c:pt>
                <c:pt idx="36">
                  <c:v>BOL</c:v>
                </c:pt>
                <c:pt idx="37">
                  <c:v>CUW</c:v>
                </c:pt>
                <c:pt idx="38">
                  <c:v>BHS</c:v>
                </c:pt>
                <c:pt idx="39">
                  <c:v>MSR</c:v>
                </c:pt>
                <c:pt idx="40">
                  <c:v>BMU</c:v>
                </c:pt>
                <c:pt idx="41">
                  <c:v>DOM</c:v>
                </c:pt>
              </c:strCache>
            </c:strRef>
          </c:cat>
          <c:val>
            <c:numRef>
              <c:f>'MMR2 2018-2019'!$J$3:$J$44</c:f>
              <c:numCache>
                <c:formatCode>0</c:formatCode>
                <c:ptCount val="42"/>
                <c:pt idx="0">
                  <c:v>-66.666666666666657</c:v>
                </c:pt>
                <c:pt idx="1">
                  <c:v>-29.078014184397162</c:v>
                </c:pt>
                <c:pt idx="2">
                  <c:v>-26.262626262626267</c:v>
                </c:pt>
                <c:pt idx="3">
                  <c:v>-21.739130434782609</c:v>
                </c:pt>
                <c:pt idx="4">
                  <c:v>-16</c:v>
                </c:pt>
                <c:pt idx="5">
                  <c:v>-15.789473684210526</c:v>
                </c:pt>
                <c:pt idx="6">
                  <c:v>-9.5744680851063837</c:v>
                </c:pt>
                <c:pt idx="7">
                  <c:v>-6.8493150684931505</c:v>
                </c:pt>
                <c:pt idx="8">
                  <c:v>-6.024096385542169</c:v>
                </c:pt>
                <c:pt idx="9">
                  <c:v>-3</c:v>
                </c:pt>
                <c:pt idx="10">
                  <c:v>-2.912621359223301</c:v>
                </c:pt>
                <c:pt idx="11">
                  <c:v>-2.1505376344086025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1.0638297872340425</c:v>
                </c:pt>
                <c:pt idx="18">
                  <c:v>1.1363636363636365</c:v>
                </c:pt>
                <c:pt idx="19">
                  <c:v>2.083333333333333</c:v>
                </c:pt>
                <c:pt idx="20">
                  <c:v>2.3529411764705883</c:v>
                </c:pt>
                <c:pt idx="21">
                  <c:v>2.4096385542168677</c:v>
                </c:pt>
                <c:pt idx="22">
                  <c:v>2.6315789473684208</c:v>
                </c:pt>
                <c:pt idx="23">
                  <c:v>2.7027027027027026</c:v>
                </c:pt>
                <c:pt idx="24">
                  <c:v>4.395604395604396</c:v>
                </c:pt>
                <c:pt idx="25">
                  <c:v>5.2631578947368416</c:v>
                </c:pt>
                <c:pt idx="26">
                  <c:v>6.024096385542169</c:v>
                </c:pt>
                <c:pt idx="27">
                  <c:v>7.8947368421052628</c:v>
                </c:pt>
                <c:pt idx="28">
                  <c:v>8.791208791208792</c:v>
                </c:pt>
                <c:pt idx="29">
                  <c:v>9.5238095238095237</c:v>
                </c:pt>
                <c:pt idx="30">
                  <c:v>10.256410256410255</c:v>
                </c:pt>
                <c:pt idx="31">
                  <c:v>10.294117647058822</c:v>
                </c:pt>
                <c:pt idx="32">
                  <c:v>10.810810810810811</c:v>
                </c:pt>
                <c:pt idx="33">
                  <c:v>12.195121951219512</c:v>
                </c:pt>
                <c:pt idx="34">
                  <c:v>14.814814814814813</c:v>
                </c:pt>
                <c:pt idx="35">
                  <c:v>14.864864864864865</c:v>
                </c:pt>
                <c:pt idx="36">
                  <c:v>15.789473684210526</c:v>
                </c:pt>
                <c:pt idx="37">
                  <c:v>18.181818181818183</c:v>
                </c:pt>
                <c:pt idx="38">
                  <c:v>20.289855072463769</c:v>
                </c:pt>
                <c:pt idx="39">
                  <c:v>24.050632911392405</c:v>
                </c:pt>
                <c:pt idx="40">
                  <c:v>42.857142857142854</c:v>
                </c:pt>
                <c:pt idx="41">
                  <c:v>93.548387096774192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04C5-4AE6-B125-1F2A7C0053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844595728"/>
        <c:axId val="818831120"/>
      </c:barChart>
      <c:catAx>
        <c:axId val="8445957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/>
                  <a:t>PAISES</a:t>
                </a:r>
              </a:p>
            </c:rich>
          </c:tx>
          <c:layout>
            <c:manualLayout>
              <c:xMode val="edge"/>
              <c:yMode val="edge"/>
              <c:x val="0.48613567174555206"/>
              <c:y val="0.761724392864873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8831120"/>
        <c:crosses val="autoZero"/>
        <c:auto val="1"/>
        <c:lblAlgn val="ctr"/>
        <c:lblOffset val="100"/>
        <c:tickLblSkip val="1"/>
        <c:noMultiLvlLbl val="0"/>
      </c:catAx>
      <c:valAx>
        <c:axId val="818831120"/>
        <c:scaling>
          <c:orientation val="minMax"/>
          <c:max val="100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/>
                  <a:t>PORCENTAJE</a:t>
                </a:r>
              </a:p>
            </c:rich>
          </c:tx>
          <c:layout>
            <c:manualLayout>
              <c:xMode val="edge"/>
              <c:yMode val="edge"/>
              <c:x val="2.8400642078270807E-2"/>
              <c:y val="4.430349415395933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4595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'MMR2 2018-2019'!$P$2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'MMR2 2018-2019'!$O$3:$O$12</c:f>
              <c:strCache>
                <c:ptCount val="10"/>
                <c:pt idx="0">
                  <c:v>VEN</c:v>
                </c:pt>
                <c:pt idx="1">
                  <c:v>VCT</c:v>
                </c:pt>
                <c:pt idx="2">
                  <c:v>MEX</c:v>
                </c:pt>
                <c:pt idx="3">
                  <c:v>BRA</c:v>
                </c:pt>
                <c:pt idx="4">
                  <c:v>ARG</c:v>
                </c:pt>
                <c:pt idx="5">
                  <c:v>ATG</c:v>
                </c:pt>
                <c:pt idx="6">
                  <c:v>AIA</c:v>
                </c:pt>
                <c:pt idx="7">
                  <c:v>VGB</c:v>
                </c:pt>
                <c:pt idx="8">
                  <c:v>PAN</c:v>
                </c:pt>
                <c:pt idx="9">
                  <c:v>CRI</c:v>
                </c:pt>
              </c:strCache>
            </c:strRef>
          </c:cat>
          <c:val>
            <c:numRef>
              <c:f>'MMR2 2018-2019'!$P$3:$P$12</c:f>
              <c:numCache>
                <c:formatCode>0</c:formatCode>
                <c:ptCount val="10"/>
                <c:pt idx="0">
                  <c:v>-66.666666666666657</c:v>
                </c:pt>
                <c:pt idx="1">
                  <c:v>-29.078014184397162</c:v>
                </c:pt>
                <c:pt idx="2">
                  <c:v>-26.262626262626267</c:v>
                </c:pt>
                <c:pt idx="3">
                  <c:v>-21.739130434782609</c:v>
                </c:pt>
                <c:pt idx="4">
                  <c:v>-16</c:v>
                </c:pt>
                <c:pt idx="5">
                  <c:v>-15.789473684210526</c:v>
                </c:pt>
                <c:pt idx="6">
                  <c:v>-6.8493150684931505</c:v>
                </c:pt>
                <c:pt idx="7">
                  <c:v>-6.024096385542169</c:v>
                </c:pt>
                <c:pt idx="8">
                  <c:v>-3</c:v>
                </c:pt>
                <c:pt idx="9">
                  <c:v>-2.912621359223301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1D-46BD-A833-35FBBF3A18B5}"/>
            </c:ext>
          </c:extLst>
        </c:ser>
        <c:ser>
          <c:idx val="1"/>
          <c:order val="1"/>
          <c:tx>
            <c:strRef>
              <c:f>'MMR2 2018-2019'!$Q$2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'MMR2 2018-2019'!$O$3:$O$12</c:f>
              <c:strCache>
                <c:ptCount val="10"/>
                <c:pt idx="0">
                  <c:v>VEN</c:v>
                </c:pt>
                <c:pt idx="1">
                  <c:v>VCT</c:v>
                </c:pt>
                <c:pt idx="2">
                  <c:v>MEX</c:v>
                </c:pt>
                <c:pt idx="3">
                  <c:v>BRA</c:v>
                </c:pt>
                <c:pt idx="4">
                  <c:v>ARG</c:v>
                </c:pt>
                <c:pt idx="5">
                  <c:v>ATG</c:v>
                </c:pt>
                <c:pt idx="6">
                  <c:v>AIA</c:v>
                </c:pt>
                <c:pt idx="7">
                  <c:v>VGB</c:v>
                </c:pt>
                <c:pt idx="8">
                  <c:v>PAN</c:v>
                </c:pt>
                <c:pt idx="9">
                  <c:v>CRI</c:v>
                </c:pt>
              </c:strCache>
            </c:strRef>
          </c:cat>
          <c:val>
            <c:numRef>
              <c:f>'MMR2 2018-2019'!$Q$3:$Q$12</c:f>
              <c:numCache>
                <c:formatCode>0</c:formatCode>
                <c:ptCount val="10"/>
                <c:pt idx="0">
                  <c:v>-33.898305084745758</c:v>
                </c:pt>
                <c:pt idx="1">
                  <c:v>41</c:v>
                </c:pt>
                <c:pt idx="2">
                  <c:v>59.677419354838712</c:v>
                </c:pt>
                <c:pt idx="3">
                  <c:v>68.292682926829272</c:v>
                </c:pt>
                <c:pt idx="4">
                  <c:v>9.8901098901098905</c:v>
                </c:pt>
                <c:pt idx="5">
                  <c:v>0</c:v>
                </c:pt>
                <c:pt idx="6">
                  <c:v>5.7971014492753623</c:v>
                </c:pt>
                <c:pt idx="7">
                  <c:v>9.2105263157894726</c:v>
                </c:pt>
                <c:pt idx="8">
                  <c:v>7.5268817204301079</c:v>
                </c:pt>
                <c:pt idx="9">
                  <c:v>10.75268817204301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1D-46BD-A833-35FBBF3A18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overlap val="-27"/>
        <c:axId val="816636656"/>
        <c:axId val="532481552"/>
      </c:barChart>
      <c:catAx>
        <c:axId val="81663665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481552"/>
        <c:crosses val="autoZero"/>
        <c:auto val="1"/>
        <c:lblAlgn val="ctr"/>
        <c:lblOffset val="100"/>
        <c:noMultiLvlLbl val="0"/>
      </c:catAx>
      <c:valAx>
        <c:axId val="532481552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6636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64E7A-64CB-4ABF-8C5E-AF6312BC643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84C8A-C499-4375-8A8F-776F7045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7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53DDC-7502-4539-A74E-FA1D00C40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02F8D9-46DB-4289-A7B1-0F4A39DCD4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1EC29-3BF9-4346-9789-04F7E3D5A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2D35-9B3A-4CED-BE99-278991D90E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F6451-7615-40B3-803A-E658FECB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C47C5-B5CB-4AEE-B030-324892A8B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B15B-91CF-4B53-92F7-DAE5BD530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2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15DAF-F837-4EE6-808D-0E19C0E4D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428719-AE41-4583-B854-57B5C80F2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88CD8-81C4-4373-B670-DA21F5BC2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2D35-9B3A-4CED-BE99-278991D90E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EA00D-7B71-4CAF-ADE2-3B6949990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B8A29-6839-4D19-8CC5-D2BEE9DE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B15B-91CF-4B53-92F7-DAE5BD530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1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970104-C107-4DB3-A627-52A806D48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9EFFBF-6B34-4640-B202-D5AE86B66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12D48-1352-4EEC-BD67-1B5021B4F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2D35-9B3A-4CED-BE99-278991D90E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FAFE7-4600-48E6-A9E3-E99E628A5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4D319-CE12-4E8E-90F7-E5C9C3A47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B15B-91CF-4B53-92F7-DAE5BD530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3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699E7-1BA6-454F-B92D-474E4EAA5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953EF-4460-4A30-84FC-EC169B24E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50E9E-E05C-44D9-B2E8-B52638151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2D35-9B3A-4CED-BE99-278991D90E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B44FF-A1A0-4926-AFB2-92F2389FA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721A2-677D-432A-8AFB-8A1B342F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B15B-91CF-4B53-92F7-DAE5BD530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5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F2FF9-3085-4C61-9181-881F68573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5FB688-8389-4FCA-A3F4-660B71E65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C9D46-90BA-4C7C-A646-D0C337AC4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2D35-9B3A-4CED-BE99-278991D90E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3AC1F-DAF8-4C90-9128-783CB2548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5603C-E16A-4C19-AD1C-50FB1F85D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B15B-91CF-4B53-92F7-DAE5BD530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8EAA5-B5DB-4860-8E74-638CDB2A4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BABC4-6C4D-4F1C-8AD9-8D89E12606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7EF9C6-50E3-4D14-AAED-607A3DE78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5BC301-2AFE-4B08-B033-8560B37AD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2D35-9B3A-4CED-BE99-278991D90E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9A481-0677-4E16-A709-42F7031BF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B90DE-F7A8-4148-8CE2-E60C5D767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B15B-91CF-4B53-92F7-DAE5BD530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58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4C743-75AA-4CA8-A1F8-D2B12E05E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B8E339-87D3-41A0-A6EF-134C14EC4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8E437D-774F-458F-BEC1-F1D8C2EA7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144E4D-F51B-475E-9B78-4043AA9300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88DB6D-1FBB-4D7A-ACE2-F3E9099189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A6CE21-16B9-4BEA-A446-B4295CD8A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2D35-9B3A-4CED-BE99-278991D90E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72A476-F0E1-4AEC-870D-31EF4CC2B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F0A07C-4B68-413D-9D01-42C4F694F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B15B-91CF-4B53-92F7-DAE5BD530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5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1E409-94A0-4BD3-9DFF-F33B7405D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CDDECB-8473-4EAF-98AC-1C959C8F5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2D35-9B3A-4CED-BE99-278991D90E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1FB4CA-4F85-4F9A-8524-5834A3DBC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9CF91D-D8EB-4A44-9D6F-EC777DC42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B15B-91CF-4B53-92F7-DAE5BD530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3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3DA7B9-83F1-42AD-87EF-7DD35050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2D35-9B3A-4CED-BE99-278991D90E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2185ED-60F8-4274-A53D-746E9CB86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D9E0F2-8FC0-430E-A8A3-607140427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B15B-91CF-4B53-92F7-DAE5BD530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1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EF78A-88CD-43B6-ADF6-4582F7477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11115-AAF9-446D-88E4-25361FF21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BB2FEE-38F1-4DCD-8F6D-6278CFEBB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EC8B1-02D4-4F3D-A238-2BD7FE016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2D35-9B3A-4CED-BE99-278991D90E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9AD3A9-A31A-4185-ABBC-C2552ADDD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C1B9D6-7FD5-4620-A893-D7C3E0024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B15B-91CF-4B53-92F7-DAE5BD530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7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EB1BB-5CB6-42C8-934B-7106BA63E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920260-ACC7-4194-90F0-65EB2FFF28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F334AB-C66E-42F7-9D15-DF8C6F03E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FD768-25A9-455C-A7AD-93CF58A3C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2D35-9B3A-4CED-BE99-278991D90E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6E7E42-C7DD-4107-80D5-DF4C9CBEA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62104-ACCA-4EEE-B2BC-5D6102BE1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B15B-91CF-4B53-92F7-DAE5BD530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3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FB991C-674C-470A-BF61-9D2E014C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D7AB7-7789-4B19-B36F-5EEE218AD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DD5E7-BD58-4706-BA01-D023327044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F2D35-9B3A-4CED-BE99-278991D90E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DFEB3-F573-4D4F-AD97-2BD362141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2451D-8CAB-4C78-B173-65FE7B4E3F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EB15B-91CF-4B53-92F7-DAE5BD530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0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2E361519-38E2-4342-898D-7DC61D5508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9692569"/>
              </p:ext>
            </p:extLst>
          </p:nvPr>
        </p:nvGraphicFramePr>
        <p:xfrm>
          <a:off x="-168741" y="1210768"/>
          <a:ext cx="8020206" cy="5357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646E3BE-BECC-4F50-BF71-49D0845918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956095"/>
              </p:ext>
            </p:extLst>
          </p:nvPr>
        </p:nvGraphicFramePr>
        <p:xfrm>
          <a:off x="7920217" y="1677546"/>
          <a:ext cx="4268735" cy="3169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EAF17DB-799C-4276-B412-BC845CBF18D6}"/>
              </a:ext>
            </a:extLst>
          </p:cNvPr>
          <p:cNvSpPr txBox="1"/>
          <p:nvPr/>
        </p:nvSpPr>
        <p:spPr>
          <a:xfrm>
            <a:off x="116880" y="108659"/>
            <a:ext cx="7658958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17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419" sz="26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Variación porcentual en coberturas de vacunación con </a:t>
            </a:r>
            <a:r>
              <a:rPr lang="es-419" sz="2600" b="1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SRP-2</a:t>
            </a:r>
            <a:r>
              <a:rPr lang="es-419" sz="26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r>
              <a:rPr lang="es-419" sz="2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s-419" sz="2600" b="1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Las Américas, 2018-2019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294EF0-A34C-4277-9236-DEF4FF684DAC}"/>
              </a:ext>
            </a:extLst>
          </p:cNvPr>
          <p:cNvSpPr txBox="1"/>
          <p:nvPr/>
        </p:nvSpPr>
        <p:spPr>
          <a:xfrm>
            <a:off x="8100729" y="1092771"/>
            <a:ext cx="4015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1600" b="1" dirty="0"/>
              <a:t>Países con la mayor diferencia de coberturas con SRP-2 entre 2017-2018 vs 2018-2019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C512D4-9728-4DB8-95A3-64BDE48C9BCB}"/>
              </a:ext>
            </a:extLst>
          </p:cNvPr>
          <p:cNvSpPr/>
          <p:nvPr/>
        </p:nvSpPr>
        <p:spPr>
          <a:xfrm>
            <a:off x="678535" y="6138564"/>
            <a:ext cx="76060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s-ES" sz="10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Fuente</a:t>
            </a:r>
            <a:r>
              <a:rPr lang="es-ES" sz="1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Formulario conjunto para la notificación sobre inmunización de la OPS/OMS y UNICEF 2020 (JRF por sus siglas en inglés) Datos 2019.</a:t>
            </a:r>
          </a:p>
        </p:txBody>
      </p:sp>
    </p:spTree>
    <p:extLst>
      <p:ext uri="{BB962C8B-B14F-4D97-AF65-F5344CB8AC3E}">
        <p14:creationId xmlns:p14="http://schemas.microsoft.com/office/powerpoint/2010/main" val="226857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41171E-2DB0-4492-8D2A-0DFC22E236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6EDF21-1E6F-4802-B054-BAB0B934A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32452A-DC08-4164-9A6D-62FA53DDBD7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Carmelita Lucia</cp:lastModifiedBy>
  <cp:revision>12</cp:revision>
  <dcterms:created xsi:type="dcterms:W3CDTF">2020-09-24T21:55:39Z</dcterms:created>
  <dcterms:modified xsi:type="dcterms:W3CDTF">2020-10-02T14:50:30Z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