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814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733A9-F919-43B8-B382-58482C14430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95BB8-CFE8-4990-869C-636532FD2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3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B95BB8-CFE8-4990-869C-636532FD2C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37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6CBB5-F137-9775-577E-65A1316FF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2196C3-1EE5-5FF5-FC09-55C2918896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68EE4-00B2-8415-7FC3-A1FBA288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BB895-0D55-BA5F-79ED-8C89D6E80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9BFD0-8133-FA27-2314-D99817428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9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E9471-B1D4-81BB-F9A0-67D8BF70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F5630-E4BD-EEDC-4CAE-F61E3DA12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178CB-91AA-2112-A4EF-D9369F00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7D0B6-1A0E-1989-5AD4-248CD7BA1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2E9C0-02A3-AADD-F294-60931394D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8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43B7EB-5A4A-DF47-D609-F78E179545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644628-A621-E4FD-8DB7-3F424317B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396FD-0688-D12A-61BD-86C6911DA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88D09-ADC0-5C31-2B70-BA4FC5C69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9BD43-8ED2-5B97-6FED-B974D6DE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96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4F929E-2F1D-4406-9057-6C825193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Immunization, Vaccines and Biologicals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9C806-229B-4A8D-AFA7-03EDD985E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31AFC-DF42-41A5-B57C-06A83BBA6616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26A3070-CE06-4CEE-A226-D97212C3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39" y="537198"/>
            <a:ext cx="11282640" cy="403133"/>
          </a:xfrm>
        </p:spPr>
        <p:txBody>
          <a:bodyPr lIns="0" tIns="0" rIns="0" bIns="0" anchor="t" anchorCtr="0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object 14">
            <a:extLst>
              <a:ext uri="{FF2B5EF4-FFF2-40B4-BE49-F238E27FC236}">
                <a16:creationId xmlns:a16="http://schemas.microsoft.com/office/drawing/2014/main" id="{C887375E-F637-44FE-AF63-8A8B04BD6ACA}"/>
              </a:ext>
            </a:extLst>
          </p:cNvPr>
          <p:cNvSpPr/>
          <p:nvPr userDrawn="1"/>
        </p:nvSpPr>
        <p:spPr>
          <a:xfrm>
            <a:off x="577850" y="6397939"/>
            <a:ext cx="11042887" cy="0"/>
          </a:xfrm>
          <a:custGeom>
            <a:avLst/>
            <a:gdLst/>
            <a:ahLst/>
            <a:cxnLst/>
            <a:rect l="l" t="t" r="r" b="b"/>
            <a:pathLst>
              <a:path w="18209260">
                <a:moveTo>
                  <a:pt x="0" y="0"/>
                </a:moveTo>
                <a:lnTo>
                  <a:pt x="18208869" y="0"/>
                </a:lnTo>
              </a:path>
            </a:pathLst>
          </a:custGeom>
          <a:ln w="962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</p:spTree>
    <p:extLst>
      <p:ext uri="{BB962C8B-B14F-4D97-AF65-F5344CB8AC3E}">
        <p14:creationId xmlns:p14="http://schemas.microsoft.com/office/powerpoint/2010/main" val="364563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80CAF-7EA2-A25B-4826-F9F39A0EB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4F244-C52D-33C6-C63B-C32F9A653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70E66-D15D-6E2F-7CF6-9313CE7F8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6313F-F231-0CC2-105E-779EF19D4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54AB8-90C8-4F18-1F36-871832528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7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A2B1C-12A2-E2AE-74A7-107379194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8D8D67-BDA8-EE10-7E90-3539574F8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1AD77-E9BA-DABD-DB1A-902D2B3CD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C74CE-3D14-9796-364D-CD30EFFF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CB71A-50F7-288D-1DA3-92C5FD57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25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A0F7A-A4F1-9F7D-F5CA-53DB81A35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01340-A29A-2DBD-012A-1E9814A00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E8E22-EC5D-46EB-B4B6-76C8DD19B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3B5A1-9883-91B3-D7DB-A2B23E55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8F570-4B0A-6640-EC2D-866D165C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1BC1E-62D7-783F-8727-BF01B30D4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F3AF0-2E8C-0DA4-D6EF-9AB4B10C3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FF36B-6670-B64C-A8DD-9B709A5EA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91479-B5D9-A519-2960-3BEB14C32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2E32D2-852C-9A6E-22B1-5D79E23F71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7329DA-5F57-AC1F-055D-2EB3294E55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8C1BFE-1667-7121-2028-450D76B0D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2992ED-67E3-8FEF-DA32-705B8323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C9638B-14D8-43A8-42A6-19FC932D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2AC21-2CB1-3674-25A9-F14A51C82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DC88D9-4DF2-3BAF-C15F-BE41F8D1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9FE25-9D4D-2506-079F-6CB0FBA5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DC81DE-6B31-2A13-0212-BBF62EAEB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4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74523-5262-D474-A844-66225E82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A0EDAE-6CDE-D428-4FBB-FD80576E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E173F-3DC8-176D-4A04-8A79F25A1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1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D9DEB-B8D9-790B-C7C5-46A5151EA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6E6AF-80F4-B85E-F4A3-6FA01C48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4D80E-1E28-38CF-2EA9-AF60EB60E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2E0BA-B851-F96C-6703-EED6F044F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F9412-2994-4AF0-8D23-37BDAF09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9D3358-FEF2-9848-F774-09FC33168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30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0DDE4-012C-F4D5-292C-D5BCDF14A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EA56B8-61F2-E890-0154-F54C40AEEE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20B46-9BE6-7F72-9827-67B6819F5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7E811-C19F-6143-67BD-EE360DC41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B3DFC-8B09-33F6-54F8-C38585CD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7DAD9E-C647-0637-BA22-42BC5359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9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1708E6-3426-AFA1-60B5-05FFFE6F6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213B2-33D9-6BC7-D40E-DC1A02516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124E7-6F4D-43E3-123F-2A30CC56A4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99AC9D-C70B-47FE-948C-2923BDFBEC7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B73C4-E002-22E4-393D-80C5B911BC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86572-DB2E-DF81-31E9-72BE64E42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4C1BF6-1422-4310-B2B3-AFE684FD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1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cdc.gov/measles/data-research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B2DA7-7639-2C8B-4B9A-AFF031B19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map of the world with red dots&#10;&#10;AI-generated content may be incorrect.">
            <a:extLst>
              <a:ext uri="{FF2B5EF4-FFF2-40B4-BE49-F238E27FC236}">
                <a16:creationId xmlns:a16="http://schemas.microsoft.com/office/drawing/2014/main" id="{827A8E14-B9A1-8444-6EB5-8A16766486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97" r="2845" b="5039"/>
          <a:stretch/>
        </p:blipFill>
        <p:spPr>
          <a:xfrm>
            <a:off x="6980220" y="-1"/>
            <a:ext cx="4880419" cy="634907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AD2A5F8-92F4-5279-1F22-654AAE149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39" y="537198"/>
            <a:ext cx="6173357" cy="1106776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Aptos" panose="020B0004020202020204" pitchFamily="34" charset="0"/>
              </a:rPr>
              <a:t>Distribución espacial de casos confirmados de sarampión por país, 2025*</a:t>
            </a:r>
            <a:endParaRPr lang="en-US" b="1" dirty="0">
              <a:latin typeface="Aptos" panose="020B0004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2B3A44D-9B17-56A0-7DD6-6C1C673EA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070290"/>
              </p:ext>
            </p:extLst>
          </p:nvPr>
        </p:nvGraphicFramePr>
        <p:xfrm>
          <a:off x="1206892" y="2485533"/>
          <a:ext cx="2832933" cy="25603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167829">
                  <a:extLst>
                    <a:ext uri="{9D8B030D-6E8A-4147-A177-3AD203B41FA5}">
                      <a16:colId xmlns:a16="http://schemas.microsoft.com/office/drawing/2014/main" val="275585143"/>
                    </a:ext>
                  </a:extLst>
                </a:gridCol>
                <a:gridCol w="1665104">
                  <a:extLst>
                    <a:ext uri="{9D8B030D-6E8A-4147-A177-3AD203B41FA5}">
                      <a16:colId xmlns:a16="http://schemas.microsoft.com/office/drawing/2014/main" val="1465809529"/>
                    </a:ext>
                  </a:extLst>
                </a:gridCol>
              </a:tblGrid>
              <a:tr h="335578">
                <a:tc>
                  <a:txBody>
                    <a:bodyPr/>
                    <a:lstStyle/>
                    <a:p>
                      <a:r>
                        <a:rPr lang="en-US" dirty="0"/>
                        <a:t>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No. de </a:t>
                      </a:r>
                      <a:r>
                        <a:rPr lang="en-US" dirty="0" err="1"/>
                        <a:t>casos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96572"/>
                  </a:ext>
                </a:extLst>
              </a:tr>
              <a:tr h="335578">
                <a:tc>
                  <a:txBody>
                    <a:bodyPr/>
                    <a:lstStyle/>
                    <a:p>
                      <a:r>
                        <a:rPr lang="en-US" dirty="0"/>
                        <a:t>Argentina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   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165728"/>
                  </a:ext>
                </a:extLst>
              </a:tr>
              <a:tr h="335578">
                <a:tc>
                  <a:txBody>
                    <a:bodyPr/>
                    <a:lstStyle/>
                    <a:p>
                      <a:r>
                        <a:rPr lang="en-US" dirty="0" err="1"/>
                        <a:t>Brasil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     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275684"/>
                  </a:ext>
                </a:extLst>
              </a:tr>
              <a:tr h="335578">
                <a:tc>
                  <a:txBody>
                    <a:bodyPr/>
                    <a:lstStyle/>
                    <a:p>
                      <a:r>
                        <a:rPr lang="en-US" dirty="0" err="1"/>
                        <a:t>Canadá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 730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385652"/>
                  </a:ext>
                </a:extLst>
              </a:tr>
              <a:tr h="335578">
                <a:tc>
                  <a:txBody>
                    <a:bodyPr/>
                    <a:lstStyle/>
                    <a:p>
                      <a:r>
                        <a:rPr lang="en-US" dirty="0"/>
                        <a:t>EUA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 712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421596"/>
                  </a:ext>
                </a:extLst>
              </a:tr>
              <a:tr h="335578">
                <a:tc>
                  <a:txBody>
                    <a:bodyPr/>
                    <a:lstStyle/>
                    <a:p>
                      <a:r>
                        <a:rPr lang="en-US" dirty="0"/>
                        <a:t>México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 126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894109"/>
                  </a:ext>
                </a:extLst>
              </a:tr>
              <a:tr h="335578">
                <a:tc>
                  <a:txBody>
                    <a:bodyPr/>
                    <a:lstStyle/>
                    <a:p>
                      <a:r>
                        <a:rPr lang="en-US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1.589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81094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3C174EC-9189-EDFB-1042-1590226CC93E}"/>
              </a:ext>
            </a:extLst>
          </p:cNvPr>
          <p:cNvSpPr txBox="1"/>
          <p:nvPr/>
        </p:nvSpPr>
        <p:spPr>
          <a:xfrm>
            <a:off x="577639" y="5887412"/>
            <a:ext cx="7914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Fuente: </a:t>
            </a:r>
            <a:r>
              <a:rPr lang="en-US" sz="1200" dirty="0" err="1"/>
              <a:t>Informes</a:t>
            </a:r>
            <a:r>
              <a:rPr lang="en-US" sz="1200" dirty="0"/>
              <a:t> de </a:t>
            </a:r>
            <a:r>
              <a:rPr lang="en-US" sz="1200" dirty="0" err="1"/>
              <a:t>vigilancia</a:t>
            </a:r>
            <a:r>
              <a:rPr lang="en-US" sz="1200" dirty="0"/>
              <a:t> de </a:t>
            </a:r>
            <a:r>
              <a:rPr lang="en-US" sz="1200" dirty="0" err="1"/>
              <a:t>los</a:t>
            </a:r>
            <a:r>
              <a:rPr lang="en-US" sz="1200" dirty="0"/>
              <a:t> </a:t>
            </a:r>
            <a:r>
              <a:rPr lang="en-US" sz="1200" dirty="0" err="1"/>
              <a:t>países</a:t>
            </a:r>
            <a:r>
              <a:rPr lang="en-US" sz="1200" dirty="0"/>
              <a:t> a CIM/OPS y </a:t>
            </a:r>
            <a:r>
              <a:rPr lang="en-US" sz="1200" dirty="0" err="1">
                <a:hlinkClick r:id="rId4"/>
              </a:rPr>
              <a:t>página</a:t>
            </a:r>
            <a:r>
              <a:rPr lang="en-US" sz="1200" dirty="0">
                <a:hlinkClick r:id="rId4"/>
              </a:rPr>
              <a:t> web del CDC</a:t>
            </a:r>
            <a:r>
              <a:rPr lang="en-US" sz="1200" dirty="0"/>
              <a:t>.</a:t>
            </a:r>
          </a:p>
          <a:p>
            <a:r>
              <a:rPr lang="en-US" sz="1200" dirty="0"/>
              <a:t>*Datos hasta 11 de </a:t>
            </a:r>
            <a:r>
              <a:rPr lang="en-US" sz="1200" dirty="0" err="1"/>
              <a:t>abril</a:t>
            </a:r>
            <a:r>
              <a:rPr lang="en-US" sz="1200" dirty="0"/>
              <a:t> del 2025.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7852D1-2DDB-0794-E358-AA66DBDF6AB3}"/>
              </a:ext>
            </a:extLst>
          </p:cNvPr>
          <p:cNvSpPr txBox="1"/>
          <p:nvPr/>
        </p:nvSpPr>
        <p:spPr>
          <a:xfrm>
            <a:off x="577639" y="5351768"/>
            <a:ext cx="6514196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600" dirty="0"/>
              <a:t>2 muertes reportadas entre niños no vacunados en los Estados Unidos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4233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73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Distribución espacial de casos confirmados de sarampión por país, 2025*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5</cp:revision>
  <dcterms:created xsi:type="dcterms:W3CDTF">2025-04-07T23:45:30Z</dcterms:created>
  <dcterms:modified xsi:type="dcterms:W3CDTF">2025-04-11T21:45:35Z</dcterms:modified>
</cp:coreProperties>
</file>