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819095511364783E-2"/>
          <c:y val="6.7740911760227049E-2"/>
          <c:w val="0.51814690816500997"/>
          <c:h val="0.8854825457182132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Imported</c:v>
                </c:pt>
                <c:pt idx="1">
                  <c:v>Import-related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2.1276595744680851</c:v>
                </c:pt>
                <c:pt idx="1">
                  <c:v>45.008183306055649</c:v>
                </c:pt>
                <c:pt idx="2">
                  <c:v>52.864157119476275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11081284973129"/>
          <c:y val="0.33468913925994953"/>
          <c:w val="0.30916466250354346"/>
          <c:h val="0.30245889766210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 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Vaccinated</c:v>
                </c:pt>
                <c:pt idx="1">
                  <c:v>No vaccinated</c:v>
                </c:pt>
                <c:pt idx="2">
                  <c:v>Unknown</c:v>
                </c:pt>
                <c:pt idx="3">
                  <c:v>No data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7.3649754500818325</c:v>
                </c:pt>
                <c:pt idx="1">
                  <c:v>36.661211129296234</c:v>
                </c:pt>
                <c:pt idx="2">
                  <c:v>51.554828150572831</c:v>
                </c:pt>
                <c:pt idx="3">
                  <c:v>4.4189852700490997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(%)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1.800327332242226</c:v>
                </c:pt>
                <c:pt idx="1">
                  <c:v>28.805237315875615</c:v>
                </c:pt>
                <c:pt idx="2">
                  <c:v>13.093289689034371</c:v>
                </c:pt>
                <c:pt idx="3">
                  <c:v>30.114566284779048</c:v>
                </c:pt>
                <c:pt idx="4">
                  <c:v>16.20294599018003</c:v>
                </c:pt>
                <c:pt idx="5">
                  <c:v>4.4189852700490997</c:v>
                </c:pt>
                <c:pt idx="6">
                  <c:v>3.927986906710311</c:v>
                </c:pt>
                <c:pt idx="7">
                  <c:v>1.6366612111292964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137492080845375E-2"/>
          <c:y val="8.8705244391620863E-2"/>
          <c:w val="0.54825655217844482"/>
          <c:h val="0.84355387180376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0F-4D39-A9FE-4CAD1FC2CC6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0F-4D39-A9FE-4CAD1FC2CC6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F7-4DA9-B383-88F1005FE3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26.677577741407525</c:v>
                </c:pt>
                <c:pt idx="1">
                  <c:v>23.731587561374795</c:v>
                </c:pt>
                <c:pt idx="2">
                  <c:v>49.59083469721768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0F-4D39-A9FE-4CAD1FC2CC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Characteristics of measles outbreaks in the Americas, 2025* 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s-419" sz="2800" b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N=611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076861"/>
              </p:ext>
            </p:extLst>
          </p:nvPr>
        </p:nvGraphicFramePr>
        <p:xfrm>
          <a:off x="5278581" y="4215478"/>
          <a:ext cx="4046161" cy="242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954771"/>
              </p:ext>
            </p:extLst>
          </p:nvPr>
        </p:nvGraphicFramePr>
        <p:xfrm>
          <a:off x="6826478" y="921039"/>
          <a:ext cx="4732528" cy="301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951181"/>
              </p:ext>
            </p:extLst>
          </p:nvPr>
        </p:nvGraphicFramePr>
        <p:xfrm>
          <a:off x="357134" y="907275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Placeholder 38" descr="Pie chart">
            <a:extLst>
              <a:ext uri="{FF2B5EF4-FFF2-40B4-BE49-F238E27FC236}">
                <a16:creationId xmlns:a16="http://schemas.microsoft.com/office/drawing/2014/main" id="{E06DE8B4-0BD4-56BA-D083-16D522D130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866504"/>
              </p:ext>
            </p:extLst>
          </p:nvPr>
        </p:nvGraphicFramePr>
        <p:xfrm>
          <a:off x="658091" y="4215477"/>
          <a:ext cx="3728302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itle 25">
            <a:extLst>
              <a:ext uri="{FF2B5EF4-FFF2-40B4-BE49-F238E27FC236}">
                <a16:creationId xmlns:a16="http://schemas.microsoft.com/office/drawing/2014/main" id="{A2408BF4-C5AF-09A1-AC63-1B709F113034}"/>
              </a:ext>
            </a:extLst>
          </p:cNvPr>
          <p:cNvSpPr txBox="1">
            <a:spLocks/>
          </p:cNvSpPr>
          <p:nvPr/>
        </p:nvSpPr>
        <p:spPr>
          <a:xfrm>
            <a:off x="6444922" y="587438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 status (%)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itle 25">
            <a:extLst>
              <a:ext uri="{FF2B5EF4-FFF2-40B4-BE49-F238E27FC236}">
                <a16:creationId xmlns:a16="http://schemas.microsoft.com/office/drawing/2014/main" id="{445F8F8F-9B49-A696-1347-1809CDD38FC0}"/>
              </a:ext>
            </a:extLst>
          </p:cNvPr>
          <p:cNvSpPr txBox="1">
            <a:spLocks/>
          </p:cNvSpPr>
          <p:nvPr/>
        </p:nvSpPr>
        <p:spPr>
          <a:xfrm>
            <a:off x="408365" y="569129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 group</a:t>
            </a:r>
            <a:r>
              <a:rPr lang="en-US" sz="20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itle 25">
            <a:extLst>
              <a:ext uri="{FF2B5EF4-FFF2-40B4-BE49-F238E27FC236}">
                <a16:creationId xmlns:a16="http://schemas.microsoft.com/office/drawing/2014/main" id="{43B5BEA5-801C-929A-A984-3A5BF39A73D0}"/>
              </a:ext>
            </a:extLst>
          </p:cNvPr>
          <p:cNvSpPr txBox="1">
            <a:spLocks/>
          </p:cNvSpPr>
          <p:nvPr/>
        </p:nvSpPr>
        <p:spPr>
          <a:xfrm>
            <a:off x="569504" y="3841891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itle 25">
            <a:extLst>
              <a:ext uri="{FF2B5EF4-FFF2-40B4-BE49-F238E27FC236}">
                <a16:creationId xmlns:a16="http://schemas.microsoft.com/office/drawing/2014/main" id="{0180E97A-6A2A-570A-D39B-49A474AF08AE}"/>
              </a:ext>
            </a:extLst>
          </p:cNvPr>
          <p:cNvSpPr txBox="1">
            <a:spLocks/>
          </p:cNvSpPr>
          <p:nvPr/>
        </p:nvSpPr>
        <p:spPr>
          <a:xfrm>
            <a:off x="5238504" y="3841891"/>
            <a:ext cx="2751251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Source of infection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EE40D1-2700-79D2-51D0-E37477AF3940}"/>
              </a:ext>
            </a:extLst>
          </p:cNvPr>
          <p:cNvSpPr/>
          <p:nvPr/>
        </p:nvSpPr>
        <p:spPr>
          <a:xfrm>
            <a:off x="9360806" y="5024344"/>
            <a:ext cx="2578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 ISIS and country reports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Data as of 14 March 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(A) USA Age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group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Under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5y, 5y-19y, and ≥20y.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y: year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2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Characteristics of measles outbreaks in the Americas, 2025* (N=611)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Carmelita Lucia (WDC)</cp:lastModifiedBy>
  <cp:revision>17</cp:revision>
  <dcterms:created xsi:type="dcterms:W3CDTF">2024-03-13T18:24:49Z</dcterms:created>
  <dcterms:modified xsi:type="dcterms:W3CDTF">2025-03-17T22:14:38Z</dcterms:modified>
</cp:coreProperties>
</file>