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694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E5E6A7-376E-D793-DFC8-F05A558DF422}" name="Bravo, Ms. Pamela (WDC)" initials="BMP(" userId="S::bravopam@paho.org::bd47166a-b96e-4f14-b747-53ce1bf787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676188907292977E-2"/>
          <c:y val="0.14896859379393437"/>
          <c:w val="0.8677525398408622"/>
          <c:h val="0.665528348919642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Tasa</c:v>
                </c:pt>
              </c:strCache>
            </c:strRef>
          </c:tx>
          <c:spPr>
            <a:ln w="34925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0.00</c:formatCode>
                <c:ptCount val="6"/>
                <c:pt idx="0">
                  <c:v>14.168487002012236</c:v>
                </c:pt>
                <c:pt idx="1">
                  <c:v>3.893379128941528</c:v>
                </c:pt>
                <c:pt idx="2">
                  <c:v>1.432798608035009</c:v>
                </c:pt>
                <c:pt idx="3">
                  <c:v>2.3204972578865375</c:v>
                </c:pt>
                <c:pt idx="4">
                  <c:v>2.3835577948017543</c:v>
                </c:pt>
                <c:pt idx="5" formatCode="General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B9-4EBB-A6FA-D7AF82DF4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326897887"/>
        <c:axId val="1292786287"/>
      </c:lineChart>
      <c:catAx>
        <c:axId val="13268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786287"/>
        <c:crosses val="autoZero"/>
        <c:auto val="1"/>
        <c:lblAlgn val="ctr"/>
        <c:lblOffset val="100"/>
        <c:noMultiLvlLbl val="0"/>
      </c:catAx>
      <c:valAx>
        <c:axId val="1292786287"/>
        <c:scaling>
          <c:orientation val="minMax"/>
          <c:max val="20"/>
        </c:scaling>
        <c:delete val="0"/>
        <c:axPos val="l"/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689788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de casos sospechosos con muestra</a:t>
            </a:r>
          </a:p>
          <a:p>
            <a:pPr>
              <a:defRPr sz="1400">
                <a:solidFill>
                  <a:schemeClr val="tx1"/>
                </a:solidFill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de sangre adecuada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7499356995884774"/>
          <c:y val="1.0805709471501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Adequate Samples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84</c:v>
                </c:pt>
                <c:pt idx="1">
                  <c:v>75</c:v>
                </c:pt>
                <c:pt idx="2">
                  <c:v>82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1-40C3-AA11-4E5C1E5F2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ES" sz="1400" b="0" i="0" u="none" strike="noStrike" kern="1200" spc="0" baseline="0" dirty="0">
                <a:solidFill>
                  <a:schemeClr val="tx1"/>
                </a:solidFill>
                <a:effectLst/>
              </a:rPr>
              <a:t>de casos sospechosos con </a:t>
            </a:r>
          </a:p>
          <a:p>
            <a:pPr>
              <a:defRPr sz="1400">
                <a:solidFill>
                  <a:schemeClr val="tx1"/>
                </a:solidFill>
              </a:defRPr>
            </a:pPr>
            <a:r>
              <a:rPr lang="es-ES" sz="1400" b="0" i="0" u="none" strike="noStrike" kern="1200" spc="0" baseline="0" dirty="0">
                <a:solidFill>
                  <a:schemeClr val="tx1"/>
                </a:solidFill>
                <a:effectLst/>
              </a:rPr>
              <a:t>investigación adecuada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6856352880658437"/>
          <c:y val="1.0805709471501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Adequate lab inves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74</c:v>
                </c:pt>
                <c:pt idx="1">
                  <c:v>64</c:v>
                </c:pt>
                <c:pt idx="2">
                  <c:v>70</c:v>
                </c:pt>
                <c:pt idx="3">
                  <c:v>81</c:v>
                </c:pt>
                <c:pt idx="4">
                  <c:v>83</c:v>
                </c:pt>
                <c:pt idx="5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A-4650-B784-1D1CC7588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ES" sz="1400" b="0" i="0" u="none" strike="noStrike" kern="1200" spc="0" baseline="0" dirty="0">
                <a:solidFill>
                  <a:schemeClr val="tx1"/>
                </a:solidFill>
                <a:effectLst/>
              </a:rPr>
              <a:t>de muestras de sangre que llegan al</a:t>
            </a:r>
          </a:p>
          <a:p>
            <a:pPr>
              <a:defRPr sz="1400">
                <a:solidFill>
                  <a:schemeClr val="tx1"/>
                </a:solidFill>
              </a:defRPr>
            </a:pPr>
            <a:r>
              <a:rPr lang="es-ES" sz="1400" b="0" i="0" u="none" strike="noStrike" kern="1200" spc="0" baseline="0" dirty="0">
                <a:solidFill>
                  <a:schemeClr val="tx1"/>
                </a:solidFill>
                <a:effectLst/>
              </a:rPr>
              <a:t>laboratorio &lt;=5 días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3962834362139917"/>
          <c:y val="1.080570947150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Suspected cases with blood samples received in laboratory ≤5 days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83</c:v>
                </c:pt>
                <c:pt idx="1">
                  <c:v>80</c:v>
                </c:pt>
                <c:pt idx="2">
                  <c:v>71</c:v>
                </c:pt>
                <c:pt idx="3">
                  <c:v>77</c:v>
                </c:pt>
                <c:pt idx="4">
                  <c:v>77</c:v>
                </c:pt>
                <c:pt idx="5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4-4FC4-9036-79A8AEEAA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de muestras con resultados de laboratorio reportados  &lt;=4 días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87853652263374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Suspected cases with laboratory results in ≤4 days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</c:v>
                </c:pt>
                <c:pt idx="1">
                  <c:v>64</c:v>
                </c:pt>
                <c:pt idx="2">
                  <c:v>71</c:v>
                </c:pt>
                <c:pt idx="3">
                  <c:v>78</c:v>
                </c:pt>
                <c:pt idx="4">
                  <c:v>83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59-4B19-8B24-E168D2192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32339-D553-48A1-A21E-C594C6C59CBD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6D24B-ED57-4640-8449-2BB414DA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7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890F-5299-6B90-E6DB-2ED9CC7C6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FE04C-6967-64C4-CA0E-1CD731B05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F462E-CC67-FE96-5C01-B67AB489B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6BE44-F814-E4FC-1549-9E085639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C0703-F3E7-1748-86D0-99260572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1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E285-58ED-AA57-4752-655B1A95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AB5A5-F8BF-E737-339B-42C4AFF16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6D004-51E1-D534-9D61-D98968AF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8BB0-C8C9-9352-5C00-4C468FF6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B331-CDC2-5801-B81D-7B2FA1D3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FDE6B-9B61-F693-D4F3-43FF3B066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0D874-D73B-C2E2-FE32-647743306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F096B-4640-27FF-3EFF-E1F2DDF9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73666-D141-6EEB-5200-937FCDA62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A5E52-1A26-0663-764B-DE67587F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D38E-440F-4140-8D8A-41002BEE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5355-2ED3-AE35-748C-AAF93B90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9B9F0-5768-3E4F-4FCF-F6CA03EA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368E1-53D9-BBA7-47A4-5E8CF33C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EE88D-F749-5A60-6C4C-837FD44D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65961-8EE3-5844-9590-25410BE9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7AAF6-2DA5-ED18-0304-E6E6B252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BAC73-6349-7300-7505-3650A5C6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DCE90-30D4-D534-875D-CB8BB718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5EE2C-B408-2BE7-EA5D-E1061DB4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2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5512-4DCA-4EE8-66DE-B0C7CE4A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BC00C-B20B-F8A6-CEA3-88ECEE941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7BDF3-40F6-F89B-D370-E622DEE53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848A8-7701-2C91-74D1-CA8E28D8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53952-4F5A-E493-1C85-88EE6B082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1382A-918A-D9D9-0B44-AEDB1CB1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0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574E-69B2-F60E-87AA-196CBC333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44E96-DE6E-2400-6D12-C2F08AB4B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96AEC-8529-BE51-CFB4-460D5A885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A67CE-9915-CC3A-9659-7D51BCABF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345CF-7863-12E7-61AF-A56D88F18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2BFCF-3622-414A-0EAC-2D4398CF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983962-A476-04A8-C949-AC400E1B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E7938-D02D-81F5-2A4B-FC9BE0D7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E69F-742F-DC57-4B6C-E9245183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20702-CFA7-BA51-9E41-A38C6F94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FC5A5-15D5-BA15-005A-C6A01883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E411B-D338-0466-D01E-AA77985E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6B075-4AEE-337A-38F8-A45F44CC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A2282-82BE-29BD-C061-97C5C85D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FB34D-0A81-0B99-3FFA-B6AA54D6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8FC66-9885-50F2-2AF3-7078E8F15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89586-8FD1-86CD-16B5-B0BC969FA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A6D70-4160-29D2-1A8D-4ADDB60E6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399B0-83E6-2347-63F5-97034ED98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C73FB-7CFE-5704-FED5-A375F84F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60D87-5AD8-CE46-D60D-F83E7815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7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3B5D7-2508-9BD7-80A9-0478D75F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642CDA-77A7-A2ED-8BA2-ECC085C76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97DA2-F794-792A-5ABB-0CD259110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35397-0E8B-C702-A042-F67B9D85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A21D4-73C9-6343-9714-CE03C95A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B1502-CA1C-1FB0-712F-023AB334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0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2D54FB-97C4-D685-82A6-E5DCF680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D0518-B9DF-4CD4-BD40-40D746A3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3ACA3-B067-826B-6C07-9CF533C3A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837AD-5F30-28AB-CD2E-DFF3842DD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02408-FF63-4C17-A318-ED425EB8D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A7ABC-7DBB-C092-3A34-2FCDEDC31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5A8940BD-C71E-91E7-FB8A-5315624EDAA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2240"/>
            <a:ext cx="12192000" cy="1055519"/>
          </a:xfrm>
          <a:prstGeom prst="rect">
            <a:avLst/>
          </a:prstGeom>
          <a:noFill/>
          <a:ln>
            <a:noFill/>
          </a:ln>
          <a:effectLst/>
        </p:spPr>
        <p:txBody>
          <a:bodyPr lIns="41148" tIns="20574" rIns="41148" bIns="20574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defTabSz="621884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Indicadores de la vigilancia del </a:t>
            </a:r>
            <a:r>
              <a:rPr lang="es-ES" altLang="en-US" b="1" kern="0" dirty="0">
                <a:solidFill>
                  <a:schemeClr val="accent2"/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sarampión y rubéola</a:t>
            </a:r>
            <a:r>
              <a:rPr lang="es-E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 </a:t>
            </a:r>
            <a:br>
              <a:rPr lang="es-E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</a:br>
            <a:r>
              <a:rPr lang="es-E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América Latina y el Caribe,</a:t>
            </a:r>
            <a:r>
              <a:rPr lang="en-U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 2019-2024*</a:t>
            </a:r>
            <a:endParaRPr kumimoji="0" lang="es-419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247372-E75E-B405-C0AA-8C74F4B4BF7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265732" y="1716544"/>
            <a:ext cx="36988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accent2"/>
                </a:solidFill>
              </a:rPr>
              <a:t>Tasa </a:t>
            </a:r>
            <a:r>
              <a:rPr lang="en-US" sz="1400" b="1" dirty="0" err="1">
                <a:solidFill>
                  <a:schemeClr val="accent2"/>
                </a:solidFill>
              </a:rPr>
              <a:t>anual</a:t>
            </a:r>
            <a:r>
              <a:rPr lang="en-US" sz="1400" b="1" dirty="0">
                <a:solidFill>
                  <a:schemeClr val="accent2"/>
                </a:solidFill>
              </a:rPr>
              <a:t> de </a:t>
            </a:r>
            <a:r>
              <a:rPr lang="en-US" sz="1400" b="1" dirty="0" err="1">
                <a:solidFill>
                  <a:schemeClr val="accent2"/>
                </a:solidFill>
              </a:rPr>
              <a:t>casos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sospechosos</a:t>
            </a:r>
            <a:r>
              <a:rPr lang="en-US" sz="1400" b="1" dirty="0">
                <a:solidFill>
                  <a:schemeClr val="accent2"/>
                </a:solidFill>
              </a:rPr>
              <a:t> de </a:t>
            </a:r>
            <a:r>
              <a:rPr lang="es-ES" altLang="en-US" sz="1400" b="1" dirty="0">
                <a:solidFill>
                  <a:schemeClr val="accent2"/>
                </a:solidFill>
              </a:rPr>
              <a:t>sarampión y rubéola </a:t>
            </a:r>
            <a:r>
              <a:rPr lang="en-US" sz="1400" b="1" dirty="0" err="1">
                <a:solidFill>
                  <a:schemeClr val="accent2"/>
                </a:solidFill>
              </a:rPr>
              <a:t>por</a:t>
            </a:r>
            <a:r>
              <a:rPr lang="en-US" sz="1400" b="1" dirty="0">
                <a:solidFill>
                  <a:schemeClr val="accent2"/>
                </a:solidFill>
              </a:rPr>
              <a:t> 100.000 </a:t>
            </a:r>
            <a:r>
              <a:rPr lang="en-US" sz="1400" b="1" dirty="0" err="1">
                <a:solidFill>
                  <a:schemeClr val="accent2"/>
                </a:solidFill>
              </a:rPr>
              <a:t>habitantes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9A8CD-0E1B-6CD7-3643-E7B27FD696B4}"/>
              </a:ext>
            </a:extLst>
          </p:cNvPr>
          <p:cNvSpPr/>
          <p:nvPr/>
        </p:nvSpPr>
        <p:spPr>
          <a:xfrm>
            <a:off x="364935" y="4199502"/>
            <a:ext cx="3481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s-ES" altLang="en-US" sz="1400" b="1" dirty="0">
                <a:solidFill>
                  <a:schemeClr val="accent2"/>
                </a:solidFill>
              </a:rPr>
              <a:t>Número de casos sospechosos de </a:t>
            </a:r>
          </a:p>
          <a:p>
            <a:pPr lvl="0" algn="ctr">
              <a:defRPr/>
            </a:pPr>
            <a:r>
              <a:rPr lang="es-ES" altLang="en-US" sz="1400" b="1" dirty="0">
                <a:solidFill>
                  <a:schemeClr val="accent2"/>
                </a:solidFill>
              </a:rPr>
              <a:t>sarampión y rubéola 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994EB6-B0BA-02C5-6763-71C452872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73042"/>
              </p:ext>
            </p:extLst>
          </p:nvPr>
        </p:nvGraphicFramePr>
        <p:xfrm>
          <a:off x="346075" y="4741664"/>
          <a:ext cx="3499987" cy="633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652">
                  <a:extLst>
                    <a:ext uri="{9D8B030D-6E8A-4147-A177-3AD203B41FA5}">
                      <a16:colId xmlns:a16="http://schemas.microsoft.com/office/drawing/2014/main" val="2692189773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1348508259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652160207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798576513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041707741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1161880329"/>
                    </a:ext>
                  </a:extLst>
                </a:gridCol>
              </a:tblGrid>
              <a:tr h="2111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43962"/>
                  </a:ext>
                </a:extLst>
              </a:tr>
              <a:tr h="4223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91,817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25,458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9,319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15,319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15,848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17,887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215795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9706F4E-4FEF-0626-0101-3E6D8F813817}"/>
              </a:ext>
            </a:extLst>
          </p:cNvPr>
          <p:cNvCxnSpPr/>
          <p:nvPr/>
        </p:nvCxnSpPr>
        <p:spPr>
          <a:xfrm>
            <a:off x="4083153" y="1244609"/>
            <a:ext cx="0" cy="459262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569C9-D096-757B-8CB7-3EF6058E502D}"/>
              </a:ext>
            </a:extLst>
          </p:cNvPr>
          <p:cNvSpPr/>
          <p:nvPr/>
        </p:nvSpPr>
        <p:spPr>
          <a:xfrm>
            <a:off x="220234" y="6446190"/>
            <a:ext cx="117501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ES" altLang="en-US" sz="1200" i="1" dirty="0">
                <a:solidFill>
                  <a:schemeClr val="accent1"/>
                </a:solidFill>
              </a:rPr>
              <a:t>Fuente: Sistema Integrado de Información de Vigilancia (ISIS) e informes de los países |  *Datos a 3 de enero del 2025. Canadá y Estados Unidos no reportan casos sospechosos a la OPS.</a:t>
            </a:r>
            <a:endParaRPr kumimoji="0" lang="es-E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44CAB6-6399-30BF-EA02-87FE387887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1157583"/>
              </p:ext>
            </p:extLst>
          </p:nvPr>
        </p:nvGraphicFramePr>
        <p:xfrm>
          <a:off x="270832" y="2239764"/>
          <a:ext cx="3698871" cy="169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2F533A9-A879-34D6-31FB-25D1D5A9FA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964584"/>
              </p:ext>
            </p:extLst>
          </p:nvPr>
        </p:nvGraphicFramePr>
        <p:xfrm>
          <a:off x="8070749" y="1241987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62EBFEF-F9DA-74B4-C67A-E83DE42C7B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4879391"/>
              </p:ext>
            </p:extLst>
          </p:nvPr>
        </p:nvGraphicFramePr>
        <p:xfrm>
          <a:off x="4120193" y="1241987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211B97A-4B60-D050-3CFE-46FA0EFB11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563729"/>
              </p:ext>
            </p:extLst>
          </p:nvPr>
        </p:nvGraphicFramePr>
        <p:xfrm>
          <a:off x="4120193" y="3915555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394794E-2BE4-8A5C-2411-44C91D9FBD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634629"/>
              </p:ext>
            </p:extLst>
          </p:nvPr>
        </p:nvGraphicFramePr>
        <p:xfrm>
          <a:off x="8070749" y="3915555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1931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126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Ebrima</vt:lpstr>
      <vt:lpstr>Office Theme</vt:lpstr>
      <vt:lpstr>Indicadores de la vigilancia del sarampión y rubéola  América Latina y el Caribe, 2019-2024*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Carmelita Lucia (WDC)</cp:lastModifiedBy>
  <cp:revision>6</cp:revision>
  <dcterms:created xsi:type="dcterms:W3CDTF">2022-06-24T19:44:27Z</dcterms:created>
  <dcterms:modified xsi:type="dcterms:W3CDTF">2025-01-06T16:11:03Z</dcterms:modified>
</cp:coreProperties>
</file>