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746947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3E5E6A7-376E-D793-DFC8-F05A558DF422}" name="Bravo, Ms. Pamela (WDC)" initials="BMP(" userId="S::bravopam@paho.org::bd47166a-b96e-4f14-b747-53ce1bf7879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  <a:srgbClr val="4BA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7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676188907292977E-2"/>
          <c:y val="0.14896859379393437"/>
          <c:w val="0.8677525398408622"/>
          <c:h val="0.665528348919642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Tasa</c:v>
                </c:pt>
              </c:strCache>
            </c:strRef>
          </c:tx>
          <c:spPr>
            <a:ln w="34925" cap="rnd">
              <a:solidFill>
                <a:schemeClr val="lt1"/>
              </a:solidFill>
              <a:round/>
            </a:ln>
            <a:effectLst>
              <a:outerShdw dist="25400" dir="2700000" algn="tl" rotWithShape="0">
                <a:schemeClr val="accent1"/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Sheet1!$B$2:$B$7</c:f>
              <c:numCache>
                <c:formatCode>0.00</c:formatCode>
                <c:ptCount val="6"/>
                <c:pt idx="0">
                  <c:v>14.168487002012236</c:v>
                </c:pt>
                <c:pt idx="1">
                  <c:v>3.893379128941528</c:v>
                </c:pt>
                <c:pt idx="2">
                  <c:v>1.432798608035009</c:v>
                </c:pt>
                <c:pt idx="3">
                  <c:v>2.3204972578865375</c:v>
                </c:pt>
                <c:pt idx="4">
                  <c:v>2.3835577948017543</c:v>
                </c:pt>
                <c:pt idx="5" formatCode="General">
                  <c:v>2.7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2B9-4EBB-A6FA-D7AF82DF40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gradFill>
                <a:gsLst>
                  <a:gs pos="0">
                    <a:schemeClr val="lt1"/>
                  </a:gs>
                  <a:gs pos="100000">
                    <a:schemeClr val="lt1">
                      <a:alpha val="0"/>
                    </a:schemeClr>
                  </a:gs>
                </a:gsLst>
                <a:lin ang="5400000" scaled="0"/>
              </a:gradFill>
              <a:round/>
            </a:ln>
            <a:effectLst/>
          </c:spPr>
        </c:dropLines>
        <c:smooth val="0"/>
        <c:axId val="1326897887"/>
        <c:axId val="1292786287"/>
      </c:lineChart>
      <c:catAx>
        <c:axId val="1326897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1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2786287"/>
        <c:crosses val="autoZero"/>
        <c:auto val="1"/>
        <c:lblAlgn val="ctr"/>
        <c:lblOffset val="100"/>
        <c:noMultiLvlLbl val="0"/>
      </c:catAx>
      <c:valAx>
        <c:axId val="1292786287"/>
        <c:scaling>
          <c:orientation val="minMax"/>
          <c:max val="20"/>
        </c:scaling>
        <c:delete val="0"/>
        <c:axPos val="l"/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6897887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419" sz="1400" b="0" i="0" u="none" strike="noStrike" kern="1200" spc="0" baseline="0" dirty="0">
                <a:solidFill>
                  <a:schemeClr val="tx1"/>
                </a:solidFill>
                <a:effectLst/>
              </a:rPr>
              <a:t>% </a:t>
            </a:r>
            <a:r>
              <a:rPr lang="es-419" sz="1400" b="0" i="0" u="none" strike="noStrike" kern="1200" spc="0" baseline="0" dirty="0" err="1">
                <a:solidFill>
                  <a:schemeClr val="tx1"/>
                </a:solidFill>
                <a:effectLst/>
              </a:rPr>
              <a:t>Suspected</a:t>
            </a:r>
            <a:r>
              <a:rPr lang="es-419" sz="1400" b="0" i="0" u="none" strike="noStrike" kern="1200" spc="0" baseline="0" dirty="0">
                <a:solidFill>
                  <a:schemeClr val="tx1"/>
                </a:solidFill>
                <a:effectLst/>
              </a:rPr>
              <a:t> cases </a:t>
            </a:r>
            <a:r>
              <a:rPr lang="es-419" sz="1400" b="0" i="0" u="none" strike="noStrike" kern="1200" spc="0" baseline="0" dirty="0" err="1">
                <a:solidFill>
                  <a:schemeClr val="tx1"/>
                </a:solidFill>
                <a:effectLst/>
              </a:rPr>
              <a:t>with</a:t>
            </a:r>
            <a:r>
              <a:rPr lang="es-419" sz="1400" b="0" i="0" u="none" strike="noStrike" kern="1200" spc="0" baseline="0" dirty="0">
                <a:solidFill>
                  <a:schemeClr val="tx1"/>
                </a:solidFill>
                <a:effectLst/>
              </a:rPr>
              <a:t>  </a:t>
            </a:r>
            <a:r>
              <a:rPr lang="es-419" sz="1400" b="0" i="0" u="none" strike="noStrike" kern="1200" spc="0" baseline="0" dirty="0" err="1">
                <a:solidFill>
                  <a:schemeClr val="tx1"/>
                </a:solidFill>
                <a:effectLst/>
              </a:rPr>
              <a:t>adequate</a:t>
            </a:r>
            <a:r>
              <a:rPr lang="es-419" sz="1400" b="0" i="0" u="none" strike="noStrike" kern="1200" spc="0" baseline="0" dirty="0">
                <a:solidFill>
                  <a:schemeClr val="tx1"/>
                </a:solidFill>
                <a:effectLst/>
              </a:rPr>
              <a:t> </a:t>
            </a:r>
            <a:r>
              <a:rPr lang="es-419" sz="1400" b="0" i="0" u="none" strike="noStrike" kern="1200" spc="0" baseline="0" dirty="0" err="1">
                <a:solidFill>
                  <a:schemeClr val="tx1"/>
                </a:solidFill>
                <a:effectLst/>
              </a:rPr>
              <a:t>samples</a:t>
            </a:r>
            <a:endParaRPr lang="en-US" sz="1400" b="0" i="0" u="none" strike="noStrike" kern="1200" spc="0" baseline="0" dirty="0">
              <a:solidFill>
                <a:schemeClr val="tx1"/>
              </a:solidFill>
              <a:effectLst/>
            </a:endParaRPr>
          </a:p>
        </c:rich>
      </c:tx>
      <c:layout>
        <c:manualLayout>
          <c:xMode val="edge"/>
          <c:yMode val="edge"/>
          <c:x val="0.21035879629629631"/>
          <c:y val="5.176436278798471E-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Adequate Samples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84</c:v>
                </c:pt>
                <c:pt idx="1">
                  <c:v>75</c:v>
                </c:pt>
                <c:pt idx="2">
                  <c:v>82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51-40C3-AA11-4E5C1E5F27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286469919"/>
        <c:axId val="1286463679"/>
      </c:barChart>
      <c:catAx>
        <c:axId val="12864699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6463679"/>
        <c:crosses val="autoZero"/>
        <c:auto val="1"/>
        <c:lblAlgn val="ctr"/>
        <c:lblOffset val="100"/>
        <c:noMultiLvlLbl val="0"/>
      </c:catAx>
      <c:valAx>
        <c:axId val="12864636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6469919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419" sz="1400" b="0" i="0" u="none" strike="noStrike" kern="1200" spc="0" baseline="0" dirty="0">
                <a:solidFill>
                  <a:schemeClr val="tx1"/>
                </a:solidFill>
                <a:effectLst/>
              </a:rPr>
              <a:t>% </a:t>
            </a:r>
            <a:r>
              <a:rPr lang="es-419" sz="1400" b="0" i="0" u="none" strike="noStrike" kern="1200" spc="0" baseline="0" dirty="0" err="1">
                <a:solidFill>
                  <a:schemeClr val="tx1"/>
                </a:solidFill>
                <a:effectLst/>
              </a:rPr>
              <a:t>Suspected</a:t>
            </a:r>
            <a:r>
              <a:rPr lang="es-419" sz="1400" b="0" i="0" u="none" strike="noStrike" kern="1200" spc="0" baseline="0" dirty="0">
                <a:solidFill>
                  <a:schemeClr val="tx1"/>
                </a:solidFill>
                <a:effectLst/>
              </a:rPr>
              <a:t> cases </a:t>
            </a:r>
            <a:r>
              <a:rPr lang="es-419" sz="1400" b="0" i="0" u="none" strike="noStrike" kern="1200" spc="0" baseline="0" dirty="0" err="1">
                <a:solidFill>
                  <a:schemeClr val="tx1"/>
                </a:solidFill>
                <a:effectLst/>
              </a:rPr>
              <a:t>with</a:t>
            </a:r>
            <a:r>
              <a:rPr lang="es-419" sz="1400" b="0" i="0" u="none" strike="noStrike" kern="1200" spc="0" baseline="0" dirty="0">
                <a:solidFill>
                  <a:schemeClr val="tx1"/>
                </a:solidFill>
                <a:effectLst/>
              </a:rPr>
              <a:t> </a:t>
            </a:r>
            <a:r>
              <a:rPr lang="es-419" sz="1400" b="0" i="0" u="none" strike="noStrike" kern="1200" spc="0" baseline="0" dirty="0" err="1">
                <a:solidFill>
                  <a:schemeClr val="tx1"/>
                </a:solidFill>
                <a:effectLst/>
              </a:rPr>
              <a:t>adequate</a:t>
            </a:r>
            <a:r>
              <a:rPr lang="es-419" sz="1400" b="0" i="0" u="none" strike="noStrike" kern="1200" spc="0" baseline="0" dirty="0">
                <a:solidFill>
                  <a:schemeClr val="tx1"/>
                </a:solidFill>
                <a:effectLst/>
              </a:rPr>
              <a:t> </a:t>
            </a:r>
            <a:r>
              <a:rPr lang="es-419" sz="1400" b="0" i="0" u="none" strike="noStrike" kern="1200" spc="0" baseline="0" dirty="0" err="1">
                <a:solidFill>
                  <a:schemeClr val="tx1"/>
                </a:solidFill>
                <a:effectLst/>
              </a:rPr>
              <a:t>investigation</a:t>
            </a:r>
            <a:r>
              <a:rPr lang="es-419" sz="1400" b="0" i="0" u="none" strike="noStrike" kern="1200" spc="0" baseline="0" dirty="0">
                <a:solidFill>
                  <a:schemeClr val="tx1"/>
                </a:solidFill>
                <a:effectLst/>
              </a:rPr>
              <a:t> </a:t>
            </a:r>
            <a:endParaRPr lang="en-US" sz="1400" b="0" i="0" u="none" strike="noStrike" kern="1200" spc="0" baseline="0" dirty="0">
              <a:solidFill>
                <a:schemeClr val="tx1"/>
              </a:solidFill>
              <a:effectLst/>
            </a:endParaRPr>
          </a:p>
        </c:rich>
      </c:tx>
      <c:layout>
        <c:manualLayout>
          <c:xMode val="edge"/>
          <c:yMode val="edge"/>
          <c:x val="0.16856352880658437"/>
          <c:y val="1.08057094715012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Adequate lab inves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74</c:v>
                </c:pt>
                <c:pt idx="1">
                  <c:v>64</c:v>
                </c:pt>
                <c:pt idx="2">
                  <c:v>70</c:v>
                </c:pt>
                <c:pt idx="3">
                  <c:v>81</c:v>
                </c:pt>
                <c:pt idx="4">
                  <c:v>83</c:v>
                </c:pt>
                <c:pt idx="5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5A-4650-B784-1D1CC7588D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286469919"/>
        <c:axId val="1286463679"/>
      </c:barChart>
      <c:catAx>
        <c:axId val="12864699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6463679"/>
        <c:crosses val="autoZero"/>
        <c:auto val="1"/>
        <c:lblAlgn val="ctr"/>
        <c:lblOffset val="100"/>
        <c:noMultiLvlLbl val="0"/>
      </c:catAx>
      <c:valAx>
        <c:axId val="12864636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64699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419" sz="1400" b="0" i="0" u="none" strike="noStrike" kern="1200" spc="0" baseline="0" dirty="0">
                <a:solidFill>
                  <a:schemeClr val="tx1"/>
                </a:solidFill>
                <a:effectLst/>
              </a:rPr>
              <a:t>% </a:t>
            </a:r>
            <a:r>
              <a:rPr lang="es-419" sz="1400" b="0" i="0" u="none" strike="noStrike" kern="1200" spc="0" baseline="0" dirty="0" err="1">
                <a:solidFill>
                  <a:schemeClr val="tx1"/>
                </a:solidFill>
                <a:effectLst/>
              </a:rPr>
              <a:t>Suspected</a:t>
            </a:r>
            <a:r>
              <a:rPr lang="es-419" sz="1400" b="0" i="0" u="none" strike="noStrike" kern="1200" spc="0" baseline="0" dirty="0">
                <a:solidFill>
                  <a:schemeClr val="tx1"/>
                </a:solidFill>
                <a:effectLst/>
              </a:rPr>
              <a:t> cases </a:t>
            </a:r>
            <a:r>
              <a:rPr lang="es-419" sz="1400" b="0" i="0" u="none" strike="noStrike" kern="1200" spc="0" baseline="0" dirty="0" err="1">
                <a:solidFill>
                  <a:schemeClr val="tx1"/>
                </a:solidFill>
                <a:effectLst/>
              </a:rPr>
              <a:t>with</a:t>
            </a:r>
            <a:r>
              <a:rPr lang="en-US" sz="1400" b="0" i="0" u="none" strike="noStrike" kern="1200" spc="0" baseline="0" dirty="0">
                <a:solidFill>
                  <a:schemeClr val="tx1"/>
                </a:solidFill>
                <a:effectLst/>
              </a:rPr>
              <a:t> blood samples received in laboratory ≤5 days</a:t>
            </a:r>
          </a:p>
        </c:rich>
      </c:tx>
      <c:layout>
        <c:manualLayout>
          <c:xMode val="edge"/>
          <c:yMode val="edge"/>
          <c:x val="0.13962834362139917"/>
          <c:y val="1.0805709471501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Suspected cases with blood samples received in laboratory ≤5 days</c:v>
                </c:pt>
              </c:strCache>
            </c:strRef>
          </c:tx>
          <c:spPr>
            <a:solidFill>
              <a:srgbClr val="F7964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83</c:v>
                </c:pt>
                <c:pt idx="1">
                  <c:v>80</c:v>
                </c:pt>
                <c:pt idx="2">
                  <c:v>71</c:v>
                </c:pt>
                <c:pt idx="3">
                  <c:v>77</c:v>
                </c:pt>
                <c:pt idx="4">
                  <c:v>77</c:v>
                </c:pt>
                <c:pt idx="5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D4-4FC4-9036-79A8AEEAA1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286469919"/>
        <c:axId val="1286463679"/>
      </c:barChart>
      <c:catAx>
        <c:axId val="12864699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6463679"/>
        <c:crosses val="autoZero"/>
        <c:auto val="1"/>
        <c:lblAlgn val="ctr"/>
        <c:lblOffset val="100"/>
        <c:noMultiLvlLbl val="0"/>
      </c:catAx>
      <c:valAx>
        <c:axId val="1286463679"/>
        <c:scaling>
          <c:orientation val="minMax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64699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419" sz="1400" b="0" i="0" u="none" strike="noStrike" kern="1200" spc="0" baseline="0" dirty="0">
                <a:solidFill>
                  <a:schemeClr val="tx1"/>
                </a:solidFill>
                <a:effectLst/>
              </a:rPr>
              <a:t>% </a:t>
            </a:r>
            <a:r>
              <a:rPr lang="es-419" sz="1400" b="0" i="0" u="none" strike="noStrike" kern="1200" spc="0" baseline="0" dirty="0" err="1">
                <a:solidFill>
                  <a:schemeClr val="tx1"/>
                </a:solidFill>
                <a:effectLst/>
              </a:rPr>
              <a:t>Suspected</a:t>
            </a:r>
            <a:r>
              <a:rPr lang="es-419" sz="1400" b="0" i="0" u="none" strike="noStrike" kern="1200" spc="0" baseline="0" dirty="0">
                <a:solidFill>
                  <a:schemeClr val="tx1"/>
                </a:solidFill>
                <a:effectLst/>
              </a:rPr>
              <a:t> cases </a:t>
            </a:r>
            <a:r>
              <a:rPr lang="es-419" sz="1400" b="0" i="0" u="none" strike="noStrike" kern="1200" spc="0" baseline="0" dirty="0" err="1">
                <a:solidFill>
                  <a:schemeClr val="tx1"/>
                </a:solidFill>
                <a:effectLst/>
              </a:rPr>
              <a:t>with</a:t>
            </a:r>
            <a:r>
              <a:rPr lang="es-419" sz="1400" b="0" i="0" u="none" strike="noStrike" kern="1200" spc="0" baseline="0" dirty="0">
                <a:solidFill>
                  <a:schemeClr val="tx1"/>
                </a:solidFill>
                <a:effectLst/>
              </a:rPr>
              <a:t> l</a:t>
            </a:r>
            <a:r>
              <a:rPr lang="en-US" sz="1400" b="0" i="0" u="none" strike="noStrike" kern="1200" spc="0" baseline="0" dirty="0" err="1">
                <a:solidFill>
                  <a:schemeClr val="tx1"/>
                </a:solidFill>
                <a:effectLst/>
              </a:rPr>
              <a:t>aboratory</a:t>
            </a:r>
            <a:r>
              <a:rPr lang="en-US" sz="1400" b="0" i="0" u="none" strike="noStrike" kern="1200" spc="0" baseline="0" dirty="0">
                <a:solidFill>
                  <a:schemeClr val="tx1"/>
                </a:solidFill>
                <a:effectLst/>
              </a:rPr>
              <a:t> results</a:t>
            </a:r>
          </a:p>
          <a:p>
            <a:pPr>
              <a:defRPr sz="1400">
                <a:solidFill>
                  <a:schemeClr val="tx1"/>
                </a:solidFill>
              </a:defRPr>
            </a:pPr>
            <a:r>
              <a:rPr lang="en-US" sz="1400" b="0" i="0" u="none" strike="noStrike" kern="1200" spc="0" baseline="0" dirty="0">
                <a:solidFill>
                  <a:schemeClr val="tx1"/>
                </a:solidFill>
                <a:effectLst/>
              </a:rPr>
              <a:t>in ≤4 days</a:t>
            </a:r>
          </a:p>
        </c:rich>
      </c:tx>
      <c:layout>
        <c:manualLayout>
          <c:xMode val="edge"/>
          <c:yMode val="edge"/>
          <c:x val="0.12676826131687244"/>
          <c:y val="1.0805709471501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Suspected cases with laboratory results in ≤4 days</c:v>
                </c:pt>
              </c:strCache>
            </c:strRef>
          </c:tx>
          <c:spPr>
            <a:solidFill>
              <a:srgbClr val="4BACC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34</c:v>
                </c:pt>
                <c:pt idx="1">
                  <c:v>64</c:v>
                </c:pt>
                <c:pt idx="2">
                  <c:v>71</c:v>
                </c:pt>
                <c:pt idx="3">
                  <c:v>78</c:v>
                </c:pt>
                <c:pt idx="4">
                  <c:v>83</c:v>
                </c:pt>
                <c:pt idx="5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59-4B19-8B24-E168D21929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286469919"/>
        <c:axId val="1286463679"/>
      </c:barChart>
      <c:catAx>
        <c:axId val="12864699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6463679"/>
        <c:crosses val="autoZero"/>
        <c:auto val="1"/>
        <c:lblAlgn val="ctr"/>
        <c:lblOffset val="100"/>
        <c:noMultiLvlLbl val="0"/>
      </c:catAx>
      <c:valAx>
        <c:axId val="12864636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64699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9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12700" cap="flat" cmpd="sng" algn="ctr">
        <a:solidFill>
          <a:schemeClr val="lt1"/>
        </a:solidFill>
        <a:round/>
      </a:ln>
    </cs:spPr>
    <cs:defRPr sz="1197" kern="1200" spc="10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lt1"/>
            </a:gs>
            <a:gs pos="100000">
              <a:schemeClr val="lt1">
                <a:alpha val="0"/>
              </a:schemeClr>
            </a:gs>
          </a:gsLst>
          <a:lin ang="5400000" scaled="0"/>
        </a:gradFill>
        <a:round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32339-D553-48A1-A21E-C594C6C59CBD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86D24B-ED57-4640-8449-2BB414DA1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075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890F-5299-6B90-E6DB-2ED9CC7C66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6FE04C-6967-64C4-CA0E-1CD731B051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F462E-CC67-FE96-5C01-B67AB489B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61A5-5D3C-4704-985D-A49ACF019879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6BE44-F814-E4FC-1549-9E085639A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C0703-F3E7-1748-86D0-992605725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30F6-E516-4A0C-960E-530E5FFD0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21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9E285-58ED-AA57-4752-655B1A95A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FAB5A5-F8BF-E737-339B-42C4AFF16F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6D004-51E1-D534-9D61-D98968AF1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61A5-5D3C-4704-985D-A49ACF019879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B8BB0-C8C9-9352-5C00-4C468FF6D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B4B331-CDC2-5801-B81D-7B2FA1D38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30F6-E516-4A0C-960E-530E5FFD0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14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0FDE6B-9B61-F693-D4F3-43FF3B066B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10D874-D73B-C2E2-FE32-6477433060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FF096B-4640-27FF-3EFF-E1F2DDF9D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61A5-5D3C-4704-985D-A49ACF019879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73666-D141-6EEB-5200-937FCDA62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A5E52-1A26-0663-764B-DE67587F6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30F6-E516-4A0C-960E-530E5FFD0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632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9D38E-440F-4140-8D8A-41002BEE8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55355-2ED3-AE35-748C-AAF93B90B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A9B9F0-5768-3E4F-4FCF-F6CA03EAE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61A5-5D3C-4704-985D-A49ACF019879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0368E1-53D9-BBA7-47A4-5E8CF33CF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EE88D-F749-5A60-6C4C-837FD44DA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30F6-E516-4A0C-960E-530E5FFD0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829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65961-8EE3-5844-9590-25410BE9F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37AAF6-2DA5-ED18-0304-E6E6B2521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BAC73-6349-7300-7505-3650A5C65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61A5-5D3C-4704-985D-A49ACF019879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DCE90-30D4-D534-875D-CB8BB718C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C5EE2C-B408-2BE7-EA5D-E1061DB49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30F6-E516-4A0C-960E-530E5FFD0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029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05512-4DCA-4EE8-66DE-B0C7CE4A6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BC00C-B20B-F8A6-CEA3-88ECEE9412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C7BDF3-40F6-F89B-D370-E622DEE53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5848A8-7701-2C91-74D1-CA8E28D86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61A5-5D3C-4704-985D-A49ACF019879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053952-4F5A-E493-1C85-88EE6B082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01382A-918A-D9D9-0B44-AEDB1CB17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30F6-E516-4A0C-960E-530E5FFD0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06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5574E-69B2-F60E-87AA-196CBC333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444E96-DE6E-2400-6D12-C2F08AB4B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196AEC-8529-BE51-CFB4-460D5A8852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8A67CE-9915-CC3A-9659-7D51BCABFB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1345CF-7863-12E7-61AF-A56D88F188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32BFCF-3622-414A-0EAC-2D4398CF1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61A5-5D3C-4704-985D-A49ACF019879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983962-A476-04A8-C949-AC400E1B4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BE7938-D02D-81F5-2A4B-FC9BE0D7B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30F6-E516-4A0C-960E-530E5FFD0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58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DE69F-742F-DC57-4B6C-E9245183A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D20702-CFA7-BA51-9E41-A38C6F940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61A5-5D3C-4704-985D-A49ACF019879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FFC5A5-15D5-BA15-005A-C6A01883D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3E411B-D338-0466-D01E-AA77985EF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30F6-E516-4A0C-960E-530E5FFD0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936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E6B075-4AEE-337A-38F8-A45F44CC3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61A5-5D3C-4704-985D-A49ACF019879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6A2282-82BE-29BD-C061-97C5C85DA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AFB34D-0A81-0B99-3FFA-B6AA54D67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30F6-E516-4A0C-960E-530E5FFD0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55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8FC66-9885-50F2-2AF3-7078E8F15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89586-8FD1-86CD-16B5-B0BC969FA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5A6D70-4160-29D2-1A8D-4ADDB60E6C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9399B0-83E6-2347-63F5-97034ED98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61A5-5D3C-4704-985D-A49ACF019879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2C73FB-7CFE-5704-FED5-A375F84F7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960D87-5AD8-CE46-D60D-F83E78152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30F6-E516-4A0C-960E-530E5FFD0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78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3B5D7-2508-9BD7-80A9-0478D75F3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642CDA-77A7-A2ED-8BA2-ECC085C764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897DA2-F794-792A-5ABB-0CD2591104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35397-0E8B-C702-A042-F67B9D851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61A5-5D3C-4704-985D-A49ACF019879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CA21D4-73C9-6343-9714-CE03C95A0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B1502-CA1C-1FB0-712F-023AB3345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30F6-E516-4A0C-960E-530E5FFD0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700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2D54FB-97C4-D685-82A6-E5DCF6807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2D0518-B9DF-4CD4-BD40-40D746A36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03ACA3-B067-826B-6C07-9CF533C3A7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A61A5-5D3C-4704-985D-A49ACF019879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2837AD-5F30-28AB-CD2E-DFF3842DDB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02408-FF63-4C17-A318-ED425EB8D5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330F6-E516-4A0C-960E-530E5FFD0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72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7A299DDA-9E1A-483E-91DE-BE7FA170201F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16201"/>
            <a:ext cx="12192000" cy="1055519"/>
          </a:xfrm>
          <a:prstGeom prst="rect">
            <a:avLst/>
          </a:prstGeom>
          <a:noFill/>
          <a:ln>
            <a:noFill/>
          </a:ln>
          <a:effectLst/>
        </p:spPr>
        <p:txBody>
          <a:bodyPr lIns="41148" tIns="20574" rIns="41148" bIns="20574">
            <a:norm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defTabSz="621884" eaLnBrk="1" hangingPunct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altLang="en-US" b="1" kern="0" dirty="0">
                <a:solidFill>
                  <a:schemeClr val="accent2"/>
                </a:solidFill>
                <a:latin typeface="Calibri" panose="020F0502020204030204" pitchFamily="34" charset="0"/>
                <a:ea typeface="Ebrima" panose="02000000000000000000" pitchFamily="2" charset="0"/>
                <a:cs typeface="Calibri" panose="020F0502020204030204" pitchFamily="34" charset="0"/>
              </a:rPr>
              <a:t>Measles and rubella </a:t>
            </a:r>
            <a:r>
              <a:rPr lang="en-US" altLang="en-US" b="1" kern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Ebrima" panose="02000000000000000000" pitchFamily="2" charset="0"/>
                <a:cs typeface="Calibri" panose="020F0502020204030204" pitchFamily="34" charset="0"/>
              </a:rPr>
              <a:t>surveillance indicators</a:t>
            </a:r>
            <a:br>
              <a:rPr lang="en-US" altLang="en-US" b="1" kern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Ebrima" panose="02000000000000000000" pitchFamily="2" charset="0"/>
                <a:cs typeface="Calibri" panose="020F0502020204030204" pitchFamily="34" charset="0"/>
              </a:rPr>
            </a:br>
            <a:r>
              <a:rPr lang="en-US" altLang="en-US" b="1" kern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Ebrima" panose="02000000000000000000" pitchFamily="2" charset="0"/>
                <a:cs typeface="Calibri" panose="020F0502020204030204" pitchFamily="34" charset="0"/>
              </a:rPr>
              <a:t>Latin America and the Caribbean, 2019-2024*</a:t>
            </a:r>
            <a:endParaRPr kumimoji="0" lang="es-419" alt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C9D53D-2795-45F2-8C04-716D6AECC961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285112" y="1710376"/>
            <a:ext cx="369887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>
                <a:solidFill>
                  <a:schemeClr val="accent2"/>
                </a:solidFill>
              </a:rPr>
              <a:t>Annual rate of suspected measles and rubella cases per 100,000 population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EC1CA9C-483F-4A5B-8A3F-93B29AF16868}"/>
              </a:ext>
            </a:extLst>
          </p:cNvPr>
          <p:cNvSpPr/>
          <p:nvPr/>
        </p:nvSpPr>
        <p:spPr>
          <a:xfrm>
            <a:off x="346074" y="4148477"/>
            <a:ext cx="34999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altLang="en-US" sz="1400" b="1" dirty="0">
                <a:solidFill>
                  <a:schemeClr val="accent2"/>
                </a:solidFill>
              </a:rPr>
              <a:t>Number of suspected cases of </a:t>
            </a:r>
          </a:p>
          <a:p>
            <a:pPr lvl="0" algn="ctr">
              <a:defRPr/>
            </a:pPr>
            <a:r>
              <a:rPr lang="en-US" altLang="en-US" sz="1400" b="1" dirty="0">
                <a:solidFill>
                  <a:schemeClr val="accent2"/>
                </a:solidFill>
              </a:rPr>
              <a:t>measles and rubella</a:t>
            </a:r>
            <a:endParaRPr lang="en-US" sz="1400" b="1" dirty="0">
              <a:solidFill>
                <a:schemeClr val="accent2"/>
              </a:solidFill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FD453ED-483F-4823-819F-98F8383B8C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581579"/>
              </p:ext>
            </p:extLst>
          </p:nvPr>
        </p:nvGraphicFramePr>
        <p:xfrm>
          <a:off x="346075" y="4685412"/>
          <a:ext cx="3499987" cy="6334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6652">
                  <a:extLst>
                    <a:ext uri="{9D8B030D-6E8A-4147-A177-3AD203B41FA5}">
                      <a16:colId xmlns:a16="http://schemas.microsoft.com/office/drawing/2014/main" val="2692189773"/>
                    </a:ext>
                  </a:extLst>
                </a:gridCol>
                <a:gridCol w="568667">
                  <a:extLst>
                    <a:ext uri="{9D8B030D-6E8A-4147-A177-3AD203B41FA5}">
                      <a16:colId xmlns:a16="http://schemas.microsoft.com/office/drawing/2014/main" val="1348508259"/>
                    </a:ext>
                  </a:extLst>
                </a:gridCol>
                <a:gridCol w="568667">
                  <a:extLst>
                    <a:ext uri="{9D8B030D-6E8A-4147-A177-3AD203B41FA5}">
                      <a16:colId xmlns:a16="http://schemas.microsoft.com/office/drawing/2014/main" val="3652160207"/>
                    </a:ext>
                  </a:extLst>
                </a:gridCol>
                <a:gridCol w="568667">
                  <a:extLst>
                    <a:ext uri="{9D8B030D-6E8A-4147-A177-3AD203B41FA5}">
                      <a16:colId xmlns:a16="http://schemas.microsoft.com/office/drawing/2014/main" val="3798576513"/>
                    </a:ext>
                  </a:extLst>
                </a:gridCol>
                <a:gridCol w="568667">
                  <a:extLst>
                    <a:ext uri="{9D8B030D-6E8A-4147-A177-3AD203B41FA5}">
                      <a16:colId xmlns:a16="http://schemas.microsoft.com/office/drawing/2014/main" val="3041707741"/>
                    </a:ext>
                  </a:extLst>
                </a:gridCol>
                <a:gridCol w="568667">
                  <a:extLst>
                    <a:ext uri="{9D8B030D-6E8A-4147-A177-3AD203B41FA5}">
                      <a16:colId xmlns:a16="http://schemas.microsoft.com/office/drawing/2014/main" val="1161880329"/>
                    </a:ext>
                  </a:extLst>
                </a:gridCol>
              </a:tblGrid>
              <a:tr h="2111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2019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2020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2021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2022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2023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2024</a:t>
                      </a: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243962"/>
                  </a:ext>
                </a:extLst>
              </a:tr>
              <a:tr h="4223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91,817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25,458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9,319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15,319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15,848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17,887</a:t>
                      </a:r>
                    </a:p>
                  </a:txBody>
                  <a:tcPr marL="6350" marR="6350" marT="635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9215795"/>
                  </a:ext>
                </a:extLst>
              </a:tr>
            </a:tbl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F3FA8F0-2942-4004-8596-B4E546E5C424}"/>
              </a:ext>
            </a:extLst>
          </p:cNvPr>
          <p:cNvCxnSpPr/>
          <p:nvPr/>
        </p:nvCxnSpPr>
        <p:spPr>
          <a:xfrm>
            <a:off x="4083153" y="1244609"/>
            <a:ext cx="0" cy="4592625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A34F1AA2-D418-44F2-8750-6E9079BD05AE}"/>
              </a:ext>
            </a:extLst>
          </p:cNvPr>
          <p:cNvSpPr/>
          <p:nvPr/>
        </p:nvSpPr>
        <p:spPr>
          <a:xfrm>
            <a:off x="160956" y="6508717"/>
            <a:ext cx="1192168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200" i="1" dirty="0">
                <a:solidFill>
                  <a:schemeClr val="accent1"/>
                </a:solidFill>
              </a:rPr>
              <a:t>Source: Integrated Monitoring Information System (ISIS) and country reports |  *Data as of January 3, 2025. Canada and the United States do not report suspected cases to PAHO.</a:t>
            </a:r>
            <a:endParaRPr lang="es-ES" sz="1200" i="1" dirty="0">
              <a:solidFill>
                <a:schemeClr val="accent1"/>
              </a:solidFill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130C189-DCD6-A8E8-779D-2EE586942B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4674994"/>
              </p:ext>
            </p:extLst>
          </p:nvPr>
        </p:nvGraphicFramePr>
        <p:xfrm>
          <a:off x="270832" y="2239764"/>
          <a:ext cx="3698871" cy="169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35729AD3-2E93-F577-D1BD-2B9078DF0C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6612394"/>
              </p:ext>
            </p:extLst>
          </p:nvPr>
        </p:nvGraphicFramePr>
        <p:xfrm>
          <a:off x="8070749" y="1241987"/>
          <a:ext cx="3950208" cy="2468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A0A7C580-6F8C-D1C7-F09D-AD0C06B184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157725"/>
              </p:ext>
            </p:extLst>
          </p:nvPr>
        </p:nvGraphicFramePr>
        <p:xfrm>
          <a:off x="4120193" y="1241987"/>
          <a:ext cx="3950208" cy="2468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F5F5204D-0F8B-6EFA-58C1-75D8B11A7D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6107293"/>
              </p:ext>
            </p:extLst>
          </p:nvPr>
        </p:nvGraphicFramePr>
        <p:xfrm>
          <a:off x="4120193" y="3915555"/>
          <a:ext cx="3950208" cy="2468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5D3CC0D3-C1A5-B2DD-08DA-A780C4D461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6195245"/>
              </p:ext>
            </p:extLst>
          </p:nvPr>
        </p:nvGraphicFramePr>
        <p:xfrm>
          <a:off x="8070749" y="3915555"/>
          <a:ext cx="3950208" cy="2468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845232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115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Ebrima</vt:lpstr>
      <vt:lpstr>Office Theme</vt:lpstr>
      <vt:lpstr>Measles and rubella surveillance indicators Latin America and the Caribbean, 2019-2024*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Pacis, Ms. Carmelita Lucia (WDC)</dc:creator>
  <cp:lastModifiedBy>Pacis, Carmelita Lucia (WDC)</cp:lastModifiedBy>
  <cp:revision>6</cp:revision>
  <dcterms:created xsi:type="dcterms:W3CDTF">2022-06-24T19:44:27Z</dcterms:created>
  <dcterms:modified xsi:type="dcterms:W3CDTF">2025-01-06T16:11:15Z</dcterms:modified>
</cp:coreProperties>
</file>