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813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aho-my.sharepoint.com/personal/bravopam_paho_org/Documents/Measles/Outbreaks/Alerts/2024/Diciembre/EPiCurve_EW48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Sheet1!$B$2:$B$50</c:f>
              <c:numCache>
                <c:formatCode>General</c:formatCode>
                <c:ptCount val="4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2</c:v>
                </c:pt>
                <c:pt idx="38">
                  <c:v>3</c:v>
                </c:pt>
                <c:pt idx="39">
                  <c:v>5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68-4935-8EDE-8803D9F82B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Sheet1!$C$2:$C$50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68-4935-8EDE-8803D9F82B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Sheet1!$D$2:$D$50</c:f>
              <c:numCache>
                <c:formatCode>General</c:formatCode>
                <c:ptCount val="4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68-4935-8EDE-8803D9F82BE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Sheet1!$E$2:$E$50</c:f>
              <c:numCache>
                <c:formatCode>General</c:formatCode>
                <c:ptCount val="4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3</c:v>
                </c:pt>
                <c:pt idx="8">
                  <c:v>10</c:v>
                </c:pt>
                <c:pt idx="9">
                  <c:v>5</c:v>
                </c:pt>
                <c:pt idx="10">
                  <c:v>8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4</c:v>
                </c:pt>
                <c:pt idx="15">
                  <c:v>7</c:v>
                </c:pt>
                <c:pt idx="16">
                  <c:v>5</c:v>
                </c:pt>
                <c:pt idx="17">
                  <c:v>4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2</c:v>
                </c:pt>
                <c:pt idx="28">
                  <c:v>0</c:v>
                </c:pt>
                <c:pt idx="29">
                  <c:v>1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1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  <c:pt idx="43">
                  <c:v>28</c:v>
                </c:pt>
                <c:pt idx="44">
                  <c:v>15</c:v>
                </c:pt>
                <c:pt idx="45">
                  <c:v>3</c:v>
                </c:pt>
                <c:pt idx="46">
                  <c:v>5</c:v>
                </c:pt>
                <c:pt idx="47">
                  <c:v>0</c:v>
                </c:pt>
                <c:pt idx="4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68-4935-8EDE-8803D9F82BE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MEX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Sheet1!$F$2:$F$50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4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B68-4935-8EDE-8803D9F82BE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Sheet1!$G$2:$G$50</c:f>
              <c:numCache>
                <c:formatCode>General</c:formatCode>
                <c:ptCount val="4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68-4935-8EDE-8803D9F82BEC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CAR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Sheet1!$H$2:$H$50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B68-4935-8EDE-8803D9F82BEC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USA**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Sheet1!$A$2:$A$50</c:f>
              <c:strCache>
                <c:ptCount val="4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Unk</c:v>
                </c:pt>
              </c:strCache>
            </c:strRef>
          </c:cat>
          <c:val>
            <c:numRef>
              <c:f>Sheet1!$I$2:$I$50</c:f>
              <c:numCache>
                <c:formatCode>General</c:formatCode>
                <c:ptCount val="49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14</c:v>
                </c:pt>
                <c:pt idx="7">
                  <c:v>9</c:v>
                </c:pt>
                <c:pt idx="8">
                  <c:v>6</c:v>
                </c:pt>
                <c:pt idx="9">
                  <c:v>3</c:v>
                </c:pt>
                <c:pt idx="10">
                  <c:v>12</c:v>
                </c:pt>
                <c:pt idx="11">
                  <c:v>38</c:v>
                </c:pt>
                <c:pt idx="12">
                  <c:v>9</c:v>
                </c:pt>
                <c:pt idx="13">
                  <c:v>10</c:v>
                </c:pt>
                <c:pt idx="14">
                  <c:v>4</c:v>
                </c:pt>
                <c:pt idx="15">
                  <c:v>3</c:v>
                </c:pt>
                <c:pt idx="16">
                  <c:v>4</c:v>
                </c:pt>
                <c:pt idx="17">
                  <c:v>0</c:v>
                </c:pt>
                <c:pt idx="18">
                  <c:v>4</c:v>
                </c:pt>
                <c:pt idx="19">
                  <c:v>5</c:v>
                </c:pt>
                <c:pt idx="20">
                  <c:v>5</c:v>
                </c:pt>
                <c:pt idx="21">
                  <c:v>6</c:v>
                </c:pt>
                <c:pt idx="22">
                  <c:v>0</c:v>
                </c:pt>
                <c:pt idx="23">
                  <c:v>4</c:v>
                </c:pt>
                <c:pt idx="24">
                  <c:v>4</c:v>
                </c:pt>
                <c:pt idx="25">
                  <c:v>3</c:v>
                </c:pt>
                <c:pt idx="26">
                  <c:v>7</c:v>
                </c:pt>
                <c:pt idx="27">
                  <c:v>13</c:v>
                </c:pt>
                <c:pt idx="28">
                  <c:v>11</c:v>
                </c:pt>
                <c:pt idx="29">
                  <c:v>7</c:v>
                </c:pt>
                <c:pt idx="30">
                  <c:v>12</c:v>
                </c:pt>
                <c:pt idx="31">
                  <c:v>7</c:v>
                </c:pt>
                <c:pt idx="32">
                  <c:v>9</c:v>
                </c:pt>
                <c:pt idx="33">
                  <c:v>8</c:v>
                </c:pt>
                <c:pt idx="34">
                  <c:v>11</c:v>
                </c:pt>
                <c:pt idx="35">
                  <c:v>10</c:v>
                </c:pt>
                <c:pt idx="36">
                  <c:v>3</c:v>
                </c:pt>
                <c:pt idx="37">
                  <c:v>3</c:v>
                </c:pt>
                <c:pt idx="38">
                  <c:v>1</c:v>
                </c:pt>
                <c:pt idx="39">
                  <c:v>2</c:v>
                </c:pt>
                <c:pt idx="40">
                  <c:v>1</c:v>
                </c:pt>
                <c:pt idx="41">
                  <c:v>3</c:v>
                </c:pt>
                <c:pt idx="42">
                  <c:v>1</c:v>
                </c:pt>
                <c:pt idx="43">
                  <c:v>3</c:v>
                </c:pt>
                <c:pt idx="44">
                  <c:v>4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B68-4935-8EDE-8803D9F82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5557392"/>
        <c:axId val="355556432"/>
      </c:lineChart>
      <c:catAx>
        <c:axId val="3555573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556432"/>
        <c:crosses val="autoZero"/>
        <c:auto val="1"/>
        <c:lblAlgn val="ctr"/>
        <c:lblOffset val="100"/>
        <c:noMultiLvlLbl val="0"/>
      </c:catAx>
      <c:valAx>
        <c:axId val="355556432"/>
        <c:scaling>
          <c:orientation val="minMax"/>
        </c:scaling>
        <c:delete val="0"/>
        <c:axPos val="l"/>
        <c:numFmt formatCode="General" sourceLinked="1"/>
        <c:majorTickMark val="none"/>
        <c:minorTickMark val="out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555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134147216304559"/>
          <c:y val="7.6366436264835247E-2"/>
          <c:w val="0.45606415784726134"/>
          <c:h val="3.79347027639369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D44FA-5F87-4339-B04A-CE695F02D93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6FCD1-C5D7-4EEB-8742-3A6DBB12B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53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747C16-891B-27F8-10CA-7040CFC09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3627FA-D3D8-D6CA-98ED-5A1A7DA78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174D16-6718-7E1F-0587-80A588C7F8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419" noProof="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10709-9BF0-93C8-2A63-DBEE27EF55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C8A9B-12F1-A24C-9D7F-63725C17D1D4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35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9C90-99EC-80DC-6535-85813F077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240B9-4040-0D95-BB21-C27E1F164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A1D56-C36C-6606-DE65-351FF755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E045F-7D6A-6E42-D537-AA843CB86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A33C1-B46C-D698-4074-A25FD7A4C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7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C721-5A1B-B31F-8778-DB909817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1D82A-7F34-7482-53E4-A29FBFB70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8925-5E16-5D18-C3F5-08189533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D1676-71B5-2F26-1107-281332FC5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341CF-D1BB-8D4A-4A39-9F73AB6FB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99D5D-CACB-A11D-C2F6-6DB037C10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66265-1B0B-07E8-8B4B-3161511DA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A8257-E704-E08B-1100-81FCC13E4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5AA71-4E77-334E-30E8-1E04F3A8E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A947-5D2D-BDD1-C51A-DE832838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8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205C1-9485-516A-C3C8-AF554D132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CC44A-22C8-F802-B037-EA64ADD4B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1865-6DE4-8347-6A3E-7609E0C7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6C52F-C3FF-B13F-EB94-F74C1ECB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1E3B6-1DAF-3CBC-264E-CB997BF9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2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57F5-CE9B-C6E6-6516-382F9706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D7740-C3B7-35EC-72D3-BBA96563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62E89-CEDC-3A73-6FE2-7D59F08B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0EBE1-9E9D-3955-97AE-1F61AC3D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07B18-9AB0-2DCF-51C8-9BAC4BCF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6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8330-D6AD-D2DF-8719-ADF6CD7C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0987D-230B-6064-DE83-947D36080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E72C2-642C-1D5E-DE2B-8B1A60809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AF75B-84D0-EF75-4DEA-A936FD58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E08A5-02FF-19C9-0ECF-2EB3D018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C78B6-C800-C23D-94AA-32881BBF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2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18AC5-E09B-6C9B-92FD-C0A00E7D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3F6D5-4F87-EDBF-52AC-26B80498B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759DD-514C-0B33-7DD0-2AE84C708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BB2D0-99AF-3638-3F20-762BD3564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867431-A311-1668-F88A-BC7CBBFF00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A12BF-D0FF-17C5-48F9-E293435A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9E7373-9FCD-1F96-18B3-F980F5A7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992F6-A656-BD21-D954-E8EA09C7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D8CA1-2341-CF19-BB3C-74AEB381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C2ADB6-55E7-9159-E6F5-5B8BD311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D2827-BC6A-DE05-7736-83610DFE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708F65-EB26-9011-3A4C-579FCDD6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8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D4992-76C5-E4B6-9F26-0DE2B0C7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9E567-D970-9AC5-2A0E-A4A518C9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09950-51DA-6732-7B58-C683F3C21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2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D9CE-E986-5512-A52E-704FCDA19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CEBBF-9666-70E1-0023-891A70572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1C37F-0364-59F8-3C5A-E85F6A6CE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41001-2C38-B316-78DA-D6FD6490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226A7-8FE5-4AA9-0674-780B09820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341C6-8E65-CB2F-4EAF-E9DC6E4B8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4949-B553-C3D1-FA15-D4470DDD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6F448C-310A-19E9-9309-EE0B16284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AC369-F3E9-C4DB-497A-ADD246751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52E68-694A-8D3D-B626-301E286B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B6F4-3663-D8BC-94F3-ACEDD04A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27CED-CDE7-1625-B5A1-D91482F4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7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54607-4824-F633-E950-D6EDB361A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8AC15-C115-ED68-AB7F-9644E35A5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A6CA9-F948-7F26-6F24-08D1C071C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61761C-246B-4672-9B7E-55F43342E4CD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CC7CA-205F-775C-E047-BDA3E9725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3EE0-E6BF-81F3-D44C-71C538AD3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1D7352-4F73-4A19-B7A7-EA05CAB2C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8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F2E49-3F47-5DEB-8102-80BD720BE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3382-0539-2703-253D-E8AA1ECAE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" y="-220767"/>
            <a:ext cx="10624221" cy="156706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Distribution of confirmed measles cases per epidemiological week and country. The Americas, 2024*</a:t>
            </a:r>
            <a:endParaRPr lang="en-US" sz="3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90CD1D-B20A-9DBB-FE25-B969C67FB5BF}"/>
              </a:ext>
            </a:extLst>
          </p:cNvPr>
          <p:cNvSpPr txBox="1"/>
          <p:nvPr/>
        </p:nvSpPr>
        <p:spPr>
          <a:xfrm>
            <a:off x="4246505" y="5936962"/>
            <a:ext cx="21358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Epidemiological week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9937F2-41DC-BDF1-8AC6-1B4786B7AC2D}"/>
              </a:ext>
            </a:extLst>
          </p:cNvPr>
          <p:cNvSpPr txBox="1"/>
          <p:nvPr/>
        </p:nvSpPr>
        <p:spPr>
          <a:xfrm rot="16200000">
            <a:off x="-1055954" y="3159434"/>
            <a:ext cx="2570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Number of confirmed cases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CAEA2E-A34C-4AF3-EF34-636605C4123E}"/>
              </a:ext>
            </a:extLst>
          </p:cNvPr>
          <p:cNvSpPr txBox="1"/>
          <p:nvPr/>
        </p:nvSpPr>
        <p:spPr>
          <a:xfrm>
            <a:off x="7417917" y="2354244"/>
            <a:ext cx="767167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N=452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EC95E50-4223-06D4-B450-ABFC9C87B1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386922"/>
              </p:ext>
            </p:extLst>
          </p:nvPr>
        </p:nvGraphicFramePr>
        <p:xfrm>
          <a:off x="352425" y="1033902"/>
          <a:ext cx="10257046" cy="521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4">
            <a:extLst>
              <a:ext uri="{FF2B5EF4-FFF2-40B4-BE49-F238E27FC236}">
                <a16:creationId xmlns:a16="http://schemas.microsoft.com/office/drawing/2014/main" id="{E0363B36-85A7-61B4-5B83-CEC88E7D700F}"/>
              </a:ext>
            </a:extLst>
          </p:cNvPr>
          <p:cNvSpPr txBox="1"/>
          <p:nvPr/>
        </p:nvSpPr>
        <p:spPr>
          <a:xfrm>
            <a:off x="436048" y="6190878"/>
            <a:ext cx="114871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ARG = Argentina, BOL= Bolivia, BRA = Brazil, CAN = Canada, MEX = Mexico, PER = Peru, CAR = </a:t>
            </a:r>
            <a:r>
              <a:rPr lang="en-US" sz="1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kumimoji="0" lang="en-US" sz="1000" b="1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Caribbean (Bermuda and Turks and Caicos), USA= United States and UNK = Unknown, without onset of rash.</a:t>
            </a:r>
            <a:br>
              <a:rPr kumimoji="0" lang="en-US" sz="10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Data as of epidemiological week 48 (ending 30 November 2024). Canada reported 6 casos without onset of rash </a:t>
            </a:r>
            <a:b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**Measles Cases and Outbreaks, CDC website at: https://www.cdc.gov/measles/cases-outbreaks.html</a:t>
            </a:r>
          </a:p>
        </p:txBody>
      </p:sp>
    </p:spTree>
    <p:extLst>
      <p:ext uri="{BB962C8B-B14F-4D97-AF65-F5344CB8AC3E}">
        <p14:creationId xmlns:p14="http://schemas.microsoft.com/office/powerpoint/2010/main" val="391322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121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Distribution of confirmed measles cases per epidemiological week and country. The Americas, 2024*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Bravo, Pamela (WDC)</dc:creator>
  <cp:lastModifiedBy>Pacis, Carmelita Lucia (WDC)</cp:lastModifiedBy>
  <cp:revision>5</cp:revision>
  <dcterms:created xsi:type="dcterms:W3CDTF">2024-12-03T18:13:26Z</dcterms:created>
  <dcterms:modified xsi:type="dcterms:W3CDTF">2024-12-11T20:28:55Z</dcterms:modified>
</cp:coreProperties>
</file>