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557315787755087E-2"/>
          <c:y val="1.6558455060606769E-2"/>
          <c:w val="0.9525090070153911"/>
          <c:h val="0.8000655748589489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ARG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Sheet1!$A$2:$A$36</c:f>
              <c:strCache>
                <c:ptCount val="3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Desc</c:v>
                </c:pt>
              </c:strCache>
            </c:strRef>
          </c:cat>
          <c:val>
            <c:numRef>
              <c:f>Sheet1!$B$2:$B$36</c:f>
              <c:numCache>
                <c:formatCode>General</c:formatCode>
                <c:ptCount val="3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46-4B75-BAC8-091DDCC5DB7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BOL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Sheet1!$A$2:$A$36</c:f>
              <c:strCache>
                <c:ptCount val="3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Desc</c:v>
                </c:pt>
              </c:strCache>
            </c:strRef>
          </c:cat>
          <c:val>
            <c:numRef>
              <c:f>Sheet1!$C$2:$C$36</c:f>
              <c:numCache>
                <c:formatCode>General</c:formatCode>
                <c:ptCount val="3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1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46-4B75-BAC8-091DDCC5DB7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BRA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Sheet1!$A$2:$A$36</c:f>
              <c:strCache>
                <c:ptCount val="3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Desc</c:v>
                </c:pt>
              </c:strCache>
            </c:strRef>
          </c:cat>
          <c:val>
            <c:numRef>
              <c:f>Sheet1!$D$2:$D$36</c:f>
              <c:numCache>
                <c:formatCode>General</c:formatCode>
                <c:ptCount val="3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1</c:v>
                </c:pt>
                <c:pt idx="32">
                  <c:v>0</c:v>
                </c:pt>
                <c:pt idx="3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046-4B75-BAC8-091DDCC5DB7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CAN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Sheet1!$A$2:$A$36</c:f>
              <c:strCache>
                <c:ptCount val="3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Desc</c:v>
                </c:pt>
              </c:strCache>
            </c:strRef>
          </c:cat>
          <c:val>
            <c:numRef>
              <c:f>Sheet1!$E$2:$E$36</c:f>
              <c:numCache>
                <c:formatCode>General</c:formatCode>
                <c:ptCount val="35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3</c:v>
                </c:pt>
                <c:pt idx="7">
                  <c:v>3</c:v>
                </c:pt>
                <c:pt idx="8">
                  <c:v>10</c:v>
                </c:pt>
                <c:pt idx="9">
                  <c:v>5</c:v>
                </c:pt>
                <c:pt idx="10">
                  <c:v>8</c:v>
                </c:pt>
                <c:pt idx="11">
                  <c:v>6</c:v>
                </c:pt>
                <c:pt idx="12">
                  <c:v>7</c:v>
                </c:pt>
                <c:pt idx="13">
                  <c:v>7</c:v>
                </c:pt>
                <c:pt idx="14">
                  <c:v>4</c:v>
                </c:pt>
                <c:pt idx="15">
                  <c:v>7</c:v>
                </c:pt>
                <c:pt idx="16">
                  <c:v>5</c:v>
                </c:pt>
                <c:pt idx="17">
                  <c:v>4</c:v>
                </c:pt>
                <c:pt idx="18">
                  <c:v>1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</c:v>
                </c:pt>
                <c:pt idx="25">
                  <c:v>0</c:v>
                </c:pt>
                <c:pt idx="26">
                  <c:v>0</c:v>
                </c:pt>
                <c:pt idx="27">
                  <c:v>2</c:v>
                </c:pt>
                <c:pt idx="28">
                  <c:v>0</c:v>
                </c:pt>
                <c:pt idx="29">
                  <c:v>1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1</c:v>
                </c:pt>
                <c:pt idx="3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046-4B75-BAC8-091DDCC5DB7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MEX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Sheet1!$A$2:$A$36</c:f>
              <c:strCache>
                <c:ptCount val="3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Desc</c:v>
                </c:pt>
              </c:strCache>
            </c:strRef>
          </c:cat>
          <c:val>
            <c:numRef>
              <c:f>Sheet1!$F$2:$F$36</c:f>
              <c:numCache>
                <c:formatCode>General</c:formatCode>
                <c:ptCount val="3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4</c:v>
                </c:pt>
                <c:pt idx="13">
                  <c:v>0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1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046-4B75-BAC8-091DDCC5DB76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PER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Sheet1!$A$2:$A$36</c:f>
              <c:strCache>
                <c:ptCount val="3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Desc</c:v>
                </c:pt>
              </c:strCache>
            </c:strRef>
          </c:cat>
          <c:val>
            <c:numRef>
              <c:f>Sheet1!$G$2:$G$36</c:f>
              <c:numCache>
                <c:formatCode>General</c:formatCode>
                <c:ptCount val="35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046-4B75-BAC8-091DDCC5DB76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TCA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Sheet1!$A$2:$A$36</c:f>
              <c:strCache>
                <c:ptCount val="3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Desc</c:v>
                </c:pt>
              </c:strCache>
            </c:strRef>
          </c:cat>
          <c:val>
            <c:numRef>
              <c:f>Sheet1!$H$2:$H$36</c:f>
              <c:numCache>
                <c:formatCode>General</c:formatCode>
                <c:ptCount val="3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046-4B75-BAC8-091DDCC5DB76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EUA**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Sheet1!$A$2:$A$36</c:f>
              <c:strCache>
                <c:ptCount val="3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Desc</c:v>
                </c:pt>
              </c:strCache>
            </c:strRef>
          </c:cat>
          <c:val>
            <c:numRef>
              <c:f>Sheet1!$I$2:$I$36</c:f>
              <c:numCache>
                <c:formatCode>General</c:formatCode>
                <c:ptCount val="35"/>
                <c:pt idx="0">
                  <c:v>4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  <c:pt idx="4">
                  <c:v>5</c:v>
                </c:pt>
                <c:pt idx="5">
                  <c:v>3</c:v>
                </c:pt>
                <c:pt idx="6">
                  <c:v>14</c:v>
                </c:pt>
                <c:pt idx="7">
                  <c:v>9</c:v>
                </c:pt>
                <c:pt idx="8">
                  <c:v>6</c:v>
                </c:pt>
                <c:pt idx="9">
                  <c:v>3</c:v>
                </c:pt>
                <c:pt idx="10">
                  <c:v>12</c:v>
                </c:pt>
                <c:pt idx="11">
                  <c:v>38</c:v>
                </c:pt>
                <c:pt idx="12">
                  <c:v>9</c:v>
                </c:pt>
                <c:pt idx="13">
                  <c:v>10</c:v>
                </c:pt>
                <c:pt idx="14">
                  <c:v>4</c:v>
                </c:pt>
                <c:pt idx="15">
                  <c:v>3</c:v>
                </c:pt>
                <c:pt idx="16">
                  <c:v>4</c:v>
                </c:pt>
                <c:pt idx="17">
                  <c:v>0</c:v>
                </c:pt>
                <c:pt idx="18">
                  <c:v>4</c:v>
                </c:pt>
                <c:pt idx="19">
                  <c:v>5</c:v>
                </c:pt>
                <c:pt idx="20">
                  <c:v>5</c:v>
                </c:pt>
                <c:pt idx="21">
                  <c:v>6</c:v>
                </c:pt>
                <c:pt idx="22">
                  <c:v>0</c:v>
                </c:pt>
                <c:pt idx="23">
                  <c:v>4</c:v>
                </c:pt>
                <c:pt idx="24">
                  <c:v>4</c:v>
                </c:pt>
                <c:pt idx="25">
                  <c:v>4</c:v>
                </c:pt>
                <c:pt idx="26">
                  <c:v>6</c:v>
                </c:pt>
                <c:pt idx="27">
                  <c:v>13</c:v>
                </c:pt>
                <c:pt idx="28">
                  <c:v>11</c:v>
                </c:pt>
                <c:pt idx="29">
                  <c:v>8</c:v>
                </c:pt>
                <c:pt idx="30">
                  <c:v>11</c:v>
                </c:pt>
                <c:pt idx="31">
                  <c:v>6</c:v>
                </c:pt>
                <c:pt idx="32">
                  <c:v>10</c:v>
                </c:pt>
                <c:pt idx="3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046-4B75-BAC8-091DDCC5DB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248822319"/>
        <c:axId val="1248823759"/>
      </c:barChart>
      <c:catAx>
        <c:axId val="124882231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8823759"/>
        <c:crosses val="autoZero"/>
        <c:auto val="1"/>
        <c:lblAlgn val="ctr"/>
        <c:lblOffset val="100"/>
        <c:noMultiLvlLbl val="0"/>
      </c:catAx>
      <c:valAx>
        <c:axId val="1248823759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88223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4003310715621297"/>
          <c:y val="0.19735038156063101"/>
          <c:w val="0.45284218811747839"/>
          <c:h val="6.90559135669344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3D7341-52C7-4D91-B7E5-2B1D0A66C531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7BD1BA-BB1C-423B-92B9-FAC7F8DB8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903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7BD1BA-BB1C-423B-92B9-FAC7F8DB83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795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D22A7-3608-4801-3C2B-2871B00228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5CDD89-6524-47C7-1441-A7A3B0A1DD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2C50A-18A2-AC65-67F9-2BA5BF834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7F89-FE57-48A0-9304-B8B31DE31B65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706D0-A69C-98E5-C5F9-A55B7C4AA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EED81-7632-8559-0787-16AD283C7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CFF5-5ACB-40BB-965F-F60F14DD1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233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2A1D7-16BC-3C4F-A564-F348B6601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770DA2-CECF-8E60-F1CE-9BA9203903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806964-4B42-7AF1-F068-1AC4B8688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7F89-FE57-48A0-9304-B8B31DE31B65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4181D-6939-E39F-6E29-B2A11A614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F39BE-745C-5E9E-E9C4-8610565BA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CFF5-5ACB-40BB-965F-F60F14DD1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51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C3A202-A605-516F-2056-AA95E215F0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529BC4-2153-5D63-0C7A-7DC7F69782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41C5CD-F677-B50A-04C8-CB6F8DB0B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7F89-FE57-48A0-9304-B8B31DE31B65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06174-19E0-B2F3-3068-45D122780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E52AF-46B5-ED28-2402-FAB538AA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CFF5-5ACB-40BB-965F-F60F14DD1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096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C6C9F-8998-6045-ACDC-EBC10C26F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7B3D2-9D97-4DC8-8344-11AB4DAD7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0E448-8E57-6DBA-CE99-B043D4426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7F89-FE57-48A0-9304-B8B31DE31B65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313553-6C52-7AB2-C130-2D5FDAEEF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F5336E-B21E-6AF3-189D-2C8399E1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CFF5-5ACB-40BB-965F-F60F14DD1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39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7B679-7C99-DD52-4722-59945EE17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B2C0D4-8D1C-A8AD-4EA3-6DAE00899A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E7DC86-5609-D155-32F1-3E6634955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7F89-FE57-48A0-9304-B8B31DE31B65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809D5-DA89-9644-AD1E-BB3551576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3CFF0-079E-6F60-ABCA-E54697C14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CFF5-5ACB-40BB-965F-F60F14DD1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599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8AFB4-496E-08E7-5E30-DD3BF6A85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6F363-3C23-88BC-2E79-ECCFE60EA3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F07EF3-4369-C251-300B-92845BC597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724E48-7AE9-6EA9-4747-36FFEB3E6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7F89-FE57-48A0-9304-B8B31DE31B65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087816-23ED-F5C6-F00D-CEAAAB2FF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FDB1AE-F4A0-AF17-0150-5D7BF7812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CFF5-5ACB-40BB-965F-F60F14DD1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7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60DEE-82A6-811E-D699-AB0D19628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CE114-1C15-557A-E230-3F80CAD5D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2B1F4C-04D8-A978-4565-A0D5B5EC25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664925-2013-96F5-62F5-9B32999A70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BEB94D-25DE-FC5F-C9FC-76063194C8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D52064-7B3B-424F-B420-29A90D02E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7F89-FE57-48A0-9304-B8B31DE31B65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F99D1A-4576-E79C-FBEC-2B4DA6CBA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8F7418-ACBB-9EB1-DB09-C4EA49702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CFF5-5ACB-40BB-965F-F60F14DD1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16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CDD34-FAE4-3B49-4149-B8197432B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D129E4-25BF-E7FD-62D9-9BBF59DC2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7F89-FE57-48A0-9304-B8B31DE31B65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AC70F6-31D3-8B07-8C6D-1EBD5D130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E05F5E-2F71-5214-D9A2-1BB7891D8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CFF5-5ACB-40BB-965F-F60F14DD1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83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BB13D1-3340-9442-4DBF-5370AA593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7F89-FE57-48A0-9304-B8B31DE31B65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60A654-33E3-7410-F4EA-B5888AE69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09FC31-FEB6-4B31-35EB-36AB6A188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CFF5-5ACB-40BB-965F-F60F14DD1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024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59879-8FA1-8547-52E3-D89A8F8E6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109A3-9D89-B4DD-4D48-27228643E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623099-4BDB-9DE6-8BDA-16DFDC6CFB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687FE8-AF6A-FF13-D420-D7346F407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7F89-FE57-48A0-9304-B8B31DE31B65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DB9A66-0595-9918-5926-DAF34AC24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2ECE17-E603-1015-9F41-C61E179C9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CFF5-5ACB-40BB-965F-F60F14DD1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394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85A77-3789-EC30-EB20-0B2F9E75E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D82207-5009-DB29-C767-FE89BF4B5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0EA93B-3AFC-F5E6-F9C7-ECEB5E2521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95B35A-5B3A-8947-8055-5E011DA0E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7F89-FE57-48A0-9304-B8B31DE31B65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BCD556-5BC7-5A23-D6D1-4098BF759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368FF8-7614-1766-9CFE-738787036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CFF5-5ACB-40BB-965F-F60F14DD1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436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F325BC-BE81-31BA-056E-ECABEA21F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00A9C1-05E5-8ECE-F3DE-08298C7E83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51E98-7EA6-13AD-EB60-5DC743F823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43B7F89-FE57-48A0-9304-B8B31DE31B65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178FE-2EA2-BD81-B4E9-A9C7EA65FC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3C443-D799-B26B-E993-AAA84ED304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94CCFF5-5ACB-40BB-965F-F60F14DD1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08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C23B635-0AE1-7EA9-F40E-B562EADF5E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1998398"/>
              </p:ext>
            </p:extLst>
          </p:nvPr>
        </p:nvGraphicFramePr>
        <p:xfrm>
          <a:off x="533907" y="775220"/>
          <a:ext cx="11055549" cy="5602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62B97AD6-E746-A8DB-D553-06E505564E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7976"/>
            <a:ext cx="12070080" cy="937279"/>
          </a:xfrm>
        </p:spPr>
        <p:txBody>
          <a:bodyPr>
            <a:noAutofit/>
          </a:bodyPr>
          <a:lstStyle/>
          <a:p>
            <a:r>
              <a:rPr lang="en-US" sz="2800" b="1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Número</a:t>
            </a:r>
            <a:r>
              <a:rPr lang="en-US" sz="2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de </a:t>
            </a:r>
            <a:r>
              <a:rPr lang="en-US" sz="2800" b="1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casos</a:t>
            </a:r>
            <a:r>
              <a:rPr lang="en-US" sz="2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2800" b="1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confirmados</a:t>
            </a:r>
            <a:r>
              <a:rPr lang="en-US" sz="2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de </a:t>
            </a:r>
            <a:r>
              <a:rPr lang="en-US" sz="2800" b="1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sarampión</a:t>
            </a:r>
            <a:r>
              <a:rPr lang="en-US" sz="2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2800" b="1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por</a:t>
            </a:r>
            <a:r>
              <a:rPr lang="en-US" sz="2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2800" b="1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semana</a:t>
            </a:r>
            <a:br>
              <a:rPr lang="en-US" sz="2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n-US" sz="2800" b="1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epidemiológica</a:t>
            </a:r>
            <a:r>
              <a:rPr lang="en-US" sz="2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 </a:t>
            </a:r>
            <a:r>
              <a:rPr lang="en-US" sz="2800" b="1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Región</a:t>
            </a:r>
            <a:r>
              <a:rPr lang="en-US" sz="2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de las </a:t>
            </a:r>
            <a:r>
              <a:rPr lang="en-US" sz="2800" b="1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Américas</a:t>
            </a:r>
            <a:r>
              <a:rPr lang="en-US" sz="2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2024*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E0804B-243D-1C23-17F4-AFDEE782803F}"/>
              </a:ext>
            </a:extLst>
          </p:cNvPr>
          <p:cNvSpPr txBox="1"/>
          <p:nvPr/>
        </p:nvSpPr>
        <p:spPr>
          <a:xfrm>
            <a:off x="256907" y="6055373"/>
            <a:ext cx="9670105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Fuente: Sistema Integrado de Información de Vigilancia (ISIS) e informe de los países a CIM/OPS.</a:t>
            </a:r>
          </a:p>
          <a:p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 Datos hasta 30 de 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agosto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del 2024, CAN 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reportó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 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casos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sin 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fechas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inicio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Desc: 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Desconocidos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**</a:t>
            </a:r>
            <a:r>
              <a:rPr lang="en-US" sz="11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Measles Cases and Outbreaks, CDC website at: https://www.cdc.gov/measles/cases-outbreaks.html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datos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hasta 29 de 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agosto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del 2024).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BF6555-EE3C-0729-FA5A-3C64FB9FA065}"/>
              </a:ext>
            </a:extLst>
          </p:cNvPr>
          <p:cNvSpPr txBox="1"/>
          <p:nvPr/>
        </p:nvSpPr>
        <p:spPr>
          <a:xfrm rot="16200000">
            <a:off x="-895451" y="2535585"/>
            <a:ext cx="25705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Número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de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casos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confirmados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7651C6E-A80E-CEDA-F83A-50F72D6CC8CC}"/>
              </a:ext>
            </a:extLst>
          </p:cNvPr>
          <p:cNvSpPr txBox="1"/>
          <p:nvPr/>
        </p:nvSpPr>
        <p:spPr>
          <a:xfrm>
            <a:off x="5402250" y="5674099"/>
            <a:ext cx="213587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Semana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epidemiológica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A0A64021-C6DA-8089-4C17-38608B47D322}"/>
              </a:ext>
            </a:extLst>
          </p:cNvPr>
          <p:cNvSpPr txBox="1"/>
          <p:nvPr/>
        </p:nvSpPr>
        <p:spPr>
          <a:xfrm>
            <a:off x="7241178" y="2843280"/>
            <a:ext cx="1436915" cy="36576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N=337 </a:t>
            </a:r>
            <a:r>
              <a:rPr lang="en-US" sz="1600" dirty="0" err="1"/>
              <a:t>casos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86714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104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Ebrima</vt:lpstr>
      <vt:lpstr>Office Theme</vt:lpstr>
      <vt:lpstr>Número de casos confirmados de sarampión por semana epidemiológica. Región de las Américas, 2024*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Pacis, Ms. Carmelita Lucia (WDC)</dc:creator>
  <cp:lastModifiedBy>Pacis, Ms. Carmelita Lucia (WDC)</cp:lastModifiedBy>
  <cp:revision>5</cp:revision>
  <dcterms:created xsi:type="dcterms:W3CDTF">2024-08-29T13:07:51Z</dcterms:created>
  <dcterms:modified xsi:type="dcterms:W3CDTF">2024-08-30T23:34:15Z</dcterms:modified>
</cp:coreProperties>
</file>