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14747223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00"/>
    <a:srgbClr val="EE8F60"/>
    <a:srgbClr val="EB7E47"/>
    <a:srgbClr val="B81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56104400538678E-2"/>
          <c:y val="4.966150519517714E-2"/>
          <c:w val="0.49177807682784253"/>
          <c:h val="0.8706836920944600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de casos</c:v>
                </c:pt>
              </c:strCache>
            </c:strRef>
          </c:tx>
          <c:dPt>
            <c:idx val="0"/>
            <c:bubble3D val="0"/>
            <c:spPr>
              <a:solidFill>
                <a:srgbClr val="0E2841">
                  <a:lumMod val="50000"/>
                  <a:lumOff val="5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53-4EBE-A7A8-8798EBC9A8BB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53-4EBE-A7A8-8798EBC9A8B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53-4EBE-A7A8-8798EBC9A8B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Importado</c:v>
                </c:pt>
                <c:pt idx="1">
                  <c:v>Relacionado importación</c:v>
                </c:pt>
                <c:pt idx="2">
                  <c:v>Desconocido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30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53-4EBE-A7A8-8798EBC9A8B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71923402548413"/>
          <c:y val="0.22094026286965107"/>
          <c:w val="0.31508006035994435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564510452436888E-2"/>
          <c:y val="3.3854470931132148E-2"/>
          <c:w val="0.5611375951626576"/>
          <c:h val="0.8770916282486763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Others</c:v>
                </c:pt>
              </c:strCache>
            </c:strRef>
          </c:tx>
          <c:dPt>
            <c:idx val="0"/>
            <c:bubble3D val="0"/>
            <c:spPr>
              <a:solidFill>
                <a:srgbClr val="0F9ED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0F2-4C6D-A803-720BF444760D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0F2-4C6D-A803-720BF444760D}"/>
              </c:ext>
            </c:extLst>
          </c:dPt>
          <c:dPt>
            <c:idx val="2"/>
            <c:bubble3D val="0"/>
            <c:spPr>
              <a:solidFill>
                <a:srgbClr val="4EA72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A88-4742-BF22-4D617CE71F6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000AE68-2BFB-404D-AD81-AD1F4F9D7BC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0F2-4C6D-A803-720BF44476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C56F388-FC76-4391-AA4F-849622714F1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0F2-4C6D-A803-720BF44476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304DDF1-AB87-4B19-B9EA-EBA33ACFC56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A88-4742-BF22-4D617CE71F6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Desconocidos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12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F2-4C6D-A803-720BF444760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09717189680956"/>
          <c:y val="0.22094026713846784"/>
          <c:w val="0.36866885564214791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11334803886975"/>
          <c:y val="4.7031113298337708E-2"/>
          <c:w val="0.86779855465929656"/>
          <c:h val="0.726152206139547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Cases</c:v>
                </c:pt>
              </c:strCache>
            </c:strRef>
          </c:tx>
          <c:spPr>
            <a:solidFill>
              <a:srgbClr val="0E2841">
                <a:lumMod val="50000"/>
                <a:lumOff val="5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Desconocido</c:v>
                </c:pt>
                <c:pt idx="3">
                  <c:v>Sin datos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17</c:v>
                </c:pt>
                <c:pt idx="1">
                  <c:v>70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56-4DAB-9FBF-46C710313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565528"/>
        <c:axId val="505391560"/>
      </c:barChart>
      <c:catAx>
        <c:axId val="433565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91560"/>
        <c:crosses val="autoZero"/>
        <c:auto val="1"/>
        <c:lblAlgn val="ctr"/>
        <c:lblOffset val="100"/>
        <c:noMultiLvlLbl val="0"/>
      </c:catAx>
      <c:valAx>
        <c:axId val="505391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565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EE8F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&lt;1a</c:v>
                </c:pt>
                <c:pt idx="1">
                  <c:v>1-4a</c:v>
                </c:pt>
                <c:pt idx="2">
                  <c:v>5-9a</c:v>
                </c:pt>
                <c:pt idx="3">
                  <c:v>10-19a</c:v>
                </c:pt>
                <c:pt idx="4">
                  <c:v>20-29a</c:v>
                </c:pt>
                <c:pt idx="5">
                  <c:v>30-39a</c:v>
                </c:pt>
                <c:pt idx="6">
                  <c:v>≥40a</c:v>
                </c:pt>
                <c:pt idx="7">
                  <c:v>Desconocido</c:v>
                </c:pt>
              </c:strCache>
            </c:strRef>
          </c:cat>
          <c:val>
            <c:numRef>
              <c:f>Sheet1!$B$2:$I$2</c:f>
              <c:numCache>
                <c:formatCode>0</c:formatCode>
                <c:ptCount val="8"/>
                <c:pt idx="0">
                  <c:v>2</c:v>
                </c:pt>
                <c:pt idx="1">
                  <c:v>34</c:v>
                </c:pt>
                <c:pt idx="2">
                  <c:v>3</c:v>
                </c:pt>
                <c:pt idx="3">
                  <c:v>20</c:v>
                </c:pt>
                <c:pt idx="4">
                  <c:v>28</c:v>
                </c:pt>
                <c:pt idx="5">
                  <c:v>7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4-4682-839F-2D7B0BF54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8152111"/>
        <c:axId val="125986927"/>
      </c:barChart>
      <c:catAx>
        <c:axId val="118152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86927"/>
        <c:crosses val="autoZero"/>
        <c:auto val="1"/>
        <c:lblAlgn val="ctr"/>
        <c:lblOffset val="100"/>
        <c:noMultiLvlLbl val="0"/>
      </c:catAx>
      <c:valAx>
        <c:axId val="125986927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52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724F-AA9C-2860-B2A9-8594D9374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84EDA-7ABA-5196-C988-D4655DD7E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F7AB7-CDEF-C7A6-BB76-6BA37B56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BEFD5-43D0-9EB7-5C4B-B7CA80AD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E2E3-456D-85D8-5A6B-D3D06DF2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2945-1219-DAD7-21A2-7892BBAC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F2844-8B76-D1F5-5201-D5BBE76C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8FC53-FAB8-3058-6AC4-543136A6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6DE93-1508-82C3-3A8C-09EF9747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0E04-6F79-404D-1603-37281EC9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A8805-2DE7-0AF2-64D7-6338F5166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7FEFAF-4632-91A6-FD9B-A4F3E7458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600C-218B-C449-737F-BD31AF7B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11269-6310-8EA4-EF50-1DDFCB29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F2247-602E-674F-AFC3-4C985FC8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F929E-2F1D-4406-9057-6C825193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Immunization, Vaccines and Biologicals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9C806-229B-4A8D-AFA7-03EDD985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1AFC-DF42-41A5-B57C-06A83BBA661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6A3070-CE06-4CEE-A226-D97212C3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639" y="537198"/>
            <a:ext cx="11282640" cy="403133"/>
          </a:xfrm>
        </p:spPr>
        <p:txBody>
          <a:bodyPr lIns="0" tIns="0" rIns="0" bIns="0" anchor="t" anchorCtr="0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00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3DE39-97AF-061C-29BD-D89B9348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8AE4-1A4E-91B1-CDA2-F111E8AB1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52360-F653-564D-B427-8F4331C90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EDDA7-A64F-BC00-E856-1117E68A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4824B-05B4-7BE1-2B8A-0D28F63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7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A7B8-EBA8-9FB1-345B-27AB0E82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77DCE-21D9-30EC-52F0-30401A2DC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A9FAC-BF5D-1AE6-94C3-3AD74A96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FD828-3ACA-2450-E11E-2DC0517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27129-A4D0-873E-FC35-F793DF17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3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2883-93EA-C8A4-FD1F-948B802C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1995-DB10-CFD1-6EE2-B15C4DFB2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9089-9811-519F-DE5C-8FFA4D63B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17DC4-DE4E-D461-EBE4-E6505926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F1536-2066-A48E-9891-0962C5A5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8B349-33D9-BE8C-93DE-F63021A5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86D9-BF7E-6BE0-D317-2EBAD783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73A53-FA52-6DBB-1B36-1D4E05ACC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CAA28-EB33-36B5-EBBA-6E7BFB3A7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B69E3-DAE2-9510-D1F7-3107414BC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6B58F-1CB2-80F0-2307-2447B71D4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53345-1668-DD9C-0EE9-E6710945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C7C509-CAAE-E409-4932-E54974C3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E965A-A034-3FA6-FB6E-F0A0A2CB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1031-E44D-EFE9-DFA4-638C5AA1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88345-E891-381A-BA30-84A0864A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25990-9DF8-F11F-BA5C-879A8FFB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82176-7FB8-1404-D223-2FF005EE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A2BC-3A27-7659-5CD6-3BD8F4AA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4B4D1-C35E-CCDE-2D6A-5F72CC57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35C7F-9C24-C092-1A43-EF3D6608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911C-1E5D-4E02-16D6-46F4323C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2C52-4024-78E2-1F29-3E442E66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20931-D94A-0911-31D0-F3562F9CC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2BB53-B52C-D64A-771C-B2869F00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B24D-AC88-2A89-2810-50A3C5E4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44D0F-2C7F-D9CA-E478-1628F9B0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2595-BC25-417A-A21F-C1258661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42C3-AED9-EB53-4F80-40C8079C7C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429C0-19EC-F6A2-8A01-860C6A395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ECC27-FF70-61F8-F10B-77CEE142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8611D-50A0-F606-D1C1-6C2F4E15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AD8C0-5210-70FA-08CB-92CB98A9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067AA-DC64-21D1-3956-7D2A3141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CF62-5257-F114-7BEF-5396F9A2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F6230-67D7-5F49-E19A-AAF2F82D0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D94D-2A9A-F12C-3E35-6D9E14EDB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87B2-C22E-1438-56C5-C6F7DCE1C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5">
            <a:extLst>
              <a:ext uri="{FF2B5EF4-FFF2-40B4-BE49-F238E27FC236}">
                <a16:creationId xmlns:a16="http://schemas.microsoft.com/office/drawing/2014/main" id="{80CE26C8-DA40-E1C5-6EA9-62FC34FB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47625"/>
            <a:ext cx="11589869" cy="430887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s-419" sz="28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Características de los brotes de sarampión en las Américas, 2024* (N=301)</a:t>
            </a:r>
          </a:p>
        </p:txBody>
      </p:sp>
      <p:graphicFrame>
        <p:nvGraphicFramePr>
          <p:cNvPr id="13" name="Chart Placeholder 39" descr="Pie chart">
            <a:extLst>
              <a:ext uri="{FF2B5EF4-FFF2-40B4-BE49-F238E27FC236}">
                <a16:creationId xmlns:a16="http://schemas.microsoft.com/office/drawing/2014/main" id="{469EEBBB-319A-D6E9-0C75-C67CBEE0AF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639418"/>
              </p:ext>
            </p:extLst>
          </p:nvPr>
        </p:nvGraphicFramePr>
        <p:xfrm>
          <a:off x="5359930" y="4103244"/>
          <a:ext cx="4059475" cy="232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9771FA6C-DF4A-B5E1-96DD-9BE951C2E1D1}"/>
              </a:ext>
            </a:extLst>
          </p:cNvPr>
          <p:cNvSpPr/>
          <p:nvPr/>
        </p:nvSpPr>
        <p:spPr>
          <a:xfrm>
            <a:off x="9419406" y="4848913"/>
            <a:ext cx="25109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s-419" altLang="en-US" sz="1200" i="1" dirty="0">
                <a:solidFill>
                  <a:prstClr val="black"/>
                </a:solidFill>
                <a:latin typeface="Calibri"/>
              </a:rPr>
              <a:t>Fuente</a:t>
            </a:r>
            <a:r>
              <a:rPr lang="es-419" altLang="en-US" sz="1200" dirty="0">
                <a:solidFill>
                  <a:prstClr val="black"/>
                </a:solidFill>
                <a:latin typeface="Calibri"/>
              </a:rPr>
              <a:t>:  ISIS e informe de países   </a:t>
            </a:r>
          </a:p>
          <a:p>
            <a:pPr defTabSz="914400">
              <a:defRPr/>
            </a:pPr>
            <a:r>
              <a:rPr lang="es-419" sz="1200" dirty="0">
                <a:solidFill>
                  <a:prstClr val="black"/>
                </a:solidFill>
                <a:latin typeface="Calibri"/>
              </a:rPr>
              <a:t>* Datos hasta 2 de agosto del 2024.</a:t>
            </a:r>
          </a:p>
          <a:p>
            <a:pPr marL="228600" indent="-228600" defTabSz="914400">
              <a:buAutoNum type="alphaUcParenBoth"/>
              <a:defRPr/>
            </a:pPr>
            <a:r>
              <a:rPr lang="es-ES" sz="1200" dirty="0">
                <a:solidFill>
                  <a:prstClr val="black"/>
                </a:solidFill>
                <a:latin typeface="Calibri"/>
              </a:rPr>
              <a:t>Grupo de edad de EUA: &lt;5a, 5a-19a y 20ª+. </a:t>
            </a:r>
          </a:p>
          <a:p>
            <a:pPr defTabSz="914400">
              <a:defRPr/>
            </a:pPr>
            <a:r>
              <a:rPr lang="es-ES" sz="1200" dirty="0">
                <a:solidFill>
                  <a:prstClr val="black"/>
                </a:solidFill>
                <a:latin typeface="Calibri"/>
              </a:rPr>
              <a:t>a – año. </a:t>
            </a:r>
            <a:endParaRPr lang="es-419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itle 25">
            <a:extLst>
              <a:ext uri="{FF2B5EF4-FFF2-40B4-BE49-F238E27FC236}">
                <a16:creationId xmlns:a16="http://schemas.microsoft.com/office/drawing/2014/main" id="{B7A90A07-915A-A0C3-ED97-AD1273378672}"/>
              </a:ext>
            </a:extLst>
          </p:cNvPr>
          <p:cNvSpPr txBox="1">
            <a:spLocks/>
          </p:cNvSpPr>
          <p:nvPr/>
        </p:nvSpPr>
        <p:spPr>
          <a:xfrm>
            <a:off x="6922125" y="638137"/>
            <a:ext cx="3331147" cy="3808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s-419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 de vacunación (%)</a:t>
            </a:r>
            <a:endParaRPr lang="es-419" sz="2000" b="1" dirty="0">
              <a:solidFill>
                <a:prstClr val="black"/>
              </a:solidFill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Chart Placeholder 38" descr="Pie chart">
            <a:extLst>
              <a:ext uri="{FF2B5EF4-FFF2-40B4-BE49-F238E27FC236}">
                <a16:creationId xmlns:a16="http://schemas.microsoft.com/office/drawing/2014/main" id="{09C4888E-7DE2-CB5B-57B7-27C70A461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27059"/>
              </p:ext>
            </p:extLst>
          </p:nvPr>
        </p:nvGraphicFramePr>
        <p:xfrm>
          <a:off x="709566" y="4103244"/>
          <a:ext cx="3640346" cy="232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Placeholder 37" descr="line chart">
            <a:extLst>
              <a:ext uri="{FF2B5EF4-FFF2-40B4-BE49-F238E27FC236}">
                <a16:creationId xmlns:a16="http://schemas.microsoft.com/office/drawing/2014/main" id="{67264E12-36D3-B83D-AC71-1CEB713AA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569451"/>
              </p:ext>
            </p:extLst>
          </p:nvPr>
        </p:nvGraphicFramePr>
        <p:xfrm>
          <a:off x="6826478" y="995896"/>
          <a:ext cx="4732528" cy="270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FC90405C-E04D-48FC-64EA-957CC35EC0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533552"/>
              </p:ext>
            </p:extLst>
          </p:nvPr>
        </p:nvGraphicFramePr>
        <p:xfrm>
          <a:off x="357134" y="992875"/>
          <a:ext cx="5163610" cy="278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itle 25">
            <a:extLst>
              <a:ext uri="{FF2B5EF4-FFF2-40B4-BE49-F238E27FC236}">
                <a16:creationId xmlns:a16="http://schemas.microsoft.com/office/drawing/2014/main" id="{CCD6F282-B284-34C4-CCE5-ED61A541D40A}"/>
              </a:ext>
            </a:extLst>
          </p:cNvPr>
          <p:cNvSpPr txBox="1">
            <a:spLocks/>
          </p:cNvSpPr>
          <p:nvPr/>
        </p:nvSpPr>
        <p:spPr>
          <a:xfrm>
            <a:off x="270343" y="638137"/>
            <a:ext cx="2357709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Grupo de </a:t>
            </a:r>
            <a:r>
              <a:rPr kumimoji="0" lang="es-419" sz="2000" b="1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edad</a:t>
            </a:r>
            <a:r>
              <a:rPr kumimoji="0" lang="es-419" sz="2000" b="1" i="0" u="none" strike="noStrike" kern="1200" cap="none" spc="0" normalizeH="0" baseline="3000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</a:t>
            </a: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" name="Title 25">
            <a:extLst>
              <a:ext uri="{FF2B5EF4-FFF2-40B4-BE49-F238E27FC236}">
                <a16:creationId xmlns:a16="http://schemas.microsoft.com/office/drawing/2014/main" id="{5CF00436-8057-885B-FE07-9ACD392DB608}"/>
              </a:ext>
            </a:extLst>
          </p:cNvPr>
          <p:cNvSpPr txBox="1">
            <a:spLocks/>
          </p:cNvSpPr>
          <p:nvPr/>
        </p:nvSpPr>
        <p:spPr>
          <a:xfrm>
            <a:off x="498318" y="3697561"/>
            <a:ext cx="1403182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Sexo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Title 25">
            <a:extLst>
              <a:ext uri="{FF2B5EF4-FFF2-40B4-BE49-F238E27FC236}">
                <a16:creationId xmlns:a16="http://schemas.microsoft.com/office/drawing/2014/main" id="{12A4879A-15A7-EB99-4970-4702DFBBB75C}"/>
              </a:ext>
            </a:extLst>
          </p:cNvPr>
          <p:cNvSpPr txBox="1">
            <a:spLocks/>
          </p:cNvSpPr>
          <p:nvPr/>
        </p:nvSpPr>
        <p:spPr>
          <a:xfrm>
            <a:off x="5359931" y="3697561"/>
            <a:ext cx="2961877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Fuente de la infección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3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CBC918D5D1D48BC253772FA4A2A2A" ma:contentTypeVersion="22" ma:contentTypeDescription="Create a new document." ma:contentTypeScope="" ma:versionID="3bc5fc8ce9af08f171c5473651c8b843">
  <xsd:schema xmlns:xsd="http://www.w3.org/2001/XMLSchema" xmlns:xs="http://www.w3.org/2001/XMLSchema" xmlns:p="http://schemas.microsoft.com/office/2006/metadata/properties" xmlns:ns2="4989f34c-53b6-4c13-92d3-20e963bdea15" xmlns:ns3="63f513c6-35fa-4931-8c50-b609e7189350" targetNamespace="http://schemas.microsoft.com/office/2006/metadata/properties" ma:root="true" ma:fieldsID="e50e0dc527af8123b5da5903c8a1dcba" ns2:_="" ns3:_="">
    <xsd:import namespace="4989f34c-53b6-4c13-92d3-20e963bdea15"/>
    <xsd:import namespace="63f513c6-35fa-4931-8c50-b609e7189350"/>
    <xsd:element name="properties">
      <xsd:complexType>
        <xsd:sequence>
          <xsd:element name="documentManagement">
            <xsd:complexType>
              <xsd:all>
                <xsd:element ref="ns2:SectionDone" minOccurs="0"/>
                <xsd:element ref="ns2:AssessmentDon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h4d5a6f5320548c887a9ca0b433eca60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9f34c-53b6-4c13-92d3-20e963bdea15" elementFormDefault="qualified">
    <xsd:import namespace="http://schemas.microsoft.com/office/2006/documentManagement/types"/>
    <xsd:import namespace="http://schemas.microsoft.com/office/infopath/2007/PartnerControls"/>
    <xsd:element name="SectionDone" ma:index="2" nillable="true" ma:displayName="Section Done" ma:description="If section is complete select it" ma:internalName="SectionDon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ulatory preparedness"/>
                    <xsd:enumeration value="Planning, coordination and service delivery"/>
                    <xsd:enumeration value="Costing and funding"/>
                    <xsd:enumeration value="Demand generation"/>
                    <xsd:enumeration value="Vaccine safety"/>
                    <xsd:enumeration value="Monitoring and evaluation"/>
                    <xsd:enumeration value="COVID-19 surveillance"/>
                  </xsd:restriction>
                </xsd:simpleType>
              </xsd:element>
            </xsd:sequence>
          </xsd:extension>
        </xsd:complexContent>
      </xsd:complexType>
    </xsd:element>
    <xsd:element name="AssessmentDone" ma:index="4" nillable="true" ma:displayName="Assessment Done" ma:description="All sections of the assessment are completed " ma:format="Dropdown" ma:internalName="AssessmentDone" ma:readOnly="false">
      <xsd:simpleType>
        <xsd:restriction base="dms:Choice">
          <xsd:enumeration value="Yes"/>
          <xsd:enumeration value="No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h4d5a6f5320548c887a9ca0b433eca60" ma:index="19" nillable="true" ma:taxonomy="true" ma:internalName="h4d5a6f5320548c887a9ca0b433eca60" ma:taxonomyFieldName="PAHO_x0020_Keyword" ma:displayName="PAHO Keyword" ma:default="" ma:fieldId="{14d5a6f5-3205-48c8-87a9-ca0b433eca60}" ma:taxonomyMulti="true" ma:sspId="c0f44cca-6aff-4d49-827c-e4b3bc2e3f13" ma:termSetId="e04e7722-c50b-42ac-a63e-7080933752e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513c6-35fa-4931-8c50-b609e71893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a80af661-029a-40cf-a2a9-9c503a883a50}" ma:internalName="TaxCatchAll" ma:showField="CatchAllData" ma:web="63f513c6-35fa-4931-8c50-b609e71893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1174F8-4E5D-4DDE-AB15-8621A64253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DC0FA6-31E0-4BC0-ADCC-EAE0AAB998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9f34c-53b6-4c13-92d3-20e963bdea15"/>
    <ds:schemaRef ds:uri="63f513c6-35fa-4931-8c50-b609e71893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Office Theme</vt:lpstr>
      <vt:lpstr>Características de los brotes de sarampión en las Américas, 2024* (N=301)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los brotes de sarampión en las Américas, 2024 (N=65)</dc:title>
  <dc:creator>Bravo, Ms. Pamela (WDC)</dc:creator>
  <cp:lastModifiedBy>Pacis, Ms. Carmelita Lucia (WDC)</cp:lastModifiedBy>
  <cp:revision>15</cp:revision>
  <dcterms:created xsi:type="dcterms:W3CDTF">2024-03-13T18:24:49Z</dcterms:created>
  <dcterms:modified xsi:type="dcterms:W3CDTF">2024-08-02T21:16:39Z</dcterms:modified>
</cp:coreProperties>
</file>