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14747106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67" autoAdjust="0"/>
    <p:restoredTop sz="94660"/>
  </p:normalViewPr>
  <p:slideViewPr>
    <p:cSldViewPr snapToGrid="0">
      <p:cViewPr varScale="1">
        <p:scale>
          <a:sx n="93" d="100"/>
          <a:sy n="93" d="100"/>
        </p:scale>
        <p:origin x="300"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5A05C-48EF-4D10-A823-C3E332A75617}" type="datetimeFigureOut">
              <a:rPr lang="en-US" smtClean="0"/>
              <a:t>7/22/2024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2989F-78F7-4568-B6CA-AE3B7F1C8AFD}" type="slidenum">
              <a:rPr lang="en-US" smtClean="0"/>
              <a:t>‹#›</a:t>
            </a:fld>
            <a:endParaRPr lang="en-US"/>
          </a:p>
        </p:txBody>
      </p:sp>
    </p:spTree>
    <p:extLst>
      <p:ext uri="{BB962C8B-B14F-4D97-AF65-F5344CB8AC3E}">
        <p14:creationId xmlns:p14="http://schemas.microsoft.com/office/powerpoint/2010/main" val="2590878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72989F-78F7-4568-B6CA-AE3B7F1C8AFD}" type="slidenum">
              <a:rPr lang="en-US" smtClean="0"/>
              <a:t>1</a:t>
            </a:fld>
            <a:endParaRPr lang="en-US"/>
          </a:p>
        </p:txBody>
      </p:sp>
    </p:spTree>
    <p:extLst>
      <p:ext uri="{BB962C8B-B14F-4D97-AF65-F5344CB8AC3E}">
        <p14:creationId xmlns:p14="http://schemas.microsoft.com/office/powerpoint/2010/main" val="31941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5D1E-97EC-383B-9CDB-CA9DD2F5D9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37D745-5021-BC61-47E0-3B08531907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00D8DB-70DF-96D6-968D-5CF40B811351}"/>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5" name="Footer Placeholder 4">
            <a:extLst>
              <a:ext uri="{FF2B5EF4-FFF2-40B4-BE49-F238E27FC236}">
                <a16:creationId xmlns:a16="http://schemas.microsoft.com/office/drawing/2014/main" id="{6B7BC5D1-5AA1-A642-1759-B52AEDA7E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864F-61CE-F320-76EE-E213B6D3C2AE}"/>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137362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04F51-2052-EC2A-B128-BE0A0095A5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988552-90F5-CCCB-BCB8-A02EC32315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E13CB8-D7BB-4984-EE68-D6E4BB4ABB1E}"/>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5" name="Footer Placeholder 4">
            <a:extLst>
              <a:ext uri="{FF2B5EF4-FFF2-40B4-BE49-F238E27FC236}">
                <a16:creationId xmlns:a16="http://schemas.microsoft.com/office/drawing/2014/main" id="{708ECC91-C057-8E41-3343-15205D7DC1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F6E6AB-E76D-0CF8-DE5F-7DA778359A34}"/>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138594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5CD7D2-823D-3414-0D3D-12D5BA10DB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FC9905-909F-CC99-2E71-2D490311F8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93147C-19A6-84E8-597F-7AB02A45D735}"/>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5" name="Footer Placeholder 4">
            <a:extLst>
              <a:ext uri="{FF2B5EF4-FFF2-40B4-BE49-F238E27FC236}">
                <a16:creationId xmlns:a16="http://schemas.microsoft.com/office/drawing/2014/main" id="{1FFAF39A-B95F-0E58-5FDC-E1D472EE11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FF5D60-AA76-1C0B-AA85-000A5F4820D0}"/>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2824168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D709893-D8C5-F54E-90F6-1BC315261DC2}"/>
              </a:ext>
            </a:extLst>
          </p:cNvPr>
          <p:cNvSpPr>
            <a:spLocks noGrp="1"/>
          </p:cNvSpPr>
          <p:nvPr>
            <p:ph type="title"/>
          </p:nvPr>
        </p:nvSpPr>
        <p:spPr>
          <a:xfrm>
            <a:off x="345833" y="505801"/>
            <a:ext cx="10515600" cy="1325563"/>
          </a:xfrm>
          <a:prstGeom prst="rect">
            <a:avLst/>
          </a:prstGeom>
        </p:spPr>
        <p:txBody>
          <a:bodyPr>
            <a:normAutofit/>
          </a:bodyPr>
          <a:lstStyle/>
          <a:p>
            <a:r>
              <a:rPr lang="es-ES" b="1">
                <a:solidFill>
                  <a:srgbClr val="FC661C"/>
                </a:solidFill>
                <a:latin typeface="Arial" panose="020B0604020202020204" pitchFamily="34" charset="0"/>
                <a:cs typeface="Arial" panose="020B0604020202020204" pitchFamily="34" charset="0"/>
              </a:rPr>
              <a:t>Haga clic para modificar el estilo de título del patrón</a:t>
            </a:r>
            <a:endParaRPr lang="en-US" b="1">
              <a:solidFill>
                <a:srgbClr val="FC661C"/>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C581997A-FC97-E24C-8D17-88C122D2BDDC}"/>
              </a:ext>
            </a:extLst>
          </p:cNvPr>
          <p:cNvSpPr>
            <a:spLocks noGrp="1"/>
          </p:cNvSpPr>
          <p:nvPr>
            <p:ph idx="1"/>
          </p:nvPr>
        </p:nvSpPr>
        <p:spPr>
          <a:xfrm>
            <a:off x="402983" y="1958137"/>
            <a:ext cx="10515600" cy="4023700"/>
          </a:xfrm>
          <a:prstGeom prst="rect">
            <a:avLst/>
          </a:prstGeom>
        </p:spPr>
        <p:txBody>
          <a:bodyPr/>
          <a:lstStyle/>
          <a:p>
            <a:pPr lvl="0"/>
            <a:r>
              <a:rPr lang="es-ES">
                <a:latin typeface="Arial" panose="020B0604020202020204" pitchFamily="34" charset="0"/>
                <a:cs typeface="Arial" panose="020B0604020202020204" pitchFamily="34" charset="0"/>
              </a:rPr>
              <a:t>Haga clic para modificar los estilos de texto del patrón</a:t>
            </a:r>
          </a:p>
        </p:txBody>
      </p:sp>
    </p:spTree>
    <p:extLst>
      <p:ext uri="{BB962C8B-B14F-4D97-AF65-F5344CB8AC3E}">
        <p14:creationId xmlns:p14="http://schemas.microsoft.com/office/powerpoint/2010/main" val="398427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E2FD2-DED1-27CA-3CDA-E3C0CD4CFB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1F7222-FED9-7C39-5A50-6C51F79B05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1C4BA-CD6E-41FA-768F-4777ED83491F}"/>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5" name="Footer Placeholder 4">
            <a:extLst>
              <a:ext uri="{FF2B5EF4-FFF2-40B4-BE49-F238E27FC236}">
                <a16:creationId xmlns:a16="http://schemas.microsoft.com/office/drawing/2014/main" id="{B1C3EE79-B4B4-AEAA-BD28-2AD55AC431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73F6F-A317-A174-F1A0-C80A64A70385}"/>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2720764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3ED65-7D02-69A4-9244-2F79359B8A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DDF854-D7A2-7DE7-A90A-4BEBFBCD3F6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C0E51-996D-287F-C82E-E935C0FCDB54}"/>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5" name="Footer Placeholder 4">
            <a:extLst>
              <a:ext uri="{FF2B5EF4-FFF2-40B4-BE49-F238E27FC236}">
                <a16:creationId xmlns:a16="http://schemas.microsoft.com/office/drawing/2014/main" id="{E0E15E8B-341F-608D-2B3B-5F7D01E9DF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F8DDD4-0705-6844-BFBF-CD4D2512DDFB}"/>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1478506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7F072-9168-7C06-5F36-1A79588DD9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935509-C498-8147-1753-233005DA9A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533F61-4276-6B7A-DE70-45B450214A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27F990-7E28-38CA-AB32-9D9A75305E15}"/>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6" name="Footer Placeholder 5">
            <a:extLst>
              <a:ext uri="{FF2B5EF4-FFF2-40B4-BE49-F238E27FC236}">
                <a16:creationId xmlns:a16="http://schemas.microsoft.com/office/drawing/2014/main" id="{173CCE89-8BA3-F368-0F4B-C11E1D4FC4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80DC96-817E-3A19-3BD4-E67347054B55}"/>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1448420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0CA9A-5F24-FE5E-9913-FCA403F7E8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403450-19C4-9384-27CB-1D99CB283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40C1CB-8A34-EF2C-5ED3-AA5AEB3BA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036847-7AF1-DF37-D02E-EDA0B7BDD4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753CB9-4598-E6D6-6DE7-3DC0E5630A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CC71E7-5AFC-D4DC-DBC7-C8A8B981D116}"/>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8" name="Footer Placeholder 7">
            <a:extLst>
              <a:ext uri="{FF2B5EF4-FFF2-40B4-BE49-F238E27FC236}">
                <a16:creationId xmlns:a16="http://schemas.microsoft.com/office/drawing/2014/main" id="{31D36425-667F-4849-03EF-A5B9EA94C0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9FBAEFB-1719-7A63-9699-99A3D23880D6}"/>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402257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D8C9B-F64E-D0A0-3B68-8956686E28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EE70FE-BBEF-B912-6652-84D8EA57E86F}"/>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4" name="Footer Placeholder 3">
            <a:extLst>
              <a:ext uri="{FF2B5EF4-FFF2-40B4-BE49-F238E27FC236}">
                <a16:creationId xmlns:a16="http://schemas.microsoft.com/office/drawing/2014/main" id="{47683649-E777-28B9-0619-B95BCFE434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524A30-CC2A-3C98-A93D-073A79C1AEA1}"/>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333897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589F98-EB9C-092A-F8D7-F7778AD5A16D}"/>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3" name="Footer Placeholder 2">
            <a:extLst>
              <a:ext uri="{FF2B5EF4-FFF2-40B4-BE49-F238E27FC236}">
                <a16:creationId xmlns:a16="http://schemas.microsoft.com/office/drawing/2014/main" id="{F7866F39-9C4B-8025-2436-CF581551F3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C6A256-84F5-9D8D-7AD7-2A750635A35A}"/>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1957273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FAAE9-8B98-60B8-B892-425592599F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C639A0-E3F7-C390-4D17-1120EB3C8B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0CFC81-6099-4EFA-5F70-5634571A47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A0019A-C935-8ABD-3506-966DED8A97A3}"/>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6" name="Footer Placeholder 5">
            <a:extLst>
              <a:ext uri="{FF2B5EF4-FFF2-40B4-BE49-F238E27FC236}">
                <a16:creationId xmlns:a16="http://schemas.microsoft.com/office/drawing/2014/main" id="{B777FEC6-FB8C-F955-E36F-7DEA7E6AD2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E477D6-460F-E5B2-15B3-EAE4742CA40A}"/>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422228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6704A-B70C-D562-3FE0-0F0F10D42C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8154D1-8BAD-9227-0910-04B259C09B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470948-7485-2424-0D0E-CFDA6F7BAF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B9EF46-175B-19D7-E725-4FFDB833E0F3}"/>
              </a:ext>
            </a:extLst>
          </p:cNvPr>
          <p:cNvSpPr>
            <a:spLocks noGrp="1"/>
          </p:cNvSpPr>
          <p:nvPr>
            <p:ph type="dt" sz="half" idx="10"/>
          </p:nvPr>
        </p:nvSpPr>
        <p:spPr/>
        <p:txBody>
          <a:bodyPr/>
          <a:lstStyle/>
          <a:p>
            <a:fld id="{A4841D55-33B3-4E2E-B2AF-4C6F0DFFEEE1}" type="datetimeFigureOut">
              <a:rPr lang="en-US" smtClean="0"/>
              <a:t>7/22/2024</a:t>
            </a:fld>
            <a:endParaRPr lang="en-US"/>
          </a:p>
        </p:txBody>
      </p:sp>
      <p:sp>
        <p:nvSpPr>
          <p:cNvPr id="6" name="Footer Placeholder 5">
            <a:extLst>
              <a:ext uri="{FF2B5EF4-FFF2-40B4-BE49-F238E27FC236}">
                <a16:creationId xmlns:a16="http://schemas.microsoft.com/office/drawing/2014/main" id="{9F55AB54-250B-CD60-1AC9-526257512A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38308B-28B3-8077-6EFB-CEBD252B8285}"/>
              </a:ext>
            </a:extLst>
          </p:cNvPr>
          <p:cNvSpPr>
            <a:spLocks noGrp="1"/>
          </p:cNvSpPr>
          <p:nvPr>
            <p:ph type="sldNum" sz="quarter" idx="12"/>
          </p:nvPr>
        </p:nvSpPr>
        <p:spPr/>
        <p:txBody>
          <a:bodyPr/>
          <a:lstStyle/>
          <a:p>
            <a:fld id="{1C9F8236-5B24-4BF8-96DC-75954FC52368}" type="slidenum">
              <a:rPr lang="en-US" smtClean="0"/>
              <a:t>‹#›</a:t>
            </a:fld>
            <a:endParaRPr lang="en-US"/>
          </a:p>
        </p:txBody>
      </p:sp>
    </p:spTree>
    <p:extLst>
      <p:ext uri="{BB962C8B-B14F-4D97-AF65-F5344CB8AC3E}">
        <p14:creationId xmlns:p14="http://schemas.microsoft.com/office/powerpoint/2010/main" val="3673037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972D4-4EAB-517C-E18E-02EBE1E9AF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11A4FA-41FB-B887-301B-D12992BCF9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2AAF88-0A09-6333-BE85-3D6099F6B1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4841D55-33B3-4E2E-B2AF-4C6F0DFFEEE1}" type="datetimeFigureOut">
              <a:rPr lang="en-US" smtClean="0"/>
              <a:t>7/22/2024</a:t>
            </a:fld>
            <a:endParaRPr lang="en-US"/>
          </a:p>
        </p:txBody>
      </p:sp>
      <p:sp>
        <p:nvSpPr>
          <p:cNvPr id="5" name="Footer Placeholder 4">
            <a:extLst>
              <a:ext uri="{FF2B5EF4-FFF2-40B4-BE49-F238E27FC236}">
                <a16:creationId xmlns:a16="http://schemas.microsoft.com/office/drawing/2014/main" id="{56DDAEF5-06D3-A4DD-7B3D-15CBFCBA3C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49A5D54-92F3-0AAC-3129-01A0806448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C9F8236-5B24-4BF8-96DC-75954FC52368}" type="slidenum">
              <a:rPr lang="en-US" smtClean="0"/>
              <a:t>‹#›</a:t>
            </a:fld>
            <a:endParaRPr lang="en-US"/>
          </a:p>
        </p:txBody>
      </p:sp>
    </p:spTree>
    <p:extLst>
      <p:ext uri="{BB962C8B-B14F-4D97-AF65-F5344CB8AC3E}">
        <p14:creationId xmlns:p14="http://schemas.microsoft.com/office/powerpoint/2010/main" val="2982909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EF28C5DD-1A6E-89AA-ABC3-B5B0D2E3715F}"/>
              </a:ext>
            </a:extLst>
          </p:cNvPr>
          <p:cNvGrpSpPr/>
          <p:nvPr/>
        </p:nvGrpSpPr>
        <p:grpSpPr>
          <a:xfrm>
            <a:off x="588584" y="1198894"/>
            <a:ext cx="9119963" cy="4845770"/>
            <a:chOff x="1118998" y="1142190"/>
            <a:chExt cx="9173329" cy="4845770"/>
          </a:xfrm>
        </p:grpSpPr>
        <p:pic>
          <p:nvPicPr>
            <p:cNvPr id="10" name="Picture 9" descr="A graph with lines and numbers&#10;&#10;Description automatically generated">
              <a:extLst>
                <a:ext uri="{FF2B5EF4-FFF2-40B4-BE49-F238E27FC236}">
                  <a16:creationId xmlns:a16="http://schemas.microsoft.com/office/drawing/2014/main" id="{E4B0B973-D07C-8394-E257-34C186987C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8998" y="1142190"/>
              <a:ext cx="9173329" cy="4845770"/>
            </a:xfrm>
            <a:prstGeom prst="rect">
              <a:avLst/>
            </a:prstGeom>
          </p:spPr>
        </p:pic>
        <p:grpSp>
          <p:nvGrpSpPr>
            <p:cNvPr id="17" name="Group 16">
              <a:extLst>
                <a:ext uri="{FF2B5EF4-FFF2-40B4-BE49-F238E27FC236}">
                  <a16:creationId xmlns:a16="http://schemas.microsoft.com/office/drawing/2014/main" id="{AFF66BA3-AF16-695F-9FF2-C643D590CED3}"/>
                </a:ext>
              </a:extLst>
            </p:cNvPr>
            <p:cNvGrpSpPr/>
            <p:nvPr/>
          </p:nvGrpSpPr>
          <p:grpSpPr>
            <a:xfrm>
              <a:off x="2119187" y="4810925"/>
              <a:ext cx="898447" cy="641350"/>
              <a:chOff x="1649730" y="4699000"/>
              <a:chExt cx="898447" cy="641350"/>
            </a:xfrm>
          </p:grpSpPr>
          <p:pic>
            <p:nvPicPr>
              <p:cNvPr id="18" name="Picture 17" descr="A blue and orange diamond&#10;&#10;Description automatically generated">
                <a:extLst>
                  <a:ext uri="{FF2B5EF4-FFF2-40B4-BE49-F238E27FC236}">
                    <a16:creationId xmlns:a16="http://schemas.microsoft.com/office/drawing/2014/main" id="{534B880F-2825-0FC7-0103-795543DC4E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49731" y="4752610"/>
                <a:ext cx="299076" cy="491339"/>
              </a:xfrm>
              <a:prstGeom prst="rect">
                <a:avLst/>
              </a:prstGeom>
            </p:spPr>
          </p:pic>
          <p:sp>
            <p:nvSpPr>
              <p:cNvPr id="19" name="TextBox 18">
                <a:extLst>
                  <a:ext uri="{FF2B5EF4-FFF2-40B4-BE49-F238E27FC236}">
                    <a16:creationId xmlns:a16="http://schemas.microsoft.com/office/drawing/2014/main" id="{025B183F-5F30-D2C7-A715-0511842417BA}"/>
                  </a:ext>
                </a:extLst>
              </p:cNvPr>
              <p:cNvSpPr txBox="1"/>
              <p:nvPr/>
            </p:nvSpPr>
            <p:spPr>
              <a:xfrm>
                <a:off x="1884400" y="4752610"/>
                <a:ext cx="644728" cy="292388"/>
              </a:xfrm>
              <a:prstGeom prst="rect">
                <a:avLst/>
              </a:prstGeom>
              <a:noFill/>
            </p:spPr>
            <p:txBody>
              <a:bodyPr wrap="none" rtlCol="0">
                <a:spAutoFit/>
              </a:bodyPr>
              <a:lstStyle/>
              <a:p>
                <a:r>
                  <a:rPr lang="en-US" sz="1300" dirty="0">
                    <a:latin typeface="Calibri" panose="020F0502020204030204" pitchFamily="34" charset="0"/>
                    <a:ea typeface="Calibri" panose="020F0502020204030204" pitchFamily="34" charset="0"/>
                    <a:cs typeface="Calibri" panose="020F0502020204030204" pitchFamily="34" charset="0"/>
                  </a:rPr>
                  <a:t>MMR1</a:t>
                </a:r>
              </a:p>
            </p:txBody>
          </p:sp>
          <p:sp>
            <p:nvSpPr>
              <p:cNvPr id="20" name="TextBox 19">
                <a:extLst>
                  <a:ext uri="{FF2B5EF4-FFF2-40B4-BE49-F238E27FC236}">
                    <a16:creationId xmlns:a16="http://schemas.microsoft.com/office/drawing/2014/main" id="{8E1F38CC-9EAA-4819-FF96-344C19FE6318}"/>
                  </a:ext>
                </a:extLst>
              </p:cNvPr>
              <p:cNvSpPr txBox="1"/>
              <p:nvPr/>
            </p:nvSpPr>
            <p:spPr>
              <a:xfrm>
                <a:off x="1878049" y="4998279"/>
                <a:ext cx="644728" cy="292388"/>
              </a:xfrm>
              <a:prstGeom prst="rect">
                <a:avLst/>
              </a:prstGeom>
              <a:noFill/>
            </p:spPr>
            <p:txBody>
              <a:bodyPr wrap="none" rtlCol="0">
                <a:spAutoFit/>
              </a:bodyPr>
              <a:lstStyle/>
              <a:p>
                <a:r>
                  <a:rPr lang="en-US" sz="1300" dirty="0">
                    <a:latin typeface="Calibri" panose="020F0502020204030204" pitchFamily="34" charset="0"/>
                    <a:ea typeface="Calibri" panose="020F0502020204030204" pitchFamily="34" charset="0"/>
                    <a:cs typeface="Calibri" panose="020F0502020204030204" pitchFamily="34" charset="0"/>
                  </a:rPr>
                  <a:t>MMR2</a:t>
                </a:r>
              </a:p>
            </p:txBody>
          </p:sp>
          <p:sp>
            <p:nvSpPr>
              <p:cNvPr id="21" name="Rectangle 20">
                <a:extLst>
                  <a:ext uri="{FF2B5EF4-FFF2-40B4-BE49-F238E27FC236}">
                    <a16:creationId xmlns:a16="http://schemas.microsoft.com/office/drawing/2014/main" id="{CAC29C18-3E04-236F-C36B-C3E72D4828DC}"/>
                  </a:ext>
                </a:extLst>
              </p:cNvPr>
              <p:cNvSpPr/>
              <p:nvPr/>
            </p:nvSpPr>
            <p:spPr>
              <a:xfrm>
                <a:off x="1649730" y="4699000"/>
                <a:ext cx="898447" cy="641350"/>
              </a:xfrm>
              <a:prstGeom prst="rect">
                <a:avLst/>
              </a:prstGeom>
              <a:noFill/>
              <a:ln w="9525">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Title 1">
            <a:extLst>
              <a:ext uri="{FF2B5EF4-FFF2-40B4-BE49-F238E27FC236}">
                <a16:creationId xmlns:a16="http://schemas.microsoft.com/office/drawing/2014/main" id="{3EA9C0F2-5308-CFA6-CBF6-C398DF0218BC}"/>
              </a:ext>
            </a:extLst>
          </p:cNvPr>
          <p:cNvSpPr txBox="1">
            <a:spLocks/>
          </p:cNvSpPr>
          <p:nvPr/>
        </p:nvSpPr>
        <p:spPr>
          <a:xfrm>
            <a:off x="701748" y="389854"/>
            <a:ext cx="10271051" cy="942757"/>
          </a:xfrm>
          <a:prstGeom prst="rect">
            <a:avLst/>
          </a:prstGeom>
        </p:spPr>
        <p:txBody>
          <a:bodyPr lIns="91440" tIns="45720" rIns="91440" bIns="45720" anchor="t">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0070C0"/>
                </a:solidFill>
                <a:latin typeface="Calibri" panose="020F0502020204030204" pitchFamily="34" charset="0"/>
                <a:ea typeface="Calibri" panose="020F0502020204030204" pitchFamily="34" charset="0"/>
                <a:cs typeface="Calibri" panose="020F0502020204030204" pitchFamily="34" charset="0"/>
              </a:rPr>
              <a:t>Vaccination coverage for MMR1 and MMR2 vaccines</a:t>
            </a:r>
            <a:br>
              <a:rPr lang="en-US" b="1" dirty="0">
                <a:latin typeface="Calibri" panose="020F0502020204030204" pitchFamily="34" charset="0"/>
                <a:ea typeface="Calibri" panose="020F0502020204030204" pitchFamily="34" charset="0"/>
                <a:cs typeface="Calibri" panose="020F0502020204030204" pitchFamily="34" charset="0"/>
              </a:rPr>
            </a:br>
            <a:r>
              <a:rPr lang="en-US" sz="3200" b="1" dirty="0">
                <a:solidFill>
                  <a:srgbClr val="FF671B"/>
                </a:solidFill>
                <a:latin typeface="Calibri" panose="020F0502020204030204" pitchFamily="34" charset="0"/>
                <a:ea typeface="Calibri" panose="020F0502020204030204" pitchFamily="34" charset="0"/>
                <a:cs typeface="Calibri" panose="020F0502020204030204" pitchFamily="34" charset="0"/>
              </a:rPr>
              <a:t>Region of the Americas, 1990-2023*</a:t>
            </a:r>
            <a:endParaRPr lang="en-US" b="1" dirty="0">
              <a:solidFill>
                <a:srgbClr val="FF671B"/>
              </a:solidFill>
              <a:latin typeface="Calibri" panose="020F0502020204030204" pitchFamily="34" charset="0"/>
              <a:ea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B7925820-3AAD-83E6-D3BE-816AE5B138D0}"/>
              </a:ext>
            </a:extLst>
          </p:cNvPr>
          <p:cNvSpPr txBox="1"/>
          <p:nvPr/>
        </p:nvSpPr>
        <p:spPr>
          <a:xfrm>
            <a:off x="5191150" y="5903092"/>
            <a:ext cx="452560" cy="276999"/>
          </a:xfrm>
          <a:prstGeom prst="rect">
            <a:avLst/>
          </a:prstGeom>
          <a:noFill/>
        </p:spPr>
        <p:txBody>
          <a:bodyPr wrap="none" rtlCol="0">
            <a:spAutoFit/>
          </a:bodyPr>
          <a:lstStyle/>
          <a:p>
            <a:r>
              <a:rPr lang="en-US" sz="1200" dirty="0">
                <a:latin typeface="Calibri" panose="020F0502020204030204" pitchFamily="34" charset="0"/>
                <a:ea typeface="Calibri" panose="020F0502020204030204" pitchFamily="34" charset="0"/>
                <a:cs typeface="Calibri" panose="020F0502020204030204" pitchFamily="34" charset="0"/>
              </a:rPr>
              <a:t>Year</a:t>
            </a:r>
          </a:p>
        </p:txBody>
      </p:sp>
      <p:sp>
        <p:nvSpPr>
          <p:cNvPr id="14" name="TextBox 13">
            <a:extLst>
              <a:ext uri="{FF2B5EF4-FFF2-40B4-BE49-F238E27FC236}">
                <a16:creationId xmlns:a16="http://schemas.microsoft.com/office/drawing/2014/main" id="{9FC2F2F8-3CAA-8032-5EB7-8F38C1331B98}"/>
              </a:ext>
            </a:extLst>
          </p:cNvPr>
          <p:cNvSpPr txBox="1"/>
          <p:nvPr/>
        </p:nvSpPr>
        <p:spPr>
          <a:xfrm rot="16200000" flipH="1">
            <a:off x="-283958" y="3426576"/>
            <a:ext cx="1368056" cy="276999"/>
          </a:xfrm>
          <a:prstGeom prst="rect">
            <a:avLst/>
          </a:prstGeom>
          <a:noFill/>
        </p:spPr>
        <p:txBody>
          <a:bodyPr wrap="square" rtlCol="0">
            <a:spAutoFit/>
          </a:bodyPr>
          <a:lstStyle/>
          <a:p>
            <a:pPr algn="ctr"/>
            <a:r>
              <a:rPr lang="en-US" sz="1200" dirty="0">
                <a:latin typeface="Calibri" panose="020F0502020204030204" pitchFamily="34" charset="0"/>
                <a:ea typeface="Calibri" panose="020F0502020204030204" pitchFamily="34" charset="0"/>
                <a:cs typeface="Calibri" panose="020F0502020204030204" pitchFamily="34" charset="0"/>
              </a:rPr>
              <a:t>Coverage (%)</a:t>
            </a:r>
          </a:p>
        </p:txBody>
      </p:sp>
      <p:sp>
        <p:nvSpPr>
          <p:cNvPr id="16" name="TextBox 15">
            <a:extLst>
              <a:ext uri="{FF2B5EF4-FFF2-40B4-BE49-F238E27FC236}">
                <a16:creationId xmlns:a16="http://schemas.microsoft.com/office/drawing/2014/main" id="{EBB24372-592E-8FC0-FFE6-095F10F893D2}"/>
              </a:ext>
            </a:extLst>
          </p:cNvPr>
          <p:cNvSpPr txBox="1"/>
          <p:nvPr/>
        </p:nvSpPr>
        <p:spPr>
          <a:xfrm>
            <a:off x="701749" y="6299538"/>
            <a:ext cx="6500037" cy="400110"/>
          </a:xfrm>
          <a:prstGeom prst="rect">
            <a:avLst/>
          </a:prstGeom>
          <a:noFill/>
        </p:spPr>
        <p:txBody>
          <a:bodyPr wrap="square">
            <a:spAutoFit/>
          </a:bodyPr>
          <a:lstStyle/>
          <a:p>
            <a:r>
              <a:rPr lang="en-US" sz="1000" dirty="0"/>
              <a:t>Source: Country reports through the electronic PAHO-WHO/UNICEF Joint Reporting Form (eJRF).</a:t>
            </a:r>
          </a:p>
          <a:p>
            <a:r>
              <a:rPr lang="en-US" sz="1000" dirty="0"/>
              <a:t>* Data updated as of 8 July 2024. | MMR-measles-mumps-rubella.</a:t>
            </a:r>
          </a:p>
        </p:txBody>
      </p:sp>
      <p:sp>
        <p:nvSpPr>
          <p:cNvPr id="22" name="TextBox 21">
            <a:extLst>
              <a:ext uri="{FF2B5EF4-FFF2-40B4-BE49-F238E27FC236}">
                <a16:creationId xmlns:a16="http://schemas.microsoft.com/office/drawing/2014/main" id="{60C381DC-9A79-6811-A3B6-F7156B868D91}"/>
              </a:ext>
            </a:extLst>
          </p:cNvPr>
          <p:cNvSpPr txBox="1"/>
          <p:nvPr/>
        </p:nvSpPr>
        <p:spPr>
          <a:xfrm>
            <a:off x="9814219" y="1443925"/>
            <a:ext cx="2116212" cy="4478149"/>
          </a:xfrm>
          <a:prstGeom prst="rect">
            <a:avLst/>
          </a:prstGeom>
          <a:noFill/>
        </p:spPr>
        <p:txBody>
          <a:bodyPr wrap="square" lIns="91440" tIns="45720" rIns="91440" bIns="45720" rtlCol="0" anchor="t">
            <a:spAutoFit/>
          </a:bodyPr>
          <a:lstStyle/>
          <a:p>
            <a:r>
              <a:rPr lang="en-US" sz="1500" dirty="0">
                <a:latin typeface="Calibri" panose="020F0502020204030204" pitchFamily="34" charset="0"/>
                <a:ea typeface="Calibri" panose="020F0502020204030204" pitchFamily="34" charset="0"/>
                <a:cs typeface="Calibri" panose="020F0502020204030204" pitchFamily="34" charset="0"/>
              </a:rPr>
              <a:t>This graph shows the historical coverage for MMR1 and MMR2 in the Region of the Americas, with special focus on the years 2019 to 2023 which are shown enlarged in the box. We observed the following:</a:t>
            </a:r>
          </a:p>
          <a:p>
            <a:pPr marL="285750" indent="-285750">
              <a:buFontTx/>
              <a:buChar char="-"/>
            </a:pPr>
            <a:r>
              <a:rPr lang="en-US" sz="1500" dirty="0">
                <a:latin typeface="Calibri" panose="020F0502020204030204" pitchFamily="34" charset="0"/>
                <a:ea typeface="Calibri" panose="020F0502020204030204" pitchFamily="34" charset="0"/>
                <a:cs typeface="Calibri" panose="020F0502020204030204" pitchFamily="34" charset="0"/>
              </a:rPr>
              <a:t>MMR1 coverage </a:t>
            </a:r>
            <a:r>
              <a:rPr lang="en-US" sz="1500" b="1" dirty="0">
                <a:solidFill>
                  <a:schemeClr val="accent2"/>
                </a:solidFill>
                <a:latin typeface="Calibri" panose="020F0502020204030204" pitchFamily="34" charset="0"/>
                <a:ea typeface="Calibri" panose="020F0502020204030204" pitchFamily="34" charset="0"/>
                <a:cs typeface="Calibri" panose="020F0502020204030204" pitchFamily="34" charset="0"/>
              </a:rPr>
              <a:t>increased </a:t>
            </a:r>
            <a:r>
              <a:rPr lang="en-US" sz="1500" dirty="0">
                <a:latin typeface="Calibri" panose="020F0502020204030204" pitchFamily="34" charset="0"/>
                <a:ea typeface="Calibri" panose="020F0502020204030204" pitchFamily="34" charset="0"/>
                <a:cs typeface="Calibri" panose="020F0502020204030204" pitchFamily="34" charset="0"/>
              </a:rPr>
              <a:t>in 2023 compared to 2022 but it is still </a:t>
            </a:r>
            <a:r>
              <a:rPr lang="en-US" sz="1500" b="1" dirty="0">
                <a:solidFill>
                  <a:schemeClr val="accent2"/>
                </a:solidFill>
                <a:latin typeface="Calibri" panose="020F0502020204030204" pitchFamily="34" charset="0"/>
                <a:ea typeface="Calibri" panose="020F0502020204030204" pitchFamily="34" charset="0"/>
                <a:cs typeface="Calibri" panose="020F0502020204030204" pitchFamily="34" charset="0"/>
              </a:rPr>
              <a:t>below the 95% expected goal.</a:t>
            </a:r>
          </a:p>
          <a:p>
            <a:pPr marL="285750" indent="-285750">
              <a:buFontTx/>
              <a:buChar char="-"/>
            </a:pPr>
            <a:r>
              <a:rPr lang="en-US" sz="1500" dirty="0">
                <a:latin typeface="Calibri" panose="020F0502020204030204" pitchFamily="34" charset="0"/>
                <a:ea typeface="Calibri" panose="020F0502020204030204" pitchFamily="34" charset="0"/>
                <a:cs typeface="Calibri" panose="020F0502020204030204" pitchFamily="34" charset="0"/>
              </a:rPr>
              <a:t>There was </a:t>
            </a:r>
            <a:r>
              <a:rPr lang="en-US" sz="1500" b="1" dirty="0">
                <a:solidFill>
                  <a:schemeClr val="accent2"/>
                </a:solidFill>
                <a:latin typeface="Calibri" panose="020F0502020204030204" pitchFamily="34" charset="0"/>
                <a:ea typeface="Calibri" panose="020F0502020204030204" pitchFamily="34" charset="0"/>
                <a:cs typeface="Calibri" panose="020F0502020204030204" pitchFamily="34" charset="0"/>
              </a:rPr>
              <a:t>no increase </a:t>
            </a:r>
            <a:r>
              <a:rPr lang="en-US" sz="1500" dirty="0">
                <a:latin typeface="Calibri" panose="020F0502020204030204" pitchFamily="34" charset="0"/>
                <a:ea typeface="Calibri" panose="020F0502020204030204" pitchFamily="34" charset="0"/>
                <a:cs typeface="Calibri" panose="020F0502020204030204" pitchFamily="34" charset="0"/>
              </a:rPr>
              <a:t>in coverage for MMR2, but it is </a:t>
            </a:r>
            <a:r>
              <a:rPr lang="en-US" sz="1500" b="1" dirty="0">
                <a:solidFill>
                  <a:schemeClr val="accent2"/>
                </a:solidFill>
                <a:latin typeface="Calibri" panose="020F0502020204030204" pitchFamily="34" charset="0"/>
                <a:ea typeface="Calibri" panose="020F0502020204030204" pitchFamily="34" charset="0"/>
                <a:cs typeface="Calibri" panose="020F0502020204030204" pitchFamily="34" charset="0"/>
              </a:rPr>
              <a:t>still well below </a:t>
            </a:r>
            <a:r>
              <a:rPr lang="en-US" sz="1500" dirty="0">
                <a:latin typeface="Calibri" panose="020F0502020204030204" pitchFamily="34" charset="0"/>
                <a:ea typeface="Calibri" panose="020F0502020204030204" pitchFamily="34" charset="0"/>
                <a:cs typeface="Calibri" panose="020F0502020204030204" pitchFamily="34" charset="0"/>
              </a:rPr>
              <a:t>95%.</a:t>
            </a:r>
          </a:p>
        </p:txBody>
      </p:sp>
    </p:spTree>
    <p:extLst>
      <p:ext uri="{BB962C8B-B14F-4D97-AF65-F5344CB8AC3E}">
        <p14:creationId xmlns:p14="http://schemas.microsoft.com/office/powerpoint/2010/main" val="479810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307</TotalTime>
  <Words>124</Words>
  <Application>Microsoft Office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Pacis, Ms. Carmelita Lucia (WDC)</dc:creator>
  <cp:lastModifiedBy>Pacis, Ms. Carmelita Lucia (WDC)</cp:lastModifiedBy>
  <cp:revision>15</cp:revision>
  <dcterms:created xsi:type="dcterms:W3CDTF">2024-07-19T04:56:18Z</dcterms:created>
  <dcterms:modified xsi:type="dcterms:W3CDTF">2024-07-22T20:49:35Z</dcterms:modified>
</cp:coreProperties>
</file>