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70083465865602E-2"/>
          <c:y val="3.3739624568331308E-2"/>
          <c:w val="0.88942245948259679"/>
          <c:h val="0.668921257368998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Number of municipios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Sheet1!$B$2:$B$21</c:f>
            </c:numRef>
          </c:val>
          <c:extLst>
            <c:ext xmlns:c16="http://schemas.microsoft.com/office/drawing/2014/chart" uri="{C3380CC4-5D6E-409C-BE32-E72D297353CC}">
              <c16:uniqueId val="{00000000-2A13-4CE6-B4F7-0C832BE462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 of municipios with suspected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Sheet1!$C$2:$C$21</c:f>
            </c:numRef>
          </c:val>
          <c:extLst>
            <c:ext xmlns:c16="http://schemas.microsoft.com/office/drawing/2014/chart" uri="{C3380CC4-5D6E-409C-BE32-E72D297353CC}">
              <c16:uniqueId val="{00000001-2A13-4CE6-B4F7-0C832BE462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 of municipios with "zero" cases (negative notification)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Sheet1!$D$2:$D$21</c:f>
            </c:numRef>
          </c:val>
          <c:extLst>
            <c:ext xmlns:c16="http://schemas.microsoft.com/office/drawing/2014/chart" uri="{C3380CC4-5D6E-409C-BE32-E72D297353CC}">
              <c16:uniqueId val="{00000002-2A13-4CE6-B4F7-0C832BE462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Silent municipios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Sheet1!$E$2:$E$21</c:f>
            </c:numRef>
          </c:val>
          <c:extLst>
            <c:ext xmlns:c16="http://schemas.microsoft.com/office/drawing/2014/chart" uri="{C3380CC4-5D6E-409C-BE32-E72D297353CC}">
              <c16:uniqueId val="{00000003-2A13-4CE6-B4F7-0C832BE462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de municipios que reportan casos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7</c:v>
                </c:pt>
                <c:pt idx="1">
                  <c:v>6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  <c:pt idx="5">
                  <c:v>14</c:v>
                </c:pt>
                <c:pt idx="6">
                  <c:v>19</c:v>
                </c:pt>
                <c:pt idx="7">
                  <c:v>23</c:v>
                </c:pt>
                <c:pt idx="8">
                  <c:v>31</c:v>
                </c:pt>
                <c:pt idx="9">
                  <c:v>15</c:v>
                </c:pt>
                <c:pt idx="10">
                  <c:v>33</c:v>
                </c:pt>
                <c:pt idx="11">
                  <c:v>12</c:v>
                </c:pt>
                <c:pt idx="12">
                  <c:v>21</c:v>
                </c:pt>
                <c:pt idx="13">
                  <c:v>9</c:v>
                </c:pt>
                <c:pt idx="14">
                  <c:v>49</c:v>
                </c:pt>
                <c:pt idx="15">
                  <c:v>39</c:v>
                </c:pt>
                <c:pt idx="16">
                  <c:v>29</c:v>
                </c:pt>
                <c:pt idx="17">
                  <c:v>68</c:v>
                </c:pt>
                <c:pt idx="18">
                  <c:v>74</c:v>
                </c:pt>
                <c:pt idx="19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13-4CE6-B4F7-0C832BE4625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% municipios con notificación negativa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7</c:v>
                </c:pt>
                <c:pt idx="1">
                  <c:v>9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  <c:pt idx="9">
                  <c:v>17</c:v>
                </c:pt>
                <c:pt idx="10">
                  <c:v>0</c:v>
                </c:pt>
                <c:pt idx="11">
                  <c:v>24</c:v>
                </c:pt>
                <c:pt idx="12">
                  <c:v>30</c:v>
                </c:pt>
                <c:pt idx="13">
                  <c:v>45</c:v>
                </c:pt>
                <c:pt idx="14">
                  <c:v>5</c:v>
                </c:pt>
                <c:pt idx="15">
                  <c:v>24</c:v>
                </c:pt>
                <c:pt idx="16">
                  <c:v>39</c:v>
                </c:pt>
                <c:pt idx="17">
                  <c:v>6</c:v>
                </c:pt>
                <c:pt idx="18">
                  <c:v>6</c:v>
                </c:pt>
                <c:pt idx="1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13-4CE6-B4F7-0C832BE4625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% de municipios silenciosos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Sheet1!$H$2:$H$21</c:f>
              <c:numCache>
                <c:formatCode>General</c:formatCode>
                <c:ptCount val="20"/>
                <c:pt idx="0">
                  <c:v>87</c:v>
                </c:pt>
                <c:pt idx="1">
                  <c:v>85</c:v>
                </c:pt>
                <c:pt idx="2">
                  <c:v>85</c:v>
                </c:pt>
                <c:pt idx="3">
                  <c:v>83</c:v>
                </c:pt>
                <c:pt idx="4">
                  <c:v>82</c:v>
                </c:pt>
                <c:pt idx="5">
                  <c:v>81</c:v>
                </c:pt>
                <c:pt idx="6">
                  <c:v>80</c:v>
                </c:pt>
                <c:pt idx="7">
                  <c:v>72</c:v>
                </c:pt>
                <c:pt idx="8">
                  <c:v>69</c:v>
                </c:pt>
                <c:pt idx="9">
                  <c:v>67</c:v>
                </c:pt>
                <c:pt idx="10">
                  <c:v>67</c:v>
                </c:pt>
                <c:pt idx="11">
                  <c:v>64</c:v>
                </c:pt>
                <c:pt idx="12">
                  <c:v>49</c:v>
                </c:pt>
                <c:pt idx="13">
                  <c:v>46</c:v>
                </c:pt>
                <c:pt idx="14">
                  <c:v>45</c:v>
                </c:pt>
                <c:pt idx="15">
                  <c:v>37</c:v>
                </c:pt>
                <c:pt idx="16">
                  <c:v>32</c:v>
                </c:pt>
                <c:pt idx="17">
                  <c:v>26</c:v>
                </c:pt>
                <c:pt idx="18">
                  <c:v>19</c:v>
                </c:pt>
                <c:pt idx="1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13-4CE6-B4F7-0C832BE462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499746288"/>
        <c:axId val="1499741008"/>
      </c:barChart>
      <c:catAx>
        <c:axId val="149974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741008"/>
        <c:crosses val="autoZero"/>
        <c:auto val="1"/>
        <c:lblAlgn val="ctr"/>
        <c:lblOffset val="100"/>
        <c:noMultiLvlLbl val="0"/>
      </c:catAx>
      <c:valAx>
        <c:axId val="14997410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7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012203343529979E-2"/>
          <c:y val="0.82060027182038697"/>
          <c:w val="0.82397559331294001"/>
          <c:h val="0.16294800976308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C79C9-2760-4936-A930-4ACDF1D963B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B14F9-954A-4CF2-81C1-0F1039D1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1B14F9-954A-4CF2-81C1-0F1039D1FF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4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B058-F4F4-0BA5-405C-4B52C0C65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C8554-E19E-F214-3CD4-754277914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4C89-C3B6-AC99-6C56-9464A8ED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A67-9746-5D14-F715-E68A9475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BEC1A-B2F0-A833-BF6D-1DF9D98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A2A2-1664-6A28-BC5C-3383D8D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C7AA-B26F-B1F9-AF5D-39BA5F521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AFFF0-DB78-D7C0-FDEA-61EF039C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2785-A60C-E90B-36AB-A1DE8CFB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6055-D519-6102-5FFD-49BE2813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F90C7-BF85-686B-78C2-F2C86E700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637ED-0DD8-B78B-A8C0-19A32B24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2ADAA-0B93-04A0-D740-D5E66206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55EF-506F-6C42-3840-A3DF991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059AA-1199-D73E-EE50-A3331903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69EE-7614-BDC1-1A4F-A1FA9500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E751-891E-10C1-BD32-1FA81F5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D8015-8DF9-35B0-FC3B-3815114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943C-7C50-5A23-19DB-D3C8A207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4E204-9D83-DCB3-6FEB-D44112AB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D220-C303-6B37-4FDD-9CB2B249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9042D-C7EA-40B8-60D4-82C4244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9403-54E8-340F-6227-F2FD7A74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F26D1-5EAB-3FEE-CA6E-0E107D4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4B14D-0C2C-0689-5F46-0C532771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62E5-7C20-7539-378B-59447DFE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2912-ED76-25E7-284C-1D1828FF9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C912C-E6C0-287B-E50B-96DC38C6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8D81-C31A-AA1D-5338-158572B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910E-B166-8688-1B8A-87CF322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12214-7F9D-5877-1727-3DF6653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4682-2EED-41DD-3262-C5C3E961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CEA1-5D0C-720B-F865-F301FB6A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74B69-43C9-B15D-53A1-50B0EBF1B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CCFB-EB72-BA74-EE80-CCC012213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EE382-7564-6295-7E00-4F87E1E8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153A-DE6C-EB73-20CD-B751A2E4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F990F-7356-8715-DAEA-F4F7D3F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BCFC0-1A49-C5B7-E3CF-AC853B91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623B-AEAB-BA2C-67ED-6F6932AA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A0E7F-3A97-825F-DC06-E9523264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2CC76-5BC1-960C-98B8-52579FEA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F198C-798D-E8D1-88BC-E14D8DD5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95DA3-C99A-4819-ACBE-5CD9A72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F02ED-C7B2-D901-E89B-5955852A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429F2-F610-F3BD-702C-0FBC8DE0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4B7A-0E1B-24DF-4708-06D8623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F2C1-4A35-F803-2399-3FD9A156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F014-5C62-FE0F-E7B0-D74F7FB2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FDDD-CBC1-B429-1B2D-A94D6B28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A94B-A898-311B-D78D-53896F94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414EA-378F-7418-92A4-CC3E610A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5E6A-581B-BF44-99EF-3E7C1EDE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669E0-A186-EB9F-1186-019E2CB68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277D-F4CA-7FC6-18B7-CAB9A1A3B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E5B4A-47D8-DDD1-FE40-3DE25EB2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09FE-E320-4F39-02AC-102F8CC8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7DF3-F81E-E3A9-0241-DC2427C0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8A28D-B0CB-9410-0E5E-DBE75E9B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7C529-9415-0E23-60DF-93B67C02A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3562A-D93E-C4CA-ACBF-8418A8E58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6CE9-D3C4-5E0B-A27B-4D66ECE4A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AFC64-E201-812B-3995-7CB984858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93AE-04F9-9687-FCDE-0CA8A34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08" y="73432"/>
            <a:ext cx="11815584" cy="918458"/>
          </a:xfrm>
        </p:spPr>
        <p:txBody>
          <a:bodyPr>
            <a:noAutofit/>
          </a:bodyPr>
          <a:lstStyle/>
          <a:p>
            <a:r>
              <a:rPr lang="es-419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incrementa la sensibilidad, pero la homogeneidad sigue siendo un desafío en la notificación de casos sospechosos de sarampión y rubeola en el 2024*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991FF2-BC1F-CB8B-03DD-8A4AA99C8DD7}"/>
              </a:ext>
            </a:extLst>
          </p:cNvPr>
          <p:cNvSpPr txBox="1"/>
          <p:nvPr/>
        </p:nvSpPr>
        <p:spPr>
          <a:xfrm>
            <a:off x="439554" y="6522024"/>
            <a:ext cx="6848146" cy="262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050" dirty="0"/>
              <a:t>Fuente: Solo países reportando datos caso-a-caso a CIM/OPS. | *Datos hasta la semana epidemiológico 2024-26.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0958B-88AD-C388-12A2-1BE22765FD4D}"/>
              </a:ext>
            </a:extLst>
          </p:cNvPr>
          <p:cNvSpPr txBox="1"/>
          <p:nvPr/>
        </p:nvSpPr>
        <p:spPr>
          <a:xfrm>
            <a:off x="407548" y="1167029"/>
            <a:ext cx="5279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500" b="1" dirty="0"/>
              <a:t>Distribución por país de casos sospechosos notificados y esperados a la SE 26 de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77F37-6256-46B6-FE7A-B55175BA1A95}"/>
              </a:ext>
            </a:extLst>
          </p:cNvPr>
          <p:cNvSpPr txBox="1"/>
          <p:nvPr/>
        </p:nvSpPr>
        <p:spPr>
          <a:xfrm>
            <a:off x="5841936" y="1164091"/>
            <a:ext cx="6161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500" b="1" dirty="0"/>
              <a:t>Distribución por país de municipios reportando casos, con notificación negativa y en silencio epidemiológico, a la SE 26 de 2024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EABCE15D-7282-A6A3-C5C2-05BF396DDF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347843"/>
              </p:ext>
            </p:extLst>
          </p:nvPr>
        </p:nvGraphicFramePr>
        <p:xfrm>
          <a:off x="5496837" y="1802720"/>
          <a:ext cx="6618514" cy="463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E16D421-9D59-0A4E-5A79-0633D7918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77" y="1896166"/>
            <a:ext cx="4530600" cy="437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0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2" ma:contentTypeDescription="Create a new document." ma:contentTypeScope="" ma:versionID="770f7be9dcf05467f53e06544fdbd083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f8341e5d74383a70dfddac44633baf16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EC8F74-9586-47B9-8ED5-1BA1478F4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1AEDCA-DDBC-4092-B86A-E09223BAB3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85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Se incrementa la sensibilidad, pero la homogeneidad sigue siendo un desafío en la notificación de casos sospechosos de sarampión y rubeola en el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municipios reportando casos sospechosos de sarampión/rubeola y porcentaje de municipios silenciosos America Latina y el Caribe, 2022</dc:title>
  <dc:creator>Pacis, Ms. Carmelita Lucia (WDC)</dc:creator>
  <cp:lastModifiedBy>Pacis, Ms. Carmelita Lucia (WDC)</cp:lastModifiedBy>
  <cp:revision>64</cp:revision>
  <dcterms:created xsi:type="dcterms:W3CDTF">2024-04-08T18:34:26Z</dcterms:created>
  <dcterms:modified xsi:type="dcterms:W3CDTF">2024-07-12T19:48:15Z</dcterms:modified>
</cp:coreProperties>
</file>