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47223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400"/>
    <a:srgbClr val="EE8F60"/>
    <a:srgbClr val="EB7E47"/>
    <a:srgbClr val="B81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1025028270124647E-2"/>
          <c:y val="7.0895196424413998E-2"/>
          <c:w val="0.56287553350183273"/>
          <c:h val="0.881329450558361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cases</c:v>
                </c:pt>
              </c:strCache>
            </c:strRef>
          </c:tx>
          <c:dPt>
            <c:idx val="0"/>
            <c:bubble3D val="0"/>
            <c:spPr>
              <a:solidFill>
                <a:srgbClr val="0E2841">
                  <a:lumMod val="50000"/>
                  <a:lumOff val="50000"/>
                </a:srgb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D53-4EBE-A7A8-8798EBC9A8BB}"/>
              </c:ext>
            </c:extLst>
          </c:dPt>
          <c:dPt>
            <c:idx val="1"/>
            <c:bubble3D val="0"/>
            <c:spPr>
              <a:solidFill>
                <a:srgbClr val="B812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D53-4EBE-A7A8-8798EBC9A8BB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D53-4EBE-A7A8-8798EBC9A8B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Imported</c:v>
                </c:pt>
                <c:pt idx="1">
                  <c:v>Import related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45</c:v>
                </c:pt>
                <c:pt idx="1">
                  <c:v>34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53-4EBE-A7A8-8798EBC9A8B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371923402548413"/>
          <c:y val="0.22094026286965107"/>
          <c:w val="0.31508006035994435"/>
          <c:h val="0.558119014612814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6564510452436888E-2"/>
          <c:y val="3.3854470931132148E-2"/>
          <c:w val="0.5611375951626576"/>
          <c:h val="0.8770916282486763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Others</c:v>
                </c:pt>
              </c:strCache>
            </c:strRef>
          </c:tx>
          <c:dPt>
            <c:idx val="0"/>
            <c:bubble3D val="0"/>
            <c:spPr>
              <a:solidFill>
                <a:srgbClr val="0F9ED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0F2-4C6D-A803-720BF444760D}"/>
              </c:ext>
            </c:extLst>
          </c:dPt>
          <c:dPt>
            <c:idx val="1"/>
            <c:bubble3D val="0"/>
            <c:spPr>
              <a:solidFill>
                <a:srgbClr val="B812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0F2-4C6D-A803-720BF444760D}"/>
              </c:ext>
            </c:extLst>
          </c:dPt>
          <c:dPt>
            <c:idx val="2"/>
            <c:bubble3D val="0"/>
            <c:spPr>
              <a:solidFill>
                <a:srgbClr val="4EA72E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7A88-4742-BF22-4D617CE71F6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C000AE68-2BFB-404D-AD81-AD1F4F9D7BC4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0F2-4C6D-A803-720BF444760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AC56F388-FC76-4391-AA4F-849622714F13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0F2-4C6D-A803-720BF444760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304DDF1-AB87-4B19-B9EA-EBA33ACFC56F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7A88-4742-BF22-4D617CE71F6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Male</c:v>
                </c:pt>
                <c:pt idx="1">
                  <c:v>Female</c:v>
                </c:pt>
                <c:pt idx="2">
                  <c:v>Unknown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19</c:v>
                </c:pt>
                <c:pt idx="1">
                  <c:v>19</c:v>
                </c:pt>
                <c:pt idx="2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F2-4C6D-A803-720BF444760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009717189680956"/>
          <c:y val="0.22094026713846784"/>
          <c:w val="0.36866885564214791"/>
          <c:h val="0.558119014612814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11334803886975"/>
          <c:y val="4.7031113298337708E-2"/>
          <c:w val="0.86779855465929656"/>
          <c:h val="0.7261522061395472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Cases</c:v>
                </c:pt>
              </c:strCache>
            </c:strRef>
          </c:tx>
          <c:spPr>
            <a:solidFill>
              <a:srgbClr val="0E2841">
                <a:lumMod val="50000"/>
                <a:lumOff val="5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>
                        <a:lumMod val="9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Yes</c:v>
                </c:pt>
                <c:pt idx="1">
                  <c:v>No</c:v>
                </c:pt>
                <c:pt idx="2">
                  <c:v>Unknown</c:v>
                </c:pt>
                <c:pt idx="3">
                  <c:v>No Data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20</c:v>
                </c:pt>
                <c:pt idx="1">
                  <c:v>66</c:v>
                </c:pt>
                <c:pt idx="2">
                  <c:v>8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56-4DAB-9FBF-46C7103131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433565528"/>
        <c:axId val="505391560"/>
      </c:barChart>
      <c:catAx>
        <c:axId val="433565528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391560"/>
        <c:crosses val="autoZero"/>
        <c:auto val="1"/>
        <c:lblAlgn val="ctr"/>
        <c:lblOffset val="100"/>
        <c:noMultiLvlLbl val="0"/>
      </c:catAx>
      <c:valAx>
        <c:axId val="5053915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565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EE8F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2545335884571999E-17"/>
                  <c:y val="-2.28387459913705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6A-4F03-B64A-C114B6465EFE}"/>
                </c:ext>
              </c:extLst>
            </c:dLbl>
            <c:dLbl>
              <c:idx val="7"/>
              <c:layout>
                <c:manualLayout>
                  <c:x val="-4.9190391993198558E-3"/>
                  <c:y val="-1.98387047623144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3F7-45F5-8449-EC4697C7B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Sheet1!$B$1:$I$1</c:f>
              <c:strCache>
                <c:ptCount val="8"/>
                <c:pt idx="0">
                  <c:v>&lt;1y</c:v>
                </c:pt>
                <c:pt idx="1">
                  <c:v>1-4y</c:v>
                </c:pt>
                <c:pt idx="2">
                  <c:v>5-9y</c:v>
                </c:pt>
                <c:pt idx="3">
                  <c:v>10-19y</c:v>
                </c:pt>
                <c:pt idx="4">
                  <c:v>20-29y</c:v>
                </c:pt>
                <c:pt idx="5">
                  <c:v>30-39y</c:v>
                </c:pt>
                <c:pt idx="6">
                  <c:v>≥40y</c:v>
                </c:pt>
                <c:pt idx="7">
                  <c:v>Unknown</c:v>
                </c:pt>
              </c:strCache>
            </c:strRef>
          </c:cat>
          <c:val>
            <c:numRef>
              <c:f>Sheet1!$B$2:$I$2</c:f>
              <c:numCache>
                <c:formatCode>0</c:formatCode>
                <c:ptCount val="8"/>
                <c:pt idx="0">
                  <c:v>2</c:v>
                </c:pt>
                <c:pt idx="1">
                  <c:v>35</c:v>
                </c:pt>
                <c:pt idx="2">
                  <c:v>4</c:v>
                </c:pt>
                <c:pt idx="3">
                  <c:v>16</c:v>
                </c:pt>
                <c:pt idx="4">
                  <c:v>28</c:v>
                </c:pt>
                <c:pt idx="5">
                  <c:v>8</c:v>
                </c:pt>
                <c:pt idx="6">
                  <c:v>5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64-4682-839F-2D7B0BF54E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118152111"/>
        <c:axId val="125986927"/>
      </c:barChart>
      <c:catAx>
        <c:axId val="1181521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>
              <a:solidFill>
                <a:schemeClr val="tx2">
                  <a:lumMod val="5000"/>
                  <a:lumOff val="95000"/>
                </a:schemeClr>
              </a:solidFill>
            </a:ln>
            <a:effectLst/>
          </c:spPr>
        </c:minorGridlines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986927"/>
        <c:crosses val="autoZero"/>
        <c:auto val="1"/>
        <c:lblAlgn val="ctr"/>
        <c:lblOffset val="100"/>
        <c:noMultiLvlLbl val="0"/>
      </c:catAx>
      <c:valAx>
        <c:axId val="125986927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15211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E724F-AA9C-2860-B2A9-8594D9374E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584EDA-7ABA-5196-C988-D4655DD7E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F7AB7-CDEF-C7A6-BB76-6BA37B567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BEFD5-43D0-9EB7-5C4B-B7CA80AD3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4E2E3-456D-85D8-5A6B-D3D06DF24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68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92945-1219-DAD7-21A2-7892BBACA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EF2844-8B76-D1F5-5201-D5BBE76C0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8FC53-FAB8-3058-6AC4-543136A6A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46DE93-1508-82C3-3A8C-09EF9747D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00E04-6F79-404D-1603-37281EC94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1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0A8805-2DE7-0AF2-64D7-6338F51662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7FEFAF-4632-91A6-FD9B-A4F3E7458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C600C-218B-C449-737F-BD31AF7B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11269-6310-8EA4-EF50-1DDFCB29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8F2247-602E-674F-AFC3-4C985FC8D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337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4F929E-2F1D-4406-9057-6C8251939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Immunization, Vaccines and Biologicals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A9C806-229B-4A8D-AFA7-03EDD985E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31AFC-DF42-41A5-B57C-06A83BBA6616}" type="slidenum">
              <a:rPr lang="en-GB" smtClean="0"/>
              <a:t>‹#›</a:t>
            </a:fld>
            <a:endParaRPr lang="en-GB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26A3070-CE06-4CEE-A226-D97212C3B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639" y="537198"/>
            <a:ext cx="11282640" cy="403133"/>
          </a:xfrm>
        </p:spPr>
        <p:txBody>
          <a:bodyPr lIns="0" tIns="0" rIns="0" bIns="0" anchor="t" anchorCtr="0"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00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3DE39-97AF-061C-29BD-D89B93488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48AE4-1A4E-91B1-CDA2-F111E8AB1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52360-F653-564D-B427-8F4331C90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EDDA7-A64F-BC00-E856-1117E68A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4824B-05B4-7BE1-2B8A-0D28F63EC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87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3A7B8-EBA8-9FB1-345B-27AB0E822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E77DCE-21D9-30EC-52F0-30401A2DC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A9FAC-BF5D-1AE6-94C3-3AD74A96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FD828-3ACA-2450-E11E-2DC0517E1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27129-A4D0-873E-FC35-F793DF17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37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22883-93EA-C8A4-FD1F-948B802C9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21995-DB10-CFD1-6EE2-B15C4DFB2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A9089-9811-519F-DE5C-8FFA4D63B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17DC4-DE4E-D461-EBE4-E6505926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F1536-2066-A48E-9891-0962C5A54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E8B349-33D9-BE8C-93DE-F63021A5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61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386D9-BF7E-6BE0-D317-2EBAD783B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573A53-FA52-6DBB-1B36-1D4E05ACC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CCAA28-EB33-36B5-EBBA-6E7BFB3A7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7B69E3-DAE2-9510-D1F7-3107414BCD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A6B58F-1CB2-80F0-2307-2447B71D4A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F53345-1668-DD9C-0EE9-E67109455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C7C509-CAAE-E409-4932-E54974C31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DE965A-A034-3FA6-FB6E-F0A0A2CB1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8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81031-E44D-EFE9-DFA4-638C5AA1B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088345-E891-381A-BA30-84A0864A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B25990-9DF8-F11F-BA5C-879A8FFB5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182176-7FB8-1404-D223-2FF005EEB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8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A2BC-3A27-7659-5CD6-3BD8F4AA9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4B4D1-C35E-CCDE-2D6A-5F72CC573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35C7F-9C24-C092-1A43-EF3D66086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94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A911C-1E5D-4E02-16D6-46F4323CE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92C52-4024-78E2-1F29-3E442E667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820931-D94A-0911-31D0-F3562F9CC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D2BB53-B52C-D64A-771C-B2869F000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27B24D-AC88-2A89-2810-50A3C5E48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C44D0F-2C7F-D9CA-E478-1628F9B01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4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82595-BC25-417A-A21F-C1258661F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3C42C3-AED9-EB53-4F80-40C8079C7C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B429C0-19EC-F6A2-8A01-860C6A395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ECC27-FF70-61F8-F10B-77CEE142A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6A2A-67C6-42BF-A51A-2EB992BF65A6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8611D-50A0-F606-D1C1-6C2F4E159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2AD8C0-5210-70FA-08CB-92CB98A9E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80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5067AA-DC64-21D1-3956-7D2A3141C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FCF62-5257-F114-7BEF-5396F9A26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F6230-67D7-5F49-E19A-AAF2F82D05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A26A2A-67C6-42BF-A51A-2EB992BF65A6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DD94D-2A9A-F12C-3E35-6D9E14EDB9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587B2-C22E-1438-56C5-C6F7DCE1C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543747-83A1-4789-BFBB-5DAEEAD8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25">
            <a:extLst>
              <a:ext uri="{FF2B5EF4-FFF2-40B4-BE49-F238E27FC236}">
                <a16:creationId xmlns:a16="http://schemas.microsoft.com/office/drawing/2014/main" id="{80CE26C8-DA40-E1C5-6EA9-62FC34FBD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344" y="47625"/>
            <a:ext cx="11589869" cy="430887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2800" b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Characteristics of measles outbreaks in the Americas, 2024* </a:t>
            </a:r>
            <a:r>
              <a:rPr lang="es-419" sz="2800" b="1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(N=244)</a:t>
            </a:r>
          </a:p>
        </p:txBody>
      </p:sp>
      <p:graphicFrame>
        <p:nvGraphicFramePr>
          <p:cNvPr id="13" name="Chart Placeholder 39" descr="Pie chart">
            <a:extLst>
              <a:ext uri="{FF2B5EF4-FFF2-40B4-BE49-F238E27FC236}">
                <a16:creationId xmlns:a16="http://schemas.microsoft.com/office/drawing/2014/main" id="{469EEBBB-319A-D6E9-0C75-C67CBEE0AF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851674"/>
              </p:ext>
            </p:extLst>
          </p:nvPr>
        </p:nvGraphicFramePr>
        <p:xfrm>
          <a:off x="5553271" y="4103244"/>
          <a:ext cx="3746004" cy="239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itle 25">
            <a:extLst>
              <a:ext uri="{FF2B5EF4-FFF2-40B4-BE49-F238E27FC236}">
                <a16:creationId xmlns:a16="http://schemas.microsoft.com/office/drawing/2014/main" id="{B7A90A07-915A-A0C3-ED97-AD1273378672}"/>
              </a:ext>
            </a:extLst>
          </p:cNvPr>
          <p:cNvSpPr txBox="1">
            <a:spLocks/>
          </p:cNvSpPr>
          <p:nvPr/>
        </p:nvSpPr>
        <p:spPr>
          <a:xfrm>
            <a:off x="6922125" y="638137"/>
            <a:ext cx="3331147" cy="38086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s-419" sz="2000" b="1" dirty="0" err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Vaccination</a:t>
            </a:r>
            <a:r>
              <a:rPr lang="es-419" sz="20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Status (%)</a:t>
            </a:r>
            <a:endParaRPr lang="es-419" sz="2000" b="1" dirty="0">
              <a:solidFill>
                <a:prstClr val="black"/>
              </a:solidFill>
              <a:latin typeface="Calibri" panose="020F0502020204030204" pitchFamily="34" charset="0"/>
              <a:ea typeface="Ebrima" panose="02000000000000000000" pitchFamily="2" charset="0"/>
              <a:cs typeface="Calibri" panose="020F0502020204030204" pitchFamily="34" charset="0"/>
            </a:endParaRPr>
          </a:p>
        </p:txBody>
      </p:sp>
      <p:graphicFrame>
        <p:nvGraphicFramePr>
          <p:cNvPr id="17" name="Chart Placeholder 38" descr="Pie chart">
            <a:extLst>
              <a:ext uri="{FF2B5EF4-FFF2-40B4-BE49-F238E27FC236}">
                <a16:creationId xmlns:a16="http://schemas.microsoft.com/office/drawing/2014/main" id="{09C4888E-7DE2-CB5B-57B7-27C70A461C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1664287"/>
              </p:ext>
            </p:extLst>
          </p:nvPr>
        </p:nvGraphicFramePr>
        <p:xfrm>
          <a:off x="709566" y="4103244"/>
          <a:ext cx="3640346" cy="2328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Placeholder 37" descr="line chart">
            <a:extLst>
              <a:ext uri="{FF2B5EF4-FFF2-40B4-BE49-F238E27FC236}">
                <a16:creationId xmlns:a16="http://schemas.microsoft.com/office/drawing/2014/main" id="{67264E12-36D3-B83D-AC71-1CEB713AAB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932231"/>
              </p:ext>
            </p:extLst>
          </p:nvPr>
        </p:nvGraphicFramePr>
        <p:xfrm>
          <a:off x="6826478" y="995896"/>
          <a:ext cx="4732528" cy="2701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FC90405C-E04D-48FC-64EA-957CC35EC0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044787"/>
              </p:ext>
            </p:extLst>
          </p:nvPr>
        </p:nvGraphicFramePr>
        <p:xfrm>
          <a:off x="357134" y="992875"/>
          <a:ext cx="5163610" cy="2789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0" name="Title 25">
            <a:extLst>
              <a:ext uri="{FF2B5EF4-FFF2-40B4-BE49-F238E27FC236}">
                <a16:creationId xmlns:a16="http://schemas.microsoft.com/office/drawing/2014/main" id="{CCD6F282-B284-34C4-CCE5-ED61A541D40A}"/>
              </a:ext>
            </a:extLst>
          </p:cNvPr>
          <p:cNvSpPr txBox="1">
            <a:spLocks/>
          </p:cNvSpPr>
          <p:nvPr/>
        </p:nvSpPr>
        <p:spPr>
          <a:xfrm>
            <a:off x="270343" y="638137"/>
            <a:ext cx="2357709" cy="3547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419" sz="20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Age </a:t>
            </a:r>
            <a:r>
              <a:rPr kumimoji="0" lang="es-419" sz="2000" b="1" i="0" u="none" strike="noStrike" kern="1200" cap="none" spc="0" normalizeH="0" baseline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group</a:t>
            </a:r>
            <a:r>
              <a:rPr kumimoji="0" lang="es-419" sz="2000" b="1" i="0" u="none" strike="noStrike" kern="1200" cap="none" spc="0" normalizeH="0" baseline="3000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</a:t>
            </a:r>
            <a:r>
              <a:rPr kumimoji="0" lang="es-419" sz="20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 (%)</a:t>
            </a:r>
            <a:endParaRPr kumimoji="0" lang="es-419" sz="1400" b="1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Ebrima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2" name="Title 25">
            <a:extLst>
              <a:ext uri="{FF2B5EF4-FFF2-40B4-BE49-F238E27FC236}">
                <a16:creationId xmlns:a16="http://schemas.microsoft.com/office/drawing/2014/main" id="{5CF00436-8057-885B-FE07-9ACD392DB608}"/>
              </a:ext>
            </a:extLst>
          </p:cNvPr>
          <p:cNvSpPr txBox="1">
            <a:spLocks/>
          </p:cNvSpPr>
          <p:nvPr/>
        </p:nvSpPr>
        <p:spPr>
          <a:xfrm>
            <a:off x="498318" y="3697561"/>
            <a:ext cx="1403182" cy="3547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419" sz="20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Sex (%)</a:t>
            </a:r>
            <a:endParaRPr kumimoji="0" lang="es-419" sz="1400" b="1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Ebrima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3" name="Title 25">
            <a:extLst>
              <a:ext uri="{FF2B5EF4-FFF2-40B4-BE49-F238E27FC236}">
                <a16:creationId xmlns:a16="http://schemas.microsoft.com/office/drawing/2014/main" id="{12A4879A-15A7-EB99-4970-4702DFBBB75C}"/>
              </a:ext>
            </a:extLst>
          </p:cNvPr>
          <p:cNvSpPr txBox="1">
            <a:spLocks/>
          </p:cNvSpPr>
          <p:nvPr/>
        </p:nvSpPr>
        <p:spPr>
          <a:xfrm>
            <a:off x="5359931" y="3697561"/>
            <a:ext cx="2961877" cy="35473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Source of infection (%)</a:t>
            </a:r>
            <a:endParaRPr kumimoji="0" lang="en-US" sz="1400" b="1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Ebrima" panose="020000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98E5C2E-5F8E-E858-A0D1-BCC7296662E8}"/>
              </a:ext>
            </a:extLst>
          </p:cNvPr>
          <p:cNvSpPr/>
          <p:nvPr/>
        </p:nvSpPr>
        <p:spPr>
          <a:xfrm>
            <a:off x="9729957" y="4759905"/>
            <a:ext cx="223488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defRPr/>
            </a:pPr>
            <a:r>
              <a:rPr lang="en-US" altLang="en-US" sz="1200" i="1" dirty="0">
                <a:solidFill>
                  <a:prstClr val="black"/>
                </a:solidFill>
                <a:latin typeface="Calibri"/>
              </a:rPr>
              <a:t>Source</a:t>
            </a:r>
            <a:r>
              <a:rPr lang="en-US" altLang="en-US" sz="1200" dirty="0">
                <a:solidFill>
                  <a:prstClr val="black"/>
                </a:solidFill>
                <a:latin typeface="Calibri"/>
              </a:rPr>
              <a:t>:  ISIS and country reports.  </a:t>
            </a:r>
          </a:p>
          <a:p>
            <a:pPr defTabSz="914400"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* Data as of 7 June 2024.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(A) USA</a:t>
            </a:r>
            <a:r>
              <a:rPr lang="en-US" sz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Age group: Under 5y, 5y-19y, and 20y+.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(y)-year.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6542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Arial Black-Arial">
    <a:majorFont>
      <a:latin typeface="Arial Black" panose="020B0A04020102020204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Arial Black-Arial">
    <a:majorFont>
      <a:latin typeface="Arial Black" panose="020B0A04020102020204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Arial Black-Arial">
    <a:majorFont>
      <a:latin typeface="Arial Black" panose="020B0A04020102020204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Arial Black-Arial">
    <a:majorFont>
      <a:latin typeface="Arial Black" panose="020B0A04020102020204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67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Ebrima</vt:lpstr>
      <vt:lpstr>Office Theme</vt:lpstr>
      <vt:lpstr>Characteristics of measles outbreaks in the Americas, 2024* (N=244)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Características de los brotes de sarampión en las Américas, 2024 (N=65)</dc:title>
  <dc:creator>Bravo, Ms. Pamela (WDC)</dc:creator>
  <cp:lastModifiedBy>Pacis, Ms. Carmelita Lucia (WDC)</cp:lastModifiedBy>
  <cp:revision>12</cp:revision>
  <dcterms:created xsi:type="dcterms:W3CDTF">2024-03-13T18:24:49Z</dcterms:created>
  <dcterms:modified xsi:type="dcterms:W3CDTF">2024-06-12T16:11:18Z</dcterms:modified>
</cp:coreProperties>
</file>