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147472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1CB184-DBF7-A69A-E69C-498A0A5574B0}" v="51" dt="2024-05-24T18:20:48.330"/>
    <p1510:client id="{7B7F3209-78BA-4FB1-9BA1-FB0411B5CBE3}" v="3" dt="2024-05-24T19:47:42.851"/>
    <p1510:client id="{FE3F3F29-3921-8C14-D23F-FCCD37540284}" v="2" dt="2024-05-24T18:31:35.3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2" autoAdjust="0"/>
    <p:restoredTop sz="94660"/>
  </p:normalViewPr>
  <p:slideViewPr>
    <p:cSldViewPr snapToGrid="0">
      <p:cViewPr varScale="1">
        <p:scale>
          <a:sx n="92" d="100"/>
          <a:sy n="92" d="100"/>
        </p:scale>
        <p:origin x="9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C9F8FE-EAFD-CF6B-FBF8-22467B5793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0A69D9-49B9-9695-0A64-58A6B0A8E0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331881-AB98-DFEA-0E9D-3964D5339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78A45-97E7-4D82-AF9B-5B6F9611A89E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2A3BEF-2419-7A62-EC2D-ECF0B0AF3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CD64E0-8FD3-3AF4-6164-D369AD522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501C1-9A9F-4D7F-89E0-E80F56D38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641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5DCE7-CA94-AF36-A1A2-8E658478A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A2488C-6B4F-D8E4-C18A-BA80FD23AB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EC4E0C-E1F6-D6DC-2FCF-7B1C9CF4F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78A45-97E7-4D82-AF9B-5B6F9611A89E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0B3400-E8CA-8C2A-9662-3FEC54FBB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AF071C-48CD-E283-3D20-06A029BEF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501C1-9A9F-4D7F-89E0-E80F56D38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181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555E90-23D2-B8C6-B8D8-B32C7C94A3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95EE07-E5D8-D213-439F-6E6F662D09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7F9EE2-0966-685F-FFA1-C33009D6F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78A45-97E7-4D82-AF9B-5B6F9611A89E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ABB172-A1CF-7D24-93B0-719F65DEB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5CE1A3-3761-FB33-AA51-ADEA08507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501C1-9A9F-4D7F-89E0-E80F56D38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075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1D89C-9D0E-3F47-847D-E62945EEB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D397B3-20F9-8543-0A85-1E7E8F378C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EFB594-FF72-9A22-0BB0-84977673B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78A45-97E7-4D82-AF9B-5B6F9611A89E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BC9C6D-E33F-3E3D-B99A-1C8BD330E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3CD5F2-AB61-57F6-C38C-BB3A9D60E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501C1-9A9F-4D7F-89E0-E80F56D38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198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BEF0A-0840-C110-9FAB-D7B0D786D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4637AC-8373-3A55-C458-8ECE611A21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46D14-5AAA-01A1-3D0D-9F72B9058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78A45-97E7-4D82-AF9B-5B6F9611A89E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3C4F58-93B4-B179-25FB-6E818AA7E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006069-0591-3935-2436-6637BBAB8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501C1-9A9F-4D7F-89E0-E80F56D38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731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EDD4E-0558-467C-ECFD-FC288680C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261B74-C5B1-06F2-6071-5AA8429272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42C07E-FB01-BA68-F2B5-9BCA557BBB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E31039-72CE-D8B9-2965-5126255CF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78A45-97E7-4D82-AF9B-5B6F9611A89E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178421-CAC2-BE48-6BAE-16217D899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A12882-1964-3719-53AD-BFEAE8134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501C1-9A9F-4D7F-89E0-E80F56D38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73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F639F-BF7A-0B9A-7033-EF3FCBAFC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008ED4-41D0-4DDA-1B22-A5235FA646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FF0399-924C-FFBA-395B-76ACD9360A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A931F5-33A0-86C8-A201-12A6D93EF6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73E9C5-9DB9-D413-F7B1-202AE86DEC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2BEB21-5D65-E902-A99E-43DCDF872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78A45-97E7-4D82-AF9B-5B6F9611A89E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A185B2-06A4-2CA0-E12A-C5C9533AE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8FFC40-5A31-934E-6247-7EFE65575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501C1-9A9F-4D7F-89E0-E80F56D38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680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58FCD-18E7-B176-E296-1FFF50A86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5C1865-6B99-4D5C-30BE-4D3F287BD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78A45-97E7-4D82-AF9B-5B6F9611A89E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2DC216-B718-655C-CC29-1718D6086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AA2A6D-D0E3-FF3A-8F39-70B526715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501C1-9A9F-4D7F-89E0-E80F56D38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666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5021E8-CFC6-BAE8-CBA6-60D2149C4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78A45-97E7-4D82-AF9B-5B6F9611A89E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72DABA-7ABA-B1D2-0DCD-579B6278F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CE79A1-BAAF-1A3C-4724-4D825B9DA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501C1-9A9F-4D7F-89E0-E80F56D38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437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25D52-130A-6D98-25E1-1B739570F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11D3A-5048-2C8A-AC58-65974373D7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C7CBB0-A6E8-3E1D-93A1-8C21B1981D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108B82-2B50-848C-8394-87B00872B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78A45-97E7-4D82-AF9B-5B6F9611A89E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86ED03-68EC-5383-4320-4E668ED0B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5E09D5-A2C6-0C27-56E8-959E757E9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501C1-9A9F-4D7F-89E0-E80F56D38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697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391B2-B357-DDD3-A30F-0C6EFAFBED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6CBDB7-B010-EE43-F09F-BF70B489D9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4CC009-3DFB-0602-9088-9E048CE9A4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469DA8-0363-0603-E241-7E36E84EB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78A45-97E7-4D82-AF9B-5B6F9611A89E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225F9E-132A-985C-C288-328F9A463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D2B3B4-1602-DFF5-D110-F3E978E31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501C1-9A9F-4D7F-89E0-E80F56D38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702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0FC9038-3695-11AA-F328-21CA29315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56F3CB-7400-5E6A-3C78-0571060F2F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8ACC9E-F83F-0BC1-3643-C38C88D29A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7D78A45-97E7-4D82-AF9B-5B6F9611A89E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D4B3F5-BAA8-12A1-30D5-EF6F8A0571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987836-5A4F-C0AD-72C3-44A6A06E9B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99501C1-9A9F-4D7F-89E0-E80F56D38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239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paho.org/es/documentos/orientaciones-sobre-pruebas-sarampion-rubeola-realizadas-red-laboratorios-region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itle 6">
            <a:extLst>
              <a:ext uri="{FF2B5EF4-FFF2-40B4-BE49-F238E27FC236}">
                <a16:creationId xmlns:a16="http://schemas.microsoft.com/office/drawing/2014/main" id="{C9C2A9AB-B78A-1D3A-5811-6974BB7A6777}"/>
              </a:ext>
            </a:extLst>
          </p:cNvPr>
          <p:cNvSpPr txBox="1">
            <a:spLocks/>
          </p:cNvSpPr>
          <p:nvPr/>
        </p:nvSpPr>
        <p:spPr>
          <a:xfrm>
            <a:off x="561661" y="939338"/>
            <a:ext cx="5312666" cy="133419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400">
              <a:spcAft>
                <a:spcPts val="600"/>
              </a:spcAft>
            </a:pPr>
            <a:r>
              <a:rPr lang="es-419" sz="2800" b="1" kern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 búsqueda activa por laboratorio de casos de sarampión y rubeola en el contexto de epidemias de dengue</a:t>
            </a:r>
          </a:p>
        </p:txBody>
      </p:sp>
      <p:sp>
        <p:nvSpPr>
          <p:cNvPr id="30" name="sketch line">
            <a:extLst>
              <a:ext uri="{FF2B5EF4-FFF2-40B4-BE49-F238E27FC236}">
                <a16:creationId xmlns:a16="http://schemas.microsoft.com/office/drawing/2014/main" id="{CD8B4F24-440B-49E9-B85D-733523DC0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468B5F3-A62D-42E0-A1C6-566A647CC285}"/>
              </a:ext>
            </a:extLst>
          </p:cNvPr>
          <p:cNvSpPr txBox="1"/>
          <p:nvPr/>
        </p:nvSpPr>
        <p:spPr>
          <a:xfrm>
            <a:off x="561661" y="2686535"/>
            <a:ext cx="6483375" cy="379586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s-E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Frente al resurgimiento de brotes de dengue en las Américas, la OPS recomienda implementar la </a:t>
            </a:r>
            <a:r>
              <a:rPr lang="es-ES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búsqueda activa por laboratorio (BAL) </a:t>
            </a:r>
            <a:r>
              <a:rPr lang="es-E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 sueros obtenidos para la vigilancia de dengue, para ser procesados para sarampión y rubeola (SR). 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s-E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Dichos sueros deben cumplir con </a:t>
            </a:r>
            <a:r>
              <a:rPr lang="es-ES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TODOS</a:t>
            </a:r>
            <a:r>
              <a:rPr lang="es-E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estos criterios:  </a:t>
            </a:r>
          </a:p>
          <a:p>
            <a:pPr marL="285750" indent="-28575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Caso presenta fiebre y exantema</a:t>
            </a:r>
          </a:p>
          <a:p>
            <a:pPr marL="285750" indent="-28575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Caso procede de una “zona silenciosa” para la notificación de casos de SR</a:t>
            </a:r>
          </a:p>
          <a:p>
            <a:pPr marL="285750" indent="-28575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Suero dio resultados negativos en pruebas de laboratorio para dengue</a:t>
            </a:r>
          </a:p>
          <a:p>
            <a:pPr marL="285750" indent="-28575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Suero se obtuvo 30 días antes de la prueba de IgM para sarampión y rubeola 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endParaRPr lang="es-ES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s-E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Los casos de donde proceden los sueros con resultados IgM positivo o indeterminado en la BAL, deberán ser adecuadamente investigados, para su clasificación final. Los casos con </a:t>
            </a:r>
            <a:r>
              <a:rPr lang="es-ES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resultados IgM negativos no deben ser ingresados al sistema de vigilancia rutinaria</a:t>
            </a:r>
            <a:r>
              <a:rPr lang="es-E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Para más información, pinche </a:t>
            </a:r>
            <a:r>
              <a:rPr lang="es-ES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aquí</a:t>
            </a:r>
            <a:r>
              <a:rPr lang="es-E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 descr="A map of the south america&#10;&#10;Description automatically generated">
            <a:extLst>
              <a:ext uri="{FF2B5EF4-FFF2-40B4-BE49-F238E27FC236}">
                <a16:creationId xmlns:a16="http://schemas.microsoft.com/office/drawing/2014/main" id="{F8400FE5-F56E-AF8A-CDB7-55D0A9D998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1279" y="221673"/>
            <a:ext cx="4596989" cy="6427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540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164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Bravo, Ms. Pamela (WDC)</dc:creator>
  <cp:lastModifiedBy>Pacis, Ms. Carmelita Lucia (WDC)</cp:lastModifiedBy>
  <cp:revision>51</cp:revision>
  <dcterms:created xsi:type="dcterms:W3CDTF">2024-05-24T16:15:10Z</dcterms:created>
  <dcterms:modified xsi:type="dcterms:W3CDTF">2024-05-28T22:06:11Z</dcterms:modified>
</cp:coreProperties>
</file>