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sos%20pendientes/Analisis%20Casos%20Pendientes%202018-2022_upd_2023.10.25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sos%20pendientes/Analisis%20Casos%20Pendientes%202018-2022_upd_2023.10.25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Casos%20pendientes/Analisis%20Casos%20Pendientes%202018-2022_upd_2023.10.25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'[Analisis Casos Pendientes 2018-2022_upd_2023.10.25 (1).xlsx]Sheet2'!$U$4:$U$19</c:f>
              <c:strCache>
                <c:ptCount val="16"/>
                <c:pt idx="0">
                  <c:v>CHL</c:v>
                </c:pt>
                <c:pt idx="1">
                  <c:v>ECU</c:v>
                </c:pt>
                <c:pt idx="2">
                  <c:v>GTM</c:v>
                </c:pt>
                <c:pt idx="3">
                  <c:v>GUY</c:v>
                </c:pt>
                <c:pt idx="4">
                  <c:v>JAM</c:v>
                </c:pt>
                <c:pt idx="5">
                  <c:v>LCA</c:v>
                </c:pt>
                <c:pt idx="6">
                  <c:v>HND</c:v>
                </c:pt>
                <c:pt idx="7">
                  <c:v>PRY</c:v>
                </c:pt>
                <c:pt idx="8">
                  <c:v>TTO</c:v>
                </c:pt>
                <c:pt idx="9">
                  <c:v>URY</c:v>
                </c:pt>
                <c:pt idx="10">
                  <c:v>VEN</c:v>
                </c:pt>
                <c:pt idx="11">
                  <c:v>PER</c:v>
                </c:pt>
                <c:pt idx="12">
                  <c:v>COL</c:v>
                </c:pt>
                <c:pt idx="13">
                  <c:v>HTI</c:v>
                </c:pt>
                <c:pt idx="14">
                  <c:v>MEX</c:v>
                </c:pt>
                <c:pt idx="15">
                  <c:v>BRA</c:v>
                </c:pt>
              </c:strCache>
            </c:strRef>
          </c:cat>
          <c:val>
            <c:numRef>
              <c:f>'[Analisis Casos Pendientes 2018-2022_upd_2023.10.25 (1).xlsx]Sheet2'!$V$4:$V$19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8</c:v>
                </c:pt>
                <c:pt idx="11">
                  <c:v>11</c:v>
                </c:pt>
                <c:pt idx="12">
                  <c:v>139</c:v>
                </c:pt>
                <c:pt idx="13">
                  <c:v>154</c:v>
                </c:pt>
                <c:pt idx="14">
                  <c:v>457</c:v>
                </c:pt>
                <c:pt idx="15">
                  <c:v>8753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F-4A6C-9AF0-C29AD315B0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102744560"/>
        <c:axId val="1071981936"/>
      </c:barChart>
      <c:catAx>
        <c:axId val="110274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1981936"/>
        <c:crosses val="autoZero"/>
        <c:auto val="1"/>
        <c:lblAlgn val="ctr"/>
        <c:lblOffset val="100"/>
        <c:noMultiLvlLbl val="0"/>
      </c:catAx>
      <c:valAx>
        <c:axId val="1071981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74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'[Analisis Casos Pendientes 2018-2022_upd_2023.10.25 (1).xlsx]Sheet2'!$K$4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(1).xlsx]Sheet2'!$K$7</c:f>
              <c:numCache>
                <c:formatCode>General</c:formatCode>
                <c:ptCount val="1"/>
                <c:pt idx="0">
                  <c:v>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1-4477-AA58-55D0EB53C8E1}"/>
            </c:ext>
          </c:extLst>
        </c:ser>
        <c:ser>
          <c:idx val="1"/>
          <c:order val="1"/>
          <c:tx>
            <c:strRef>
              <c:f>'[Analisis Casos Pendientes 2018-2022_upd_2023.10.25 (1).xlsx]Sheet2'!$L$4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(1).xlsx]Sheet2'!$L$7</c:f>
              <c:numCache>
                <c:formatCode>General</c:formatCode>
                <c:ptCount val="1"/>
                <c:pt idx="0">
                  <c:v>2894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1-4477-AA58-55D0EB53C8E1}"/>
            </c:ext>
          </c:extLst>
        </c:ser>
        <c:ser>
          <c:idx val="2"/>
          <c:order val="2"/>
          <c:tx>
            <c:strRef>
              <c:f>'[Analisis Casos Pendientes 2018-2022_upd_2023.10.25 (1).xlsx]Sheet2'!$M$4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(1).xlsx]Sheet2'!$M$7</c:f>
              <c:numCache>
                <c:formatCode>General</c:formatCode>
                <c:ptCount val="1"/>
                <c:pt idx="0">
                  <c:v>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1-4477-AA58-55D0EB53C8E1}"/>
            </c:ext>
          </c:extLst>
        </c:ser>
        <c:ser>
          <c:idx val="3"/>
          <c:order val="3"/>
          <c:tx>
            <c:strRef>
              <c:f>'[Analisis Casos Pendientes 2018-2022_upd_2023.10.25 (1).xlsx]Sheet2'!$N$4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(1).xlsx]Sheet2'!$N$7</c:f>
              <c:numCache>
                <c:formatCode>General</c:formatCode>
                <c:ptCount val="1"/>
                <c:pt idx="0">
                  <c:v>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F1-4477-AA58-55D0EB53C8E1}"/>
            </c:ext>
          </c:extLst>
        </c:ser>
        <c:ser>
          <c:idx val="4"/>
          <c:order val="4"/>
          <c:tx>
            <c:strRef>
              <c:f>'[Analisis Casos Pendientes 2018-2022_upd_2023.10.25 (1).xlsx]Sheet2'!$O$4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(1).xlsx]Sheet2'!$O$7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F1-4477-AA58-55D0EB53C8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1044480"/>
        <c:axId val="1071982928"/>
      </c:barChart>
      <c:catAx>
        <c:axId val="1611044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1982928"/>
        <c:crosses val="autoZero"/>
        <c:auto val="1"/>
        <c:lblAlgn val="ctr"/>
        <c:lblOffset val="100"/>
        <c:noMultiLvlLbl val="0"/>
      </c:catAx>
      <c:valAx>
        <c:axId val="107198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No.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04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'[Analisis Casos Pendientes 2018-2022_upd_2023.10.25 (1).xlsx]Sheet2'!$AH$4</c:f>
              <c:strCache>
                <c:ptCount val="1"/>
                <c:pt idx="0">
                  <c:v>Brazil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(1).xlsx]Sheet2'!$AI$4:$AM$4</c:f>
              <c:numCache>
                <c:formatCode>General</c:formatCode>
                <c:ptCount val="5"/>
                <c:pt idx="0">
                  <c:v>5645</c:v>
                </c:pt>
                <c:pt idx="1">
                  <c:v>2597</c:v>
                </c:pt>
                <c:pt idx="2">
                  <c:v>511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0-4B2B-9496-C63B2D65280D}"/>
            </c:ext>
          </c:extLst>
        </c:ser>
        <c:ser>
          <c:idx val="1"/>
          <c:order val="1"/>
          <c:tx>
            <c:strRef>
              <c:f>'[Analisis Casos Pendientes 2018-2022_upd_2023.10.25 (1).xlsx]Sheet2'!$AH$5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(1).xlsx]Sheet2'!$AI$5:$AM$5</c:f>
              <c:numCache>
                <c:formatCode>General</c:formatCode>
                <c:ptCount val="5"/>
                <c:pt idx="1">
                  <c:v>247</c:v>
                </c:pt>
                <c:pt idx="2">
                  <c:v>152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B0-4B2B-9496-C63B2D65280D}"/>
            </c:ext>
          </c:extLst>
        </c:ser>
        <c:ser>
          <c:idx val="2"/>
          <c:order val="2"/>
          <c:tx>
            <c:strRef>
              <c:f>'[Analisis Casos Pendientes 2018-2022_upd_2023.10.25 (1).xlsx]Sheet2'!$AH$6</c:f>
              <c:strCache>
                <c:ptCount val="1"/>
                <c:pt idx="0">
                  <c:v>Haiti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(1).xlsx]Sheet2'!$AI$6:$AM$6</c:f>
              <c:numCache>
                <c:formatCode>General</c:formatCode>
                <c:ptCount val="5"/>
                <c:pt idx="0">
                  <c:v>54</c:v>
                </c:pt>
                <c:pt idx="1">
                  <c:v>27</c:v>
                </c:pt>
                <c:pt idx="2">
                  <c:v>19</c:v>
                </c:pt>
                <c:pt idx="3">
                  <c:v>20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B0-4B2B-9496-C63B2D65280D}"/>
            </c:ext>
          </c:extLst>
        </c:ser>
        <c:ser>
          <c:idx val="3"/>
          <c:order val="3"/>
          <c:tx>
            <c:strRef>
              <c:f>'[Analisis Casos Pendientes 2018-2022_upd_2023.10.25 (1).xlsx]Sheet2'!$AH$7</c:f>
              <c:strCache>
                <c:ptCount val="1"/>
                <c:pt idx="0">
                  <c:v>Colombia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(1).xlsx]Sheet2'!$AI$7:$AM$7</c:f>
              <c:numCache>
                <c:formatCode>General</c:formatCode>
                <c:ptCount val="5"/>
                <c:pt idx="0">
                  <c:v>6</c:v>
                </c:pt>
                <c:pt idx="3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B0-4B2B-9496-C63B2D652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46342943"/>
        <c:axId val="559686079"/>
      </c:barChart>
      <c:catAx>
        <c:axId val="1246342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686079"/>
        <c:crosses val="autoZero"/>
        <c:auto val="1"/>
        <c:lblAlgn val="ctr"/>
        <c:lblOffset val="100"/>
        <c:noMultiLvlLbl val="0"/>
      </c:catAx>
      <c:valAx>
        <c:axId val="559686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342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31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04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92C6-73B1-2D0B-6C64-600199E57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21" y="228804"/>
            <a:ext cx="11610212" cy="540000"/>
          </a:xfrm>
        </p:spPr>
        <p:txBody>
          <a:bodyPr>
            <a:noAutofit/>
          </a:bodyPr>
          <a:lstStyle/>
          <a:p>
            <a:r>
              <a:rPr lang="en-US" sz="2800" dirty="0"/>
              <a:t>Measles and Rubella Cases</a:t>
            </a:r>
            <a:r>
              <a:rPr lang="en-US" sz="2800" b="1" dirty="0">
                <a:solidFill>
                  <a:schemeClr val="accent1"/>
                </a:solidFill>
              </a:rPr>
              <a:t> Pending </a:t>
            </a:r>
            <a:r>
              <a:rPr lang="en-US" sz="2800" dirty="0"/>
              <a:t>Final Classification in Latin America and the Caribbean, 2018-2022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FE01C2-929E-015C-8CD6-1BB5D1F3D563}"/>
              </a:ext>
            </a:extLst>
          </p:cNvPr>
          <p:cNvSpPr txBox="1"/>
          <p:nvPr/>
        </p:nvSpPr>
        <p:spPr>
          <a:xfrm>
            <a:off x="4761653" y="2156381"/>
            <a:ext cx="6874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N=9,538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70A746-2175-58FC-8B40-AD523DB0C97F}"/>
              </a:ext>
            </a:extLst>
          </p:cNvPr>
          <p:cNvSpPr txBox="1"/>
          <p:nvPr/>
        </p:nvSpPr>
        <p:spPr>
          <a:xfrm>
            <a:off x="5993859" y="82129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00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Distribution of pending cases by country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F61480-6850-C284-6BE5-BA6A7DDC614D}"/>
              </a:ext>
            </a:extLst>
          </p:cNvPr>
          <p:cNvSpPr txBox="1"/>
          <p:nvPr/>
        </p:nvSpPr>
        <p:spPr>
          <a:xfrm>
            <a:off x="146653" y="1528859"/>
            <a:ext cx="58122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00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Distribution of pending cases by year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F0BAE2-6F44-B27E-25FF-86926B310503}"/>
              </a:ext>
            </a:extLst>
          </p:cNvPr>
          <p:cNvSpPr txBox="1"/>
          <p:nvPr/>
        </p:nvSpPr>
        <p:spPr>
          <a:xfrm>
            <a:off x="194066" y="6399297"/>
            <a:ext cx="2777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Source: Surveillance reports sent to PAHO/CIM Data as of epidemiological week 40, 2023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5B446E7-2B87-788C-359D-E6FB312BF6E1}"/>
              </a:ext>
            </a:extLst>
          </p:cNvPr>
          <p:cNvGraphicFramePr>
            <a:graphicFrameLocks/>
          </p:cNvGraphicFramePr>
          <p:nvPr/>
        </p:nvGraphicFramePr>
        <p:xfrm>
          <a:off x="6563360" y="1032559"/>
          <a:ext cx="5415334" cy="257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3171226-8DC8-509E-7DF9-EBA877ABD798}"/>
              </a:ext>
            </a:extLst>
          </p:cNvPr>
          <p:cNvGraphicFramePr>
            <a:graphicFrameLocks/>
          </p:cNvGraphicFramePr>
          <p:nvPr/>
        </p:nvGraphicFramePr>
        <p:xfrm>
          <a:off x="146654" y="1943217"/>
          <a:ext cx="5685186" cy="361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30CEA1E-033A-D47C-284E-847D1E403F94}"/>
              </a:ext>
            </a:extLst>
          </p:cNvPr>
          <p:cNvGraphicFramePr>
            <a:graphicFrameLocks/>
          </p:cNvGraphicFramePr>
          <p:nvPr/>
        </p:nvGraphicFramePr>
        <p:xfrm>
          <a:off x="6884823" y="40429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66556E-1CCE-CF3A-C934-A9B9BFDCD985}"/>
              </a:ext>
            </a:extLst>
          </p:cNvPr>
          <p:cNvCxnSpPr/>
          <p:nvPr/>
        </p:nvCxnSpPr>
        <p:spPr>
          <a:xfrm>
            <a:off x="6251787" y="958839"/>
            <a:ext cx="0" cy="5539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8A9420F-3DB6-4DA3-C2D9-FDA2FC596945}"/>
              </a:ext>
            </a:extLst>
          </p:cNvPr>
          <p:cNvSpPr txBox="1"/>
          <p:nvPr/>
        </p:nvSpPr>
        <p:spPr>
          <a:xfrm>
            <a:off x="6092343" y="37879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00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Countries with the highest number of pending cases by year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D4B2CF-802F-4487-98D1-6F8F203EE8B1}"/>
              </a:ext>
            </a:extLst>
          </p:cNvPr>
          <p:cNvSpPr txBox="1"/>
          <p:nvPr/>
        </p:nvSpPr>
        <p:spPr>
          <a:xfrm>
            <a:off x="10874943" y="4350775"/>
            <a:ext cx="6874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N=9,503</a:t>
            </a:r>
          </a:p>
        </p:txBody>
      </p:sp>
    </p:spTree>
    <p:extLst>
      <p:ext uri="{BB962C8B-B14F-4D97-AF65-F5344CB8AC3E}">
        <p14:creationId xmlns:p14="http://schemas.microsoft.com/office/powerpoint/2010/main" val="10037260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1_Office Theme</vt:lpstr>
      <vt:lpstr>Measles and Rubella Cases Pending Final Classification in Latin America and the Caribbean, 2018-2022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and Rubella Cases Pending Final Classification in Latin America and the Caribbean, 2018-2022</dc:title>
  <dc:creator>Bravo, Ms. Pamela (WDC)</dc:creator>
  <cp:lastModifiedBy>Pacis, Ms. Carmelita Lucia (WDC)</cp:lastModifiedBy>
  <cp:revision>3</cp:revision>
  <dcterms:created xsi:type="dcterms:W3CDTF">2023-12-07T15:05:38Z</dcterms:created>
  <dcterms:modified xsi:type="dcterms:W3CDTF">2023-12-07T20:27:12Z</dcterms:modified>
</cp:coreProperties>
</file>