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E5E6A7-376E-D793-DFC8-F05A558DF422}" name="Bravo, Ms. Pamela (WDC)" initials="BMP(" userId="S::bravopam@paho.org::bd47166a-b96e-4f14-b747-53ce1bf7879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0" autoAdjust="0"/>
    <p:restoredTop sz="93219" autoAdjust="0"/>
  </p:normalViewPr>
  <p:slideViewPr>
    <p:cSldViewPr snapToGrid="0">
      <p:cViewPr varScale="1">
        <p:scale>
          <a:sx n="91" d="100"/>
          <a:sy n="91" d="100"/>
        </p:scale>
        <p:origin x="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9243219597550306E-2"/>
          <c:y val="3.6026223050910355E-2"/>
          <c:w val="0.93747175624786028"/>
          <c:h val="0.73928701499073379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Sheet1!$A$2:$A$17</c:f>
              <c:strCache>
                <c:ptCount val="16"/>
                <c:pt idx="0">
                  <c:v>BOL</c:v>
                </c:pt>
                <c:pt idx="1">
                  <c:v>CHL</c:v>
                </c:pt>
                <c:pt idx="2">
                  <c:v>COL</c:v>
                </c:pt>
                <c:pt idx="3">
                  <c:v>ECU</c:v>
                </c:pt>
                <c:pt idx="4">
                  <c:v>GTM</c:v>
                </c:pt>
                <c:pt idx="5">
                  <c:v>GUY</c:v>
                </c:pt>
                <c:pt idx="6">
                  <c:v>HND</c:v>
                </c:pt>
                <c:pt idx="7">
                  <c:v>HTI</c:v>
                </c:pt>
                <c:pt idx="8">
                  <c:v>JAM</c:v>
                </c:pt>
                <c:pt idx="9">
                  <c:v>LCA</c:v>
                </c:pt>
                <c:pt idx="10">
                  <c:v>MEX</c:v>
                </c:pt>
                <c:pt idx="11">
                  <c:v>PER</c:v>
                </c:pt>
                <c:pt idx="12">
                  <c:v>PRY</c:v>
                </c:pt>
                <c:pt idx="13">
                  <c:v>TTO</c:v>
                </c:pt>
                <c:pt idx="14">
                  <c:v>URY</c:v>
                </c:pt>
                <c:pt idx="15">
                  <c:v>VEN</c:v>
                </c:pt>
              </c:strCache>
              <c:extLst/>
            </c:strRef>
          </c:cat>
          <c:val>
            <c:numRef>
              <c:f>Sheet1!$B$2:$B$17</c:f>
              <c:extLst/>
            </c:numRef>
          </c:val>
          <c:extLst>
            <c:ext xmlns:c16="http://schemas.microsoft.com/office/drawing/2014/chart" uri="{C3380CC4-5D6E-409C-BE32-E72D297353CC}">
              <c16:uniqueId val="{00000000-FC5E-4260-91CF-453600B6D45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Con muestras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Sheet1!$A$2:$A$17</c:f>
              <c:strCache>
                <c:ptCount val="9"/>
                <c:pt idx="0">
                  <c:v>BOL</c:v>
                </c:pt>
                <c:pt idx="1">
                  <c:v>CHL</c:v>
                </c:pt>
                <c:pt idx="2">
                  <c:v>COL</c:v>
                </c:pt>
                <c:pt idx="3">
                  <c:v>ECU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PRY</c:v>
                </c:pt>
                <c:pt idx="8">
                  <c:v>VEN</c:v>
                </c:pt>
              </c:strCache>
              <c:extLst/>
            </c:strRef>
          </c:cat>
          <c:val>
            <c:numRef>
              <c:f>Sheet1!$C$2:$C$17</c:f>
              <c:numCache>
                <c:formatCode>General</c:formatCode>
                <c:ptCount val="9"/>
                <c:pt idx="0">
                  <c:v>1</c:v>
                </c:pt>
                <c:pt idx="1">
                  <c:v>9</c:v>
                </c:pt>
                <c:pt idx="2">
                  <c:v>13</c:v>
                </c:pt>
                <c:pt idx="3">
                  <c:v>1</c:v>
                </c:pt>
                <c:pt idx="4">
                  <c:v>2</c:v>
                </c:pt>
                <c:pt idx="5">
                  <c:v>29</c:v>
                </c:pt>
                <c:pt idx="6">
                  <c:v>196</c:v>
                </c:pt>
                <c:pt idx="7">
                  <c:v>3</c:v>
                </c:pt>
                <c:pt idx="8">
                  <c:v>1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1-FC5E-4260-91CF-453600B6D45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Sin muestras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cat>
            <c:strRef>
              <c:f>Sheet1!$A$2:$A$17</c:f>
              <c:strCache>
                <c:ptCount val="9"/>
                <c:pt idx="0">
                  <c:v>BOL</c:v>
                </c:pt>
                <c:pt idx="1">
                  <c:v>CHL</c:v>
                </c:pt>
                <c:pt idx="2">
                  <c:v>COL</c:v>
                </c:pt>
                <c:pt idx="3">
                  <c:v>ECU</c:v>
                </c:pt>
                <c:pt idx="4">
                  <c:v>HND</c:v>
                </c:pt>
                <c:pt idx="5">
                  <c:v>HTI</c:v>
                </c:pt>
                <c:pt idx="6">
                  <c:v>MEX</c:v>
                </c:pt>
                <c:pt idx="7">
                  <c:v>PRY</c:v>
                </c:pt>
                <c:pt idx="8">
                  <c:v>VEN</c:v>
                </c:pt>
              </c:strCache>
              <c:extLst/>
            </c:strRef>
          </c:cat>
          <c:val>
            <c:numRef>
              <c:f>Sheet1!$D$2:$D$17</c:f>
              <c:numCache>
                <c:formatCode>General</c:formatCode>
                <c:ptCount val="9"/>
                <c:pt idx="0">
                  <c:v>1</c:v>
                </c:pt>
                <c:pt idx="2">
                  <c:v>76</c:v>
                </c:pt>
                <c:pt idx="5">
                  <c:v>5</c:v>
                </c:pt>
                <c:pt idx="7">
                  <c:v>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FC5E-4260-91CF-453600B6D4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"/>
        <c:overlap val="100"/>
        <c:axId val="1830930032"/>
        <c:axId val="1830925712"/>
      </c:barChart>
      <c:catAx>
        <c:axId val="18309300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25712"/>
        <c:crosses val="autoZero"/>
        <c:auto val="1"/>
        <c:lblAlgn val="ctr"/>
        <c:lblOffset val="100"/>
        <c:noMultiLvlLbl val="0"/>
      </c:catAx>
      <c:valAx>
        <c:axId val="1830925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solidFill>
              <a:schemeClr val="bg1">
                <a:lumMod val="8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8309300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2969607059987066"/>
          <c:y val="0.87942112927164917"/>
          <c:w val="0.40118894794037419"/>
          <c:h val="6.738385003360292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7A45AB-2DB2-4A02-9ACB-28530CFF7656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B4B1F4-683A-4F41-9BD8-D974BE15B7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86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/>
              <a:t>Hacemos un llamado a los países a clasificar con prontitud sus casos pendientes notificados en 2022 mediante la triangulación de la evidencia clínica, epidemiológica y de laboratorio. Los casos que presenten desafíos para ser clasificados deberán </a:t>
            </a:r>
            <a:r>
              <a:rPr lang="es-ES"/>
              <a:t>ser revisados </a:t>
            </a:r>
            <a:r>
              <a:rPr lang="es-ES" dirty="0"/>
              <a:t>por los miembros de los Comités Nacionales de Sustentabilidad.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B4B1F4-683A-4F41-9BD8-D974BE15B7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01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A7D81-B34A-80ED-200A-59ABF582D9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710A7D-5677-9026-3311-255DCC77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983AF4-B1E8-2A02-D0D3-38BB7BD2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C65ED-BE40-AD47-22AA-AF41DD6D7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799E15-B580-68F3-3B22-C4E310E81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487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468B0-AA58-CE45-3598-87B02AF09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E636A3-1A36-F510-8A65-5CF03D01CA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5E1DD-D60C-13DF-6A77-A5D642D9B2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93897-F192-C881-68A3-C605AF774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67C48-CB24-95F1-DD72-78CD0B3E7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108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206E56F-49A5-23E9-A936-55550FC5E8F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F3B5D5-FAD6-D8CF-EF61-9F2E60EC4D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E8C84-5C67-C04A-0F98-D85486228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BE22D0-6F3F-3111-8EC5-6E9DB247F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A5B8F3-5ABA-643F-B39D-771EC560F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24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37933-B30B-B112-BBA3-A90104C6A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960B3-E1C6-0D0F-A87E-02F114EC3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501AE-C019-BE2F-E2C8-B5BCC20A41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85E0C0-886D-53D6-A6A0-A31DCCA88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DAA2EF-76EA-E870-FE0A-2CE53169C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57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0552-52CF-C241-07F1-62494BD05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FBD32-C0FC-F49E-6435-FA552F76A3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83839-157D-3392-361C-F054A40E2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40DB2-45D6-417F-C62C-8DBDD804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E522A4-2151-7BFD-2970-30ED4BA82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2077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F7D09-BE1E-B8F4-79E2-FFCD50433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46B04-C9AB-8AB1-782F-88F3175539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52901-2DE3-AC2D-7C0F-35D38E352D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4F54D7-7A61-6DB0-1AD3-479DBEED9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1D935-B01D-30C7-E191-9EEFFD2D9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41BDD7-D7D4-BD87-2835-AFA7CD06E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570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6BF4B-C836-5CD2-E69B-092806208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93F8CD-D752-588C-C4DA-B3D0BDDA39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AEBF1E-4833-86C7-CB16-754D5F9808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3006CD-FDBA-A948-D996-A96B15BCB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FD485-A033-ACF3-496C-3B3DE0E60C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14EF849-51B5-8E31-A334-3F7A02B32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5B4F6-C120-616F-CC34-E1AB54341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F49A7D-CCB7-3FFC-1A20-AFCDE2BE1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9454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419A6-ED2D-A75B-5D3A-29C2148DD6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A2F277-6A82-D9AD-C0A1-3D9F365C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89869-30D3-83F5-70E3-5B249587CF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A8CF9E-0D6C-8A8F-AB7C-E84B86DC45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13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74199-E0AF-A5E6-2A92-A779F6234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379142-33EB-81B4-37BB-241B19AFF8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3A6B68-5EA2-83EC-81E0-D1A4736B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8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A091-173B-BBDD-A7C5-6F5479E30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0569C8-47E1-E4D9-04B1-CC376AA4A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119AC3-62C0-43C0-CF7B-56B7FE41C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E5A1EE-7EEA-79DB-3A79-EEA71961F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8719D1-A860-88CF-A310-85EC9ADBC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EFA43-2E21-6CFC-D5CC-1E951B9C2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226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1CAAC-BB0C-3802-61E8-9E2034398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DE7540-EA26-8B57-3752-0D71242757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830852-9590-F6FB-E7DD-E9E2BF566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8F6E4-A0B7-01C0-69B0-BC22CAD3E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5C25AE-27AC-5501-A419-3D97C603A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BAEB2B-A0A2-604B-9CF4-C4AEA04D9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586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69BD72-E370-CF6F-EA6C-ECF3084B1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58D9D7-5176-DA63-557B-378AB411E5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F6A619-4C8D-E724-6C93-DA87C5C41D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A7885-5CE8-4784-AA15-1F6782E2923C}" type="datetimeFigureOut">
              <a:rPr lang="en-US" smtClean="0"/>
              <a:t>7/24/2023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C916D8-CC96-B34C-A977-B3C2A3DCE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E22FE-EF2C-4880-9880-317ADFE4B0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FE012-04F5-4F78-ABFC-7FCF2D3CE3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792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D446DB22-9EE5-32B0-C963-1DE02333384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2617646"/>
              </p:ext>
            </p:extLst>
          </p:nvPr>
        </p:nvGraphicFramePr>
        <p:xfrm>
          <a:off x="547656" y="1375954"/>
          <a:ext cx="9014356" cy="4781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itle 1">
            <a:extLst>
              <a:ext uri="{FF2B5EF4-FFF2-40B4-BE49-F238E27FC236}">
                <a16:creationId xmlns:a16="http://schemas.microsoft.com/office/drawing/2014/main" id="{560C5C0C-D3B8-1DAD-228B-BF690C02B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52558"/>
            <a:ext cx="12191999" cy="1074375"/>
          </a:xfrm>
        </p:spPr>
        <p:txBody>
          <a:bodyPr>
            <a:noAutofit/>
          </a:bodyPr>
          <a:lstStyle/>
          <a:p>
            <a:pPr algn="ctr"/>
            <a:r>
              <a:rPr lang="es-419" sz="2800" b="1" dirty="0"/>
              <a:t>Número de casos pendientes de sarampión y rubeola con y sin muestras recolectadas para diagnóstico de laboratorio*, América Latina, 2022**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C177F50-577C-ECAF-5621-B665FA94B1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0127316"/>
              </p:ext>
            </p:extLst>
          </p:nvPr>
        </p:nvGraphicFramePr>
        <p:xfrm>
          <a:off x="9807114" y="1814840"/>
          <a:ext cx="1837229" cy="3005321"/>
        </p:xfrm>
        <a:graphic>
          <a:graphicData uri="http://schemas.openxmlformats.org/drawingml/2006/table">
            <a:tbl>
              <a:tblPr/>
              <a:tblGrid>
                <a:gridCol w="805802">
                  <a:extLst>
                    <a:ext uri="{9D8B030D-6E8A-4147-A177-3AD203B41FA5}">
                      <a16:colId xmlns:a16="http://schemas.microsoft.com/office/drawing/2014/main" val="2601821414"/>
                    </a:ext>
                  </a:extLst>
                </a:gridCol>
                <a:gridCol w="1031427">
                  <a:extLst>
                    <a:ext uri="{9D8B030D-6E8A-4147-A177-3AD203B41FA5}">
                      <a16:colId xmlns:a16="http://schemas.microsoft.com/office/drawing/2014/main" val="3723977626"/>
                    </a:ext>
                  </a:extLst>
                </a:gridCol>
              </a:tblGrid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País 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 2022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C2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1455513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4660292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CHL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9343391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0436001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ECU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5347249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HND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0848002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HTI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743948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MEX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078658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PRY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64740227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VEN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1907199"/>
                  </a:ext>
                </a:extLst>
              </a:tr>
              <a:tr h="27321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6100"/>
                          </a:solidFill>
                          <a:effectLst/>
                          <a:latin typeface="Calibri" panose="020F0502020204030204" pitchFamily="34" charset="0"/>
                        </a:rPr>
                        <a:t>345</a:t>
                      </a:r>
                    </a:p>
                  </a:txBody>
                  <a:tcPr marL="6350" marR="6350" marT="63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F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591938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E9D9472C-BA4E-6DBC-7650-59519EB282A8}"/>
              </a:ext>
            </a:extLst>
          </p:cNvPr>
          <p:cNvSpPr txBox="1"/>
          <p:nvPr/>
        </p:nvSpPr>
        <p:spPr>
          <a:xfrm>
            <a:off x="547656" y="6076528"/>
            <a:ext cx="109614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200" dirty="0"/>
              <a:t>Fuente: Sistema Integrado de Información de Vigilancia (ISIS)</a:t>
            </a:r>
            <a:r>
              <a:rPr lang="en-US" sz="1200" dirty="0"/>
              <a:t> a CIM/OPS.</a:t>
            </a:r>
          </a:p>
          <a:p>
            <a:r>
              <a:rPr lang="es-419" sz="1200" dirty="0"/>
              <a:t>*Casos pendientes que al menos tuvieron una muestra para diagnóstico de laboratorio (sangre, orina o respiratoria). </a:t>
            </a:r>
          </a:p>
          <a:p>
            <a:r>
              <a:rPr lang="es-419" sz="1200" dirty="0"/>
              <a:t>**Datos reportados hasta el 20 de julio del 2023. Solo se incluyeron países que reportan información caso a caso.   </a:t>
            </a:r>
          </a:p>
        </p:txBody>
      </p:sp>
    </p:spTree>
    <p:extLst>
      <p:ext uri="{BB962C8B-B14F-4D97-AF65-F5344CB8AC3E}">
        <p14:creationId xmlns:p14="http://schemas.microsoft.com/office/powerpoint/2010/main" val="20703097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155</Words>
  <Application>Microsoft Office PowerPoint</Application>
  <PresentationFormat>Widescreen</PresentationFormat>
  <Paragraphs>28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Número de casos pendientes de sarampión y rubeola con y sin muestras recolectadas para diagnóstico de laboratorio*, América Latina, 2022**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Number of measles-rubella pending cases with and without  samples taken, Latin America, 2022</dc:title>
  <dc:creator>Pacis, Ms. Carmelita Lucia (WDC)</dc:creator>
  <cp:lastModifiedBy>Pacis, Ms. Carmelita Lucia (WDC)</cp:lastModifiedBy>
  <cp:revision>8</cp:revision>
  <dcterms:created xsi:type="dcterms:W3CDTF">2023-07-21T20:26:34Z</dcterms:created>
  <dcterms:modified xsi:type="dcterms:W3CDTF">2023-07-24T13:52:05Z</dcterms:modified>
</cp:coreProperties>
</file>