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7BAEF26C-DBB7-4429-81A4-5199FCCE402B}"/>
    <pc:docChg chg="delSld">
      <pc:chgData name="Pacis, Ms. Carmelita Lucia (WDC)" userId="3a82a00c-0fdb-49a5-b690-a2cf7ebb45f6" providerId="ADAL" clId="{7BAEF26C-DBB7-4429-81A4-5199FCCE402B}" dt="2023-02-23T19:06:49.028" v="0" actId="47"/>
      <pc:docMkLst>
        <pc:docMk/>
      </pc:docMkLst>
      <pc:sldChg chg="del">
        <pc:chgData name="Pacis, Ms. Carmelita Lucia (WDC)" userId="3a82a00c-0fdb-49a5-b690-a2cf7ebb45f6" providerId="ADAL" clId="{7BAEF26C-DBB7-4429-81A4-5199FCCE402B}" dt="2023-02-23T19:06:49.028" v="0" actId="47"/>
        <pc:sldMkLst>
          <pc:docMk/>
          <pc:sldMk cId="2596680181" sldId="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samples received in lab LT4days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58.780478607686732</c:v>
                </c:pt>
                <c:pt idx="1">
                  <c:v>33.60069925307058</c:v>
                </c:pt>
                <c:pt idx="2">
                  <c:v>63.827224178171605</c:v>
                </c:pt>
                <c:pt idx="3">
                  <c:v>71.27076625885384</c:v>
                </c:pt>
                <c:pt idx="4">
                  <c:v>80.879770464601762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samples with results LT4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SLV</c:v>
                </c:pt>
                <c:pt idx="3">
                  <c:v>CHL</c:v>
                </c:pt>
                <c:pt idx="4">
                  <c:v>PRY</c:v>
                </c:pt>
                <c:pt idx="5">
                  <c:v>MEX</c:v>
                </c:pt>
                <c:pt idx="6">
                  <c:v>BOL</c:v>
                </c:pt>
                <c:pt idx="7">
                  <c:v>NIC</c:v>
                </c:pt>
                <c:pt idx="8">
                  <c:v>PAN</c:v>
                </c:pt>
                <c:pt idx="9">
                  <c:v>GTM</c:v>
                </c:pt>
                <c:pt idx="10">
                  <c:v>DOM</c:v>
                </c:pt>
                <c:pt idx="11">
                  <c:v>BRA</c:v>
                </c:pt>
                <c:pt idx="12">
                  <c:v>ECU</c:v>
                </c:pt>
                <c:pt idx="13">
                  <c:v>CRI</c:v>
                </c:pt>
                <c:pt idx="14">
                  <c:v>COL</c:v>
                </c:pt>
                <c:pt idx="15">
                  <c:v>CAR</c:v>
                </c:pt>
                <c:pt idx="16">
                  <c:v>ARG</c:v>
                </c:pt>
                <c:pt idx="17">
                  <c:v>HTI</c:v>
                </c:pt>
                <c:pt idx="18">
                  <c:v>PER</c:v>
                </c:pt>
                <c:pt idx="19">
                  <c:v>VEN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97</c:v>
                </c:pt>
                <c:pt idx="2">
                  <c:v>97</c:v>
                </c:pt>
                <c:pt idx="3">
                  <c:v>97</c:v>
                </c:pt>
                <c:pt idx="4">
                  <c:v>97</c:v>
                </c:pt>
                <c:pt idx="5">
                  <c:v>95</c:v>
                </c:pt>
                <c:pt idx="6">
                  <c:v>94</c:v>
                </c:pt>
                <c:pt idx="7">
                  <c:v>91</c:v>
                </c:pt>
                <c:pt idx="8">
                  <c:v>91</c:v>
                </c:pt>
                <c:pt idx="9">
                  <c:v>87</c:v>
                </c:pt>
                <c:pt idx="10">
                  <c:v>87</c:v>
                </c:pt>
                <c:pt idx="11">
                  <c:v>84</c:v>
                </c:pt>
                <c:pt idx="12">
                  <c:v>81</c:v>
                </c:pt>
                <c:pt idx="13">
                  <c:v>80</c:v>
                </c:pt>
                <c:pt idx="14">
                  <c:v>77</c:v>
                </c:pt>
                <c:pt idx="15">
                  <c:v>76</c:v>
                </c:pt>
                <c:pt idx="16">
                  <c:v>72</c:v>
                </c:pt>
                <c:pt idx="17">
                  <c:v>68</c:v>
                </c:pt>
                <c:pt idx="18">
                  <c:v>47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/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/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D81BF0-8EC1-4ABB-B5EA-7B3C96E3FBF5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55AA2AA-92AD-5419-8F41-57E3A1F34EDD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4E7EB-EB3A-C97C-BC63-2EF7079D6078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+mn-lt"/>
              </a:rPr>
              <a:t>Percentage of laboratory results  reported &lt;=4 days</a:t>
            </a:r>
          </a:p>
          <a:p>
            <a:pPr algn="ctr"/>
            <a:r>
              <a:rPr lang="en-US" sz="2000" dirty="0">
                <a:latin typeface="+mn-lt"/>
              </a:rPr>
              <a:t>Measles and rubella surveillance indicator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9C5513-5895-7494-CBB4-C9F45CD30339}"/>
              </a:ext>
            </a:extLst>
          </p:cNvPr>
          <p:cNvSpPr txBox="1"/>
          <p:nvPr/>
        </p:nvSpPr>
        <p:spPr>
          <a:xfrm>
            <a:off x="1025002" y="1605096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2018-2022*</a:t>
            </a: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4C647F-C1C4-9F06-720E-C6E5018B3994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2022*</a:t>
            </a:r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942D21-D67F-FF7D-65B4-7775DE253B96}"/>
              </a:ext>
            </a:extLst>
          </p:cNvPr>
          <p:cNvSpPr/>
          <p:nvPr/>
        </p:nvSpPr>
        <p:spPr>
          <a:xfrm>
            <a:off x="571754" y="6119584"/>
            <a:ext cx="1035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17 February 2023.</a:t>
            </a:r>
          </a:p>
          <a:p>
            <a:pPr>
              <a:defRPr/>
            </a:pPr>
            <a:r>
              <a:rPr lang="en-US" sz="1200" dirty="0">
                <a:latin typeface="Calibri"/>
              </a:rPr>
              <a:t>NR – no report received.</a:t>
            </a:r>
            <a:endParaRPr lang="es-ES" sz="1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341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602928E-6565-4692-A50E-E0DB18CF6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4327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25</cp:revision>
  <dcterms:created xsi:type="dcterms:W3CDTF">2022-01-06T16:56:04Z</dcterms:created>
  <dcterms:modified xsi:type="dcterms:W3CDTF">2023-02-23T19:06:50Z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