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DD9D19-0CB1-4F1B-832D-A201BC6B517E}" v="170" dt="2021-01-21T20:49:09.1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1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mrcases_indicators-2020%20comple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mrcases_indicators-2020%20complet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mrcases_indicators-2020%20complet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'Central America'!$C$2</c:f>
              <c:strCache>
                <c:ptCount val="1"/>
                <c:pt idx="0">
                  <c:v>Adequate investigation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'Central America'!$B$3:$B$10</c:f>
              <c:strCache>
                <c:ptCount val="5"/>
                <c:pt idx="0">
                  <c:v>Cuba</c:v>
                </c:pt>
                <c:pt idx="1">
                  <c:v>El Salvador</c:v>
                </c:pt>
                <c:pt idx="2">
                  <c:v>Costa Rica</c:v>
                </c:pt>
                <c:pt idx="3">
                  <c:v>Nicaragua</c:v>
                </c:pt>
                <c:pt idx="4">
                  <c:v>Honduras</c:v>
                </c:pt>
              </c:strCache>
              <c:extLst/>
            </c:strRef>
          </c:cat>
          <c:val>
            <c:numRef>
              <c:f>'Central America'!$C$3:$C$10</c:f>
              <c:numCache>
                <c:formatCode>General</c:formatCode>
                <c:ptCount val="5"/>
                <c:pt idx="0">
                  <c:v>100</c:v>
                </c:pt>
                <c:pt idx="1">
                  <c:v>88</c:v>
                </c:pt>
                <c:pt idx="2">
                  <c:v>96</c:v>
                </c:pt>
                <c:pt idx="3">
                  <c:v>94</c:v>
                </c:pt>
                <c:pt idx="4">
                  <c:v>97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BF18-487E-848C-3F9B74FE4554}"/>
            </c:ext>
          </c:extLst>
        </c:ser>
        <c:ser>
          <c:idx val="1"/>
          <c:order val="1"/>
          <c:tx>
            <c:strRef>
              <c:f>'Central America'!$D$2</c:f>
              <c:strCache>
                <c:ptCount val="1"/>
                <c:pt idx="0">
                  <c:v>Adequate samples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'Central America'!$B$3:$B$10</c:f>
              <c:strCache>
                <c:ptCount val="5"/>
                <c:pt idx="0">
                  <c:v>Cuba</c:v>
                </c:pt>
                <c:pt idx="1">
                  <c:v>El Salvador</c:v>
                </c:pt>
                <c:pt idx="2">
                  <c:v>Costa Rica</c:v>
                </c:pt>
                <c:pt idx="3">
                  <c:v>Nicaragua</c:v>
                </c:pt>
                <c:pt idx="4">
                  <c:v>Honduras</c:v>
                </c:pt>
              </c:strCache>
              <c:extLst/>
            </c:strRef>
          </c:cat>
          <c:val>
            <c:numRef>
              <c:f>'Central America'!$D$3:$D$10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99</c:v>
                </c:pt>
                <c:pt idx="3">
                  <c:v>97</c:v>
                </c:pt>
                <c:pt idx="4">
                  <c:v>100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BF18-487E-848C-3F9B74FE4554}"/>
            </c:ext>
          </c:extLst>
        </c:ser>
        <c:ser>
          <c:idx val="2"/>
          <c:order val="2"/>
          <c:tx>
            <c:strRef>
              <c:f>'Central America'!$E$2</c:f>
              <c:strCache>
                <c:ptCount val="1"/>
                <c:pt idx="0">
                  <c:v>Samples received in &lt;=5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'Central America'!$B$3:$B$10</c:f>
              <c:strCache>
                <c:ptCount val="5"/>
                <c:pt idx="0">
                  <c:v>Cuba</c:v>
                </c:pt>
                <c:pt idx="1">
                  <c:v>El Salvador</c:v>
                </c:pt>
                <c:pt idx="2">
                  <c:v>Costa Rica</c:v>
                </c:pt>
                <c:pt idx="3">
                  <c:v>Nicaragua</c:v>
                </c:pt>
                <c:pt idx="4">
                  <c:v>Honduras</c:v>
                </c:pt>
              </c:strCache>
              <c:extLst/>
            </c:strRef>
          </c:cat>
          <c:val>
            <c:numRef>
              <c:f>'Central America'!$E$3:$E$10</c:f>
              <c:numCache>
                <c:formatCode>General</c:formatCode>
                <c:ptCount val="5"/>
                <c:pt idx="0">
                  <c:v>100</c:v>
                </c:pt>
                <c:pt idx="1">
                  <c:v>98</c:v>
                </c:pt>
                <c:pt idx="2">
                  <c:v>96</c:v>
                </c:pt>
                <c:pt idx="3">
                  <c:v>94</c:v>
                </c:pt>
                <c:pt idx="4">
                  <c:v>85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BF18-487E-848C-3F9B74FE4554}"/>
            </c:ext>
          </c:extLst>
        </c:ser>
        <c:ser>
          <c:idx val="3"/>
          <c:order val="3"/>
          <c:tx>
            <c:strRef>
              <c:f>'Central America'!$F$2</c:f>
              <c:strCache>
                <c:ptCount val="1"/>
                <c:pt idx="0">
                  <c:v>Laboratory results &lt;=4 days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'Central America'!$B$3:$B$10</c:f>
              <c:strCache>
                <c:ptCount val="5"/>
                <c:pt idx="0">
                  <c:v>Cuba</c:v>
                </c:pt>
                <c:pt idx="1">
                  <c:v>El Salvador</c:v>
                </c:pt>
                <c:pt idx="2">
                  <c:v>Costa Rica</c:v>
                </c:pt>
                <c:pt idx="3">
                  <c:v>Nicaragua</c:v>
                </c:pt>
                <c:pt idx="4">
                  <c:v>Honduras</c:v>
                </c:pt>
              </c:strCache>
              <c:extLst/>
            </c:strRef>
          </c:cat>
          <c:val>
            <c:numRef>
              <c:f>'Central America'!$F$3:$F$10</c:f>
              <c:numCache>
                <c:formatCode>0</c:formatCode>
                <c:ptCount val="5"/>
                <c:pt idx="0" formatCode="General">
                  <c:v>100</c:v>
                </c:pt>
                <c:pt idx="1">
                  <c:v>172</c:v>
                </c:pt>
                <c:pt idx="2">
                  <c:v>99</c:v>
                </c:pt>
                <c:pt idx="3">
                  <c:v>121</c:v>
                </c:pt>
                <c:pt idx="4">
                  <c:v>116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BF18-487E-848C-3F9B74FE45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434496"/>
        <c:axId val="723016544"/>
      </c:barChart>
      <c:catAx>
        <c:axId val="7554344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016544"/>
        <c:crosses val="autoZero"/>
        <c:auto val="1"/>
        <c:lblAlgn val="ctr"/>
        <c:lblOffset val="100"/>
        <c:noMultiLvlLbl val="0"/>
      </c:catAx>
      <c:valAx>
        <c:axId val="723016544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43449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'Central America'!$E$26:$E$34</c:f>
              <c:strCache>
                <c:ptCount val="9"/>
                <c:pt idx="0">
                  <c:v>Guatemala </c:v>
                </c:pt>
                <c:pt idx="1">
                  <c:v>Dominican Republic</c:v>
                </c:pt>
                <c:pt idx="2">
                  <c:v>Panama</c:v>
                </c:pt>
                <c:pt idx="3">
                  <c:v>Haiti</c:v>
                </c:pt>
                <c:pt idx="4">
                  <c:v>Honduras</c:v>
                </c:pt>
                <c:pt idx="5">
                  <c:v>Nicaragua</c:v>
                </c:pt>
                <c:pt idx="6">
                  <c:v>Costa Rica</c:v>
                </c:pt>
                <c:pt idx="7">
                  <c:v>El Salvador</c:v>
                </c:pt>
                <c:pt idx="8">
                  <c:v>Cuba</c:v>
                </c:pt>
              </c:strCache>
            </c:strRef>
          </c:cat>
          <c:val>
            <c:numRef>
              <c:f>'Central America'!$F$26:$F$34</c:f>
              <c:numCache>
                <c:formatCode>0.0</c:formatCode>
                <c:ptCount val="9"/>
                <c:pt idx="0" formatCode="General">
                  <c:v>0.4</c:v>
                </c:pt>
                <c:pt idx="1">
                  <c:v>0.43217561888449002</c:v>
                </c:pt>
                <c:pt idx="2">
                  <c:v>0.66178662061262095</c:v>
                </c:pt>
                <c:pt idx="3">
                  <c:v>1.08979028216428</c:v>
                </c:pt>
                <c:pt idx="4">
                  <c:v>1.3640738551200999</c:v>
                </c:pt>
                <c:pt idx="5">
                  <c:v>1.7762570524416501</c:v>
                </c:pt>
                <c:pt idx="6">
                  <c:v>2.0421584782390201</c:v>
                </c:pt>
                <c:pt idx="7">
                  <c:v>2.9209268197093201</c:v>
                </c:pt>
                <c:pt idx="8">
                  <c:v>13.549702729200501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34-48CC-AEDD-4A4BA12B4E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00749360"/>
        <c:axId val="1094000208"/>
      </c:barChart>
      <c:catAx>
        <c:axId val="1100749360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4000208"/>
        <c:crosses val="autoZero"/>
        <c:auto val="1"/>
        <c:lblAlgn val="ctr"/>
        <c:lblOffset val="100"/>
        <c:noMultiLvlLbl val="0"/>
      </c:catAx>
      <c:valAx>
        <c:axId val="1094000208"/>
        <c:scaling>
          <c:orientation val="minMax"/>
          <c:max val="14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074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'Central America'!$C$2</c:f>
              <c:strCache>
                <c:ptCount val="1"/>
                <c:pt idx="0">
                  <c:v>Adequate investigation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'Central America'!$B$3:$B$11</c:f>
              <c:strCache>
                <c:ptCount val="4"/>
                <c:pt idx="0">
                  <c:v>Haiti</c:v>
                </c:pt>
                <c:pt idx="1">
                  <c:v>Panama</c:v>
                </c:pt>
                <c:pt idx="2">
                  <c:v>Dominican Republic</c:v>
                </c:pt>
                <c:pt idx="3">
                  <c:v>Guatemala</c:v>
                </c:pt>
              </c:strCache>
              <c:extLst/>
            </c:strRef>
          </c:cat>
          <c:val>
            <c:numRef>
              <c:f>'Central America'!$C$3:$C$11</c:f>
              <c:numCache>
                <c:formatCode>General</c:formatCode>
                <c:ptCount val="4"/>
                <c:pt idx="0">
                  <c:v>91</c:v>
                </c:pt>
                <c:pt idx="1">
                  <c:v>100</c:v>
                </c:pt>
                <c:pt idx="2">
                  <c:v>35</c:v>
                </c:pt>
                <c:pt idx="3">
                  <c:v>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463-4C46-B9FA-BFCD56C07D34}"/>
            </c:ext>
          </c:extLst>
        </c:ser>
        <c:ser>
          <c:idx val="1"/>
          <c:order val="1"/>
          <c:tx>
            <c:strRef>
              <c:f>'Central America'!$D$2</c:f>
              <c:strCache>
                <c:ptCount val="1"/>
                <c:pt idx="0">
                  <c:v>Adequate samples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'Central America'!$B$3:$B$11</c:f>
              <c:strCache>
                <c:ptCount val="4"/>
                <c:pt idx="0">
                  <c:v>Haiti</c:v>
                </c:pt>
                <c:pt idx="1">
                  <c:v>Panama</c:v>
                </c:pt>
                <c:pt idx="2">
                  <c:v>Dominican Republic</c:v>
                </c:pt>
                <c:pt idx="3">
                  <c:v>Guatemala</c:v>
                </c:pt>
              </c:strCache>
              <c:extLst/>
            </c:strRef>
          </c:cat>
          <c:val>
            <c:numRef>
              <c:f>'Central America'!$D$3:$D$11</c:f>
              <c:numCache>
                <c:formatCode>General</c:formatCode>
                <c:ptCount val="4"/>
                <c:pt idx="0">
                  <c:v>95</c:v>
                </c:pt>
                <c:pt idx="1">
                  <c:v>96</c:v>
                </c:pt>
                <c:pt idx="2">
                  <c:v>67</c:v>
                </c:pt>
                <c:pt idx="3">
                  <c:v>100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A463-4C46-B9FA-BFCD56C07D34}"/>
            </c:ext>
          </c:extLst>
        </c:ser>
        <c:ser>
          <c:idx val="2"/>
          <c:order val="2"/>
          <c:tx>
            <c:strRef>
              <c:f>'Central America'!$E$2</c:f>
              <c:strCache>
                <c:ptCount val="1"/>
                <c:pt idx="0">
                  <c:v>Samples received in &lt;=5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'Central America'!$B$3:$B$11</c:f>
              <c:strCache>
                <c:ptCount val="4"/>
                <c:pt idx="0">
                  <c:v>Haiti</c:v>
                </c:pt>
                <c:pt idx="1">
                  <c:v>Panama</c:v>
                </c:pt>
                <c:pt idx="2">
                  <c:v>Dominican Republic</c:v>
                </c:pt>
                <c:pt idx="3">
                  <c:v>Guatemala</c:v>
                </c:pt>
              </c:strCache>
              <c:extLst/>
            </c:strRef>
          </c:cat>
          <c:val>
            <c:numRef>
              <c:f>'Central America'!$E$3:$E$11</c:f>
              <c:numCache>
                <c:formatCode>General</c:formatCode>
                <c:ptCount val="4"/>
                <c:pt idx="0">
                  <c:v>60</c:v>
                </c:pt>
                <c:pt idx="1">
                  <c:v>71</c:v>
                </c:pt>
                <c:pt idx="2">
                  <c:v>76</c:v>
                </c:pt>
                <c:pt idx="3">
                  <c:v>54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A463-4C46-B9FA-BFCD56C07D34}"/>
            </c:ext>
          </c:extLst>
        </c:ser>
        <c:ser>
          <c:idx val="3"/>
          <c:order val="3"/>
          <c:tx>
            <c:strRef>
              <c:f>'Central America'!$F$2</c:f>
              <c:strCache>
                <c:ptCount val="1"/>
                <c:pt idx="0">
                  <c:v>Laboratory results &lt;=4 days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'Central America'!$B$3:$B$11</c:f>
              <c:strCache>
                <c:ptCount val="4"/>
                <c:pt idx="0">
                  <c:v>Haiti</c:v>
                </c:pt>
                <c:pt idx="1">
                  <c:v>Panama</c:v>
                </c:pt>
                <c:pt idx="2">
                  <c:v>Dominican Republic</c:v>
                </c:pt>
                <c:pt idx="3">
                  <c:v>Guatemala</c:v>
                </c:pt>
              </c:strCache>
              <c:extLst/>
            </c:strRef>
          </c:cat>
          <c:val>
            <c:numRef>
              <c:f>'Central America'!$F$3:$F$11</c:f>
              <c:numCache>
                <c:formatCode>0</c:formatCode>
                <c:ptCount val="4"/>
                <c:pt idx="0" formatCode="General">
                  <c:v>62</c:v>
                </c:pt>
                <c:pt idx="1">
                  <c:v>25</c:v>
                </c:pt>
                <c:pt idx="2" formatCode="General">
                  <c:v>61</c:v>
                </c:pt>
                <c:pt idx="3">
                  <c:v>84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A463-4C46-B9FA-BFCD56C0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434496"/>
        <c:axId val="723016544"/>
      </c:barChart>
      <c:catAx>
        <c:axId val="7554344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016544"/>
        <c:crosses val="autoZero"/>
        <c:auto val="1"/>
        <c:lblAlgn val="ctr"/>
        <c:lblOffset val="100"/>
        <c:noMultiLvlLbl val="0"/>
      </c:catAx>
      <c:valAx>
        <c:axId val="723016544"/>
        <c:scaling>
          <c:orientation val="minMax"/>
          <c:max val="10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43449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7067-AB63-435D-8359-219A27374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10F7B-04DB-4DA8-A40D-57094A8A9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04424-3EA2-45B0-BE87-55E5EEF7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5B4BE-8FB9-4A58-8C39-6E772976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2CD27-85BF-4E57-A9C8-505F5063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9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8C8F-E709-40C7-8DA2-44D58BBD6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D5B3C-CCC3-426C-8D58-C97484E7D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263A9-BC38-4605-81E8-F7D34007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1D4FB-44C2-4257-8F8C-F5590AEF2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5ACF1-DE52-46D3-BE83-84F00F6A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7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70F0D8-F923-469F-831F-2EE65370B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842AC-692F-43F3-B46B-963EED49E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6FFB2-C2B2-4D4E-97A5-AC6BFB443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E0D42-2C56-4F88-8DD5-5119A5755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16719-FA42-4903-A230-8F93ADEFC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1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39D0-A4B1-4862-8B44-35ACF450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4DCA9-DD90-49C7-8A73-DCD63FC88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E6A5D-C067-4155-B0A3-7B5A765F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3B5B5-58D0-4B9C-B74B-8E1328A1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A3FEF-9EE4-4266-8F10-455F482D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F24F-1AEE-4438-84D2-EC33EBF6E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9BB13-A73D-43E8-9E12-68E439A07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DBAF-F3B3-4982-BA4C-E1E47B97A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7532D-29F8-444D-AE2B-71B00019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80FED-FE3F-47EF-B1F6-551D815E1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4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B7D9-AF92-4327-AE69-E229B1EB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25144-8917-44A8-BD38-89E938D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4E30B-EE11-46C8-85FB-6F7B6884F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2B1E9-5BA3-4D14-9E9D-45AFC6576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89C50-F332-4CBB-9564-E78B82B0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7E83B-D507-4377-BB04-2B8E573E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7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A9249-A2A1-42ED-BF67-C4AB236AC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A1942-4DAE-4502-B38A-1D4A4083C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02275-9EE9-48EC-8240-2B69E4DA0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46B5C8-2FB7-4915-A484-3F825A7D8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C1D4B-07B3-4E5C-A3F3-7999A94F9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AB17E-7CD8-4072-AB14-281A4EC6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BCBF5-48F8-4292-BB75-94AA0C19A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FA1A10-E3EB-458F-BFA5-6B9592EB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3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97FA9-D630-424A-8E04-2B7FF64B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769BED-2B70-4DF6-AC66-DBE79135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56AD20-59D3-4A1B-A2B6-BA94A373B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A2C79E-8B85-49BF-8B52-7C1164A6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9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86F7E-D67C-426D-9D2B-19DEB4F7A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CC1FD-2DE9-4BE6-819A-2C9DD3A9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8F92F-6BE6-441B-BD7D-0F7AEB505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9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60664-40BB-4D13-8130-124428D88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917E9-2603-4505-A8B9-6DA7F9C13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ABB68-1AD7-4C08-8785-BD9C48DC5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9BF6B-0A52-40C7-A69A-A96E8F47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02E92-669A-4478-AFA6-694EC9BD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44522-27DE-463A-8BBE-1A8F792F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3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4650-6B0D-4B54-890C-10387DC1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422468-7231-4910-A596-3A9300CDE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BC914-3405-48F5-A1E4-9810D9F3F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4A223-2B80-470A-B431-B69625138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E4CF6-6AF1-4A02-8C47-F7782B52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89D6A-E315-482B-B8D5-5144C92C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5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0079A3-E2BC-4E49-818B-F0EF279F6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0D009-E830-4385-9920-C036A9329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C80F9-B88F-40EF-B212-ED415E069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E6A2A-D3B9-4D9F-AD5F-3BBC39C163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C3481-996E-4E8D-AC3B-95111A4E8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709D9-A6FB-4C08-AAC9-CC267DD9E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0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959D14F-45E5-4A70-AF68-4B36B9FBD4DD}"/>
              </a:ext>
            </a:extLst>
          </p:cNvPr>
          <p:cNvSpPr/>
          <p:nvPr/>
        </p:nvSpPr>
        <p:spPr>
          <a:xfrm>
            <a:off x="427538" y="6131544"/>
            <a:ext cx="974126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900" i="1" dirty="0">
                <a:latin typeface="Calibri"/>
              </a:rPr>
              <a:t>Source</a:t>
            </a:r>
            <a:r>
              <a:rPr lang="en-US" altLang="en-US" sz="900" dirty="0">
                <a:latin typeface="Calibri"/>
              </a:rPr>
              <a:t>: ISIS and country reports |  </a:t>
            </a:r>
            <a:r>
              <a:rPr lang="en-US" sz="900" dirty="0">
                <a:latin typeface="Calibri"/>
              </a:rPr>
              <a:t>*Data as of epidemiological week 1, 2021.  Mexico was not included.</a:t>
            </a:r>
            <a:endParaRPr lang="es-ES" sz="900" dirty="0">
              <a:latin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174F5C-78BE-4110-8A12-E416FD03C506}"/>
              </a:ext>
            </a:extLst>
          </p:cNvPr>
          <p:cNvSpPr txBox="1"/>
          <p:nvPr/>
        </p:nvSpPr>
        <p:spPr>
          <a:xfrm>
            <a:off x="163571" y="43568"/>
            <a:ext cx="11773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Annual rate of suspected measles and rubella cases and performance of surveillance indicators: Central America, 2020*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0F7785-5F0D-493D-BB66-D22E19BC2261}"/>
              </a:ext>
            </a:extLst>
          </p:cNvPr>
          <p:cNvSpPr txBox="1"/>
          <p:nvPr/>
        </p:nvSpPr>
        <p:spPr>
          <a:xfrm>
            <a:off x="5735961" y="1967526"/>
            <a:ext cx="338554" cy="7747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00" dirty="0"/>
              <a:t>Percentage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BB6D6B-C4EE-457E-8FA3-7A229F3CF134}"/>
              </a:ext>
            </a:extLst>
          </p:cNvPr>
          <p:cNvSpPr txBox="1"/>
          <p:nvPr/>
        </p:nvSpPr>
        <p:spPr>
          <a:xfrm>
            <a:off x="5735961" y="4548400"/>
            <a:ext cx="338554" cy="7747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00" dirty="0"/>
              <a:t>Percentage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3B8656B2-3E8F-4699-A365-9DDD39F7CA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686094"/>
              </p:ext>
            </p:extLst>
          </p:nvPr>
        </p:nvGraphicFramePr>
        <p:xfrm>
          <a:off x="5932907" y="834665"/>
          <a:ext cx="5733364" cy="2651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2738F324-0D2E-401F-8859-15F33EEB0C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571257"/>
              </p:ext>
            </p:extLst>
          </p:nvPr>
        </p:nvGraphicFramePr>
        <p:xfrm>
          <a:off x="163571" y="1310721"/>
          <a:ext cx="5142733" cy="4236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15E87F9-18AF-407D-B565-4D221CED624F}"/>
              </a:ext>
            </a:extLst>
          </p:cNvPr>
          <p:cNvCxnSpPr/>
          <p:nvPr/>
        </p:nvCxnSpPr>
        <p:spPr>
          <a:xfrm>
            <a:off x="6308746" y="1644692"/>
            <a:ext cx="517341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60FB75B-F010-41F9-A166-E5F06DE4E819}"/>
              </a:ext>
            </a:extLst>
          </p:cNvPr>
          <p:cNvSpPr/>
          <p:nvPr/>
        </p:nvSpPr>
        <p:spPr>
          <a:xfrm>
            <a:off x="1733067" y="5461363"/>
            <a:ext cx="32209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900" dirty="0">
                <a:latin typeface="Calibri"/>
              </a:rPr>
              <a:t>Rate of suspected measles-rubella cases per 100,000 population</a:t>
            </a:r>
            <a:endParaRPr lang="es-ES" sz="900" dirty="0">
              <a:latin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944E74-4F4F-48A7-8CB1-544FB2A3789D}"/>
              </a:ext>
            </a:extLst>
          </p:cNvPr>
          <p:cNvSpPr txBox="1"/>
          <p:nvPr/>
        </p:nvSpPr>
        <p:spPr>
          <a:xfrm>
            <a:off x="427538" y="6341106"/>
            <a:ext cx="5568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Central America: Costa Rica, El Salvador, Guatemala, Honduras, Nicaragua and Panama.  </a:t>
            </a:r>
            <a:br>
              <a:rPr lang="en-US" sz="900" dirty="0"/>
            </a:br>
            <a:r>
              <a:rPr lang="en-US" sz="900" dirty="0"/>
              <a:t>Latin Caribbean: Cuba, Dominican Republic and Haiti 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FFCC567C-D750-4110-BB21-BEF7F30628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6397268"/>
              </p:ext>
            </p:extLst>
          </p:nvPr>
        </p:nvGraphicFramePr>
        <p:xfrm>
          <a:off x="5932907" y="3804886"/>
          <a:ext cx="5831555" cy="282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BB59D28-8F3F-4D51-8F92-83234DB208F9}"/>
              </a:ext>
            </a:extLst>
          </p:cNvPr>
          <p:cNvCxnSpPr>
            <a:cxnSpLocks/>
          </p:cNvCxnSpPr>
          <p:nvPr/>
        </p:nvCxnSpPr>
        <p:spPr>
          <a:xfrm>
            <a:off x="6301332" y="4644363"/>
            <a:ext cx="524766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45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07C91C-0B9F-4229-8442-F53572FB8F0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0148996-D414-40E1-8B4F-5ABF50FB3C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E04060-DC1F-4538-8821-854E051184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78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22</cp:revision>
  <dcterms:created xsi:type="dcterms:W3CDTF">2021-01-13T20:24:29Z</dcterms:created>
  <dcterms:modified xsi:type="dcterms:W3CDTF">2021-01-25T21:05:02Z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