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1" autoAdjust="0"/>
    <p:restoredTop sz="83621" autoAdjust="0"/>
  </p:normalViewPr>
  <p:slideViewPr>
    <p:cSldViewPr snapToGrid="0">
      <p:cViewPr varScale="1">
        <p:scale>
          <a:sx n="82" d="100"/>
          <a:sy n="82" d="100"/>
        </p:scale>
        <p:origin x="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R%20notification%20of%20MR%20suspected%20cases%202018-2020_EW4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R%20notification%20of%20MR%20suspected%20cases%202018-2020_EW4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503473034435961E-2"/>
          <c:y val="6.9609422465882073E-2"/>
          <c:w val="0.8074600462094057"/>
          <c:h val="0.7495490865135225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CARIBBEAN!$C$1</c:f>
              <c:strCache>
                <c:ptCount val="1"/>
                <c:pt idx="0">
                  <c:v>Casos sospechosos de SR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9A-47DC-B250-6899EEB1AF4F}"/>
              </c:ext>
            </c:extLst>
          </c:dPt>
          <c:dPt>
            <c:idx val="1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9A-47DC-B250-6899EEB1AF4F}"/>
              </c:ext>
            </c:extLst>
          </c:dPt>
          <c:dPt>
            <c:idx val="2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9A-47DC-B250-6899EEB1AF4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9A-47DC-B250-6899EEB1AF4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9A-47DC-B250-6899EEB1AF4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A9A-47DC-B250-6899EEB1AF4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A9A-47DC-B250-6899EEB1AF4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A9A-47DC-B250-6899EEB1AF4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A9A-47DC-B250-6899EEB1AF4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A9A-47DC-B250-6899EEB1AF4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A9A-47DC-B250-6899EEB1AF4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A9A-47DC-B250-6899EEB1AF4F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A9A-47DC-B250-6899EEB1AF4F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A9A-47DC-B250-6899EEB1AF4F}"/>
              </c:ext>
            </c:extLst>
          </c:dPt>
          <c:cat>
            <c:strRef>
              <c:f>CARIBBEAN!$A$2:$A$46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CARIBBEAN!$C$2:$C$46</c:f>
              <c:numCache>
                <c:formatCode>General</c:formatCode>
                <c:ptCount val="45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4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2</c:v>
                </c:pt>
                <c:pt idx="38">
                  <c:v>1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A9A-47DC-B250-6899EEB1A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093075567"/>
        <c:axId val="1250948751"/>
      </c:barChart>
      <c:lineChart>
        <c:grouping val="standard"/>
        <c:varyColors val="0"/>
        <c:ser>
          <c:idx val="0"/>
          <c:order val="0"/>
          <c:tx>
            <c:strRef>
              <c:f>CARIBBEAN!$B$1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CARIBBEAN!$A$2:$A$46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CARIBBEAN!$B$2:$B$46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16</c:v>
                </c:pt>
                <c:pt idx="11">
                  <c:v>50</c:v>
                </c:pt>
                <c:pt idx="12">
                  <c:v>192</c:v>
                </c:pt>
                <c:pt idx="13">
                  <c:v>278</c:v>
                </c:pt>
                <c:pt idx="14">
                  <c:v>211</c:v>
                </c:pt>
                <c:pt idx="15">
                  <c:v>227</c:v>
                </c:pt>
                <c:pt idx="16">
                  <c:v>213</c:v>
                </c:pt>
                <c:pt idx="17">
                  <c:v>213</c:v>
                </c:pt>
                <c:pt idx="18">
                  <c:v>99</c:v>
                </c:pt>
                <c:pt idx="19">
                  <c:v>73</c:v>
                </c:pt>
                <c:pt idx="20">
                  <c:v>92</c:v>
                </c:pt>
                <c:pt idx="21">
                  <c:v>98</c:v>
                </c:pt>
                <c:pt idx="22">
                  <c:v>133</c:v>
                </c:pt>
                <c:pt idx="23">
                  <c:v>156</c:v>
                </c:pt>
                <c:pt idx="24">
                  <c:v>193</c:v>
                </c:pt>
                <c:pt idx="25">
                  <c:v>193</c:v>
                </c:pt>
                <c:pt idx="26">
                  <c:v>356</c:v>
                </c:pt>
                <c:pt idx="27">
                  <c:v>332</c:v>
                </c:pt>
                <c:pt idx="28">
                  <c:v>434</c:v>
                </c:pt>
                <c:pt idx="29">
                  <c:v>796</c:v>
                </c:pt>
                <c:pt idx="30">
                  <c:v>874</c:v>
                </c:pt>
                <c:pt idx="31">
                  <c:v>1497</c:v>
                </c:pt>
                <c:pt idx="32">
                  <c:v>2421</c:v>
                </c:pt>
                <c:pt idx="33">
                  <c:v>3022</c:v>
                </c:pt>
                <c:pt idx="34">
                  <c:v>3312</c:v>
                </c:pt>
                <c:pt idx="35">
                  <c:v>3308</c:v>
                </c:pt>
                <c:pt idx="36">
                  <c:v>3158</c:v>
                </c:pt>
                <c:pt idx="37">
                  <c:v>3538</c:v>
                </c:pt>
                <c:pt idx="38">
                  <c:v>3651</c:v>
                </c:pt>
                <c:pt idx="39">
                  <c:v>2732</c:v>
                </c:pt>
                <c:pt idx="40">
                  <c:v>2579</c:v>
                </c:pt>
                <c:pt idx="41">
                  <c:v>2304</c:v>
                </c:pt>
                <c:pt idx="42">
                  <c:v>2040</c:v>
                </c:pt>
                <c:pt idx="43">
                  <c:v>1565</c:v>
                </c:pt>
                <c:pt idx="44">
                  <c:v>1460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A9A-47DC-B250-6899EEB1A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026591"/>
        <c:axId val="117782975"/>
      </c:lineChart>
      <c:catAx>
        <c:axId val="1093075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419" sz="10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Semanas epidemiológicas</a:t>
                </a:r>
              </a:p>
            </c:rich>
          </c:tx>
          <c:layout>
            <c:manualLayout>
              <c:xMode val="edge"/>
              <c:yMode val="edge"/>
              <c:x val="0.43571806371605071"/>
              <c:y val="0.89007085428780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s-419" sz="10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419" sz="9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4875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50948751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10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Casos sospechosos SR</a:t>
                </a:r>
              </a:p>
            </c:rich>
          </c:tx>
          <c:layout>
            <c:manualLayout>
              <c:xMode val="edge"/>
              <c:yMode val="edge"/>
              <c:x val="0"/>
              <c:y val="7.554882952852771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10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419" sz="9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75567"/>
        <c:crosses val="autoZero"/>
        <c:crossBetween val="between"/>
      </c:valAx>
      <c:valAx>
        <c:axId val="117782975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10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Casos COVID-19</a:t>
                </a:r>
              </a:p>
            </c:rich>
          </c:tx>
          <c:layout>
            <c:manualLayout>
              <c:xMode val="edge"/>
              <c:yMode val="edge"/>
              <c:x val="0.86160402093898047"/>
              <c:y val="1.06712225981817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10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419" sz="9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026591"/>
        <c:crosses val="max"/>
        <c:crossBetween val="between"/>
      </c:valAx>
      <c:catAx>
        <c:axId val="125902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8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99971364579614"/>
          <c:y val="0.943131895104797"/>
          <c:w val="0.40918783561948752"/>
          <c:h val="5.3818194600674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419" sz="9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s-419" noProof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62380032058359"/>
          <c:y val="3.3856768178806389E-2"/>
          <c:w val="0.5914337083033443"/>
          <c:h val="0.82087224922846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'Sheet1 (2)'!$D$2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Islas Vírgenes Británicas</c:v>
                </c:pt>
                <c:pt idx="3">
                  <c:v>Curazao</c:v>
                </c:pt>
                <c:pt idx="4">
                  <c:v>Dominica</c:v>
                </c:pt>
                <c:pt idx="5">
                  <c:v>Santa Lucía</c:v>
                </c:pt>
                <c:pt idx="6">
                  <c:v>St. Maarten</c:v>
                </c:pt>
                <c:pt idx="7">
                  <c:v>Islas Turcas y Caicos</c:v>
                </c:pt>
                <c:pt idx="8">
                  <c:v>Anguila 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y Nevis</c:v>
                </c:pt>
                <c:pt idx="13">
                  <c:v>San Vicente y las Granadinas</c:v>
                </c:pt>
                <c:pt idx="14">
                  <c:v>Antigua y Barbuda</c:v>
                </c:pt>
                <c:pt idx="15">
                  <c:v>Islas Caimán </c:v>
                </c:pt>
                <c:pt idx="16">
                  <c:v>Barbados</c:v>
                </c:pt>
              </c:strCache>
            </c:strRef>
          </c:cat>
          <c:val>
            <c:numRef>
              <c:f>'Sheet1 (2)'!$D$3:$D$19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C-4424-82DE-F63576BC7BD1}"/>
            </c:ext>
          </c:extLst>
        </c:ser>
        <c:ser>
          <c:idx val="1"/>
          <c:order val="1"/>
          <c:tx>
            <c:strRef>
              <c:f>'Sheet1 (2)'!$E$2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'Sheet1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Islas Vírgenes Británicas</c:v>
                </c:pt>
                <c:pt idx="3">
                  <c:v>Curazao</c:v>
                </c:pt>
                <c:pt idx="4">
                  <c:v>Dominica</c:v>
                </c:pt>
                <c:pt idx="5">
                  <c:v>Santa Lucía</c:v>
                </c:pt>
                <c:pt idx="6">
                  <c:v>St. Maarten</c:v>
                </c:pt>
                <c:pt idx="7">
                  <c:v>Islas Turcas y Caicos</c:v>
                </c:pt>
                <c:pt idx="8">
                  <c:v>Anguila 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y Nevis</c:v>
                </c:pt>
                <c:pt idx="13">
                  <c:v>San Vicente y las Granadinas</c:v>
                </c:pt>
                <c:pt idx="14">
                  <c:v>Antigua y Barbuda</c:v>
                </c:pt>
                <c:pt idx="15">
                  <c:v>Islas Caimán </c:v>
                </c:pt>
                <c:pt idx="16">
                  <c:v>Barbados</c:v>
                </c:pt>
              </c:strCache>
            </c:strRef>
          </c:cat>
          <c:val>
            <c:numRef>
              <c:f>'Sheet1 (2)'!$E$3:$E$19</c:f>
              <c:numCache>
                <c:formatCode>0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C-4424-82DE-F63576BC7BD1}"/>
            </c:ext>
          </c:extLst>
        </c:ser>
        <c:ser>
          <c:idx val="2"/>
          <c:order val="2"/>
          <c:tx>
            <c:strRef>
              <c:f>'Sheet1 (2)'!$F$2</c:f>
              <c:strCache>
                <c:ptCount val="1"/>
                <c:pt idx="0">
                  <c:v>2020*</c:v>
                </c:pt>
              </c:strCache>
            </c:strRef>
          </c:tx>
          <c:spPr>
            <a:pattFill prst="narVert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'Sheet1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Islas Vírgenes Británicas</c:v>
                </c:pt>
                <c:pt idx="3">
                  <c:v>Curazao</c:v>
                </c:pt>
                <c:pt idx="4">
                  <c:v>Dominica</c:v>
                </c:pt>
                <c:pt idx="5">
                  <c:v>Santa Lucía</c:v>
                </c:pt>
                <c:pt idx="6">
                  <c:v>St. Maarten</c:v>
                </c:pt>
                <c:pt idx="7">
                  <c:v>Islas Turcas y Caicos</c:v>
                </c:pt>
                <c:pt idx="8">
                  <c:v>Anguila 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y Nevis</c:v>
                </c:pt>
                <c:pt idx="13">
                  <c:v>San Vicente y las Granadinas</c:v>
                </c:pt>
                <c:pt idx="14">
                  <c:v>Antigua y Barbuda</c:v>
                </c:pt>
                <c:pt idx="15">
                  <c:v>Islas Caimán </c:v>
                </c:pt>
                <c:pt idx="16">
                  <c:v>Barbados</c:v>
                </c:pt>
              </c:strCache>
            </c:strRef>
          </c:cat>
          <c:val>
            <c:numRef>
              <c:f>'Sheet1 (2)'!$F$3:$F$19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C-4424-82DE-F63576BC7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48"/>
        <c:axId val="1524615535"/>
        <c:axId val="1626386319"/>
      </c:barChart>
      <c:catAx>
        <c:axId val="1524615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386319"/>
        <c:crosses val="autoZero"/>
        <c:auto val="1"/>
        <c:lblAlgn val="ctr"/>
        <c:lblOffset val="100"/>
        <c:noMultiLvlLbl val="0"/>
      </c:catAx>
      <c:valAx>
        <c:axId val="1626386319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61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 (2)'!$K$2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'Sheet1 (2)'!$I$3:$I$7</c:f>
              <c:strCache>
                <c:ptCount val="5"/>
                <c:pt idx="0">
                  <c:v>Suriname</c:v>
                </c:pt>
                <c:pt idx="1">
                  <c:v>Trinidad y Tobago</c:v>
                </c:pt>
                <c:pt idx="2">
                  <c:v>Guyana</c:v>
                </c:pt>
                <c:pt idx="3">
                  <c:v>Belice</c:v>
                </c:pt>
                <c:pt idx="4">
                  <c:v>Jamaica</c:v>
                </c:pt>
              </c:strCache>
            </c:strRef>
          </c:cat>
          <c:val>
            <c:numRef>
              <c:f>'Sheet1 (2)'!$K$3:$K$7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34</c:v>
                </c:pt>
                <c:pt idx="3">
                  <c:v>58</c:v>
                </c:pt>
                <c:pt idx="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8-4671-B952-48CB00CE83D5}"/>
            </c:ext>
          </c:extLst>
        </c:ser>
        <c:ser>
          <c:idx val="1"/>
          <c:order val="1"/>
          <c:tx>
            <c:strRef>
              <c:f>'Sheet1 (2)'!$L$2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'Sheet1 (2)'!$I$3:$I$7</c:f>
              <c:strCache>
                <c:ptCount val="5"/>
                <c:pt idx="0">
                  <c:v>Suriname</c:v>
                </c:pt>
                <c:pt idx="1">
                  <c:v>Trinidad y Tobago</c:v>
                </c:pt>
                <c:pt idx="2">
                  <c:v>Guyana</c:v>
                </c:pt>
                <c:pt idx="3">
                  <c:v>Belice</c:v>
                </c:pt>
                <c:pt idx="4">
                  <c:v>Jamaica</c:v>
                </c:pt>
              </c:strCache>
            </c:strRef>
          </c:cat>
          <c:val>
            <c:numRef>
              <c:f>'Sheet1 (2)'!$L$3:$L$7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43</c:v>
                </c:pt>
                <c:pt idx="3">
                  <c:v>35</c:v>
                </c:pt>
                <c:pt idx="4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F8-4671-B952-48CB00CE83D5}"/>
            </c:ext>
          </c:extLst>
        </c:ser>
        <c:ser>
          <c:idx val="2"/>
          <c:order val="2"/>
          <c:tx>
            <c:strRef>
              <c:f>'Sheet1 (2)'!$M$2</c:f>
              <c:strCache>
                <c:ptCount val="1"/>
                <c:pt idx="0">
                  <c:v>2020*</c:v>
                </c:pt>
              </c:strCache>
            </c:strRef>
          </c:tx>
          <c:spPr>
            <a:pattFill prst="narVert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'Sheet1 (2)'!$I$3:$I$7</c:f>
              <c:strCache>
                <c:ptCount val="5"/>
                <c:pt idx="0">
                  <c:v>Suriname</c:v>
                </c:pt>
                <c:pt idx="1">
                  <c:v>Trinidad y Tobago</c:v>
                </c:pt>
                <c:pt idx="2">
                  <c:v>Guyana</c:v>
                </c:pt>
                <c:pt idx="3">
                  <c:v>Belice</c:v>
                </c:pt>
                <c:pt idx="4">
                  <c:v>Jamaica</c:v>
                </c:pt>
              </c:strCache>
            </c:strRef>
          </c:cat>
          <c:val>
            <c:numRef>
              <c:f>'Sheet1 (2)'!$M$3:$M$7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F8-4671-B952-48CB00CE8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637247551"/>
        <c:axId val="1624001615"/>
      </c:barChart>
      <c:catAx>
        <c:axId val="1637247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001615"/>
        <c:crosses val="autoZero"/>
        <c:auto val="1"/>
        <c:lblAlgn val="ctr"/>
        <c:lblOffset val="100"/>
        <c:noMultiLvlLbl val="0"/>
      </c:catAx>
      <c:valAx>
        <c:axId val="162400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247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3C1A-1120-4A79-AA24-1E43D98F3D4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7464F-B9F2-44E2-83A6-484AC5ABA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el 2020, se </a:t>
            </a:r>
            <a:r>
              <a:rPr lang="en-US" dirty="0" err="1"/>
              <a:t>observa</a:t>
            </a:r>
            <a:r>
              <a:rPr lang="en-US" dirty="0"/>
              <a:t> dos </a:t>
            </a:r>
            <a:r>
              <a:rPr lang="en-US" dirty="0" err="1"/>
              <a:t>periodos</a:t>
            </a:r>
            <a:r>
              <a:rPr lang="en-US" dirty="0"/>
              <a:t> de </a:t>
            </a:r>
            <a:r>
              <a:rPr lang="en-US" dirty="0" err="1"/>
              <a:t>silencio</a:t>
            </a:r>
            <a:r>
              <a:rPr lang="en-US" dirty="0"/>
              <a:t> </a:t>
            </a:r>
            <a:r>
              <a:rPr lang="en-US" dirty="0" err="1"/>
              <a:t>epidemiológico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notificación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 de </a:t>
            </a:r>
            <a:r>
              <a:rPr lang="en-US" dirty="0" err="1"/>
              <a:t>sarampión</a:t>
            </a:r>
            <a:r>
              <a:rPr lang="en-US" dirty="0"/>
              <a:t> y rubeola (SR), que se </a:t>
            </a:r>
            <a:r>
              <a:rPr lang="en-US" dirty="0" err="1"/>
              <a:t>explica</a:t>
            </a:r>
            <a:r>
              <a:rPr lang="en-US" dirty="0"/>
              <a:t> por el </a:t>
            </a:r>
            <a:r>
              <a:rPr lang="en-US" dirty="0" err="1"/>
              <a:t>incremento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de COVID-19 y a que solo seis de 22 </a:t>
            </a:r>
            <a:r>
              <a:rPr lang="en-US" dirty="0" err="1"/>
              <a:t>países</a:t>
            </a:r>
            <a:r>
              <a:rPr lang="en-US" dirty="0"/>
              <a:t> </a:t>
            </a:r>
            <a:r>
              <a:rPr lang="en-US" dirty="0" err="1"/>
              <a:t>notificaron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 de SR. </a:t>
            </a:r>
            <a:r>
              <a:rPr lang="en-US" dirty="0" err="1"/>
              <a:t>Asimismo</a:t>
            </a:r>
            <a:r>
              <a:rPr lang="en-US" dirty="0"/>
              <a:t>, se </a:t>
            </a:r>
            <a:r>
              <a:rPr lang="en-US" dirty="0" err="1"/>
              <a:t>observa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silencio</a:t>
            </a:r>
            <a:r>
              <a:rPr lang="en-US" dirty="0"/>
              <a:t> ha </a:t>
            </a:r>
            <a:r>
              <a:rPr lang="en-US" dirty="0" err="1"/>
              <a:t>pesistido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period 2018-2019; </a:t>
            </a:r>
            <a:r>
              <a:rPr lang="en-US" dirty="0" err="1"/>
              <a:t>mientras</a:t>
            </a:r>
            <a:r>
              <a:rPr lang="en-US" dirty="0"/>
              <a:t> que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nueve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la </a:t>
            </a:r>
            <a:r>
              <a:rPr lang="en-US" dirty="0" err="1"/>
              <a:t>notificación</a:t>
            </a:r>
            <a:r>
              <a:rPr lang="en-US" dirty="0"/>
              <a:t> ha </a:t>
            </a:r>
            <a:r>
              <a:rPr lang="en-US" dirty="0" err="1"/>
              <a:t>sido</a:t>
            </a:r>
            <a:r>
              <a:rPr lang="en-US" dirty="0"/>
              <a:t> sub optima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alguno</a:t>
            </a:r>
            <a:r>
              <a:rPr lang="en-US" dirty="0"/>
              <a:t> de </a:t>
            </a:r>
            <a:r>
              <a:rPr lang="en-US" dirty="0" err="1"/>
              <a:t>estos</a:t>
            </a:r>
            <a:r>
              <a:rPr lang="en-US" dirty="0"/>
              <a:t> dos </a:t>
            </a:r>
            <a:r>
              <a:rPr lang="en-US" dirty="0" err="1"/>
              <a:t>anos</a:t>
            </a:r>
            <a:r>
              <a:rPr lang="en-US" dirty="0"/>
              <a:t>, al no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logrado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esperados</a:t>
            </a:r>
            <a:r>
              <a:rPr lang="en-US" dirty="0"/>
              <a:t> para </a:t>
            </a:r>
            <a:r>
              <a:rPr lang="en-US" dirty="0" err="1"/>
              <a:t>cumplir</a:t>
            </a:r>
            <a:r>
              <a:rPr lang="en-US" dirty="0"/>
              <a:t> con la </a:t>
            </a:r>
            <a:r>
              <a:rPr lang="en-US" dirty="0" err="1"/>
              <a:t>tasa</a:t>
            </a:r>
            <a:r>
              <a:rPr lang="en-US" dirty="0"/>
              <a:t> annual de </a:t>
            </a:r>
            <a:r>
              <a:rPr lang="en-US" dirty="0" err="1"/>
              <a:t>noticación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7464F-B9F2-44E2-83A6-484AC5ABA7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6883B-F1A3-4C03-ACAB-0530875AE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15EE0-1106-43F1-94DC-4BD3D1852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48DCC-0050-438E-BBE8-FEB69F02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21251-CCE0-4897-B119-45B435EF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224CB-0C93-4DA4-A04B-27C81236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3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DD87-2719-49C8-9438-39BC13A1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7525A-B352-4F1E-96E8-C7592147E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481B-1E4D-4EFD-89FB-072E3A0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24692-27E2-4C81-B996-69B763DF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61BD2-834E-422F-8383-99D67E6B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973FB-D3A6-40D8-BD02-5F7CFAB83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02DA7-7242-40EB-A1E9-86502DAE7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5D22C-B808-4514-9EE1-BAD3842D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B3FD0-53D4-47F3-BF82-E654C554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D2F73-48E9-4BFB-92A7-B0903D51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D8E9-0A8B-4B48-8F85-1EDECF67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3F59A-8AFA-4DE7-9095-86488C9E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4831C-1F85-4D03-8C8C-D2C61342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049D-E981-47CE-8BCF-541D4245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4D480-26D0-438E-AB25-2A3D31A3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7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A6C9-6E81-4319-AA05-ED31C96A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B3533-5ED3-4C30-9D7D-C48DB76CB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AFA8E-3C01-4DDD-BAF1-27830F18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7259-DFDF-4851-B95F-125C6779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726A2-19D0-435E-8B7B-7757A64C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23CB-1E6E-4B0F-A9D7-0310A120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47398-544D-4B56-8203-5CDC0810D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C1F5D-2EBF-4597-80AE-80DF8402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DDE-8887-447E-8D23-139D656E6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2A399-9A93-48F2-9552-627BB2DC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F058B-9730-4921-A96F-4D9AD154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3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4C7D-AC25-4979-B91E-C9197BE3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8D6D3-C1EE-4108-A81D-F6FD7454D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3EE6C-4C7E-42A7-A399-3E8BF9BE2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1AA35-1D34-473E-9C6F-3555B7782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21AF9-47CE-47A6-9055-FCBA7BFA8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25BAF-95A3-418D-879B-643FE2E4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59A26-013A-4C3C-8783-6B2DEA47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301F1-594D-4472-9F29-95EDDA59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2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B5C1-A71C-4FDD-B9BD-D62C5D00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02709-5FA7-4D12-9764-DF3A38CB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87DE45-86B0-40D7-90EC-2849D8E5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FAFBB-28C3-44A8-B906-ED8CBA8D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1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FE13-C027-4B6C-9A63-78464A56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2C07B-D1E6-4832-8EDF-8C74EA5C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CDB76-CDBE-4BA7-8D2E-3BF7C743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0FDE-052E-409B-A4F0-D5366532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FF8CC-D812-4BEA-98F6-264845EE5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70A92-71B9-48E0-BB3D-BD0516581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9EB5E-A70A-4884-81FB-39B3C37F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5C09D-CE05-4F6B-A083-42CAC581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4D49-BCC6-499D-AE4C-758BCFFA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FB5B-5C31-4033-89C5-D9DF2D9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A2FCE-FFAE-44C9-998D-B8120E168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5B719-9880-4219-8374-989246DF6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91DD4-EE71-466F-830E-CBA1A926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3BA35-6B0E-43C0-A2B8-B965A433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CA62A-B7E1-4DE3-8260-BBF5C45E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360C4-92AA-4F5D-98CB-C50E061DB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A1BF9-755B-4F24-A2AF-032268A6A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D8E7-732A-4EF7-AF83-63382A2D5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79E2-62F8-4760-B917-5E8C4A382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BAA34-57D8-4412-8A17-9F2DDB4D4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96A4-8693-4125-A11C-7106125BD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107460" y="6374736"/>
            <a:ext cx="5306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Datos hasta la semana epidemiológica 45, 2020.     Fuente: reports de vigilancia enviados a OPS.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BA5955-681F-4A1E-A3B5-9345C9E57EF4}"/>
              </a:ext>
            </a:extLst>
          </p:cNvPr>
          <p:cNvCxnSpPr>
            <a:cxnSpLocks/>
          </p:cNvCxnSpPr>
          <p:nvPr/>
        </p:nvCxnSpPr>
        <p:spPr>
          <a:xfrm>
            <a:off x="6469191" y="516611"/>
            <a:ext cx="0" cy="582477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58573EE-65B5-426A-9063-62C152FF8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142987"/>
              </p:ext>
            </p:extLst>
          </p:nvPr>
        </p:nvGraphicFramePr>
        <p:xfrm>
          <a:off x="10429" y="1202189"/>
          <a:ext cx="6216609" cy="481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01EB501-DE66-4DFB-9CFC-0D2BEBBA2F63}"/>
              </a:ext>
            </a:extLst>
          </p:cNvPr>
          <p:cNvSpPr txBox="1"/>
          <p:nvPr/>
        </p:nvSpPr>
        <p:spPr>
          <a:xfrm>
            <a:off x="2026794" y="2237647"/>
            <a:ext cx="157002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SR= </a:t>
            </a:r>
            <a:r>
              <a:rPr lang="es-419" sz="1200">
                <a:solidFill>
                  <a:prstClr val="black"/>
                </a:solidFill>
                <a:latin typeface="Calibri" panose="020F0502020204030204"/>
              </a:rPr>
              <a:t>53</a:t>
            </a:r>
            <a:endParaRPr kumimoji="0" lang="es-419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s-419" sz="1200">
                <a:solidFill>
                  <a:prstClr val="black"/>
                </a:solidFill>
              </a:rPr>
              <a:t>COVID-19= 41,816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b="1">
                <a:solidFill>
                  <a:prstClr val="black"/>
                </a:solidFill>
                <a:latin typeface="Calibri" panose="020F0502020204030204"/>
              </a:rPr>
              <a:t>Reducción: 100%</a:t>
            </a:r>
            <a:endParaRPr kumimoji="0" lang="es-419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E0C5F0-2EC1-46DD-80E6-FC58BEB7B72A}"/>
              </a:ext>
            </a:extLst>
          </p:cNvPr>
          <p:cNvSpPr txBox="1"/>
          <p:nvPr/>
        </p:nvSpPr>
        <p:spPr>
          <a:xfrm>
            <a:off x="107460" y="127315"/>
            <a:ext cx="6361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sospechosos de sarampión, rubeola (SR) y COVID-19 por semana epidemiológica</a:t>
            </a:r>
            <a:r>
              <a:rPr lang="es-419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La subregión del Caribe, 2018-2020*</a:t>
            </a:r>
            <a:endParaRPr kumimoji="0" lang="es-419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62E758-D655-4F52-9D79-56116C1BEFE3}"/>
              </a:ext>
            </a:extLst>
          </p:cNvPr>
          <p:cNvSpPr txBox="1"/>
          <p:nvPr/>
        </p:nvSpPr>
        <p:spPr>
          <a:xfrm>
            <a:off x="6452004" y="77647"/>
            <a:ext cx="549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sospechosos de sarampión y rubeola por país. La subregión del Caribe</a:t>
            </a:r>
            <a:r>
              <a:rPr lang="es-419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2018-2020*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6557A99-20B1-4FF0-A93A-2104102528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153898"/>
              </p:ext>
            </p:extLst>
          </p:nvPr>
        </p:nvGraphicFramePr>
        <p:xfrm>
          <a:off x="6618855" y="691683"/>
          <a:ext cx="5558175" cy="3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7354768D-3540-4054-A0FF-1ED2105E2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9700"/>
              </p:ext>
            </p:extLst>
          </p:nvPr>
        </p:nvGraphicFramePr>
        <p:xfrm>
          <a:off x="7087267" y="4114800"/>
          <a:ext cx="503288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3527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E31CB-2402-4ADA-8C03-F8D541EABF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F8F651-4DAE-44DB-9C73-F7A7EE52C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C6F9E3-F8FA-4D60-AD70-0CD43EDD10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184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Bravo</dc:creator>
  <cp:lastModifiedBy>Pacis, Ms. Carmelita Lucia (WDC)</cp:lastModifiedBy>
  <cp:revision>6</cp:revision>
  <dcterms:created xsi:type="dcterms:W3CDTF">2020-11-19T20:55:13Z</dcterms:created>
  <dcterms:modified xsi:type="dcterms:W3CDTF">2020-11-24T18:31:34Z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