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8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987569874193753E-2"/>
          <c:y val="3.0536537877957414E-2"/>
          <c:w val="0.77982208628041727"/>
          <c:h val="0.8038131884687511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Casos sospechosos de SR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669-4F67-8961-6F5579000929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E669-4F67-8961-6F5579000929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669-4F67-8961-6F5579000929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669-4F67-8961-6F5579000929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669-4F67-8961-6F5579000929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E669-4F67-8961-6F557900092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669-4F67-8961-6F557900092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E669-4F67-8961-6F5579000929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669-4F67-8961-6F5579000929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E669-4F67-8961-6F5579000929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669-4F67-8961-6F5579000929}"/>
              </c:ext>
            </c:extLst>
          </c:dPt>
          <c:cat>
            <c:numRef>
              <c:f>Sheet1!$A$2:$A$46</c:f>
              <c:numCache>
                <c:formatCode>General</c:formatCod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</c:numCache>
            </c:numRef>
          </c:cat>
          <c:val>
            <c:numRef>
              <c:f>Sheet1!$C$2:$C$46</c:f>
              <c:numCache>
                <c:formatCode>General</c:formatCode>
                <c:ptCount val="45"/>
                <c:pt idx="0">
                  <c:v>954</c:v>
                </c:pt>
                <c:pt idx="1">
                  <c:v>1163</c:v>
                </c:pt>
                <c:pt idx="2">
                  <c:v>1274</c:v>
                </c:pt>
                <c:pt idx="3">
                  <c:v>1105</c:v>
                </c:pt>
                <c:pt idx="4">
                  <c:v>1201</c:v>
                </c:pt>
                <c:pt idx="5">
                  <c:v>1219</c:v>
                </c:pt>
                <c:pt idx="6">
                  <c:v>1454</c:v>
                </c:pt>
                <c:pt idx="7">
                  <c:v>1457</c:v>
                </c:pt>
                <c:pt idx="8">
                  <c:v>1514</c:v>
                </c:pt>
                <c:pt idx="9">
                  <c:v>1644</c:v>
                </c:pt>
                <c:pt idx="10">
                  <c:v>1870</c:v>
                </c:pt>
                <c:pt idx="11">
                  <c:v>1457</c:v>
                </c:pt>
                <c:pt idx="12">
                  <c:v>1256</c:v>
                </c:pt>
                <c:pt idx="13">
                  <c:v>916</c:v>
                </c:pt>
                <c:pt idx="14">
                  <c:v>616</c:v>
                </c:pt>
                <c:pt idx="15">
                  <c:v>458</c:v>
                </c:pt>
                <c:pt idx="16">
                  <c:v>271</c:v>
                </c:pt>
                <c:pt idx="17">
                  <c:v>202</c:v>
                </c:pt>
                <c:pt idx="18">
                  <c:v>164</c:v>
                </c:pt>
                <c:pt idx="19">
                  <c:v>156</c:v>
                </c:pt>
                <c:pt idx="20">
                  <c:v>150</c:v>
                </c:pt>
                <c:pt idx="21">
                  <c:v>143</c:v>
                </c:pt>
                <c:pt idx="22">
                  <c:v>138</c:v>
                </c:pt>
                <c:pt idx="23">
                  <c:v>131</c:v>
                </c:pt>
                <c:pt idx="24">
                  <c:v>112</c:v>
                </c:pt>
                <c:pt idx="25">
                  <c:v>102</c:v>
                </c:pt>
                <c:pt idx="26">
                  <c:v>104</c:v>
                </c:pt>
                <c:pt idx="27">
                  <c:v>134</c:v>
                </c:pt>
                <c:pt idx="28">
                  <c:v>151</c:v>
                </c:pt>
                <c:pt idx="29">
                  <c:v>147</c:v>
                </c:pt>
                <c:pt idx="30">
                  <c:v>138</c:v>
                </c:pt>
                <c:pt idx="31">
                  <c:v>138</c:v>
                </c:pt>
                <c:pt idx="32">
                  <c:v>142</c:v>
                </c:pt>
                <c:pt idx="33">
                  <c:v>151</c:v>
                </c:pt>
                <c:pt idx="34">
                  <c:v>175</c:v>
                </c:pt>
                <c:pt idx="35">
                  <c:v>170</c:v>
                </c:pt>
                <c:pt idx="36">
                  <c:v>145</c:v>
                </c:pt>
                <c:pt idx="37">
                  <c:v>145</c:v>
                </c:pt>
                <c:pt idx="38">
                  <c:v>168</c:v>
                </c:pt>
                <c:pt idx="39">
                  <c:v>190</c:v>
                </c:pt>
                <c:pt idx="40">
                  <c:v>157</c:v>
                </c:pt>
                <c:pt idx="41">
                  <c:v>111</c:v>
                </c:pt>
                <c:pt idx="42">
                  <c:v>97</c:v>
                </c:pt>
                <c:pt idx="43">
                  <c:v>34</c:v>
                </c:pt>
                <c:pt idx="4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09-4484-8432-DEF4FB7962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992753375"/>
        <c:axId val="996516591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Casos COVID-19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Sheet1!$A$2:$A$46</c:f>
              <c:numCache>
                <c:formatCode>General</c:formatCode>
                <c:ptCount val="4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</c:numCache>
            </c:numRef>
          </c:cat>
          <c:val>
            <c:numRef>
              <c:f>Sheet1!$B$2:$B$46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9</c:v>
                </c:pt>
                <c:pt idx="5">
                  <c:v>8</c:v>
                </c:pt>
                <c:pt idx="6">
                  <c:v>3</c:v>
                </c:pt>
                <c:pt idx="7">
                  <c:v>2</c:v>
                </c:pt>
                <c:pt idx="8">
                  <c:v>10</c:v>
                </c:pt>
                <c:pt idx="9">
                  <c:v>239</c:v>
                </c:pt>
                <c:pt idx="10">
                  <c:v>1934</c:v>
                </c:pt>
                <c:pt idx="11">
                  <c:v>17472</c:v>
                </c:pt>
                <c:pt idx="12">
                  <c:v>80619</c:v>
                </c:pt>
                <c:pt idx="13">
                  <c:v>215554</c:v>
                </c:pt>
                <c:pt idx="14">
                  <c:v>258371</c:v>
                </c:pt>
                <c:pt idx="15">
                  <c:v>248299</c:v>
                </c:pt>
                <c:pt idx="16">
                  <c:v>274060</c:v>
                </c:pt>
                <c:pt idx="17">
                  <c:v>289783</c:v>
                </c:pt>
                <c:pt idx="18">
                  <c:v>300547</c:v>
                </c:pt>
                <c:pt idx="19">
                  <c:v>308566</c:v>
                </c:pt>
                <c:pt idx="20">
                  <c:v>372596</c:v>
                </c:pt>
                <c:pt idx="21">
                  <c:v>400129</c:v>
                </c:pt>
                <c:pt idx="22">
                  <c:v>472404</c:v>
                </c:pt>
                <c:pt idx="23">
                  <c:v>476919</c:v>
                </c:pt>
                <c:pt idx="24">
                  <c:v>568259</c:v>
                </c:pt>
                <c:pt idx="25">
                  <c:v>654271</c:v>
                </c:pt>
                <c:pt idx="26">
                  <c:v>763840</c:v>
                </c:pt>
                <c:pt idx="27">
                  <c:v>843873</c:v>
                </c:pt>
                <c:pt idx="28">
                  <c:v>836681</c:v>
                </c:pt>
                <c:pt idx="29">
                  <c:v>1009432</c:v>
                </c:pt>
                <c:pt idx="30">
                  <c:v>1091151</c:v>
                </c:pt>
                <c:pt idx="31">
                  <c:v>970423</c:v>
                </c:pt>
                <c:pt idx="32">
                  <c:v>973970</c:v>
                </c:pt>
                <c:pt idx="33">
                  <c:v>862566</c:v>
                </c:pt>
                <c:pt idx="34">
                  <c:v>855218</c:v>
                </c:pt>
                <c:pt idx="35">
                  <c:v>862580</c:v>
                </c:pt>
                <c:pt idx="36">
                  <c:v>708482</c:v>
                </c:pt>
                <c:pt idx="37">
                  <c:v>764451</c:v>
                </c:pt>
                <c:pt idx="38">
                  <c:v>765668</c:v>
                </c:pt>
                <c:pt idx="39">
                  <c:v>766447</c:v>
                </c:pt>
                <c:pt idx="40">
                  <c:v>804712</c:v>
                </c:pt>
                <c:pt idx="41">
                  <c:v>798400</c:v>
                </c:pt>
                <c:pt idx="42">
                  <c:v>884500</c:v>
                </c:pt>
                <c:pt idx="43">
                  <c:v>999286</c:v>
                </c:pt>
                <c:pt idx="44">
                  <c:v>932657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309-4484-8432-DEF4FB7962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74447039"/>
        <c:axId val="996508687"/>
      </c:lineChart>
      <c:catAx>
        <c:axId val="99275337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dirty="0" err="1"/>
                  <a:t>Semana</a:t>
                </a:r>
                <a:r>
                  <a:rPr lang="en-US" sz="1000" dirty="0"/>
                  <a:t> </a:t>
                </a:r>
                <a:r>
                  <a:rPr lang="en-US" sz="1000" dirty="0" err="1"/>
                  <a:t>epidemiológica</a:t>
                </a:r>
                <a:endParaRPr lang="en-US" sz="10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6516591"/>
        <c:crosses val="autoZero"/>
        <c:auto val="1"/>
        <c:lblAlgn val="ctr"/>
        <c:lblOffset val="100"/>
        <c:tickLblSkip val="1"/>
        <c:noMultiLvlLbl val="0"/>
      </c:catAx>
      <c:valAx>
        <c:axId val="9965165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accent1"/>
                    </a:solidFill>
                  </a:rPr>
                  <a:t>Casos </a:t>
                </a:r>
                <a:r>
                  <a:rPr lang="en-US" sz="1200" dirty="0" err="1">
                    <a:solidFill>
                      <a:schemeClr val="accent1"/>
                    </a:solidFill>
                  </a:rPr>
                  <a:t>sospechosos</a:t>
                </a:r>
                <a:r>
                  <a:rPr lang="en-US" sz="1200" dirty="0">
                    <a:solidFill>
                      <a:schemeClr val="accent1"/>
                    </a:solidFill>
                  </a:rPr>
                  <a:t> de SR</a:t>
                </a:r>
              </a:p>
            </c:rich>
          </c:tx>
          <c:layout>
            <c:manualLayout>
              <c:xMode val="edge"/>
              <c:yMode val="edge"/>
              <c:x val="2.994760110694016E-3"/>
              <c:y val="0.2888250309177707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2753375"/>
        <c:crosses val="autoZero"/>
        <c:crossBetween val="between"/>
      </c:valAx>
      <c:valAx>
        <c:axId val="996508687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>
                    <a:solidFill>
                      <a:schemeClr val="accent2"/>
                    </a:solidFill>
                  </a:rPr>
                  <a:t>Casos COVID-19</a:t>
                </a:r>
              </a:p>
            </c:rich>
          </c:tx>
          <c:layout>
            <c:manualLayout>
              <c:xMode val="edge"/>
              <c:yMode val="edge"/>
              <c:x val="0.96179847553378295"/>
              <c:y val="0.34343336641520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accent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4447039"/>
        <c:crosses val="max"/>
        <c:crossBetween val="between"/>
      </c:valAx>
      <c:catAx>
        <c:axId val="107444703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9650868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F36DE-728E-4748-A890-65A59B389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779FE-C597-4B16-ABA0-A5E5E3EAD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7DC32-8A53-4609-9A0C-73D7E22B5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4AA57E-4082-41B6-845E-3FC9E687D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DD6DD-22E0-485C-8041-0B1AA7C2F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6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B7767-EEDF-494B-920E-5D53034DE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A8D51-093D-4089-9190-C7E4FE35B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2D8E0E-80D5-443F-8A20-B7BA45B6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BF54F-2F14-4AE1-B306-6302D1BE5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95F84-116E-4CF9-A468-6682BC70C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63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84773A-B62E-4F74-914D-B35C8AC67E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7A93C5-BFBE-431E-9AE1-914F02E4A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9D1122-B9C0-47FD-A42C-8892A5EB3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B5FAE-3F9A-4F85-A5C0-F434E38C0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54C2A-7FA4-4D99-8E04-1767AD4C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091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50FF0-CE14-4C48-9148-381FBB90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C7D8A-93AA-4A1B-AA57-4759E88D2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6F981-EB47-452C-ACDF-16F710D60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4C69A-8B93-414B-98A5-894595E19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AE2B2-D3AA-45CC-B7EA-0420734D8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7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F8909-6A9C-4A4D-A27D-331A92820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C25375-0FF5-4D91-A038-DE62B12FB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EF2B3-8F51-4A62-8E2B-B9CAD8346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D7E0D-79E2-4422-A618-CAFED3A31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74442E-CDD2-4FF7-A417-9D54180C3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71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108A9-270B-4327-B7CA-02683BBF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732B6B-A4B3-44EB-821B-C4180952C9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17C28B-314B-45B2-88FF-059D616EA7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D6D221-7D3C-42B9-87CE-6FEF2D81D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18BDEC-D92C-4E28-A450-A6955992C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21E093-48F4-4BC3-AC82-B0E92D08A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9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B06B7-EC4C-44E5-90A4-2F87F0A8B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CCB186-7BB2-4C3A-B0DE-36D8E0416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47932F-A7DB-41FA-A122-7C14D63467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854D26-360A-4369-88CD-A829820430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47CDEC-27A0-4E10-B6B2-837079F961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1F50B8-C047-4FED-A0C3-9B2D36BE4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964D7C-F026-4057-9DEC-8B2B277F1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6EF5ED-E2EB-43A4-A451-C672C1F48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97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72604-6319-47AB-9ADF-80721BB8C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A92F79-4A7F-4213-B288-C525572B1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8B0DC-F5AA-4545-B5A4-4702DDF6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CB3171-9D83-4334-A33F-57A8334D7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52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D547D9-1FFA-4298-A4CF-90BD6CC3C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029502-9615-49AA-AD16-DF7F0140B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51FE0A-8BCC-416B-A679-10A5EAB1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5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1C861-B815-48D1-8256-417AF34E6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65765-3200-44C8-A066-179B00EF2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DFA48D-42AA-40F1-8111-66A737060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8ED832-3B56-47E2-89C0-17A45DEA4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D60FBD-916F-4433-A764-D97B9F04C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8185C0-F1CF-4904-84D0-6ADBFAAE5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10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EB9D6-7108-4EED-A94D-CB3075606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69E879-0119-4F60-B1CE-78536A238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7C94E2-8F11-4AB4-8FE6-99A12A8FD0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C26135-2C4B-40B6-9290-98F3705DD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4007C-DB21-4176-A6F8-F988937A9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CC665-7C1C-424D-8C25-F4C988BE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9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1A0EA5-73A9-4467-BBAA-919719657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E383D-5559-43C9-B0DE-6DA733251C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8FAB2-0BCA-480F-B1D6-C078FBCFB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6417-13AE-441E-867E-3289A3DCB125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B8580-C7A6-4CB1-BC4A-51C5880909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48249D-5BEF-40A4-ACF6-A51D5923DA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7501-4115-4352-A1B5-661060CE8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45DD222-5CA9-4DFD-9B1D-4C6EC03D70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3942168"/>
              </p:ext>
            </p:extLst>
          </p:nvPr>
        </p:nvGraphicFramePr>
        <p:xfrm>
          <a:off x="1630326" y="1134140"/>
          <a:ext cx="8768315" cy="5117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9381728C-D3B4-40F9-A385-B28A9F8D09B8}"/>
              </a:ext>
            </a:extLst>
          </p:cNvPr>
          <p:cNvSpPr txBox="1"/>
          <p:nvPr/>
        </p:nvSpPr>
        <p:spPr>
          <a:xfrm>
            <a:off x="921108" y="6349115"/>
            <a:ext cx="7584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*Datos hasta la semana epidemiológica 45, 2020. Fuente: reportes de vigilancia enviados a OPS.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419" sz="1200" dirty="0">
                <a:solidFill>
                  <a:prstClr val="black"/>
                </a:solidFill>
                <a:latin typeface="Calibri" panose="020F0502020204030204"/>
              </a:rPr>
              <a:t>  EUA solo notifica número total de casos confirmados de sarampión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967B987-35D3-48D4-AF4C-556F68C1953B}"/>
              </a:ext>
            </a:extLst>
          </p:cNvPr>
          <p:cNvSpPr txBox="1"/>
          <p:nvPr/>
        </p:nvSpPr>
        <p:spPr>
          <a:xfrm>
            <a:off x="416343" y="-6873"/>
            <a:ext cx="115021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Notificación de casos sospechosos de sarampión, </a:t>
            </a:r>
            <a:r>
              <a:rPr kumimoji="0" lang="es-419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rub</a:t>
            </a:r>
            <a:r>
              <a:rPr lang="es-419" sz="2400" b="1" dirty="0">
                <a:solidFill>
                  <a:srgbClr val="4472C4">
                    <a:lumMod val="75000"/>
                  </a:srgb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é</a:t>
            </a:r>
            <a:r>
              <a:rPr kumimoji="0" lang="es-419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ola(SR) y </a:t>
            </a:r>
            <a:r>
              <a:rPr kumimoji="0" lang="es-419" sz="2400" b="1" i="0" u="sng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COVID-19</a:t>
            </a:r>
            <a:r>
              <a:rPr kumimoji="0" lang="es-419" sz="24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cases </a:t>
            </a:r>
            <a:r>
              <a:rPr lang="es-419" sz="2400" b="1" dirty="0">
                <a:solidFill>
                  <a:srgbClr val="4472C4">
                    <a:lumMod val="75000"/>
                  </a:srgb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por </a:t>
            </a:r>
            <a:r>
              <a:rPr lang="es-419" sz="2400" b="1">
                <a:solidFill>
                  <a:srgbClr val="4472C4">
                    <a:lumMod val="75000"/>
                  </a:srgb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semana epidemiológica</a:t>
            </a:r>
            <a:r>
              <a:rPr kumimoji="0" lang="es-419" sz="2400" b="1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Región de las Am</a:t>
            </a:r>
            <a:r>
              <a:rPr lang="es-419" sz="2400" b="1">
                <a:solidFill>
                  <a:srgbClr val="4472C4">
                    <a:lumMod val="75000"/>
                  </a:srgb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é</a:t>
            </a:r>
            <a:r>
              <a:rPr kumimoji="0" lang="es-419" sz="2400" b="1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ricas, 2020*</a:t>
            </a:r>
            <a:endParaRPr kumimoji="0" lang="es-419" sz="24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75000"/>
                </a:srgbClr>
              </a:solidFill>
              <a:effectLst/>
              <a:uLnTx/>
              <a:uFillTx/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D7FA1D-A857-4C29-ABD5-0E155FFC15FE}"/>
              </a:ext>
            </a:extLst>
          </p:cNvPr>
          <p:cNvSpPr txBox="1"/>
          <p:nvPr/>
        </p:nvSpPr>
        <p:spPr>
          <a:xfrm>
            <a:off x="6910419" y="3513198"/>
            <a:ext cx="2046973" cy="6463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Casos SR = 23,644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Casos COVID-19= 21,434,393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err="1">
                <a:solidFill>
                  <a:prstClr val="black"/>
                </a:solidFill>
                <a:latin typeface="Calibri" panose="020F0502020204030204"/>
              </a:rPr>
              <a:t>Reducción</a:t>
            </a:r>
            <a:r>
              <a:rPr lang="en-US" sz="1200" b="1" dirty="0">
                <a:solidFill>
                  <a:prstClr val="black"/>
                </a:solidFill>
                <a:latin typeface="Calibri" panose="020F0502020204030204"/>
              </a:rPr>
              <a:t>: 88%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5740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69407B9-7885-44EC-8F89-C9E4A13273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DE9860-25CC-4E46-B97D-2C68437F1A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8B20D7-6354-4049-B1D8-CC92B314307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76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Ebrima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16</cp:revision>
  <dcterms:created xsi:type="dcterms:W3CDTF">2020-09-30T00:13:07Z</dcterms:created>
  <dcterms:modified xsi:type="dcterms:W3CDTF">2020-11-16T20:57:14Z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