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4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Distribution%20of%20suspected%20cases%20by%20age%20group_MRBulletin-42grap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Distribution%20of%20suspected%20cases%20by%20age%20group_MRBulletin-42graph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[Distribution of suspected cases by age group_MRBulletin-42graph.xlsx]6.PivotDistByAge2!PivotTable2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3134218462263345"/>
          <c:y val="3.7943450264731629E-2"/>
          <c:w val="0.79823068270312381"/>
          <c:h val="0.688585928647023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'[Distribution of suspected cases by age group_MRBulletin-42graph.xlsx]6.PivotDistByAge2'!$B$26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'[Distribution of suspected cases by age group_MRBulletin-42graph.xlsx]6.PivotDistByAge2'!$B$26</c:f>
              <c:strCache>
                <c:ptCount val="7"/>
                <c:pt idx="0">
                  <c:v>&lt;1y</c:v>
                </c:pt>
                <c:pt idx="1">
                  <c:v>1y-4y</c:v>
                </c:pt>
                <c:pt idx="2">
                  <c:v>5y-9y</c:v>
                </c:pt>
                <c:pt idx="3">
                  <c:v>10y-19y</c:v>
                </c:pt>
                <c:pt idx="4">
                  <c:v>20y-29y</c:v>
                </c:pt>
                <c:pt idx="5">
                  <c:v>30y-39y</c:v>
                </c:pt>
                <c:pt idx="6">
                  <c:v>≥40y</c:v>
                </c:pt>
              </c:strCache>
            </c:strRef>
          </c:cat>
          <c:val>
            <c:numRef>
              <c:f>'[Distribution of suspected cases by age group_MRBulletin-42graph.xlsx]6.PivotDistByAge2'!$B$26</c:f>
              <c:numCache>
                <c:formatCode>General</c:formatCode>
                <c:ptCount val="7"/>
                <c:pt idx="0">
                  <c:v>1923</c:v>
                </c:pt>
                <c:pt idx="1">
                  <c:v>2734</c:v>
                </c:pt>
                <c:pt idx="2">
                  <c:v>1570</c:v>
                </c:pt>
                <c:pt idx="3">
                  <c:v>1176</c:v>
                </c:pt>
                <c:pt idx="4">
                  <c:v>801</c:v>
                </c:pt>
                <c:pt idx="5">
                  <c:v>590</c:v>
                </c:pt>
                <c:pt idx="6">
                  <c:v>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C-4FAE-BC39-2E216AA64B75}"/>
            </c:ext>
          </c:extLst>
        </c:ser>
        <c:ser>
          <c:idx val="1"/>
          <c:order val="1"/>
          <c:tx>
            <c:strRef>
              <c:f>'[Distribution of suspected cases by age group_MRBulletin-42graph.xlsx]6.PivotDistByAge2'!$B$26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'[Distribution of suspected cases by age group_MRBulletin-42graph.xlsx]6.PivotDistByAge2'!$B$26</c:f>
              <c:strCache>
                <c:ptCount val="7"/>
                <c:pt idx="0">
                  <c:v>&lt;1y</c:v>
                </c:pt>
                <c:pt idx="1">
                  <c:v>1y-4y</c:v>
                </c:pt>
                <c:pt idx="2">
                  <c:v>5y-9y</c:v>
                </c:pt>
                <c:pt idx="3">
                  <c:v>10y-19y</c:v>
                </c:pt>
                <c:pt idx="4">
                  <c:v>20y-29y</c:v>
                </c:pt>
                <c:pt idx="5">
                  <c:v>30y-39y</c:v>
                </c:pt>
                <c:pt idx="6">
                  <c:v>≥40y</c:v>
                </c:pt>
              </c:strCache>
            </c:strRef>
          </c:cat>
          <c:val>
            <c:numRef>
              <c:f>'[Distribution of suspected cases by age group_MRBulletin-42graph.xlsx]6.PivotDistByAge2'!$B$26</c:f>
              <c:numCache>
                <c:formatCode>General</c:formatCode>
                <c:ptCount val="7"/>
                <c:pt idx="0">
                  <c:v>2330</c:v>
                </c:pt>
                <c:pt idx="1">
                  <c:v>3252</c:v>
                </c:pt>
                <c:pt idx="2">
                  <c:v>1642</c:v>
                </c:pt>
                <c:pt idx="3">
                  <c:v>1191</c:v>
                </c:pt>
                <c:pt idx="4">
                  <c:v>723</c:v>
                </c:pt>
                <c:pt idx="5">
                  <c:v>465</c:v>
                </c:pt>
                <c:pt idx="6">
                  <c:v>457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C-4FAE-BC39-2E216AA64B75}"/>
            </c:ext>
          </c:extLst>
        </c:ser>
        <c:ser>
          <c:idx val="2"/>
          <c:order val="2"/>
          <c:tx>
            <c:strRef>
              <c:f>'[Distribution of suspected cases by age group_MRBulletin-42graph.xlsx]6.PivotDistByAge2'!$B$26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'[Distribution of suspected cases by age group_MRBulletin-42graph.xlsx]6.PivotDistByAge2'!$B$26</c:f>
              <c:strCache>
                <c:ptCount val="7"/>
                <c:pt idx="0">
                  <c:v>&lt;1y</c:v>
                </c:pt>
                <c:pt idx="1">
                  <c:v>1y-4y</c:v>
                </c:pt>
                <c:pt idx="2">
                  <c:v>5y-9y</c:v>
                </c:pt>
                <c:pt idx="3">
                  <c:v>10y-19y</c:v>
                </c:pt>
                <c:pt idx="4">
                  <c:v>20y-29y</c:v>
                </c:pt>
                <c:pt idx="5">
                  <c:v>30y-39y</c:v>
                </c:pt>
                <c:pt idx="6">
                  <c:v>≥40y</c:v>
                </c:pt>
              </c:strCache>
            </c:strRef>
          </c:cat>
          <c:val>
            <c:numRef>
              <c:f>'[Distribution of suspected cases by age group_MRBulletin-42graph.xlsx]6.PivotDistByAge2'!$B$26</c:f>
              <c:numCache>
                <c:formatCode>General</c:formatCode>
                <c:ptCount val="7"/>
                <c:pt idx="0">
                  <c:v>7905</c:v>
                </c:pt>
                <c:pt idx="1">
                  <c:v>10638</c:v>
                </c:pt>
                <c:pt idx="2">
                  <c:v>3757</c:v>
                </c:pt>
                <c:pt idx="3">
                  <c:v>2742</c:v>
                </c:pt>
                <c:pt idx="4">
                  <c:v>1190</c:v>
                </c:pt>
                <c:pt idx="5">
                  <c:v>754</c:v>
                </c:pt>
                <c:pt idx="6">
                  <c:v>719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8C-4FAE-BC39-2E216AA64B75}"/>
            </c:ext>
          </c:extLst>
        </c:ser>
        <c:ser>
          <c:idx val="3"/>
          <c:order val="3"/>
          <c:tx>
            <c:strRef>
              <c:f>'[Distribution of suspected cases by age group_MRBulletin-42graph.xlsx]6.PivotDistByAge2'!$B$26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'[Distribution of suspected cases by age group_MRBulletin-42graph.xlsx]6.PivotDistByAge2'!$B$26</c:f>
              <c:strCache>
                <c:ptCount val="7"/>
                <c:pt idx="0">
                  <c:v>&lt;1y</c:v>
                </c:pt>
                <c:pt idx="1">
                  <c:v>1y-4y</c:v>
                </c:pt>
                <c:pt idx="2">
                  <c:v>5y-9y</c:v>
                </c:pt>
                <c:pt idx="3">
                  <c:v>10y-19y</c:v>
                </c:pt>
                <c:pt idx="4">
                  <c:v>20y-29y</c:v>
                </c:pt>
                <c:pt idx="5">
                  <c:v>30y-39y</c:v>
                </c:pt>
                <c:pt idx="6">
                  <c:v>≥40y</c:v>
                </c:pt>
              </c:strCache>
            </c:strRef>
          </c:cat>
          <c:val>
            <c:numRef>
              <c:f>'[Distribution of suspected cases by age group_MRBulletin-42graph.xlsx]6.PivotDistByAge2'!$B$26</c:f>
              <c:numCache>
                <c:formatCode>General</c:formatCode>
                <c:ptCount val="7"/>
                <c:pt idx="0">
                  <c:v>5072</c:v>
                </c:pt>
                <c:pt idx="1">
                  <c:v>6873</c:v>
                </c:pt>
                <c:pt idx="2">
                  <c:v>2839</c:v>
                </c:pt>
                <c:pt idx="3">
                  <c:v>2017</c:v>
                </c:pt>
                <c:pt idx="4">
                  <c:v>1185</c:v>
                </c:pt>
                <c:pt idx="5">
                  <c:v>725</c:v>
                </c:pt>
                <c:pt idx="6">
                  <c:v>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8C-4FAE-BC39-2E216AA64B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3263263"/>
        <c:axId val="437166239"/>
      </c:barChart>
      <c:catAx>
        <c:axId val="14326326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0" i="0" baseline="0" dirty="0" err="1">
                    <a:solidFill>
                      <a:sysClr val="windowText" lastClr="000000"/>
                    </a:solidFill>
                    <a:effectLst/>
                  </a:rPr>
                  <a:t>Grupos</a:t>
                </a:r>
                <a:r>
                  <a:rPr lang="en-US" sz="1200" b="0" i="0" baseline="0" dirty="0">
                    <a:solidFill>
                      <a:sysClr val="windowText" lastClr="000000"/>
                    </a:solidFill>
                    <a:effectLst/>
                  </a:rPr>
                  <a:t> de </a:t>
                </a:r>
                <a:r>
                  <a:rPr lang="en-US" sz="1200" b="0" i="0" baseline="0" dirty="0" err="1">
                    <a:solidFill>
                      <a:sysClr val="windowText" lastClr="000000"/>
                    </a:solidFill>
                    <a:effectLst/>
                  </a:rPr>
                  <a:t>edad</a:t>
                </a:r>
                <a:endParaRPr lang="en-US" sz="1200" dirty="0">
                  <a:solidFill>
                    <a:sysClr val="windowText" lastClr="000000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0.46263254518122232"/>
              <c:y val="0.813532266869224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166239"/>
        <c:crosses val="autoZero"/>
        <c:auto val="1"/>
        <c:lblAlgn val="ctr"/>
        <c:lblOffset val="100"/>
        <c:noMultiLvlLbl val="0"/>
      </c:catAx>
      <c:valAx>
        <c:axId val="437166239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0" i="0" baseline="0" dirty="0" err="1">
                    <a:solidFill>
                      <a:sysClr val="windowText" lastClr="000000"/>
                    </a:solidFill>
                    <a:effectLst/>
                  </a:rPr>
                  <a:t>Número</a:t>
                </a:r>
                <a:r>
                  <a:rPr lang="en-US" sz="1200" b="0" i="0" baseline="0" dirty="0">
                    <a:solidFill>
                      <a:sysClr val="windowText" lastClr="000000"/>
                    </a:solidFill>
                    <a:effectLst/>
                  </a:rPr>
                  <a:t> de </a:t>
                </a:r>
                <a:r>
                  <a:rPr lang="en-US" sz="1200" b="0" i="0" baseline="0" dirty="0" err="1">
                    <a:solidFill>
                      <a:sysClr val="windowText" lastClr="000000"/>
                    </a:solidFill>
                    <a:effectLst/>
                  </a:rPr>
                  <a:t>casos</a:t>
                </a:r>
                <a:endParaRPr lang="en-US" sz="1200" dirty="0">
                  <a:solidFill>
                    <a:sysClr val="windowText" lastClr="000000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4.0488323312696146E-2"/>
              <c:y val="0.282669963047244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263263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45877369650103567"/>
          <c:y val="4.4441445200370855E-2"/>
          <c:w val="0.30777029794352628"/>
          <c:h val="4.62425716164016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'[Distribution of suspected cases by age group_MRBulletin-42graph.xlsx]Sheet1'!$A$2:$A$8</c:f>
              <c:strCache>
                <c:ptCount val="7"/>
                <c:pt idx="0">
                  <c:v>&lt;1y</c:v>
                </c:pt>
                <c:pt idx="1">
                  <c:v>1y-4y</c:v>
                </c:pt>
                <c:pt idx="2">
                  <c:v>5y-9y</c:v>
                </c:pt>
                <c:pt idx="3">
                  <c:v>10y-19y</c:v>
                </c:pt>
                <c:pt idx="4">
                  <c:v>20y-29y</c:v>
                </c:pt>
                <c:pt idx="5">
                  <c:v>30y-39y</c:v>
                </c:pt>
                <c:pt idx="6">
                  <c:v>≥40y</c:v>
                </c:pt>
              </c:strCache>
            </c:strRef>
          </c:cat>
          <c:val>
            <c:numRef>
              <c:f>'[Distribution of suspected cases by age group_MRBulletin-42graph.xlsx]Sheet1'!$B$2:$B$8</c:f>
              <c:numCache>
                <c:formatCode>_(* #,##0_);_(* \(#,##0\);_(* "-"??_);_(@_)</c:formatCode>
                <c:ptCount val="7"/>
                <c:pt idx="0">
                  <c:v>1137</c:v>
                </c:pt>
                <c:pt idx="1">
                  <c:v>1387</c:v>
                </c:pt>
                <c:pt idx="2">
                  <c:v>631</c:v>
                </c:pt>
                <c:pt idx="3">
                  <c:v>550</c:v>
                </c:pt>
                <c:pt idx="4">
                  <c:v>414</c:v>
                </c:pt>
                <c:pt idx="5">
                  <c:v>273</c:v>
                </c:pt>
                <c:pt idx="6">
                  <c:v>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B8-4B53-8FE1-37730A315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405664063"/>
        <c:axId val="634540159"/>
      </c:barChart>
      <c:catAx>
        <c:axId val="405664063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4540159"/>
        <c:crosses val="autoZero"/>
        <c:auto val="1"/>
        <c:lblAlgn val="ctr"/>
        <c:lblOffset val="100"/>
        <c:noMultiLvlLbl val="0"/>
      </c:catAx>
      <c:valAx>
        <c:axId val="634540159"/>
        <c:scaling>
          <c:orientation val="minMax"/>
        </c:scaling>
        <c:delete val="0"/>
        <c:axPos val="l"/>
        <c:numFmt formatCode="_(* #,##0_);_(* \(#,##0\);_(* &quot;-&quot;??_);_(@_)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6640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AF36F-B636-49E3-B3C6-710678A1F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5F8EA6-FB1C-4F32-B088-4FAB0DA14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543D9-9976-49FB-BE67-1C5CCEDD3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2079C-62CC-4D4C-AB1E-52AF7BFB6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4E61D-A22A-4962-9CEC-72D48492F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6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B84A3-269B-4940-83ED-4404ED39C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6E101B-6FD8-4F80-BE3B-A45B36072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D543A-CA6F-4FA1-B4E6-59EB086E3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F3C3D-4D3F-4870-A9BD-95F393CBD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6F2DC-8DA1-42B5-8334-23B5D4CF4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9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3A255-AED2-4D7B-982A-0D19890330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388683-8572-4653-A3C0-8BA299D72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63481-8674-44DA-B81D-92F5C200A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08655-F611-4ADD-BD4E-BB88B92A6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5EAE8-C6D0-44E4-A151-B78B7E0CD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4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CAC22-D3E4-4B48-91D3-0BFF070B5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6E1ED-AA2F-4349-BA89-31DBE1F2D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27913-8C88-4570-829B-130550C6F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90087-DF1B-422F-AB39-09A680424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D6A17-3597-40B5-8A22-1C3A326C0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2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B7DC5-5A4C-40EF-AB87-82CCAFA93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201A4-1816-483C-BBD4-EB478C308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79D7E-E575-46CF-91CE-AFD973741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A95CA-D51D-49F6-B8BF-F9AA502ED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34AD6-0350-48C1-8FBB-D9BDFE28B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3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1C8F9-DCA8-4DEB-963F-F5DDACE60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4E815-9EA2-438C-8770-9516449518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E7096C-29D7-41DB-9766-30499173D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D70E6B-4E37-462A-8969-15DBB3E92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2AF50F-FF72-40A8-9A36-7BB8864FD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10C749-4ACC-4763-AD9E-386C12152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8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C077C-32B1-4D0C-A542-FA0EDFAD9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60055-4A33-420B-9F68-29A43AA94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4E8C6B-16EE-4894-87C9-710AB4FFC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00263E-FBCD-4920-82E5-6510EA6463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4E2D88-1891-48F8-AC6B-6D8674B8BB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26A28C-F59B-4C67-AFE4-20B89662D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0D86F8-0F98-43CD-94FA-282EC0314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E5E253-B824-46AE-9AC9-AA9EF272E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16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8694D-4752-47F3-9511-395803FB1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730642-6AEA-4845-9AB6-A0FAD5434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163E7C-5809-450A-9D69-5B16BE16C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446AE3-806C-4C59-8B65-1FF1632CA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8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E0B2F8-F37C-4E59-A0E4-EBBF1FE75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378559-D6F3-4721-A2A8-69ACF97F4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8C5AFA-5BBC-4B2B-A3DD-B06E4F6E1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5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03A7-6B70-412B-BBD4-C96B6E6BF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F1113-F771-4391-BCE1-096C0B558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824ED2-4270-4506-911B-DCB820E4E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6A6361-001F-4407-A76A-C2EC5A094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1F6A71-B531-4789-BC3C-EF1C59E9C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67BC85-EBE2-407F-9168-79DF1661E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18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48408-B232-4D7B-94BA-93397F502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23E893-F60D-4E14-A09B-D74CDE5871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9BDA4-63DA-4FA9-9ACD-D5229BE96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90A8EE-C54E-4326-AF22-A6759DB4B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EBA50C-A94B-45F6-8E25-6EF2EF8CC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3EC9E-1E5C-4E13-995C-03DEC9C46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5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3B0806-ACFC-4274-BBF2-15E754A40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5BD4D-0C79-476A-AD34-9D917CCC3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D476D-1248-493C-82A8-C112E5D38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2BD99-971E-4936-88B9-AF882775279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A465C-E406-4E40-87E1-24C7E096F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B4024-6368-4AE8-89FF-B154D2F77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0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1FB3583-6C8B-4BD4-8C4F-55375D744F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985068"/>
              </p:ext>
            </p:extLst>
          </p:nvPr>
        </p:nvGraphicFramePr>
        <p:xfrm>
          <a:off x="-275517" y="1789992"/>
          <a:ext cx="8924504" cy="4852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40DD844-5123-4F5E-BF4A-794420D296CC}"/>
              </a:ext>
            </a:extLst>
          </p:cNvPr>
          <p:cNvSpPr txBox="1"/>
          <p:nvPr/>
        </p:nvSpPr>
        <p:spPr>
          <a:xfrm>
            <a:off x="191995" y="192505"/>
            <a:ext cx="10202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Distribución de casos sospechosos de sarampión y rubeola (SR) por grupo de edad. Las Américas*, 2016-2019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3828BD-0602-4CA5-B36A-72D06A4ABD63}"/>
              </a:ext>
            </a:extLst>
          </p:cNvPr>
          <p:cNvSpPr txBox="1"/>
          <p:nvPr/>
        </p:nvSpPr>
        <p:spPr>
          <a:xfrm>
            <a:off x="5483535" y="2539305"/>
            <a:ext cx="1037007" cy="3444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N= 66,591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5656CB8-F37C-4C94-8F76-E2549512D20F}"/>
              </a:ext>
            </a:extLst>
          </p:cNvPr>
          <p:cNvGraphicFramePr>
            <a:graphicFrameLocks/>
          </p:cNvGraphicFramePr>
          <p:nvPr/>
        </p:nvGraphicFramePr>
        <p:xfrm>
          <a:off x="7954592" y="1849429"/>
          <a:ext cx="4159489" cy="3121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CE6EC43-3B74-4D9E-A07F-A228D47A8F6F}"/>
              </a:ext>
            </a:extLst>
          </p:cNvPr>
          <p:cNvSpPr txBox="1"/>
          <p:nvPr/>
        </p:nvSpPr>
        <p:spPr>
          <a:xfrm>
            <a:off x="10629041" y="2261286"/>
            <a:ext cx="866273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/>
              <a:t>N=4,661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33394B-5295-4461-B358-442A1EC6DA30}"/>
              </a:ext>
            </a:extLst>
          </p:cNvPr>
          <p:cNvSpPr txBox="1"/>
          <p:nvPr/>
        </p:nvSpPr>
        <p:spPr>
          <a:xfrm>
            <a:off x="409072" y="6307708"/>
            <a:ext cx="4826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200"/>
              <a:t>*Países reportando datos de vigilancia caso a caso a OPS/OMS.</a:t>
            </a:r>
          </a:p>
          <a:p>
            <a:r>
              <a:rPr lang="es-419" sz="1200"/>
              <a:t>Fuente: ISIS, MESS y reporte de país enviados a OPS.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C6F2DE-C332-420D-95BE-D959C22B0AD1}"/>
              </a:ext>
            </a:extLst>
          </p:cNvPr>
          <p:cNvSpPr txBox="1"/>
          <p:nvPr/>
        </p:nvSpPr>
        <p:spPr>
          <a:xfrm>
            <a:off x="7954592" y="1016889"/>
            <a:ext cx="3983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Distribución de casos sospechosos de SR. Las Américas*, 2020**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83DF0A-47B3-4622-B029-11F1165FAF14}"/>
              </a:ext>
            </a:extLst>
          </p:cNvPr>
          <p:cNvSpPr txBox="1"/>
          <p:nvPr/>
        </p:nvSpPr>
        <p:spPr>
          <a:xfrm>
            <a:off x="8600860" y="5266394"/>
            <a:ext cx="1622545" cy="474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975F75-90D1-4AB7-B493-0570360737D9}"/>
              </a:ext>
            </a:extLst>
          </p:cNvPr>
          <p:cNvSpPr txBox="1"/>
          <p:nvPr/>
        </p:nvSpPr>
        <p:spPr>
          <a:xfrm>
            <a:off x="8490858" y="6307708"/>
            <a:ext cx="3465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200"/>
              <a:t>**Datos hasta la semana epidemiológica 42, 2020.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3ACF02-A4E8-4015-B223-895D5FCED6BB}"/>
              </a:ext>
            </a:extLst>
          </p:cNvPr>
          <p:cNvSpPr txBox="1"/>
          <p:nvPr/>
        </p:nvSpPr>
        <p:spPr>
          <a:xfrm>
            <a:off x="1182533" y="2606716"/>
            <a:ext cx="522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26%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75E647-287F-4EC3-887A-DB1D92D2F7A1}"/>
              </a:ext>
            </a:extLst>
          </p:cNvPr>
          <p:cNvSpPr txBox="1"/>
          <p:nvPr/>
        </p:nvSpPr>
        <p:spPr>
          <a:xfrm>
            <a:off x="2180581" y="1849429"/>
            <a:ext cx="522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35%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513003-C1C2-4ACA-8973-28F1612639DA}"/>
              </a:ext>
            </a:extLst>
          </p:cNvPr>
          <p:cNvSpPr txBox="1"/>
          <p:nvPr/>
        </p:nvSpPr>
        <p:spPr>
          <a:xfrm>
            <a:off x="3213005" y="3621011"/>
            <a:ext cx="522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3F053C-8C3E-491F-A5E8-E20F65E2EF1E}"/>
              </a:ext>
            </a:extLst>
          </p:cNvPr>
          <p:cNvSpPr txBox="1"/>
          <p:nvPr/>
        </p:nvSpPr>
        <p:spPr>
          <a:xfrm>
            <a:off x="4237409" y="3889917"/>
            <a:ext cx="522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F8D8D7A-A110-466B-B1D3-19C0F6902CE1}"/>
              </a:ext>
            </a:extLst>
          </p:cNvPr>
          <p:cNvSpPr txBox="1"/>
          <p:nvPr/>
        </p:nvSpPr>
        <p:spPr>
          <a:xfrm>
            <a:off x="5251498" y="4319081"/>
            <a:ext cx="522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1B7A98F-D5B3-4CF2-99D9-93032346787D}"/>
              </a:ext>
            </a:extLst>
          </p:cNvPr>
          <p:cNvSpPr txBox="1"/>
          <p:nvPr/>
        </p:nvSpPr>
        <p:spPr>
          <a:xfrm>
            <a:off x="6299964" y="4513308"/>
            <a:ext cx="522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3212431-7F09-4379-8947-A10D11664CA7}"/>
              </a:ext>
            </a:extLst>
          </p:cNvPr>
          <p:cNvSpPr txBox="1"/>
          <p:nvPr/>
        </p:nvSpPr>
        <p:spPr>
          <a:xfrm>
            <a:off x="7289991" y="4651807"/>
            <a:ext cx="522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BAE45F-E7AF-40CC-A624-B65B90514ECE}"/>
              </a:ext>
            </a:extLst>
          </p:cNvPr>
          <p:cNvSpPr txBox="1"/>
          <p:nvPr/>
        </p:nvSpPr>
        <p:spPr>
          <a:xfrm>
            <a:off x="8490858" y="2306600"/>
            <a:ext cx="522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24%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780DCD2-0B9C-480F-AFEB-38C31EE53723}"/>
              </a:ext>
            </a:extLst>
          </p:cNvPr>
          <p:cNvSpPr txBox="1"/>
          <p:nvPr/>
        </p:nvSpPr>
        <p:spPr>
          <a:xfrm>
            <a:off x="8987015" y="2067593"/>
            <a:ext cx="522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30%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3C04FC4-476B-49ED-8D54-34C226FE9F53}"/>
              </a:ext>
            </a:extLst>
          </p:cNvPr>
          <p:cNvSpPr txBox="1"/>
          <p:nvPr/>
        </p:nvSpPr>
        <p:spPr>
          <a:xfrm>
            <a:off x="9518698" y="3257569"/>
            <a:ext cx="522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14%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1334ECB-6B7F-471F-AF3C-89DFFAF5076E}"/>
              </a:ext>
            </a:extLst>
          </p:cNvPr>
          <p:cNvSpPr txBox="1"/>
          <p:nvPr/>
        </p:nvSpPr>
        <p:spPr>
          <a:xfrm>
            <a:off x="9975896" y="3279292"/>
            <a:ext cx="522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12%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397CDA0-A2FC-49CC-9013-3637BFC442FD}"/>
              </a:ext>
            </a:extLst>
          </p:cNvPr>
          <p:cNvSpPr txBox="1"/>
          <p:nvPr/>
        </p:nvSpPr>
        <p:spPr>
          <a:xfrm>
            <a:off x="10497266" y="3619553"/>
            <a:ext cx="522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9%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A1BDC3B-CFE1-4973-9A74-475C1A02F9AA}"/>
              </a:ext>
            </a:extLst>
          </p:cNvPr>
          <p:cNvSpPr txBox="1"/>
          <p:nvPr/>
        </p:nvSpPr>
        <p:spPr>
          <a:xfrm>
            <a:off x="11044416" y="3881163"/>
            <a:ext cx="522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6%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B4305B7-D0E9-483A-A58D-1978DDE2791A}"/>
              </a:ext>
            </a:extLst>
          </p:cNvPr>
          <p:cNvSpPr txBox="1"/>
          <p:nvPr/>
        </p:nvSpPr>
        <p:spPr>
          <a:xfrm>
            <a:off x="11566930" y="3881163"/>
            <a:ext cx="522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6%</a:t>
            </a:r>
          </a:p>
        </p:txBody>
      </p:sp>
    </p:spTree>
    <p:extLst>
      <p:ext uri="{BB962C8B-B14F-4D97-AF65-F5344CB8AC3E}">
        <p14:creationId xmlns:p14="http://schemas.microsoft.com/office/powerpoint/2010/main" val="309074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109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7</cp:revision>
  <dcterms:created xsi:type="dcterms:W3CDTF">2020-10-22T19:05:55Z</dcterms:created>
  <dcterms:modified xsi:type="dcterms:W3CDTF">2020-10-23T19:48:25Z</dcterms:modified>
</cp:coreProperties>
</file>