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OVID19%20Cases_EW_Country_cpt2_EW%2029%202020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40785727463041E-2"/>
          <c:y val="6.4914992272024727E-2"/>
          <c:w val="0.83703692950496777"/>
          <c:h val="0.8504171168305895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'graph CA'!$G$1</c:f>
              <c:strCache>
                <c:ptCount val="1"/>
                <c:pt idx="0">
                  <c:v>Casos sospechosos SR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EB-4F7F-8890-20AE8E08E6C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EB-4F7F-8890-20AE8E08E6C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EB-4F7F-8890-20AE8E08E6C6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EB-4F7F-8890-20AE8E08E6C6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EB-4F7F-8890-20AE8E08E6C6}"/>
              </c:ext>
            </c:extLst>
          </c:dPt>
          <c:val>
            <c:numRef>
              <c:f>'graph CA'!$M$3:$M$30</c:f>
              <c:numCache>
                <c:formatCode>0</c:formatCode>
                <c:ptCount val="28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EB-4F7F-8890-20AE8E08E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37148688"/>
        <c:axId val="504853584"/>
      </c:barChart>
      <c:lineChart>
        <c:grouping val="standard"/>
        <c:varyColors val="0"/>
        <c:ser>
          <c:idx val="0"/>
          <c:order val="0"/>
          <c:tx>
            <c:strRef>
              <c:f>'graph CA'!$D$1</c:f>
              <c:strCache>
                <c:ptCount val="1"/>
                <c:pt idx="0">
                  <c:v>Casos COVID-19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'graph CA'!$L$3:$L$30</c:f>
              <c:numCache>
                <c:formatCode>General</c:formatCode>
                <c:ptCount val="28"/>
                <c:pt idx="9" formatCode="0">
                  <c:v>3</c:v>
                </c:pt>
                <c:pt idx="10" formatCode="0">
                  <c:v>15</c:v>
                </c:pt>
                <c:pt idx="11" formatCode="0">
                  <c:v>43</c:v>
                </c:pt>
                <c:pt idx="12" formatCode="0">
                  <c:v>153</c:v>
                </c:pt>
                <c:pt idx="13" formatCode="0">
                  <c:v>218</c:v>
                </c:pt>
                <c:pt idx="14" formatCode="0">
                  <c:v>152</c:v>
                </c:pt>
                <c:pt idx="15" formatCode="0">
                  <c:v>181</c:v>
                </c:pt>
                <c:pt idx="16" formatCode="0">
                  <c:v>177</c:v>
                </c:pt>
                <c:pt idx="17" formatCode="0">
                  <c:v>187</c:v>
                </c:pt>
                <c:pt idx="18" formatCode="0">
                  <c:v>83</c:v>
                </c:pt>
                <c:pt idx="19" formatCode="0">
                  <c:v>65</c:v>
                </c:pt>
                <c:pt idx="20" formatCode="0">
                  <c:v>86</c:v>
                </c:pt>
                <c:pt idx="21" formatCode="0">
                  <c:v>83</c:v>
                </c:pt>
                <c:pt idx="22" formatCode="0">
                  <c:v>130</c:v>
                </c:pt>
                <c:pt idx="23" formatCode="0">
                  <c:v>154</c:v>
                </c:pt>
                <c:pt idx="24" formatCode="0">
                  <c:v>189</c:v>
                </c:pt>
                <c:pt idx="25" formatCode="0">
                  <c:v>193</c:v>
                </c:pt>
                <c:pt idx="26" formatCode="0">
                  <c:v>312</c:v>
                </c:pt>
                <c:pt idx="27" formatCode="0">
                  <c:v>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CEB-4F7F-8890-20AE8E08E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519664"/>
        <c:axId val="2108457856"/>
      </c:lineChart>
      <c:catAx>
        <c:axId val="237148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Semanas epidemiológicas</a:t>
                </a:r>
                <a:r>
                  <a:rPr lang="en-US" baseline="0"/>
                  <a:t>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53584"/>
        <c:crosses val="autoZero"/>
        <c:auto val="1"/>
        <c:lblAlgn val="ctr"/>
        <c:lblOffset val="100"/>
        <c:noMultiLvlLbl val="0"/>
      </c:catAx>
      <c:valAx>
        <c:axId val="504853584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dirty="0" err="1"/>
                  <a:t>Casos</a:t>
                </a:r>
                <a:r>
                  <a:rPr lang="en-US" sz="1100" b="1" baseline="0" dirty="0"/>
                  <a:t> </a:t>
                </a:r>
                <a:r>
                  <a:rPr lang="en-US" sz="1100" b="1" baseline="0" dirty="0" err="1"/>
                  <a:t>sospechosos</a:t>
                </a:r>
                <a:r>
                  <a:rPr lang="en-US" sz="1100" b="1" baseline="0" dirty="0"/>
                  <a:t> SR</a:t>
                </a:r>
                <a:endParaRPr lang="en-US" sz="1100" b="1" dirty="0"/>
              </a:p>
            </c:rich>
          </c:tx>
          <c:layout>
            <c:manualLayout>
              <c:xMode val="edge"/>
              <c:yMode val="edge"/>
              <c:x val="8.7108874661716313E-3"/>
              <c:y val="6.06871204468838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148688"/>
        <c:crosses val="autoZero"/>
        <c:crossBetween val="between"/>
      </c:valAx>
      <c:valAx>
        <c:axId val="2108457856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0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Casos COVID-19</a:t>
                </a:r>
              </a:p>
            </c:rich>
          </c:tx>
          <c:layout>
            <c:manualLayout>
              <c:xMode val="edge"/>
              <c:yMode val="edge"/>
              <c:x val="0.86919361035806697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0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19664"/>
        <c:crosses val="max"/>
        <c:crossBetween val="between"/>
      </c:valAx>
      <c:catAx>
        <c:axId val="249519664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457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30953902046387"/>
          <c:y val="0.16359212473163015"/>
          <c:w val="0.47104481547503529"/>
          <c:h val="5.1690491862113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20FB-0811-4A72-89E6-FEC865EA0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9006B-DF88-4EB4-AB81-8776A6F57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0F50-2C21-40DD-AB15-5980018A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EBB48-3A61-46A1-94A8-751E0414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C0DD-0F30-4537-89D0-59778436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66A4-B345-4E0F-86AB-06442236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0E291-D2B8-416F-AF2D-16B1A433B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8677-67C9-490B-9257-FEFB745D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4A6C-9A92-475D-BE50-76A87913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260A4-49D8-4550-B94D-6CD52AC2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66A7B-DCB9-4771-8DA7-81D77AE58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0493E-A9B7-4E07-A34F-704498C6C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BC8D6-B05F-4AB0-BD0D-34FAF975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6B90-BB5F-44F2-B493-6C3894E2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9040-F386-4E34-8EEC-CCE0CB5B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DEF5-0E28-43CB-919D-560B8D47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E3DE-3471-4CB7-BFA4-5252DA72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6EAC-C938-4D85-BF98-5FFA05BE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6F1A-A66C-4965-B482-7C61A1B1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4B2D0-81BF-4001-8DFB-D61597E8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E8137-CB0A-4D99-86A5-51BFEEEF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19F40-7FA4-4F30-AAEF-8D24DF6C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02A9D-5D49-40E4-A187-CA9C99EF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5243-4547-4AFD-BD4A-D3B04D7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C12AA-6849-4066-8CC8-3CCAC758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C5AD-040C-45CB-9DBC-ED0FC27B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D06C0-3CF8-4888-9779-699DBE38C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6C582-1D65-45ED-8382-A714CDC7A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8DE39-5162-4584-9CC9-E0A0F077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06ACE-BFBB-4467-A0EE-A8C59C7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7EDBD-9FFB-4DC6-BF2D-24C75BE6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BF24-A10D-43E5-BD4F-D0A0976E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F9253-444C-4F60-947D-B6556F50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7E9F5-DC52-46C6-8A45-9E3B6C201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95840-95AC-4B28-827E-9D6ADD40F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F837F-84DF-45EC-9F9A-F41A2422C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86254-81D4-43C7-90E7-354BAA90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04A46-94BC-473F-B78C-181727F5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FAF76-26E7-4A1C-9F41-4D6C869E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65A6-C54D-4622-9735-A57884A9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302E4-84FD-4605-A9EC-19EA84B9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C16BC-F097-4CF9-B7E7-BE3836B4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8FAE6-751A-4FE6-9166-B35F21EA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CD8E8-BBC3-4063-BF5C-48C8F713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43F05-0D35-4213-AAF6-14CD8A3C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4B726-EA23-42F0-8570-57F3F80D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3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AA12-18F8-4877-92B5-7A82EEF1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33D2-818E-4678-9442-73C0E4EF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9F846-6C10-4E1A-8A79-22FC5068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9EE65-6CD2-47D4-8394-1D123A26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BE07F-A52B-4016-983A-36B1D69D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B8EF-8EFE-4451-857A-3D3BCC6B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26A0-C391-4E58-AB7D-5B8070A2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74020-B86C-44FC-AEF4-2B502CD85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46CC9-68F5-4AC3-9AC4-CDBC0D91E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E581-8987-47D0-BFD5-1AA0C1E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91FBB-131E-4D71-9E26-F4915056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EB4EB-6EF1-4E3D-A553-80C368C8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DE092-1F3B-4C1E-A08C-95C2454A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189EE-6478-4D3F-A639-ACE9B746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2795-8450-40DB-8B5B-1B8F4F070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1106-74FC-4872-9A5C-26B65A3AE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B10C-61A3-4474-9351-0F89ED04B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4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349093" y="6422094"/>
            <a:ext cx="104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*Datos hasta la semana epidemiológica 28, 2020. Fuente: reportes de vigilancia enviados a OPS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C34BBA-13B0-4BA5-8BB1-8205493DEA71}"/>
              </a:ext>
            </a:extLst>
          </p:cNvPr>
          <p:cNvSpPr txBox="1"/>
          <p:nvPr/>
        </p:nvSpPr>
        <p:spPr>
          <a:xfrm>
            <a:off x="9295254" y="1852937"/>
            <a:ext cx="2323814" cy="7386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Casos SR = 45</a:t>
            </a:r>
          </a:p>
          <a:p>
            <a:pPr>
              <a:defRPr/>
            </a:pPr>
            <a:r>
              <a:rPr lang="es-419" sz="1400" dirty="0">
                <a:solidFill>
                  <a:prstClr val="black"/>
                </a:solidFill>
              </a:rPr>
              <a:t>Casos COVID-19= 2,743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400" b="1" dirty="0">
                <a:solidFill>
                  <a:prstClr val="black"/>
                </a:solidFill>
              </a:rPr>
              <a:t>Reducción**: 93%</a:t>
            </a:r>
            <a:endParaRPr kumimoji="0" lang="es-419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E3AF2E-37C9-4F0B-AD3D-8EEB70BF0D24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sospechosos de sarampión, rubeola(SR) y </a:t>
            </a:r>
            <a:r>
              <a:rPr kumimoji="0" lang="es-419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b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419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 semana epidemiológica (SE). Sub región del Caribe Inglés, 2020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764A7D7-959A-4C59-A565-2EDA5A8C4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063978"/>
              </p:ext>
            </p:extLst>
          </p:nvPr>
        </p:nvGraphicFramePr>
        <p:xfrm>
          <a:off x="416343" y="1032815"/>
          <a:ext cx="8404039" cy="498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31548F-7A55-4647-9B88-FC3ED8A5C0EC}"/>
              </a:ext>
            </a:extLst>
          </p:cNvPr>
          <p:cNvSpPr txBox="1"/>
          <p:nvPr/>
        </p:nvSpPr>
        <p:spPr>
          <a:xfrm>
            <a:off x="7793419" y="6422094"/>
            <a:ext cx="4125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1200" dirty="0"/>
              <a:t>**Reducción calculada entre las </a:t>
            </a:r>
            <a:r>
              <a:rPr lang="es-419" sz="1200" dirty="0" err="1"/>
              <a:t>SEs</a:t>
            </a:r>
            <a:r>
              <a:rPr lang="es-419" sz="1200" dirty="0"/>
              <a:t> 1-14 y 15-28</a:t>
            </a:r>
          </a:p>
        </p:txBody>
      </p:sp>
    </p:spTree>
    <p:extLst>
      <p:ext uri="{BB962C8B-B14F-4D97-AF65-F5344CB8AC3E}">
        <p14:creationId xmlns:p14="http://schemas.microsoft.com/office/powerpoint/2010/main" val="227719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DBAB83-6418-4514-BC79-0C4018DB5B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DE1E62-36EB-4B72-ACBA-FA50FD97B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86F7F4-5510-4D3F-8E0F-C3115C1EB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2020-07-17T19:08:08Z</dcterms:created>
  <dcterms:modified xsi:type="dcterms:W3CDTF">2020-07-24T22:21:16Z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