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Data-Graph2020-23MRBulletin_2015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Analysis!$G$5</c:f>
              <c:strCache>
                <c:ptCount val="1"/>
                <c:pt idx="0">
                  <c:v>Median of cases by EW 23/2015-2019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Analysis!$A$6:$A$14</c:f>
              <c:strCache>
                <c:ptCount val="9"/>
                <c:pt idx="0">
                  <c:v>Costa Rica</c:v>
                </c:pt>
                <c:pt idx="1">
                  <c:v>Cuba</c:v>
                </c:pt>
                <c:pt idx="2">
                  <c:v>Dominican Republic</c:v>
                </c:pt>
                <c:pt idx="3">
                  <c:v>El Salvador</c:v>
                </c:pt>
                <c:pt idx="4">
                  <c:v>Guatemala</c:v>
                </c:pt>
                <c:pt idx="5">
                  <c:v>Haiti</c:v>
                </c:pt>
                <c:pt idx="6">
                  <c:v>Honduras</c:v>
                </c:pt>
                <c:pt idx="7">
                  <c:v>Nicaragua</c:v>
                </c:pt>
                <c:pt idx="8">
                  <c:v>Panama</c:v>
                </c:pt>
              </c:strCache>
            </c:strRef>
          </c:cat>
          <c:val>
            <c:numRef>
              <c:f>Analysis!$G$6:$G$14</c:f>
              <c:numCache>
                <c:formatCode>General</c:formatCode>
                <c:ptCount val="9"/>
                <c:pt idx="0">
                  <c:v>18</c:v>
                </c:pt>
                <c:pt idx="1">
                  <c:v>344</c:v>
                </c:pt>
                <c:pt idx="2">
                  <c:v>19</c:v>
                </c:pt>
                <c:pt idx="3">
                  <c:v>85</c:v>
                </c:pt>
                <c:pt idx="4">
                  <c:v>69</c:v>
                </c:pt>
                <c:pt idx="5">
                  <c:v>89</c:v>
                </c:pt>
                <c:pt idx="6">
                  <c:v>124</c:v>
                </c:pt>
                <c:pt idx="7">
                  <c:v>79</c:v>
                </c:pt>
                <c:pt idx="8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3-4113-9AB5-457F26758CE5}"/>
            </c:ext>
          </c:extLst>
        </c:ser>
        <c:ser>
          <c:idx val="1"/>
          <c:order val="1"/>
          <c:tx>
            <c:strRef>
              <c:f>Analysis!$H$5</c:f>
              <c:strCache>
                <c:ptCount val="1"/>
                <c:pt idx="0">
                  <c:v>Reported cases by EW 23/2020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Analysis!$A$6:$A$14</c:f>
              <c:strCache>
                <c:ptCount val="9"/>
                <c:pt idx="0">
                  <c:v>Costa Rica</c:v>
                </c:pt>
                <c:pt idx="1">
                  <c:v>Cuba</c:v>
                </c:pt>
                <c:pt idx="2">
                  <c:v>Dominican Republic</c:v>
                </c:pt>
                <c:pt idx="3">
                  <c:v>El Salvador</c:v>
                </c:pt>
                <c:pt idx="4">
                  <c:v>Guatemala</c:v>
                </c:pt>
                <c:pt idx="5">
                  <c:v>Haiti</c:v>
                </c:pt>
                <c:pt idx="6">
                  <c:v>Honduras</c:v>
                </c:pt>
                <c:pt idx="7">
                  <c:v>Nicaragua</c:v>
                </c:pt>
                <c:pt idx="8">
                  <c:v>Panama</c:v>
                </c:pt>
              </c:strCache>
            </c:strRef>
          </c:cat>
          <c:val>
            <c:numRef>
              <c:f>Analysis!$H$6:$H$14</c:f>
              <c:numCache>
                <c:formatCode>General</c:formatCode>
                <c:ptCount val="9"/>
                <c:pt idx="0">
                  <c:v>14</c:v>
                </c:pt>
                <c:pt idx="1">
                  <c:v>558</c:v>
                </c:pt>
                <c:pt idx="2">
                  <c:v>15</c:v>
                </c:pt>
                <c:pt idx="3">
                  <c:v>59</c:v>
                </c:pt>
                <c:pt idx="4">
                  <c:v>31</c:v>
                </c:pt>
                <c:pt idx="5">
                  <c:v>69</c:v>
                </c:pt>
                <c:pt idx="6">
                  <c:v>75</c:v>
                </c:pt>
                <c:pt idx="7">
                  <c:v>42</c:v>
                </c:pt>
                <c:pt idx="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3-4113-9AB5-457F26758CE5}"/>
            </c:ext>
          </c:extLst>
        </c:ser>
        <c:ser>
          <c:idx val="2"/>
          <c:order val="2"/>
          <c:tx>
            <c:strRef>
              <c:f>Analysis!$I$5</c:f>
              <c:strCache>
                <c:ptCount val="1"/>
                <c:pt idx="0">
                  <c:v>Expected cases by EW 23/2020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>
              <a:innerShdw blurRad="114300">
                <a:schemeClr val="accent5">
                  <a:lumMod val="40000"/>
                  <a:lumOff val="60000"/>
                </a:schemeClr>
              </a:innerShdw>
            </a:effectLst>
          </c:spPr>
          <c:invertIfNegative val="0"/>
          <c:cat>
            <c:strRef>
              <c:f>Analysis!$A$6:$A$14</c:f>
              <c:strCache>
                <c:ptCount val="9"/>
                <c:pt idx="0">
                  <c:v>Costa Rica</c:v>
                </c:pt>
                <c:pt idx="1">
                  <c:v>Cuba</c:v>
                </c:pt>
                <c:pt idx="2">
                  <c:v>Dominican Republic</c:v>
                </c:pt>
                <c:pt idx="3">
                  <c:v>El Salvador</c:v>
                </c:pt>
                <c:pt idx="4">
                  <c:v>Guatemala</c:v>
                </c:pt>
                <c:pt idx="5">
                  <c:v>Haiti</c:v>
                </c:pt>
                <c:pt idx="6">
                  <c:v>Honduras</c:v>
                </c:pt>
                <c:pt idx="7">
                  <c:v>Nicaragua</c:v>
                </c:pt>
                <c:pt idx="8">
                  <c:v>Panama</c:v>
                </c:pt>
              </c:strCache>
            </c:strRef>
          </c:cat>
          <c:val>
            <c:numRef>
              <c:f>Analysis!$I$6:$I$14</c:f>
              <c:numCache>
                <c:formatCode>0</c:formatCode>
                <c:ptCount val="9"/>
                <c:pt idx="0">
                  <c:v>44.651501153846127</c:v>
                </c:pt>
                <c:pt idx="1">
                  <c:v>100.25774307692308</c:v>
                </c:pt>
                <c:pt idx="2">
                  <c:v>94.99846576923072</c:v>
                </c:pt>
                <c:pt idx="3">
                  <c:v>57.089096153846143</c:v>
                </c:pt>
                <c:pt idx="4">
                  <c:v>155.52844153846166</c:v>
                </c:pt>
                <c:pt idx="5">
                  <c:v>99.634929615384578</c:v>
                </c:pt>
                <c:pt idx="6">
                  <c:v>86.215632692307665</c:v>
                </c:pt>
                <c:pt idx="7">
                  <c:v>57.902526538461558</c:v>
                </c:pt>
                <c:pt idx="8">
                  <c:v>37.56466153846155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73-4113-9AB5-457F26758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2"/>
        <c:axId val="2063749631"/>
        <c:axId val="84309135"/>
      </c:barChart>
      <c:catAx>
        <c:axId val="206374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309135"/>
        <c:crosses val="autoZero"/>
        <c:auto val="1"/>
        <c:lblAlgn val="ctr"/>
        <c:lblOffset val="100"/>
        <c:noMultiLvlLbl val="0"/>
      </c:catAx>
      <c:valAx>
        <c:axId val="84309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749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624730918653972"/>
          <c:y val="3.9029872202511237E-2"/>
          <c:w val="0.69054898219990779"/>
          <c:h val="6.63749463501481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9B86-42BC-4B27-B1C9-8ABD80748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A732F-C43F-4D7E-88CB-69663E5B2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B585D-14FF-471A-93CF-9F559144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FC2B3-3A7C-4BB7-AE72-64CA641F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72338-E79F-41AB-9290-C2071C46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1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CCD3-008B-48A0-BD32-8546B35F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6A97F-1278-4E72-BF75-B48953E75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B5ADC-86A8-4BBE-9786-B5CC106D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C332E-654C-4E09-A32B-61BFA153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E2B45-D708-400F-AE57-F5E5A78A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0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14B962-E81F-46A8-A386-E328226DA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DF2C2-2C3A-4EDF-84F3-5655AAE4A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FF7D2-0F7D-459D-9452-9EA07CB4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E4D3-0AD3-4903-B86B-DAD735B5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B5182-A2CB-4044-9752-8EF80B9E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63A3-91B4-41C5-86A6-F90920C9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C875-C896-4AC8-9230-E190C4B89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D021D-736D-4C72-B123-55CEFADD8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F00C6-2B90-4642-8182-2028B5EC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0EC60-178F-4AAC-99EA-14694716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D6E0-807A-47F3-9A08-B47881A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EE49C-E0F1-433C-942F-DB17F949F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F1D0F-9555-4506-B1C5-5DB1D899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BF959-E704-4B3E-A6CF-AFA5CBF3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3BAA1-E557-42E8-A9EE-B20A3725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7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62B7-D119-4BF5-B002-8E2A6F41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101A-2628-43AD-94A7-0A7E82E0E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AB04C-55B1-4C3F-A235-076CFE368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A652F-021E-4A2F-8602-CB500875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1CCDB-E1DE-4D5F-BAF5-8DFBD3DA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678AF-CA15-4498-8208-F0F031A6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0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BFEC4-7D2F-482C-A6AA-44155656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792F8-EF3F-402A-B3DA-49CA934B0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3CC1E-42C1-4421-86FD-5794AB2B8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DA4BE-AE6A-4E40-BE02-93419464F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B831-B66B-416B-BB0E-5FD7240F3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D19DD-C9FE-4182-B084-1A388570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5DFE7B-AF49-4427-9BC4-77C3E29F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1F0788-BB74-4EF3-BB30-806C19BF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8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1C2E-66DC-4489-B4DA-3BDB1075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BCEA9-8045-4D91-BB82-B551293A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DAFA84-ED16-427D-A1B9-4D09A1EC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B4494-F21B-4FB1-B11E-D0B0CDBB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7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E06180-8B7D-4E4E-BFD7-408606FD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6AFF4-6F25-4FE0-A876-C8871027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D44EC-F61D-4E76-8CC6-65544A9C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DF7A6-AD4D-4ED6-A833-2EEFD2E2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C552-32AD-4A2E-AAFC-D80576E1E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0F77E-18ED-48C2-ABBF-C1E57FE37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51BAA-C440-4BB1-B74D-66EBFF61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FDA99-95E8-48BF-A992-1DF3728A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AAF17-889E-4619-9891-01153511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2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10472-36F8-45C6-9D40-018314EC5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A0250-4369-4174-823C-0FA809C54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0F13E-5B87-4E63-9B8E-EBC0AAE80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AA51F-A940-4D8E-B19E-A59844B6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55C8D-1475-4323-A605-C8EE0C50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0794E-F1E5-4C24-8145-0EF1664C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8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D0691-0335-4350-A617-7CCCB33A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8E724-836D-46D7-80F5-7C2204D1D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91BD2-E2E1-4178-9602-A307565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42EC-AF54-40CF-92FC-D7FE3B9E671F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F0D55-C37D-4509-A021-8187315F8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7EE9D-BC78-4570-A1F3-A5319C1E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8F32F61-DFD3-48B8-BE5B-248778A335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327489"/>
              </p:ext>
            </p:extLst>
          </p:nvPr>
        </p:nvGraphicFramePr>
        <p:xfrm>
          <a:off x="536265" y="1210033"/>
          <a:ext cx="11337185" cy="472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963DA37-8F78-47AC-A309-D0AAE2FEB7D2}"/>
              </a:ext>
            </a:extLst>
          </p:cNvPr>
          <p:cNvSpPr/>
          <p:nvPr/>
        </p:nvSpPr>
        <p:spPr>
          <a:xfrm>
            <a:off x="193479" y="83884"/>
            <a:ext cx="112523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Analysis of the notification of suspected measles and rubella cases by country. Central America and Latin Caribbean, 2015-2020*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5CAFA4-5BE9-4FB7-AF3E-10B1222957A6}"/>
              </a:ext>
            </a:extLst>
          </p:cNvPr>
          <p:cNvSpPr txBox="1"/>
          <p:nvPr/>
        </p:nvSpPr>
        <p:spPr>
          <a:xfrm>
            <a:off x="423329" y="6105329"/>
            <a:ext cx="9439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*Data reported as of epidemiological week (EW) 23 of each year through the Integrated Surveillance Information System  (ISIS); Measles Elimination Surveillance System (MESS) and country reports to FPL-IM/PAHO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7AB889-4B99-4635-8995-7E926896A155}"/>
              </a:ext>
            </a:extLst>
          </p:cNvPr>
          <p:cNvSpPr txBox="1"/>
          <p:nvPr/>
        </p:nvSpPr>
        <p:spPr>
          <a:xfrm>
            <a:off x="132921" y="1834469"/>
            <a:ext cx="369332" cy="28496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200" dirty="0"/>
              <a:t>Suspected MR cases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3D5576-49F6-4E57-98C1-DF34710EB8D2}"/>
              </a:ext>
            </a:extLst>
          </p:cNvPr>
          <p:cNvSpPr txBox="1"/>
          <p:nvPr/>
        </p:nvSpPr>
        <p:spPr>
          <a:xfrm>
            <a:off x="9918803" y="2492974"/>
            <a:ext cx="977052" cy="369332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N=2,474</a:t>
            </a:r>
          </a:p>
        </p:txBody>
      </p:sp>
    </p:spTree>
    <p:extLst>
      <p:ext uri="{BB962C8B-B14F-4D97-AF65-F5344CB8AC3E}">
        <p14:creationId xmlns:p14="http://schemas.microsoft.com/office/powerpoint/2010/main" val="133610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A934D0-0A26-499D-99F1-E3500D9530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7B15BF-A30A-49D1-9E60-89C7C9BEA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EB1B48-1945-4C1B-A3CD-533098CAE6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8</cp:revision>
  <dcterms:created xsi:type="dcterms:W3CDTF">2020-06-11T20:15:43Z</dcterms:created>
  <dcterms:modified xsi:type="dcterms:W3CDTF">2020-06-15T20:20:09Z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