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80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F6F94-0363-441D-A8DA-5F677E842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96A6C-A1ED-4757-9878-7EF798A44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9A361-5956-46FB-A8EF-A6FC8F475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2CB45-3AF0-4D55-98A6-62667ED00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91203-E0B1-4B7D-997C-037B673E7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3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C7862-5144-4046-8D74-468D1931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AFD43-DE3D-4CB8-9003-51F445EA8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C5698-AEB8-4D5A-9F41-48EF072DA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21AB0-5505-459F-A3B6-3FB0F84A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F20B2-886A-499C-92BB-BDED6142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7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01EECC-030E-48FE-B2EE-AAA87EB5D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229DE6-A8FE-4EC4-B9AB-F4A7E7B0C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200D8-80B6-4BD2-8A4F-AFB84B4C7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7CDE2-E8E9-4498-8341-D385770B7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DC3E3-D501-4119-91ED-618354773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F93E4-53C1-441E-801D-4F2E9809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FFB8D-956E-437D-B402-4D13B4446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657E-DC3A-4034-A19B-4C45C4E3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A09EF-4DF2-487E-B024-1340A7A9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202F8-CF9E-4B35-A3A1-DFA99AF1B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3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F880-5605-4C9F-8420-BA0FF0101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E8F6E-C442-4D38-8680-73A424BE0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A0B9A-F323-4297-9B16-BFD133D6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ADD25-46F1-4DE9-8708-9669D5879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04D41-DB7A-4460-85BE-B7B199679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3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412D-7768-4ACD-AA79-409BB9FCD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4D56-86B3-4D11-BE7A-3BAF2066A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A643B-0088-448C-81F7-E840F9172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B6B20-2226-4B4F-BA07-BFD1C06F2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31CD1-9257-427E-8EE8-B924FBEC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BB143-CE66-4086-891E-AAFB5701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7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0FEA3-E711-404E-9CC0-84E9B052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74A1A-9EF5-406B-8312-0495C9D9B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9D0E57-C0F6-42E9-A2F9-159DA1158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7D678D-A8DF-41B6-9457-6BCAFA1C3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2EA62C-BD56-4DCF-889C-2FA0BE12F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3BFBB-5E70-4195-95A2-DCB853385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DC9604-A777-4153-84B8-DD17D62A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FC3365-47F4-46A2-BC92-FE3D6615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7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44D4A-EF96-4E81-9598-89902D2D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562CE-2310-481E-9DA3-2503E3B7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4F521B-63D6-4019-AB5F-35635AC2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38BE8B-0F99-4EA4-9F18-E6CEABBB0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28F560-D60A-4A93-9F71-1E062A6BC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CCDAFA-00D9-4B7C-A36C-8260371AF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B6377-17F3-43BF-8206-3463D96DC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3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40BC-292F-4B60-8A80-FB4C83674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942F-0BC5-4E14-9F89-427267284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A37E-87C4-49F0-80BA-30476EEBC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5584A-DCE3-41A1-AD72-EC1CE892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204D5-1782-4A7A-9BD9-3D4B4E90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DD12E-9271-4C1A-BF93-617E6D64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5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9F91F-6727-4B4B-BEC0-BC5FC6DCC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4310CE-063B-40A1-A695-13B1B8F22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3C791-B9C3-4AD6-92A1-BA481024A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26BAF-2F37-448E-95FE-6FBB1691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3C271-2C6F-43AA-9F47-7CB44745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29CF4-C3DF-4FB7-8AC7-588F0426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9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0D09C5-B21D-49B9-9BC1-4E85D722F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1C93C-E915-4926-94DD-F25DEFB69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2E807-C686-4889-AD07-A59293738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4375A-B054-4187-A8F9-B1A281EF9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FDD29-B9B2-4E6D-93E2-69529E948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1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C1C51882-6047-43D0-B0E9-453CA88B5F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1" r="28502" b="13444"/>
          <a:stretch/>
        </p:blipFill>
        <p:spPr>
          <a:xfrm>
            <a:off x="3947503" y="1266203"/>
            <a:ext cx="4188758" cy="4141251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66212E8-9BAF-41A1-B87A-795D27C0B0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5" r="17917"/>
          <a:stretch/>
        </p:blipFill>
        <p:spPr>
          <a:xfrm>
            <a:off x="68489" y="1266203"/>
            <a:ext cx="4065374" cy="4081870"/>
          </a:xfrm>
          <a:prstGeom prst="rect">
            <a:avLst/>
          </a:prstGeom>
        </p:spPr>
      </p:pic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0913A410-C5D9-49F4-8856-378D660CAC5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1" t="3079" r="16355" b="3482"/>
          <a:stretch/>
        </p:blipFill>
        <p:spPr>
          <a:xfrm>
            <a:off x="8110826" y="1266203"/>
            <a:ext cx="4040842" cy="40818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63E97F-2D43-4401-B54A-8949726E1575}"/>
              </a:ext>
            </a:extLst>
          </p:cNvPr>
          <p:cNvSpPr txBox="1"/>
          <p:nvPr/>
        </p:nvSpPr>
        <p:spPr>
          <a:xfrm>
            <a:off x="292963" y="97654"/>
            <a:ext cx="11486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3600" b="1" dirty="0"/>
              <a:t>Distribución de casos confirmados de sarampión</a:t>
            </a:r>
          </a:p>
          <a:p>
            <a:pPr algn="ctr"/>
            <a:r>
              <a:rPr lang="es-419" sz="3600" b="1" dirty="0"/>
              <a:t>Región de las Américas, 2018-2020*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9FADD7-838D-4FE0-B5C4-B52546D4C186}"/>
              </a:ext>
            </a:extLst>
          </p:cNvPr>
          <p:cNvSpPr txBox="1"/>
          <p:nvPr/>
        </p:nvSpPr>
        <p:spPr>
          <a:xfrm flipH="1">
            <a:off x="9510814" y="6217817"/>
            <a:ext cx="153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 </a:t>
            </a:r>
            <a:r>
              <a:rPr lang="en-US" sz="1400" dirty="0" err="1"/>
              <a:t>caso</a:t>
            </a:r>
            <a:r>
              <a:rPr lang="en-US" sz="1400" dirty="0"/>
              <a:t> </a:t>
            </a:r>
            <a:r>
              <a:rPr lang="en-US" sz="1400" dirty="0" err="1"/>
              <a:t>confirmado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DE9BA8-0F0F-4FF6-9F13-4D1D02B83D2F}"/>
              </a:ext>
            </a:extLst>
          </p:cNvPr>
          <p:cNvSpPr txBox="1"/>
          <p:nvPr/>
        </p:nvSpPr>
        <p:spPr>
          <a:xfrm>
            <a:off x="9233078" y="6248595"/>
            <a:ext cx="300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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E936CC-9FFB-4839-A0C7-A8815F26C9CC}"/>
              </a:ext>
            </a:extLst>
          </p:cNvPr>
          <p:cNvSpPr txBox="1"/>
          <p:nvPr/>
        </p:nvSpPr>
        <p:spPr>
          <a:xfrm flipH="1">
            <a:off x="589445" y="6202428"/>
            <a:ext cx="8134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Fuente: Sistema Integrado de Información de Vigilancia (ISIS) e informe de los países a FPL-IM/OPS.</a:t>
            </a:r>
            <a:r>
              <a:rPr lang="es-419" sz="1200" dirty="0"/>
              <a:t> </a:t>
            </a:r>
          </a:p>
          <a:p>
            <a:r>
              <a:rPr lang="es-419" sz="1200" dirty="0"/>
              <a:t>* Datos hasta 7 de mayo del 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E2099C-02D3-4224-9817-169640ED6D6F}"/>
              </a:ext>
            </a:extLst>
          </p:cNvPr>
          <p:cNvSpPr txBox="1"/>
          <p:nvPr/>
        </p:nvSpPr>
        <p:spPr>
          <a:xfrm flipH="1">
            <a:off x="769428" y="3070204"/>
            <a:ext cx="185262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400" dirty="0"/>
              <a:t>Argentina=14</a:t>
            </a:r>
          </a:p>
          <a:p>
            <a:r>
              <a:rPr lang="es-419" sz="1400" dirty="0"/>
              <a:t>Antigua y Barbuda=1</a:t>
            </a:r>
          </a:p>
          <a:p>
            <a:r>
              <a:rPr lang="es-419" sz="1400" dirty="0"/>
              <a:t>Brasil=10,346</a:t>
            </a:r>
          </a:p>
          <a:p>
            <a:r>
              <a:rPr lang="es-419" sz="1400" dirty="0"/>
              <a:t>Canadá=29</a:t>
            </a:r>
          </a:p>
          <a:p>
            <a:r>
              <a:rPr lang="es-419" sz="1400" dirty="0"/>
              <a:t>Chile=23</a:t>
            </a:r>
          </a:p>
          <a:p>
            <a:r>
              <a:rPr lang="es-419" sz="1400" dirty="0"/>
              <a:t>Colombia=208</a:t>
            </a:r>
          </a:p>
          <a:p>
            <a:r>
              <a:rPr lang="es-419" sz="1400" dirty="0"/>
              <a:t>Ecuador=19</a:t>
            </a:r>
          </a:p>
          <a:p>
            <a:r>
              <a:rPr lang="es-419" sz="1400" dirty="0"/>
              <a:t>EUA=372</a:t>
            </a:r>
          </a:p>
          <a:p>
            <a:r>
              <a:rPr lang="es-419" sz="1400" dirty="0"/>
              <a:t>Guatemala=1</a:t>
            </a:r>
          </a:p>
          <a:p>
            <a:r>
              <a:rPr lang="es-419" sz="1400" dirty="0"/>
              <a:t>México=5</a:t>
            </a:r>
          </a:p>
          <a:p>
            <a:r>
              <a:rPr lang="es-419" sz="1400" dirty="0"/>
              <a:t>Perú=42</a:t>
            </a:r>
          </a:p>
          <a:p>
            <a:r>
              <a:rPr lang="es-419" sz="1400" dirty="0"/>
              <a:t>Venezuela=5,779</a:t>
            </a:r>
          </a:p>
          <a:p>
            <a:r>
              <a:rPr lang="es-419" sz="1400" b="1" dirty="0"/>
              <a:t>TOTAL=16,839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37F099-9ECC-418A-AB84-945ACB190706}"/>
              </a:ext>
            </a:extLst>
          </p:cNvPr>
          <p:cNvSpPr txBox="1"/>
          <p:nvPr/>
        </p:nvSpPr>
        <p:spPr>
          <a:xfrm flipH="1">
            <a:off x="4463626" y="2758879"/>
            <a:ext cx="16587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400" dirty="0"/>
              <a:t>Argentina=106</a:t>
            </a:r>
          </a:p>
          <a:p>
            <a:r>
              <a:rPr lang="es-419" sz="1400" dirty="0"/>
              <a:t>Bahamas=3</a:t>
            </a:r>
          </a:p>
          <a:p>
            <a:r>
              <a:rPr lang="es-419" sz="1400" dirty="0"/>
              <a:t>Brasil=19,326</a:t>
            </a:r>
          </a:p>
          <a:p>
            <a:r>
              <a:rPr lang="es-419" sz="1400" dirty="0"/>
              <a:t>Canadá=113</a:t>
            </a:r>
          </a:p>
          <a:p>
            <a:r>
              <a:rPr lang="es-419" sz="1400" dirty="0"/>
              <a:t>Chile=11</a:t>
            </a:r>
          </a:p>
          <a:p>
            <a:r>
              <a:rPr lang="es-419" sz="1400" dirty="0"/>
              <a:t>Colombia=242</a:t>
            </a:r>
          </a:p>
          <a:p>
            <a:r>
              <a:rPr lang="es-419" sz="1400" dirty="0"/>
              <a:t>Costa Rica=10</a:t>
            </a:r>
          </a:p>
          <a:p>
            <a:r>
              <a:rPr lang="es-419" sz="1400" dirty="0"/>
              <a:t>Cuba=1</a:t>
            </a:r>
          </a:p>
          <a:p>
            <a:r>
              <a:rPr lang="es-419" sz="1400" dirty="0"/>
              <a:t>EUA=1,282</a:t>
            </a:r>
          </a:p>
          <a:p>
            <a:r>
              <a:rPr lang="es-419" sz="1400" dirty="0"/>
              <a:t>México=20</a:t>
            </a:r>
          </a:p>
          <a:p>
            <a:r>
              <a:rPr lang="es-419" sz="1400" dirty="0"/>
              <a:t>Perú=2</a:t>
            </a:r>
          </a:p>
          <a:p>
            <a:r>
              <a:rPr lang="es-419" sz="1400" dirty="0"/>
              <a:t>Sta. Lucía=1</a:t>
            </a:r>
          </a:p>
          <a:p>
            <a:r>
              <a:rPr lang="es-419" sz="1400" dirty="0"/>
              <a:t>Uruguay=9</a:t>
            </a:r>
          </a:p>
          <a:p>
            <a:r>
              <a:rPr lang="es-419" sz="1400" dirty="0"/>
              <a:t>Venezuela=548</a:t>
            </a:r>
          </a:p>
          <a:p>
            <a:r>
              <a:rPr lang="es-419" sz="1400" b="1" dirty="0"/>
              <a:t>TOTAL=21,674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382035-8019-44DF-B39E-778C96314501}"/>
              </a:ext>
            </a:extLst>
          </p:cNvPr>
          <p:cNvSpPr txBox="1"/>
          <p:nvPr/>
        </p:nvSpPr>
        <p:spPr>
          <a:xfrm flipH="1">
            <a:off x="9125243" y="3501092"/>
            <a:ext cx="16587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400" dirty="0"/>
              <a:t>Argentina=56</a:t>
            </a:r>
          </a:p>
          <a:p>
            <a:r>
              <a:rPr lang="es-419" sz="1400" dirty="0"/>
              <a:t>Bolivia=2</a:t>
            </a:r>
          </a:p>
          <a:p>
            <a:r>
              <a:rPr lang="es-419" sz="1400" dirty="0"/>
              <a:t>Brasil=2,910</a:t>
            </a:r>
          </a:p>
          <a:p>
            <a:r>
              <a:rPr lang="es-419" sz="1400" dirty="0"/>
              <a:t>Canadá=1</a:t>
            </a:r>
          </a:p>
          <a:p>
            <a:r>
              <a:rPr lang="es-419" sz="1400" dirty="0"/>
              <a:t>Chile=2</a:t>
            </a:r>
          </a:p>
          <a:p>
            <a:r>
              <a:rPr lang="es-419" sz="1400" dirty="0"/>
              <a:t>EUA=12</a:t>
            </a:r>
          </a:p>
          <a:p>
            <a:r>
              <a:rPr lang="es-419" sz="1400" dirty="0"/>
              <a:t>México=163</a:t>
            </a:r>
          </a:p>
          <a:p>
            <a:r>
              <a:rPr lang="es-419" sz="1400" dirty="0"/>
              <a:t>Uruguay=2</a:t>
            </a:r>
          </a:p>
          <a:p>
            <a:r>
              <a:rPr lang="es-419" sz="1400" b="1" dirty="0"/>
              <a:t>TOTAL=3,148</a:t>
            </a:r>
          </a:p>
        </p:txBody>
      </p:sp>
    </p:spTree>
    <p:extLst>
      <p:ext uri="{BB962C8B-B14F-4D97-AF65-F5344CB8AC3E}">
        <p14:creationId xmlns:p14="http://schemas.microsoft.com/office/powerpoint/2010/main" val="556420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30538E-0028-46C2-8F4C-F47A265A1F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8267B-0515-4D53-9F24-F1741C2A06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E61128-E5AC-48C1-89B6-C404D642532A}">
  <ds:schemaRefs>
    <ds:schemaRef ds:uri="http://schemas.openxmlformats.org/package/2006/metadata/core-properties"/>
    <ds:schemaRef ds:uri="http://purl.org/dc/dcmitype/"/>
    <ds:schemaRef ds:uri="64ced670-a384-4657-ba0f-fc07d30f5a44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4655c133-e14e-4d88-8fbc-c3b347145ec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162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18</cp:revision>
  <dcterms:created xsi:type="dcterms:W3CDTF">2018-10-24T18:28:51Z</dcterms:created>
  <dcterms:modified xsi:type="dcterms:W3CDTF">2020-05-09T16:25:18Z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