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MexCases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Sheet1!$A$2:$A$68</c:f>
              <c:strCache>
                <c:ptCount val="67"/>
                <c:pt idx="0">
                  <c:v>1-Feb</c:v>
                </c:pt>
                <c:pt idx="1">
                  <c:v>2-Feb</c:v>
                </c:pt>
                <c:pt idx="2">
                  <c:v>3-Feb</c:v>
                </c:pt>
                <c:pt idx="3">
                  <c:v>4-Feb</c:v>
                </c:pt>
                <c:pt idx="4">
                  <c:v>5-Feb</c:v>
                </c:pt>
                <c:pt idx="5">
                  <c:v>6-Feb</c:v>
                </c:pt>
                <c:pt idx="6">
                  <c:v>7-Feb</c:v>
                </c:pt>
                <c:pt idx="7">
                  <c:v>8-Feb</c:v>
                </c:pt>
                <c:pt idx="8">
                  <c:v>9-Feb</c:v>
                </c:pt>
                <c:pt idx="9">
                  <c:v>10-Feb</c:v>
                </c:pt>
                <c:pt idx="10">
                  <c:v>11-Feb</c:v>
                </c:pt>
                <c:pt idx="11">
                  <c:v>12-Feb</c:v>
                </c:pt>
                <c:pt idx="12">
                  <c:v>13-Feb</c:v>
                </c:pt>
                <c:pt idx="13">
                  <c:v>14-Feb</c:v>
                </c:pt>
                <c:pt idx="14">
                  <c:v>15-Feb</c:v>
                </c:pt>
                <c:pt idx="15">
                  <c:v>16-Feb</c:v>
                </c:pt>
                <c:pt idx="16">
                  <c:v>17-Feb</c:v>
                </c:pt>
                <c:pt idx="17">
                  <c:v>18-Feb</c:v>
                </c:pt>
                <c:pt idx="18">
                  <c:v>19-Feb</c:v>
                </c:pt>
                <c:pt idx="19">
                  <c:v>20-Feb</c:v>
                </c:pt>
                <c:pt idx="20">
                  <c:v>21-Feb</c:v>
                </c:pt>
                <c:pt idx="21">
                  <c:v>22-Feb</c:v>
                </c:pt>
                <c:pt idx="22">
                  <c:v>23-Feb</c:v>
                </c:pt>
                <c:pt idx="23">
                  <c:v>24-Feb</c:v>
                </c:pt>
                <c:pt idx="24">
                  <c:v>25-Feb</c:v>
                </c:pt>
                <c:pt idx="25">
                  <c:v>26-Feb</c:v>
                </c:pt>
                <c:pt idx="26">
                  <c:v>27-Feb</c:v>
                </c:pt>
                <c:pt idx="27">
                  <c:v>28-Feb</c:v>
                </c:pt>
                <c:pt idx="28">
                  <c:v>29-Feb</c:v>
                </c:pt>
                <c:pt idx="29">
                  <c:v>1-Mar</c:v>
                </c:pt>
                <c:pt idx="30">
                  <c:v>2-Mar</c:v>
                </c:pt>
                <c:pt idx="31">
                  <c:v>3-Mar</c:v>
                </c:pt>
                <c:pt idx="32">
                  <c:v>4-Mar</c:v>
                </c:pt>
                <c:pt idx="33">
                  <c:v>5-Mar</c:v>
                </c:pt>
                <c:pt idx="34">
                  <c:v>6-Mar</c:v>
                </c:pt>
                <c:pt idx="35">
                  <c:v>7-Mar</c:v>
                </c:pt>
                <c:pt idx="36">
                  <c:v>8-Mar</c:v>
                </c:pt>
                <c:pt idx="37">
                  <c:v>9-Mar</c:v>
                </c:pt>
                <c:pt idx="38">
                  <c:v>10-Mar</c:v>
                </c:pt>
                <c:pt idx="39">
                  <c:v>11-Mar</c:v>
                </c:pt>
                <c:pt idx="40">
                  <c:v>12-Mar</c:v>
                </c:pt>
                <c:pt idx="41">
                  <c:v>13-Mar</c:v>
                </c:pt>
                <c:pt idx="42">
                  <c:v>14-Mar</c:v>
                </c:pt>
                <c:pt idx="43">
                  <c:v>15-Mar</c:v>
                </c:pt>
                <c:pt idx="44">
                  <c:v>16-Mar</c:v>
                </c:pt>
                <c:pt idx="45">
                  <c:v>17-Mar</c:v>
                </c:pt>
                <c:pt idx="46">
                  <c:v>18-Mar</c:v>
                </c:pt>
                <c:pt idx="47">
                  <c:v>19-Mar</c:v>
                </c:pt>
                <c:pt idx="48">
                  <c:v>20-Mar</c:v>
                </c:pt>
                <c:pt idx="49">
                  <c:v>21-Mar</c:v>
                </c:pt>
                <c:pt idx="50">
                  <c:v>22-Mar</c:v>
                </c:pt>
                <c:pt idx="51">
                  <c:v>23-Mar</c:v>
                </c:pt>
                <c:pt idx="52">
                  <c:v>24-Mar</c:v>
                </c:pt>
                <c:pt idx="53">
                  <c:v>25-Mar</c:v>
                </c:pt>
                <c:pt idx="54">
                  <c:v>26-Mar</c:v>
                </c:pt>
                <c:pt idx="55">
                  <c:v>27-Mar</c:v>
                </c:pt>
                <c:pt idx="56">
                  <c:v>28-Mar</c:v>
                </c:pt>
                <c:pt idx="57">
                  <c:v>29-Mar</c:v>
                </c:pt>
                <c:pt idx="58">
                  <c:v>30-Mar</c:v>
                </c:pt>
                <c:pt idx="59">
                  <c:v>31-Mar</c:v>
                </c:pt>
                <c:pt idx="60">
                  <c:v>1-Abr</c:v>
                </c:pt>
                <c:pt idx="61">
                  <c:v>2-Abr</c:v>
                </c:pt>
                <c:pt idx="62">
                  <c:v>3-Abr</c:v>
                </c:pt>
                <c:pt idx="63">
                  <c:v>4-Abr</c:v>
                </c:pt>
                <c:pt idx="64">
                  <c:v>5-Abr</c:v>
                </c:pt>
                <c:pt idx="65">
                  <c:v>6-Abr</c:v>
                </c:pt>
                <c:pt idx="66">
                  <c:v>7-Abr</c:v>
                </c:pt>
              </c:strCache>
            </c:strRef>
          </c:cat>
          <c:val>
            <c:numRef>
              <c:f>Sheet1!$B$2:$B$68</c:f>
              <c:numCache>
                <c:formatCode>General</c:formatCode>
                <c:ptCount val="67"/>
                <c:pt idx="11">
                  <c:v>1</c:v>
                </c:pt>
                <c:pt idx="12">
                  <c:v>1</c:v>
                </c:pt>
                <c:pt idx="21">
                  <c:v>2</c:v>
                </c:pt>
                <c:pt idx="22">
                  <c:v>1</c:v>
                </c:pt>
                <c:pt idx="23">
                  <c:v>2</c:v>
                </c:pt>
                <c:pt idx="24">
                  <c:v>1</c:v>
                </c:pt>
                <c:pt idx="25">
                  <c:v>2</c:v>
                </c:pt>
                <c:pt idx="27">
                  <c:v>1</c:v>
                </c:pt>
                <c:pt idx="30">
                  <c:v>1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1</c:v>
                </c:pt>
                <c:pt idx="35">
                  <c:v>2</c:v>
                </c:pt>
                <c:pt idx="36">
                  <c:v>7</c:v>
                </c:pt>
                <c:pt idx="37">
                  <c:v>13</c:v>
                </c:pt>
                <c:pt idx="38">
                  <c:v>2</c:v>
                </c:pt>
                <c:pt idx="39">
                  <c:v>5</c:v>
                </c:pt>
                <c:pt idx="40">
                  <c:v>2</c:v>
                </c:pt>
                <c:pt idx="41">
                  <c:v>5</c:v>
                </c:pt>
                <c:pt idx="42">
                  <c:v>8</c:v>
                </c:pt>
                <c:pt idx="43">
                  <c:v>1</c:v>
                </c:pt>
                <c:pt idx="44">
                  <c:v>1</c:v>
                </c:pt>
                <c:pt idx="45">
                  <c:v>4</c:v>
                </c:pt>
                <c:pt idx="46">
                  <c:v>6</c:v>
                </c:pt>
                <c:pt idx="47">
                  <c:v>5</c:v>
                </c:pt>
                <c:pt idx="48">
                  <c:v>6</c:v>
                </c:pt>
                <c:pt idx="49">
                  <c:v>6</c:v>
                </c:pt>
                <c:pt idx="50">
                  <c:v>4</c:v>
                </c:pt>
                <c:pt idx="51">
                  <c:v>3</c:v>
                </c:pt>
                <c:pt idx="52">
                  <c:v>6</c:v>
                </c:pt>
                <c:pt idx="53">
                  <c:v>2</c:v>
                </c:pt>
                <c:pt idx="54">
                  <c:v>3</c:v>
                </c:pt>
                <c:pt idx="55">
                  <c:v>6</c:v>
                </c:pt>
                <c:pt idx="56">
                  <c:v>2</c:v>
                </c:pt>
                <c:pt idx="57">
                  <c:v>1</c:v>
                </c:pt>
                <c:pt idx="59">
                  <c:v>2</c:v>
                </c:pt>
                <c:pt idx="60">
                  <c:v>2</c:v>
                </c:pt>
                <c:pt idx="6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FD-46D3-BBE6-E76CBF767F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551538367"/>
        <c:axId val="1425627775"/>
      </c:barChart>
      <c:catAx>
        <c:axId val="15515383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s-419" sz="1600" b="0" i="0" u="none" strike="noStrike" kern="1200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419" sz="1600" noProof="0" dirty="0"/>
                  <a:t>Fecha de inicio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s-419" sz="1600" b="0" i="0" u="none" strike="noStrike" kern="1200" baseline="0" noProof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627775"/>
        <c:crosses val="autoZero"/>
        <c:auto val="1"/>
        <c:lblAlgn val="ctr"/>
        <c:lblOffset val="100"/>
        <c:noMultiLvlLbl val="1"/>
      </c:catAx>
      <c:valAx>
        <c:axId val="1425627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s-419" sz="1600" b="0" i="0" u="none" strike="noStrike" kern="1200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419" sz="1600" noProof="0" dirty="0"/>
                  <a:t>Número de casos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s-419" sz="1600" b="0" i="0" u="none" strike="noStrike" kern="1200" baseline="0" noProof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1538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2CD1F-BC39-40BF-A174-A4A8AA895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D35B30-892C-4CA8-8B8A-318CC3388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59129-3630-4CBB-8604-BE096D7D5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9401E-1172-4440-BD91-CABADFB70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573FA-F235-4797-800C-038C11274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483B4-8233-46CE-A124-89A26B971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CFBE9D-8F00-409E-B3A3-D369482DB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1DD42-B146-4295-A8D6-1CBA46811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7BC09-C717-4E34-9688-E29F295E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FB14B-2963-4061-9B3E-C18944D1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6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45282D-B1AF-40D2-AC8C-E97BBB57B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726F38-FA63-4E88-AD27-DBAC26E51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32BD1-6752-4DC9-9070-8FBAA85BB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829C8-6E49-4234-B7D5-8BDB2F1C3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1FFCD-7CD2-45D0-9ADC-73FA94410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3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4A1D9-0F04-44B9-B23B-FB7CA6B9A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DE00B-8809-4162-B8B1-5A045A92B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501C5-3471-45E0-B018-EEDC94B9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288B3-5AFD-4D6F-B5B5-7EDAB3195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DF6F8-5B5C-4B2D-AAF5-B7E5FB052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9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AF73D-6D72-40FB-A6F7-294166A1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C7EC2-E4BC-4C18-AD44-CB8B74789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DB3DA-A49B-44C3-BF5F-BA6BBB78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7A220-473C-4809-A380-BD154D1A5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DE9FD-4F1A-4541-8477-12B218C86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3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2D4AB-D7A4-4FEA-8D9F-356C839D0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03806-9EFB-4385-9EB9-B307AEBB6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12C76-A8C9-4DF8-95E1-202182670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14B58-4DE1-4BB5-B6BE-697DDDE57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7B3E8-87D8-4A42-B079-850BE02F0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9576E-AE1D-444B-BF0B-5BA02CCD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2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36D04-309E-4AB4-969B-46781BBA6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3C774-F2C7-42F9-B940-8D7D6C591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BB93A-77CB-4C36-859A-B3BB4FF92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74BE52-ECFF-4266-8ABB-28CCAF89C6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ACF2CF-B931-48F7-879E-DA510F1192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48337B-C1F6-4393-BD1D-5540CC785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47FB85-0469-4929-9061-6A5416A31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E16E16-A17E-4780-ACB7-03CEEE2D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1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7E8A4-081B-432B-A663-B0327FC22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D6CA64-DB29-4CFC-B287-C27273D3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9AF29-6105-4273-B9F5-FACCEF45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A94D8-38E0-4235-AFC3-3D2065C05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4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A80C1E-F33F-4418-B6E9-B123D4775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5C3367-0E81-4CDD-96EF-23189F60E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BFD7A-522E-4F82-A164-9F8A13D11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8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A9E89-6956-4F99-B08F-C1B98A96B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09F1D-CF63-4003-AFE2-156B4BB8B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67464-2ECA-43A3-8EB4-C486EEEB1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58BC9-F92A-42BE-964D-CCE70D149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B9376-4FA0-443A-B590-0B33868ED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03B27-DBDD-4A72-90D7-BF12418C7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1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9E386-A1F7-4C3E-A800-2211E576E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189DE2-F1E6-4681-9495-F51BCFE0E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3A255-8633-4E17-B7CA-487A2572B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2B2D2-11DE-44AD-971B-77DE6B3FF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20824-52A5-433E-B5EA-A472BF11C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AD8696-D15D-4CB7-AADE-5315960C4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1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4584B0-C8F1-4EED-AA96-07C1C53A3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362B5-3609-4096-B2AE-F66C17C13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E089E-17D8-43D9-AC6B-510D467A0D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2721F-9D61-48CB-9E93-9E5AF78AAF7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92799-EDD1-4899-80F5-95A3665F23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68018-2D7C-4342-9D46-F6C2F7C8E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3DC24-6E02-4B37-A112-91396402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5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10051-2C2C-47DB-AA96-2BE6EF41B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605" y="178239"/>
            <a:ext cx="11474789" cy="1106623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/>
              <a:t>Casos confirmados de sarampión reportados por </a:t>
            </a:r>
            <a:br>
              <a:rPr lang="es-ES" sz="3600" b="1" dirty="0"/>
            </a:br>
            <a:r>
              <a:rPr lang="es-ES" sz="3600" b="1" dirty="0"/>
              <a:t>fecha de inicio de exantema. México, 2020*</a:t>
            </a:r>
            <a:endParaRPr lang="es-419" sz="3600" b="1" dirty="0">
              <a:latin typeface="+mn-lt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09F22AE-3FD3-4D3D-BFB0-B42807C008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773430"/>
              </p:ext>
            </p:extLst>
          </p:nvPr>
        </p:nvGraphicFramePr>
        <p:xfrm>
          <a:off x="260574" y="1220419"/>
          <a:ext cx="11474789" cy="4622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49C7342-4ECA-4282-B53A-819EFD989229}"/>
              </a:ext>
            </a:extLst>
          </p:cNvPr>
          <p:cNvSpPr txBox="1"/>
          <p:nvPr/>
        </p:nvSpPr>
        <p:spPr>
          <a:xfrm>
            <a:off x="478971" y="5941097"/>
            <a:ext cx="93094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Fuente: </a:t>
            </a:r>
            <a:r>
              <a:rPr lang="es-PE" sz="1400" dirty="0"/>
              <a:t>Organización Panamericana de la Salud / Organización Mundial de la Salud. Actualización Epidemiológica: Sarampión. 17 de abril de 2020, Washington, D.C.: OPS/OMS; 2020 .</a:t>
            </a:r>
          </a:p>
          <a:p>
            <a:r>
              <a:rPr lang="es-PE" sz="1400" dirty="0"/>
              <a:t>*1 de febrero al 7 de abril del 2020.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33613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E3A008-5750-4173-BA92-9C5128AF26A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2E193C6-AD66-4D45-87CD-EAED875DE1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7A6826-8463-42F1-8A92-4BBFAD8986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71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Casos confirmados de sarampión reportados por  fecha de inicio de exantema. México, 2020*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Measles confirmed cases by week on onset Mexico, 2020</dc:title>
  <dc:creator>Pacis, Ms. Carmelita Lucia (WDC)</dc:creator>
  <cp:lastModifiedBy>Pacis, Ms. Carmelita Lucia (WDC)</cp:lastModifiedBy>
  <cp:revision>14</cp:revision>
  <dcterms:created xsi:type="dcterms:W3CDTF">2020-04-16T20:18:16Z</dcterms:created>
  <dcterms:modified xsi:type="dcterms:W3CDTF">2020-04-20T13:39:58Z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