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21E70E17-63E6-48E1-AC44-2E6F79024533}"/>
    <pc:docChg chg="delSld">
      <pc:chgData name="Pacis, Ms. Carmelita Lucia (WDC)" userId="3a82a00c-0fdb-49a5-b690-a2cf7ebb45f6" providerId="ADAL" clId="{21E70E17-63E6-48E1-AC44-2E6F79024533}" dt="2020-03-09T19:07:40.720" v="0" actId="47"/>
      <pc:docMkLst>
        <pc:docMk/>
      </pc:docMkLst>
      <pc:sldChg chg="del">
        <pc:chgData name="Pacis, Ms. Carmelita Lucia (WDC)" userId="3a82a00c-0fdb-49a5-b690-a2cf7ebb45f6" providerId="ADAL" clId="{21E70E17-63E6-48E1-AC44-2E6F79024533}" dt="2020-03-09T19:07:40.720" v="0" actId="47"/>
        <pc:sldMkLst>
          <pc:docMk/>
          <pc:sldMk cId="4237508996" sldId="26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MRrate2019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BRA</c:v>
                </c:pt>
                <c:pt idx="1">
                  <c:v>CUB</c:v>
                </c:pt>
                <c:pt idx="2">
                  <c:v>PRY</c:v>
                </c:pt>
                <c:pt idx="3">
                  <c:v>NIC</c:v>
                </c:pt>
                <c:pt idx="4">
                  <c:v>COL</c:v>
                </c:pt>
                <c:pt idx="5">
                  <c:v>SLV</c:v>
                </c:pt>
                <c:pt idx="6">
                  <c:v>CAR</c:v>
                </c:pt>
                <c:pt idx="7">
                  <c:v>VEN</c:v>
                </c:pt>
                <c:pt idx="8">
                  <c:v>CHL</c:v>
                </c:pt>
                <c:pt idx="9">
                  <c:v>HND</c:v>
                </c:pt>
                <c:pt idx="10">
                  <c:v>MEX</c:v>
                </c:pt>
                <c:pt idx="11">
                  <c:v>GTM</c:v>
                </c:pt>
                <c:pt idx="12">
                  <c:v>CRI</c:v>
                </c:pt>
                <c:pt idx="13">
                  <c:v>URY</c:v>
                </c:pt>
                <c:pt idx="14">
                  <c:v>HTI</c:v>
                </c:pt>
                <c:pt idx="15">
                  <c:v>PAN</c:v>
                </c:pt>
                <c:pt idx="16">
                  <c:v>DOM</c:v>
                </c:pt>
                <c:pt idx="17">
                  <c:v>BOL</c:v>
                </c:pt>
                <c:pt idx="18">
                  <c:v>PER</c:v>
                </c:pt>
                <c:pt idx="19">
                  <c:v>ECU</c:v>
                </c:pt>
                <c:pt idx="20">
                  <c:v>ARG</c:v>
                </c:pt>
              </c:strCache>
            </c:strRef>
          </c:cat>
          <c:val>
            <c:numRef>
              <c:f>Sheet1!$B$2:$B$22</c:f>
              <c:numCache>
                <c:formatCode>0.00</c:formatCode>
                <c:ptCount val="21"/>
                <c:pt idx="0">
                  <c:v>31.329083998010336</c:v>
                </c:pt>
                <c:pt idx="1">
                  <c:v>28.505318613738048</c:v>
                </c:pt>
                <c:pt idx="2">
                  <c:v>22.76379761620991</c:v>
                </c:pt>
                <c:pt idx="3">
                  <c:v>10.91528829328966</c:v>
                </c:pt>
                <c:pt idx="4">
                  <c:v>8.905342916654865</c:v>
                </c:pt>
                <c:pt idx="5">
                  <c:v>8.1883386515943002</c:v>
                </c:pt>
                <c:pt idx="6">
                  <c:v>4.7387922772758051</c:v>
                </c:pt>
                <c:pt idx="7">
                  <c:v>4.4686391245939037</c:v>
                </c:pt>
                <c:pt idx="8">
                  <c:v>4.4347450348578104</c:v>
                </c:pt>
                <c:pt idx="9">
                  <c:v>4.0564225008269519</c:v>
                </c:pt>
                <c:pt idx="10">
                  <c:v>3.9018325841564949</c:v>
                </c:pt>
                <c:pt idx="11">
                  <c:v>2.1165134262623826</c:v>
                </c:pt>
                <c:pt idx="12">
                  <c:v>2.0794633611678588</c:v>
                </c:pt>
                <c:pt idx="13">
                  <c:v>2.0175521270619745</c:v>
                </c:pt>
                <c:pt idx="14">
                  <c:v>1.871691582661009</c:v>
                </c:pt>
                <c:pt idx="15">
                  <c:v>1.6095682345222595</c:v>
                </c:pt>
                <c:pt idx="16">
                  <c:v>1.5712587914685978</c:v>
                </c:pt>
                <c:pt idx="17">
                  <c:v>1.3909114812342414</c:v>
                </c:pt>
                <c:pt idx="18">
                  <c:v>1.3547633340584337</c:v>
                </c:pt>
                <c:pt idx="19">
                  <c:v>1.0318187400461365</c:v>
                </c:pt>
                <c:pt idx="20">
                  <c:v>0.58403819582948391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0-40A9-A28F-166003600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48224512"/>
        <c:axId val="101678400"/>
      </c:barChart>
      <c:catAx>
        <c:axId val="148224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1678400"/>
        <c:crosses val="autoZero"/>
        <c:auto val="1"/>
        <c:lblAlgn val="ctr"/>
        <c:lblOffset val="100"/>
        <c:noMultiLvlLbl val="0"/>
      </c:catAx>
      <c:valAx>
        <c:axId val="10167840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out"/>
        <c:tickLblPos val="nextTo"/>
        <c:spPr>
          <a:ln/>
        </c:spPr>
        <c:txPr>
          <a:bodyPr/>
          <a:lstStyle/>
          <a:p>
            <a:pPr>
              <a:defRPr sz="1400"/>
            </a:pPr>
            <a:endParaRPr lang="en-US"/>
          </a:p>
        </c:txPr>
        <c:crossAx val="14822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1E76E-F27B-4094-8E01-42486DBD4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A3D34-72F1-4718-AFBF-978DC1594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6570-1A34-4094-BC26-49D5DD69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F380A-ABC3-4924-9E61-A5B4F25A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9BC26-52C0-4E34-9737-D4DB311D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E06F-CD69-4D77-AE66-194556B7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E14E3-A6F3-435A-8DB5-804533C54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6A4B-D7E0-42B6-BC7B-9C5F485F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D01F-E8AD-4E20-BB4B-CE1CED51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574F-3A19-425F-810E-F66E936D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5A271-87D5-4B6D-8A92-1BF1681A9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BDEED-6648-4585-8C00-5F6A9DB24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EF36-41A9-418B-A92D-BA913877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BA3D1-CE78-41EC-A685-995F54D4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5027-2805-4E47-9025-A6EC2ED8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D75A-26EC-4CA2-B7C0-82674DE9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FEB9-7DFF-4D59-9D80-AFAEAB14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7BC30-2C1B-4930-A8E1-704FB1CF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4BBE5-46DA-4633-BA6D-42329691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86608-3D87-4489-BCE1-EBA6313F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5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3D7-7A99-40E3-9FCC-5274A1C9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7846C-DFBD-412B-914C-C7935BF57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CF81E-AE94-4A1F-9709-086D52F8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60DD-AE70-4308-8A50-2C1DFA65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EAFFC-E56C-449B-9EC5-87FE8ECF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6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506F-009C-4AC0-B415-DECA2BFB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8A105-2927-44AE-A836-4F685A5AC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8A556-4D54-4BE7-8D3C-2EF9B6F20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66FD2-2173-4998-9E59-D5457073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18EAB-BDE1-4CF6-8C3C-638ACD85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3AFE5-7AD0-413A-BBC4-908310D4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8964-6DCD-44EF-895C-45BF8D1E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14656-FF60-4C23-BE20-EFE28CDE9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186A6-D368-445C-959E-92165C0A8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C174D-595E-48C6-BABB-D4152E57A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61BBF-0BDE-40D9-B4B0-03D6451AF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B4EE93-5213-44B5-B5E2-4DAEB741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9F8460-A699-4532-916B-C9A8B06C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C5FAC9-E4A9-4080-9A3C-10659F14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B00DE-4C58-4960-B88B-9B00E5AA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1180C7-4900-415F-953D-60AAF2BE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44C36-ED61-4351-A60E-0C8BAE08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DE612-3106-49F0-A2A3-396B1A5D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7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F0E51-FCD2-4F40-8F0E-9758890B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92F46-9232-47D7-852F-159EB916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B65C0-AA74-48CC-801F-71FBDBDA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3E31-CC46-4CC4-9CD7-41E462E8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4C612-0C1A-4D72-BF4B-2280B928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9E2CC-E676-4F5B-AD3B-00F5DE208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E5BE3-EF2E-4D10-85F2-93E444F4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6A31C-E046-403D-8D1B-2A447F5C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F86A7-1F5E-4E57-9509-0B569C86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5CAF8-DB1C-40C7-BC29-9364E8BE6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8B1BE-12F4-46E9-85AF-866AE955D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1910E-2A6D-48F1-83E2-ABF0F02E0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B3591-572B-4552-853E-10B2E683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9BE14-8766-4E15-8BF6-4F73D94E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AF31A-A980-4C6C-A4C0-2BB332DE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1FCD7-8EDC-474E-91B0-A8E50C3D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3208C-D57D-4DD1-B93D-69EC213DB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E5E8F-461F-44A5-99BA-25D76535E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4E9B-56B3-403C-8AB7-2328AE7777E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10F21-94AD-46AD-9432-4BCC73A8A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257E2-9B6B-43D5-91B0-870B45C9C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3426-D3DF-408D-B37B-227DEE0F1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>
            <a:off x="1802676" y="5367416"/>
            <a:ext cx="8891450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15755"/>
              </p:ext>
            </p:extLst>
          </p:nvPr>
        </p:nvGraphicFramePr>
        <p:xfrm>
          <a:off x="1219200" y="1066801"/>
          <a:ext cx="9220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567716" y="2855053"/>
            <a:ext cx="2842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Tasa de notificación de sarampión/rubéola</a:t>
            </a:r>
          </a:p>
          <a:p>
            <a:pPr algn="ctr"/>
            <a:r>
              <a:rPr lang="es-419" sz="1100" dirty="0">
                <a:latin typeface="Arial" panose="020B0604020202020204" pitchFamily="34" charset="0"/>
                <a:cs typeface="Arial" panose="020B0604020202020204" pitchFamily="34" charset="0"/>
              </a:rPr>
              <a:t>por 100.000 habitantes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" y="76201"/>
            <a:ext cx="10981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/>
              <a:t>Tasa de casos sospechosos de sarampión/rubéola por 100.000 habitantes</a:t>
            </a:r>
          </a:p>
          <a:p>
            <a:pPr algn="ctr"/>
            <a:r>
              <a:rPr lang="es-419" sz="2400" b="1" dirty="0"/>
              <a:t>Región de las Américas, 2019*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8062" y="6074407"/>
            <a:ext cx="337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200"/>
              <a:t>Fuente: ISIS, MESS e informe de los países a FPL-IM</a:t>
            </a:r>
          </a:p>
          <a:p>
            <a:r>
              <a:rPr lang="es-419" sz="1200"/>
              <a:t>* Datos hasta 31 de enero del 2020.</a:t>
            </a:r>
          </a:p>
        </p:txBody>
      </p:sp>
    </p:spTree>
    <p:extLst>
      <p:ext uri="{BB962C8B-B14F-4D97-AF65-F5344CB8AC3E}">
        <p14:creationId xmlns:p14="http://schemas.microsoft.com/office/powerpoint/2010/main" val="426579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4B1AE2-99BE-47E4-B484-8CC705A8B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CB58FC-91FA-47E4-8729-C6DA9D7FD4D0}">
  <ds:schemaRefs>
    <ds:schemaRef ds:uri="57afcdac-b810-49c0-af1e-015628e7eb43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73d0ba8d-d766-4bf6-bcf0-d2eb81301a02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B4C7B3D-C345-4268-BCDE-D1831A11A8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2020-02-06T21:54:35Z</dcterms:created>
  <dcterms:modified xsi:type="dcterms:W3CDTF">2020-03-09T19:07:43Z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