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265432098765434E-2"/>
          <c:y val="0.13036547185415071"/>
          <c:w val="0.84104938271604934"/>
          <c:h val="0.81527854935583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Variables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1D1-4BD2-A657-6D12DFDE018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1D1-4BD2-A657-6D12DFDE018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1D1-4BD2-A657-6D12DFDE018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1D1-4BD2-A657-6D12DFDE0184}"/>
              </c:ext>
            </c:extLst>
          </c:dPt>
          <c:cat>
            <c:strRef>
              <c:f>Sheet1!$A$2:$A$12</c:f>
              <c:strCache>
                <c:ptCount val="11"/>
                <c:pt idx="0">
                  <c:v> 48 horas</c:v>
                </c:pt>
                <c:pt idx="1">
                  <c:v>Nombre</c:v>
                </c:pt>
                <c:pt idx="2">
                  <c:v>Residencia</c:v>
                </c:pt>
                <c:pt idx="3">
                  <c:v>Sexo</c:v>
                </c:pt>
                <c:pt idx="4">
                  <c:v>F. Muestras Recolectadas</c:v>
                </c:pt>
                <c:pt idx="5">
                  <c:v>F. Nacimiento</c:v>
                </c:pt>
                <c:pt idx="6">
                  <c:v>F. Notificación</c:v>
                </c:pt>
                <c:pt idx="7">
                  <c:v>F. Visita Domiciliaria</c:v>
                </c:pt>
                <c:pt idx="8">
                  <c:v>F. Inicio Erupción</c:v>
                </c:pt>
                <c:pt idx="9">
                  <c:v>Presencia de Fiebre</c:v>
                </c:pt>
                <c:pt idx="10">
                  <c:v>F. Vacunas Previas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82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85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D1-4BD2-A657-6D12DFDE0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4587136"/>
        <c:axId val="78740800"/>
      </c:barChart>
      <c:catAx>
        <c:axId val="114587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8740800"/>
        <c:crosses val="autoZero"/>
        <c:auto val="1"/>
        <c:lblAlgn val="ctr"/>
        <c:lblOffset val="100"/>
        <c:noMultiLvlLbl val="0"/>
      </c:catAx>
      <c:valAx>
        <c:axId val="78740800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1458713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676E9-F5B1-4035-8D89-D13316D22E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1A7C2-553E-4A67-9043-EC6088FF4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08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7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6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3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787581"/>
              </p:ext>
            </p:extLst>
          </p:nvPr>
        </p:nvGraphicFramePr>
        <p:xfrm>
          <a:off x="411491" y="1246186"/>
          <a:ext cx="8884909" cy="464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96400" cy="1143000"/>
          </a:xfrm>
        </p:spPr>
        <p:txBody>
          <a:bodyPr>
            <a:noAutofit/>
          </a:bodyPr>
          <a:lstStyle/>
          <a:p>
            <a:r>
              <a:rPr lang="es-ES" sz="2800" b="1" dirty="0"/>
              <a:t>Proporción de las 11 variables reportados para el indicador de investigación adecuada, Región de las Américas, 2018*</a:t>
            </a:r>
          </a:p>
        </p:txBody>
      </p:sp>
      <p:sp>
        <p:nvSpPr>
          <p:cNvPr id="2" name="Rectangle 1"/>
          <p:cNvSpPr/>
          <p:nvPr/>
        </p:nvSpPr>
        <p:spPr>
          <a:xfrm rot="16200000">
            <a:off x="-633906" y="3385243"/>
            <a:ext cx="19960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err="1">
                <a:latin typeface="Arial" pitchFamily="34" charset="0"/>
                <a:cs typeface="Arial" pitchFamily="34" charset="0"/>
              </a:rPr>
              <a:t>Porcentaje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casos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(%)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5623" y="5943600"/>
            <a:ext cx="655617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/>
              <a:t>Fuente: Informe de los </a:t>
            </a:r>
            <a:r>
              <a:rPr lang="en-US" sz="1200" dirty="0" err="1"/>
              <a:t>países</a:t>
            </a:r>
            <a:r>
              <a:rPr lang="en-US" sz="1200" dirty="0"/>
              <a:t> a FPL-IM/OPS.</a:t>
            </a:r>
          </a:p>
          <a:p>
            <a:pPr algn="l"/>
            <a:r>
              <a:rPr lang="en-US" sz="1200" dirty="0"/>
              <a:t>(1) </a:t>
            </a:r>
            <a:r>
              <a:rPr lang="es-ES" sz="1200" dirty="0"/>
              <a:t>El grafico incluye información solamente de casos sospechosos con visita domiciliaria durante las primeras 48 horas después de la notificación.</a:t>
            </a:r>
            <a:endParaRPr lang="en-US" sz="1200" dirty="0"/>
          </a:p>
          <a:p>
            <a:pPr algn="l"/>
            <a:r>
              <a:rPr lang="en-US" sz="1200" dirty="0"/>
              <a:t>* Para </a:t>
            </a:r>
            <a:r>
              <a:rPr lang="en-US" sz="1200" dirty="0" err="1"/>
              <a:t>países</a:t>
            </a:r>
            <a:r>
              <a:rPr lang="en-US" sz="1200" dirty="0"/>
              <a:t> </a:t>
            </a:r>
            <a:r>
              <a:rPr lang="en-US" sz="1200" dirty="0" err="1"/>
              <a:t>reportando</a:t>
            </a:r>
            <a:r>
              <a:rPr lang="en-US" sz="1200" dirty="0"/>
              <a:t> </a:t>
            </a:r>
            <a:r>
              <a:rPr lang="en-US" sz="1200" dirty="0" err="1"/>
              <a:t>datos</a:t>
            </a:r>
            <a:r>
              <a:rPr lang="en-US" sz="1200" dirty="0"/>
              <a:t> </a:t>
            </a:r>
            <a:r>
              <a:rPr lang="en-US" sz="1200" dirty="0" err="1"/>
              <a:t>caso</a:t>
            </a:r>
            <a:r>
              <a:rPr lang="en-US" sz="1200" dirty="0"/>
              <a:t> a </a:t>
            </a:r>
            <a:r>
              <a:rPr lang="en-US" sz="1200" dirty="0" err="1"/>
              <a:t>caso</a:t>
            </a:r>
            <a:r>
              <a:rPr lang="en-US" sz="1200" dirty="0"/>
              <a:t>.  </a:t>
            </a:r>
            <a:r>
              <a:rPr lang="en-US" sz="1200" dirty="0" err="1"/>
              <a:t>Datos</a:t>
            </a:r>
            <a:r>
              <a:rPr lang="en-US" sz="1200" dirty="0"/>
              <a:t> hasta el 3 de </a:t>
            </a:r>
            <a:r>
              <a:rPr lang="en-US" sz="1200" dirty="0" err="1"/>
              <a:t>abril</a:t>
            </a:r>
            <a:r>
              <a:rPr lang="en-US" sz="1200" dirty="0"/>
              <a:t> del 2019.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239000" y="1283197"/>
            <a:ext cx="1691640" cy="49449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/>
              <a:t>N=21.091 </a:t>
            </a:r>
            <a:r>
              <a:rPr lang="en-US" sz="1600" dirty="0" err="1"/>
              <a:t>casos</a:t>
            </a:r>
            <a:r>
              <a:rPr lang="en-US" sz="1600" baseline="30000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00570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84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Proporción de las 11 variables reportados para el indicador de investigación adecuada, Región de las Américas, 2018*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59</cp:revision>
  <cp:lastPrinted>2014-12-12T18:37:59Z</cp:lastPrinted>
  <dcterms:created xsi:type="dcterms:W3CDTF">2013-05-16T22:33:14Z</dcterms:created>
  <dcterms:modified xsi:type="dcterms:W3CDTF">2019-04-29T15:59:05Z</dcterms:modified>
</cp:coreProperties>
</file>