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6F0FBCBC-E0F1-4076-9946-A77BDF32E7EB}"/>
    <pc:docChg chg="delSld">
      <pc:chgData name="Pacis, Ms. Carmelita Lucia (WDC)" userId="3a82a00c-0fdb-49a5-b690-a2cf7ebb45f6" providerId="ADAL" clId="{6F0FBCBC-E0F1-4076-9946-A77BDF32E7EB}" dt="2020-01-30T23:14:51.616" v="0" actId="47"/>
      <pc:docMkLst>
        <pc:docMk/>
      </pc:docMkLst>
      <pc:sldChg chg="del">
        <pc:chgData name="Pacis, Ms. Carmelita Lucia (WDC)" userId="3a82a00c-0fdb-49a5-b690-a2cf7ebb45f6" providerId="ADAL" clId="{6F0FBCBC-E0F1-4076-9946-A77BDF32E7EB}" dt="2020-01-30T23:14:51.616" v="0" actId="47"/>
        <pc:sldMkLst>
          <pc:docMk/>
          <pc:sldMk cId="0" sldId="25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31202120044472"/>
          <c:y val="5.8988764044943819E-2"/>
          <c:w val="0.88264932454042844"/>
          <c:h val="0.787950929886399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LT5Days</c:v>
                </c:pt>
              </c:strCache>
            </c:strRef>
          </c:tx>
          <c:spPr>
            <a:solidFill>
              <a:srgbClr val="92D050"/>
            </a:solidFill>
            <a:ln w="12674">
              <a:noFill/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SLV</c:v>
                </c:pt>
                <c:pt idx="2">
                  <c:v>CHL</c:v>
                </c:pt>
                <c:pt idx="3">
                  <c:v>CRI</c:v>
                </c:pt>
                <c:pt idx="4">
                  <c:v>NIC</c:v>
                </c:pt>
                <c:pt idx="5">
                  <c:v>COL</c:v>
                </c:pt>
                <c:pt idx="6">
                  <c:v>MEX</c:v>
                </c:pt>
                <c:pt idx="7">
                  <c:v>PRY</c:v>
                </c:pt>
                <c:pt idx="8">
                  <c:v>BRA</c:v>
                </c:pt>
                <c:pt idx="9">
                  <c:v>DOM</c:v>
                </c:pt>
                <c:pt idx="10">
                  <c:v>PER</c:v>
                </c:pt>
                <c:pt idx="11">
                  <c:v>BOL</c:v>
                </c:pt>
                <c:pt idx="12">
                  <c:v>HND</c:v>
                </c:pt>
                <c:pt idx="13">
                  <c:v>PAN</c:v>
                </c:pt>
                <c:pt idx="14">
                  <c:v>ECU</c:v>
                </c:pt>
                <c:pt idx="15">
                  <c:v>ARG</c:v>
                </c:pt>
                <c:pt idx="16">
                  <c:v>HTI</c:v>
                </c:pt>
                <c:pt idx="17">
                  <c:v>GTM</c:v>
                </c:pt>
                <c:pt idx="18">
                  <c:v>URY</c:v>
                </c:pt>
                <c:pt idx="19">
                  <c:v>CAR</c:v>
                </c:pt>
                <c:pt idx="20">
                  <c:v>VEN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97</c:v>
                </c:pt>
                <c:pt idx="2">
                  <c:v>95</c:v>
                </c:pt>
                <c:pt idx="3">
                  <c:v>94</c:v>
                </c:pt>
                <c:pt idx="4">
                  <c:v>93</c:v>
                </c:pt>
                <c:pt idx="5">
                  <c:v>91</c:v>
                </c:pt>
                <c:pt idx="6">
                  <c:v>91</c:v>
                </c:pt>
                <c:pt idx="7">
                  <c:v>87</c:v>
                </c:pt>
                <c:pt idx="8">
                  <c:v>84</c:v>
                </c:pt>
                <c:pt idx="9">
                  <c:v>83</c:v>
                </c:pt>
                <c:pt idx="10">
                  <c:v>83</c:v>
                </c:pt>
                <c:pt idx="11">
                  <c:v>80</c:v>
                </c:pt>
                <c:pt idx="12">
                  <c:v>80</c:v>
                </c:pt>
                <c:pt idx="13">
                  <c:v>78</c:v>
                </c:pt>
                <c:pt idx="14">
                  <c:v>77</c:v>
                </c:pt>
                <c:pt idx="15">
                  <c:v>74</c:v>
                </c:pt>
                <c:pt idx="16">
                  <c:v>68</c:v>
                </c:pt>
                <c:pt idx="17">
                  <c:v>62</c:v>
                </c:pt>
                <c:pt idx="18">
                  <c:v>54</c:v>
                </c:pt>
                <c:pt idx="19">
                  <c:v>9</c:v>
                </c:pt>
                <c:pt idx="2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45-4FBF-ACD0-8251B70BCF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11511552"/>
        <c:axId val="77166784"/>
      </c:barChart>
      <c:catAx>
        <c:axId val="11151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19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166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166784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Porcentaje (%)</a:t>
                </a:r>
              </a:p>
            </c:rich>
          </c:tx>
          <c:layout>
            <c:manualLayout>
              <c:xMode val="edge"/>
              <c:yMode val="edge"/>
              <c:x val="1.3097488539271082E-2"/>
              <c:y val="0.31601529429341363"/>
            </c:manualLayout>
          </c:layout>
          <c:overlay val="0"/>
          <c:spPr>
            <a:noFill/>
            <a:ln w="2534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11552"/>
        <c:crosses val="autoZero"/>
        <c:crossBetween val="between"/>
        <c:majorUnit val="20"/>
        <c:minorUnit val="10"/>
      </c:valAx>
      <c:spPr>
        <a:noFill/>
        <a:ln w="2534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9B2C7-D365-48CD-A12F-1A2BBB6CF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7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02D51-8656-4C62-B06F-8F2CB1FCB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9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47787-A8F5-428B-8206-73E60190C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37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35EF1-FB22-494C-B235-587499064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4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D68C6-E90A-445E-A55D-1E2277061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0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399E3-3EF5-4E0F-96FD-A6BEAF117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0A922-540F-4EF1-80BD-E9F30740E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3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C4B32-CDDD-4CF6-AB74-62A5910D1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6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D04E4-9E47-46C5-92C0-77E50D59C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9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349B2-2F15-4E4E-85BF-30850B6B0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6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67518-6D0A-4028-A1F0-190C4197D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0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3C517-6ED2-47D0-B96F-94809EA24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D3A586F-F3D5-40BE-B146-CD3F28764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312928446"/>
              </p:ext>
            </p:extLst>
          </p:nvPr>
        </p:nvGraphicFramePr>
        <p:xfrm>
          <a:off x="438150" y="1462088"/>
          <a:ext cx="8207375" cy="451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139700" y="152400"/>
            <a:ext cx="8918575" cy="1143000"/>
          </a:xfrm>
          <a:noFill/>
        </p:spPr>
        <p:txBody>
          <a:bodyPr/>
          <a:lstStyle/>
          <a:p>
            <a:pPr eaLnBrk="1" hangingPunct="1"/>
            <a:r>
              <a:rPr lang="es-ES" sz="2300" b="1" dirty="0"/>
              <a:t>Porcentaje de muestras de sangre de los casos sospechosos</a:t>
            </a:r>
            <a:br>
              <a:rPr lang="es-ES" sz="2300" b="1" dirty="0"/>
            </a:br>
            <a:r>
              <a:rPr lang="es-ES" sz="2300" b="1" dirty="0"/>
              <a:t>de sarampión/rubéola que llegan al laboratorio en </a:t>
            </a:r>
            <a:r>
              <a:rPr lang="es-ES" sz="2300" b="1" dirty="0">
                <a:cs typeface="Arial" charset="0"/>
              </a:rPr>
              <a:t>≤5 días</a:t>
            </a:r>
            <a:br>
              <a:rPr lang="es-ES" sz="2300" b="1" dirty="0">
                <a:cs typeface="Arial" charset="0"/>
              </a:rPr>
            </a:br>
            <a:r>
              <a:rPr lang="es-ES" sz="2300" b="1" dirty="0"/>
              <a:t>Región de las Américas, 2019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7407" y="5946884"/>
            <a:ext cx="45239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i="1" dirty="0"/>
              <a:t>Fuente:</a:t>
            </a:r>
            <a:r>
              <a:rPr lang="en-US" sz="1400" dirty="0"/>
              <a:t> MESS, ISIS e </a:t>
            </a:r>
            <a:r>
              <a:rPr lang="en-US" sz="1400" dirty="0" err="1"/>
              <a:t>informe</a:t>
            </a:r>
            <a:r>
              <a:rPr lang="en-US" sz="1400" dirty="0"/>
              <a:t> de los </a:t>
            </a:r>
            <a:r>
              <a:rPr lang="en-US" sz="1400" dirty="0" err="1"/>
              <a:t>países</a:t>
            </a:r>
            <a:r>
              <a:rPr lang="en-US" sz="1400" dirty="0"/>
              <a:t> a FPL-IM.</a:t>
            </a:r>
          </a:p>
          <a:p>
            <a:r>
              <a:rPr lang="en-US" sz="1400" dirty="0" err="1"/>
              <a:t>Datos</a:t>
            </a:r>
            <a:r>
              <a:rPr lang="en-US" sz="1400" dirty="0"/>
              <a:t> al 24 de </a:t>
            </a:r>
            <a:r>
              <a:rPr lang="en-US" sz="1400" dirty="0" err="1"/>
              <a:t>enero</a:t>
            </a:r>
            <a:r>
              <a:rPr lang="en-US" sz="1400" dirty="0"/>
              <a:t> del 2020.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61115C-911A-4DE8-8D04-71B676043B08}"/>
              </a:ext>
            </a:extLst>
          </p:cNvPr>
          <p:cNvCxnSpPr/>
          <p:nvPr/>
        </p:nvCxnSpPr>
        <p:spPr>
          <a:xfrm>
            <a:off x="1246430" y="2442417"/>
            <a:ext cx="722738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067205-2E94-443B-B80F-49D193852562}">
  <ds:schemaRefs>
    <ds:schemaRef ds:uri="http://purl.org/dc/dcmitype/"/>
    <ds:schemaRef ds:uri="http://schemas.microsoft.com/office/2006/documentManagement/types"/>
    <ds:schemaRef ds:uri="73d0ba8d-d766-4bf6-bcf0-d2eb81301a02"/>
    <ds:schemaRef ds:uri="http://purl.org/dc/elements/1.1/"/>
    <ds:schemaRef ds:uri="http://purl.org/dc/terms/"/>
    <ds:schemaRef ds:uri="57afcdac-b810-49c0-af1e-015628e7eb43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B40B1AD-21CD-425E-B25C-3774B5DBCC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4E593F-061A-4311-BC51-4234363480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52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Porcentaje de muestras de sangre de los casos sospechosos de sarampión/rubéola que llegan al laboratorio en ≤5 días Región de las Américas, 2019</vt:lpstr>
    </vt:vector>
  </TitlesOfParts>
  <Company>Pan American Health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Measles/Rubella Cases with Adequate Investigation Region of the Americas, 2010</dc:title>
  <dc:creator>Carilu</dc:creator>
  <cp:lastModifiedBy>Pacis, Ms. Carmelita Lucia (WDC)</cp:lastModifiedBy>
  <cp:revision>30</cp:revision>
  <dcterms:created xsi:type="dcterms:W3CDTF">2011-01-20T22:48:54Z</dcterms:created>
  <dcterms:modified xsi:type="dcterms:W3CDTF">2020-01-30T23:14:58Z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