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33"/>
    <a:srgbClr val="003366"/>
    <a:srgbClr val="660066"/>
    <a:srgbClr val="0099CC"/>
    <a:srgbClr val="0000CC"/>
    <a:srgbClr val="3366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04AD-DCD3-4D43-857A-04E4E6D49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E93AA-ACD0-415A-83CF-924CABB83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3496B-5060-43F8-8F8B-F9DF393C1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D03DA-CEAD-4158-92A7-3A416D53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9688D-7E04-4235-B6DC-25B08A42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C3A61-7EF2-452E-830D-A4812C0C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492DA-1464-43D5-9D80-E2720845D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870A2-9BAF-4513-ACC7-F2CF93D1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40564-E8D7-4A5B-AD06-3B0F6AF7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05EB-2843-430F-9AB6-1A510DB4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C2137-CD34-4F1B-B2DD-B8E87DDDF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3952B-6DEF-4C09-A0DF-17F673CD0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E904-5CA2-4F9E-85AE-AD748755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B1FA8-F33B-453D-A4AC-D0E7E185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4CEAC-8C32-43CA-A9DE-A3E8A69A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4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7B7F-29CD-4DB5-9736-DCD9E6F9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027A-4BAC-4B8C-AB7E-77007E57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A382-50F5-4741-A97A-21035EE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66C52-C6EE-494C-A082-77FF0728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8ED12-7D53-41DC-A576-D08A55EB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8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8C01-35F3-49B2-A6EA-CF878D07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FCE7-1C95-433F-9936-6BCDDE67E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78E3D-964B-4816-B61C-B66372A6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3D312-02D2-44DE-93FE-2173A9E9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B838C-A9C7-4D0F-9CC7-7DB8DF65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3410-BC43-4838-AF62-D1961B6B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1C97-0442-458E-A4D1-19D9808C5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06B96-1E03-4EE5-A4CE-5948696C4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CB5DC-F09E-49B7-A87B-B20F9808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C664F-A17E-4540-87CC-D05BC3BC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D0CED-77E1-4735-A7A5-76CB6EA88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7C23-613F-4562-973B-90713837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24B81-3020-4A37-A95E-58974EBB1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14144-3163-4A8C-8BA8-DA4CD4BFA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1E8CE-F695-422C-B383-B71F30862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A0044-43B4-4791-ACE4-1C76F56C7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B96E09-4DEC-4373-97C5-4B444ADD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5D005-95E9-4913-B043-B8921639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56D35-AF1D-404C-835F-6D941786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9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EAC7-A6A6-4A1C-8435-E6084340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FD996-522C-43AD-8242-CA76B9A7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88E41-F7AF-4413-8FBE-4E271E5A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0C790F-EB92-4630-B45F-7950B59B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7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50FEE-5BCA-4113-9724-F858913D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4C62BB-6A0E-49E2-A5B0-D31D3E8D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03B3B-37DD-4897-B578-01FFA4E2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C46F-3012-4908-8120-508D340F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D58AC-3C44-48FA-A7B6-39D676D7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78B69-3214-4B9C-8781-05ACC2D9F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8A68E-87ED-46EB-AC29-D0B2F65A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522B4-8ADA-4491-8B38-E5184C6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D69F4-B467-4413-B83D-107AD9C6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5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F72B-EDF8-4BEF-8AED-4F934B8FE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EC6DCF-E0C2-4B3D-B656-135FE1FF5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773D0-BC19-48D2-8811-131F188F3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D18E8-830B-48B8-A526-C76F2418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04ABA-B2AF-4348-904D-EF885BA6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74E66-B3B9-433F-AC0C-D35ACCD5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D6FAD-29E5-4036-9405-8B3A9606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62A14-E043-4461-AEED-70BBF54EC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005E5-E85C-40DC-92AA-2FBFB45BB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8C21-A13D-42E2-8991-0390C88B8681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B9476-BCC7-40E0-804C-E82681BD0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5CB65-B901-4595-AFF8-7ADBDB441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62E7-2C86-4B80-A7E0-90F1E27C4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EAA1E5AB-C9E2-4D3D-B9C9-A56B10242DF8}"/>
              </a:ext>
            </a:extLst>
          </p:cNvPr>
          <p:cNvSpPr/>
          <p:nvPr/>
        </p:nvSpPr>
        <p:spPr>
          <a:xfrm rot="16200000">
            <a:off x="1796018" y="3641276"/>
            <a:ext cx="512720" cy="3612382"/>
          </a:xfrm>
          <a:prstGeom prst="rightBrace">
            <a:avLst>
              <a:gd name="adj1" fmla="val 8333"/>
              <a:gd name="adj2" fmla="val 51101"/>
            </a:avLst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02B3413F-53F1-4B0A-9A1E-FE73F6BC117F}"/>
              </a:ext>
            </a:extLst>
          </p:cNvPr>
          <p:cNvSpPr/>
          <p:nvPr/>
        </p:nvSpPr>
        <p:spPr>
          <a:xfrm rot="16200000">
            <a:off x="5320994" y="4469801"/>
            <a:ext cx="521733" cy="1999625"/>
          </a:xfrm>
          <a:prstGeom prst="rightBrace">
            <a:avLst/>
          </a:prstGeom>
          <a:ln w="1905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3894F04C-65C6-4015-937E-8E51EE4D1FAA}"/>
              </a:ext>
            </a:extLst>
          </p:cNvPr>
          <p:cNvSpPr/>
          <p:nvPr/>
        </p:nvSpPr>
        <p:spPr>
          <a:xfrm rot="16200000">
            <a:off x="8912441" y="2396974"/>
            <a:ext cx="521733" cy="5545014"/>
          </a:xfrm>
          <a:prstGeom prst="rightBrace">
            <a:avLst>
              <a:gd name="adj1" fmla="val 8333"/>
              <a:gd name="adj2" fmla="val 54197"/>
            </a:avLst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50651F-AA28-49A9-BECA-A4DC5DC956D1}"/>
              </a:ext>
            </a:extLst>
          </p:cNvPr>
          <p:cNvSpPr txBox="1"/>
          <p:nvPr/>
        </p:nvSpPr>
        <p:spPr>
          <a:xfrm>
            <a:off x="246186" y="279752"/>
            <a:ext cx="4699525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>
                <a:latin typeface="Palatino Linotype" panose="02040502050505030304" pitchFamily="18" charset="0"/>
              </a:rPr>
              <a:t>Development of a timeline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8F077B4-68AB-DA78-5597-BA1E304DED5D}"/>
              </a:ext>
            </a:extLst>
          </p:cNvPr>
          <p:cNvGrpSpPr/>
          <p:nvPr/>
        </p:nvGrpSpPr>
        <p:grpSpPr>
          <a:xfrm>
            <a:off x="488359" y="1426187"/>
            <a:ext cx="3225949" cy="3264025"/>
            <a:chOff x="488359" y="1331446"/>
            <a:chExt cx="3225949" cy="326402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63DB8AD-34C1-1312-0B5D-8C426A513F93}"/>
                </a:ext>
              </a:extLst>
            </p:cNvPr>
            <p:cNvSpPr/>
            <p:nvPr/>
          </p:nvSpPr>
          <p:spPr>
            <a:xfrm>
              <a:off x="488360" y="2952613"/>
              <a:ext cx="3225948" cy="149251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050E580-9E63-9761-733B-F7E2C13D596A}"/>
                </a:ext>
              </a:extLst>
            </p:cNvPr>
            <p:cNvSpPr/>
            <p:nvPr/>
          </p:nvSpPr>
          <p:spPr>
            <a:xfrm>
              <a:off x="629415" y="1533035"/>
              <a:ext cx="2919652" cy="20678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Identification of the exposure/incubation period</a:t>
              </a:r>
            </a:p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People with whom the case live</a:t>
              </a:r>
            </a:p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Places visited</a:t>
              </a:r>
            </a:p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Means of transportation used</a:t>
              </a:r>
            </a:p>
          </p:txBody>
        </p:sp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4029D2CB-524E-B5EB-EB2A-7035A8AB3E25}"/>
                </a:ext>
              </a:extLst>
            </p:cNvPr>
            <p:cNvSpPr/>
            <p:nvPr/>
          </p:nvSpPr>
          <p:spPr>
            <a:xfrm rot="5400000">
              <a:off x="1301114" y="2182279"/>
              <a:ext cx="1600437" cy="3225948"/>
            </a:xfrm>
            <a:prstGeom prst="chevron">
              <a:avLst>
                <a:gd name="adj" fmla="val 36231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BE4709C-217F-1A1D-5504-5E4DCF185B7B}"/>
                </a:ext>
              </a:extLst>
            </p:cNvPr>
            <p:cNvSpPr/>
            <p:nvPr/>
          </p:nvSpPr>
          <p:spPr>
            <a:xfrm>
              <a:off x="865876" y="1331446"/>
              <a:ext cx="2446729" cy="511227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Where was the case infected?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3E3FF31-70DC-45F4-861C-C414320A24B3}"/>
                </a:ext>
              </a:extLst>
            </p:cNvPr>
            <p:cNvSpPr txBox="1"/>
            <p:nvPr/>
          </p:nvSpPr>
          <p:spPr>
            <a:xfrm>
              <a:off x="488360" y="3586658"/>
              <a:ext cx="31627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Exposition/incubation period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7 to 21 days between exposure and onset of rash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CA4B29-547F-C47D-DE7C-044055ED789F}"/>
              </a:ext>
            </a:extLst>
          </p:cNvPr>
          <p:cNvGrpSpPr/>
          <p:nvPr/>
        </p:nvGrpSpPr>
        <p:grpSpPr>
          <a:xfrm>
            <a:off x="3969485" y="1426187"/>
            <a:ext cx="3225949" cy="3264024"/>
            <a:chOff x="3969485" y="1337998"/>
            <a:chExt cx="3225949" cy="326402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5F75667-2C83-506A-2CF2-FFD54E9C474D}"/>
                </a:ext>
              </a:extLst>
            </p:cNvPr>
            <p:cNvSpPr/>
            <p:nvPr/>
          </p:nvSpPr>
          <p:spPr>
            <a:xfrm>
              <a:off x="3969487" y="2959165"/>
              <a:ext cx="3225947" cy="14925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A3A9E7CD-326B-A8B6-08EE-096BE4F6D708}"/>
                </a:ext>
              </a:extLst>
            </p:cNvPr>
            <p:cNvSpPr/>
            <p:nvPr/>
          </p:nvSpPr>
          <p:spPr>
            <a:xfrm>
              <a:off x="4118979" y="1533035"/>
              <a:ext cx="2919652" cy="20678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Dates of infection</a:t>
              </a:r>
            </a:p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Identification of the routes made by the case</a:t>
              </a:r>
            </a:p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People with whom the case live</a:t>
              </a:r>
            </a:p>
            <a:p>
              <a:pPr marL="112713" indent="-112713"/>
              <a:r>
                <a:rPr lang="en-US" sz="1400" dirty="0">
                  <a:solidFill>
                    <a:srgbClr val="3366CC"/>
                  </a:solidFill>
                </a:rPr>
                <a:t>- Places visited</a:t>
              </a:r>
            </a:p>
          </p:txBody>
        </p:sp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D45A9BB5-7F13-2090-3DA8-4BBA041BF9AB}"/>
                </a:ext>
              </a:extLst>
            </p:cNvPr>
            <p:cNvSpPr/>
            <p:nvPr/>
          </p:nvSpPr>
          <p:spPr>
            <a:xfrm rot="5400000">
              <a:off x="4782240" y="2188830"/>
              <a:ext cx="1600437" cy="3225947"/>
            </a:xfrm>
            <a:prstGeom prst="chevron">
              <a:avLst>
                <a:gd name="adj" fmla="val 36231"/>
              </a:avLst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7BCEBD-78B8-A72D-5981-938006371802}"/>
                </a:ext>
              </a:extLst>
            </p:cNvPr>
            <p:cNvSpPr/>
            <p:nvPr/>
          </p:nvSpPr>
          <p:spPr>
            <a:xfrm>
              <a:off x="4355440" y="1337998"/>
              <a:ext cx="2446729" cy="511227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Who did the case infect?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D01FFE-3B46-5DC2-239D-9E3B1AECE152}"/>
                </a:ext>
              </a:extLst>
            </p:cNvPr>
            <p:cNvSpPr txBox="1"/>
            <p:nvPr/>
          </p:nvSpPr>
          <p:spPr>
            <a:xfrm>
              <a:off x="4368232" y="3635492"/>
              <a:ext cx="23821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Communicable period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4 days before and after onset of rash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43602D6-FF99-207C-57D7-94E63817D3E3}"/>
              </a:ext>
            </a:extLst>
          </p:cNvPr>
          <p:cNvGrpSpPr/>
          <p:nvPr/>
        </p:nvGrpSpPr>
        <p:grpSpPr>
          <a:xfrm>
            <a:off x="7626869" y="1426187"/>
            <a:ext cx="3531745" cy="3293841"/>
            <a:chOff x="7626869" y="1259210"/>
            <a:chExt cx="3531745" cy="329384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5F645C5-D370-1139-F2AE-4EADEDAE4597}"/>
                </a:ext>
              </a:extLst>
            </p:cNvPr>
            <p:cNvSpPr/>
            <p:nvPr/>
          </p:nvSpPr>
          <p:spPr>
            <a:xfrm>
              <a:off x="7668551" y="2883703"/>
              <a:ext cx="3448381" cy="161349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6FC608A8-09D9-0057-3FCF-F015DE6F7CDB}"/>
                </a:ext>
              </a:extLst>
            </p:cNvPr>
            <p:cNvSpPr/>
            <p:nvPr/>
          </p:nvSpPr>
          <p:spPr>
            <a:xfrm>
              <a:off x="7829154" y="1454247"/>
              <a:ext cx="3143646" cy="20678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112713"/>
              <a:r>
                <a:rPr lang="en-US" sz="1400" dirty="0">
                  <a:solidFill>
                    <a:srgbClr val="3366CC"/>
                  </a:solidFill>
                </a:rPr>
                <a:t>- Follow up of all contacts</a:t>
              </a:r>
            </a:p>
            <a:p>
              <a:pPr marL="342900" indent="-112713"/>
              <a:r>
                <a:rPr lang="en-US" sz="1400" dirty="0">
                  <a:solidFill>
                    <a:srgbClr val="3366CC"/>
                  </a:solidFill>
                </a:rPr>
                <a:t>- Vaccination of all susceptible contacts</a:t>
              </a:r>
            </a:p>
            <a:p>
              <a:pPr marL="342900" indent="-112713"/>
              <a:r>
                <a:rPr lang="en-US" sz="1400" dirty="0">
                  <a:solidFill>
                    <a:srgbClr val="3366CC"/>
                  </a:solidFill>
                </a:rPr>
                <a:t>- Get ahead of the virus</a:t>
              </a:r>
            </a:p>
          </p:txBody>
        </p: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E1E96065-8D38-32E3-7DF6-15D03DF5DFEA}"/>
                </a:ext>
              </a:extLst>
            </p:cNvPr>
            <p:cNvSpPr/>
            <p:nvPr/>
          </p:nvSpPr>
          <p:spPr>
            <a:xfrm rot="5400000">
              <a:off x="8592523" y="2028642"/>
              <a:ext cx="1600437" cy="3448381"/>
            </a:xfrm>
            <a:prstGeom prst="chevron">
              <a:avLst>
                <a:gd name="adj" fmla="val 26841"/>
              </a:avLst>
            </a:prstGeom>
            <a:solidFill>
              <a:srgbClr val="00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ED1FF67-5513-1FAC-AE39-8ED3417E6592}"/>
                </a:ext>
              </a:extLst>
            </p:cNvPr>
            <p:cNvSpPr/>
            <p:nvPr/>
          </p:nvSpPr>
          <p:spPr>
            <a:xfrm>
              <a:off x="8087483" y="1259210"/>
              <a:ext cx="2584528" cy="58346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How to avoid contagion from other people?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D66EC28-CFE1-CF4B-AD36-BE9DBAC7B851}"/>
                </a:ext>
              </a:extLst>
            </p:cNvPr>
            <p:cNvSpPr txBox="1"/>
            <p:nvPr/>
          </p:nvSpPr>
          <p:spPr>
            <a:xfrm>
              <a:off x="7626869" y="3398626"/>
              <a:ext cx="35317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Period for the appearance of secondary cases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7 days after the first day of the communicable period up to 21 days after the last day of the communicable period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63FA37E-312F-E849-3ECE-EC98F5AF092F}"/>
              </a:ext>
            </a:extLst>
          </p:cNvPr>
          <p:cNvSpPr txBox="1"/>
          <p:nvPr/>
        </p:nvSpPr>
        <p:spPr>
          <a:xfrm>
            <a:off x="246186" y="6378157"/>
            <a:ext cx="1535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FPL-IM/PAHO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FBE93A-AD2D-F20C-416F-C1A20F130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5853438"/>
            <a:ext cx="119507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9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60604C-1466-4054-A990-54DA0B3C01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6BBC54-DEC3-475A-9479-A54BABB68865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3.xml><?xml version="1.0" encoding="utf-8"?>
<ds:datastoreItem xmlns:ds="http://schemas.openxmlformats.org/officeDocument/2006/customXml" ds:itemID="{3DF93EFA-397A-418E-A126-36169AF989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Carmelita Lucia Pacis</cp:lastModifiedBy>
  <cp:revision>12</cp:revision>
  <dcterms:created xsi:type="dcterms:W3CDTF">2018-05-10T19:30:17Z</dcterms:created>
  <dcterms:modified xsi:type="dcterms:W3CDTF">2022-06-10T21:15:49Z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