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of cases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01C-4157-965F-FEA86BCF70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2DF-4764-9B3C-FF1B9BF26E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01C-4157-965F-FEA86BCF70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01C-4157-965F-FEA86BCF70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01C-4157-965F-FEA86BCF70E4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2DF-4764-9B3C-FF1B9BF26E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Africa</c:v>
                </c:pt>
                <c:pt idx="1">
                  <c:v>Américas</c:v>
                </c:pt>
                <c:pt idx="2">
                  <c:v>Europa</c:v>
                </c:pt>
                <c:pt idx="3">
                  <c:v>Sudeaste Asiatico</c:v>
                </c:pt>
                <c:pt idx="4">
                  <c:v>Pacífico Oeste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52.683278082712889</c:v>
                </c:pt>
                <c:pt idx="1">
                  <c:v>2.433291668931036</c:v>
                </c:pt>
                <c:pt idx="2">
                  <c:v>11.80506494212271</c:v>
                </c:pt>
                <c:pt idx="3">
                  <c:v>26.745829031030922</c:v>
                </c:pt>
                <c:pt idx="4">
                  <c:v>5.1817835987174616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DF-4764-9B3C-FF1B9BF26E0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2D2F-44F6-9D7F-8E67-84C24F35A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4346B-ABE1-32D6-99E1-87580CF8A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DD59A-870A-27DB-8D79-CE174B6B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383E1-0CB6-F925-C7E1-5220F29C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FFF84-3E46-29C9-ACF4-02F8959E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7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A2004-3997-4577-10D3-36A4F6DF7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16333-A162-F10D-10FA-37E6E18B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19638-B182-4E54-81E3-70ECD6F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9ABC2-3D22-1031-5749-C93672861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7C549-0DFC-3EF7-C471-063F26B7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8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5C74C-A68E-B5F8-D9D3-8DF5318FF1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3F4F3-D514-F4FF-BC55-D7D6E7A89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369B3-5DA5-C8E6-B755-BB1F956E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140C7-8189-D1C9-56F7-0980136B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01FD3-ABBD-3DDE-D3EA-CF4B36ED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0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C887375E-F637-44FE-AF63-8A8B04BD6ACA}"/>
              </a:ext>
            </a:extLst>
          </p:cNvPr>
          <p:cNvSpPr/>
          <p:nvPr userDrawn="1"/>
        </p:nvSpPr>
        <p:spPr>
          <a:xfrm>
            <a:off x="577850" y="6397939"/>
            <a:ext cx="11042887" cy="0"/>
          </a:xfrm>
          <a:custGeom>
            <a:avLst/>
            <a:gdLst/>
            <a:ahLst/>
            <a:cxnLst/>
            <a:rect l="l" t="t" r="r" b="b"/>
            <a:pathLst>
              <a:path w="18209260">
                <a:moveTo>
                  <a:pt x="0" y="0"/>
                </a:moveTo>
                <a:lnTo>
                  <a:pt x="18208869" y="0"/>
                </a:lnTo>
              </a:path>
            </a:pathLst>
          </a:custGeom>
          <a:ln w="962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113226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5A819-B621-A056-5E91-A681CA9D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266D5-FE99-EF4C-D091-3AB20D33C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B0C17-AC6E-EE32-DCE3-D2F16883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935C3-6601-2B21-824C-A13F5DC71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87A31-857D-BB56-2BE5-D95571DA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4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2FF6-3204-FDAF-D2F1-CFD8DAE9C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61392-CF53-A5F8-C857-84CF6602A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4B02C-ADE7-3E13-5E17-BE430E52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2E67E-D28F-A837-5DD4-CBE5216B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62A1B-8564-2800-FD59-523C8D40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4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BCE74-780B-3B60-0EBA-2B7E3C913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E42E4-EFE5-8463-8078-CFA6D663C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32E1F-F9DD-D0F9-E812-CCF51FA24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64A51-A775-692B-6CD7-7B79C084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2C744-4331-ECB5-A716-CF2B5D4D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5587B-4996-6509-821E-4251C792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0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40790-9C8A-8503-4860-F782C33A8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27432-3934-1A1C-A71B-E592FA9DF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C2D83-D4AF-802A-94BF-F67B4A36A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0250A7-92B0-A90D-DCC2-BCBCAE30B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25A56-CF4B-27FA-8830-A9F7DB18A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9F8C4-8A64-D9EB-221A-3F6F5107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DCE14-5A9D-8FB5-5E60-F9444D10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46B630-6096-199C-F464-2BED0BB41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8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2C76-F5A5-EB92-0461-0DB0AB66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FD7574-E505-1C10-587E-ACEA9BC0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9900E-D672-BA4D-FCF8-A17AFB10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3B5331-C84E-95DE-CA14-DD4025AFB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08FD8-FAF0-9BB4-068B-6E0ADEAA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F5C33-5A91-3ED3-1BAE-F27AF4080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1457B-9F84-8375-4190-D5A7E64F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7CAD5-349A-DCD3-E97C-83E766DF1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3B2D8-49EC-23F7-E1E9-85776B930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64DB2-0713-776F-C24E-979E3B6E5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E1FD1-5099-1F5C-FA27-05AD27B50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DDB9-49C1-B2BA-B8B2-4992E8B37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B8DA9-A466-793F-7068-7306B4AD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57255-EA74-FC20-402C-8B5E5626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B79EE2-F5CB-32E0-0171-5D18C4BDC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D0E5D-E2F4-F685-18F6-5D70A7C1F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72BFE-8181-728B-F898-2353ECF83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C6CF2-4991-B6F2-948E-FA7F85A6A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7AE3B-59AB-5796-BA6D-1011A7EE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0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BDDAC-9423-5F0F-48C3-1EE0CAEAF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489DC-6502-48C0-5861-6948173EC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52B7B-380E-39FC-57ED-EC4546B84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F43E2-BB83-FC28-FB15-9C96A8AAC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4E09D-D923-88A4-1A3A-B80D2C888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6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28" y="196693"/>
            <a:ext cx="11244225" cy="93539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419" sz="2426" b="1" dirty="0">
                <a:solidFill>
                  <a:srgbClr val="000000">
                    <a:alpha val="100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Poppins SemiBold"/>
              </a:rPr>
              <a:t>Distribución global de casos reportados de sarampión por región de la Organización Mundial de la Salud (OMS), 2022*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550015"/>
              </p:ext>
            </p:extLst>
          </p:nvPr>
        </p:nvGraphicFramePr>
        <p:xfrm>
          <a:off x="162068" y="2181015"/>
          <a:ext cx="6936383" cy="342374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63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8351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Región</a:t>
                      </a:r>
                      <a:endParaRPr lang="es-419" sz="12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Estados Miembros*</a:t>
                      </a:r>
                      <a:endParaRPr lang="es-419" sz="12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Casos sospechosos</a:t>
                      </a:r>
                      <a:endParaRPr lang="es-419" sz="12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Casos de sarampión</a:t>
                      </a:r>
                      <a:endParaRPr lang="es-419" sz="12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Clínico</a:t>
                      </a:r>
                      <a:endParaRPr lang="es-419" sz="12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Nexo epidemiológico</a:t>
                      </a:r>
                      <a:endParaRPr lang="es-419" sz="12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Laboratorio</a:t>
                      </a:r>
                      <a:endParaRPr lang="es-419" sz="12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AFR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34/47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38,777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27,519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14,129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6,000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7,390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AMR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18/35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1,791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EMR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21/21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8,689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7,769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5,036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129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2,604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EUR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30/53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847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143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24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119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SEAR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10/11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19,686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4,874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2,728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790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1,356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WPR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20/27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 dirty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3,814</a:t>
                      </a:r>
                      <a:endParaRPr lang="es-419" sz="1200" noProof="0" dirty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217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98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119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Total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133/194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73,604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40,541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22,015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6,919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11,607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/>
          </p:nvPr>
        </p:nvSpPr>
        <p:spPr>
          <a:xfrm>
            <a:off x="554921" y="6487568"/>
            <a:ext cx="11089860" cy="2772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050" dirty="0">
                <a:solidFill>
                  <a:srgbClr val="707070">
                    <a:alpha val="100000"/>
                  </a:srgbClr>
                </a:solidFill>
                <a:latin typeface="+mn-lt"/>
                <a:cs typeface="Poppins"/>
                <a:sym typeface="Poppins"/>
              </a:rPr>
              <a:t>Basado en datos recibidos 2022-05: estos son datos de vigilancia, por lo tanto, para el último mes, los datos pueden estar incompletos. * Estados miembros que informaron / Total de Estados miembros en la región</a:t>
            </a:r>
            <a:endParaRPr sz="1050" dirty="0">
              <a:solidFill>
                <a:srgbClr val="707070">
                  <a:alpha val="100000"/>
                </a:srgbClr>
              </a:solidFill>
              <a:latin typeface="+mn-lt"/>
              <a:cs typeface="Poppins"/>
              <a:sym typeface="Poppins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554949A-5F99-49FF-C770-34E01016A4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796205"/>
              </p:ext>
            </p:extLst>
          </p:nvPr>
        </p:nvGraphicFramePr>
        <p:xfrm>
          <a:off x="7524925" y="2181015"/>
          <a:ext cx="4316279" cy="3589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B4CD837-D165-58A8-C4E0-BFB3F60D9E0C}"/>
              </a:ext>
            </a:extLst>
          </p:cNvPr>
          <p:cNvSpPr txBox="1"/>
          <p:nvPr/>
        </p:nvSpPr>
        <p:spPr>
          <a:xfrm>
            <a:off x="7613223" y="1464328"/>
            <a:ext cx="4031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/>
              <a:t>Porcentaje de casos reportados de sarampión según región de la OMS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F88BD3-6C59-3E31-5EE1-F9DBD9483F34}"/>
              </a:ext>
            </a:extLst>
          </p:cNvPr>
          <p:cNvSpPr txBox="1"/>
          <p:nvPr/>
        </p:nvSpPr>
        <p:spPr>
          <a:xfrm>
            <a:off x="236576" y="1464328"/>
            <a:ext cx="6123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/>
              <a:t>Distribución de casos reportados de sarampión según clasificación final y región de la OMS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150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Poppins</vt:lpstr>
      <vt:lpstr>Office Theme</vt:lpstr>
      <vt:lpstr>Distribución global de casos reportados de sarampión por región de la Organización Mundial de la Salud (OMS), 2022*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global de casos reportados de sarampión por región de la Organización Mundial de la Salud (OMS), 2022*</dc:title>
  <dc:creator>Bravo, Ms. Pamela (WDC)</dc:creator>
  <cp:lastModifiedBy>Pacis, Ms. Carmelita Lucia (WDC)</cp:lastModifiedBy>
  <cp:revision>5</cp:revision>
  <dcterms:created xsi:type="dcterms:W3CDTF">2022-05-19T16:49:14Z</dcterms:created>
  <dcterms:modified xsi:type="dcterms:W3CDTF">2022-05-20T21:49:52Z</dcterms:modified>
</cp:coreProperties>
</file>