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 id="2147484012" r:id="rId5"/>
    <p:sldMasterId id="2147484056" r:id="rId6"/>
  </p:sldMasterIdLst>
  <p:notesMasterIdLst>
    <p:notesMasterId r:id="rId33"/>
  </p:notesMasterIdLst>
  <p:handoutMasterIdLst>
    <p:handoutMasterId r:id="rId34"/>
  </p:handoutMasterIdLst>
  <p:sldIdLst>
    <p:sldId id="264" r:id="rId7"/>
    <p:sldId id="281" r:id="rId8"/>
    <p:sldId id="265" r:id="rId9"/>
    <p:sldId id="297" r:id="rId10"/>
    <p:sldId id="282" r:id="rId11"/>
    <p:sldId id="309" r:id="rId12"/>
    <p:sldId id="306" r:id="rId13"/>
    <p:sldId id="267" r:id="rId14"/>
    <p:sldId id="2147483100" r:id="rId15"/>
    <p:sldId id="2147483101" r:id="rId16"/>
    <p:sldId id="2147483102" r:id="rId17"/>
    <p:sldId id="2147483103" r:id="rId18"/>
    <p:sldId id="304" r:id="rId19"/>
    <p:sldId id="1706" r:id="rId20"/>
    <p:sldId id="1705" r:id="rId21"/>
    <p:sldId id="2147483104" r:id="rId22"/>
    <p:sldId id="292" r:id="rId23"/>
    <p:sldId id="291" r:id="rId24"/>
    <p:sldId id="293" r:id="rId25"/>
    <p:sldId id="294" r:id="rId26"/>
    <p:sldId id="295" r:id="rId27"/>
    <p:sldId id="296" r:id="rId28"/>
    <p:sldId id="307" r:id="rId29"/>
    <p:sldId id="273" r:id="rId30"/>
    <p:sldId id="308" r:id="rId31"/>
    <p:sldId id="275" r:id="rId32"/>
  </p:sldIdLst>
  <p:sldSz cx="12192000" cy="6858000"/>
  <p:notesSz cx="6858000" cy="9144000"/>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5DF8CA-E1E5-E5A3-D2A5-86249F285EB4}" name="Schulist,  Olivia (OS-)" initials="S(" userId="S::schulisoli@paho.org::128e6b10-c675-4ad4-9c34-5cff46f072dc" providerId="AD"/>
  <p188:author id="{DDAE9CF9-C629-45C4-FA27-2CD79E5074E4}" name="High, Mr. Travis (WDC)" initials="TH" userId="S::hight@paho.org::b49bdb5c-6e5a-40f0-95c8-fb11a7117ca9"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9ADC"/>
    <a:srgbClr val="00AAF0"/>
    <a:srgbClr val="FBE5D6"/>
    <a:srgbClr val="EF7544"/>
    <a:srgbClr val="FF671B"/>
    <a:srgbClr val="1F6093"/>
    <a:srgbClr val="1B9ADD"/>
    <a:srgbClr val="4B5050"/>
    <a:srgbClr val="041B31"/>
    <a:srgbClr val="275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F6104-976D-3F2E-A359-F6007FB4ECFA}" v="5" dt="2024-09-04T20:41:37.35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320"/>
        <p:guide pos="7679"/>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arte, Sra. Martha (WDC)" userId="S::duartema@paho.org::75c8a13c-f1aa-4f6e-a7d3-7999bf0bce26" providerId="AD" clId="Web-{060F6104-976D-3F2E-A359-F6007FB4ECFA}"/>
    <pc:docChg chg="addSld modSld sldOrd">
      <pc:chgData name="Duarte, Sra. Martha (WDC)" userId="S::duartema@paho.org::75c8a13c-f1aa-4f6e-a7d3-7999bf0bce26" providerId="AD" clId="Web-{060F6104-976D-3F2E-A359-F6007FB4ECFA}" dt="2024-09-04T20:41:37.353" v="4" actId="20577"/>
      <pc:docMkLst>
        <pc:docMk/>
      </pc:docMkLst>
      <pc:sldChg chg="add ord">
        <pc:chgData name="Duarte, Sra. Martha (WDC)" userId="S::duartema@paho.org::75c8a13c-f1aa-4f6e-a7d3-7999bf0bce26" providerId="AD" clId="Web-{060F6104-976D-3F2E-A359-F6007FB4ECFA}" dt="2024-09-04T20:41:17.351" v="1"/>
        <pc:sldMkLst>
          <pc:docMk/>
          <pc:sldMk cId="4188600166" sldId="264"/>
        </pc:sldMkLst>
      </pc:sldChg>
      <pc:sldChg chg="modSp">
        <pc:chgData name="Duarte, Sra. Martha (WDC)" userId="S::duartema@paho.org::75c8a13c-f1aa-4f6e-a7d3-7999bf0bce26" providerId="AD" clId="Web-{060F6104-976D-3F2E-A359-F6007FB4ECFA}" dt="2024-09-04T20:41:37.353" v="4" actId="20577"/>
        <pc:sldMkLst>
          <pc:docMk/>
          <pc:sldMk cId="2508796623" sldId="273"/>
        </pc:sldMkLst>
        <pc:spChg chg="mod">
          <ac:chgData name="Duarte, Sra. Martha (WDC)" userId="S::duartema@paho.org::75c8a13c-f1aa-4f6e-a7d3-7999bf0bce26" providerId="AD" clId="Web-{060F6104-976D-3F2E-A359-F6007FB4ECFA}" dt="2024-09-04T20:41:37.353" v="4" actId="20577"/>
          <ac:spMkLst>
            <pc:docMk/>
            <pc:sldMk cId="2508796623" sldId="273"/>
            <ac:spMk id="3" creationId="{C8DBA8C1-543F-7BDC-EE09-D4ED6881D815}"/>
          </ac:spMkLst>
        </pc:spChg>
      </pc:sldChg>
      <pc:sldMasterChg chg="addSldLayout">
        <pc:chgData name="Duarte, Sra. Martha (WDC)" userId="S::duartema@paho.org::75c8a13c-f1aa-4f6e-a7d3-7999bf0bce26" providerId="AD" clId="Web-{060F6104-976D-3F2E-A359-F6007FB4ECFA}" dt="2024-09-04T20:41:11.991" v="0"/>
        <pc:sldMasterMkLst>
          <pc:docMk/>
          <pc:sldMasterMk cId="1056680579" sldId="2147483948"/>
        </pc:sldMasterMkLst>
        <pc:sldLayoutChg chg="add replId">
          <pc:chgData name="Duarte, Sra. Martha (WDC)" userId="S::duartema@paho.org::75c8a13c-f1aa-4f6e-a7d3-7999bf0bce26" providerId="AD" clId="Web-{060F6104-976D-3F2E-A359-F6007FB4ECFA}" dt="2024-09-04T20:41:11.991" v="0"/>
          <pc:sldLayoutMkLst>
            <pc:docMk/>
            <pc:sldMasterMk cId="1056680579" sldId="2147483948"/>
            <pc:sldLayoutMk cId="404236700" sldId="2147484079"/>
          </pc:sldLayoutMkLst>
        </pc:sldLayoutChg>
      </pc:sldMasterChg>
    </pc:docChg>
  </pc:docChgLst>
  <pc:docChgLst>
    <pc:chgData name="Duarte, Sra. Martha (WDC)" userId="S::duartema@paho.org::75c8a13c-f1aa-4f6e-a7d3-7999bf0bce26" providerId="AD" clId="Web-{D31EE66E-883E-267C-33D1-02738E5D697E}"/>
    <pc:docChg chg="modSld">
      <pc:chgData name="Duarte, Sra. Martha (WDC)" userId="S::duartema@paho.org::75c8a13c-f1aa-4f6e-a7d3-7999bf0bce26" providerId="AD" clId="Web-{D31EE66E-883E-267C-33D1-02738E5D697E}" dt="2024-08-21T19:03:17.714" v="42" actId="20577"/>
      <pc:docMkLst>
        <pc:docMk/>
      </pc:docMkLst>
      <pc:sldChg chg="delSp modSp">
        <pc:chgData name="Duarte, Sra. Martha (WDC)" userId="S::duartema@paho.org::75c8a13c-f1aa-4f6e-a7d3-7999bf0bce26" providerId="AD" clId="Web-{D31EE66E-883E-267C-33D1-02738E5D697E}" dt="2024-08-21T19:03:17.714" v="42" actId="20577"/>
        <pc:sldMkLst>
          <pc:docMk/>
          <pc:sldMk cId="2508796623" sldId="273"/>
        </pc:sldMkLst>
        <pc:spChg chg="mod">
          <ac:chgData name="Duarte, Sra. Martha (WDC)" userId="S::duartema@paho.org::75c8a13c-f1aa-4f6e-a7d3-7999bf0bce26" providerId="AD" clId="Web-{D31EE66E-883E-267C-33D1-02738E5D697E}" dt="2024-08-21T19:03:17.714" v="42" actId="20577"/>
          <ac:spMkLst>
            <pc:docMk/>
            <pc:sldMk cId="2508796623" sldId="273"/>
            <ac:spMk id="3" creationId="{C8DBA8C1-543F-7BDC-EE09-D4ED6881D815}"/>
          </ac:spMkLst>
        </pc:spChg>
        <pc:picChg chg="del">
          <ac:chgData name="Duarte, Sra. Martha (WDC)" userId="S::duartema@paho.org::75c8a13c-f1aa-4f6e-a7d3-7999bf0bce26" providerId="AD" clId="Web-{D31EE66E-883E-267C-33D1-02738E5D697E}" dt="2024-08-21T19:00:49.642" v="32"/>
          <ac:picMkLst>
            <pc:docMk/>
            <pc:sldMk cId="2508796623" sldId="273"/>
            <ac:picMk id="7" creationId="{E4A2F267-9AE0-1A0E-ADC4-D860156DF6E4}"/>
          </ac:picMkLst>
        </pc:picChg>
      </pc:sldChg>
      <pc:sldChg chg="modSp">
        <pc:chgData name="Duarte, Sra. Martha (WDC)" userId="S::duartema@paho.org::75c8a13c-f1aa-4f6e-a7d3-7999bf0bce26" providerId="AD" clId="Web-{D31EE66E-883E-267C-33D1-02738E5D697E}" dt="2024-08-21T18:52:14.237" v="8" actId="20577"/>
        <pc:sldMkLst>
          <pc:docMk/>
          <pc:sldMk cId="2148979177" sldId="281"/>
        </pc:sldMkLst>
        <pc:spChg chg="mod">
          <ac:chgData name="Duarte, Sra. Martha (WDC)" userId="S::duartema@paho.org::75c8a13c-f1aa-4f6e-a7d3-7999bf0bce26" providerId="AD" clId="Web-{D31EE66E-883E-267C-33D1-02738E5D697E}" dt="2024-08-21T18:52:14.237" v="8" actId="20577"/>
          <ac:spMkLst>
            <pc:docMk/>
            <pc:sldMk cId="2148979177" sldId="281"/>
            <ac:spMk id="3" creationId="{3F5DF48F-0B82-91C1-F405-4E47C0E64A40}"/>
          </ac:spMkLst>
        </pc:spChg>
      </pc:sldChg>
      <pc:sldChg chg="delSp modSp">
        <pc:chgData name="Duarte, Sra. Martha (WDC)" userId="S::duartema@paho.org::75c8a13c-f1aa-4f6e-a7d3-7999bf0bce26" providerId="AD" clId="Web-{D31EE66E-883E-267C-33D1-02738E5D697E}" dt="2024-08-21T18:57:20.474" v="13" actId="1076"/>
        <pc:sldMkLst>
          <pc:docMk/>
          <pc:sldMk cId="1024539237" sldId="292"/>
        </pc:sldMkLst>
        <pc:spChg chg="del">
          <ac:chgData name="Duarte, Sra. Martha (WDC)" userId="S::duartema@paho.org::75c8a13c-f1aa-4f6e-a7d3-7999bf0bce26" providerId="AD" clId="Web-{D31EE66E-883E-267C-33D1-02738E5D697E}" dt="2024-08-21T18:57:10.426" v="11"/>
          <ac:spMkLst>
            <pc:docMk/>
            <pc:sldMk cId="1024539237" sldId="292"/>
            <ac:spMk id="4" creationId="{9F2025F2-A403-9BD0-B4CE-69C495B0CF16}"/>
          </ac:spMkLst>
        </pc:spChg>
        <pc:spChg chg="mod">
          <ac:chgData name="Duarte, Sra. Martha (WDC)" userId="S::duartema@paho.org::75c8a13c-f1aa-4f6e-a7d3-7999bf0bce26" providerId="AD" clId="Web-{D31EE66E-883E-267C-33D1-02738E5D697E}" dt="2024-08-21T18:57:13.364" v="12" actId="1076"/>
          <ac:spMkLst>
            <pc:docMk/>
            <pc:sldMk cId="1024539237" sldId="292"/>
            <ac:spMk id="7" creationId="{4775E46E-9C87-9DF0-734F-D42D2F5F7C3D}"/>
          </ac:spMkLst>
        </pc:spChg>
        <pc:spChg chg="mod">
          <ac:chgData name="Duarte, Sra. Martha (WDC)" userId="S::duartema@paho.org::75c8a13c-f1aa-4f6e-a7d3-7999bf0bce26" providerId="AD" clId="Web-{D31EE66E-883E-267C-33D1-02738E5D697E}" dt="2024-08-21T18:57:20.474" v="13" actId="1076"/>
          <ac:spMkLst>
            <pc:docMk/>
            <pc:sldMk cId="1024539237" sldId="292"/>
            <ac:spMk id="19" creationId="{88495AFA-1B98-6622-D108-D3D8E147A795}"/>
          </ac:spMkLst>
        </pc:spChg>
      </pc:sldChg>
    </pc:docChg>
  </pc:docChgLst>
  <pc:docChgLst>
    <pc:chgData name="Duarte, Sra. Martha (WDC)" userId="S::duartema@paho.org::75c8a13c-f1aa-4f6e-a7d3-7999bf0bce26" providerId="AD" clId="Web-{3FCC519F-BE9A-0909-F9F5-ABDCFF340F73}"/>
    <pc:docChg chg="modSld">
      <pc:chgData name="Duarte, Sra. Martha (WDC)" userId="S::duartema@paho.org::75c8a13c-f1aa-4f6e-a7d3-7999bf0bce26" providerId="AD" clId="Web-{3FCC519F-BE9A-0909-F9F5-ABDCFF340F73}" dt="2024-08-22T21:14:50.582" v="46" actId="20577"/>
      <pc:docMkLst>
        <pc:docMk/>
      </pc:docMkLst>
      <pc:sldChg chg="modSp">
        <pc:chgData name="Duarte, Sra. Martha (WDC)" userId="S::duartema@paho.org::75c8a13c-f1aa-4f6e-a7d3-7999bf0bce26" providerId="AD" clId="Web-{3FCC519F-BE9A-0909-F9F5-ABDCFF340F73}" dt="2024-08-22T21:13:16.782" v="6" actId="20577"/>
        <pc:sldMkLst>
          <pc:docMk/>
          <pc:sldMk cId="2508796623" sldId="273"/>
        </pc:sldMkLst>
        <pc:spChg chg="mod">
          <ac:chgData name="Duarte, Sra. Martha (WDC)" userId="S::duartema@paho.org::75c8a13c-f1aa-4f6e-a7d3-7999bf0bce26" providerId="AD" clId="Web-{3FCC519F-BE9A-0909-F9F5-ABDCFF340F73}" dt="2024-08-22T21:13:16.782" v="6" actId="20577"/>
          <ac:spMkLst>
            <pc:docMk/>
            <pc:sldMk cId="2508796623" sldId="273"/>
            <ac:spMk id="3" creationId="{C8DBA8C1-543F-7BDC-EE09-D4ED6881D815}"/>
          </ac:spMkLst>
        </pc:spChg>
      </pc:sldChg>
      <pc:sldChg chg="modSp">
        <pc:chgData name="Duarte, Sra. Martha (WDC)" userId="S::duartema@paho.org::75c8a13c-f1aa-4f6e-a7d3-7999bf0bce26" providerId="AD" clId="Web-{3FCC519F-BE9A-0909-F9F5-ABDCFF340F73}" dt="2024-08-22T21:14:50.582" v="46" actId="20577"/>
        <pc:sldMkLst>
          <pc:docMk/>
          <pc:sldMk cId="2097286908" sldId="282"/>
        </pc:sldMkLst>
        <pc:spChg chg="mod">
          <ac:chgData name="Duarte, Sra. Martha (WDC)" userId="S::duartema@paho.org::75c8a13c-f1aa-4f6e-a7d3-7999bf0bce26" providerId="AD" clId="Web-{3FCC519F-BE9A-0909-F9F5-ABDCFF340F73}" dt="2024-08-22T21:14:50.582" v="46" actId="20577"/>
          <ac:spMkLst>
            <pc:docMk/>
            <pc:sldMk cId="2097286908" sldId="282"/>
            <ac:spMk id="41" creationId="{6FD0BF16-6A7F-597F-D2D0-5506DD44A513}"/>
          </ac:spMkLst>
        </pc:spChg>
      </pc:sldChg>
      <pc:sldChg chg="modSp">
        <pc:chgData name="Duarte, Sra. Martha (WDC)" userId="S::duartema@paho.org::75c8a13c-f1aa-4f6e-a7d3-7999bf0bce26" providerId="AD" clId="Web-{3FCC519F-BE9A-0909-F9F5-ABDCFF340F73}" dt="2024-08-22T21:13:42.267" v="15" actId="20577"/>
        <pc:sldMkLst>
          <pc:docMk/>
          <pc:sldMk cId="2121297868" sldId="309"/>
        </pc:sldMkLst>
        <pc:spChg chg="mod">
          <ac:chgData name="Duarte, Sra. Martha (WDC)" userId="S::duartema@paho.org::75c8a13c-f1aa-4f6e-a7d3-7999bf0bce26" providerId="AD" clId="Web-{3FCC519F-BE9A-0909-F9F5-ABDCFF340F73}" dt="2024-08-22T21:13:33.064" v="12" actId="20577"/>
          <ac:spMkLst>
            <pc:docMk/>
            <pc:sldMk cId="2121297868" sldId="309"/>
            <ac:spMk id="62" creationId="{22720488-77D2-FD2C-04A0-6B67860EB683}"/>
          </ac:spMkLst>
        </pc:spChg>
        <pc:spChg chg="mod">
          <ac:chgData name="Duarte, Sra. Martha (WDC)" userId="S::duartema@paho.org::75c8a13c-f1aa-4f6e-a7d3-7999bf0bce26" providerId="AD" clId="Web-{3FCC519F-BE9A-0909-F9F5-ABDCFF340F73}" dt="2024-08-22T21:13:42.267" v="15" actId="20577"/>
          <ac:spMkLst>
            <pc:docMk/>
            <pc:sldMk cId="2121297868" sldId="309"/>
            <ac:spMk id="64" creationId="{21BBAED3-1515-F861-44D7-211F9B100373}"/>
          </ac:spMkLst>
        </pc:spChg>
      </pc:sldChg>
    </pc:docChg>
  </pc:docChgLst>
  <pc:docChgLst>
    <pc:chgData name="Duarte, Sra. Martha (WDC)" userId="S::duartema@paho.org::75c8a13c-f1aa-4f6e-a7d3-7999bf0bce26" providerId="AD" clId="Web-{80A7FC94-1FAA-C86D-867A-23124C172850}"/>
    <pc:docChg chg="modSld">
      <pc:chgData name="Duarte, Sra. Martha (WDC)" userId="S::duartema@paho.org::75c8a13c-f1aa-4f6e-a7d3-7999bf0bce26" providerId="AD" clId="Web-{80A7FC94-1FAA-C86D-867A-23124C172850}" dt="2024-08-22T18:43:31.541" v="2" actId="20577"/>
      <pc:docMkLst>
        <pc:docMk/>
      </pc:docMkLst>
      <pc:sldChg chg="modSp">
        <pc:chgData name="Duarte, Sra. Martha (WDC)" userId="S::duartema@paho.org::75c8a13c-f1aa-4f6e-a7d3-7999bf0bce26" providerId="AD" clId="Web-{80A7FC94-1FAA-C86D-867A-23124C172850}" dt="2024-08-22T18:43:31.541" v="2" actId="20577"/>
        <pc:sldMkLst>
          <pc:docMk/>
          <pc:sldMk cId="2148979177" sldId="281"/>
        </pc:sldMkLst>
        <pc:spChg chg="mod">
          <ac:chgData name="Duarte, Sra. Martha (WDC)" userId="S::duartema@paho.org::75c8a13c-f1aa-4f6e-a7d3-7999bf0bce26" providerId="AD" clId="Web-{80A7FC94-1FAA-C86D-867A-23124C172850}" dt="2024-08-22T18:43:31.541" v="2" actId="20577"/>
          <ac:spMkLst>
            <pc:docMk/>
            <pc:sldMk cId="2148979177" sldId="281"/>
            <ac:spMk id="3" creationId="{3F5DF48F-0B82-91C1-F405-4E47C0E64A4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B46B9-6B93-4C12-A70C-D43D65C2559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3FB23A-0F98-417C-BD00-6714A2715250}">
      <dgm:prSet phldrT="[Text]"/>
      <dgm:spPr/>
      <dgm:t>
        <a:bodyPr/>
        <a:lstStyle/>
        <a:p>
          <a:r>
            <a:rPr lang="en-US"/>
            <a:t>Guided by collective priorities</a:t>
          </a:r>
        </a:p>
      </dgm:t>
    </dgm:pt>
    <dgm:pt modelId="{DC349E81-988D-4793-9522-CB1E61494B3F}" type="parTrans" cxnId="{605175C4-B9CF-4B2F-8000-FA70353E9B6F}">
      <dgm:prSet/>
      <dgm:spPr/>
      <dgm:t>
        <a:bodyPr/>
        <a:lstStyle/>
        <a:p>
          <a:endParaRPr lang="en-US"/>
        </a:p>
      </dgm:t>
    </dgm:pt>
    <dgm:pt modelId="{BBA26C28-094C-4988-9084-3B2E205910DF}" type="sibTrans" cxnId="{605175C4-B9CF-4B2F-8000-FA70353E9B6F}">
      <dgm:prSet/>
      <dgm:spPr/>
      <dgm:t>
        <a:bodyPr/>
        <a:lstStyle/>
        <a:p>
          <a:endParaRPr lang="en-US"/>
        </a:p>
      </dgm:t>
    </dgm:pt>
    <dgm:pt modelId="{752A5B26-BC9C-4B84-A2B2-6D2B0258DA86}">
      <dgm:prSet phldrT="[Text]"/>
      <dgm:spPr/>
      <dgm:t>
        <a:bodyPr/>
        <a:lstStyle/>
        <a:p>
          <a:r>
            <a:rPr lang="en-US"/>
            <a:t>Responsive to commitments</a:t>
          </a:r>
        </a:p>
      </dgm:t>
    </dgm:pt>
    <dgm:pt modelId="{0AFAAB0A-A92C-4776-85AD-583C8DBEF4CE}" type="parTrans" cxnId="{525DECD3-5E84-4F7F-ABA8-11C7987F6A26}">
      <dgm:prSet/>
      <dgm:spPr/>
      <dgm:t>
        <a:bodyPr/>
        <a:lstStyle/>
        <a:p>
          <a:endParaRPr lang="en-US"/>
        </a:p>
      </dgm:t>
    </dgm:pt>
    <dgm:pt modelId="{7E48BE66-558B-44F7-A23B-EA719B97B2F4}" type="sibTrans" cxnId="{525DECD3-5E84-4F7F-ABA8-11C7987F6A26}">
      <dgm:prSet/>
      <dgm:spPr/>
      <dgm:t>
        <a:bodyPr/>
        <a:lstStyle/>
        <a:p>
          <a:endParaRPr lang="en-US"/>
        </a:p>
      </dgm:t>
    </dgm:pt>
    <dgm:pt modelId="{3ADF4CA1-FFBC-4CC7-AB81-C9A0C6AE3415}">
      <dgm:prSet phldrT="[Text]"/>
      <dgm:spPr/>
      <dgm:t>
        <a:bodyPr/>
        <a:lstStyle/>
        <a:p>
          <a:r>
            <a:rPr lang="en-US"/>
            <a:t>Informed by lessons learned and recommendations</a:t>
          </a:r>
        </a:p>
      </dgm:t>
    </dgm:pt>
    <dgm:pt modelId="{92B21ACA-0267-478A-906F-D95D029732FD}" type="parTrans" cxnId="{E458BCA8-60BC-48C5-A3BB-E0D79C64B303}">
      <dgm:prSet/>
      <dgm:spPr/>
      <dgm:t>
        <a:bodyPr/>
        <a:lstStyle/>
        <a:p>
          <a:endParaRPr lang="en-US"/>
        </a:p>
      </dgm:t>
    </dgm:pt>
    <dgm:pt modelId="{EC594394-5C89-41AC-8CBE-B87945094A55}" type="sibTrans" cxnId="{E458BCA8-60BC-48C5-A3BB-E0D79C64B303}">
      <dgm:prSet/>
      <dgm:spPr/>
      <dgm:t>
        <a:bodyPr/>
        <a:lstStyle/>
        <a:p>
          <a:endParaRPr lang="en-US"/>
        </a:p>
      </dgm:t>
    </dgm:pt>
    <dgm:pt modelId="{E7C071C3-4A31-4F75-B31C-273E7212BC8E}" type="pres">
      <dgm:prSet presAssocID="{2C1B46B9-6B93-4C12-A70C-D43D65C25592}" presName="diagram" presStyleCnt="0">
        <dgm:presLayoutVars>
          <dgm:dir/>
          <dgm:resizeHandles val="exact"/>
        </dgm:presLayoutVars>
      </dgm:prSet>
      <dgm:spPr/>
    </dgm:pt>
    <dgm:pt modelId="{A758B4F7-B69F-4565-A60A-7979BC430869}" type="pres">
      <dgm:prSet presAssocID="{DD3FB23A-0F98-417C-BD00-6714A2715250}" presName="node" presStyleLbl="node1" presStyleIdx="0" presStyleCnt="3">
        <dgm:presLayoutVars>
          <dgm:bulletEnabled val="1"/>
        </dgm:presLayoutVars>
      </dgm:prSet>
      <dgm:spPr/>
    </dgm:pt>
    <dgm:pt modelId="{1EE74D9A-2CC8-46ED-A450-31D35C470E06}" type="pres">
      <dgm:prSet presAssocID="{BBA26C28-094C-4988-9084-3B2E205910DF}" presName="sibTrans" presStyleCnt="0"/>
      <dgm:spPr/>
    </dgm:pt>
    <dgm:pt modelId="{FEED8D08-4E5F-4707-BE23-F72A248FCD66}" type="pres">
      <dgm:prSet presAssocID="{752A5B26-BC9C-4B84-A2B2-6D2B0258DA86}" presName="node" presStyleLbl="node1" presStyleIdx="1" presStyleCnt="3">
        <dgm:presLayoutVars>
          <dgm:bulletEnabled val="1"/>
        </dgm:presLayoutVars>
      </dgm:prSet>
      <dgm:spPr/>
    </dgm:pt>
    <dgm:pt modelId="{E14D657E-52DE-4BF9-A49A-AD7CFAC2996F}" type="pres">
      <dgm:prSet presAssocID="{7E48BE66-558B-44F7-A23B-EA719B97B2F4}" presName="sibTrans" presStyleCnt="0"/>
      <dgm:spPr/>
    </dgm:pt>
    <dgm:pt modelId="{CE4B0D1F-CA3D-4F1B-AB6F-62EB77DBF8FD}" type="pres">
      <dgm:prSet presAssocID="{3ADF4CA1-FFBC-4CC7-AB81-C9A0C6AE3415}" presName="node" presStyleLbl="node1" presStyleIdx="2" presStyleCnt="3">
        <dgm:presLayoutVars>
          <dgm:bulletEnabled val="1"/>
        </dgm:presLayoutVars>
      </dgm:prSet>
      <dgm:spPr/>
    </dgm:pt>
  </dgm:ptLst>
  <dgm:cxnLst>
    <dgm:cxn modelId="{4951AA69-A255-4A29-9F68-60B19BA4CB46}" type="presOf" srcId="{752A5B26-BC9C-4B84-A2B2-6D2B0258DA86}" destId="{FEED8D08-4E5F-4707-BE23-F72A248FCD66}" srcOrd="0" destOrd="0" presId="urn:microsoft.com/office/officeart/2005/8/layout/default"/>
    <dgm:cxn modelId="{EF00E97F-4FCB-491F-85E5-319335C795A1}" type="presOf" srcId="{DD3FB23A-0F98-417C-BD00-6714A2715250}" destId="{A758B4F7-B69F-4565-A60A-7979BC430869}" srcOrd="0" destOrd="0" presId="urn:microsoft.com/office/officeart/2005/8/layout/default"/>
    <dgm:cxn modelId="{5A2A778A-4020-4131-85BA-711975ACEC05}" type="presOf" srcId="{2C1B46B9-6B93-4C12-A70C-D43D65C25592}" destId="{E7C071C3-4A31-4F75-B31C-273E7212BC8E}" srcOrd="0" destOrd="0" presId="urn:microsoft.com/office/officeart/2005/8/layout/default"/>
    <dgm:cxn modelId="{E458BCA8-60BC-48C5-A3BB-E0D79C64B303}" srcId="{2C1B46B9-6B93-4C12-A70C-D43D65C25592}" destId="{3ADF4CA1-FFBC-4CC7-AB81-C9A0C6AE3415}" srcOrd="2" destOrd="0" parTransId="{92B21ACA-0267-478A-906F-D95D029732FD}" sibTransId="{EC594394-5C89-41AC-8CBE-B87945094A55}"/>
    <dgm:cxn modelId="{605175C4-B9CF-4B2F-8000-FA70353E9B6F}" srcId="{2C1B46B9-6B93-4C12-A70C-D43D65C25592}" destId="{DD3FB23A-0F98-417C-BD00-6714A2715250}" srcOrd="0" destOrd="0" parTransId="{DC349E81-988D-4793-9522-CB1E61494B3F}" sibTransId="{BBA26C28-094C-4988-9084-3B2E205910DF}"/>
    <dgm:cxn modelId="{A20F29D2-8E22-4CEC-898E-0B04CFE8C985}" type="presOf" srcId="{3ADF4CA1-FFBC-4CC7-AB81-C9A0C6AE3415}" destId="{CE4B0D1F-CA3D-4F1B-AB6F-62EB77DBF8FD}" srcOrd="0" destOrd="0" presId="urn:microsoft.com/office/officeart/2005/8/layout/default"/>
    <dgm:cxn modelId="{525DECD3-5E84-4F7F-ABA8-11C7987F6A26}" srcId="{2C1B46B9-6B93-4C12-A70C-D43D65C25592}" destId="{752A5B26-BC9C-4B84-A2B2-6D2B0258DA86}" srcOrd="1" destOrd="0" parTransId="{0AFAAB0A-A92C-4776-85AD-583C8DBEF4CE}" sibTransId="{7E48BE66-558B-44F7-A23B-EA719B97B2F4}"/>
    <dgm:cxn modelId="{DA340B9B-07CB-4987-ADE3-8FF3CF9AE28A}" type="presParOf" srcId="{E7C071C3-4A31-4F75-B31C-273E7212BC8E}" destId="{A758B4F7-B69F-4565-A60A-7979BC430869}" srcOrd="0" destOrd="0" presId="urn:microsoft.com/office/officeart/2005/8/layout/default"/>
    <dgm:cxn modelId="{FFCAF58A-78F0-4586-9116-FFC2DEBBFE8D}" type="presParOf" srcId="{E7C071C3-4A31-4F75-B31C-273E7212BC8E}" destId="{1EE74D9A-2CC8-46ED-A450-31D35C470E06}" srcOrd="1" destOrd="0" presId="urn:microsoft.com/office/officeart/2005/8/layout/default"/>
    <dgm:cxn modelId="{374D4493-043D-443C-AB12-7A45EF6AB2B8}" type="presParOf" srcId="{E7C071C3-4A31-4F75-B31C-273E7212BC8E}" destId="{FEED8D08-4E5F-4707-BE23-F72A248FCD66}" srcOrd="2" destOrd="0" presId="urn:microsoft.com/office/officeart/2005/8/layout/default"/>
    <dgm:cxn modelId="{56F2DE77-243E-4382-86D8-E9BE485EA666}" type="presParOf" srcId="{E7C071C3-4A31-4F75-B31C-273E7212BC8E}" destId="{E14D657E-52DE-4BF9-A49A-AD7CFAC2996F}" srcOrd="3" destOrd="0" presId="urn:microsoft.com/office/officeart/2005/8/layout/default"/>
    <dgm:cxn modelId="{04D5FFC4-15EB-4587-BE6F-D891B266D887}" type="presParOf" srcId="{E7C071C3-4A31-4F75-B31C-273E7212BC8E}" destId="{CE4B0D1F-CA3D-4F1B-AB6F-62EB77DBF8F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8B4F7-B69F-4565-A60A-7979BC430869}">
      <dsp:nvSpPr>
        <dsp:cNvPr id="0" name=""/>
        <dsp:cNvSpPr/>
      </dsp:nvSpPr>
      <dsp:spPr>
        <a:xfrm>
          <a:off x="814647" y="45"/>
          <a:ext cx="2053704" cy="12322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Guided by collective priorities</a:t>
          </a:r>
        </a:p>
      </dsp:txBody>
      <dsp:txXfrm>
        <a:off x="814647" y="45"/>
        <a:ext cx="2053704" cy="1232222"/>
      </dsp:txXfrm>
    </dsp:sp>
    <dsp:sp modelId="{FEED8D08-4E5F-4707-BE23-F72A248FCD66}">
      <dsp:nvSpPr>
        <dsp:cNvPr id="0" name=""/>
        <dsp:cNvSpPr/>
      </dsp:nvSpPr>
      <dsp:spPr>
        <a:xfrm>
          <a:off x="814647" y="1437638"/>
          <a:ext cx="2053704" cy="12322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Responsive to commitments</a:t>
          </a:r>
        </a:p>
      </dsp:txBody>
      <dsp:txXfrm>
        <a:off x="814647" y="1437638"/>
        <a:ext cx="2053704" cy="1232222"/>
      </dsp:txXfrm>
    </dsp:sp>
    <dsp:sp modelId="{CE4B0D1F-CA3D-4F1B-AB6F-62EB77DBF8FD}">
      <dsp:nvSpPr>
        <dsp:cNvPr id="0" name=""/>
        <dsp:cNvSpPr/>
      </dsp:nvSpPr>
      <dsp:spPr>
        <a:xfrm>
          <a:off x="814647" y="2875231"/>
          <a:ext cx="2053704" cy="12322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Informed by lessons learned and recommendations</a:t>
          </a:r>
        </a:p>
      </dsp:txBody>
      <dsp:txXfrm>
        <a:off x="814647" y="2875231"/>
        <a:ext cx="2053704" cy="1232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E2AB10-306E-2B4F-83F7-A43C3DB66640}" type="datetimeFigureOut">
              <a:rPr lang="en-US" smtClean="0"/>
              <a:t>9/4/2024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E0F48F-EA91-B243-9F32-066846B80301}" type="slidenum">
              <a:rPr lang="en-US" smtClean="0"/>
              <a:t>‹#›</a:t>
            </a:fld>
            <a:endParaRPr lang="en-US"/>
          </a:p>
        </p:txBody>
      </p:sp>
    </p:spTree>
    <p:extLst>
      <p:ext uri="{BB962C8B-B14F-4D97-AF65-F5344CB8AC3E}">
        <p14:creationId xmlns:p14="http://schemas.microsoft.com/office/powerpoint/2010/main" val="92031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bri Light"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libri Light" charset="0"/>
              </a:defRPr>
            </a:lvl1pPr>
          </a:lstStyle>
          <a:p>
            <a:fld id="{EFC10EE1-B198-C942-8235-326C972CBB30}" type="datetimeFigureOut">
              <a:rPr lang="en-US" smtClean="0"/>
              <a:pPr/>
              <a:t>9/4/2024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bri Light"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libri Light"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b="0" i="0" kern="1200">
        <a:solidFill>
          <a:schemeClr val="tx1"/>
        </a:solidFill>
        <a:latin typeface="Calibri Light" charset="0"/>
        <a:ea typeface="+mn-ea"/>
        <a:cs typeface="+mn-cs"/>
      </a:defRPr>
    </a:lvl1pPr>
    <a:lvl2pPr marL="457109" algn="l" defTabSz="457109" rtl="0" eaLnBrk="1" latinLnBrk="0" hangingPunct="1">
      <a:defRPr sz="1200" b="0" i="0" kern="1200">
        <a:solidFill>
          <a:schemeClr val="tx1"/>
        </a:solidFill>
        <a:latin typeface="Calibri Light" charset="0"/>
        <a:ea typeface="+mn-ea"/>
        <a:cs typeface="+mn-cs"/>
      </a:defRPr>
    </a:lvl2pPr>
    <a:lvl3pPr marL="914217" algn="l" defTabSz="457109" rtl="0" eaLnBrk="1" latinLnBrk="0" hangingPunct="1">
      <a:defRPr sz="1200" b="0" i="0" kern="1200">
        <a:solidFill>
          <a:schemeClr val="tx1"/>
        </a:solidFill>
        <a:latin typeface="Calibri Light" charset="0"/>
        <a:ea typeface="+mn-ea"/>
        <a:cs typeface="+mn-cs"/>
      </a:defRPr>
    </a:lvl3pPr>
    <a:lvl4pPr marL="1371326" algn="l" defTabSz="457109" rtl="0" eaLnBrk="1" latinLnBrk="0" hangingPunct="1">
      <a:defRPr sz="1200" b="0" i="0" kern="1200">
        <a:solidFill>
          <a:schemeClr val="tx1"/>
        </a:solidFill>
        <a:latin typeface="Calibri Light" charset="0"/>
        <a:ea typeface="+mn-ea"/>
        <a:cs typeface="+mn-cs"/>
      </a:defRPr>
    </a:lvl4pPr>
    <a:lvl5pPr marL="1828434" algn="l" defTabSz="457109" rtl="0" eaLnBrk="1" latinLnBrk="0" hangingPunct="1">
      <a:defRPr sz="1200" b="0" i="0" kern="1200">
        <a:solidFill>
          <a:schemeClr val="tx1"/>
        </a:solidFill>
        <a:latin typeface="Calibri Light"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7494">
              <a:defRPr/>
            </a:pPr>
            <a:fld id="{DB485D0E-6511-AB44-B03E-8E3001D6D9DB}" type="slidenum">
              <a:rPr lang="en-US" altLang="x-none">
                <a:solidFill>
                  <a:prstClr val="black"/>
                </a:solidFill>
              </a:rPr>
              <a:pPr defTabSz="927494">
                <a:defRPr/>
              </a:pPr>
              <a:t>5</a:t>
            </a:fld>
            <a:endParaRPr lang="en-US" altLang="x-none">
              <a:solidFill>
                <a:prstClr val="black"/>
              </a:solidFill>
            </a:endParaRPr>
          </a:p>
        </p:txBody>
      </p:sp>
    </p:spTree>
    <p:extLst>
      <p:ext uri="{BB962C8B-B14F-4D97-AF65-F5344CB8AC3E}">
        <p14:creationId xmlns:p14="http://schemas.microsoft.com/office/powerpoint/2010/main" val="52220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a:t>
            </a:r>
            <a:r>
              <a:rPr lang="en-US"/>
              <a:t>: </a:t>
            </a:r>
            <a:r>
              <a:rPr lang="en-US" sz="1800">
                <a:solidFill>
                  <a:srgbClr val="215F9A"/>
                </a:solidFill>
                <a:effectLst/>
                <a:latin typeface="Aptos" panose="020B0004020202020204" pitchFamily="34" charset="0"/>
                <a:ea typeface="Aptos" panose="020B0004020202020204" pitchFamily="34" charset="0"/>
                <a:cs typeface="Aptos" panose="020B0004020202020204" pitchFamily="34" charset="0"/>
              </a:rPr>
              <a:t>Country capacities enhanced to reduce health inequities, promote health, and address risk factors and social and environmental determinants</a:t>
            </a:r>
            <a:r>
              <a:rPr lang="en-US" sz="1800" kern="0">
                <a:solidFill>
                  <a:srgbClr val="000000"/>
                </a:solidFill>
                <a:effectLst/>
                <a:latin typeface="Calibri Light" panose="020F0302020204030204" pitchFamily="34" charset="0"/>
                <a:ea typeface="Times New Roman" panose="02020603050405020304" pitchFamily="18" charset="0"/>
              </a:rPr>
              <a:t>.</a:t>
            </a:r>
            <a:endParaRPr lang="en-US"/>
          </a:p>
          <a:p>
            <a:pPr marL="0" indent="0">
              <a:buFont typeface="+mj-lt"/>
              <a:buNone/>
            </a:pPr>
            <a:r>
              <a:rPr lang="en-US" b="1"/>
              <a:t>Scope</a:t>
            </a:r>
            <a:r>
              <a:rPr lang="en-US"/>
              <a:t>: </a:t>
            </a: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Reduce</a:t>
            </a:r>
            <a:r>
              <a:rPr lang="en-US" sz="1800" kern="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health inequities through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action on social determinants of health</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 all its dimensions (commercial, political, economic, etc.) as well as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environmental determinants.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Better respond to the needs of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populations in situation of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vulnerability</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recognizing cultural and gender diversity, and protecting human rights.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intersectoral action</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and Health in All</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policies</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including collaboration with social protection, labor, environment, education and other sectors.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Overcome barriers to access to health and health care</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with a focus on Primary Health Care, considering special needs related to gender, ethnicity, social class, migrant status and informal workers, among others.​</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Enhance the health sector capacity to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monitor social determinants of health and health inequalities</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and assess the health equity impact of policies within and outside the health sector to strengthen health governance.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social participation and community engagement</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to improve health, health equity and wellbeing and to enhance effectiveness and sustainability of policies and programs. </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local</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governance for health</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and wellbeing and tackle urban health challenges, to achieve health equity and the goals of the 2030 Agenda.</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Promote health and wellbeing by implementing effective population-based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health promotion strategies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including healthy settings (schools, workplaces, universities, markets, and housing) and a health in all policies approach.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legal frameworks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to promote health and to prevent diseases and injuries.</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Intensify efforts to prevent diseases and premature death by action on risk factors and by promoting healthy environments. This includes:</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Reduce modifiable risk factors for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noncommunicable diseases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including through action on its determinants (with special emphasis on the commercial and economic dimensions of the SHD), intersectoral action, and community participation.</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Intensify efforts to prevent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communicable diseases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and related conditions through action on risk factors and its underlying causes such as environmental determinants, and through strengthened community engagement and intersectoral coordination, and the One Health approach, where applicable.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Address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occupational and environmental risk factors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health by improving working and environmental conditions.</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b="1"/>
              <a:t>Outcome</a:t>
            </a:r>
            <a:r>
              <a:rPr lang="en-US"/>
              <a:t>: </a:t>
            </a:r>
            <a:r>
              <a:rPr lang="en-US" sz="1800" b="0" kern="0">
                <a:solidFill>
                  <a:srgbClr val="000000"/>
                </a:solidFill>
                <a:effectLst/>
                <a:latin typeface="Calibri Light" panose="020F0302020204030204" pitchFamily="34" charset="0"/>
                <a:ea typeface="Times New Roman" panose="02020603050405020304" pitchFamily="18" charset="0"/>
              </a:rPr>
              <a:t>Country capacities strengthened to adapt to and mitigate climate-related threats to health.</a:t>
            </a:r>
            <a:endParaRPr lang="en-US" b="0"/>
          </a:p>
          <a:p>
            <a:r>
              <a:rPr lang="en-US" b="1"/>
              <a:t>Scope</a:t>
            </a:r>
            <a:r>
              <a:rPr lang="en-US"/>
              <a:t>: </a:t>
            </a:r>
          </a:p>
          <a:p>
            <a:pPr marL="342900" marR="0" lvl="0" indent="-342900">
              <a:lnSpc>
                <a:spcPct val="107000"/>
              </a:lnSpc>
              <a:spcBef>
                <a:spcPts val="0"/>
              </a:spcBef>
              <a:spcAft>
                <a:spcPts val="800"/>
              </a:spcAft>
              <a:buSzPts val="1000"/>
              <a:buFont typeface="+mj-lt"/>
              <a:buAutoNum type="arabicPeriod"/>
              <a:tabLst>
                <a:tab pos="457200" algn="l"/>
              </a:tabLst>
            </a:pP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Position climate change and health centrally in the health sector and other sector’s agendas</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and ensure investment for climate change and health by strengthening and creating intra and intersectoral governance mechanisms and galvanizing political and social support including through community and civil society participation. ​</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Improve anticipation, prevention, preparation for, response, and recovery from the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health impacts of climate change</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while protecting populations in situations of vulnerability and small island states by strengthening the health sector’s capacity for adaptation, including reviewing and adjusting existing programs, as well as intersectoral coordination.​</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Improve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low-carbon health systems and create resilient and green health infrastructure </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such as SMART hospitals and foster sustainable and climate friendly societies, aimed at achieving health co-benefits and reducing health inequities by strengthening health sector’s capacity for mitigation.​</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Improve the development and implementation of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adaptation and mitigation strategies </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that protect health and reduce health inequities by strengthening surveillance of climate change and health, and the generation, communication and use of evidence that considers the differential risks by different population groups.​</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2884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a:t>
            </a:r>
            <a:r>
              <a:rPr lang="en-US"/>
              <a:t>: </a:t>
            </a:r>
            <a:r>
              <a:rPr lang="en-US" sz="1800">
                <a:solidFill>
                  <a:srgbClr val="242424"/>
                </a:solidFill>
                <a:ea typeface="+mn-lt"/>
                <a:cs typeface="+mn-lt"/>
              </a:rPr>
              <a:t>Stewardship and governance strengthened for resilient health systems based on primary health care</a:t>
            </a:r>
            <a:r>
              <a:rPr lang="en-US" sz="1800" kern="0">
                <a:solidFill>
                  <a:srgbClr val="000000"/>
                </a:solidFill>
                <a:effectLst/>
                <a:latin typeface="Calibri Light" panose="020F0302020204030204" pitchFamily="34" charset="0"/>
                <a:ea typeface="Times New Roman" panose="02020603050405020304" pitchFamily="18" charset="0"/>
              </a:rPr>
              <a:t>.</a:t>
            </a:r>
            <a:endParaRPr lang="en-US"/>
          </a:p>
          <a:p>
            <a:r>
              <a:rPr lang="en-US" b="1"/>
              <a:t>Scope</a:t>
            </a:r>
            <a:r>
              <a:rPr lang="en-US"/>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Achievement of this outcome requires improved national and subnational health policies and planning, strengthening of the essential public health functions, sustained and improved public financing for health, addressing financial and non-financial barriers to access to health, and a fit for purpose health workforce;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a:effectLst/>
                <a:latin typeface="Calibri" panose="020F0502020204030204" pitchFamily="34" charset="0"/>
                <a:ea typeface="Calibri" panose="020F0502020204030204" pitchFamily="34" charset="0"/>
                <a:cs typeface="Calibri" panose="020F0502020204030204" pitchFamily="34" charset="0"/>
              </a:rPr>
              <a:t>Strengthen the capacities of health authorities to lead </a:t>
            </a:r>
            <a:r>
              <a:rPr lang="en-US" sz="1800" b="1">
                <a:effectLst/>
                <a:latin typeface="Calibri" panose="020F0502020204030204" pitchFamily="34" charset="0"/>
                <a:ea typeface="Calibri" panose="020F0502020204030204" pitchFamily="34" charset="0"/>
                <a:cs typeface="Calibri" panose="020F0502020204030204" pitchFamily="34" charset="0"/>
              </a:rPr>
              <a:t>inclusive national and subnational processes</a:t>
            </a:r>
            <a:r>
              <a:rPr lang="en-US" sz="1800">
                <a:effectLst/>
                <a:latin typeface="Calibri" panose="020F0502020204030204" pitchFamily="34" charset="0"/>
                <a:ea typeface="Calibri" panose="020F0502020204030204" pitchFamily="34" charset="0"/>
                <a:cs typeface="Calibri" panose="020F0502020204030204" pitchFamily="34" charset="0"/>
              </a:rPr>
              <a:t>, and formulate, monitor, and evaluate policies, plans, and programs to improve health throughout the life course, and </a:t>
            </a:r>
            <a:r>
              <a:rPr lang="en-US" sz="1800" b="1">
                <a:effectLst/>
                <a:latin typeface="Calibri" panose="020F0502020204030204" pitchFamily="34" charset="0"/>
                <a:ea typeface="Calibri" panose="020F0502020204030204" pitchFamily="34" charset="0"/>
                <a:cs typeface="Calibri" panose="020F0502020204030204" pitchFamily="34" charset="0"/>
              </a:rPr>
              <a:t>reorient health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systems towards primary health care</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including the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regulation</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of resources (financial, technological, health workforce) impacting the achievement of universal health, equity, and resilience of health systems.</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Improve and prioritize the evaluation and implementation of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essential public health functions</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at all institutional levels, in collaboration with civil society, to strengthen the development of health systems based on primary health care.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Generate evidence and information in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financing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and the economy, increase and improve public expenditure in health, prioritizing investments in health development and promotion, disease prevention, and the expansion of health systems based on primary health care. Protect against financial risks that cause impoverishing or catastrophic expenditure.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Promote and execute the continued analysis of the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workforce and labor market</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and lead intersectoral planning processes to attract, recruit and retain health workers, and address substantive workforce gaps, accelerating the production availability of a well-qualified and well distributed workforce, particularly for remote and underserved areas and populations.</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Promote the transformation of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professional education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based on primary health care, supporting interprofessional capacity development and the organization of interprofessional teams within health services.</a:t>
            </a:r>
          </a:p>
          <a:p>
            <a:endParaRPr lang="en-US"/>
          </a:p>
          <a:p>
            <a:r>
              <a:rPr lang="en-US" b="1"/>
              <a:t>Outcome</a:t>
            </a:r>
            <a:r>
              <a:rPr lang="en-US"/>
              <a:t>: </a:t>
            </a:r>
            <a:r>
              <a:rPr lang="en-US" sz="1800" b="0">
                <a:effectLst/>
                <a:latin typeface="Calibri" panose="020F0502020204030204" pitchFamily="34" charset="0"/>
                <a:ea typeface="Calibri" panose="020F0502020204030204" pitchFamily="34" charset="0"/>
              </a:rPr>
              <a:t>Person-centered, resilient healthcare and services strengthened for communities and people throughout the life course.</a:t>
            </a:r>
            <a:endParaRPr lang="en-US" b="0"/>
          </a:p>
          <a:p>
            <a:r>
              <a:rPr lang="en-US" b="1"/>
              <a:t>Scope</a:t>
            </a:r>
            <a:r>
              <a:rPr lang="en-US"/>
              <a:t>: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Strengthen the capacity of health systems and services to deliver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integrated people-centered care throughout the life course</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and ensure access to and coverage of high-quality, equitable, and people-centered health services, addressing the differentiated needs of people where they live, in the context of a rapid demographic and epidemiological transition.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Strengthen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integrated and person-centered care through the primary health care approach</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to boost and maintain health capacities and to address communicable and noncommunicable diseases; vaccine preventable diseases; risk factors across the life course; sexual, reproductive, maternal, newborn, child, adolescent, and older persons’ health; and the social determinants of health.</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Strengthen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integrated health service delivery networks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and enhance the organization, management, and governance of health services at both individual and population-based levels, increasing the resolutive capacity of the first level of care. This involves developing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innovative models of care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that are intersectoral, people-, family-, and community-centered; that promote coordination, communication, and continuity of care; and the integration of priority health programs, health technology and telemedicine services within health services networks.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Promote, strengthen, and improve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care for women, mothers, and newborns</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accelerating the reduction of maternal, neonatal, and child mortality, and strengthening capacities in reproductive health policies, care, and services.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Improve the capacity to respond to the diverse needs of all groups and populations, through the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reduction of availability, geographic, organizational, acceptability, and financial barriers to access healthcare and services</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particularly for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older persons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and other people in conditions of vulnerability.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139380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Outcome</a:t>
            </a:r>
            <a:r>
              <a:rPr lang="en-US" sz="1800"/>
              <a:t>: </a:t>
            </a:r>
            <a:r>
              <a:rPr lang="en-US" sz="1800">
                <a:solidFill>
                  <a:srgbClr val="242424"/>
                </a:solidFill>
              </a:rPr>
              <a:t>Increased equitable access to and rational use of quality, affordable and effective medicines, vaccines, diagnostics and other health technologies and services, strengthening innovation and production, generating ecosystems, and addressing barriers to access across the full life cycle of health technologies</a:t>
            </a:r>
            <a:r>
              <a:rPr lang="en-US" sz="1800" kern="0">
                <a:solidFill>
                  <a:srgbClr val="000000"/>
                </a:solidFill>
                <a:effectLst/>
                <a:latin typeface="Calibri Light" panose="020F0302020204030204" pitchFamily="34" charset="0"/>
                <a:ea typeface="Times New Roman" panose="02020603050405020304" pitchFamily="18" charset="0"/>
              </a:rPr>
              <a:t>.</a:t>
            </a:r>
            <a:endParaRPr lang="en-US" sz="1800"/>
          </a:p>
          <a:p>
            <a:r>
              <a:rPr lang="en-US" sz="1800" b="1"/>
              <a:t>Scope</a:t>
            </a:r>
            <a:r>
              <a:rPr lang="en-US" sz="1800"/>
              <a:t>: </a:t>
            </a:r>
            <a:endPar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Update and support implementation of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policies and strategies </a:t>
            </a:r>
            <a:r>
              <a:rPr lang="en-US" sz="1800" b="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t</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hat improve timely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access</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to and rational use of quality, affordable and effective health technologies, including medicines, vaccines and diagnostics and radiological, pharmaceutical, transplant, and blood services to prevent, diagnose, treat, eliminate, and palliate diseases and other medical conditions with a comprehensive, coherent, and integrated approach.  </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Foster</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innovation </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and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regional development and production </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of health technologies, supporting enabling environments and ecosystems for sustainable and public health driven impact.</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Promote adequate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financing and financial protection</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mechanisms to foster innovation and access of health technologies and services, including the progressive elimination of out-of-pocket expenditures, according to national public health priorities and the context of each health system.  Support comprehensive strategies to address the high prices and costs of some health technologies including promotion of competition and evidence-based decision making.</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Promote the development and strengthening of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national, regional and subregional regulatory systems</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that can ensure the quality, safety, and effectiveness of health technologies and services, including medicines, vaccines and medical devices.</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Promote sustainable, efficient, and transparent public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procurement mechanisms, </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as well as the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PAHO revolving funds</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which limit fragmentation, improve availability, and take advantage of economies of scale to improve equitable access to essential and strategic health technologies.</a:t>
            </a:r>
          </a:p>
          <a:p>
            <a:pPr marL="342900" marR="0" lvl="0" indent="-342900">
              <a:lnSpc>
                <a:spcPct val="107000"/>
              </a:lnSpc>
              <a:spcBef>
                <a:spcPts val="0"/>
              </a:spcBef>
              <a:spcAft>
                <a:spcPts val="0"/>
              </a:spcAft>
              <a:buFont typeface="Symbol" panose="05050102010706020507" pitchFamily="18" charset="2"/>
              <a:buChar char=""/>
            </a:pPr>
            <a:endParaRPr lang="en-US" sz="1800">
              <a:solidFill>
                <a:srgbClr val="242424"/>
              </a:solidFill>
              <a:effectLst/>
              <a:highlight>
                <a:srgbClr val="FFFFFF"/>
              </a:highlight>
              <a:latin typeface="Aptos" panose="020B00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endParaRPr lang="en-US" sz="1800">
              <a:solidFill>
                <a:srgbClr val="242424"/>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r>
              <a:rPr lang="en-US" sz="1800" b="1"/>
              <a:t>Outcome</a:t>
            </a:r>
            <a:r>
              <a:rPr lang="en-US" sz="1800"/>
              <a:t>: </a:t>
            </a:r>
            <a:r>
              <a:rPr lang="en-US" sz="1800">
                <a:solidFill>
                  <a:srgbClr val="242424"/>
                </a:solidFill>
                <a:cs typeface="Arial"/>
              </a:rPr>
              <a:t>Digital transformation of the health sector accelerated by advancing the development and integration of information systems for health, fostering robust regional health intelligence and evidence, and strengthening capacities of the scientific ecosystem. </a:t>
            </a:r>
          </a:p>
          <a:p>
            <a:pPr marL="0" marR="0" lvl="0" indent="0" algn="l" defTabSz="457109"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a:t>Scope</a:t>
            </a:r>
            <a:r>
              <a:rPr lang="en-US" sz="1800"/>
              <a:t>: </a:t>
            </a:r>
            <a:endPar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endParaRPr>
          </a:p>
          <a:p>
            <a:r>
              <a:rPr lang="en-US" sz="2800">
                <a:effectLst/>
                <a:latin typeface="Calibri" panose="020F0502020204030204" pitchFamily="34" charset="0"/>
                <a:ea typeface="Calibri" panose="020F0502020204030204" pitchFamily="34" charset="0"/>
              </a:rPr>
              <a:t>This digital transformation will enhance health outcomes by ensuring equitable access to quality health services, improving health surveillance, managing noncommunicable diseases, and addressing other public health priorities. It envisions a robust global evidence ecosystem that empowers governments, professionals, and civil society members to make well-informed decisions for a better future. PAHO will work to improve capacities of the scientific ecosystem by enabling greater integration of the research, ethics, evidence and knowledge systems, fostering quality, translation and impact, safeguarding integrity, and building trust in science</a:t>
            </a:r>
            <a:r>
              <a:rPr lang="en-US" sz="2800" i="1">
                <a:effectLst/>
                <a:latin typeface="Calibri" panose="020F0502020204030204" pitchFamily="34" charset="0"/>
                <a:ea typeface="Times New Roman" panose="02020603050405020304" pitchFamily="18" charset="0"/>
              </a:rPr>
              <a:t>.</a:t>
            </a:r>
          </a:p>
          <a:p>
            <a:pPr marL="342900" marR="0" lvl="0" indent="-342900">
              <a:lnSpc>
                <a:spcPct val="107000"/>
              </a:lnSpc>
              <a:spcBef>
                <a:spcPts val="0"/>
              </a:spcBef>
              <a:spcAft>
                <a:spcPts val="0"/>
              </a:spcAft>
              <a:buFont typeface="+mj-lt"/>
              <a:buAutoNum type="arabicPeriod"/>
            </a:pPr>
            <a:r>
              <a:rPr lang="en-US" sz="1800">
                <a:solidFill>
                  <a:srgbClr val="242424"/>
                </a:solidFill>
                <a:effectLst/>
                <a:latin typeface="Calibri" panose="020F0502020204030204" pitchFamily="34" charset="0"/>
                <a:ea typeface="Aptos" panose="020B0004020202020204" pitchFamily="34" charset="0"/>
                <a:cs typeface="Calibri" panose="020F0502020204030204" pitchFamily="34" charset="0"/>
              </a:rPr>
              <a:t>Promote the </a:t>
            </a:r>
            <a:r>
              <a:rPr lang="en-US" sz="1800" b="1">
                <a:solidFill>
                  <a:srgbClr val="242424"/>
                </a:solidFill>
                <a:effectLst/>
                <a:latin typeface="Calibri" panose="020F0502020204030204" pitchFamily="34" charset="0"/>
                <a:ea typeface="Aptos" panose="020B0004020202020204" pitchFamily="34" charset="0"/>
                <a:cs typeface="Calibri" panose="020F0502020204030204" pitchFamily="34" charset="0"/>
              </a:rPr>
              <a:t>digital transformation </a:t>
            </a:r>
            <a:r>
              <a:rPr lang="en-US" sz="1800">
                <a:solidFill>
                  <a:srgbClr val="242424"/>
                </a:solidFill>
                <a:effectLst/>
                <a:latin typeface="Calibri" panose="020F0502020204030204" pitchFamily="34" charset="0"/>
                <a:ea typeface="Aptos" panose="020B0004020202020204" pitchFamily="34" charset="0"/>
                <a:cs typeface="Calibri" panose="020F0502020204030204" pitchFamily="34" charset="0"/>
              </a:rPr>
              <a:t>of the health sector to enhance the efficiency, accessibility, and quality of health services, improve health outcomes, and ensure that health systems are resilient and capable of responding to public health challenges and emergencies.</a:t>
            </a:r>
            <a:endParaRPr lang="en-US" sz="1600">
              <a:solidFill>
                <a:schemeClr val="tx1"/>
              </a:solidFill>
              <a:effectLs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Foster the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adoption and innovation of digital health technologies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among health workers by enhancing digital literacy, supporting targeted training, and strengthening governance frameworks. </a:t>
            </a: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Promote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partnerships across sectors to improve connectivity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and bandwidth, drive the development of artificial intelligence, big data, and digital public goods solutions, while ensuring equitable access and continuous evaluation to improve health outcomes and address public health challenges.</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Strengthen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information systems for health</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to support data-driven decision-making, improve health surveillance, and monitor progress towards health goals. This includes developing interoperable systems that facilitate the secure exchange of health datasets and platforms across various levels of care and sectors.</a:t>
            </a:r>
            <a:endParaRPr lang="en-US" sz="1600">
              <a:solidFill>
                <a:schemeClr val="tx1"/>
              </a:solidFill>
              <a:effectLst/>
              <a:highlight>
                <a:srgbClr val="FFFFFF"/>
              </a:highligh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Facilitate the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adoption of electronic health records and other digital tools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to improve the coordination of care, reduce medical errors, and enhance patient safety and outcomes. This includes ensuring that these systems are patient-centered, secure, and aligned with global standards for privacy, data protection, and cybersecurity.</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Strengthen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health analysis and surveillance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to support routine monitoring at the regional, national, and subnational levels to inform health policy and programmatic decisions.</a:t>
            </a:r>
            <a:endParaRPr lang="en-US" sz="1600">
              <a:solidFill>
                <a:schemeClr val="tx1"/>
              </a:solidFill>
              <a:effectLst/>
              <a:highlight>
                <a:srgbClr val="FFFFFF"/>
              </a:highligh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Leverage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advanced health analysis, business intelligence, and geographic information systems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to enable real-time data analysis, predictive modeling, and spatial health data mapping. These tools, combined with cross-sector collaborations, will empower data-driven decision-making, optimize resource allocation, and enhance public health planning, disease monitoring, and targeted interventions.</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Enhance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health monitoring frameworks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by increasing capacity to apply and utilize standardized data management and analytical approaches to generate data-driven evidence for impact on population health. </a:t>
            </a:r>
            <a:endParaRPr lang="en-US" sz="16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Enhance capacity to measure and monitor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health inequalities</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within routine health information systems according to standardized approaches that promote high coverage and quality of health and vital statistics within health systems and strategies. </a:t>
            </a:r>
            <a:endParaRPr lang="en-US" sz="1600">
              <a:solidFill>
                <a:schemeClr val="tx1"/>
              </a:solidFill>
              <a:effectLst/>
              <a:highlight>
                <a:srgbClr val="FFFFFF"/>
              </a:highligh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Strengthen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capacity to utilize health intelligence and communicate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effective messages, drive decisions and policy action to improve health and wellbeing.</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Drive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empowerment and institutional change for science</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This includes advancing scientific research by strengthening research ethics, investing in diverse talent development, and leveraging emerging technologies like genomics and AI to produce impactful, regionally relevant knowledge.</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Ensure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excellence and integrity of science</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This includes promoting evidence-based norms and standards, ensuring health decisions are guided by science and ethics, fostering trust in science, and implementing effective knowledge management and multilingual publishing to improve health outcomes. </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Maximize the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impact of health interventions</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This includes accelerating health equity by increasing access to scientific knowledge, delivering impactful science-based solutions, and leveraging knowledge-sharing mechanisms to reduce health information disparities across diverse populations.</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solidFill>
                <a:srgbClr val="242424"/>
              </a:solidFill>
              <a:effectLst/>
              <a:highlight>
                <a:srgbClr val="FFFFFF"/>
              </a:highlight>
              <a:latin typeface="Aptos" panose="020B00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2383347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 </a:t>
            </a:r>
            <a:r>
              <a:rPr lang="en-US" sz="1800">
                <a:solidFill>
                  <a:srgbClr val="242424"/>
                </a:solidFill>
                <a:ea typeface="+mn-lt"/>
                <a:cs typeface="+mn-lt"/>
              </a:rPr>
              <a:t>Screening, early detection, management, rehabilitation, and palliative care for the main NCDs and mental and neurological health conditions strengthened, based on the primary health care approach, and disabilities, violence, road safety, suicide prevention, and unintentional injuries addressed through health service strengthening</a:t>
            </a:r>
            <a:r>
              <a:rPr lang="en-US" sz="1800">
                <a:solidFill>
                  <a:srgbClr val="242424"/>
                </a:solidFill>
                <a:effectLst/>
                <a:latin typeface="Aptos" panose="020B0004020202020204" pitchFamily="34" charset="0"/>
                <a:ea typeface="Aptos" panose="020B0004020202020204" pitchFamily="34" charset="0"/>
                <a:cs typeface="Aptos" panose="020B0004020202020204" pitchFamily="34" charset="0"/>
              </a:rPr>
              <a:t>.</a:t>
            </a:r>
            <a:endParaRPr lang="en-US" sz="1800">
              <a:solidFill>
                <a:srgbClr val="242424"/>
              </a:solidFill>
              <a:effectLst/>
              <a:latin typeface="Aptos" panose="020B0004020202020204" pitchFamily="34" charset="0"/>
            </a:endParaRPr>
          </a:p>
          <a:p>
            <a:r>
              <a:rPr lang="en-US" sz="1800" b="1">
                <a:solidFill>
                  <a:srgbClr val="242424"/>
                </a:solidFill>
                <a:effectLst/>
                <a:latin typeface="Aptos" panose="020B0004020202020204" pitchFamily="34" charset="0"/>
              </a:rPr>
              <a:t>Scope:</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national capacity, leadership, governance,</a:t>
            </a:r>
            <a:r>
              <a:rPr lang="es-PE" sz="1800" b="1">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and partnerships to accelerate the response </a:t>
            </a:r>
            <a:r>
              <a:rPr lang="en-US" sz="1800">
                <a:effectLst/>
                <a:latin typeface="Calibri" panose="020F0502020204030204" pitchFamily="34" charset="0"/>
                <a:ea typeface="Times New Roman" panose="02020603050405020304" pitchFamily="18" charset="0"/>
                <a:cs typeface="Times New Roman" panose="02020603050405020304" pitchFamily="18" charset="0"/>
              </a:rPr>
              <a:t>for screening, early detection, management, rehabilitation and palliative care for the main NCDs, and mental and neurological health conditions.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and orient health systems to provide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screening, early detection, management, rehabilitation and palliative care </a:t>
            </a:r>
            <a:r>
              <a:rPr lang="en-US" sz="1800">
                <a:effectLst/>
                <a:latin typeface="Calibri" panose="020F0502020204030204" pitchFamily="34" charset="0"/>
                <a:ea typeface="Times New Roman" panose="02020603050405020304" pitchFamily="18" charset="0"/>
                <a:cs typeface="Times New Roman" panose="02020603050405020304" pitchFamily="18" charset="0"/>
              </a:rPr>
              <a:t>for the main NCDs and mental and neurological health conditions through</a:t>
            </a:r>
            <a:r>
              <a:rPr lang="es-PE"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people-centered primary health care and universal health.</a:t>
            </a:r>
            <a:r>
              <a:rPr lang="en-US" sz="1800" strike="sngStrike">
                <a:solidFill>
                  <a:srgbClr val="242424"/>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the health system response for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disabilities, all forms of violence, road safety, suicides, and unintentional injuries</a:t>
            </a:r>
            <a:r>
              <a:rPr lang="en-US" sz="180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information and surveillance system capacity </a:t>
            </a:r>
            <a:r>
              <a:rPr lang="en-US" sz="1800">
                <a:effectLst/>
                <a:latin typeface="Calibri" panose="020F0502020204030204" pitchFamily="34" charset="0"/>
                <a:ea typeface="Times New Roman" panose="02020603050405020304" pitchFamily="18" charset="0"/>
                <a:cs typeface="Times New Roman" panose="02020603050405020304" pitchFamily="18" charset="0"/>
              </a:rPr>
              <a:t>to monitor progress on the early detection, management and control of NCDs, mental and neurological health conditions, disabilities, all forms of violence, road safety and unintentional injuries allowing the </a:t>
            </a:r>
            <a:r>
              <a:rPr lang="en-US" sz="1800">
                <a:effectLst/>
                <a:latin typeface="Calibri" panose="020F0502020204030204" pitchFamily="34" charset="0"/>
                <a:ea typeface="Calibri" panose="020F0502020204030204" pitchFamily="34" charset="0"/>
                <a:cs typeface="Calibri" panose="020F0502020204030204" pitchFamily="34" charset="0"/>
              </a:rPr>
              <a:t>prioritization of resources and ensuring an effective response.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Facilitate and promote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community engagement </a:t>
            </a:r>
            <a:r>
              <a:rPr lang="en-US" sz="1800">
                <a:effectLst/>
                <a:latin typeface="Calibri" panose="020F0502020204030204" pitchFamily="34" charset="0"/>
                <a:ea typeface="Times New Roman" panose="02020603050405020304" pitchFamily="18" charset="0"/>
                <a:cs typeface="Times New Roman" panose="02020603050405020304" pitchFamily="18" charset="0"/>
              </a:rPr>
              <a:t>to reduce risks, build resilience and establish supportive environments for NCD and mental and neurological health management and treatment.</a:t>
            </a:r>
          </a:p>
          <a:p>
            <a:pPr marL="342900" marR="0" lvl="0" indent="-342900">
              <a:lnSpc>
                <a:spcPct val="107000"/>
              </a:lnSpc>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109"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Outcome: </a:t>
            </a:r>
            <a:r>
              <a:rPr lang="en-US" sz="1800">
                <a:effectLst/>
                <a:latin typeface="Calibri" panose="020F0502020204030204" pitchFamily="34" charset="0"/>
                <a:ea typeface="Calibri" panose="020F0502020204030204" pitchFamily="34" charset="0"/>
                <a:cs typeface="Calibri" panose="020F0502020204030204" pitchFamily="34" charset="0"/>
              </a:rPr>
              <a:t>Prevention, control, and elimination of communicable diseases and related conditions accelerated and sustained. </a:t>
            </a:r>
          </a:p>
          <a:p>
            <a:pPr marL="0" marR="0" lvl="0" indent="0" algn="l" defTabSz="457109"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a:effectLst/>
                <a:latin typeface="Calibri" panose="020F0502020204030204" pitchFamily="34" charset="0"/>
                <a:ea typeface="Calibri" panose="020F0502020204030204" pitchFamily="34" charset="0"/>
                <a:cs typeface="Calibri" panose="020F0502020204030204" pitchFamily="34" charset="0"/>
              </a:rPr>
              <a:t>Scope: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Strengthen country capacities to ensure </a:t>
            </a:r>
            <a:r>
              <a:rPr lang="en-US" sz="1800" b="1">
                <a:effectLst/>
                <a:latin typeface="Calibri" panose="020F0502020204030204" pitchFamily="34" charset="0"/>
                <a:ea typeface="Calibri" panose="020F0502020204030204" pitchFamily="34" charset="0"/>
                <a:cs typeface="Calibri" panose="020F0502020204030204" pitchFamily="34" charset="0"/>
              </a:rPr>
              <a:t>equitable access to comprehensive, people-centered health services </a:t>
            </a:r>
            <a:r>
              <a:rPr lang="en-US" sz="1800">
                <a:effectLst/>
                <a:latin typeface="Calibri" panose="020F0502020204030204" pitchFamily="34" charset="0"/>
                <a:ea typeface="Calibri" panose="020F0502020204030204" pitchFamily="34" charset="0"/>
                <a:cs typeface="Calibri" panose="020F0502020204030204" pitchFamily="34" charset="0"/>
              </a:rPr>
              <a:t>by leveraging evidence-based strategies, primary health care, life-course approaches, and robust governance and financing to effectively prevent, control, and eliminate communicable diseases and sustain elimination gains.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Advance coordinated efforts to ensure </a:t>
            </a:r>
            <a:r>
              <a:rPr lang="en-US" sz="1800" b="1">
                <a:effectLst/>
                <a:latin typeface="Calibri" panose="020F0502020204030204" pitchFamily="34" charset="0"/>
                <a:ea typeface="Calibri" panose="020F0502020204030204" pitchFamily="34" charset="0"/>
                <a:cs typeface="Calibri" panose="020F0502020204030204" pitchFamily="34" charset="0"/>
              </a:rPr>
              <a:t>equitable access to essential health technologies</a:t>
            </a:r>
            <a:r>
              <a:rPr lang="en-US" sz="1800">
                <a:effectLst/>
                <a:latin typeface="Calibri" panose="020F0502020204030204" pitchFamily="34" charset="0"/>
                <a:ea typeface="Calibri" panose="020F0502020204030204" pitchFamily="34" charset="0"/>
                <a:cs typeface="Calibri" panose="020F0502020204030204" pitchFamily="34" charset="0"/>
              </a:rPr>
              <a:t>— such as diagnostics, vaccines, vector control measures, and treatments— and accelerate the adoption and use of innovative solutions to effectively and sustainably prevent, control, and eliminate communicable diseases and related conditions, and protect elimination achievements.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Enhance </a:t>
            </a:r>
            <a:r>
              <a:rPr lang="en-US" sz="1800" b="1">
                <a:effectLst/>
                <a:latin typeface="Calibri" panose="020F0502020204030204" pitchFamily="34" charset="0"/>
                <a:ea typeface="Calibri" panose="020F0502020204030204" pitchFamily="34" charset="0"/>
                <a:cs typeface="Calibri" panose="020F0502020204030204" pitchFamily="34" charset="0"/>
              </a:rPr>
              <a:t>information, surveillance, and laboratory systems and capacities </a:t>
            </a:r>
            <a:r>
              <a:rPr lang="en-US" sz="1800">
                <a:effectLst/>
                <a:latin typeface="Calibri" panose="020F0502020204030204" pitchFamily="34" charset="0"/>
                <a:ea typeface="Calibri" panose="020F0502020204030204" pitchFamily="34" charset="0"/>
                <a:cs typeface="Calibri" panose="020F0502020204030204" pitchFamily="34" charset="0"/>
              </a:rPr>
              <a:t>to integrate human, animal, and environmental efforts to anticipate risks, prioritize resources, and ensure effective responses for preventing, controlling, and eliminating diseases, outbreaks, and antimicrobial resistance.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Advance </a:t>
            </a:r>
            <a:r>
              <a:rPr lang="en-US" sz="1800" b="1">
                <a:effectLst/>
                <a:latin typeface="Calibri" panose="020F0502020204030204" pitchFamily="34" charset="0"/>
                <a:ea typeface="Calibri" panose="020F0502020204030204" pitchFamily="34" charset="0"/>
                <a:cs typeface="Calibri" panose="020F0502020204030204" pitchFamily="34" charset="0"/>
              </a:rPr>
              <a:t>multisectoral coordination to address social and environmental determinants, climate change, and incorporate the One Health approach</a:t>
            </a:r>
            <a:r>
              <a:rPr lang="en-US" sz="1800">
                <a:effectLst/>
                <a:latin typeface="Calibri" panose="020F0502020204030204" pitchFamily="34" charset="0"/>
                <a:ea typeface="Calibri" panose="020F0502020204030204" pitchFamily="34" charset="0"/>
                <a:cs typeface="Calibri" panose="020F0502020204030204" pitchFamily="34" charset="0"/>
              </a:rPr>
              <a:t>, where applicable, to intensify efforts to control, and eliminate communicable diseases and related conditions, and safeguard elimination achievements.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rPr>
              <a:t>Facilitate </a:t>
            </a:r>
            <a:r>
              <a:rPr lang="en-US" sz="1800" b="1">
                <a:effectLst/>
                <a:latin typeface="Calibri" panose="020F0502020204030204" pitchFamily="34" charset="0"/>
                <a:ea typeface="Calibri" panose="020F0502020204030204" pitchFamily="34" charset="0"/>
              </a:rPr>
              <a:t>inclusive participation processes that empower civil society and communities</a:t>
            </a:r>
            <a:r>
              <a:rPr lang="en-US" sz="1800">
                <a:effectLst/>
                <a:latin typeface="Calibri" panose="020F0502020204030204" pitchFamily="34" charset="0"/>
                <a:ea typeface="Calibri" panose="020F0502020204030204" pitchFamily="34" charset="0"/>
              </a:rPr>
              <a:t> to actively and meaningfully engage in planning, implementing, monitoring, and evaluating integrated strategies and health services to prevent, control, and eliminate communicable diseases and related conditions, while protecting the gains of elimination.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59831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Outcome</a:t>
            </a:r>
            <a:r>
              <a:rPr lang="en-US" sz="1200"/>
              <a:t>: </a:t>
            </a:r>
            <a:r>
              <a:rPr lang="en-US" sz="1800">
                <a:effectLst/>
                <a:latin typeface="Aptos" panose="020B0004020202020204" pitchFamily="34" charset="0"/>
                <a:ea typeface="Aptos" panose="020B0004020202020204" pitchFamily="34" charset="0"/>
                <a:cs typeface="Aptos" panose="020B0004020202020204" pitchFamily="34" charset="0"/>
              </a:rPr>
              <a:t>Country capacities strengthened to prevent, mitigate, prepare for, and be ready to respond to health emergencies and disasters caused by any hazard</a:t>
            </a:r>
            <a:r>
              <a:rPr lang="en-US" sz="1200" kern="0">
                <a:solidFill>
                  <a:srgbClr val="000000"/>
                </a:solidFill>
                <a:effectLst/>
                <a:latin typeface="Calibri Light" panose="020F0302020204030204" pitchFamily="34" charset="0"/>
                <a:ea typeface="Times New Roman" panose="02020603050405020304" pitchFamily="18" charset="0"/>
              </a:rPr>
              <a:t>.</a:t>
            </a:r>
            <a:endParaRPr lang="en-US" sz="1200"/>
          </a:p>
          <a:p>
            <a:r>
              <a:rPr lang="en-US" sz="1200" b="1"/>
              <a:t>Scope</a:t>
            </a:r>
            <a:r>
              <a:rPr lang="en-US" sz="1200"/>
              <a:t>: </a:t>
            </a:r>
            <a:endParaRPr lang="en-US" u="none"/>
          </a:p>
          <a:p>
            <a:pPr marL="342900" marR="0" lvl="0" indent="-342900">
              <a:spcBef>
                <a:spcPts val="0"/>
              </a:spcBef>
              <a:spcAft>
                <a:spcPts val="0"/>
              </a:spcAft>
              <a:buFont typeface="+mj-lt"/>
              <a:buAutoNum type="arabicPeriod"/>
              <a:tabLst>
                <a:tab pos="457200" algn="l"/>
              </a:tabLst>
            </a:pPr>
            <a:r>
              <a:rPr lang="en-US" sz="1800" u="none">
                <a:effectLst/>
                <a:latin typeface="Aptos" panose="020B0004020202020204" pitchFamily="34" charset="0"/>
                <a:ea typeface="Aptos" panose="020B0004020202020204" pitchFamily="34" charset="0"/>
                <a:cs typeface="Aptos" panose="020B0004020202020204" pitchFamily="34" charset="0"/>
              </a:rPr>
              <a:t>Increase national capacities in </a:t>
            </a:r>
            <a:r>
              <a:rPr lang="en-US" sz="1800" b="1" u="none">
                <a:effectLst/>
                <a:latin typeface="Aptos" panose="020B0004020202020204" pitchFamily="34" charset="0"/>
                <a:ea typeface="Aptos" panose="020B0004020202020204" pitchFamily="34" charset="0"/>
                <a:cs typeface="Aptos" panose="020B0004020202020204" pitchFamily="34" charset="0"/>
              </a:rPr>
              <a:t>emergency planning, management, and testing </a:t>
            </a:r>
            <a:r>
              <a:rPr lang="en-US" sz="1800" u="none">
                <a:effectLst/>
                <a:latin typeface="Aptos" panose="020B0004020202020204" pitchFamily="34" charset="0"/>
                <a:ea typeface="Aptos" panose="020B0004020202020204" pitchFamily="34" charset="0"/>
                <a:cs typeface="Aptos" panose="020B0004020202020204" pitchFamily="34" charset="0"/>
              </a:rPr>
              <a:t>at all levels and across all health emergency phases through the </a:t>
            </a:r>
            <a:r>
              <a:rPr lang="en-US" sz="1800" b="1" u="none">
                <a:effectLst/>
                <a:latin typeface="Aptos" panose="020B0004020202020204" pitchFamily="34" charset="0"/>
                <a:ea typeface="Aptos" panose="020B0004020202020204" pitchFamily="34" charset="0"/>
                <a:cs typeface="Aptos" panose="020B0004020202020204" pitchFamily="34" charset="0"/>
              </a:rPr>
              <a:t>full implementation of</a:t>
            </a:r>
            <a:r>
              <a:rPr lang="en-US" sz="1800" u="none">
                <a:effectLst/>
                <a:latin typeface="Aptos" panose="020B0004020202020204" pitchFamily="34" charset="0"/>
                <a:ea typeface="Aptos" panose="020B0004020202020204" pitchFamily="34" charset="0"/>
                <a:cs typeface="Aptos" panose="020B0004020202020204" pitchFamily="34" charset="0"/>
              </a:rPr>
              <a:t> the International Health Regulations (</a:t>
            </a:r>
            <a:r>
              <a:rPr lang="en-US" sz="1800" b="1" u="none">
                <a:effectLst/>
                <a:latin typeface="Aptos" panose="020B0004020202020204" pitchFamily="34" charset="0"/>
                <a:ea typeface="Aptos" panose="020B0004020202020204" pitchFamily="34" charset="0"/>
                <a:cs typeface="Aptos" panose="020B0004020202020204" pitchFamily="34" charset="0"/>
              </a:rPr>
              <a:t>IHR</a:t>
            </a:r>
            <a:r>
              <a:rPr lang="en-US" sz="1800" u="none">
                <a:effectLst/>
                <a:latin typeface="Aptos" panose="020B0004020202020204" pitchFamily="34" charset="0"/>
                <a:ea typeface="Aptos" panose="020B0004020202020204" pitchFamily="34" charset="0"/>
                <a:cs typeface="Aptos" panose="020B0004020202020204" pitchFamily="34" charset="0"/>
              </a:rPr>
              <a:t>), </a:t>
            </a:r>
            <a:r>
              <a:rPr lang="en-US" sz="1800" b="1" u="none">
                <a:effectLst/>
                <a:latin typeface="Aptos" panose="020B0004020202020204" pitchFamily="34" charset="0"/>
                <a:ea typeface="Aptos" panose="020B0004020202020204" pitchFamily="34" charset="0"/>
                <a:cs typeface="Aptos" panose="020B0004020202020204" pitchFamily="34" charset="0"/>
              </a:rPr>
              <a:t>pandemic agreements</a:t>
            </a:r>
            <a:r>
              <a:rPr lang="en-US" sz="1800" u="none">
                <a:effectLst/>
                <a:latin typeface="Aptos" panose="020B0004020202020204" pitchFamily="34" charset="0"/>
                <a:ea typeface="Aptos" panose="020B0004020202020204" pitchFamily="34" charset="0"/>
                <a:cs typeface="Aptos" panose="020B0004020202020204" pitchFamily="34" charset="0"/>
              </a:rPr>
              <a:t>, and the </a:t>
            </a:r>
            <a:r>
              <a:rPr lang="en-US" sz="1800" b="1" u="none">
                <a:effectLst/>
                <a:latin typeface="Aptos" panose="020B0004020202020204" pitchFamily="34" charset="0"/>
                <a:ea typeface="Aptos" panose="020B0004020202020204" pitchFamily="34" charset="0"/>
                <a:cs typeface="Aptos" panose="020B0004020202020204" pitchFamily="34" charset="0"/>
              </a:rPr>
              <a:t>Sendai Framework for Disaster Risk Reduction (SFDRR</a:t>
            </a:r>
            <a:r>
              <a:rPr lang="en-US" sz="1800" u="none">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spcBef>
                <a:spcPts val="0"/>
              </a:spcBef>
              <a:spcAft>
                <a:spcPts val="0"/>
              </a:spcAft>
              <a:buFont typeface="+mj-lt"/>
              <a:buAutoNum type="arabicPeriod"/>
              <a:tabLst>
                <a:tab pos="457200" algn="l"/>
              </a:tabLst>
            </a:pPr>
            <a:r>
              <a:rPr lang="en-US" sz="1800" b="1" u="none">
                <a:effectLst/>
                <a:latin typeface="Aptos" panose="020B0004020202020204" pitchFamily="34" charset="0"/>
                <a:ea typeface="Aptos" panose="020B0004020202020204" pitchFamily="34" charset="0"/>
                <a:cs typeface="Aptos" panose="020B0004020202020204" pitchFamily="34" charset="0"/>
              </a:rPr>
              <a:t>Incorporate risk reduction actions into national and territorial policies and strategies </a:t>
            </a:r>
            <a:r>
              <a:rPr lang="en-US" sz="1800" u="none">
                <a:effectLst/>
                <a:latin typeface="Aptos" panose="020B0004020202020204" pitchFamily="34" charset="0"/>
                <a:ea typeface="Aptos" panose="020B0004020202020204" pitchFamily="34" charset="0"/>
                <a:cs typeface="Aptos" panose="020B0004020202020204" pitchFamily="34" charset="0"/>
              </a:rPr>
              <a:t>to </a:t>
            </a:r>
            <a:r>
              <a:rPr lang="en-US" sz="1800" b="1" u="none">
                <a:effectLst/>
                <a:latin typeface="Aptos" panose="020B0004020202020204" pitchFamily="34" charset="0"/>
                <a:ea typeface="Aptos" panose="020B0004020202020204" pitchFamily="34" charset="0"/>
                <a:cs typeface="Aptos" panose="020B0004020202020204" pitchFamily="34" charset="0"/>
              </a:rPr>
              <a:t>reduce disaster risks </a:t>
            </a:r>
            <a:r>
              <a:rPr lang="en-US" sz="1800" b="1" u="none">
                <a:solidFill>
                  <a:srgbClr val="0070C0"/>
                </a:solidFill>
                <a:effectLst/>
                <a:latin typeface="Aptos" panose="020B0004020202020204" pitchFamily="34" charset="0"/>
                <a:ea typeface="Aptos" panose="020B0004020202020204" pitchFamily="34" charset="0"/>
                <a:cs typeface="Aptos" panose="020B0004020202020204" pitchFamily="34" charset="0"/>
              </a:rPr>
              <a:t>(such as those linked to hydro-meteorological hazards, climate change, geological hazards, among others) </a:t>
            </a:r>
            <a:r>
              <a:rPr lang="en-US" sz="1800" b="1" u="none">
                <a:effectLst/>
                <a:latin typeface="Aptos" panose="020B0004020202020204" pitchFamily="34" charset="0"/>
                <a:ea typeface="Aptos" panose="020B0004020202020204" pitchFamily="34" charset="0"/>
                <a:cs typeface="Aptos" panose="020B0004020202020204" pitchFamily="34" charset="0"/>
              </a:rPr>
              <a:t>and prevent epidemics/pandemics</a:t>
            </a:r>
            <a:r>
              <a:rPr lang="en-US" sz="1800" u="none">
                <a:effectLst/>
                <a:latin typeface="Aptos" panose="020B0004020202020204" pitchFamily="34" charset="0"/>
                <a:ea typeface="Aptos" panose="020B0004020202020204" pitchFamily="34" charset="0"/>
                <a:cs typeface="Aptos" panose="020B0004020202020204" pitchFamily="34" charset="0"/>
              </a:rPr>
              <a:t>, strengthen the resiliency of healthcare facilities, clinical management, infection control and prevention, whole-of-society resilience, and reduce emergency impacts, while ensuring the continuity of essential health services across all levels. </a:t>
            </a:r>
          </a:p>
          <a:p>
            <a:pPr marL="342900" marR="0" lvl="0" indent="-342900">
              <a:spcBef>
                <a:spcPts val="0"/>
              </a:spcBef>
              <a:spcAft>
                <a:spcPts val="0"/>
              </a:spcAft>
              <a:buFont typeface="+mj-lt"/>
              <a:buAutoNum type="arabicPeriod"/>
              <a:tabLst>
                <a:tab pos="457200" algn="l"/>
              </a:tabLst>
            </a:pPr>
            <a:r>
              <a:rPr lang="en-US" sz="1800" u="none">
                <a:effectLst/>
                <a:latin typeface="Aptos" panose="020B0004020202020204" pitchFamily="34" charset="0"/>
                <a:ea typeface="Aptos" panose="020B0004020202020204" pitchFamily="34" charset="0"/>
                <a:cs typeface="Aptos" panose="020B0004020202020204" pitchFamily="34" charset="0"/>
              </a:rPr>
              <a:t>Strengthen </a:t>
            </a:r>
            <a:r>
              <a:rPr lang="en-US" sz="1800" b="1" u="none">
                <a:effectLst/>
                <a:latin typeface="Aptos" panose="020B0004020202020204" pitchFamily="34" charset="0"/>
                <a:ea typeface="Aptos" panose="020B0004020202020204" pitchFamily="34" charset="0"/>
                <a:cs typeface="Aptos" panose="020B0004020202020204" pitchFamily="34" charset="0"/>
              </a:rPr>
              <a:t>disease and event surveillance </a:t>
            </a:r>
            <a:r>
              <a:rPr lang="en-US" sz="1800" u="none">
                <a:effectLst/>
                <a:latin typeface="Aptos" panose="020B0004020202020204" pitchFamily="34" charset="0"/>
                <a:ea typeface="Aptos" panose="020B0004020202020204" pitchFamily="34" charset="0"/>
                <a:cs typeface="Aptos" panose="020B0004020202020204" pitchFamily="34" charset="0"/>
              </a:rPr>
              <a:t>by enhancing diagnostic </a:t>
            </a:r>
            <a:r>
              <a:rPr lang="en-US" sz="1800" b="1" u="none">
                <a:effectLst/>
                <a:latin typeface="Aptos" panose="020B0004020202020204" pitchFamily="34" charset="0"/>
                <a:ea typeface="Aptos" panose="020B0004020202020204" pitchFamily="34" charset="0"/>
                <a:cs typeface="Aptos" panose="020B0004020202020204" pitchFamily="34" charset="0"/>
              </a:rPr>
              <a:t>laboratory networks </a:t>
            </a:r>
            <a:r>
              <a:rPr lang="en-US" sz="1800" u="none">
                <a:effectLst/>
                <a:latin typeface="Aptos" panose="020B0004020202020204" pitchFamily="34" charset="0"/>
                <a:ea typeface="Aptos" panose="020B0004020202020204" pitchFamily="34" charset="0"/>
                <a:cs typeface="Aptos" panose="020B0004020202020204" pitchFamily="34" charset="0"/>
              </a:rPr>
              <a:t>for epidemic-prone and emerging pathogens (including those zoonotic) under biosafety and quality assurance policies, expanding </a:t>
            </a:r>
            <a:r>
              <a:rPr lang="en-US" sz="1800" b="1" u="none">
                <a:effectLst/>
                <a:latin typeface="Aptos" panose="020B0004020202020204" pitchFamily="34" charset="0"/>
                <a:ea typeface="Aptos" panose="020B0004020202020204" pitchFamily="34" charset="0"/>
                <a:cs typeface="Aptos" panose="020B0004020202020204" pitchFamily="34" charset="0"/>
              </a:rPr>
              <a:t>genomic surveillance,</a:t>
            </a:r>
            <a:r>
              <a:rPr lang="en-US" sz="1800" u="none">
                <a:effectLst/>
                <a:latin typeface="Aptos" panose="020B0004020202020204" pitchFamily="34" charset="0"/>
                <a:ea typeface="Aptos" panose="020B0004020202020204" pitchFamily="34" charset="0"/>
                <a:cs typeface="Aptos" panose="020B0004020202020204" pitchFamily="34" charset="0"/>
              </a:rPr>
              <a:t> leveraging </a:t>
            </a:r>
            <a:r>
              <a:rPr lang="en-US" sz="1800" b="1" u="none">
                <a:effectLst/>
                <a:latin typeface="Aptos" panose="020B0004020202020204" pitchFamily="34" charset="0"/>
                <a:ea typeface="Aptos" panose="020B0004020202020204" pitchFamily="34" charset="0"/>
                <a:cs typeface="Aptos" panose="020B0004020202020204" pitchFamily="34" charset="0"/>
              </a:rPr>
              <a:t>technological innovation</a:t>
            </a:r>
            <a:r>
              <a:rPr lang="en-US" sz="1800" u="none">
                <a:effectLst/>
                <a:latin typeface="Aptos" panose="020B0004020202020204" pitchFamily="34" charset="0"/>
                <a:ea typeface="Aptos" panose="020B0004020202020204" pitchFamily="34" charset="0"/>
                <a:cs typeface="Aptos" panose="020B0004020202020204" pitchFamily="34" charset="0"/>
              </a:rPr>
              <a:t>, and ensuring </a:t>
            </a:r>
            <a:r>
              <a:rPr lang="en-US" sz="1800" b="1" u="none">
                <a:effectLst/>
                <a:latin typeface="Aptos" panose="020B0004020202020204" pitchFamily="34" charset="0"/>
                <a:ea typeface="Aptos" panose="020B0004020202020204" pitchFamily="34" charset="0"/>
                <a:cs typeface="Aptos" panose="020B0004020202020204" pitchFamily="34" charset="0"/>
              </a:rPr>
              <a:t>early warning and detection </a:t>
            </a:r>
            <a:r>
              <a:rPr lang="en-US" sz="1800" u="none">
                <a:effectLst/>
                <a:latin typeface="Aptos" panose="020B0004020202020204" pitchFamily="34" charset="0"/>
                <a:ea typeface="Aptos" panose="020B0004020202020204" pitchFamily="34" charset="0"/>
                <a:cs typeface="Aptos" panose="020B0004020202020204" pitchFamily="34" charset="0"/>
              </a:rPr>
              <a:t>through interconnected information and analyses across the </a:t>
            </a:r>
            <a:r>
              <a:rPr lang="en-US" sz="1800" b="1" u="none">
                <a:effectLst/>
                <a:latin typeface="Aptos" panose="020B0004020202020204" pitchFamily="34" charset="0"/>
                <a:ea typeface="Aptos" panose="020B0004020202020204" pitchFamily="34" charset="0"/>
                <a:cs typeface="Aptos" panose="020B0004020202020204" pitchFamily="34" charset="0"/>
              </a:rPr>
              <a:t>human-animal-environmental health interface</a:t>
            </a:r>
            <a:r>
              <a:rPr lang="en-US" sz="1800" u="none">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spcBef>
                <a:spcPts val="0"/>
              </a:spcBef>
              <a:spcAft>
                <a:spcPts val="0"/>
              </a:spcAft>
              <a:buFont typeface="+mj-lt"/>
              <a:buAutoNum type="arabicPeriod"/>
              <a:tabLst>
                <a:tab pos="457200" algn="l"/>
              </a:tabLst>
            </a:pPr>
            <a:r>
              <a:rPr lang="en-US" sz="1800" b="1" u="none">
                <a:effectLst/>
                <a:latin typeface="Aptos" panose="020B0004020202020204" pitchFamily="34" charset="0"/>
                <a:ea typeface="Aptos" panose="020B0004020202020204" pitchFamily="34" charset="0"/>
                <a:cs typeface="Aptos" panose="020B0004020202020204" pitchFamily="34" charset="0"/>
              </a:rPr>
              <a:t>Engage and empower communities</a:t>
            </a:r>
            <a:r>
              <a:rPr lang="en-US" sz="1800" u="none">
                <a:effectLst/>
                <a:latin typeface="Aptos" panose="020B0004020202020204" pitchFamily="34" charset="0"/>
                <a:ea typeface="Aptos" panose="020B0004020202020204" pitchFamily="34" charset="0"/>
                <a:cs typeface="Aptos" panose="020B0004020202020204" pitchFamily="34" charset="0"/>
              </a:rPr>
              <a:t>, with a special attention to </a:t>
            </a:r>
            <a:r>
              <a:rPr lang="en-US" sz="1800" b="1" u="none">
                <a:solidFill>
                  <a:srgbClr val="0070C0"/>
                </a:solidFill>
                <a:effectLst/>
                <a:latin typeface="Aptos" panose="020B0004020202020204" pitchFamily="34" charset="0"/>
                <a:ea typeface="Aptos" panose="020B0004020202020204" pitchFamily="34" charset="0"/>
                <a:cs typeface="Aptos" panose="020B0004020202020204" pitchFamily="34" charset="0"/>
              </a:rPr>
              <a:t>people and population in situation of vulnerability</a:t>
            </a:r>
            <a:r>
              <a:rPr lang="en-US" sz="1800" u="none">
                <a:solidFill>
                  <a:srgbClr val="0070C0"/>
                </a:solidFill>
                <a:effectLst/>
                <a:latin typeface="Aptos" panose="020B0004020202020204" pitchFamily="34" charset="0"/>
                <a:ea typeface="Aptos" panose="020B0004020202020204" pitchFamily="34" charset="0"/>
                <a:cs typeface="Aptos" panose="020B0004020202020204" pitchFamily="34" charset="0"/>
              </a:rPr>
              <a:t> </a:t>
            </a:r>
            <a:r>
              <a:rPr lang="en-US" sz="1800" u="none">
                <a:effectLst/>
                <a:latin typeface="Aptos" panose="020B0004020202020204" pitchFamily="34" charset="0"/>
                <a:ea typeface="Aptos" panose="020B0004020202020204" pitchFamily="34" charset="0"/>
                <a:cs typeface="Aptos" panose="020B0004020202020204" pitchFamily="34" charset="0"/>
              </a:rPr>
              <a:t>(such as women, children, indigenous people, people with disabilities, people living non-communicable disease, migrants), in evidence-based and resilient preparedness, readiness and response to health emergencies and disasters. </a:t>
            </a:r>
          </a:p>
          <a:p>
            <a:pPr marL="342900" marR="0" lvl="0" indent="-342900">
              <a:spcBef>
                <a:spcPts val="0"/>
              </a:spcBef>
              <a:spcAft>
                <a:spcPts val="0"/>
              </a:spcAft>
              <a:buFont typeface="+mj-lt"/>
              <a:buAutoNum type="arabicPeriod"/>
              <a:tabLst>
                <a:tab pos="457200" algn="l"/>
              </a:tabLst>
            </a:pPr>
            <a:r>
              <a:rPr lang="en-US" sz="1800" u="none">
                <a:effectLst/>
                <a:latin typeface="Aptos" panose="020B0004020202020204" pitchFamily="34" charset="0"/>
                <a:ea typeface="Aptos" panose="020B0004020202020204" pitchFamily="34" charset="0"/>
                <a:cs typeface="Aptos" panose="020B0004020202020204" pitchFamily="34" charset="0"/>
              </a:rPr>
              <a:t>Coordinate across sectors and stakeholders to enhance regional and global health security and equitable </a:t>
            </a:r>
            <a:r>
              <a:rPr lang="en-US" sz="1800" b="1" u="none">
                <a:effectLst/>
                <a:latin typeface="Aptos" panose="020B0004020202020204" pitchFamily="34" charset="0"/>
                <a:ea typeface="Aptos" panose="020B0004020202020204" pitchFamily="34" charset="0"/>
                <a:cs typeface="Aptos" panose="020B0004020202020204" pitchFamily="34" charset="0"/>
              </a:rPr>
              <a:t>access to countermeasures and supplies during epidemics, pandemics, and other health emergencies</a:t>
            </a:r>
            <a:r>
              <a:rPr lang="en-US" sz="1800" u="none">
                <a:effectLst/>
                <a:latin typeface="Aptos" panose="020B0004020202020204" pitchFamily="34" charset="0"/>
                <a:ea typeface="Aptos" panose="020B0004020202020204" pitchFamily="34" charset="0"/>
                <a:cs typeface="Aptos" panose="020B0004020202020204" pitchFamily="34" charset="0"/>
              </a:rPr>
              <a:t>.</a:t>
            </a:r>
          </a:p>
          <a:p>
            <a:pPr marL="342900" marR="0" lvl="0" indent="-342900">
              <a:spcBef>
                <a:spcPts val="0"/>
              </a:spcBef>
              <a:spcAft>
                <a:spcPts val="0"/>
              </a:spcAft>
              <a:buFont typeface="+mj-lt"/>
              <a:buAutoNum type="arabicPeriod"/>
              <a:tabLst>
                <a:tab pos="457200" algn="l"/>
              </a:tabLst>
            </a:pPr>
            <a:endParaRPr lang="en-US" sz="1800" u="none">
              <a:effectLst/>
              <a:latin typeface="Aptos" panose="020B0004020202020204" pitchFamily="34" charset="0"/>
              <a:ea typeface="Aptos" panose="020B0004020202020204" pitchFamily="34" charset="0"/>
              <a:cs typeface="Aptos" panose="020B0004020202020204" pitchFamily="34" charset="0"/>
            </a:endParaRPr>
          </a:p>
          <a:p>
            <a:r>
              <a:rPr lang="en-US" sz="1200" b="1"/>
              <a:t>Outcome</a:t>
            </a:r>
            <a:r>
              <a:rPr lang="en-US" sz="1200"/>
              <a:t>: </a:t>
            </a:r>
            <a:r>
              <a:rPr lang="en-US" sz="1800">
                <a:effectLst/>
                <a:latin typeface="Aptos" panose="020B0004020202020204" pitchFamily="34" charset="0"/>
                <a:ea typeface="Aptos" panose="020B0004020202020204" pitchFamily="34" charset="0"/>
                <a:cs typeface="Aptos" panose="020B0004020202020204" pitchFamily="34" charset="0"/>
              </a:rPr>
              <a:t>Regional and national capacities enhanced to rapidly detect and respond to health emergencies and disasters caused by any hazard</a:t>
            </a:r>
            <a:r>
              <a:rPr lang="en-US" sz="1200" kern="0">
                <a:solidFill>
                  <a:srgbClr val="000000"/>
                </a:solidFill>
                <a:effectLst/>
                <a:latin typeface="Calibri Light" panose="020F0302020204030204" pitchFamily="34" charset="0"/>
                <a:ea typeface="Times New Roman" panose="02020603050405020304" pitchFamily="18" charset="0"/>
              </a:rPr>
              <a:t>.</a:t>
            </a:r>
            <a:endParaRPr lang="en-US" sz="1200"/>
          </a:p>
          <a:p>
            <a:r>
              <a:rPr lang="en-US" sz="1200" b="1"/>
              <a:t>Scope</a:t>
            </a:r>
            <a:r>
              <a:rPr lang="en-US" sz="1200"/>
              <a:t>: </a:t>
            </a:r>
            <a:endParaRPr lang="en-US" sz="1800" u="none"/>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Strengthen </a:t>
            </a:r>
            <a:r>
              <a:rPr lang="en-US" sz="1800" b="1">
                <a:effectLst/>
                <a:latin typeface="Aptos" panose="020B0004020202020204" pitchFamily="34" charset="0"/>
                <a:ea typeface="Aptos" panose="020B0004020202020204" pitchFamily="34" charset="0"/>
                <a:cs typeface="Aptos" panose="020B0004020202020204" pitchFamily="34" charset="0"/>
              </a:rPr>
              <a:t>surveillance for early warning </a:t>
            </a:r>
            <a:r>
              <a:rPr lang="en-US" sz="1800">
                <a:effectLst/>
                <a:latin typeface="Aptos" panose="020B0004020202020204" pitchFamily="34" charset="0"/>
                <a:ea typeface="Aptos" panose="020B0004020202020204" pitchFamily="34" charset="0"/>
                <a:cs typeface="Aptos" panose="020B0004020202020204" pitchFamily="34" charset="0"/>
              </a:rPr>
              <a:t>to detect, verify, assess the risk, report, and alert on acute public health events and health emergencies of any origins </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Enhance the use of </a:t>
            </a:r>
            <a:r>
              <a:rPr lang="en-US" sz="1800" b="1">
                <a:effectLst/>
                <a:latin typeface="Aptos" panose="020B0004020202020204" pitchFamily="34" charset="0"/>
                <a:ea typeface="Aptos" panose="020B0004020202020204" pitchFamily="34" charset="0"/>
                <a:cs typeface="Aptos" panose="020B0004020202020204" pitchFamily="34" charset="0"/>
              </a:rPr>
              <a:t>Artificial intelligence-driven systems and scaling up the non-traditional surveillance approach </a:t>
            </a:r>
            <a:r>
              <a:rPr lang="en-US" sz="1800">
                <a:effectLst/>
                <a:latin typeface="Aptos" panose="020B0004020202020204" pitchFamily="34" charset="0"/>
                <a:ea typeface="Aptos" panose="020B0004020202020204" pitchFamily="34" charset="0"/>
                <a:cs typeface="Aptos" panose="020B0004020202020204" pitchFamily="34" charset="0"/>
              </a:rPr>
              <a:t>to enable earlier detection, rapid investigation, efficient risk assessment and timely early warning on health emergencies and disasters</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Strengthen national and subnational capacities in </a:t>
            </a:r>
            <a:r>
              <a:rPr lang="en-US" sz="1800" b="1">
                <a:effectLst/>
                <a:latin typeface="Aptos" panose="020B0004020202020204" pitchFamily="34" charset="0"/>
                <a:ea typeface="Aptos" panose="020B0004020202020204" pitchFamily="34" charset="0"/>
                <a:cs typeface="Aptos" panose="020B0004020202020204" pitchFamily="34" charset="0"/>
              </a:rPr>
              <a:t>data collection, management, and analysis for health emergencies</a:t>
            </a:r>
            <a:r>
              <a:rPr lang="en-US" sz="1800">
                <a:effectLst/>
                <a:latin typeface="Aptos" panose="020B0004020202020204" pitchFamily="34" charset="0"/>
                <a:ea typeface="Aptos" panose="020B0004020202020204" pitchFamily="34" charset="0"/>
                <a:cs typeface="Aptos" panose="020B0004020202020204" pitchFamily="34" charset="0"/>
              </a:rPr>
              <a:t>, including the use of Geographic Information Systems (GIS) for spatial analysis, and advanced analytics for forecasting, nowcasting, and scenario modeling for improved data, enhanced analysis and actionable insights to guide public health decision making during response activities by expanding existing capacity-building activities and developing a network of modelers for health emergencies in the region to promote international, multi-disciplinary and multi-sectoral collaborations and also to create a pool of technical experts who can act as surge capacity and promotes international, multi-disciplinary and multi-sectoral collaborations.</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Enhance </a:t>
            </a:r>
            <a:r>
              <a:rPr lang="en-US" sz="1800" b="1">
                <a:effectLst/>
                <a:latin typeface="Aptos" panose="020B0004020202020204" pitchFamily="34" charset="0"/>
                <a:ea typeface="Aptos" panose="020B0004020202020204" pitchFamily="34" charset="0"/>
                <a:cs typeface="Aptos" panose="020B0004020202020204" pitchFamily="34" charset="0"/>
              </a:rPr>
              <a:t>countries</a:t>
            </a:r>
            <a:r>
              <a:rPr lang="en-US" sz="1800">
                <a:effectLst/>
                <a:latin typeface="Aptos" panose="020B0004020202020204" pitchFamily="34" charset="0"/>
                <a:ea typeface="Aptos" panose="020B0004020202020204" pitchFamily="34" charset="0"/>
                <a:cs typeface="Aptos" panose="020B0004020202020204" pitchFamily="34" charset="0"/>
              </a:rPr>
              <a:t>’ response capacity by strengthening </a:t>
            </a:r>
            <a:r>
              <a:rPr lang="en-US" sz="1800" b="1">
                <a:effectLst/>
                <a:latin typeface="Aptos" panose="020B0004020202020204" pitchFamily="34" charset="0"/>
                <a:ea typeface="Aptos" panose="020B0004020202020204" pitchFamily="34" charset="0"/>
                <a:cs typeface="Aptos" panose="020B0004020202020204" pitchFamily="34" charset="0"/>
              </a:rPr>
              <a:t>coordination mechanisms </a:t>
            </a:r>
            <a:r>
              <a:rPr lang="en-US" sz="1800">
                <a:effectLst/>
                <a:latin typeface="Aptos" panose="020B0004020202020204" pitchFamily="34" charset="0"/>
                <a:ea typeface="Aptos" panose="020B0004020202020204" pitchFamily="34" charset="0"/>
                <a:cs typeface="Aptos" panose="020B0004020202020204" pitchFamily="34" charset="0"/>
              </a:rPr>
              <a:t>and improving </a:t>
            </a:r>
            <a:r>
              <a:rPr lang="en-US" sz="1800" b="1">
                <a:effectLst/>
                <a:latin typeface="Aptos" panose="020B0004020202020204" pitchFamily="34" charset="0"/>
                <a:ea typeface="Aptos" panose="020B0004020202020204" pitchFamily="34" charset="0"/>
                <a:cs typeface="Aptos" panose="020B0004020202020204" pitchFamily="34" charset="0"/>
              </a:rPr>
              <a:t>information management </a:t>
            </a:r>
            <a:r>
              <a:rPr lang="en-US" sz="1800">
                <a:effectLst/>
                <a:latin typeface="Aptos" panose="020B0004020202020204" pitchFamily="34" charset="0"/>
                <a:ea typeface="Aptos" panose="020B0004020202020204" pitchFamily="34" charset="0"/>
                <a:cs typeface="Aptos" panose="020B0004020202020204" pitchFamily="34" charset="0"/>
              </a:rPr>
              <a:t>during emergencies and disasters.</a:t>
            </a:r>
          </a:p>
          <a:p>
            <a:pPr marL="342900" marR="0" lvl="0" indent="-342900">
              <a:spcBef>
                <a:spcPts val="0"/>
              </a:spcBef>
              <a:spcAft>
                <a:spcPts val="0"/>
              </a:spcAft>
              <a:buFont typeface="+mj-lt"/>
              <a:buAutoNum type="arabicPeriod"/>
              <a:tabLst>
                <a:tab pos="457200" algn="l"/>
              </a:tabLst>
            </a:pPr>
            <a:r>
              <a:rPr lang="en-US" sz="1800" b="1">
                <a:effectLst/>
                <a:latin typeface="Aptos" panose="020B0004020202020204" pitchFamily="34" charset="0"/>
                <a:ea typeface="Aptos" panose="020B0004020202020204" pitchFamily="34" charset="0"/>
                <a:cs typeface="Aptos" panose="020B0004020202020204" pitchFamily="34" charset="0"/>
              </a:rPr>
              <a:t>Expand and deploy multisectoral rapid-response teams </a:t>
            </a:r>
            <a:r>
              <a:rPr lang="en-US" sz="1800">
                <a:effectLst/>
                <a:latin typeface="Aptos" panose="020B0004020202020204" pitchFamily="34" charset="0"/>
                <a:ea typeface="Aptos" panose="020B0004020202020204" pitchFamily="34" charset="0"/>
                <a:cs typeface="Aptos" panose="020B0004020202020204" pitchFamily="34" charset="0"/>
              </a:rPr>
              <a:t>with diverse expertise in technical areas to effectively contain health threats and mitigate the impact of outbreaks and emergencies.</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Strengthen </a:t>
            </a:r>
            <a:r>
              <a:rPr lang="en-US" sz="1800" b="1">
                <a:effectLst/>
                <a:latin typeface="Aptos" panose="020B0004020202020204" pitchFamily="34" charset="0"/>
                <a:ea typeface="Aptos" panose="020B0004020202020204" pitchFamily="34" charset="0"/>
                <a:cs typeface="Aptos" panose="020B0004020202020204" pitchFamily="34" charset="0"/>
              </a:rPr>
              <a:t>PAHO’s institutional capacity for emergency response </a:t>
            </a:r>
            <a:r>
              <a:rPr lang="en-US" sz="1800">
                <a:effectLst/>
                <a:latin typeface="Aptos" panose="020B0004020202020204" pitchFamily="34" charset="0"/>
                <a:ea typeface="Aptos" panose="020B0004020202020204" pitchFamily="34" charset="0"/>
                <a:cs typeface="Aptos" panose="020B0004020202020204" pitchFamily="34" charset="0"/>
              </a:rPr>
              <a:t>through the implementation of improved policies and procedures.  </a:t>
            </a:r>
          </a:p>
          <a:p>
            <a:pPr marL="0" marR="0" lvl="0" indent="0">
              <a:spcBef>
                <a:spcPts val="0"/>
              </a:spcBef>
              <a:spcAft>
                <a:spcPts val="0"/>
              </a:spcAft>
              <a:buFont typeface="+mj-lt"/>
              <a:buNone/>
              <a:tabLst>
                <a:tab pos="457200" algn="l"/>
              </a:tabLst>
            </a:pPr>
            <a:endParaRPr lang="en-US" sz="1800" u="none">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mj-lt"/>
              <a:buNone/>
              <a:tabLst>
                <a:tab pos="457200" algn="l"/>
              </a:tabLst>
            </a:pPr>
            <a:endParaRPr lang="en-US" sz="1800" u="none">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161977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 </a:t>
            </a:r>
            <a:r>
              <a:rPr lang="en-US" sz="1200">
                <a:solidFill>
                  <a:srgbClr val="242424"/>
                </a:solidFill>
                <a:ea typeface="+mn-lt"/>
                <a:cs typeface="+mn-lt"/>
              </a:rPr>
              <a:t>PAHO’s leadership capacity and governance mechanisms strengthened, bolstering its resilience and strategic collaboration to drive results and impact for advancing health development with equity.</a:t>
            </a:r>
            <a:endParaRPr lang="en-US" b="1"/>
          </a:p>
          <a:p>
            <a:r>
              <a:rPr lang="en-US" b="1"/>
              <a:t>Scope: </a:t>
            </a:r>
          </a:p>
          <a:p>
            <a:pPr marL="285750" indent="-285750" algn="l" defTabSz="457109" rtl="0" eaLnBrk="1" latinLnBrk="0" hangingPunct="1">
              <a:buFont typeface="+mj-lt"/>
              <a:buAutoNum type="arabicPeriod"/>
            </a:pPr>
            <a:r>
              <a:rPr lang="en-US" sz="1200" b="0" i="0" kern="1200">
                <a:solidFill>
                  <a:schemeClr val="tx1"/>
                </a:solidFill>
                <a:effectLst/>
                <a:latin typeface="Calibri" panose="020F0502020204030204" pitchFamily="34" charset="0"/>
                <a:ea typeface="Cambria" panose="02040503050406030204" pitchFamily="18" charset="0"/>
                <a:cs typeface="Arial" panose="020B0604020202020204" pitchFamily="34" charset="0"/>
              </a:rPr>
              <a:t>Enhance effective </a:t>
            </a:r>
            <a:r>
              <a:rPr lang="en-US" sz="1200" b="1" i="0" kern="1200">
                <a:solidFill>
                  <a:schemeClr val="tx1"/>
                </a:solidFill>
                <a:effectLst/>
                <a:latin typeface="Calibri" panose="020F0502020204030204" pitchFamily="34" charset="0"/>
                <a:ea typeface="Cambria" panose="02040503050406030204" pitchFamily="18" charset="0"/>
                <a:cs typeface="Arial" panose="020B0604020202020204" pitchFamily="34" charset="0"/>
              </a:rPr>
              <a:t>health leadership</a:t>
            </a:r>
            <a:r>
              <a:rPr lang="en-US" sz="1200" b="0" i="0" kern="1200">
                <a:solidFill>
                  <a:schemeClr val="tx1"/>
                </a:solidFill>
                <a:effectLst/>
                <a:latin typeface="Calibri" panose="020F0502020204030204" pitchFamily="34" charset="0"/>
                <a:ea typeface="Cambria" panose="02040503050406030204" pitchFamily="18" charset="0"/>
                <a:cs typeface="Arial" panose="020B0604020202020204" pitchFamily="34" charset="0"/>
              </a:rPr>
              <a:t> through convening, agenda-setting, and partnerships.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mj-lt"/>
              <a:buAutoNum type="arabicPeriod"/>
            </a:pPr>
            <a:r>
              <a:rPr lang="en-US" sz="1200">
                <a:effectLst/>
                <a:latin typeface="Calibri" panose="020F0502020204030204" pitchFamily="34" charset="0"/>
                <a:ea typeface="Times New Roman" panose="02020603050405020304" pitchFamily="18" charset="0"/>
                <a:cs typeface="Arial" panose="020B0604020202020204" pitchFamily="34" charset="0"/>
              </a:rPr>
              <a:t>Strengthen </a:t>
            </a:r>
            <a:r>
              <a:rPr lang="en-US" sz="1200" b="1">
                <a:effectLst/>
                <a:latin typeface="Calibri" panose="020F0502020204030204" pitchFamily="34" charset="0"/>
                <a:ea typeface="Times New Roman" panose="02020603050405020304" pitchFamily="18" charset="0"/>
                <a:cs typeface="Arial" panose="020B0604020202020204" pitchFamily="34" charset="0"/>
              </a:rPr>
              <a:t>country focus presence</a:t>
            </a:r>
            <a:r>
              <a:rPr lang="en-US" sz="1200">
                <a:effectLst/>
                <a:latin typeface="Calibri" panose="020F0502020204030204" pitchFamily="34" charset="0"/>
                <a:ea typeface="Times New Roman" panose="02020603050405020304" pitchFamily="18" charset="0"/>
                <a:cs typeface="Arial" panose="020B0604020202020204" pitchFamily="34" charset="0"/>
              </a:rPr>
              <a:t>, including strengthening and streamlining the Country Cooperation Strategies.</a:t>
            </a:r>
          </a:p>
          <a:p>
            <a:pPr marL="285750" indent="-285750">
              <a:buFont typeface="+mj-lt"/>
              <a:buAutoNum type="arabicPeriod"/>
            </a:pPr>
            <a:r>
              <a:rPr lang="en-US" sz="1200">
                <a:effectLst/>
                <a:latin typeface="Calibri" panose="020F0502020204030204" pitchFamily="34" charset="0"/>
                <a:ea typeface="Times New Roman" panose="02020603050405020304" pitchFamily="18" charset="0"/>
                <a:cs typeface="Arial" panose="020B0604020202020204" pitchFamily="34" charset="0"/>
              </a:rPr>
              <a:t>Enhance the </a:t>
            </a:r>
            <a:r>
              <a:rPr lang="en-US" sz="1200" b="1">
                <a:effectLst/>
                <a:latin typeface="Calibri" panose="020F0502020204030204" pitchFamily="34" charset="0"/>
                <a:ea typeface="Times New Roman" panose="02020603050405020304" pitchFamily="18" charset="0"/>
                <a:cs typeface="Arial" panose="020B0604020202020204" pitchFamily="34" charset="0"/>
              </a:rPr>
              <a:t>results-based management </a:t>
            </a:r>
            <a:r>
              <a:rPr lang="en-US" sz="1200">
                <a:effectLst/>
                <a:latin typeface="Calibri" panose="020F0502020204030204" pitchFamily="34" charset="0"/>
                <a:ea typeface="Times New Roman" panose="02020603050405020304" pitchFamily="18" charset="0"/>
                <a:cs typeface="Arial" panose="020B0604020202020204" pitchFamily="34" charset="0"/>
              </a:rPr>
              <a:t>(RBM) approach, covering all components of the RBM cycle, with clearer PASB contribution to health outcomes and accountability for results and resources.</a:t>
            </a:r>
          </a:p>
          <a:p>
            <a:pPr marL="285750" indent="-285750">
              <a:buFont typeface="+mj-lt"/>
              <a:buAutoNum type="arabicPeriod"/>
            </a:pPr>
            <a:r>
              <a:rPr lang="en-US" sz="1200">
                <a:effectLst/>
                <a:latin typeface="Calibri" panose="020F0502020204030204" pitchFamily="34" charset="0"/>
                <a:ea typeface="Times New Roman" panose="02020603050405020304" pitchFamily="18" charset="0"/>
                <a:cs typeface="Arial" panose="020B0604020202020204" pitchFamily="34" charset="0"/>
              </a:rPr>
              <a:t>Conduct </a:t>
            </a:r>
            <a:r>
              <a:rPr lang="en-US" sz="1200" b="1">
                <a:effectLst/>
                <a:latin typeface="Calibri" panose="020F0502020204030204" pitchFamily="34" charset="0"/>
                <a:ea typeface="Times New Roman" panose="02020603050405020304" pitchFamily="18" charset="0"/>
                <a:cs typeface="Arial" panose="020B0604020202020204" pitchFamily="34" charset="0"/>
              </a:rPr>
              <a:t>realistic budgeting and improve quality of funding</a:t>
            </a:r>
            <a:r>
              <a:rPr lang="en-US" sz="1200">
                <a:effectLst/>
                <a:latin typeface="Calibri" panose="020F0502020204030204" pitchFamily="34" charset="0"/>
                <a:ea typeface="Times New Roman" panose="02020603050405020304" pitchFamily="18" charset="0"/>
                <a:cs typeface="Arial" panose="020B0604020202020204" pitchFamily="34" charset="0"/>
              </a:rPr>
              <a:t>, </a:t>
            </a:r>
            <a:r>
              <a:rPr lang="en-US" sz="1200" b="0">
                <a:effectLst/>
                <a:latin typeface="Calibri" panose="020F0502020204030204" pitchFamily="34" charset="0"/>
                <a:ea typeface="Times New Roman" panose="02020603050405020304" pitchFamily="18" charset="0"/>
                <a:cs typeface="Arial" panose="020B0604020202020204" pitchFamily="34" charset="0"/>
              </a:rPr>
              <a:t>with more predictable </a:t>
            </a:r>
            <a:r>
              <a:rPr lang="en-US" sz="1200">
                <a:effectLst/>
                <a:latin typeface="Calibri" panose="020F0502020204030204" pitchFamily="34" charset="0"/>
                <a:ea typeface="Times New Roman" panose="02020603050405020304" pitchFamily="18" charset="0"/>
                <a:cs typeface="Arial" panose="020B0604020202020204" pitchFamily="34" charset="0"/>
              </a:rPr>
              <a:t>and flexible funding.</a:t>
            </a:r>
          </a:p>
          <a:p>
            <a:pPr marL="285750" indent="-285750">
              <a:buFont typeface="+mj-lt"/>
              <a:buAutoNum type="arabicPeriod"/>
            </a:pPr>
            <a:r>
              <a:rPr lang="en-US" sz="1200" u="none">
                <a:solidFill>
                  <a:srgbClr val="00B050"/>
                </a:solidFill>
                <a:effectLst/>
                <a:latin typeface="Calibri" panose="020F0502020204030204" pitchFamily="34" charset="0"/>
                <a:ea typeface="Times New Roman" panose="02020603050405020304" pitchFamily="18" charset="0"/>
                <a:cs typeface="Arial" panose="020B0604020202020204" pitchFamily="34" charset="0"/>
              </a:rPr>
              <a:t>Harmonize </a:t>
            </a:r>
            <a:r>
              <a:rPr lang="en-US" sz="1200" b="1" u="none">
                <a:solidFill>
                  <a:srgbClr val="00B050"/>
                </a:solidFill>
                <a:effectLst/>
                <a:latin typeface="Calibri" panose="020F0502020204030204" pitchFamily="34" charset="0"/>
                <a:ea typeface="Times New Roman" panose="02020603050405020304" pitchFamily="18" charset="0"/>
                <a:cs typeface="Arial" panose="020B0604020202020204" pitchFamily="34" charset="0"/>
              </a:rPr>
              <a:t>accountability mechanisms </a:t>
            </a:r>
            <a:r>
              <a:rPr lang="en-US" sz="1200" u="none">
                <a:solidFill>
                  <a:srgbClr val="00B050"/>
                </a:solidFill>
                <a:effectLst/>
                <a:latin typeface="Calibri" panose="020F0502020204030204" pitchFamily="34" charset="0"/>
                <a:ea typeface="Times New Roman" panose="02020603050405020304" pitchFamily="18" charset="0"/>
                <a:cs typeface="Arial" panose="020B0604020202020204" pitchFamily="34" charset="0"/>
              </a:rPr>
              <a:t>and further promote organizational accountability.</a:t>
            </a: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Improve</a:t>
            </a:r>
            <a:r>
              <a:rPr lang="en-US" sz="1200">
                <a:effectLst/>
                <a:latin typeface="Calibri" panose="020F0502020204030204" pitchFamily="34" charset="0"/>
                <a:ea typeface="Times New Roman" panose="02020603050405020304" pitchFamily="18" charset="0"/>
                <a:cs typeface="Arial" panose="020B0604020202020204" pitchFamily="34" charset="0"/>
              </a:rPr>
              <a:t> external and internal </a:t>
            </a:r>
            <a:r>
              <a:rPr lang="en-US" sz="1200" b="1">
                <a:effectLst/>
                <a:latin typeface="Calibri" panose="020F0502020204030204" pitchFamily="34" charset="0"/>
                <a:ea typeface="Times New Roman" panose="02020603050405020304" pitchFamily="18" charset="0"/>
                <a:cs typeface="Arial" panose="020B0604020202020204" pitchFamily="34" charset="0"/>
              </a:rPr>
              <a:t>communications</a:t>
            </a:r>
            <a:r>
              <a:rPr lang="en-US" sz="1200">
                <a:effectLst/>
                <a:latin typeface="Calibri" panose="020F0502020204030204" pitchFamily="34" charset="0"/>
                <a:ea typeface="Times New Roman" panose="02020603050405020304" pitchFamily="18" charset="0"/>
                <a:cs typeface="Arial" panose="020B0604020202020204" pitchFamily="34" charset="0"/>
              </a:rPr>
              <a:t>.</a:t>
            </a: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Strengthen the </a:t>
            </a:r>
            <a:r>
              <a:rPr lang="en-US" sz="1200" b="1">
                <a:effectLst/>
                <a:latin typeface="Calibri" panose="020F0502020204030204" pitchFamily="34" charset="0"/>
                <a:ea typeface="Times New Roman" panose="02020603050405020304" pitchFamily="18" charset="0"/>
                <a:cs typeface="Arial" panose="020B0604020202020204" pitchFamily="34" charset="0"/>
              </a:rPr>
              <a:t>ethical culture </a:t>
            </a:r>
            <a:r>
              <a:rPr lang="en-US" sz="1200" b="0">
                <a:effectLst/>
                <a:latin typeface="Calibri" panose="020F0502020204030204" pitchFamily="34" charset="0"/>
                <a:ea typeface="Times New Roman" panose="02020603050405020304" pitchFamily="18" charset="0"/>
                <a:cs typeface="Arial" panose="020B0604020202020204" pitchFamily="34" charset="0"/>
              </a:rPr>
              <a:t>of the Organization, including </a:t>
            </a:r>
            <a:r>
              <a:rPr lang="en-US" b="0" i="0">
                <a:solidFill>
                  <a:srgbClr val="FFFFFF"/>
                </a:solidFill>
                <a:effectLst/>
                <a:highlight>
                  <a:srgbClr val="FFFFFF"/>
                </a:highlight>
                <a:latin typeface="Noto Sans" panose="020B0502040504020204" pitchFamily="34" charset="0"/>
              </a:rPr>
              <a:t>Preventing and Responding to Sexual Exploitation, Abuse and Harassment</a:t>
            </a:r>
            <a:r>
              <a:rPr lang="en-US" sz="1200" b="0">
                <a:effectLst/>
                <a:latin typeface="Calibri" panose="020F0502020204030204" pitchFamily="34" charset="0"/>
                <a:ea typeface="Times New Roman" panose="02020603050405020304" pitchFamily="18" charset="0"/>
                <a:cs typeface="Arial" panose="020B0604020202020204" pitchFamily="34" charset="0"/>
              </a:rPr>
              <a:t>, fostering a respectful </a:t>
            </a:r>
            <a:r>
              <a:rPr lang="en-US" sz="1200" b="0">
                <a:effectLst/>
                <a:latin typeface="Calibri" panose="020F0502020204030204" pitchFamily="34" charset="0"/>
                <a:ea typeface="Times New Roman" panose="02020603050405020304" pitchFamily="18" charset="0"/>
                <a:cs typeface="Calibri" panose="020F0502020204030204" pitchFamily="34" charset="0"/>
              </a:rPr>
              <a:t>PASB corporate culture and engagement.</a:t>
            </a:r>
            <a:endParaRPr lang="en-US" sz="1200" b="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Calibri" panose="020F0502020204030204" pitchFamily="34" charset="0"/>
              </a:rPr>
              <a:t>Aim for simplification of internal processes and controls related to </a:t>
            </a:r>
            <a:r>
              <a:rPr lang="en-US" sz="1200" b="1">
                <a:effectLst/>
                <a:latin typeface="Calibri" panose="020F0502020204030204" pitchFamily="34" charset="0"/>
                <a:ea typeface="Times New Roman" panose="02020603050405020304" pitchFamily="18" charset="0"/>
                <a:cs typeface="Calibri" panose="020F0502020204030204" pitchFamily="34" charset="0"/>
              </a:rPr>
              <a:t>internal audits</a:t>
            </a:r>
            <a:r>
              <a:rPr lang="en-US" sz="1200" b="0">
                <a:effectLst/>
                <a:latin typeface="Calibri" panose="020F0502020204030204" pitchFamily="34" charset="0"/>
                <a:ea typeface="Times New Roman" panose="02020603050405020304" pitchFamily="18" charset="0"/>
                <a:cs typeface="Calibri" panose="020F0502020204030204" pitchFamily="34" charset="0"/>
              </a:rPr>
              <a:t>.</a:t>
            </a:r>
            <a:endParaRPr lang="en-US" sz="1200" b="0">
              <a:effectLst/>
              <a:latin typeface="Calibri" panose="020F0502020204030204" pitchFamily="34" charset="0"/>
              <a:ea typeface="Times New Roman" panose="02020603050405020304" pitchFamily="18" charset="0"/>
              <a:cs typeface="Arial" panose="020B0604020202020204" pitchFamily="34" charset="0"/>
            </a:endParaRP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Calibri" panose="020F0502020204030204" pitchFamily="34" charset="0"/>
              </a:rPr>
              <a:t>Conduct </a:t>
            </a:r>
            <a:r>
              <a:rPr lang="en-US" sz="1200" b="1">
                <a:effectLst/>
                <a:latin typeface="Calibri" panose="020F0502020204030204" pitchFamily="34" charset="0"/>
                <a:ea typeface="Times New Roman" panose="02020603050405020304" pitchFamily="18" charset="0"/>
                <a:cs typeface="Calibri" panose="020F0502020204030204" pitchFamily="34" charset="0"/>
              </a:rPr>
              <a:t>investigations</a:t>
            </a:r>
            <a:r>
              <a:rPr lang="en-US" sz="1200" b="0">
                <a:effectLst/>
                <a:latin typeface="Calibri" panose="020F0502020204030204" pitchFamily="34" charset="0"/>
                <a:ea typeface="Times New Roman" panose="02020603050405020304" pitchFamily="18" charset="0"/>
                <a:cs typeface="Calibri" panose="020F0502020204030204" pitchFamily="34" charset="0"/>
              </a:rPr>
              <a:t> into </a:t>
            </a:r>
            <a:r>
              <a:rPr lang="en-US" b="0" i="0">
                <a:solidFill>
                  <a:srgbClr val="323130"/>
                </a:solidFill>
                <a:effectLst/>
                <a:highlight>
                  <a:srgbClr val="FFFFFF"/>
                </a:highlight>
                <a:latin typeface="Segoe UI" panose="020B0502040204020203" pitchFamily="34" charset="0"/>
              </a:rPr>
              <a:t>allegations of misconduct involving PAHO personnel. </a:t>
            </a:r>
            <a:endParaRPr lang="en-US" sz="1200" b="0">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Ensure </a:t>
            </a:r>
            <a:r>
              <a:rPr lang="en-US" sz="1200" b="1">
                <a:effectLst/>
                <a:latin typeface="Calibri" panose="020F0502020204030204" pitchFamily="34" charset="0"/>
                <a:ea typeface="Times New Roman" panose="02020603050405020304" pitchFamily="18" charset="0"/>
                <a:cs typeface="Arial" panose="020B0604020202020204" pitchFamily="34" charset="0"/>
              </a:rPr>
              <a:t>coordination and coherence with WHO</a:t>
            </a:r>
            <a:r>
              <a:rPr lang="en-US" sz="1200" b="0">
                <a:effectLst/>
                <a:latin typeface="Calibri" panose="020F0502020204030204" pitchFamily="34" charset="0"/>
                <a:ea typeface="Times New Roman" panose="02020603050405020304" pitchFamily="18" charset="0"/>
                <a:cs typeface="Arial" panose="020B0604020202020204" pitchFamily="34" charset="0"/>
              </a:rPr>
              <a:t>.</a:t>
            </a: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Increase the </a:t>
            </a:r>
            <a:r>
              <a:rPr lang="en-US" sz="1200" b="1">
                <a:effectLst/>
                <a:latin typeface="Calibri" panose="020F0502020204030204" pitchFamily="34" charset="0"/>
                <a:ea typeface="Times New Roman" panose="02020603050405020304" pitchFamily="18" charset="0"/>
                <a:cs typeface="Arial" panose="020B0604020202020204" pitchFamily="34" charset="0"/>
              </a:rPr>
              <a:t>participation of Member States from the Region </a:t>
            </a:r>
            <a:r>
              <a:rPr lang="en-US" sz="1200">
                <a:effectLst/>
                <a:latin typeface="Calibri" panose="020F0502020204030204" pitchFamily="34" charset="0"/>
                <a:ea typeface="Times New Roman" panose="02020603050405020304" pitchFamily="18" charset="0"/>
                <a:cs typeface="Arial" panose="020B0604020202020204" pitchFamily="34" charset="0"/>
              </a:rPr>
              <a:t>in WHO Governing Bodies meetings, including reaching a regional position, when possible.</a:t>
            </a: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en-US" b="1"/>
          </a:p>
          <a:p>
            <a:r>
              <a:rPr lang="en-US" b="1"/>
              <a:t>Outcome: </a:t>
            </a:r>
            <a:r>
              <a:rPr lang="en-US" sz="1200">
                <a:solidFill>
                  <a:srgbClr val="242424"/>
                </a:solidFill>
                <a:ea typeface="+mn-lt"/>
                <a:cs typeface="+mn-lt"/>
              </a:rPr>
              <a:t>PASB’s institutional capacity enhanced to deliver PAHO's mission in an efficient, transparent, and accountable manner through modern and innovative management practices that foster an engaging, inclusive, and respectful culture.</a:t>
            </a:r>
            <a:endParaRPr lang="en-US" b="1"/>
          </a:p>
          <a:p>
            <a:r>
              <a:rPr lang="en-US" b="1"/>
              <a:t>Scope: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1">
                <a:effectLst/>
                <a:latin typeface="Calibri" panose="020F0502020204030204" pitchFamily="34" charset="0"/>
                <a:ea typeface="Times New Roman" panose="02020603050405020304" pitchFamily="18" charset="0"/>
                <a:cs typeface="Arial" panose="020B0604020202020204" pitchFamily="34" charset="0"/>
              </a:rPr>
              <a:t>Modernize, innovate, and streamline </a:t>
            </a:r>
            <a:r>
              <a:rPr lang="en-US" sz="1200">
                <a:effectLst/>
                <a:latin typeface="Calibri" panose="020F0502020204030204" pitchFamily="34" charset="0"/>
                <a:ea typeface="Times New Roman" panose="02020603050405020304" pitchFamily="18" charset="0"/>
                <a:cs typeface="Arial" panose="020B0604020202020204" pitchFamily="34" charset="0"/>
              </a:rPr>
              <a:t>policies, processes, and systems to strengthen internal management, controls, and decision-making.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Integrate </a:t>
            </a:r>
            <a:r>
              <a:rPr lang="en-US" sz="1200" b="1">
                <a:effectLst/>
                <a:latin typeface="Calibri" panose="020F0502020204030204" pitchFamily="34" charset="0"/>
                <a:ea typeface="Times New Roman" panose="02020603050405020304" pitchFamily="18" charset="0"/>
                <a:cs typeface="Arial" panose="020B0604020202020204" pitchFamily="34" charset="0"/>
              </a:rPr>
              <a:t>efficiency, transparency, and accountability </a:t>
            </a:r>
            <a:r>
              <a:rPr lang="en-US" sz="1200">
                <a:effectLst/>
                <a:latin typeface="Calibri" panose="020F0502020204030204" pitchFamily="34" charset="0"/>
                <a:ea typeface="Times New Roman" panose="02020603050405020304" pitchFamily="18" charset="0"/>
                <a:cs typeface="Arial" panose="020B0604020202020204" pitchFamily="34" charset="0"/>
              </a:rPr>
              <a:t>(ETA measures) into internal processes and management systems (PAHO Forward).</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Implement the </a:t>
            </a:r>
            <a:r>
              <a:rPr lang="en-US" sz="1200" b="1">
                <a:effectLst/>
                <a:latin typeface="Calibri" panose="020F0502020204030204" pitchFamily="34" charset="0"/>
                <a:ea typeface="Times New Roman" panose="02020603050405020304" pitchFamily="18" charset="0"/>
                <a:cs typeface="Arial" panose="020B0604020202020204" pitchFamily="34" charset="0"/>
              </a:rPr>
              <a:t>people</a:t>
            </a:r>
            <a:r>
              <a:rPr lang="en-US" sz="1200" b="1">
                <a:effectLst/>
                <a:latin typeface="Calibri" panose="020F0502020204030204" pitchFamily="34" charset="0"/>
                <a:ea typeface="Calibri" panose="020F0502020204030204" pitchFamily="34" charset="0"/>
                <a:cs typeface="Arial" panose="020B0604020202020204" pitchFamily="34" charset="0"/>
              </a:rPr>
              <a:t> strategy 2025-2030</a:t>
            </a:r>
            <a:r>
              <a:rPr lang="en-US" sz="1200" b="0">
                <a:effectLst/>
                <a:latin typeface="Calibri" panose="020F0502020204030204" pitchFamily="34" charset="0"/>
                <a:ea typeface="Calibri" panose="020F0502020204030204" pitchFamily="34" charset="0"/>
                <a:cs typeface="Arial" panose="020B0604020202020204" pitchFamily="34" charset="0"/>
              </a:rPr>
              <a:t>, including </a:t>
            </a:r>
            <a:r>
              <a:rPr lang="en-US" sz="1200" b="0">
                <a:effectLst/>
                <a:latin typeface="Calibri" panose="020F0502020204030204" pitchFamily="34" charset="0"/>
                <a:ea typeface="Times New Roman" panose="02020603050405020304" pitchFamily="18" charset="0"/>
                <a:cs typeface="Arial" panose="020B0604020202020204" pitchFamily="34" charset="0"/>
              </a:rPr>
              <a:t>promotion of individual accountability through a culture of feedback.</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Strengthen </a:t>
            </a:r>
            <a:r>
              <a:rPr lang="en-US" sz="1200" b="1">
                <a:effectLst/>
                <a:latin typeface="Calibri" panose="020F0502020204030204" pitchFamily="34" charset="0"/>
                <a:ea typeface="Times New Roman" panose="02020603050405020304" pitchFamily="18" charset="0"/>
                <a:cs typeface="Arial" panose="020B0604020202020204" pitchFamily="34" charset="0"/>
              </a:rPr>
              <a:t>procurement</a:t>
            </a:r>
            <a:r>
              <a:rPr lang="en-US" sz="1200">
                <a:effectLst/>
                <a:latin typeface="Calibri" panose="020F0502020204030204" pitchFamily="34" charset="0"/>
                <a:ea typeface="Times New Roman" panose="02020603050405020304" pitchFamily="18" charset="0"/>
                <a:cs typeface="Arial" panose="020B0604020202020204" pitchFamily="34" charset="0"/>
              </a:rPr>
              <a:t> through market intelligence, strategic negotiation tactics, innovative contracting, and partner/supplier relationship management.</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Implement sustainable environmental practices and policies </a:t>
            </a:r>
            <a:r>
              <a:rPr lang="en-US" sz="1200" b="0">
                <a:effectLst/>
                <a:latin typeface="Calibri" panose="020F0502020204030204" pitchFamily="34" charset="0"/>
                <a:ea typeface="Times New Roman" panose="02020603050405020304" pitchFamily="18" charset="0"/>
                <a:cs typeface="Arial" panose="020B0604020202020204" pitchFamily="34" charset="0"/>
              </a:rPr>
              <a:t>through</a:t>
            </a:r>
            <a:r>
              <a:rPr lang="en-US" sz="1200" b="1">
                <a:effectLst/>
                <a:latin typeface="Calibri" panose="020F0502020204030204" pitchFamily="34" charset="0"/>
                <a:ea typeface="Times New Roman" panose="02020603050405020304" pitchFamily="18" charset="0"/>
                <a:cs typeface="Arial" panose="020B0604020202020204" pitchFamily="34" charset="0"/>
              </a:rPr>
              <a:t> PAHO Green</a:t>
            </a:r>
            <a:r>
              <a:rPr lang="en-US" sz="1200">
                <a:effectLst/>
                <a:latin typeface="Calibri" panose="020F0502020204030204" pitchFamily="34" charset="0"/>
                <a:ea typeface="Times New Roman" panose="02020603050405020304" pitchFamily="18" charset="0"/>
                <a:cs typeface="Arial" panose="020B0604020202020204" pitchFamily="34" charset="0"/>
              </a:rPr>
              <a:t>.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Implement the </a:t>
            </a:r>
            <a:r>
              <a:rPr lang="en-US" sz="1200" b="1">
                <a:effectLst/>
                <a:latin typeface="Calibri" panose="020F0502020204030204" pitchFamily="34" charset="0"/>
                <a:ea typeface="Times New Roman" panose="02020603050405020304" pitchFamily="18" charset="0"/>
                <a:cs typeface="Arial" panose="020B0604020202020204" pitchFamily="34" charset="0"/>
              </a:rPr>
              <a:t>IT strategy </a:t>
            </a:r>
            <a:r>
              <a:rPr lang="en-US" sz="1200" b="0">
                <a:effectLst/>
                <a:latin typeface="Calibri" panose="020F0502020204030204" pitchFamily="34" charset="0"/>
                <a:ea typeface="Times New Roman" panose="02020603050405020304" pitchFamily="18" charset="0"/>
                <a:cs typeface="Arial" panose="020B0604020202020204" pitchFamily="34" charset="0"/>
              </a:rPr>
              <a:t>to work smarter using new tools and with governance mechanisms in place, as well as the use of artificial intelligence in PAHO processes.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Calibri" panose="020F0502020204030204" pitchFamily="34" charset="0"/>
                <a:cs typeface="Arial" panose="020B0604020202020204" pitchFamily="34" charset="0"/>
              </a:rPr>
              <a:t>Strengthen </a:t>
            </a:r>
            <a:r>
              <a:rPr lang="en-US" sz="1200" b="1">
                <a:effectLst/>
                <a:latin typeface="Calibri" panose="020F0502020204030204" pitchFamily="34" charset="0"/>
                <a:ea typeface="Calibri" panose="020F0502020204030204" pitchFamily="34" charset="0"/>
                <a:cs typeface="Arial" panose="020B0604020202020204" pitchFamily="34" charset="0"/>
              </a:rPr>
              <a:t>compliance</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a:effectLst/>
                <a:latin typeface="Calibri" panose="020F0502020204030204" pitchFamily="34" charset="0"/>
                <a:ea typeface="Times New Roman" panose="02020603050405020304" pitchFamily="18" charset="0"/>
                <a:cs typeface="Arial" panose="020B0604020202020204" pitchFamily="34" charset="0"/>
              </a:rPr>
              <a:t>with particular emphasis in areas where non-compliance could result in significant financial or reputational damage to the Organization.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Invest in </a:t>
            </a:r>
            <a:r>
              <a:rPr lang="en-US" sz="1200" b="1">
                <a:effectLst/>
                <a:latin typeface="Calibri" panose="020F0502020204030204" pitchFamily="34" charset="0"/>
                <a:ea typeface="Times New Roman" panose="02020603050405020304" pitchFamily="18" charset="0"/>
                <a:cs typeface="Arial" panose="020B0604020202020204" pitchFamily="34" charset="0"/>
              </a:rPr>
              <a:t>modernization and preventive maintenance </a:t>
            </a:r>
            <a:r>
              <a:rPr lang="en-US" sz="1200" b="0">
                <a:effectLst/>
                <a:latin typeface="Calibri" panose="020F0502020204030204" pitchFamily="34" charset="0"/>
                <a:ea typeface="Times New Roman" panose="02020603050405020304" pitchFamily="18" charset="0"/>
                <a:cs typeface="Arial" panose="020B0604020202020204" pitchFamily="34" charset="0"/>
              </a:rPr>
              <a:t>through planning and use of the Master Capital Investment Fund.</a:t>
            </a:r>
            <a:endParaRPr lang="en-US" sz="1200" b="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3458383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a:t>
            </a:r>
            <a:r>
              <a:rPr lang="en-US" sz="1800">
                <a:effectLst/>
                <a:latin typeface="Segoe UI" panose="020B0502040204020203" pitchFamily="34" charset="0"/>
              </a:rPr>
              <a:t>https://www.flickr.com/photos/pahowho/53881539100/ </a:t>
            </a: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92903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DB485D0E-6511-AB44-B03E-8E3001D6D9DB}" type="slidenum">
              <a:rPr kumimoji="0" lang="en-US" altLang="x-none"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913607" rtl="0" eaLnBrk="1" fontAlgn="base" latinLnBrk="0" hangingPunct="1">
                <a:lnSpc>
                  <a:spcPct val="100000"/>
                </a:lnSpc>
                <a:spcBef>
                  <a:spcPct val="0"/>
                </a:spcBef>
                <a:spcAft>
                  <a:spcPct val="0"/>
                </a:spcAft>
                <a:buClrTx/>
                <a:buSzTx/>
                <a:buFontTx/>
                <a:buNone/>
                <a:tabLst/>
                <a:defRPr/>
              </a:pPr>
              <a:t>8</a:t>
            </a:fld>
            <a:endParaRPr kumimoji="0" lang="en-US" altLang="x-none" sz="1200" b="0" i="0" u="none" strike="noStrike" kern="1200" cap="none" spc="0" normalizeH="0" baseline="0" noProof="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398855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The primary organizational mandate is to improve health and wellbeing for all people throughout the Americas Region. The PASB and Member States have had great achievements since the creation of PAHO, and significant strides during the last two decades. The current landscape represents the context where the Organization needs to focus its efforts.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Description of regional landscape (political, environmental, social, demographic; profound inequalities within the region; and status of SDG3s, including impact of non-health SDGs, such as poverty, hunger, education, gender equality, water and sanitation, economic growth, etc.)</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Regional health status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life expectancy and health-adjusted life expectancy</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immunization (coverages and impacts, vaccine development and procurement)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advances and challenges in reproductive and maternal health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antenatal, delivery, postpartum, and postnatal care: components, quality, and timing of care</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prevalence rate of modern contraceptive methods and unmet demand</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improvements in identifying maternal deaths and their causes, with setbacks in the maternal mortality ratio</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advances and challenges in child and adolescent health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immunization coverage rates and reduction in burden of vaccine preventable diseases.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access to health coverage among children</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nutrition – obesity, diabetes mellitus (rising trend among 15-24 yrs)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reduction in neonatal and child mortality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respiratory illness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security and violence: homicide and other factors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lack of adequate and appropriate mental and neurological health services</a:t>
            </a:r>
            <a:r>
              <a:rPr lang="es-MX" sz="1200" kern="100">
                <a:effectLst/>
                <a:latin typeface="Aptos" panose="020B0004020202020204" pitchFamily="34" charset="0"/>
                <a:ea typeface="Aptos" panose="020B0004020202020204" pitchFamily="34" charset="0"/>
                <a:cs typeface="Times New Roman" panose="02020603050405020304" pitchFamily="18" charset="0"/>
              </a:rPr>
              <a:t>: </a:t>
            </a:r>
            <a:r>
              <a:rPr lang="en-US" sz="1200" kern="100">
                <a:effectLst/>
                <a:latin typeface="Aptos" panose="020B0004020202020204" pitchFamily="34" charset="0"/>
                <a:ea typeface="Aptos" panose="020B0004020202020204" pitchFamily="34" charset="0"/>
                <a:cs typeface="Times New Roman" panose="02020603050405020304" pitchFamily="18" charset="0"/>
              </a:rPr>
              <a:t>trends in increasing suicide and substance abuse rates, particularly among youth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advances in communicable disease prevention, control, and elimination</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epidemiological shift to noncommunicable diseases as a high burden of morbidity and mortality</a:t>
            </a:r>
            <a:r>
              <a:rPr lang="es-MX" sz="1200" kern="100">
                <a:effectLst/>
                <a:latin typeface="Aptos" panose="020B0004020202020204" pitchFamily="34" charset="0"/>
                <a:ea typeface="Aptos" panose="020B0004020202020204" pitchFamily="34" charset="0"/>
                <a:cs typeface="Times New Roman" panose="02020603050405020304" pitchFamily="18" charset="0"/>
              </a:rPr>
              <a:t>: </a:t>
            </a:r>
          </a:p>
          <a:p>
            <a:pPr marL="1200058" lvl="2"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aging population </a:t>
            </a:r>
          </a:p>
          <a:p>
            <a:pPr marL="1200058" lvl="2" indent="-285750">
              <a:buFont typeface="+mj-lt"/>
              <a:buAutoNum type="alphaLcPeriod"/>
            </a:pPr>
            <a:r>
              <a:rPr lang="en-US" sz="1200">
                <a:effectLst/>
                <a:latin typeface="Aptos" panose="020B0004020202020204" pitchFamily="34" charset="0"/>
                <a:ea typeface="Aptos" panose="020B0004020202020204" pitchFamily="34" charset="0"/>
                <a:cs typeface="Times New Roman" panose="02020603050405020304" pitchFamily="18" charset="0"/>
              </a:rPr>
              <a:t>disability (especially multiple disabilities and impact of compounded inequities)</a:t>
            </a:r>
            <a:endParaRPr lang="en-US" sz="1800" b="0" i="0">
              <a:solidFill>
                <a:srgbClr val="000000"/>
              </a:solidFill>
              <a:effectLst/>
              <a:highlight>
                <a:srgbClr val="FFFFFF"/>
              </a:highlight>
              <a:latin typeface="Aptos" panose="020B000402020202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9</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53185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6407" rtl="0" eaLnBrk="1" fontAlgn="base" latinLnBrk="0" hangingPunct="1">
              <a:lnSpc>
                <a:spcPct val="100000"/>
              </a:lnSpc>
              <a:spcBef>
                <a:spcPct val="30000"/>
              </a:spcBef>
              <a:spcAft>
                <a:spcPct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2. Although great strides have been made in improving health in </a:t>
            </a:r>
            <a:r>
              <a:rPr lang="en-US" kern="100">
                <a:latin typeface="Aptos" panose="020B0004020202020204" pitchFamily="34" charset="0"/>
                <a:cs typeface="Times New Roman" panose="02020603050405020304" pitchFamily="18" charset="0"/>
              </a:rPr>
              <a:t>the Region, persistent threats and stagnating progress have jeopardized efforts to improve health and wellbeing and close equity gaps. </a:t>
            </a:r>
            <a:endParaRPr lang="es-MX" kern="100">
              <a:latin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The COVID-19 pandemic highlighted weaknesses in health systems that have a direct impact on a person’s access to timely, appropriate, and quality health services.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Disruption of health services jeopardizing essential health services delivery</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Health and social impact of COVID-19 on the Americas</a:t>
            </a:r>
            <a:r>
              <a:rPr lang="en-US" sz="1200" kern="100">
                <a:effectLst/>
                <a:latin typeface="Arial"/>
                <a:ea typeface="Aptos" panose="020B0004020202020204" pitchFamily="34" charset="0"/>
                <a:cs typeface="Arial"/>
              </a:rPr>
              <a:t>​</a:t>
            </a:r>
            <a:endParaRPr lang="es-MX" sz="1200" kern="100">
              <a:effectLst/>
              <a:latin typeface="Arial"/>
              <a:ea typeface="Aptos" panose="020B0004020202020204" pitchFamily="34" charset="0"/>
              <a:cs typeface="Arial"/>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Detailed analysis of the pandemic’s social toll on health, mortality, and economies </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Disproportional impact of COVID-19 on the Americas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Mental health and suicide</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Long-term implications for public health and healthcare systems</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There are persistent health inequities in the Region, demonstrating the intersectionality of social determinants’ impact on health that present comprehensive challenges to health systems resilience.</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Social, health inequities, and demographic shifts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Environmental degradation and climate change</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Stagnated economic growth and extreme income/wealth inequality</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Institutional challenges to democracy and geopolitical threats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Human migration, displacement, and regional stability</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Over the last two decades, one in four global disasters occurred in the Americas, mostly due to natural and human-induced disasters. The impact of climate change on health can no longer be ignored.</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Brief statistics on the situation</a:t>
            </a:r>
          </a:p>
          <a:p>
            <a:pPr marL="1143000" lvl="2" indent="-228600">
              <a:buFont typeface="+mj-lt"/>
              <a:buAutoNum type="romanLcPeriod"/>
            </a:pPr>
            <a:r>
              <a:rPr lang="en-US" sz="1200">
                <a:effectLst/>
                <a:latin typeface="Aptos"/>
                <a:ea typeface="Aptos" panose="020B0004020202020204" pitchFamily="34" charset="0"/>
                <a:cs typeface="Times New Roman" panose="02020603050405020304" pitchFamily="18" charset="0"/>
              </a:rPr>
              <a:t>Advances and challenges in emergency preparedness</a:t>
            </a:r>
            <a:endParaRPr lang="es-MX">
              <a:latin typeface="Aptos"/>
            </a:endParaRP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10</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84205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3. Challenges and barriers to achieving universal health, with a widening equity gap</a:t>
            </a:r>
            <a:r>
              <a:rPr lang="en-US" sz="1200" kern="100">
                <a:effectLst/>
                <a:latin typeface="Arial" panose="020B0604020202020204" pitchFamily="34" charset="0"/>
                <a:ea typeface="Aptos" panose="020B0004020202020204" pitchFamily="34" charset="0"/>
                <a:cs typeface="Times New Roman" panose="02020603050405020304" pitchFamily="18" charset="0"/>
              </a:rPr>
              <a:t>​</a:t>
            </a:r>
            <a:r>
              <a:rPr lang="en-US" sz="1200" kern="100">
                <a:effectLst/>
                <a:latin typeface="Aptos" panose="020B0004020202020204" pitchFamily="34" charset="0"/>
                <a:ea typeface="Aptos" panose="020B0004020202020204" pitchFamily="34" charset="0"/>
                <a:cs typeface="Arial" panose="020B0604020202020204" pitchFamily="34" charset="0"/>
              </a:rPr>
              <a:t>: What are the efforts needed to improve health systems and their resilience that address the multiplicities of care?</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Health expenditure and financial sustainability (public investment)</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Arial" panose="020B0604020202020204" pitchFamily="34" charset="0"/>
              </a:rPr>
              <a:t>Limited progress on establishing primary healthcare-based systems and access to essential medicines.</a:t>
            </a: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Arial" panose="020B0604020202020204" pitchFamily="34" charset="0"/>
              </a:rPr>
              <a:t>Need for better integrated health systems and person-centered approaches.</a:t>
            </a: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Arial" panose="020B0604020202020204" pitchFamily="34" charset="0"/>
              </a:rPr>
              <a:t>Shortage and inadequate distribution of human resources for health.</a:t>
            </a: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Arial" panose="020B0604020202020204" pitchFamily="34" charset="0"/>
              </a:rPr>
              <a:t>Shortage of health personnel, which by 2030 could reach two million in Latin America and the Caribbean alone.</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Arial" panose="020B0604020202020204" pitchFamily="34" charset="0"/>
              </a:rPr>
              <a:t>Enhanced and continued competency training for the health workforce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Need to strengthen the evidence ecosystem at country level to inform decision. making, improve health outcomes, and bolster confidence in science.</a:t>
            </a: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Improve availability of data and capacity to effectively utilize information in applications to health care and public health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Bridge the digital gap through digital transformation of the health sector</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endParaRPr lang="es-MX"/>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11</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5336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n-US" sz="1200" kern="100">
                <a:effectLst/>
                <a:latin typeface="Aptos"/>
                <a:ea typeface="Aptos" panose="020B0004020202020204" pitchFamily="34" charset="0"/>
                <a:cs typeface="Times New Roman" panose="02020603050405020304" pitchFamily="18" charset="0"/>
              </a:rPr>
              <a:t>4. Outlook for the future: What is the Organization’s position as a regional leader for ensuring that all people and communities in the Americas enjoy optimal health and wellbeing?</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Accelerate action to achieve the SDG3/SHAA2030 targets</a:t>
            </a:r>
            <a:r>
              <a:rPr lang="en-US" sz="1200" kern="100">
                <a:effectLst/>
                <a:latin typeface="Arial"/>
                <a:ea typeface="Aptos" panose="020B0004020202020204" pitchFamily="34" charset="0"/>
                <a:cs typeface="Arial"/>
              </a:rPr>
              <a:t>​</a:t>
            </a:r>
            <a:endParaRPr lang="es-MX" sz="1200" kern="100">
              <a:effectLst/>
              <a:latin typeface="Arial"/>
              <a:ea typeface="Aptos" panose="020B0004020202020204" pitchFamily="34" charset="0"/>
              <a:cs typeface="Arial"/>
            </a:endParaRPr>
          </a:p>
          <a:p>
            <a:pPr marL="742950" lvl="1" indent="-285750">
              <a:buFont typeface="+mj-lt"/>
              <a:buAutoNum type="alphaLcPeriod"/>
            </a:pPr>
            <a:r>
              <a:rPr lang="en-US" sz="1200" kern="100">
                <a:effectLst/>
                <a:latin typeface="Aptos"/>
                <a:ea typeface="Aptos" panose="020B0004020202020204" pitchFamily="34" charset="0"/>
                <a:cs typeface="Arial" panose="020B0604020202020204" pitchFamily="34" charset="0"/>
              </a:rPr>
              <a:t>Promote health equity</a:t>
            </a:r>
            <a:r>
              <a:rPr lang="en-US" sz="1200" kern="100">
                <a:effectLst/>
                <a:latin typeface="Aptos"/>
                <a:ea typeface="Aptos" panose="020B0004020202020204" pitchFamily="34" charset="0"/>
                <a:cs typeface="Times New Roman" panose="02020603050405020304" pitchFamily="18" charset="0"/>
              </a:rPr>
              <a:t> </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address the social protection and health more comprehensively – policies, programs, socio-economic inequalities, access to essential services, and mitigating adverse impacts of SDH on health</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address conditions of vulnerability and vulnerable groups (women, children, migrants, ethnic groups, LGBTQ+)</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meet the needs of an aging population </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Address risk factors, climate and environmental impacts on health</a:t>
            </a:r>
            <a:endParaRPr lang="es-MX" sz="1200" kern="10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n-US" sz="1200" kern="100">
                <a:effectLst/>
                <a:latin typeface="Aptos"/>
                <a:ea typeface="Aptos" panose="020B0004020202020204" pitchFamily="34" charset="0"/>
                <a:cs typeface="Times New Roman" panose="02020603050405020304" pitchFamily="18" charset="0"/>
              </a:rPr>
              <a:t>Construct resilient health systems </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Promote Innovation in medicines and health technologies</a:t>
            </a:r>
            <a:endParaRPr lang="es-MX" sz="1200" kern="10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n-US" sz="1200" kern="100">
                <a:effectLst/>
                <a:latin typeface="Aptos"/>
                <a:ea typeface="Aptos" panose="020B0004020202020204" pitchFamily="34" charset="0"/>
                <a:cs typeface="Arial" panose="020B0604020202020204" pitchFamily="34" charset="0"/>
              </a:rPr>
              <a:t>Escalate disease prevention and control (achieving the goals of the Elimination Initiative and Better Care for NCDs)</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Arial" panose="020B0604020202020204" pitchFamily="34" charset="0"/>
              </a:rPr>
              <a:t>Revamp health emergency preparedness</a:t>
            </a:r>
            <a:endParaRPr lang="es-MX" sz="1200" kern="100">
              <a:effectLst/>
              <a:latin typeface="Aptos"/>
              <a:ea typeface="Aptos" panose="020B0004020202020204" pitchFamily="34" charset="0"/>
              <a:cs typeface="Times New Roman" panose="02020603050405020304" pitchFamily="18" charset="0"/>
            </a:endParaRPr>
          </a:p>
          <a:p>
            <a:pPr marL="742950" lvl="1" indent="-285750">
              <a:buAutoNum type="alphaLcPeriod"/>
            </a:pPr>
            <a:r>
              <a:rPr lang="en-US" kern="100">
                <a:effectLst/>
                <a:ea typeface="ＭＳ Ｐゴシック"/>
              </a:rPr>
              <a:t>Create strong, effective, and accountable institutions</a:t>
            </a:r>
            <a:endParaRPr lang="es-MX" kern="100">
              <a:ea typeface="ＭＳ Ｐゴシック"/>
            </a:endParaRP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12</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54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14</a:t>
            </a:fld>
            <a:endParaRPr kumimoji="0" lang="es-MX"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5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 revised definitions: </a:t>
            </a:r>
          </a:p>
          <a:p>
            <a:endParaRPr lang="en-US"/>
          </a:p>
          <a:p>
            <a:r>
              <a:rPr lang="en-US" b="1" u="sng"/>
              <a:t>Impact</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 sustainable changes </a:t>
            </a:r>
            <a:r>
              <a:rPr lang="en-US" sz="1800" b="0" i="0" kern="100">
                <a:latin typeface="Aptos" panose="020B0004020202020204" pitchFamily="34" charset="0"/>
                <a:ea typeface="Aptos" panose="020B0004020202020204" pitchFamily="34" charset="0"/>
                <a:cs typeface="Times New Roman" panose="02020603050405020304" pitchFamily="18" charset="0"/>
              </a:rPr>
              <a:t>in the health of populations. Such changes will be assessed through impact indicators that reflect a reduction in morbidity or mortality or improvements in well-being of the population (e.g., increases </a:t>
            </a:r>
            <a:r>
              <a:rPr lang="en-US" sz="1800" kern="100">
                <a:latin typeface="Aptos" panose="020B0004020202020204" pitchFamily="34" charset="0"/>
                <a:ea typeface="Aptos" panose="020B0004020202020204" pitchFamily="34" charset="0"/>
                <a:cs typeface="Times New Roman" panose="02020603050405020304" pitchFamily="18" charset="0"/>
              </a:rPr>
              <a:t>in people’s healthy life expectancy). </a:t>
            </a:r>
          </a:p>
          <a:p>
            <a:pPr>
              <a:lnSpc>
                <a:spcPct val="107000"/>
              </a:lnSpc>
              <a:spcBef>
                <a:spcPts val="0"/>
              </a:spcBef>
              <a:spcAft>
                <a:spcPts val="812"/>
              </a:spcAft>
            </a:pP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12"/>
              </a:spcAft>
            </a:pPr>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Member States are responsible for achieving impacts in collaboration with PASB and other PAHO partners, through the achievement of outcomes. They can be delivered during one or more biennium across the three biennia in the strategic plan period.</a:t>
            </a: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12"/>
              </a:spcAft>
            </a:pP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12"/>
              </a:spcAft>
            </a:pPr>
            <a:r>
              <a:rPr lang="en-US" sz="1800" b="1" u="sng" kern="100">
                <a:highlight>
                  <a:srgbClr val="00FFFF"/>
                </a:highlight>
                <a:latin typeface="Aptos" panose="020B0004020202020204" pitchFamily="34" charset="0"/>
                <a:ea typeface="Aptos" panose="020B0004020202020204" pitchFamily="34" charset="0"/>
                <a:cs typeface="Times New Roman" panose="02020603050405020304" pitchFamily="18" charset="0"/>
              </a:rPr>
              <a:t>Outcome</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collective or individual </a:t>
            </a:r>
            <a:r>
              <a:rPr lang="en-US" sz="1800" b="0" i="0" kern="100">
                <a:latin typeface="Aptos" panose="020B0004020202020204" pitchFamily="34" charset="0"/>
                <a:ea typeface="Aptos" panose="020B0004020202020204" pitchFamily="34" charset="0"/>
                <a:cs typeface="Times New Roman" panose="02020603050405020304" pitchFamily="18" charset="0"/>
              </a:rPr>
              <a:t>changes in the factors that affect the health of populations. These include, but are not limited to, increased national capacity, increased service coverage or access to services, </a:t>
            </a:r>
            <a:r>
              <a:rPr lang="en-US" sz="1800" b="0" i="0" kern="100">
                <a:highlight>
                  <a:srgbClr val="00FFFF"/>
                </a:highlight>
                <a:latin typeface="Aptos" panose="020B0004020202020204" pitchFamily="34" charset="0"/>
                <a:ea typeface="Aptos" panose="020B0004020202020204" pitchFamily="34" charset="0"/>
                <a:cs typeface="Times New Roman" panose="02020603050405020304" pitchFamily="18" charset="0"/>
              </a:rPr>
              <a:t>stronger health systems</a:t>
            </a:r>
            <a:r>
              <a:rPr lang="en-US" sz="1800" b="0" i="0" kern="100">
                <a:latin typeface="Aptos" panose="020B0004020202020204" pitchFamily="34" charset="0"/>
                <a:ea typeface="Aptos" panose="020B0004020202020204" pitchFamily="34" charset="0"/>
                <a:cs typeface="Times New Roman" panose="02020603050405020304" pitchFamily="18" charset="0"/>
              </a:rPr>
              <a:t>, and/or reduction of health-related risks.</a:t>
            </a:r>
          </a:p>
          <a:p>
            <a:pPr>
              <a:lnSpc>
                <a:spcPct val="107000"/>
              </a:lnSpc>
              <a:spcBef>
                <a:spcPts val="0"/>
              </a:spcBef>
              <a:spcAft>
                <a:spcPts val="812"/>
              </a:spcAft>
            </a:pPr>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Member States are responsible for achieving outcomes in collaboration with </a:t>
            </a:r>
            <a:r>
              <a:rPr lang="en-US" sz="1800" b="0" i="0">
                <a:highlight>
                  <a:srgbClr val="00FFFF"/>
                </a:highlight>
                <a:latin typeface="Aptos" panose="020B0004020202020204" pitchFamily="34" charset="0"/>
                <a:ea typeface="Aptos" panose="020B0004020202020204" pitchFamily="34" charset="0"/>
                <a:cs typeface="Times New Roman" panose="02020603050405020304" pitchFamily="18" charset="0"/>
              </a:rPr>
              <a:t>PASB and other PAHO partners, through changes in national policies, strategies, plans, laws, programs, services, norms, standards, and/or guidelines, amongst others. They can be delivered during one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or more biennium across the three biennia in the strategic plan period.</a:t>
            </a: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en-US" sz="1800" b="1" u="sng" kern="100">
                <a:highlight>
                  <a:srgbClr val="00FFFF"/>
                </a:highlight>
                <a:latin typeface="Aptos" panose="020B0004020202020204" pitchFamily="34" charset="0"/>
                <a:ea typeface="Aptos" panose="020B0004020202020204" pitchFamily="34" charset="0"/>
                <a:cs typeface="Times New Roman" panose="02020603050405020304" pitchFamily="18" charset="0"/>
              </a:rPr>
              <a:t>Output</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a:t>
            </a:r>
            <a:r>
              <a:rPr lang="en-US" sz="1800" b="0" kern="100">
                <a:highlight>
                  <a:srgbClr val="00FFFF"/>
                </a:highlight>
                <a:latin typeface="Aptos" panose="020B0004020202020204" pitchFamily="34" charset="0"/>
                <a:ea typeface="Aptos" panose="020B0004020202020204" pitchFamily="34" charset="0"/>
                <a:cs typeface="Times New Roman" panose="02020603050405020304" pitchFamily="18" charset="0"/>
              </a:rPr>
              <a:t>PASB deliverables that influence, enable, and catalyze the joint action </a:t>
            </a:r>
            <a:r>
              <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rPr>
              <a:t>of member states and partners towards delivery of targeted outcomes.</a:t>
            </a:r>
            <a:r>
              <a:rPr lang="en-US" sz="1800" kern="100">
                <a:latin typeface="Aptos" panose="020B0004020202020204" pitchFamily="34" charset="0"/>
                <a:ea typeface="Aptos" panose="020B0004020202020204" pitchFamily="34" charset="0"/>
                <a:cs typeface="Times New Roman" panose="02020603050405020304" pitchFamily="18" charset="0"/>
              </a:rPr>
              <a:t>  </a:t>
            </a:r>
          </a:p>
          <a:p>
            <a:pPr>
              <a:lnSpc>
                <a:spcPct val="107000"/>
              </a:lnSpc>
              <a:spcBef>
                <a:spcPts val="0"/>
              </a:spcBef>
              <a:spcAft>
                <a:spcPts val="812"/>
              </a:spcAft>
            </a:pPr>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PASB is directly accountable for delivering outputs. They are delivered within the biennium for each Program Budget.</a:t>
            </a: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en-US" sz="1800" b="1" u="sng" kern="100">
                <a:highlight>
                  <a:srgbClr val="00FFFF"/>
                </a:highlight>
                <a:latin typeface="Aptos" panose="020B0004020202020204" pitchFamily="34" charset="0"/>
                <a:ea typeface="Aptos" panose="020B0004020202020204" pitchFamily="34" charset="0"/>
                <a:cs typeface="Times New Roman" panose="02020603050405020304" pitchFamily="18" charset="0"/>
              </a:rPr>
              <a:t>Product and service</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a:t>
            </a:r>
            <a:r>
              <a:rPr lang="en-US" sz="1800" b="0" kern="100">
                <a:highlight>
                  <a:srgbClr val="00FFFF"/>
                </a:highlight>
                <a:latin typeface="Aptos" panose="020B0004020202020204" pitchFamily="34" charset="0"/>
                <a:ea typeface="Aptos" panose="020B0004020202020204" pitchFamily="34" charset="0"/>
                <a:cs typeface="Times New Roman" panose="02020603050405020304" pitchFamily="18" charset="0"/>
              </a:rPr>
              <a:t>Entity-specific deliverables against an agreed budget that influence, enable, and catalyze the joint action </a:t>
            </a:r>
            <a:r>
              <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rPr>
              <a:t>of member states and partners towards delivery of targeted outcomes</a:t>
            </a:r>
            <a:r>
              <a:rPr lang="en-US" sz="1800" kern="100">
                <a:latin typeface="Aptos" panose="020B0004020202020204" pitchFamily="34" charset="0"/>
                <a:ea typeface="Aptos" panose="020B0004020202020204" pitchFamily="34" charset="0"/>
                <a:cs typeface="Times New Roman" panose="02020603050405020304" pitchFamily="18" charset="0"/>
              </a:rPr>
              <a:t>.</a:t>
            </a:r>
          </a:p>
          <a:p>
            <a:pPr>
              <a:lnSpc>
                <a:spcPct val="107000"/>
              </a:lnSpc>
              <a:spcBef>
                <a:spcPts val="0"/>
              </a:spcBef>
              <a:spcAft>
                <a:spcPts val="812"/>
              </a:spcAft>
            </a:pPr>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PASB entities are directly accountable for delivering products and services. They must be delivered within a two-year Program Budget period.</a:t>
            </a:r>
            <a:endParaRPr lang="en-US" sz="1800"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DB485D0E-6511-AB44-B03E-8E3001D6D9DB}" type="slidenum">
              <a:rPr kumimoji="0" lang="en-US" altLang="x-none"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913607" rtl="0" eaLnBrk="1" fontAlgn="base" latinLnBrk="0" hangingPunct="1">
                <a:lnSpc>
                  <a:spcPct val="100000"/>
                </a:lnSpc>
                <a:spcBef>
                  <a:spcPct val="0"/>
                </a:spcBef>
                <a:spcAft>
                  <a:spcPct val="0"/>
                </a:spcAft>
                <a:buClrTx/>
                <a:buSzTx/>
                <a:buFontTx/>
                <a:buNone/>
                <a:tabLst/>
                <a:defRPr/>
              </a:pPr>
              <a:t>15</a:t>
            </a:fld>
            <a:endParaRPr kumimoji="0" lang="en-US" altLang="x-none" sz="1200" b="0" i="0" u="none" strike="noStrike" kern="1200" cap="none" spc="0" normalizeH="0" baseline="0" noProof="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60713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DB485D0E-6511-AB44-B03E-8E3001D6D9DB}" type="slidenum">
              <a:rPr kumimoji="0" lang="en-US" altLang="x-none"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913607" rtl="0" eaLnBrk="1" fontAlgn="base" latinLnBrk="0" hangingPunct="1">
                <a:lnSpc>
                  <a:spcPct val="100000"/>
                </a:lnSpc>
                <a:spcBef>
                  <a:spcPct val="0"/>
                </a:spcBef>
                <a:spcAft>
                  <a:spcPct val="0"/>
                </a:spcAft>
                <a:buClrTx/>
                <a:buSzTx/>
                <a:buFontTx/>
                <a:buNone/>
                <a:tabLst/>
                <a:defRPr/>
              </a:pPr>
              <a:t>16</a:t>
            </a:fld>
            <a:endParaRPr kumimoji="0" lang="en-US" altLang="x-none" sz="1200" b="0" i="0" u="none" strike="noStrike" kern="1200" cap="none" spc="0" normalizeH="0" baseline="0" noProof="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3622545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10C86D-86BF-CA2F-9AB6-FDD9CBE8FBA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8">
            <a:extLst>
              <a:ext uri="{FF2B5EF4-FFF2-40B4-BE49-F238E27FC236}">
                <a16:creationId xmlns:a16="http://schemas.microsoft.com/office/drawing/2014/main" id="{EBAB7C00-1EBB-1199-67F5-F0741C17968B}"/>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8" name="Picture 7" descr="A white letter o and a black circle&#10;&#10;Description automatically generated">
            <a:extLst>
              <a:ext uri="{FF2B5EF4-FFF2-40B4-BE49-F238E27FC236}">
                <a16:creationId xmlns:a16="http://schemas.microsoft.com/office/drawing/2014/main" id="{C213964C-5A3F-BC2A-2FB0-D7D5C56DA07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A16158-FEAB-B6AB-459D-D14282D665B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1BF1D566-EEB3-3402-2547-C115BBAB549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FB779F07-9B2D-6A74-7804-C3DDA13EE72F}"/>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9915914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8F02B47-691C-A945-C67C-C76BCB741C3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B0748A9-9B1C-A9EA-A331-65150611D8A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DCC4651A-FC49-4B5B-5235-237D25E5C61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84502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3A6046-195B-6032-5668-4101A62E03E8}"/>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B6B5AC1B-9F25-4C75-E1E5-AD3056EB65DC}"/>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5" name="Picture 4" descr="A white letter o and a black circle&#10;&#10;Description automatically generated">
            <a:extLst>
              <a:ext uri="{FF2B5EF4-FFF2-40B4-BE49-F238E27FC236}">
                <a16:creationId xmlns:a16="http://schemas.microsoft.com/office/drawing/2014/main" id="{4EF43595-EAAA-448E-D577-3FAF0E11D45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8790000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9" name="Picture 8" descr="A blue and black logo&#10;&#10;Description automatically generated">
            <a:extLst>
              <a:ext uri="{FF2B5EF4-FFF2-40B4-BE49-F238E27FC236}">
                <a16:creationId xmlns:a16="http://schemas.microsoft.com/office/drawing/2014/main" id="{85867249-157D-FDF7-9C00-C1C8F929C17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3389946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white letter o and a black circle&#10;&#10;Description automatically generated">
            <a:extLst>
              <a:ext uri="{FF2B5EF4-FFF2-40B4-BE49-F238E27FC236}">
                <a16:creationId xmlns:a16="http://schemas.microsoft.com/office/drawing/2014/main" id="{AC93AEB0-81FC-C3F0-7FFC-85869B694C3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7987087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F609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60287" y="6292846"/>
            <a:ext cx="693513"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CBEB98BA-3675-1013-D595-259E29D4024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8690138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EF754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AF2E9C6D-DD6E-D68B-6DBD-22C56DAEEC9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024186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pic>
        <p:nvPicPr>
          <p:cNvPr id="5" name="Picture 4" descr="A white letter o and a black circle&#10;&#10;Description automatically generated">
            <a:extLst>
              <a:ext uri="{FF2B5EF4-FFF2-40B4-BE49-F238E27FC236}">
                <a16:creationId xmlns:a16="http://schemas.microsoft.com/office/drawing/2014/main" id="{724BCFA5-783A-A044-74DB-D7305C74BBD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5685588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838201" y="2011947"/>
            <a:ext cx="5181600" cy="392117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pic>
        <p:nvPicPr>
          <p:cNvPr id="5" name="Picture 4" descr="A white letter o and a black circle&#10;&#10;Description automatically generated">
            <a:extLst>
              <a:ext uri="{FF2B5EF4-FFF2-40B4-BE49-F238E27FC236}">
                <a16:creationId xmlns:a16="http://schemas.microsoft.com/office/drawing/2014/main" id="{B26344DB-FD2C-D6A9-A677-150AD55FD2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40482736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2432304" y="2216786"/>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922" y="-51782"/>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68BD64-D346-F347-8524-4121CEB4A345}"/>
              </a:ext>
            </a:extLst>
          </p:cNvPr>
          <p:cNvPicPr>
            <a:picLocks noChangeAspect="1"/>
          </p:cNvPicPr>
          <p:nvPr userDrawn="1"/>
        </p:nvPicPr>
        <p:blipFill>
          <a:blip r:embed="rId2">
            <a:alphaModFix amt="60000"/>
          </a:blip>
          <a:stretch>
            <a:fillRect/>
          </a:stretch>
        </p:blipFill>
        <p:spPr>
          <a:xfrm>
            <a:off x="-7667761" y="-3548982"/>
            <a:ext cx="15522477" cy="11949121"/>
          </a:xfrm>
          <a:prstGeom prst="rect">
            <a:avLst/>
          </a:prstGeom>
        </p:spPr>
      </p:pic>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1954"/>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7" name="Picture 6" descr="A blue and black logo&#10;&#10;Description automatically generated">
            <a:extLst>
              <a:ext uri="{FF2B5EF4-FFF2-40B4-BE49-F238E27FC236}">
                <a16:creationId xmlns:a16="http://schemas.microsoft.com/office/drawing/2014/main" id="{01BC6DB9-F6B9-ECD7-9BAA-9DB3FD33B9E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150504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0763730" y="211873"/>
            <a:ext cx="780788" cy="79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134763" y="2989995"/>
            <a:ext cx="10515600" cy="1325563"/>
          </a:xfrm>
        </p:spPr>
        <p:txBody>
          <a:bodyPr/>
          <a:lstStyle>
            <a:lvl1pPr>
              <a:defRPr>
                <a:solidFill>
                  <a:schemeClr val="bg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D083506-FC14-883A-2033-566A33B808BA}"/>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C71A942D-2D61-0581-3000-EB415CCDA5B7}"/>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6609636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attFill prst="pct60">
            <a:fgClr>
              <a:schemeClr val="bg1">
                <a:lumMod val="85000"/>
              </a:schemeClr>
            </a:fgClr>
            <a:bgClr>
              <a:schemeClr val="bg1"/>
            </a:bgClr>
          </a:pattFill>
        </p:spPr>
        <p:txBody>
          <a:bodyPr/>
          <a:lstStyle/>
          <a:p>
            <a:r>
              <a:rPr lang="en-US"/>
              <a:t>Click icon to add picture</a:t>
            </a:r>
          </a:p>
        </p:txBody>
      </p:sp>
      <p:cxnSp>
        <p:nvCxnSpPr>
          <p:cNvPr id="2" name="Straight Connector 1">
            <a:extLst>
              <a:ext uri="{FF2B5EF4-FFF2-40B4-BE49-F238E27FC236}">
                <a16:creationId xmlns:a16="http://schemas.microsoft.com/office/drawing/2014/main" id="{BF996816-D8B2-5AC6-6073-5B2EBEAB7A3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36BFD03A-DF96-9506-4C5B-0C04B1471E5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210006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B3C85-BBD3-ED33-D305-4081AFD4558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9017BBAD-7D6B-A492-B9BF-6C138DE2088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0" name="Picture 9" descr="A white letter o and a black circle&#10;&#10;Description automatically generated">
            <a:extLst>
              <a:ext uri="{FF2B5EF4-FFF2-40B4-BE49-F238E27FC236}">
                <a16:creationId xmlns:a16="http://schemas.microsoft.com/office/drawing/2014/main" id="{0B6A8A0A-FECC-29A8-5102-E64CECDEF81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8289157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C57D36-ED57-BE4C-0056-08F95746517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D6E8326D-14C8-9E8B-3FB9-FFB83A3A091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5" name="Picture 4" descr="A white letter o and a black circle&#10;&#10;Description automatically generated">
            <a:extLst>
              <a:ext uri="{FF2B5EF4-FFF2-40B4-BE49-F238E27FC236}">
                <a16:creationId xmlns:a16="http://schemas.microsoft.com/office/drawing/2014/main" id="{624BCC72-05C9-AABD-EFB2-5C614A375C7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4351838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CB4A91-87EC-5347-41D9-6FE5BB575DF0}"/>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66C87332-A8A1-0240-07AE-ED0D1A3146A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5328728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5AEEC-D512-50FB-E270-2185C1BB09F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76FC96B-779A-10FA-48B4-267C97FDB93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2" name="Picture 11" descr="A white letter o and a black circle&#10;&#10;Description automatically generated">
            <a:extLst>
              <a:ext uri="{FF2B5EF4-FFF2-40B4-BE49-F238E27FC236}">
                <a16:creationId xmlns:a16="http://schemas.microsoft.com/office/drawing/2014/main" id="{B36D474F-AF9A-993D-812E-6523536D42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5171283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2192000" cy="6951785"/>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spTree>
    <p:extLst>
      <p:ext uri="{BB962C8B-B14F-4D97-AF65-F5344CB8AC3E}">
        <p14:creationId xmlns:p14="http://schemas.microsoft.com/office/powerpoint/2010/main" val="213163181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7526"/>
            <a:ext cx="12192000" cy="686552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spTree>
    <p:extLst>
      <p:ext uri="{BB962C8B-B14F-4D97-AF65-F5344CB8AC3E}">
        <p14:creationId xmlns:p14="http://schemas.microsoft.com/office/powerpoint/2010/main" val="307636576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8340914"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2"/>
          </p:nvPr>
        </p:nvSpPr>
        <p:spPr>
          <a:xfrm>
            <a:off x="2118438"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3"/>
          </p:nvPr>
        </p:nvSpPr>
        <p:spPr>
          <a:xfrm>
            <a:off x="5231975"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4289925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2829835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5642517" y="136525"/>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9895657" y="-2483021"/>
            <a:ext cx="15417507" cy="14885281"/>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52826464-028B-6343-8550-C7B302380777}"/>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3" name="Picture 2" descr="A blue and black logo&#10;&#10;Description automatically generated">
            <a:extLst>
              <a:ext uri="{FF2B5EF4-FFF2-40B4-BE49-F238E27FC236}">
                <a16:creationId xmlns:a16="http://schemas.microsoft.com/office/drawing/2014/main" id="{A783F3D3-70D6-6ED3-9129-B6AD29B6E6F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176050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107086"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9" name="Picture Placeholder 13"/>
          <p:cNvSpPr>
            <a:spLocks noGrp="1"/>
          </p:cNvSpPr>
          <p:nvPr>
            <p:ph type="pic" sz="quarter" idx="23"/>
          </p:nvPr>
        </p:nvSpPr>
        <p:spPr>
          <a:xfrm>
            <a:off x="6375355"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04833393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6454258" y="1669852"/>
            <a:ext cx="4588605" cy="388895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49891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2623792"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7" name="Picture Placeholder 13"/>
          <p:cNvSpPr>
            <a:spLocks noGrp="1"/>
          </p:cNvSpPr>
          <p:nvPr>
            <p:ph type="pic" sz="quarter" idx="44"/>
          </p:nvPr>
        </p:nvSpPr>
        <p:spPr>
          <a:xfrm>
            <a:off x="4140225"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45"/>
          </p:nvPr>
        </p:nvSpPr>
        <p:spPr>
          <a:xfrm>
            <a:off x="1107359"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46"/>
          </p:nvPr>
        </p:nvSpPr>
        <p:spPr>
          <a:xfrm>
            <a:off x="2623792"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47"/>
          </p:nvPr>
        </p:nvSpPr>
        <p:spPr>
          <a:xfrm>
            <a:off x="4140225"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48"/>
          </p:nvPr>
        </p:nvSpPr>
        <p:spPr>
          <a:xfrm>
            <a:off x="1107359"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49"/>
          </p:nvPr>
        </p:nvSpPr>
        <p:spPr>
          <a:xfrm>
            <a:off x="2623792"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50"/>
          </p:nvPr>
        </p:nvSpPr>
        <p:spPr>
          <a:xfrm>
            <a:off x="4140225"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51"/>
          </p:nvPr>
        </p:nvSpPr>
        <p:spPr>
          <a:xfrm>
            <a:off x="1107359"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77863610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2192000" cy="6858000"/>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914325"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6403579"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75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0495262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FC4A8-AFA6-447E-B22C-9B26286F5184}"/>
              </a:ext>
            </a:extLst>
          </p:cNvPr>
          <p:cNvSpPr>
            <a:spLocks noGrp="1"/>
          </p:cNvSpPr>
          <p:nvPr>
            <p:ph type="dt" sz="half" idx="10"/>
          </p:nvPr>
        </p:nvSpPr>
        <p:spPr/>
        <p:txBody>
          <a:bodyPr/>
          <a:lstStyle/>
          <a:p>
            <a:fld id="{F5AE41F1-A946-4F23-AEB0-ECB27A2B191B}" type="datetimeFigureOut">
              <a:rPr lang="es-CO" smtClean="0"/>
              <a:t>4/09/2024</a:t>
            </a:fld>
            <a:endParaRPr lang="es-CO"/>
          </a:p>
        </p:txBody>
      </p:sp>
      <p:sp>
        <p:nvSpPr>
          <p:cNvPr id="3" name="Footer Placeholder 2">
            <a:extLst>
              <a:ext uri="{FF2B5EF4-FFF2-40B4-BE49-F238E27FC236}">
                <a16:creationId xmlns:a16="http://schemas.microsoft.com/office/drawing/2014/main" id="{56D701AB-7AF8-4F38-8A43-52A7B7A3FCED}"/>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EE202EE5-F7D9-45F6-8520-897E749339B1}"/>
              </a:ext>
            </a:extLst>
          </p:cNvPr>
          <p:cNvSpPr>
            <a:spLocks noGrp="1"/>
          </p:cNvSpPr>
          <p:nvPr>
            <p:ph type="sldNum" sz="quarter" idx="12"/>
          </p:nvPr>
        </p:nvSpPr>
        <p:spPr/>
        <p:txBody>
          <a:bodyPr/>
          <a:lstStyle/>
          <a:p>
            <a:fld id="{483C4EE0-61F9-48F3-89DF-40D3838B712C}" type="slidenum">
              <a:rPr lang="es-CO" smtClean="0"/>
              <a:t>‹#›</a:t>
            </a:fld>
            <a:endParaRPr lang="es-CO"/>
          </a:p>
        </p:txBody>
      </p:sp>
    </p:spTree>
    <p:extLst>
      <p:ext uri="{BB962C8B-B14F-4D97-AF65-F5344CB8AC3E}">
        <p14:creationId xmlns:p14="http://schemas.microsoft.com/office/powerpoint/2010/main" val="1535007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8810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9591746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671B"/>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76279EF-23C8-E54A-8DA3-25847C8A5D42}"/>
              </a:ext>
            </a:extLst>
          </p:cNvPr>
          <p:cNvSpPr/>
          <p:nvPr userDrawn="1"/>
        </p:nvSpPr>
        <p:spPr>
          <a:xfrm>
            <a:off x="-1828800" y="-3307837"/>
            <a:ext cx="15925800" cy="10165837"/>
          </a:xfrm>
          <a:prstGeom prst="pentagon">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3">
            <a:extLst>
              <a:ext uri="{FF2B5EF4-FFF2-40B4-BE49-F238E27FC236}">
                <a16:creationId xmlns:a16="http://schemas.microsoft.com/office/drawing/2014/main" id="{F6BE2A42-E59A-490D-B646-DD17AF8D888F}"/>
              </a:ext>
            </a:extLst>
          </p:cNvPr>
          <p:cNvSpPr/>
          <p:nvPr userDrawn="1"/>
        </p:nvSpPr>
        <p:spPr>
          <a:xfrm>
            <a:off x="-1828800" y="-3242315"/>
            <a:ext cx="15925800" cy="10100315"/>
          </a:xfrm>
          <a:prstGeom prst="pentagon">
            <a:avLst/>
          </a:prstGeom>
          <a:blipFill dpi="0" rotWithShape="1">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1">
            <a:extLst>
              <a:ext uri="{FF2B5EF4-FFF2-40B4-BE49-F238E27FC236}">
                <a16:creationId xmlns:a16="http://schemas.microsoft.com/office/drawing/2014/main" id="{6F1CD070-F6DA-41F2-9C95-4AC2B29D5A12}"/>
              </a:ext>
            </a:extLst>
          </p:cNvPr>
          <p:cNvSpPr/>
          <p:nvPr userDrawn="1"/>
        </p:nvSpPr>
        <p:spPr>
          <a:xfrm rot="16200000" flipH="1" flipV="1">
            <a:off x="-1715681" y="1660305"/>
            <a:ext cx="6174562" cy="2743200"/>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1">
            <a:extLst>
              <a:ext uri="{FF2B5EF4-FFF2-40B4-BE49-F238E27FC236}">
                <a16:creationId xmlns:a16="http://schemas.microsoft.com/office/drawing/2014/main" id="{7B270E80-76A5-4833-9BAA-F27A49F68026}"/>
              </a:ext>
            </a:extLst>
          </p:cNvPr>
          <p:cNvSpPr/>
          <p:nvPr userDrawn="1"/>
        </p:nvSpPr>
        <p:spPr>
          <a:xfrm rot="16200000" flipH="1" flipV="1">
            <a:off x="-2476094" y="2420716"/>
            <a:ext cx="6174563" cy="1222377"/>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1">
            <a:extLst>
              <a:ext uri="{FF2B5EF4-FFF2-40B4-BE49-F238E27FC236}">
                <a16:creationId xmlns:a16="http://schemas.microsoft.com/office/drawing/2014/main" id="{AD1DB70C-7CA8-450A-AEA6-6E5F7E6F957A}"/>
              </a:ext>
            </a:extLst>
          </p:cNvPr>
          <p:cNvSpPr/>
          <p:nvPr userDrawn="1"/>
        </p:nvSpPr>
        <p:spPr>
          <a:xfrm rot="16200000" flipH="1">
            <a:off x="7741571" y="1668758"/>
            <a:ext cx="6157657" cy="2743202"/>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1">
            <a:extLst>
              <a:ext uri="{FF2B5EF4-FFF2-40B4-BE49-F238E27FC236}">
                <a16:creationId xmlns:a16="http://schemas.microsoft.com/office/drawing/2014/main" id="{B7519186-106E-4553-BE94-090BA74D91CF}"/>
              </a:ext>
            </a:extLst>
          </p:cNvPr>
          <p:cNvSpPr/>
          <p:nvPr userDrawn="1"/>
        </p:nvSpPr>
        <p:spPr>
          <a:xfrm rot="16200000" flipH="1">
            <a:off x="8455099" y="2382285"/>
            <a:ext cx="6157657" cy="1316145"/>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36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788119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1757794" y="1936945"/>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026213" y="-2293425"/>
            <a:ext cx="13214420" cy="12904733"/>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9AE579-E25E-DD4B-A341-E89899C628D3}"/>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3" name="Picture 2" descr="A blue and black logo&#10;&#10;Description automatically generated">
            <a:extLst>
              <a:ext uri="{FF2B5EF4-FFF2-40B4-BE49-F238E27FC236}">
                <a16:creationId xmlns:a16="http://schemas.microsoft.com/office/drawing/2014/main" id="{AA97E899-8A66-46E5-74EB-E052CB819BC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2970746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25995515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4209967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71608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10155217" y="6425850"/>
            <a:ext cx="1621441" cy="262553"/>
          </a:xfrm>
          <a:prstGeom prst="rect">
            <a:avLst/>
          </a:prstGeom>
        </p:spPr>
      </p:pic>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7240369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9409463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5824126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5147769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6" name="Picture 1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263882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140721589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spTree>
    <p:extLst>
      <p:ext uri="{BB962C8B-B14F-4D97-AF65-F5344CB8AC3E}">
        <p14:creationId xmlns:p14="http://schemas.microsoft.com/office/powerpoint/2010/main" val="295903172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1757794" y="1922441"/>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B47E00D-1867-DC48-89CD-15C62638CAB2}"/>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A6575F4-0350-2A4C-8DAE-598AC9AF59E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D0BEA52-02B8-6353-84D7-EC53F7B7E0E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144BC6F2-D64C-4E01-186D-EA3D05DC2FB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910106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6694809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9" name="Content Placeholder 2"/>
          <p:cNvSpPr>
            <a:spLocks noGrp="1"/>
          </p:cNvSpPr>
          <p:nvPr>
            <p:ph idx="1"/>
          </p:nvPr>
        </p:nvSpPr>
        <p:spPr>
          <a:xfrm>
            <a:off x="838419" y="4468876"/>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69253137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9" name="Picture 18"/>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73765979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81744447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8991520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4906090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02492810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6460229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14445843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FC4A8-AFA6-447E-B22C-9B26286F5184}"/>
              </a:ext>
            </a:extLst>
          </p:cNvPr>
          <p:cNvSpPr>
            <a:spLocks noGrp="1"/>
          </p:cNvSpPr>
          <p:nvPr>
            <p:ph type="dt" sz="half" idx="10"/>
          </p:nvPr>
        </p:nvSpPr>
        <p:spPr/>
        <p:txBody>
          <a:bodyPr/>
          <a:lstStyle/>
          <a:p>
            <a:fld id="{F5AE41F1-A946-4F23-AEB0-ECB27A2B191B}" type="datetimeFigureOut">
              <a:rPr lang="es-CO" smtClean="0"/>
              <a:t>4/09/2024</a:t>
            </a:fld>
            <a:endParaRPr lang="es-CO"/>
          </a:p>
        </p:txBody>
      </p:sp>
      <p:sp>
        <p:nvSpPr>
          <p:cNvPr id="3" name="Footer Placeholder 2">
            <a:extLst>
              <a:ext uri="{FF2B5EF4-FFF2-40B4-BE49-F238E27FC236}">
                <a16:creationId xmlns:a16="http://schemas.microsoft.com/office/drawing/2014/main" id="{56D701AB-7AF8-4F38-8A43-52A7B7A3FCED}"/>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EE202EE5-F7D9-45F6-8520-897E749339B1}"/>
              </a:ext>
            </a:extLst>
          </p:cNvPr>
          <p:cNvSpPr>
            <a:spLocks noGrp="1"/>
          </p:cNvSpPr>
          <p:nvPr>
            <p:ph type="sldNum" sz="quarter" idx="12"/>
          </p:nvPr>
        </p:nvSpPr>
        <p:spPr/>
        <p:txBody>
          <a:bodyPr/>
          <a:lstStyle/>
          <a:p>
            <a:fld id="{483C4EE0-61F9-48F3-89DF-40D3838B712C}" type="slidenum">
              <a:rPr lang="es-CO" smtClean="0"/>
              <a:t>‹#›</a:t>
            </a:fld>
            <a:endParaRPr lang="es-CO"/>
          </a:p>
        </p:txBody>
      </p:sp>
    </p:spTree>
    <p:extLst>
      <p:ext uri="{BB962C8B-B14F-4D97-AF65-F5344CB8AC3E}">
        <p14:creationId xmlns:p14="http://schemas.microsoft.com/office/powerpoint/2010/main" val="70763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490244" y="-734383"/>
            <a:ext cx="17443464" cy="10755642"/>
            <a:chOff x="-3490244" y="-734383"/>
            <a:chExt cx="17443464" cy="10755642"/>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F3289EA-8296-DE11-F3FC-9A385FDFECD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8">
            <a:extLst>
              <a:ext uri="{FF2B5EF4-FFF2-40B4-BE49-F238E27FC236}">
                <a16:creationId xmlns:a16="http://schemas.microsoft.com/office/drawing/2014/main" id="{7E465AED-4802-5E46-08A2-79463939CCC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435143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23823828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43483922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6021793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0971915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10155217" y="6425850"/>
            <a:ext cx="1621441" cy="262553"/>
          </a:xfrm>
          <a:prstGeom prst="rect">
            <a:avLst/>
          </a:prstGeom>
        </p:spPr>
      </p:pic>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5914190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8852982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646513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67963533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6" name="Picture 1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81870604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381545429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391083" y="-462091"/>
            <a:ext cx="13358076"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2501900" y="-1395856"/>
            <a:ext cx="15157262"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flipH="1">
            <a:off x="-52940" y="-2512383"/>
            <a:ext cx="13984840" cy="10755642"/>
          </a:xfrm>
          <a:prstGeom prst="rect">
            <a:avLst/>
          </a:prstGeom>
        </p:spPr>
      </p:pic>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807777C-7B78-1DDC-6072-3D8703CDB84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6FF253E3-D1E7-2409-DA61-9E7C0DF36994}"/>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40679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spTree>
    <p:extLst>
      <p:ext uri="{BB962C8B-B14F-4D97-AF65-F5344CB8AC3E}">
        <p14:creationId xmlns:p14="http://schemas.microsoft.com/office/powerpoint/2010/main" val="538078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64564686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9" name="Content Placeholder 2"/>
          <p:cNvSpPr>
            <a:spLocks noGrp="1"/>
          </p:cNvSpPr>
          <p:nvPr>
            <p:ph idx="1"/>
          </p:nvPr>
        </p:nvSpPr>
        <p:spPr>
          <a:xfrm>
            <a:off x="838419" y="4468876"/>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15453692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9" name="Picture 18"/>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03821486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22065065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03185265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14820227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9444135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72016141"/>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42880583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5442492" y="165100"/>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1475942" y="1867255"/>
            <a:ext cx="14833746" cy="14822089"/>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B2EB7D5-4787-BE45-B7D4-08DA4C5A842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3766D-D1FF-19A1-04D8-E234884AAA2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8">
            <a:extLst>
              <a:ext uri="{FF2B5EF4-FFF2-40B4-BE49-F238E27FC236}">
                <a16:creationId xmlns:a16="http://schemas.microsoft.com/office/drawing/2014/main" id="{40B90D9D-B657-6BAE-DD57-0614E773169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21" name="Picture 20" descr="A white letter o and a black circle&#10;&#10;Description automatically generated">
            <a:extLst>
              <a:ext uri="{FF2B5EF4-FFF2-40B4-BE49-F238E27FC236}">
                <a16:creationId xmlns:a16="http://schemas.microsoft.com/office/drawing/2014/main" id="{10F6C47F-A53A-3A42-865B-2B3A969EDEE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728303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65255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4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5" name="Picture 4">
            <a:extLst>
              <a:ext uri="{FF2B5EF4-FFF2-40B4-BE49-F238E27FC236}">
                <a16:creationId xmlns:a16="http://schemas.microsoft.com/office/drawing/2014/main" id="{6673C96F-0848-B14D-9E8E-FB085B5714DC}"/>
              </a:ext>
            </a:extLst>
          </p:cNvPr>
          <p:cNvPicPr>
            <a:picLocks noChangeAspect="1"/>
          </p:cNvPicPr>
          <p:nvPr/>
        </p:nvPicPr>
        <p:blipFill>
          <a:blip r:embed="rId3"/>
          <a:stretch>
            <a:fillRect/>
          </a:stretch>
        </p:blipFill>
        <p:spPr>
          <a:xfrm>
            <a:off x="838200" y="6311900"/>
            <a:ext cx="3357949" cy="327021"/>
          </a:xfrm>
          <a:prstGeom prst="rect">
            <a:avLst/>
          </a:prstGeom>
        </p:spPr>
      </p:pic>
      <p:cxnSp>
        <p:nvCxnSpPr>
          <p:cNvPr id="6" name="Straight Connector 5">
            <a:extLst>
              <a:ext uri="{FF2B5EF4-FFF2-40B4-BE49-F238E27FC236}">
                <a16:creationId xmlns:a16="http://schemas.microsoft.com/office/drawing/2014/main" id="{85EAD5AE-1A7D-AA4F-8E1D-966C8E2DDAAF}"/>
              </a:ext>
            </a:extLst>
          </p:cNvPr>
          <p:cNvCxnSpPr/>
          <p:nvPr/>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095A1FE-AC17-E645-B7E0-00BB6DC9BDC8}"/>
              </a:ext>
            </a:extLst>
          </p:cNvPr>
          <p:cNvSpPr txBox="1"/>
          <p:nvPr/>
        </p:nvSpPr>
        <p:spPr>
          <a:xfrm>
            <a:off x="8230233" y="6331144"/>
            <a:ext cx="2197443" cy="307777"/>
          </a:xfrm>
          <a:prstGeom prst="rect">
            <a:avLst/>
          </a:prstGeom>
          <a:noFill/>
        </p:spPr>
        <p:txBody>
          <a:bodyPr wrap="square" rtlCol="0">
            <a:spAutoFit/>
          </a:bodyPr>
          <a:lstStyle/>
          <a:p>
            <a:pPr algn="r"/>
            <a:r>
              <a:rPr lang="en-US" sz="1400">
                <a:solidFill>
                  <a:srgbClr val="179ADC"/>
                </a:solidFill>
              </a:rPr>
              <a:t>#</a:t>
            </a:r>
            <a:r>
              <a:rPr lang="en-US" sz="1400" err="1">
                <a:solidFill>
                  <a:srgbClr val="179ADC"/>
                </a:solidFill>
              </a:rPr>
              <a:t>UniversalHealth</a:t>
            </a:r>
            <a:endParaRPr lang="en-US" sz="1400">
              <a:solidFill>
                <a:srgbClr val="179ADC"/>
              </a:solidFill>
            </a:endParaRPr>
          </a:p>
        </p:txBody>
      </p:sp>
      <p:grpSp>
        <p:nvGrpSpPr>
          <p:cNvPr id="8" name="Group 7">
            <a:extLst>
              <a:ext uri="{FF2B5EF4-FFF2-40B4-BE49-F238E27FC236}">
                <a16:creationId xmlns:a16="http://schemas.microsoft.com/office/drawing/2014/main" id="{178D3A14-4858-FF4E-8DA4-8DC05E123432}"/>
              </a:ext>
            </a:extLst>
          </p:cNvPr>
          <p:cNvGrpSpPr/>
          <p:nvPr/>
        </p:nvGrpSpPr>
        <p:grpSpPr>
          <a:xfrm>
            <a:off x="838200" y="6307650"/>
            <a:ext cx="3357949" cy="331271"/>
            <a:chOff x="2933700" y="2011363"/>
            <a:chExt cx="4006850" cy="395287"/>
          </a:xfrm>
          <a:solidFill>
            <a:srgbClr val="1B9ADD"/>
          </a:solidFill>
        </p:grpSpPr>
        <p:sp>
          <p:nvSpPr>
            <p:cNvPr id="9" name="Freeform 1">
              <a:extLst>
                <a:ext uri="{FF2B5EF4-FFF2-40B4-BE49-F238E27FC236}">
                  <a16:creationId xmlns:a16="http://schemas.microsoft.com/office/drawing/2014/main" id="{0B623C8E-A1FE-734D-B97A-116EFDF3FB5E}"/>
                </a:ext>
              </a:extLst>
            </p:cNvPr>
            <p:cNvSpPr>
              <a:spLocks noChangeArrowheads="1"/>
            </p:cNvSpPr>
            <p:nvPr/>
          </p:nvSpPr>
          <p:spPr bwMode="auto">
            <a:xfrm>
              <a:off x="6327775" y="2336800"/>
              <a:ext cx="53975" cy="66675"/>
            </a:xfrm>
            <a:custGeom>
              <a:avLst/>
              <a:gdLst>
                <a:gd name="T0" fmla="*/ 98 w 149"/>
                <a:gd name="T1" fmla="*/ 143 h 187"/>
                <a:gd name="T2" fmla="*/ 47 w 149"/>
                <a:gd name="T3" fmla="*/ 143 h 187"/>
                <a:gd name="T4" fmla="*/ 37 w 149"/>
                <a:gd name="T5" fmla="*/ 186 h 187"/>
                <a:gd name="T6" fmla="*/ 0 w 149"/>
                <a:gd name="T7" fmla="*/ 186 h 187"/>
                <a:gd name="T8" fmla="*/ 53 w 149"/>
                <a:gd name="T9" fmla="*/ 0 h 187"/>
                <a:gd name="T10" fmla="*/ 95 w 149"/>
                <a:gd name="T11" fmla="*/ 0 h 187"/>
                <a:gd name="T12" fmla="*/ 148 w 149"/>
                <a:gd name="T13" fmla="*/ 186 h 187"/>
                <a:gd name="T14" fmla="*/ 108 w 149"/>
                <a:gd name="T15" fmla="*/ 186 h 187"/>
                <a:gd name="T16" fmla="*/ 98 w 149"/>
                <a:gd name="T17" fmla="*/ 143 h 187"/>
                <a:gd name="T18" fmla="*/ 74 w 149"/>
                <a:gd name="T19" fmla="*/ 35 h 187"/>
                <a:gd name="T20" fmla="*/ 74 w 149"/>
                <a:gd name="T21" fmla="*/ 35 h 187"/>
                <a:gd name="T22" fmla="*/ 55 w 149"/>
                <a:gd name="T23" fmla="*/ 112 h 187"/>
                <a:gd name="T24" fmla="*/ 93 w 149"/>
                <a:gd name="T25" fmla="*/ 112 h 187"/>
                <a:gd name="T26" fmla="*/ 74 w 149"/>
                <a:gd name="T27" fmla="*/ 3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87">
                  <a:moveTo>
                    <a:pt x="98" y="143"/>
                  </a:moveTo>
                  <a:lnTo>
                    <a:pt x="47" y="143"/>
                  </a:lnTo>
                  <a:lnTo>
                    <a:pt x="37" y="186"/>
                  </a:lnTo>
                  <a:lnTo>
                    <a:pt x="0" y="186"/>
                  </a:lnTo>
                  <a:lnTo>
                    <a:pt x="53" y="0"/>
                  </a:lnTo>
                  <a:lnTo>
                    <a:pt x="95" y="0"/>
                  </a:lnTo>
                  <a:lnTo>
                    <a:pt x="148" y="186"/>
                  </a:lnTo>
                  <a:lnTo>
                    <a:pt x="108" y="186"/>
                  </a:lnTo>
                  <a:lnTo>
                    <a:pt x="98" y="143"/>
                  </a:lnTo>
                  <a:close/>
                  <a:moveTo>
                    <a:pt x="74" y="35"/>
                  </a:moveTo>
                  <a:lnTo>
                    <a:pt x="74" y="35"/>
                  </a:lnTo>
                  <a:lnTo>
                    <a:pt x="55" y="112"/>
                  </a:lnTo>
                  <a:lnTo>
                    <a:pt x="93" y="112"/>
                  </a:lnTo>
                  <a:lnTo>
                    <a:pt x="74" y="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2">
              <a:extLst>
                <a:ext uri="{FF2B5EF4-FFF2-40B4-BE49-F238E27FC236}">
                  <a16:creationId xmlns:a16="http://schemas.microsoft.com/office/drawing/2014/main" id="{49789206-BC73-414E-947B-DC8544D113A0}"/>
                </a:ext>
              </a:extLst>
            </p:cNvPr>
            <p:cNvSpPr>
              <a:spLocks noChangeArrowheads="1"/>
            </p:cNvSpPr>
            <p:nvPr/>
          </p:nvSpPr>
          <p:spPr bwMode="auto">
            <a:xfrm>
              <a:off x="6384925" y="2351088"/>
              <a:ext cx="60325" cy="50800"/>
            </a:xfrm>
            <a:custGeom>
              <a:avLst/>
              <a:gdLst>
                <a:gd name="T0" fmla="*/ 132 w 168"/>
                <a:gd name="T1" fmla="*/ 55 h 141"/>
                <a:gd name="T2" fmla="*/ 119 w 168"/>
                <a:gd name="T3" fmla="*/ 34 h 141"/>
                <a:gd name="T4" fmla="*/ 103 w 168"/>
                <a:gd name="T5" fmla="*/ 53 h 141"/>
                <a:gd name="T6" fmla="*/ 103 w 168"/>
                <a:gd name="T7" fmla="*/ 140 h 141"/>
                <a:gd name="T8" fmla="*/ 66 w 168"/>
                <a:gd name="T9" fmla="*/ 140 h 141"/>
                <a:gd name="T10" fmla="*/ 66 w 168"/>
                <a:gd name="T11" fmla="*/ 55 h 141"/>
                <a:gd name="T12" fmla="*/ 53 w 168"/>
                <a:gd name="T13" fmla="*/ 34 h 141"/>
                <a:gd name="T14" fmla="*/ 37 w 168"/>
                <a:gd name="T15" fmla="*/ 63 h 141"/>
                <a:gd name="T16" fmla="*/ 37 w 168"/>
                <a:gd name="T17" fmla="*/ 140 h 141"/>
                <a:gd name="T18" fmla="*/ 0 w 168"/>
                <a:gd name="T19" fmla="*/ 140 h 141"/>
                <a:gd name="T20" fmla="*/ 0 w 168"/>
                <a:gd name="T21" fmla="*/ 32 h 141"/>
                <a:gd name="T22" fmla="*/ 0 w 168"/>
                <a:gd name="T23" fmla="*/ 2 h 141"/>
                <a:gd name="T24" fmla="*/ 34 w 168"/>
                <a:gd name="T25" fmla="*/ 2 h 141"/>
                <a:gd name="T26" fmla="*/ 34 w 168"/>
                <a:gd name="T27" fmla="*/ 26 h 141"/>
                <a:gd name="T28" fmla="*/ 34 w 168"/>
                <a:gd name="T29" fmla="*/ 26 h 141"/>
                <a:gd name="T30" fmla="*/ 69 w 168"/>
                <a:gd name="T31" fmla="*/ 0 h 141"/>
                <a:gd name="T32" fmla="*/ 100 w 168"/>
                <a:gd name="T33" fmla="*/ 24 h 141"/>
                <a:gd name="T34" fmla="*/ 132 w 168"/>
                <a:gd name="T35" fmla="*/ 0 h 141"/>
                <a:gd name="T36" fmla="*/ 167 w 168"/>
                <a:gd name="T37" fmla="*/ 50 h 141"/>
                <a:gd name="T38" fmla="*/ 167 w 168"/>
                <a:gd name="T39" fmla="*/ 140 h 141"/>
                <a:gd name="T40" fmla="*/ 132 w 168"/>
                <a:gd name="T41" fmla="*/ 140 h 141"/>
                <a:gd name="T42" fmla="*/ 132 w 168"/>
                <a:gd name="T43" fmla="*/ 5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141">
                  <a:moveTo>
                    <a:pt x="132" y="55"/>
                  </a:moveTo>
                  <a:cubicBezTo>
                    <a:pt x="132" y="40"/>
                    <a:pt x="127" y="34"/>
                    <a:pt x="119" y="34"/>
                  </a:cubicBezTo>
                  <a:cubicBezTo>
                    <a:pt x="108" y="34"/>
                    <a:pt x="103" y="42"/>
                    <a:pt x="103" y="53"/>
                  </a:cubicBezTo>
                  <a:lnTo>
                    <a:pt x="103" y="140"/>
                  </a:lnTo>
                  <a:lnTo>
                    <a:pt x="66" y="140"/>
                  </a:lnTo>
                  <a:lnTo>
                    <a:pt x="66" y="55"/>
                  </a:lnTo>
                  <a:cubicBezTo>
                    <a:pt x="66" y="37"/>
                    <a:pt x="58" y="34"/>
                    <a:pt x="53" y="34"/>
                  </a:cubicBezTo>
                  <a:cubicBezTo>
                    <a:pt x="39" y="34"/>
                    <a:pt x="37" y="47"/>
                    <a:pt x="37" y="63"/>
                  </a:cubicBezTo>
                  <a:lnTo>
                    <a:pt x="37" y="140"/>
                  </a:lnTo>
                  <a:lnTo>
                    <a:pt x="0" y="140"/>
                  </a:lnTo>
                  <a:lnTo>
                    <a:pt x="0" y="32"/>
                  </a:lnTo>
                  <a:cubicBezTo>
                    <a:pt x="0" y="18"/>
                    <a:pt x="0" y="10"/>
                    <a:pt x="0" y="2"/>
                  </a:cubicBezTo>
                  <a:lnTo>
                    <a:pt x="34" y="2"/>
                  </a:lnTo>
                  <a:cubicBezTo>
                    <a:pt x="34" y="8"/>
                    <a:pt x="34" y="16"/>
                    <a:pt x="34" y="26"/>
                  </a:cubicBezTo>
                  <a:lnTo>
                    <a:pt x="34" y="26"/>
                  </a:lnTo>
                  <a:cubicBezTo>
                    <a:pt x="39" y="10"/>
                    <a:pt x="51" y="0"/>
                    <a:pt x="69" y="0"/>
                  </a:cubicBezTo>
                  <a:cubicBezTo>
                    <a:pt x="88" y="0"/>
                    <a:pt x="95" y="10"/>
                    <a:pt x="100" y="24"/>
                  </a:cubicBezTo>
                  <a:cubicBezTo>
                    <a:pt x="106" y="10"/>
                    <a:pt x="114" y="0"/>
                    <a:pt x="132" y="0"/>
                  </a:cubicBezTo>
                  <a:cubicBezTo>
                    <a:pt x="159" y="0"/>
                    <a:pt x="167" y="21"/>
                    <a:pt x="167" y="50"/>
                  </a:cubicBezTo>
                  <a:lnTo>
                    <a:pt x="167" y="140"/>
                  </a:lnTo>
                  <a:lnTo>
                    <a:pt x="132" y="140"/>
                  </a:lnTo>
                  <a:lnTo>
                    <a:pt x="132" y="5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3">
              <a:extLst>
                <a:ext uri="{FF2B5EF4-FFF2-40B4-BE49-F238E27FC236}">
                  <a16:creationId xmlns:a16="http://schemas.microsoft.com/office/drawing/2014/main" id="{90686755-C048-F441-9E16-4FDB98796BFC}"/>
                </a:ext>
              </a:extLst>
            </p:cNvPr>
            <p:cNvSpPr>
              <a:spLocks noChangeArrowheads="1"/>
            </p:cNvSpPr>
            <p:nvPr/>
          </p:nvSpPr>
          <p:spPr bwMode="auto">
            <a:xfrm>
              <a:off x="6454775" y="2351088"/>
              <a:ext cx="38100" cy="52387"/>
            </a:xfrm>
            <a:custGeom>
              <a:avLst/>
              <a:gdLst>
                <a:gd name="T0" fmla="*/ 106 w 107"/>
                <a:gd name="T1" fmla="*/ 82 h 144"/>
                <a:gd name="T2" fmla="*/ 35 w 107"/>
                <a:gd name="T3" fmla="*/ 82 h 144"/>
                <a:gd name="T4" fmla="*/ 64 w 107"/>
                <a:gd name="T5" fmla="*/ 114 h 144"/>
                <a:gd name="T6" fmla="*/ 98 w 107"/>
                <a:gd name="T7" fmla="*/ 103 h 144"/>
                <a:gd name="T8" fmla="*/ 98 w 107"/>
                <a:gd name="T9" fmla="*/ 135 h 144"/>
                <a:gd name="T10" fmla="*/ 61 w 107"/>
                <a:gd name="T11" fmla="*/ 143 h 144"/>
                <a:gd name="T12" fmla="*/ 0 w 107"/>
                <a:gd name="T13" fmla="*/ 71 h 144"/>
                <a:gd name="T14" fmla="*/ 53 w 107"/>
                <a:gd name="T15" fmla="*/ 0 h 144"/>
                <a:gd name="T16" fmla="*/ 106 w 107"/>
                <a:gd name="T17" fmla="*/ 71 h 144"/>
                <a:gd name="T18" fmla="*/ 106 w 107"/>
                <a:gd name="T19" fmla="*/ 82 h 144"/>
                <a:gd name="T20" fmla="*/ 75 w 107"/>
                <a:gd name="T21" fmla="*/ 61 h 144"/>
                <a:gd name="T22" fmla="*/ 56 w 107"/>
                <a:gd name="T23" fmla="*/ 26 h 144"/>
                <a:gd name="T24" fmla="*/ 37 w 107"/>
                <a:gd name="T25" fmla="*/ 61 h 144"/>
                <a:gd name="T26" fmla="*/ 75 w 107"/>
                <a:gd name="T27" fmla="*/ 6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44">
                  <a:moveTo>
                    <a:pt x="106" y="82"/>
                  </a:moveTo>
                  <a:lnTo>
                    <a:pt x="35" y="82"/>
                  </a:lnTo>
                  <a:cubicBezTo>
                    <a:pt x="35" y="98"/>
                    <a:pt x="43" y="114"/>
                    <a:pt x="64" y="114"/>
                  </a:cubicBezTo>
                  <a:cubicBezTo>
                    <a:pt x="77" y="114"/>
                    <a:pt x="88" y="108"/>
                    <a:pt x="98" y="103"/>
                  </a:cubicBezTo>
                  <a:lnTo>
                    <a:pt x="98" y="135"/>
                  </a:lnTo>
                  <a:cubicBezTo>
                    <a:pt x="88" y="140"/>
                    <a:pt x="72" y="143"/>
                    <a:pt x="61" y="143"/>
                  </a:cubicBezTo>
                  <a:cubicBezTo>
                    <a:pt x="19" y="143"/>
                    <a:pt x="0" y="114"/>
                    <a:pt x="0" y="71"/>
                  </a:cubicBezTo>
                  <a:cubicBezTo>
                    <a:pt x="0" y="34"/>
                    <a:pt x="19" y="0"/>
                    <a:pt x="53" y="0"/>
                  </a:cubicBezTo>
                  <a:cubicBezTo>
                    <a:pt x="64" y="0"/>
                    <a:pt x="106" y="0"/>
                    <a:pt x="106" y="71"/>
                  </a:cubicBezTo>
                  <a:lnTo>
                    <a:pt x="106" y="82"/>
                  </a:lnTo>
                  <a:close/>
                  <a:moveTo>
                    <a:pt x="75" y="61"/>
                  </a:moveTo>
                  <a:cubicBezTo>
                    <a:pt x="75" y="42"/>
                    <a:pt x="72" y="26"/>
                    <a:pt x="56" y="26"/>
                  </a:cubicBezTo>
                  <a:cubicBezTo>
                    <a:pt x="37" y="26"/>
                    <a:pt x="37" y="53"/>
                    <a:pt x="37" y="61"/>
                  </a:cubicBezTo>
                  <a:lnTo>
                    <a:pt x="75" y="6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4">
              <a:extLst>
                <a:ext uri="{FF2B5EF4-FFF2-40B4-BE49-F238E27FC236}">
                  <a16:creationId xmlns:a16="http://schemas.microsoft.com/office/drawing/2014/main" id="{B6086AED-7096-3E44-ADEC-8867273184CA}"/>
                </a:ext>
              </a:extLst>
            </p:cNvPr>
            <p:cNvSpPr>
              <a:spLocks noChangeArrowheads="1"/>
            </p:cNvSpPr>
            <p:nvPr/>
          </p:nvSpPr>
          <p:spPr bwMode="auto">
            <a:xfrm>
              <a:off x="6499225" y="2351088"/>
              <a:ext cx="26988" cy="50800"/>
            </a:xfrm>
            <a:custGeom>
              <a:avLst/>
              <a:gdLst>
                <a:gd name="T0" fmla="*/ 0 w 76"/>
                <a:gd name="T1" fmla="*/ 32 h 141"/>
                <a:gd name="T2" fmla="*/ 0 w 76"/>
                <a:gd name="T3" fmla="*/ 2 h 141"/>
                <a:gd name="T4" fmla="*/ 35 w 76"/>
                <a:gd name="T5" fmla="*/ 2 h 141"/>
                <a:gd name="T6" fmla="*/ 35 w 76"/>
                <a:gd name="T7" fmla="*/ 26 h 141"/>
                <a:gd name="T8" fmla="*/ 35 w 76"/>
                <a:gd name="T9" fmla="*/ 26 h 141"/>
                <a:gd name="T10" fmla="*/ 69 w 76"/>
                <a:gd name="T11" fmla="*/ 0 h 141"/>
                <a:gd name="T12" fmla="*/ 75 w 76"/>
                <a:gd name="T13" fmla="*/ 0 h 141"/>
                <a:gd name="T14" fmla="*/ 75 w 76"/>
                <a:gd name="T15" fmla="*/ 40 h 141"/>
                <a:gd name="T16" fmla="*/ 61 w 76"/>
                <a:gd name="T17" fmla="*/ 37 h 141"/>
                <a:gd name="T18" fmla="*/ 38 w 76"/>
                <a:gd name="T19" fmla="*/ 79 h 141"/>
                <a:gd name="T20" fmla="*/ 38 w 76"/>
                <a:gd name="T21" fmla="*/ 140 h 141"/>
                <a:gd name="T22" fmla="*/ 0 w 76"/>
                <a:gd name="T23" fmla="*/ 140 h 141"/>
                <a:gd name="T24" fmla="*/ 0 w 76"/>
                <a:gd name="T25" fmla="*/ 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41">
                  <a:moveTo>
                    <a:pt x="0" y="32"/>
                  </a:moveTo>
                  <a:cubicBezTo>
                    <a:pt x="0" y="18"/>
                    <a:pt x="0" y="10"/>
                    <a:pt x="0" y="2"/>
                  </a:cubicBezTo>
                  <a:lnTo>
                    <a:pt x="35" y="2"/>
                  </a:lnTo>
                  <a:cubicBezTo>
                    <a:pt x="35" y="10"/>
                    <a:pt x="35" y="18"/>
                    <a:pt x="35" y="26"/>
                  </a:cubicBezTo>
                  <a:lnTo>
                    <a:pt x="35" y="26"/>
                  </a:lnTo>
                  <a:cubicBezTo>
                    <a:pt x="43" y="10"/>
                    <a:pt x="48" y="0"/>
                    <a:pt x="69" y="0"/>
                  </a:cubicBezTo>
                  <a:lnTo>
                    <a:pt x="75" y="0"/>
                  </a:lnTo>
                  <a:lnTo>
                    <a:pt x="75" y="40"/>
                  </a:lnTo>
                  <a:cubicBezTo>
                    <a:pt x="72" y="40"/>
                    <a:pt x="67" y="37"/>
                    <a:pt x="61" y="37"/>
                  </a:cubicBezTo>
                  <a:cubicBezTo>
                    <a:pt x="40" y="37"/>
                    <a:pt x="38" y="58"/>
                    <a:pt x="38" y="79"/>
                  </a:cubicBezTo>
                  <a:lnTo>
                    <a:pt x="38" y="140"/>
                  </a:lnTo>
                  <a:lnTo>
                    <a:pt x="0" y="140"/>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5">
              <a:extLst>
                <a:ext uri="{FF2B5EF4-FFF2-40B4-BE49-F238E27FC236}">
                  <a16:creationId xmlns:a16="http://schemas.microsoft.com/office/drawing/2014/main" id="{BACA4DF1-E7F3-8F4D-A4A1-6EDCFF0A697B}"/>
                </a:ext>
              </a:extLst>
            </p:cNvPr>
            <p:cNvSpPr>
              <a:spLocks noChangeArrowheads="1"/>
            </p:cNvSpPr>
            <p:nvPr/>
          </p:nvSpPr>
          <p:spPr bwMode="auto">
            <a:xfrm>
              <a:off x="6532563" y="2330450"/>
              <a:ext cx="14287" cy="71438"/>
            </a:xfrm>
            <a:custGeom>
              <a:avLst/>
              <a:gdLst>
                <a:gd name="T0" fmla="*/ 0 w 38"/>
                <a:gd name="T1" fmla="*/ 0 h 199"/>
                <a:gd name="T2" fmla="*/ 37 w 38"/>
                <a:gd name="T3" fmla="*/ 0 h 199"/>
                <a:gd name="T4" fmla="*/ 37 w 38"/>
                <a:gd name="T5" fmla="*/ 37 h 199"/>
                <a:gd name="T6" fmla="*/ 0 w 38"/>
                <a:gd name="T7" fmla="*/ 37 h 199"/>
                <a:gd name="T8" fmla="*/ 0 w 38"/>
                <a:gd name="T9" fmla="*/ 0 h 199"/>
                <a:gd name="T10" fmla="*/ 0 w 38"/>
                <a:gd name="T11" fmla="*/ 60 h 199"/>
                <a:gd name="T12" fmla="*/ 37 w 38"/>
                <a:gd name="T13" fmla="*/ 60 h 199"/>
                <a:gd name="T14" fmla="*/ 37 w 38"/>
                <a:gd name="T15" fmla="*/ 198 h 199"/>
                <a:gd name="T16" fmla="*/ 0 w 38"/>
                <a:gd name="T17" fmla="*/ 198 h 199"/>
                <a:gd name="T18" fmla="*/ 0 w 38"/>
                <a:gd name="T19" fmla="*/ 6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99">
                  <a:moveTo>
                    <a:pt x="0" y="0"/>
                  </a:moveTo>
                  <a:lnTo>
                    <a:pt x="37" y="0"/>
                  </a:lnTo>
                  <a:lnTo>
                    <a:pt x="37" y="37"/>
                  </a:lnTo>
                  <a:lnTo>
                    <a:pt x="0" y="37"/>
                  </a:lnTo>
                  <a:lnTo>
                    <a:pt x="0" y="0"/>
                  </a:lnTo>
                  <a:close/>
                  <a:moveTo>
                    <a:pt x="0" y="60"/>
                  </a:moveTo>
                  <a:lnTo>
                    <a:pt x="37" y="60"/>
                  </a:lnTo>
                  <a:lnTo>
                    <a:pt x="37" y="198"/>
                  </a:lnTo>
                  <a:lnTo>
                    <a:pt x="0" y="198"/>
                  </a:lnTo>
                  <a:lnTo>
                    <a:pt x="0" y="6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6">
              <a:extLst>
                <a:ext uri="{FF2B5EF4-FFF2-40B4-BE49-F238E27FC236}">
                  <a16:creationId xmlns:a16="http://schemas.microsoft.com/office/drawing/2014/main" id="{13393DDF-1DFE-7C44-9014-79C5843777B1}"/>
                </a:ext>
              </a:extLst>
            </p:cNvPr>
            <p:cNvSpPr>
              <a:spLocks noChangeArrowheads="1"/>
            </p:cNvSpPr>
            <p:nvPr/>
          </p:nvSpPr>
          <p:spPr bwMode="auto">
            <a:xfrm>
              <a:off x="6554788" y="2351088"/>
              <a:ext cx="31750" cy="52387"/>
            </a:xfrm>
            <a:custGeom>
              <a:avLst/>
              <a:gdLst>
                <a:gd name="T0" fmla="*/ 88 w 89"/>
                <a:gd name="T1" fmla="*/ 137 h 144"/>
                <a:gd name="T2" fmla="*/ 56 w 89"/>
                <a:gd name="T3" fmla="*/ 143 h 144"/>
                <a:gd name="T4" fmla="*/ 0 w 89"/>
                <a:gd name="T5" fmla="*/ 74 h 144"/>
                <a:gd name="T6" fmla="*/ 59 w 89"/>
                <a:gd name="T7" fmla="*/ 0 h 144"/>
                <a:gd name="T8" fmla="*/ 88 w 89"/>
                <a:gd name="T9" fmla="*/ 8 h 144"/>
                <a:gd name="T10" fmla="*/ 85 w 89"/>
                <a:gd name="T11" fmla="*/ 40 h 144"/>
                <a:gd name="T12" fmla="*/ 64 w 89"/>
                <a:gd name="T13" fmla="*/ 34 h 144"/>
                <a:gd name="T14" fmla="*/ 37 w 89"/>
                <a:gd name="T15" fmla="*/ 74 h 144"/>
                <a:gd name="T16" fmla="*/ 67 w 89"/>
                <a:gd name="T17" fmla="*/ 114 h 144"/>
                <a:gd name="T18" fmla="*/ 88 w 89"/>
                <a:gd name="T19" fmla="*/ 108 h 144"/>
                <a:gd name="T20" fmla="*/ 88 w 89"/>
                <a:gd name="T21" fmla="*/ 1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44">
                  <a:moveTo>
                    <a:pt x="88" y="137"/>
                  </a:moveTo>
                  <a:cubicBezTo>
                    <a:pt x="77" y="140"/>
                    <a:pt x="67" y="143"/>
                    <a:pt x="56" y="143"/>
                  </a:cubicBezTo>
                  <a:cubicBezTo>
                    <a:pt x="8" y="143"/>
                    <a:pt x="0" y="98"/>
                    <a:pt x="0" y="74"/>
                  </a:cubicBezTo>
                  <a:cubicBezTo>
                    <a:pt x="0" y="32"/>
                    <a:pt x="22" y="0"/>
                    <a:pt x="59" y="0"/>
                  </a:cubicBezTo>
                  <a:cubicBezTo>
                    <a:pt x="72" y="0"/>
                    <a:pt x="77" y="2"/>
                    <a:pt x="88" y="8"/>
                  </a:cubicBezTo>
                  <a:lnTo>
                    <a:pt x="85" y="40"/>
                  </a:lnTo>
                  <a:cubicBezTo>
                    <a:pt x="77" y="37"/>
                    <a:pt x="72" y="34"/>
                    <a:pt x="64" y="34"/>
                  </a:cubicBezTo>
                  <a:cubicBezTo>
                    <a:pt x="37" y="34"/>
                    <a:pt x="37" y="69"/>
                    <a:pt x="37" y="74"/>
                  </a:cubicBezTo>
                  <a:cubicBezTo>
                    <a:pt x="37" y="103"/>
                    <a:pt x="53" y="114"/>
                    <a:pt x="67" y="114"/>
                  </a:cubicBezTo>
                  <a:cubicBezTo>
                    <a:pt x="75" y="114"/>
                    <a:pt x="80" y="111"/>
                    <a:pt x="88" y="108"/>
                  </a:cubicBezTo>
                  <a:lnTo>
                    <a:pt x="88" y="13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7">
              <a:extLst>
                <a:ext uri="{FF2B5EF4-FFF2-40B4-BE49-F238E27FC236}">
                  <a16:creationId xmlns:a16="http://schemas.microsoft.com/office/drawing/2014/main" id="{FD0268C9-5DC1-DD46-ADDC-17C77C61E1B2}"/>
                </a:ext>
              </a:extLst>
            </p:cNvPr>
            <p:cNvSpPr>
              <a:spLocks noChangeArrowheads="1"/>
            </p:cNvSpPr>
            <p:nvPr/>
          </p:nvSpPr>
          <p:spPr bwMode="auto">
            <a:xfrm>
              <a:off x="6591300" y="2352675"/>
              <a:ext cx="38100" cy="52388"/>
            </a:xfrm>
            <a:custGeom>
              <a:avLst/>
              <a:gdLst>
                <a:gd name="T0" fmla="*/ 10 w 104"/>
                <a:gd name="T1" fmla="*/ 8 h 144"/>
                <a:gd name="T2" fmla="*/ 50 w 104"/>
                <a:gd name="T3" fmla="*/ 0 h 144"/>
                <a:gd name="T4" fmla="*/ 103 w 104"/>
                <a:gd name="T5" fmla="*/ 51 h 144"/>
                <a:gd name="T6" fmla="*/ 103 w 104"/>
                <a:gd name="T7" fmla="*/ 101 h 144"/>
                <a:gd name="T8" fmla="*/ 103 w 104"/>
                <a:gd name="T9" fmla="*/ 141 h 144"/>
                <a:gd name="T10" fmla="*/ 69 w 104"/>
                <a:gd name="T11" fmla="*/ 141 h 144"/>
                <a:gd name="T12" fmla="*/ 69 w 104"/>
                <a:gd name="T13" fmla="*/ 122 h 144"/>
                <a:gd name="T14" fmla="*/ 37 w 104"/>
                <a:gd name="T15" fmla="*/ 143 h 144"/>
                <a:gd name="T16" fmla="*/ 0 w 104"/>
                <a:gd name="T17" fmla="*/ 101 h 144"/>
                <a:gd name="T18" fmla="*/ 58 w 104"/>
                <a:gd name="T19" fmla="*/ 53 h 144"/>
                <a:gd name="T20" fmla="*/ 69 w 104"/>
                <a:gd name="T21" fmla="*/ 53 h 144"/>
                <a:gd name="T22" fmla="*/ 47 w 104"/>
                <a:gd name="T23" fmla="*/ 27 h 144"/>
                <a:gd name="T24" fmla="*/ 13 w 104"/>
                <a:gd name="T25" fmla="*/ 40 h 144"/>
                <a:gd name="T26" fmla="*/ 10 w 104"/>
                <a:gd name="T27" fmla="*/ 8 h 144"/>
                <a:gd name="T28" fmla="*/ 31 w 104"/>
                <a:gd name="T29" fmla="*/ 96 h 144"/>
                <a:gd name="T30" fmla="*/ 47 w 104"/>
                <a:gd name="T31" fmla="*/ 114 h 144"/>
                <a:gd name="T32" fmla="*/ 69 w 104"/>
                <a:gd name="T33" fmla="*/ 80 h 144"/>
                <a:gd name="T34" fmla="*/ 69 w 104"/>
                <a:gd name="T35" fmla="*/ 72 h 144"/>
                <a:gd name="T36" fmla="*/ 31 w 104"/>
                <a:gd name="T3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44">
                  <a:moveTo>
                    <a:pt x="10" y="8"/>
                  </a:moveTo>
                  <a:cubicBezTo>
                    <a:pt x="21" y="6"/>
                    <a:pt x="37" y="0"/>
                    <a:pt x="50" y="0"/>
                  </a:cubicBezTo>
                  <a:cubicBezTo>
                    <a:pt x="92" y="0"/>
                    <a:pt x="103" y="22"/>
                    <a:pt x="103" y="51"/>
                  </a:cubicBezTo>
                  <a:lnTo>
                    <a:pt x="103" y="101"/>
                  </a:lnTo>
                  <a:lnTo>
                    <a:pt x="103" y="141"/>
                  </a:lnTo>
                  <a:lnTo>
                    <a:pt x="69" y="141"/>
                  </a:lnTo>
                  <a:lnTo>
                    <a:pt x="69" y="122"/>
                  </a:lnTo>
                  <a:cubicBezTo>
                    <a:pt x="66" y="130"/>
                    <a:pt x="53" y="143"/>
                    <a:pt x="37" y="143"/>
                  </a:cubicBezTo>
                  <a:cubicBezTo>
                    <a:pt x="16" y="143"/>
                    <a:pt x="0" y="128"/>
                    <a:pt x="0" y="101"/>
                  </a:cubicBezTo>
                  <a:cubicBezTo>
                    <a:pt x="0" y="56"/>
                    <a:pt x="47" y="53"/>
                    <a:pt x="58" y="53"/>
                  </a:cubicBezTo>
                  <a:lnTo>
                    <a:pt x="69" y="53"/>
                  </a:lnTo>
                  <a:cubicBezTo>
                    <a:pt x="69" y="27"/>
                    <a:pt x="53" y="27"/>
                    <a:pt x="47" y="27"/>
                  </a:cubicBezTo>
                  <a:cubicBezTo>
                    <a:pt x="39" y="27"/>
                    <a:pt x="29" y="30"/>
                    <a:pt x="13" y="40"/>
                  </a:cubicBezTo>
                  <a:lnTo>
                    <a:pt x="10" y="8"/>
                  </a:lnTo>
                  <a:close/>
                  <a:moveTo>
                    <a:pt x="31" y="96"/>
                  </a:moveTo>
                  <a:cubicBezTo>
                    <a:pt x="31" y="114"/>
                    <a:pt x="45" y="114"/>
                    <a:pt x="47" y="114"/>
                  </a:cubicBezTo>
                  <a:cubicBezTo>
                    <a:pt x="50" y="114"/>
                    <a:pt x="69" y="114"/>
                    <a:pt x="69" y="80"/>
                  </a:cubicBezTo>
                  <a:lnTo>
                    <a:pt x="69" y="72"/>
                  </a:lnTo>
                  <a:cubicBezTo>
                    <a:pt x="55" y="72"/>
                    <a:pt x="31" y="72"/>
                    <a:pt x="31" y="9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8">
              <a:extLst>
                <a:ext uri="{FF2B5EF4-FFF2-40B4-BE49-F238E27FC236}">
                  <a16:creationId xmlns:a16="http://schemas.microsoft.com/office/drawing/2014/main" id="{9FB01407-DB4F-E24C-99DF-897BA7D6C1B5}"/>
                </a:ext>
              </a:extLst>
            </p:cNvPr>
            <p:cNvSpPr>
              <a:spLocks noChangeArrowheads="1"/>
            </p:cNvSpPr>
            <p:nvPr/>
          </p:nvSpPr>
          <p:spPr bwMode="auto">
            <a:xfrm>
              <a:off x="6634163" y="2351088"/>
              <a:ext cx="31750" cy="52387"/>
            </a:xfrm>
            <a:custGeom>
              <a:avLst/>
              <a:gdLst>
                <a:gd name="T0" fmla="*/ 79 w 86"/>
                <a:gd name="T1" fmla="*/ 37 h 144"/>
                <a:gd name="T2" fmla="*/ 50 w 86"/>
                <a:gd name="T3" fmla="*/ 29 h 144"/>
                <a:gd name="T4" fmla="*/ 37 w 86"/>
                <a:gd name="T5" fmla="*/ 40 h 144"/>
                <a:gd name="T6" fmla="*/ 61 w 86"/>
                <a:gd name="T7" fmla="*/ 61 h 144"/>
                <a:gd name="T8" fmla="*/ 85 w 86"/>
                <a:gd name="T9" fmla="*/ 100 h 144"/>
                <a:gd name="T10" fmla="*/ 40 w 86"/>
                <a:gd name="T11" fmla="*/ 143 h 144"/>
                <a:gd name="T12" fmla="*/ 0 w 86"/>
                <a:gd name="T13" fmla="*/ 135 h 144"/>
                <a:gd name="T14" fmla="*/ 0 w 86"/>
                <a:gd name="T15" fmla="*/ 103 h 144"/>
                <a:gd name="T16" fmla="*/ 29 w 86"/>
                <a:gd name="T17" fmla="*/ 114 h 144"/>
                <a:gd name="T18" fmla="*/ 47 w 86"/>
                <a:gd name="T19" fmla="*/ 100 h 144"/>
                <a:gd name="T20" fmla="*/ 24 w 86"/>
                <a:gd name="T21" fmla="*/ 85 h 144"/>
                <a:gd name="T22" fmla="*/ 0 w 86"/>
                <a:gd name="T23" fmla="*/ 42 h 144"/>
                <a:gd name="T24" fmla="*/ 45 w 86"/>
                <a:gd name="T25" fmla="*/ 0 h 144"/>
                <a:gd name="T26" fmla="*/ 79 w 86"/>
                <a:gd name="T27" fmla="*/ 5 h 144"/>
                <a:gd name="T28" fmla="*/ 79 w 86"/>
                <a:gd name="T2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44">
                  <a:moveTo>
                    <a:pt x="79" y="37"/>
                  </a:moveTo>
                  <a:cubicBezTo>
                    <a:pt x="69" y="32"/>
                    <a:pt x="61" y="29"/>
                    <a:pt x="50" y="29"/>
                  </a:cubicBezTo>
                  <a:cubicBezTo>
                    <a:pt x="40" y="29"/>
                    <a:pt x="37" y="34"/>
                    <a:pt x="37" y="40"/>
                  </a:cubicBezTo>
                  <a:cubicBezTo>
                    <a:pt x="37" y="47"/>
                    <a:pt x="42" y="50"/>
                    <a:pt x="61" y="61"/>
                  </a:cubicBezTo>
                  <a:cubicBezTo>
                    <a:pt x="74" y="66"/>
                    <a:pt x="85" y="74"/>
                    <a:pt x="85" y="100"/>
                  </a:cubicBezTo>
                  <a:cubicBezTo>
                    <a:pt x="85" y="132"/>
                    <a:pt x="63" y="143"/>
                    <a:pt x="40" y="143"/>
                  </a:cubicBezTo>
                  <a:cubicBezTo>
                    <a:pt x="29" y="143"/>
                    <a:pt x="13" y="140"/>
                    <a:pt x="0" y="135"/>
                  </a:cubicBezTo>
                  <a:lnTo>
                    <a:pt x="0" y="103"/>
                  </a:lnTo>
                  <a:cubicBezTo>
                    <a:pt x="8" y="108"/>
                    <a:pt x="18" y="114"/>
                    <a:pt x="29" y="114"/>
                  </a:cubicBezTo>
                  <a:cubicBezTo>
                    <a:pt x="45" y="114"/>
                    <a:pt x="47" y="105"/>
                    <a:pt x="47" y="100"/>
                  </a:cubicBezTo>
                  <a:cubicBezTo>
                    <a:pt x="47" y="94"/>
                    <a:pt x="37" y="92"/>
                    <a:pt x="24" y="85"/>
                  </a:cubicBezTo>
                  <a:cubicBezTo>
                    <a:pt x="10" y="79"/>
                    <a:pt x="0" y="66"/>
                    <a:pt x="0" y="42"/>
                  </a:cubicBezTo>
                  <a:cubicBezTo>
                    <a:pt x="0" y="26"/>
                    <a:pt x="8" y="0"/>
                    <a:pt x="45" y="0"/>
                  </a:cubicBezTo>
                  <a:cubicBezTo>
                    <a:pt x="61" y="0"/>
                    <a:pt x="71" y="2"/>
                    <a:pt x="79" y="5"/>
                  </a:cubicBezTo>
                  <a:lnTo>
                    <a:pt x="79" y="3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9">
              <a:extLst>
                <a:ext uri="{FF2B5EF4-FFF2-40B4-BE49-F238E27FC236}">
                  <a16:creationId xmlns:a16="http://schemas.microsoft.com/office/drawing/2014/main" id="{168DB6DA-C7D9-BD48-AE58-08E2D35E56BE}"/>
                </a:ext>
              </a:extLst>
            </p:cNvPr>
            <p:cNvSpPr>
              <a:spLocks noChangeArrowheads="1"/>
            </p:cNvSpPr>
            <p:nvPr/>
          </p:nvSpPr>
          <p:spPr bwMode="auto">
            <a:xfrm>
              <a:off x="6327775" y="2298700"/>
              <a:ext cx="612775" cy="7938"/>
            </a:xfrm>
            <a:custGeom>
              <a:avLst/>
              <a:gdLst>
                <a:gd name="T0" fmla="*/ 851 w 1703"/>
                <a:gd name="T1" fmla="*/ 19 h 20"/>
                <a:gd name="T2" fmla="*/ 0 w 1703"/>
                <a:gd name="T3" fmla="*/ 19 h 20"/>
                <a:gd name="T4" fmla="*/ 0 w 1703"/>
                <a:gd name="T5" fmla="*/ 0 h 20"/>
                <a:gd name="T6" fmla="*/ 1702 w 1703"/>
                <a:gd name="T7" fmla="*/ 0 h 20"/>
                <a:gd name="T8" fmla="*/ 1702 w 1703"/>
                <a:gd name="T9" fmla="*/ 19 h 20"/>
                <a:gd name="T10" fmla="*/ 851 w 1703"/>
                <a:gd name="T11" fmla="*/ 19 h 20"/>
              </a:gdLst>
              <a:ahLst/>
              <a:cxnLst>
                <a:cxn ang="0">
                  <a:pos x="T0" y="T1"/>
                </a:cxn>
                <a:cxn ang="0">
                  <a:pos x="T2" y="T3"/>
                </a:cxn>
                <a:cxn ang="0">
                  <a:pos x="T4" y="T5"/>
                </a:cxn>
                <a:cxn ang="0">
                  <a:pos x="T6" y="T7"/>
                </a:cxn>
                <a:cxn ang="0">
                  <a:pos x="T8" y="T9"/>
                </a:cxn>
                <a:cxn ang="0">
                  <a:pos x="T10" y="T11"/>
                </a:cxn>
              </a:cxnLst>
              <a:rect l="0" t="0" r="r" b="b"/>
              <a:pathLst>
                <a:path w="1703" h="20">
                  <a:moveTo>
                    <a:pt x="851" y="19"/>
                  </a:moveTo>
                  <a:lnTo>
                    <a:pt x="0" y="19"/>
                  </a:lnTo>
                  <a:lnTo>
                    <a:pt x="0" y="0"/>
                  </a:lnTo>
                  <a:lnTo>
                    <a:pt x="1702" y="0"/>
                  </a:lnTo>
                  <a:lnTo>
                    <a:pt x="1702" y="19"/>
                  </a:lnTo>
                  <a:lnTo>
                    <a:pt x="851" y="1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10">
              <a:extLst>
                <a:ext uri="{FF2B5EF4-FFF2-40B4-BE49-F238E27FC236}">
                  <a16:creationId xmlns:a16="http://schemas.microsoft.com/office/drawing/2014/main" id="{FEA3595E-4AA7-814A-BAF5-653AB38E207E}"/>
                </a:ext>
              </a:extLst>
            </p:cNvPr>
            <p:cNvSpPr>
              <a:spLocks noChangeArrowheads="1"/>
            </p:cNvSpPr>
            <p:nvPr/>
          </p:nvSpPr>
          <p:spPr bwMode="auto">
            <a:xfrm>
              <a:off x="5957888" y="2371725"/>
              <a:ext cx="17462" cy="31750"/>
            </a:xfrm>
            <a:custGeom>
              <a:avLst/>
              <a:gdLst>
                <a:gd name="T0" fmla="*/ 3 w 49"/>
                <a:gd name="T1" fmla="*/ 0 h 89"/>
                <a:gd name="T2" fmla="*/ 24 w 49"/>
                <a:gd name="T3" fmla="*/ 0 h 89"/>
                <a:gd name="T4" fmla="*/ 45 w 49"/>
                <a:gd name="T5" fmla="*/ 22 h 89"/>
                <a:gd name="T6" fmla="*/ 32 w 49"/>
                <a:gd name="T7" fmla="*/ 43 h 89"/>
                <a:gd name="T8" fmla="*/ 32 w 49"/>
                <a:gd name="T9" fmla="*/ 43 h 89"/>
                <a:gd name="T10" fmla="*/ 40 w 49"/>
                <a:gd name="T11" fmla="*/ 53 h 89"/>
                <a:gd name="T12" fmla="*/ 48 w 49"/>
                <a:gd name="T13" fmla="*/ 85 h 89"/>
                <a:gd name="T14" fmla="*/ 35 w 49"/>
                <a:gd name="T15" fmla="*/ 85 h 89"/>
                <a:gd name="T16" fmla="*/ 27 w 49"/>
                <a:gd name="T17" fmla="*/ 59 h 89"/>
                <a:gd name="T18" fmla="*/ 16 w 49"/>
                <a:gd name="T19" fmla="*/ 51 h 89"/>
                <a:gd name="T20" fmla="*/ 14 w 49"/>
                <a:gd name="T21" fmla="*/ 51 h 89"/>
                <a:gd name="T22" fmla="*/ 14 w 49"/>
                <a:gd name="T23" fmla="*/ 88 h 89"/>
                <a:gd name="T24" fmla="*/ 0 w 49"/>
                <a:gd name="T25" fmla="*/ 88 h 89"/>
                <a:gd name="T26" fmla="*/ 3 w 49"/>
                <a:gd name="T27" fmla="*/ 0 h 89"/>
                <a:gd name="T28" fmla="*/ 22 w 49"/>
                <a:gd name="T29" fmla="*/ 37 h 89"/>
                <a:gd name="T30" fmla="*/ 32 w 49"/>
                <a:gd name="T31" fmla="*/ 24 h 89"/>
                <a:gd name="T32" fmla="*/ 22 w 49"/>
                <a:gd name="T33" fmla="*/ 11 h 89"/>
                <a:gd name="T34" fmla="*/ 16 w 49"/>
                <a:gd name="T35" fmla="*/ 11 h 89"/>
                <a:gd name="T36" fmla="*/ 16 w 49"/>
                <a:gd name="T37" fmla="*/ 35 h 89"/>
                <a:gd name="T38" fmla="*/ 22 w 49"/>
                <a:gd name="T39" fmla="*/ 35 h 89"/>
                <a:gd name="T40" fmla="*/ 22 w 49"/>
                <a:gd name="T41"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89">
                  <a:moveTo>
                    <a:pt x="3" y="0"/>
                  </a:moveTo>
                  <a:lnTo>
                    <a:pt x="24" y="0"/>
                  </a:lnTo>
                  <a:cubicBezTo>
                    <a:pt x="37" y="0"/>
                    <a:pt x="45" y="8"/>
                    <a:pt x="45" y="22"/>
                  </a:cubicBezTo>
                  <a:cubicBezTo>
                    <a:pt x="45" y="32"/>
                    <a:pt x="40" y="40"/>
                    <a:pt x="32" y="43"/>
                  </a:cubicBezTo>
                  <a:lnTo>
                    <a:pt x="32" y="43"/>
                  </a:lnTo>
                  <a:cubicBezTo>
                    <a:pt x="35" y="43"/>
                    <a:pt x="37" y="45"/>
                    <a:pt x="40" y="53"/>
                  </a:cubicBezTo>
                  <a:lnTo>
                    <a:pt x="48" y="85"/>
                  </a:lnTo>
                  <a:lnTo>
                    <a:pt x="35" y="85"/>
                  </a:lnTo>
                  <a:lnTo>
                    <a:pt x="27" y="59"/>
                  </a:lnTo>
                  <a:cubicBezTo>
                    <a:pt x="24" y="51"/>
                    <a:pt x="22" y="51"/>
                    <a:pt x="16" y="51"/>
                  </a:cubicBezTo>
                  <a:lnTo>
                    <a:pt x="14" y="51"/>
                  </a:lnTo>
                  <a:lnTo>
                    <a:pt x="14" y="88"/>
                  </a:lnTo>
                  <a:lnTo>
                    <a:pt x="0" y="88"/>
                  </a:lnTo>
                  <a:lnTo>
                    <a:pt x="3" y="0"/>
                  </a:lnTo>
                  <a:close/>
                  <a:moveTo>
                    <a:pt x="22" y="37"/>
                  </a:moveTo>
                  <a:cubicBezTo>
                    <a:pt x="30" y="37"/>
                    <a:pt x="32" y="32"/>
                    <a:pt x="32" y="24"/>
                  </a:cubicBezTo>
                  <a:cubicBezTo>
                    <a:pt x="32" y="14"/>
                    <a:pt x="27" y="11"/>
                    <a:pt x="22" y="11"/>
                  </a:cubicBezTo>
                  <a:lnTo>
                    <a:pt x="16" y="11"/>
                  </a:lnTo>
                  <a:lnTo>
                    <a:pt x="16" y="35"/>
                  </a:lnTo>
                  <a:lnTo>
                    <a:pt x="22" y="35"/>
                  </a:lnTo>
                  <a:lnTo>
                    <a:pt x="22"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1">
              <a:extLst>
                <a:ext uri="{FF2B5EF4-FFF2-40B4-BE49-F238E27FC236}">
                  <a16:creationId xmlns:a16="http://schemas.microsoft.com/office/drawing/2014/main" id="{98633D0B-256D-4141-804A-11E8FAC3F383}"/>
                </a:ext>
              </a:extLst>
            </p:cNvPr>
            <p:cNvSpPr>
              <a:spLocks noChangeArrowheads="1"/>
            </p:cNvSpPr>
            <p:nvPr/>
          </p:nvSpPr>
          <p:spPr bwMode="auto">
            <a:xfrm>
              <a:off x="5976938" y="2371725"/>
              <a:ext cx="14287" cy="31750"/>
            </a:xfrm>
            <a:custGeom>
              <a:avLst/>
              <a:gdLst>
                <a:gd name="T0" fmla="*/ 0 w 38"/>
                <a:gd name="T1" fmla="*/ 0 h 86"/>
                <a:gd name="T2" fmla="*/ 35 w 38"/>
                <a:gd name="T3" fmla="*/ 0 h 86"/>
                <a:gd name="T4" fmla="*/ 35 w 38"/>
                <a:gd name="T5" fmla="*/ 14 h 86"/>
                <a:gd name="T6" fmla="*/ 14 w 38"/>
                <a:gd name="T7" fmla="*/ 14 h 86"/>
                <a:gd name="T8" fmla="*/ 14 w 38"/>
                <a:gd name="T9" fmla="*/ 35 h 86"/>
                <a:gd name="T10" fmla="*/ 35 w 38"/>
                <a:gd name="T11" fmla="*/ 35 h 86"/>
                <a:gd name="T12" fmla="*/ 35 w 38"/>
                <a:gd name="T13" fmla="*/ 48 h 86"/>
                <a:gd name="T14" fmla="*/ 14 w 38"/>
                <a:gd name="T15" fmla="*/ 48 h 86"/>
                <a:gd name="T16" fmla="*/ 14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5" y="0"/>
                  </a:lnTo>
                  <a:lnTo>
                    <a:pt x="35" y="14"/>
                  </a:lnTo>
                  <a:lnTo>
                    <a:pt x="14" y="14"/>
                  </a:lnTo>
                  <a:lnTo>
                    <a:pt x="14" y="35"/>
                  </a:lnTo>
                  <a:lnTo>
                    <a:pt x="35" y="35"/>
                  </a:lnTo>
                  <a:lnTo>
                    <a:pt x="35" y="48"/>
                  </a:lnTo>
                  <a:lnTo>
                    <a:pt x="14" y="48"/>
                  </a:lnTo>
                  <a:lnTo>
                    <a:pt x="14"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2">
              <a:extLst>
                <a:ext uri="{FF2B5EF4-FFF2-40B4-BE49-F238E27FC236}">
                  <a16:creationId xmlns:a16="http://schemas.microsoft.com/office/drawing/2014/main" id="{0546542C-4FB3-3349-8B0D-A1275ACBA64B}"/>
                </a:ext>
              </a:extLst>
            </p:cNvPr>
            <p:cNvSpPr>
              <a:spLocks noChangeArrowheads="1"/>
            </p:cNvSpPr>
            <p:nvPr/>
          </p:nvSpPr>
          <p:spPr bwMode="auto">
            <a:xfrm>
              <a:off x="5991225" y="2373313"/>
              <a:ext cx="19050" cy="31750"/>
            </a:xfrm>
            <a:custGeom>
              <a:avLst/>
              <a:gdLst>
                <a:gd name="T0" fmla="*/ 32 w 54"/>
                <a:gd name="T1" fmla="*/ 34 h 86"/>
                <a:gd name="T2" fmla="*/ 53 w 54"/>
                <a:gd name="T3" fmla="*/ 34 h 86"/>
                <a:gd name="T4" fmla="*/ 53 w 54"/>
                <a:gd name="T5" fmla="*/ 79 h 86"/>
                <a:gd name="T6" fmla="*/ 35 w 54"/>
                <a:gd name="T7" fmla="*/ 85 h 86"/>
                <a:gd name="T8" fmla="*/ 0 w 54"/>
                <a:gd name="T9" fmla="*/ 42 h 86"/>
                <a:gd name="T10" fmla="*/ 35 w 54"/>
                <a:gd name="T11" fmla="*/ 0 h 86"/>
                <a:gd name="T12" fmla="*/ 50 w 54"/>
                <a:gd name="T13" fmla="*/ 3 h 86"/>
                <a:gd name="T14" fmla="*/ 50 w 54"/>
                <a:gd name="T15" fmla="*/ 16 h 86"/>
                <a:gd name="T16" fmla="*/ 35 w 54"/>
                <a:gd name="T17" fmla="*/ 11 h 86"/>
                <a:gd name="T18" fmla="*/ 13 w 54"/>
                <a:gd name="T19" fmla="*/ 42 h 86"/>
                <a:gd name="T20" fmla="*/ 32 w 54"/>
                <a:gd name="T21" fmla="*/ 74 h 86"/>
                <a:gd name="T22" fmla="*/ 40 w 54"/>
                <a:gd name="T23" fmla="*/ 72 h 86"/>
                <a:gd name="T24" fmla="*/ 40 w 54"/>
                <a:gd name="T25" fmla="*/ 48 h 86"/>
                <a:gd name="T26" fmla="*/ 29 w 54"/>
                <a:gd name="T27" fmla="*/ 48 h 86"/>
                <a:gd name="T28" fmla="*/ 32 w 54"/>
                <a:gd name="T29"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6">
                  <a:moveTo>
                    <a:pt x="32" y="34"/>
                  </a:moveTo>
                  <a:lnTo>
                    <a:pt x="53" y="34"/>
                  </a:lnTo>
                  <a:lnTo>
                    <a:pt x="53" y="79"/>
                  </a:lnTo>
                  <a:cubicBezTo>
                    <a:pt x="50" y="82"/>
                    <a:pt x="42" y="85"/>
                    <a:pt x="35" y="85"/>
                  </a:cubicBezTo>
                  <a:cubicBezTo>
                    <a:pt x="13" y="85"/>
                    <a:pt x="0" y="66"/>
                    <a:pt x="0" y="42"/>
                  </a:cubicBezTo>
                  <a:cubicBezTo>
                    <a:pt x="0" y="16"/>
                    <a:pt x="11" y="0"/>
                    <a:pt x="35" y="0"/>
                  </a:cubicBezTo>
                  <a:cubicBezTo>
                    <a:pt x="42" y="0"/>
                    <a:pt x="48" y="3"/>
                    <a:pt x="50" y="3"/>
                  </a:cubicBezTo>
                  <a:lnTo>
                    <a:pt x="50" y="16"/>
                  </a:lnTo>
                  <a:cubicBezTo>
                    <a:pt x="45" y="13"/>
                    <a:pt x="40" y="11"/>
                    <a:pt x="35" y="11"/>
                  </a:cubicBezTo>
                  <a:cubicBezTo>
                    <a:pt x="21" y="11"/>
                    <a:pt x="13" y="23"/>
                    <a:pt x="13" y="42"/>
                  </a:cubicBezTo>
                  <a:cubicBezTo>
                    <a:pt x="13" y="60"/>
                    <a:pt x="21" y="74"/>
                    <a:pt x="32" y="74"/>
                  </a:cubicBezTo>
                  <a:cubicBezTo>
                    <a:pt x="35" y="74"/>
                    <a:pt x="37" y="74"/>
                    <a:pt x="40" y="72"/>
                  </a:cubicBezTo>
                  <a:lnTo>
                    <a:pt x="40" y="48"/>
                  </a:lnTo>
                  <a:lnTo>
                    <a:pt x="29" y="48"/>
                  </a:lnTo>
                  <a:lnTo>
                    <a:pt x="32"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3">
              <a:extLst>
                <a:ext uri="{FF2B5EF4-FFF2-40B4-BE49-F238E27FC236}">
                  <a16:creationId xmlns:a16="http://schemas.microsoft.com/office/drawing/2014/main" id="{3911898D-78F9-5940-A402-7972E83BDD40}"/>
                </a:ext>
              </a:extLst>
            </p:cNvPr>
            <p:cNvSpPr>
              <a:spLocks noChangeArrowheads="1"/>
            </p:cNvSpPr>
            <p:nvPr/>
          </p:nvSpPr>
          <p:spPr bwMode="auto">
            <a:xfrm>
              <a:off x="6015038" y="2371725"/>
              <a:ext cx="4762" cy="31750"/>
            </a:xfrm>
            <a:custGeom>
              <a:avLst/>
              <a:gdLst>
                <a:gd name="T0" fmla="*/ 6 w 14"/>
                <a:gd name="T1" fmla="*/ 85 h 86"/>
                <a:gd name="T2" fmla="*/ 0 w 14"/>
                <a:gd name="T3" fmla="*/ 85 h 86"/>
                <a:gd name="T4" fmla="*/ 0 w 14"/>
                <a:gd name="T5" fmla="*/ 0 h 86"/>
                <a:gd name="T6" fmla="*/ 13 w 14"/>
                <a:gd name="T7" fmla="*/ 0 h 86"/>
                <a:gd name="T8" fmla="*/ 13 w 14"/>
                <a:gd name="T9" fmla="*/ 85 h 86"/>
                <a:gd name="T10" fmla="*/ 6 w 14"/>
                <a:gd name="T11" fmla="*/ 85 h 86"/>
              </a:gdLst>
              <a:ahLst/>
              <a:cxnLst>
                <a:cxn ang="0">
                  <a:pos x="T0" y="T1"/>
                </a:cxn>
                <a:cxn ang="0">
                  <a:pos x="T2" y="T3"/>
                </a:cxn>
                <a:cxn ang="0">
                  <a:pos x="T4" y="T5"/>
                </a:cxn>
                <a:cxn ang="0">
                  <a:pos x="T6" y="T7"/>
                </a:cxn>
                <a:cxn ang="0">
                  <a:pos x="T8" y="T9"/>
                </a:cxn>
                <a:cxn ang="0">
                  <a:pos x="T10" y="T11"/>
                </a:cxn>
              </a:cxnLst>
              <a:rect l="0" t="0" r="r" b="b"/>
              <a:pathLst>
                <a:path w="14" h="86">
                  <a:moveTo>
                    <a:pt x="6" y="85"/>
                  </a:moveTo>
                  <a:lnTo>
                    <a:pt x="0" y="85"/>
                  </a:lnTo>
                  <a:lnTo>
                    <a:pt x="0" y="0"/>
                  </a:lnTo>
                  <a:lnTo>
                    <a:pt x="13" y="0"/>
                  </a:lnTo>
                  <a:lnTo>
                    <a:pt x="13" y="85"/>
                  </a:lnTo>
                  <a:lnTo>
                    <a:pt x="6"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4">
              <a:extLst>
                <a:ext uri="{FF2B5EF4-FFF2-40B4-BE49-F238E27FC236}">
                  <a16:creationId xmlns:a16="http://schemas.microsoft.com/office/drawing/2014/main" id="{4E7C5C36-B5CE-5148-B2D8-59E044FB2406}"/>
                </a:ext>
              </a:extLst>
            </p:cNvPr>
            <p:cNvSpPr>
              <a:spLocks noChangeArrowheads="1"/>
            </p:cNvSpPr>
            <p:nvPr/>
          </p:nvSpPr>
          <p:spPr bwMode="auto">
            <a:xfrm>
              <a:off x="6021388" y="2371725"/>
              <a:ext cx="19050" cy="31750"/>
            </a:xfrm>
            <a:custGeom>
              <a:avLst/>
              <a:gdLst>
                <a:gd name="T0" fmla="*/ 53 w 54"/>
                <a:gd name="T1" fmla="*/ 43 h 86"/>
                <a:gd name="T2" fmla="*/ 27 w 54"/>
                <a:gd name="T3" fmla="*/ 85 h 86"/>
                <a:gd name="T4" fmla="*/ 0 w 54"/>
                <a:gd name="T5" fmla="*/ 43 h 86"/>
                <a:gd name="T6" fmla="*/ 27 w 54"/>
                <a:gd name="T7" fmla="*/ 0 h 86"/>
                <a:gd name="T8" fmla="*/ 53 w 54"/>
                <a:gd name="T9" fmla="*/ 43 h 86"/>
                <a:gd name="T10" fmla="*/ 40 w 54"/>
                <a:gd name="T11" fmla="*/ 43 h 86"/>
                <a:gd name="T12" fmla="*/ 27 w 54"/>
                <a:gd name="T13" fmla="*/ 11 h 86"/>
                <a:gd name="T14" fmla="*/ 13 w 54"/>
                <a:gd name="T15" fmla="*/ 43 h 86"/>
                <a:gd name="T16" fmla="*/ 27 w 54"/>
                <a:gd name="T17" fmla="*/ 75 h 86"/>
                <a:gd name="T18" fmla="*/ 40 w 54"/>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3" y="43"/>
                  </a:moveTo>
                  <a:cubicBezTo>
                    <a:pt x="53" y="75"/>
                    <a:pt x="41" y="85"/>
                    <a:pt x="27" y="85"/>
                  </a:cubicBezTo>
                  <a:cubicBezTo>
                    <a:pt x="14" y="85"/>
                    <a:pt x="0" y="72"/>
                    <a:pt x="0" y="43"/>
                  </a:cubicBezTo>
                  <a:cubicBezTo>
                    <a:pt x="0" y="14"/>
                    <a:pt x="14" y="0"/>
                    <a:pt x="27" y="0"/>
                  </a:cubicBezTo>
                  <a:cubicBezTo>
                    <a:pt x="41" y="0"/>
                    <a:pt x="53" y="14"/>
                    <a:pt x="53" y="43"/>
                  </a:cubicBezTo>
                  <a:close/>
                  <a:moveTo>
                    <a:pt x="40" y="43"/>
                  </a:moveTo>
                  <a:cubicBezTo>
                    <a:pt x="40" y="19"/>
                    <a:pt x="35" y="11"/>
                    <a:pt x="27" y="11"/>
                  </a:cubicBezTo>
                  <a:cubicBezTo>
                    <a:pt x="19" y="11"/>
                    <a:pt x="13" y="19"/>
                    <a:pt x="13" y="43"/>
                  </a:cubicBezTo>
                  <a:cubicBezTo>
                    <a:pt x="13" y="67"/>
                    <a:pt x="19" y="75"/>
                    <a:pt x="27" y="75"/>
                  </a:cubicBezTo>
                  <a:cubicBezTo>
                    <a:pt x="35" y="75"/>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5">
              <a:extLst>
                <a:ext uri="{FF2B5EF4-FFF2-40B4-BE49-F238E27FC236}">
                  <a16:creationId xmlns:a16="http://schemas.microsoft.com/office/drawing/2014/main" id="{141E08A9-72CC-304E-A7E7-1B6406AED3A1}"/>
                </a:ext>
              </a:extLst>
            </p:cNvPr>
            <p:cNvSpPr>
              <a:spLocks noChangeArrowheads="1"/>
            </p:cNvSpPr>
            <p:nvPr/>
          </p:nvSpPr>
          <p:spPr bwMode="auto">
            <a:xfrm>
              <a:off x="6043613" y="2371725"/>
              <a:ext cx="19050" cy="31750"/>
            </a:xfrm>
            <a:custGeom>
              <a:avLst/>
              <a:gdLst>
                <a:gd name="T0" fmla="*/ 0 w 51"/>
                <a:gd name="T1" fmla="*/ 0 h 86"/>
                <a:gd name="T2" fmla="*/ 16 w 51"/>
                <a:gd name="T3" fmla="*/ 0 h 86"/>
                <a:gd name="T4" fmla="*/ 37 w 51"/>
                <a:gd name="T5" fmla="*/ 67 h 86"/>
                <a:gd name="T6" fmla="*/ 37 w 51"/>
                <a:gd name="T7" fmla="*/ 67 h 86"/>
                <a:gd name="T8" fmla="*/ 37 w 51"/>
                <a:gd name="T9" fmla="*/ 0 h 86"/>
                <a:gd name="T10" fmla="*/ 50 w 51"/>
                <a:gd name="T11" fmla="*/ 0 h 86"/>
                <a:gd name="T12" fmla="*/ 50 w 51"/>
                <a:gd name="T13" fmla="*/ 85 h 86"/>
                <a:gd name="T14" fmla="*/ 35 w 51"/>
                <a:gd name="T15" fmla="*/ 85 h 86"/>
                <a:gd name="T16" fmla="*/ 13 w 51"/>
                <a:gd name="T17" fmla="*/ 19 h 86"/>
                <a:gd name="T18" fmla="*/ 11 w 51"/>
                <a:gd name="T19" fmla="*/ 19 h 86"/>
                <a:gd name="T20" fmla="*/ 11 w 51"/>
                <a:gd name="T21" fmla="*/ 85 h 86"/>
                <a:gd name="T22" fmla="*/ 0 w 51"/>
                <a:gd name="T23" fmla="*/ 85 h 86"/>
                <a:gd name="T24" fmla="*/ 0 w 51"/>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6">
                  <a:moveTo>
                    <a:pt x="0" y="0"/>
                  </a:moveTo>
                  <a:lnTo>
                    <a:pt x="16" y="0"/>
                  </a:lnTo>
                  <a:lnTo>
                    <a:pt x="37" y="67"/>
                  </a:lnTo>
                  <a:lnTo>
                    <a:pt x="37" y="67"/>
                  </a:lnTo>
                  <a:lnTo>
                    <a:pt x="37" y="0"/>
                  </a:lnTo>
                  <a:lnTo>
                    <a:pt x="50" y="0"/>
                  </a:lnTo>
                  <a:lnTo>
                    <a:pt x="50" y="85"/>
                  </a:lnTo>
                  <a:lnTo>
                    <a:pt x="35" y="85"/>
                  </a:lnTo>
                  <a:lnTo>
                    <a:pt x="13" y="19"/>
                  </a:lnTo>
                  <a:lnTo>
                    <a:pt x="11" y="19"/>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6">
              <a:extLst>
                <a:ext uri="{FF2B5EF4-FFF2-40B4-BE49-F238E27FC236}">
                  <a16:creationId xmlns:a16="http://schemas.microsoft.com/office/drawing/2014/main" id="{41A6CCAC-3593-7543-A6FA-4B71EFE28197}"/>
                </a:ext>
              </a:extLst>
            </p:cNvPr>
            <p:cNvSpPr>
              <a:spLocks noChangeArrowheads="1"/>
            </p:cNvSpPr>
            <p:nvPr/>
          </p:nvSpPr>
          <p:spPr bwMode="auto">
            <a:xfrm>
              <a:off x="6061075" y="2371725"/>
              <a:ext cx="22225" cy="31750"/>
            </a:xfrm>
            <a:custGeom>
              <a:avLst/>
              <a:gdLst>
                <a:gd name="T0" fmla="*/ 43 w 60"/>
                <a:gd name="T1" fmla="*/ 64 h 86"/>
                <a:gd name="T2" fmla="*/ 19 w 60"/>
                <a:gd name="T3" fmla="*/ 64 h 86"/>
                <a:gd name="T4" fmla="*/ 14 w 60"/>
                <a:gd name="T5" fmla="*/ 85 h 86"/>
                <a:gd name="T6" fmla="*/ 0 w 60"/>
                <a:gd name="T7" fmla="*/ 85 h 86"/>
                <a:gd name="T8" fmla="*/ 24 w 60"/>
                <a:gd name="T9" fmla="*/ 0 h 86"/>
                <a:gd name="T10" fmla="*/ 37 w 60"/>
                <a:gd name="T11" fmla="*/ 0 h 86"/>
                <a:gd name="T12" fmla="*/ 59 w 60"/>
                <a:gd name="T13" fmla="*/ 85 h 86"/>
                <a:gd name="T14" fmla="*/ 45 w 60"/>
                <a:gd name="T15" fmla="*/ 85 h 86"/>
                <a:gd name="T16" fmla="*/ 43 w 60"/>
                <a:gd name="T17" fmla="*/ 64 h 86"/>
                <a:gd name="T18" fmla="*/ 40 w 60"/>
                <a:gd name="T19" fmla="*/ 53 h 86"/>
                <a:gd name="T20" fmla="*/ 32 w 60"/>
                <a:gd name="T21" fmla="*/ 14 h 86"/>
                <a:gd name="T22" fmla="*/ 32 w 60"/>
                <a:gd name="T23" fmla="*/ 14 h 86"/>
                <a:gd name="T24" fmla="*/ 22 w 60"/>
                <a:gd name="T25" fmla="*/ 53 h 86"/>
                <a:gd name="T26" fmla="*/ 40 w 60"/>
                <a:gd name="T27" fmla="*/ 5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86">
                  <a:moveTo>
                    <a:pt x="43" y="64"/>
                  </a:moveTo>
                  <a:lnTo>
                    <a:pt x="19" y="64"/>
                  </a:lnTo>
                  <a:lnTo>
                    <a:pt x="14" y="85"/>
                  </a:lnTo>
                  <a:lnTo>
                    <a:pt x="0" y="85"/>
                  </a:lnTo>
                  <a:lnTo>
                    <a:pt x="24" y="0"/>
                  </a:lnTo>
                  <a:lnTo>
                    <a:pt x="37" y="0"/>
                  </a:lnTo>
                  <a:lnTo>
                    <a:pt x="59" y="85"/>
                  </a:lnTo>
                  <a:lnTo>
                    <a:pt x="45" y="85"/>
                  </a:lnTo>
                  <a:lnTo>
                    <a:pt x="43" y="64"/>
                  </a:lnTo>
                  <a:close/>
                  <a:moveTo>
                    <a:pt x="40" y="53"/>
                  </a:moveTo>
                  <a:lnTo>
                    <a:pt x="32" y="14"/>
                  </a:lnTo>
                  <a:lnTo>
                    <a:pt x="32" y="14"/>
                  </a:lnTo>
                  <a:lnTo>
                    <a:pt x="22" y="53"/>
                  </a:lnTo>
                  <a:lnTo>
                    <a:pt x="40" y="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7">
              <a:extLst>
                <a:ext uri="{FF2B5EF4-FFF2-40B4-BE49-F238E27FC236}">
                  <a16:creationId xmlns:a16="http://schemas.microsoft.com/office/drawing/2014/main" id="{F6B8F1BC-427F-7D49-9D31-2B32A69341EB}"/>
                </a:ext>
              </a:extLst>
            </p:cNvPr>
            <p:cNvSpPr>
              <a:spLocks noChangeArrowheads="1"/>
            </p:cNvSpPr>
            <p:nvPr/>
          </p:nvSpPr>
          <p:spPr bwMode="auto">
            <a:xfrm>
              <a:off x="6084888" y="2371725"/>
              <a:ext cx="12700" cy="31750"/>
            </a:xfrm>
            <a:custGeom>
              <a:avLst/>
              <a:gdLst>
                <a:gd name="T0" fmla="*/ 0 w 35"/>
                <a:gd name="T1" fmla="*/ 0 h 86"/>
                <a:gd name="T2" fmla="*/ 13 w 35"/>
                <a:gd name="T3" fmla="*/ 0 h 86"/>
                <a:gd name="T4" fmla="*/ 13 w 35"/>
                <a:gd name="T5" fmla="*/ 72 h 86"/>
                <a:gd name="T6" fmla="*/ 34 w 35"/>
                <a:gd name="T7" fmla="*/ 72 h 86"/>
                <a:gd name="T8" fmla="*/ 34 w 35"/>
                <a:gd name="T9" fmla="*/ 85 h 86"/>
                <a:gd name="T10" fmla="*/ 0 w 35"/>
                <a:gd name="T11" fmla="*/ 85 h 86"/>
                <a:gd name="T12" fmla="*/ 0 w 3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35" h="86">
                  <a:moveTo>
                    <a:pt x="0" y="0"/>
                  </a:moveTo>
                  <a:lnTo>
                    <a:pt x="13" y="0"/>
                  </a:lnTo>
                  <a:lnTo>
                    <a:pt x="13" y="72"/>
                  </a:lnTo>
                  <a:lnTo>
                    <a:pt x="34" y="72"/>
                  </a:lnTo>
                  <a:lnTo>
                    <a:pt x="3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Freeform 18">
              <a:extLst>
                <a:ext uri="{FF2B5EF4-FFF2-40B4-BE49-F238E27FC236}">
                  <a16:creationId xmlns:a16="http://schemas.microsoft.com/office/drawing/2014/main" id="{93F7AB70-DFA2-F44B-9F0E-5D2F83977EF2}"/>
                </a:ext>
              </a:extLst>
            </p:cNvPr>
            <p:cNvSpPr>
              <a:spLocks noChangeArrowheads="1"/>
            </p:cNvSpPr>
            <p:nvPr/>
          </p:nvSpPr>
          <p:spPr bwMode="auto">
            <a:xfrm>
              <a:off x="6103938" y="2371725"/>
              <a:ext cx="20637" cy="31750"/>
            </a:xfrm>
            <a:custGeom>
              <a:avLst/>
              <a:gdLst>
                <a:gd name="T0" fmla="*/ 55 w 56"/>
                <a:gd name="T1" fmla="*/ 43 h 86"/>
                <a:gd name="T2" fmla="*/ 29 w 56"/>
                <a:gd name="T3" fmla="*/ 85 h 86"/>
                <a:gd name="T4" fmla="*/ 2 w 56"/>
                <a:gd name="T5" fmla="*/ 43 h 86"/>
                <a:gd name="T6" fmla="*/ 29 w 56"/>
                <a:gd name="T7" fmla="*/ 0 h 86"/>
                <a:gd name="T8" fmla="*/ 55 w 56"/>
                <a:gd name="T9" fmla="*/ 43 h 86"/>
                <a:gd name="T10" fmla="*/ 42 w 56"/>
                <a:gd name="T11" fmla="*/ 43 h 86"/>
                <a:gd name="T12" fmla="*/ 29 w 56"/>
                <a:gd name="T13" fmla="*/ 11 h 86"/>
                <a:gd name="T14" fmla="*/ 15 w 56"/>
                <a:gd name="T15" fmla="*/ 43 h 86"/>
                <a:gd name="T16" fmla="*/ 29 w 56"/>
                <a:gd name="T17" fmla="*/ 75 h 86"/>
                <a:gd name="T18" fmla="*/ 42 w 56"/>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6">
                  <a:moveTo>
                    <a:pt x="55" y="43"/>
                  </a:moveTo>
                  <a:cubicBezTo>
                    <a:pt x="55" y="75"/>
                    <a:pt x="43" y="85"/>
                    <a:pt x="29" y="85"/>
                  </a:cubicBezTo>
                  <a:cubicBezTo>
                    <a:pt x="16" y="85"/>
                    <a:pt x="2" y="72"/>
                    <a:pt x="2" y="43"/>
                  </a:cubicBezTo>
                  <a:cubicBezTo>
                    <a:pt x="0" y="14"/>
                    <a:pt x="13" y="0"/>
                    <a:pt x="29" y="0"/>
                  </a:cubicBezTo>
                  <a:cubicBezTo>
                    <a:pt x="42" y="0"/>
                    <a:pt x="55" y="14"/>
                    <a:pt x="55" y="43"/>
                  </a:cubicBezTo>
                  <a:close/>
                  <a:moveTo>
                    <a:pt x="42" y="43"/>
                  </a:moveTo>
                  <a:cubicBezTo>
                    <a:pt x="42" y="19"/>
                    <a:pt x="37" y="11"/>
                    <a:pt x="29" y="11"/>
                  </a:cubicBezTo>
                  <a:cubicBezTo>
                    <a:pt x="21" y="11"/>
                    <a:pt x="15" y="19"/>
                    <a:pt x="15" y="43"/>
                  </a:cubicBezTo>
                  <a:cubicBezTo>
                    <a:pt x="13" y="67"/>
                    <a:pt x="21" y="75"/>
                    <a:pt x="29" y="75"/>
                  </a:cubicBezTo>
                  <a:cubicBezTo>
                    <a:pt x="37" y="75"/>
                    <a:pt x="42" y="67"/>
                    <a:pt x="42"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Freeform 19">
              <a:extLst>
                <a:ext uri="{FF2B5EF4-FFF2-40B4-BE49-F238E27FC236}">
                  <a16:creationId xmlns:a16="http://schemas.microsoft.com/office/drawing/2014/main" id="{6FF47D33-0D7B-2146-A8BF-7A17E7EEFFC3}"/>
                </a:ext>
              </a:extLst>
            </p:cNvPr>
            <p:cNvSpPr>
              <a:spLocks noChangeArrowheads="1"/>
            </p:cNvSpPr>
            <p:nvPr/>
          </p:nvSpPr>
          <p:spPr bwMode="auto">
            <a:xfrm>
              <a:off x="6126163" y="2371725"/>
              <a:ext cx="14287" cy="31750"/>
            </a:xfrm>
            <a:custGeom>
              <a:avLst/>
              <a:gdLst>
                <a:gd name="T0" fmla="*/ 0 w 39"/>
                <a:gd name="T1" fmla="*/ 0 h 86"/>
                <a:gd name="T2" fmla="*/ 38 w 39"/>
                <a:gd name="T3" fmla="*/ 0 h 86"/>
                <a:gd name="T4" fmla="*/ 38 w 39"/>
                <a:gd name="T5" fmla="*/ 14 h 86"/>
                <a:gd name="T6" fmla="*/ 14 w 39"/>
                <a:gd name="T7" fmla="*/ 14 h 86"/>
                <a:gd name="T8" fmla="*/ 14 w 39"/>
                <a:gd name="T9" fmla="*/ 37 h 86"/>
                <a:gd name="T10" fmla="*/ 35 w 39"/>
                <a:gd name="T11" fmla="*/ 37 h 86"/>
                <a:gd name="T12" fmla="*/ 35 w 39"/>
                <a:gd name="T13" fmla="*/ 48 h 86"/>
                <a:gd name="T14" fmla="*/ 14 w 39"/>
                <a:gd name="T15" fmla="*/ 48 h 86"/>
                <a:gd name="T16" fmla="*/ 14 w 39"/>
                <a:gd name="T17" fmla="*/ 85 h 86"/>
                <a:gd name="T18" fmla="*/ 0 w 39"/>
                <a:gd name="T19" fmla="*/ 85 h 86"/>
                <a:gd name="T20" fmla="*/ 0 w 39"/>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86">
                  <a:moveTo>
                    <a:pt x="0" y="0"/>
                  </a:moveTo>
                  <a:lnTo>
                    <a:pt x="38" y="0"/>
                  </a:lnTo>
                  <a:lnTo>
                    <a:pt x="38" y="14"/>
                  </a:lnTo>
                  <a:lnTo>
                    <a:pt x="14" y="14"/>
                  </a:lnTo>
                  <a:lnTo>
                    <a:pt x="14" y="37"/>
                  </a:lnTo>
                  <a:lnTo>
                    <a:pt x="35" y="37"/>
                  </a:lnTo>
                  <a:lnTo>
                    <a:pt x="35" y="48"/>
                  </a:lnTo>
                  <a:lnTo>
                    <a:pt x="14" y="48"/>
                  </a:lnTo>
                  <a:lnTo>
                    <a:pt x="1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20">
              <a:extLst>
                <a:ext uri="{FF2B5EF4-FFF2-40B4-BE49-F238E27FC236}">
                  <a16:creationId xmlns:a16="http://schemas.microsoft.com/office/drawing/2014/main" id="{89CC4B84-079A-CB46-B06B-FD1361DDFF99}"/>
                </a:ext>
              </a:extLst>
            </p:cNvPr>
            <p:cNvSpPr>
              <a:spLocks noChangeArrowheads="1"/>
            </p:cNvSpPr>
            <p:nvPr/>
          </p:nvSpPr>
          <p:spPr bwMode="auto">
            <a:xfrm>
              <a:off x="6142038" y="2371725"/>
              <a:ext cx="12700" cy="31750"/>
            </a:xfrm>
            <a:custGeom>
              <a:avLst/>
              <a:gdLst>
                <a:gd name="T0" fmla="*/ 0 w 35"/>
                <a:gd name="T1" fmla="*/ 0 h 86"/>
                <a:gd name="T2" fmla="*/ 34 w 35"/>
                <a:gd name="T3" fmla="*/ 0 h 86"/>
                <a:gd name="T4" fmla="*/ 34 w 35"/>
                <a:gd name="T5" fmla="*/ 14 h 86"/>
                <a:gd name="T6" fmla="*/ 13 w 35"/>
                <a:gd name="T7" fmla="*/ 14 h 86"/>
                <a:gd name="T8" fmla="*/ 13 w 35"/>
                <a:gd name="T9" fmla="*/ 37 h 86"/>
                <a:gd name="T10" fmla="*/ 32 w 35"/>
                <a:gd name="T11" fmla="*/ 37 h 86"/>
                <a:gd name="T12" fmla="*/ 32 w 35"/>
                <a:gd name="T13" fmla="*/ 48 h 86"/>
                <a:gd name="T14" fmla="*/ 13 w 35"/>
                <a:gd name="T15" fmla="*/ 48 h 86"/>
                <a:gd name="T16" fmla="*/ 13 w 35"/>
                <a:gd name="T17" fmla="*/ 85 h 86"/>
                <a:gd name="T18" fmla="*/ 0 w 35"/>
                <a:gd name="T19" fmla="*/ 85 h 86"/>
                <a:gd name="T20" fmla="*/ 0 w 35"/>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86">
                  <a:moveTo>
                    <a:pt x="0" y="0"/>
                  </a:moveTo>
                  <a:lnTo>
                    <a:pt x="34" y="0"/>
                  </a:lnTo>
                  <a:lnTo>
                    <a:pt x="34" y="14"/>
                  </a:lnTo>
                  <a:lnTo>
                    <a:pt x="13" y="14"/>
                  </a:lnTo>
                  <a:lnTo>
                    <a:pt x="13" y="37"/>
                  </a:lnTo>
                  <a:lnTo>
                    <a:pt x="32" y="37"/>
                  </a:lnTo>
                  <a:lnTo>
                    <a:pt x="32"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Freeform 21">
              <a:extLst>
                <a:ext uri="{FF2B5EF4-FFF2-40B4-BE49-F238E27FC236}">
                  <a16:creationId xmlns:a16="http://schemas.microsoft.com/office/drawing/2014/main" id="{5D877D2C-A89E-5E4E-9B98-5DD6AE084EFC}"/>
                </a:ext>
              </a:extLst>
            </p:cNvPr>
            <p:cNvSpPr>
              <a:spLocks noChangeArrowheads="1"/>
            </p:cNvSpPr>
            <p:nvPr/>
          </p:nvSpPr>
          <p:spPr bwMode="auto">
            <a:xfrm>
              <a:off x="6156325" y="2371725"/>
              <a:ext cx="4763" cy="31750"/>
            </a:xfrm>
            <a:custGeom>
              <a:avLst/>
              <a:gdLst>
                <a:gd name="T0" fmla="*/ 6 w 14"/>
                <a:gd name="T1" fmla="*/ 85 h 86"/>
                <a:gd name="T2" fmla="*/ 0 w 14"/>
                <a:gd name="T3" fmla="*/ 85 h 86"/>
                <a:gd name="T4" fmla="*/ 0 w 14"/>
                <a:gd name="T5" fmla="*/ 0 h 86"/>
                <a:gd name="T6" fmla="*/ 13 w 14"/>
                <a:gd name="T7" fmla="*/ 0 h 86"/>
                <a:gd name="T8" fmla="*/ 13 w 14"/>
                <a:gd name="T9" fmla="*/ 85 h 86"/>
                <a:gd name="T10" fmla="*/ 6 w 14"/>
                <a:gd name="T11" fmla="*/ 85 h 86"/>
              </a:gdLst>
              <a:ahLst/>
              <a:cxnLst>
                <a:cxn ang="0">
                  <a:pos x="T0" y="T1"/>
                </a:cxn>
                <a:cxn ang="0">
                  <a:pos x="T2" y="T3"/>
                </a:cxn>
                <a:cxn ang="0">
                  <a:pos x="T4" y="T5"/>
                </a:cxn>
                <a:cxn ang="0">
                  <a:pos x="T6" y="T7"/>
                </a:cxn>
                <a:cxn ang="0">
                  <a:pos x="T8" y="T9"/>
                </a:cxn>
                <a:cxn ang="0">
                  <a:pos x="T10" y="T11"/>
                </a:cxn>
              </a:cxnLst>
              <a:rect l="0" t="0" r="r" b="b"/>
              <a:pathLst>
                <a:path w="14" h="86">
                  <a:moveTo>
                    <a:pt x="6" y="85"/>
                  </a:moveTo>
                  <a:lnTo>
                    <a:pt x="0" y="85"/>
                  </a:lnTo>
                  <a:lnTo>
                    <a:pt x="0" y="0"/>
                  </a:lnTo>
                  <a:lnTo>
                    <a:pt x="13" y="0"/>
                  </a:lnTo>
                  <a:lnTo>
                    <a:pt x="13" y="85"/>
                  </a:lnTo>
                  <a:lnTo>
                    <a:pt x="6"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Freeform 22">
              <a:extLst>
                <a:ext uri="{FF2B5EF4-FFF2-40B4-BE49-F238E27FC236}">
                  <a16:creationId xmlns:a16="http://schemas.microsoft.com/office/drawing/2014/main" id="{7EE88D1E-EB5A-814D-BC60-EA57B635BBAD}"/>
                </a:ext>
              </a:extLst>
            </p:cNvPr>
            <p:cNvSpPr>
              <a:spLocks noChangeArrowheads="1"/>
            </p:cNvSpPr>
            <p:nvPr/>
          </p:nvSpPr>
          <p:spPr bwMode="auto">
            <a:xfrm>
              <a:off x="6162675" y="2371725"/>
              <a:ext cx="17463" cy="31750"/>
            </a:xfrm>
            <a:custGeom>
              <a:avLst/>
              <a:gdLst>
                <a:gd name="T0" fmla="*/ 48 w 49"/>
                <a:gd name="T1" fmla="*/ 82 h 86"/>
                <a:gd name="T2" fmla="*/ 32 w 49"/>
                <a:gd name="T3" fmla="*/ 85 h 86"/>
                <a:gd name="T4" fmla="*/ 0 w 49"/>
                <a:gd name="T5" fmla="*/ 43 h 86"/>
                <a:gd name="T6" fmla="*/ 32 w 49"/>
                <a:gd name="T7" fmla="*/ 0 h 86"/>
                <a:gd name="T8" fmla="*/ 48 w 49"/>
                <a:gd name="T9" fmla="*/ 3 h 86"/>
                <a:gd name="T10" fmla="*/ 48 w 49"/>
                <a:gd name="T11" fmla="*/ 16 h 86"/>
                <a:gd name="T12" fmla="*/ 35 w 49"/>
                <a:gd name="T13" fmla="*/ 11 h 86"/>
                <a:gd name="T14" fmla="*/ 16 w 49"/>
                <a:gd name="T15" fmla="*/ 43 h 86"/>
                <a:gd name="T16" fmla="*/ 35 w 49"/>
                <a:gd name="T17" fmla="*/ 75 h 86"/>
                <a:gd name="T18" fmla="*/ 48 w 49"/>
                <a:gd name="T19" fmla="*/ 69 h 86"/>
                <a:gd name="T20" fmla="*/ 48 w 49"/>
                <a:gd name="T21"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86">
                  <a:moveTo>
                    <a:pt x="48" y="82"/>
                  </a:moveTo>
                  <a:cubicBezTo>
                    <a:pt x="45" y="85"/>
                    <a:pt x="40" y="85"/>
                    <a:pt x="32" y="85"/>
                  </a:cubicBezTo>
                  <a:cubicBezTo>
                    <a:pt x="11" y="85"/>
                    <a:pt x="0" y="67"/>
                    <a:pt x="0" y="43"/>
                  </a:cubicBezTo>
                  <a:cubicBezTo>
                    <a:pt x="0" y="19"/>
                    <a:pt x="11" y="0"/>
                    <a:pt x="32" y="0"/>
                  </a:cubicBezTo>
                  <a:cubicBezTo>
                    <a:pt x="40" y="0"/>
                    <a:pt x="45" y="3"/>
                    <a:pt x="48" y="3"/>
                  </a:cubicBezTo>
                  <a:lnTo>
                    <a:pt x="48" y="16"/>
                  </a:lnTo>
                  <a:cubicBezTo>
                    <a:pt x="45" y="14"/>
                    <a:pt x="42" y="11"/>
                    <a:pt x="35" y="11"/>
                  </a:cubicBezTo>
                  <a:cubicBezTo>
                    <a:pt x="24" y="11"/>
                    <a:pt x="16" y="19"/>
                    <a:pt x="16" y="43"/>
                  </a:cubicBezTo>
                  <a:cubicBezTo>
                    <a:pt x="16" y="64"/>
                    <a:pt x="24" y="75"/>
                    <a:pt x="35" y="75"/>
                  </a:cubicBezTo>
                  <a:cubicBezTo>
                    <a:pt x="40" y="75"/>
                    <a:pt x="45" y="72"/>
                    <a:pt x="48" y="69"/>
                  </a:cubicBezTo>
                  <a:lnTo>
                    <a:pt x="48" y="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Freeform 23">
              <a:extLst>
                <a:ext uri="{FF2B5EF4-FFF2-40B4-BE49-F238E27FC236}">
                  <a16:creationId xmlns:a16="http://schemas.microsoft.com/office/drawing/2014/main" id="{66C0DA03-5EB6-F84D-9A09-95D255469AB8}"/>
                </a:ext>
              </a:extLst>
            </p:cNvPr>
            <p:cNvSpPr>
              <a:spLocks noChangeArrowheads="1"/>
            </p:cNvSpPr>
            <p:nvPr/>
          </p:nvSpPr>
          <p:spPr bwMode="auto">
            <a:xfrm>
              <a:off x="6181725" y="2371725"/>
              <a:ext cx="14288" cy="31750"/>
            </a:xfrm>
            <a:custGeom>
              <a:avLst/>
              <a:gdLst>
                <a:gd name="T0" fmla="*/ 0 w 38"/>
                <a:gd name="T1" fmla="*/ 0 h 86"/>
                <a:gd name="T2" fmla="*/ 37 w 38"/>
                <a:gd name="T3" fmla="*/ 0 h 86"/>
                <a:gd name="T4" fmla="*/ 37 w 38"/>
                <a:gd name="T5" fmla="*/ 14 h 86"/>
                <a:gd name="T6" fmla="*/ 13 w 38"/>
                <a:gd name="T7" fmla="*/ 14 h 86"/>
                <a:gd name="T8" fmla="*/ 13 w 38"/>
                <a:gd name="T9" fmla="*/ 35 h 86"/>
                <a:gd name="T10" fmla="*/ 34 w 38"/>
                <a:gd name="T11" fmla="*/ 35 h 86"/>
                <a:gd name="T12" fmla="*/ 34 w 38"/>
                <a:gd name="T13" fmla="*/ 48 h 86"/>
                <a:gd name="T14" fmla="*/ 13 w 38"/>
                <a:gd name="T15" fmla="*/ 48 h 86"/>
                <a:gd name="T16" fmla="*/ 13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7" y="0"/>
                  </a:lnTo>
                  <a:lnTo>
                    <a:pt x="37" y="14"/>
                  </a:lnTo>
                  <a:lnTo>
                    <a:pt x="13" y="14"/>
                  </a:lnTo>
                  <a:lnTo>
                    <a:pt x="13" y="35"/>
                  </a:lnTo>
                  <a:lnTo>
                    <a:pt x="34" y="35"/>
                  </a:lnTo>
                  <a:lnTo>
                    <a:pt x="34" y="48"/>
                  </a:lnTo>
                  <a:lnTo>
                    <a:pt x="13" y="48"/>
                  </a:lnTo>
                  <a:lnTo>
                    <a:pt x="13"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24">
              <a:extLst>
                <a:ext uri="{FF2B5EF4-FFF2-40B4-BE49-F238E27FC236}">
                  <a16:creationId xmlns:a16="http://schemas.microsoft.com/office/drawing/2014/main" id="{7C153ADE-2DB9-1247-9B89-7F1B9577D4DC}"/>
                </a:ext>
              </a:extLst>
            </p:cNvPr>
            <p:cNvSpPr>
              <a:spLocks noChangeArrowheads="1"/>
            </p:cNvSpPr>
            <p:nvPr/>
          </p:nvSpPr>
          <p:spPr bwMode="auto">
            <a:xfrm>
              <a:off x="6205538" y="2371725"/>
              <a:ext cx="12700" cy="31750"/>
            </a:xfrm>
            <a:custGeom>
              <a:avLst/>
              <a:gdLst>
                <a:gd name="T0" fmla="*/ 0 w 36"/>
                <a:gd name="T1" fmla="*/ 0 h 86"/>
                <a:gd name="T2" fmla="*/ 35 w 36"/>
                <a:gd name="T3" fmla="*/ 0 h 86"/>
                <a:gd name="T4" fmla="*/ 35 w 36"/>
                <a:gd name="T5" fmla="*/ 14 h 86"/>
                <a:gd name="T6" fmla="*/ 11 w 36"/>
                <a:gd name="T7" fmla="*/ 14 h 86"/>
                <a:gd name="T8" fmla="*/ 11 w 36"/>
                <a:gd name="T9" fmla="*/ 37 h 86"/>
                <a:gd name="T10" fmla="*/ 32 w 36"/>
                <a:gd name="T11" fmla="*/ 37 h 86"/>
                <a:gd name="T12" fmla="*/ 32 w 36"/>
                <a:gd name="T13" fmla="*/ 48 h 86"/>
                <a:gd name="T14" fmla="*/ 11 w 36"/>
                <a:gd name="T15" fmla="*/ 48 h 86"/>
                <a:gd name="T16" fmla="*/ 11 w 36"/>
                <a:gd name="T17" fmla="*/ 85 h 86"/>
                <a:gd name="T18" fmla="*/ 0 w 36"/>
                <a:gd name="T19" fmla="*/ 85 h 86"/>
                <a:gd name="T20" fmla="*/ 0 w 36"/>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86">
                  <a:moveTo>
                    <a:pt x="0" y="0"/>
                  </a:moveTo>
                  <a:lnTo>
                    <a:pt x="35" y="0"/>
                  </a:lnTo>
                  <a:lnTo>
                    <a:pt x="35" y="14"/>
                  </a:lnTo>
                  <a:lnTo>
                    <a:pt x="11" y="14"/>
                  </a:lnTo>
                  <a:lnTo>
                    <a:pt x="11" y="37"/>
                  </a:lnTo>
                  <a:lnTo>
                    <a:pt x="32" y="37"/>
                  </a:lnTo>
                  <a:lnTo>
                    <a:pt x="32" y="48"/>
                  </a:lnTo>
                  <a:lnTo>
                    <a:pt x="11" y="48"/>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25">
              <a:extLst>
                <a:ext uri="{FF2B5EF4-FFF2-40B4-BE49-F238E27FC236}">
                  <a16:creationId xmlns:a16="http://schemas.microsoft.com/office/drawing/2014/main" id="{A6012BB1-ABA6-CA43-A384-0F10B422F167}"/>
                </a:ext>
              </a:extLst>
            </p:cNvPr>
            <p:cNvSpPr>
              <a:spLocks noChangeArrowheads="1"/>
            </p:cNvSpPr>
            <p:nvPr/>
          </p:nvSpPr>
          <p:spPr bwMode="auto">
            <a:xfrm>
              <a:off x="6218238" y="2371725"/>
              <a:ext cx="19050" cy="31750"/>
            </a:xfrm>
            <a:custGeom>
              <a:avLst/>
              <a:gdLst>
                <a:gd name="T0" fmla="*/ 53 w 54"/>
                <a:gd name="T1" fmla="*/ 43 h 86"/>
                <a:gd name="T2" fmla="*/ 27 w 54"/>
                <a:gd name="T3" fmla="*/ 85 h 86"/>
                <a:gd name="T4" fmla="*/ 0 w 54"/>
                <a:gd name="T5" fmla="*/ 43 h 86"/>
                <a:gd name="T6" fmla="*/ 27 w 54"/>
                <a:gd name="T7" fmla="*/ 0 h 86"/>
                <a:gd name="T8" fmla="*/ 53 w 54"/>
                <a:gd name="T9" fmla="*/ 43 h 86"/>
                <a:gd name="T10" fmla="*/ 40 w 54"/>
                <a:gd name="T11" fmla="*/ 43 h 86"/>
                <a:gd name="T12" fmla="*/ 27 w 54"/>
                <a:gd name="T13" fmla="*/ 11 h 86"/>
                <a:gd name="T14" fmla="*/ 14 w 54"/>
                <a:gd name="T15" fmla="*/ 43 h 86"/>
                <a:gd name="T16" fmla="*/ 27 w 54"/>
                <a:gd name="T17" fmla="*/ 75 h 86"/>
                <a:gd name="T18" fmla="*/ 40 w 54"/>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3" y="43"/>
                  </a:moveTo>
                  <a:cubicBezTo>
                    <a:pt x="53" y="75"/>
                    <a:pt x="40" y="85"/>
                    <a:pt x="27" y="85"/>
                  </a:cubicBezTo>
                  <a:cubicBezTo>
                    <a:pt x="14" y="85"/>
                    <a:pt x="0" y="72"/>
                    <a:pt x="0" y="43"/>
                  </a:cubicBezTo>
                  <a:cubicBezTo>
                    <a:pt x="0" y="14"/>
                    <a:pt x="14" y="0"/>
                    <a:pt x="27" y="0"/>
                  </a:cubicBezTo>
                  <a:cubicBezTo>
                    <a:pt x="40" y="0"/>
                    <a:pt x="53" y="14"/>
                    <a:pt x="53" y="43"/>
                  </a:cubicBezTo>
                  <a:close/>
                  <a:moveTo>
                    <a:pt x="40" y="43"/>
                  </a:moveTo>
                  <a:cubicBezTo>
                    <a:pt x="40" y="19"/>
                    <a:pt x="35" y="11"/>
                    <a:pt x="27" y="11"/>
                  </a:cubicBezTo>
                  <a:cubicBezTo>
                    <a:pt x="19" y="11"/>
                    <a:pt x="14" y="19"/>
                    <a:pt x="14" y="43"/>
                  </a:cubicBezTo>
                  <a:cubicBezTo>
                    <a:pt x="14" y="67"/>
                    <a:pt x="19" y="75"/>
                    <a:pt x="27" y="75"/>
                  </a:cubicBezTo>
                  <a:cubicBezTo>
                    <a:pt x="35" y="75"/>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26">
              <a:extLst>
                <a:ext uri="{FF2B5EF4-FFF2-40B4-BE49-F238E27FC236}">
                  <a16:creationId xmlns:a16="http://schemas.microsoft.com/office/drawing/2014/main" id="{AF3BAC1B-755B-0243-8774-F4F4DDE33E5D}"/>
                </a:ext>
              </a:extLst>
            </p:cNvPr>
            <p:cNvSpPr>
              <a:spLocks noChangeArrowheads="1"/>
            </p:cNvSpPr>
            <p:nvPr/>
          </p:nvSpPr>
          <p:spPr bwMode="auto">
            <a:xfrm>
              <a:off x="6240463" y="2371725"/>
              <a:ext cx="17462" cy="31750"/>
            </a:xfrm>
            <a:custGeom>
              <a:avLst/>
              <a:gdLst>
                <a:gd name="T0" fmla="*/ 2 w 48"/>
                <a:gd name="T1" fmla="*/ 0 h 89"/>
                <a:gd name="T2" fmla="*/ 23 w 48"/>
                <a:gd name="T3" fmla="*/ 0 h 89"/>
                <a:gd name="T4" fmla="*/ 45 w 48"/>
                <a:gd name="T5" fmla="*/ 22 h 89"/>
                <a:gd name="T6" fmla="*/ 31 w 48"/>
                <a:gd name="T7" fmla="*/ 43 h 89"/>
                <a:gd name="T8" fmla="*/ 31 w 48"/>
                <a:gd name="T9" fmla="*/ 43 h 89"/>
                <a:gd name="T10" fmla="*/ 39 w 48"/>
                <a:gd name="T11" fmla="*/ 53 h 89"/>
                <a:gd name="T12" fmla="*/ 47 w 48"/>
                <a:gd name="T13" fmla="*/ 85 h 89"/>
                <a:gd name="T14" fmla="*/ 34 w 48"/>
                <a:gd name="T15" fmla="*/ 85 h 89"/>
                <a:gd name="T16" fmla="*/ 26 w 48"/>
                <a:gd name="T17" fmla="*/ 59 h 89"/>
                <a:gd name="T18" fmla="*/ 15 w 48"/>
                <a:gd name="T19" fmla="*/ 51 h 89"/>
                <a:gd name="T20" fmla="*/ 13 w 48"/>
                <a:gd name="T21" fmla="*/ 51 h 89"/>
                <a:gd name="T22" fmla="*/ 13 w 48"/>
                <a:gd name="T23" fmla="*/ 88 h 89"/>
                <a:gd name="T24" fmla="*/ 0 w 48"/>
                <a:gd name="T25" fmla="*/ 88 h 89"/>
                <a:gd name="T26" fmla="*/ 2 w 48"/>
                <a:gd name="T27" fmla="*/ 0 h 89"/>
                <a:gd name="T28" fmla="*/ 18 w 48"/>
                <a:gd name="T29" fmla="*/ 37 h 89"/>
                <a:gd name="T30" fmla="*/ 29 w 48"/>
                <a:gd name="T31" fmla="*/ 24 h 89"/>
                <a:gd name="T32" fmla="*/ 18 w 48"/>
                <a:gd name="T33" fmla="*/ 11 h 89"/>
                <a:gd name="T34" fmla="*/ 13 w 48"/>
                <a:gd name="T35" fmla="*/ 11 h 89"/>
                <a:gd name="T36" fmla="*/ 13 w 48"/>
                <a:gd name="T37" fmla="*/ 35 h 89"/>
                <a:gd name="T38" fmla="*/ 18 w 48"/>
                <a:gd name="T39" fmla="*/ 35 h 89"/>
                <a:gd name="T40" fmla="*/ 18 w 48"/>
                <a:gd name="T41"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89">
                  <a:moveTo>
                    <a:pt x="2" y="0"/>
                  </a:moveTo>
                  <a:lnTo>
                    <a:pt x="23" y="0"/>
                  </a:lnTo>
                  <a:cubicBezTo>
                    <a:pt x="37" y="0"/>
                    <a:pt x="45" y="8"/>
                    <a:pt x="45" y="22"/>
                  </a:cubicBezTo>
                  <a:cubicBezTo>
                    <a:pt x="45" y="32"/>
                    <a:pt x="39" y="40"/>
                    <a:pt x="31" y="43"/>
                  </a:cubicBezTo>
                  <a:lnTo>
                    <a:pt x="31" y="43"/>
                  </a:lnTo>
                  <a:cubicBezTo>
                    <a:pt x="34" y="43"/>
                    <a:pt x="37" y="45"/>
                    <a:pt x="39" y="53"/>
                  </a:cubicBezTo>
                  <a:lnTo>
                    <a:pt x="47" y="85"/>
                  </a:lnTo>
                  <a:lnTo>
                    <a:pt x="34" y="85"/>
                  </a:lnTo>
                  <a:lnTo>
                    <a:pt x="26" y="59"/>
                  </a:lnTo>
                  <a:cubicBezTo>
                    <a:pt x="23" y="51"/>
                    <a:pt x="21" y="51"/>
                    <a:pt x="15" y="51"/>
                  </a:cubicBezTo>
                  <a:lnTo>
                    <a:pt x="13" y="51"/>
                  </a:lnTo>
                  <a:lnTo>
                    <a:pt x="13" y="88"/>
                  </a:lnTo>
                  <a:lnTo>
                    <a:pt x="0" y="88"/>
                  </a:lnTo>
                  <a:lnTo>
                    <a:pt x="2" y="0"/>
                  </a:lnTo>
                  <a:close/>
                  <a:moveTo>
                    <a:pt x="18" y="37"/>
                  </a:moveTo>
                  <a:cubicBezTo>
                    <a:pt x="26" y="37"/>
                    <a:pt x="29" y="32"/>
                    <a:pt x="29" y="24"/>
                  </a:cubicBezTo>
                  <a:cubicBezTo>
                    <a:pt x="29" y="14"/>
                    <a:pt x="23" y="11"/>
                    <a:pt x="18" y="11"/>
                  </a:cubicBezTo>
                  <a:lnTo>
                    <a:pt x="13" y="11"/>
                  </a:lnTo>
                  <a:lnTo>
                    <a:pt x="13" y="35"/>
                  </a:lnTo>
                  <a:lnTo>
                    <a:pt x="18" y="35"/>
                  </a:lnTo>
                  <a:lnTo>
                    <a:pt x="18"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 name="Freeform 27">
              <a:extLst>
                <a:ext uri="{FF2B5EF4-FFF2-40B4-BE49-F238E27FC236}">
                  <a16:creationId xmlns:a16="http://schemas.microsoft.com/office/drawing/2014/main" id="{9AD84315-ECD2-134F-A3CD-AE211F94A961}"/>
                </a:ext>
              </a:extLst>
            </p:cNvPr>
            <p:cNvSpPr>
              <a:spLocks noChangeArrowheads="1"/>
            </p:cNvSpPr>
            <p:nvPr/>
          </p:nvSpPr>
          <p:spPr bwMode="auto">
            <a:xfrm>
              <a:off x="6261100" y="2371725"/>
              <a:ext cx="15875" cy="31750"/>
            </a:xfrm>
            <a:custGeom>
              <a:avLst/>
              <a:gdLst>
                <a:gd name="T0" fmla="*/ 16 w 46"/>
                <a:gd name="T1" fmla="*/ 14 h 86"/>
                <a:gd name="T2" fmla="*/ 0 w 46"/>
                <a:gd name="T3" fmla="*/ 14 h 86"/>
                <a:gd name="T4" fmla="*/ 0 w 46"/>
                <a:gd name="T5" fmla="*/ 0 h 86"/>
                <a:gd name="T6" fmla="*/ 45 w 46"/>
                <a:gd name="T7" fmla="*/ 0 h 86"/>
                <a:gd name="T8" fmla="*/ 45 w 46"/>
                <a:gd name="T9" fmla="*/ 14 h 86"/>
                <a:gd name="T10" fmla="*/ 30 w 46"/>
                <a:gd name="T11" fmla="*/ 14 h 86"/>
                <a:gd name="T12" fmla="*/ 30 w 46"/>
                <a:gd name="T13" fmla="*/ 85 h 86"/>
                <a:gd name="T14" fmla="*/ 16 w 46"/>
                <a:gd name="T15" fmla="*/ 85 h 86"/>
                <a:gd name="T16" fmla="*/ 16 w 4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86">
                  <a:moveTo>
                    <a:pt x="16" y="14"/>
                  </a:moveTo>
                  <a:lnTo>
                    <a:pt x="0" y="14"/>
                  </a:lnTo>
                  <a:lnTo>
                    <a:pt x="0" y="0"/>
                  </a:lnTo>
                  <a:lnTo>
                    <a:pt x="45" y="0"/>
                  </a:lnTo>
                  <a:lnTo>
                    <a:pt x="45" y="14"/>
                  </a:lnTo>
                  <a:lnTo>
                    <a:pt x="30" y="14"/>
                  </a:lnTo>
                  <a:lnTo>
                    <a:pt x="30" y="85"/>
                  </a:lnTo>
                  <a:lnTo>
                    <a:pt x="16" y="85"/>
                  </a:lnTo>
                  <a:lnTo>
                    <a:pt x="16"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Freeform 28">
              <a:extLst>
                <a:ext uri="{FF2B5EF4-FFF2-40B4-BE49-F238E27FC236}">
                  <a16:creationId xmlns:a16="http://schemas.microsoft.com/office/drawing/2014/main" id="{774143B0-D844-FA4D-9968-3EA5EA2B7DA5}"/>
                </a:ext>
              </a:extLst>
            </p:cNvPr>
            <p:cNvSpPr>
              <a:spLocks noChangeArrowheads="1"/>
            </p:cNvSpPr>
            <p:nvPr/>
          </p:nvSpPr>
          <p:spPr bwMode="auto">
            <a:xfrm>
              <a:off x="6278563" y="2371725"/>
              <a:ext cx="15875" cy="31750"/>
            </a:xfrm>
            <a:custGeom>
              <a:avLst/>
              <a:gdLst>
                <a:gd name="T0" fmla="*/ 0 w 46"/>
                <a:gd name="T1" fmla="*/ 0 h 86"/>
                <a:gd name="T2" fmla="*/ 13 w 46"/>
                <a:gd name="T3" fmla="*/ 0 h 86"/>
                <a:gd name="T4" fmla="*/ 13 w 46"/>
                <a:gd name="T5" fmla="*/ 35 h 86"/>
                <a:gd name="T6" fmla="*/ 35 w 46"/>
                <a:gd name="T7" fmla="*/ 35 h 86"/>
                <a:gd name="T8" fmla="*/ 35 w 46"/>
                <a:gd name="T9" fmla="*/ 0 h 86"/>
                <a:gd name="T10" fmla="*/ 45 w 46"/>
                <a:gd name="T11" fmla="*/ 0 h 86"/>
                <a:gd name="T12" fmla="*/ 45 w 46"/>
                <a:gd name="T13" fmla="*/ 85 h 86"/>
                <a:gd name="T14" fmla="*/ 35 w 46"/>
                <a:gd name="T15" fmla="*/ 85 h 86"/>
                <a:gd name="T16" fmla="*/ 35 w 46"/>
                <a:gd name="T17" fmla="*/ 48 h 86"/>
                <a:gd name="T18" fmla="*/ 13 w 46"/>
                <a:gd name="T19" fmla="*/ 48 h 86"/>
                <a:gd name="T20" fmla="*/ 13 w 46"/>
                <a:gd name="T21" fmla="*/ 85 h 86"/>
                <a:gd name="T22" fmla="*/ 0 w 46"/>
                <a:gd name="T23" fmla="*/ 85 h 86"/>
                <a:gd name="T24" fmla="*/ 0 w 4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86">
                  <a:moveTo>
                    <a:pt x="0" y="0"/>
                  </a:moveTo>
                  <a:lnTo>
                    <a:pt x="13" y="0"/>
                  </a:lnTo>
                  <a:lnTo>
                    <a:pt x="13" y="35"/>
                  </a:lnTo>
                  <a:lnTo>
                    <a:pt x="35" y="35"/>
                  </a:lnTo>
                  <a:lnTo>
                    <a:pt x="35" y="0"/>
                  </a:lnTo>
                  <a:lnTo>
                    <a:pt x="45" y="0"/>
                  </a:lnTo>
                  <a:lnTo>
                    <a:pt x="45" y="85"/>
                  </a:lnTo>
                  <a:lnTo>
                    <a:pt x="35" y="85"/>
                  </a:lnTo>
                  <a:lnTo>
                    <a:pt x="35"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Freeform 29">
              <a:extLst>
                <a:ext uri="{FF2B5EF4-FFF2-40B4-BE49-F238E27FC236}">
                  <a16:creationId xmlns:a16="http://schemas.microsoft.com/office/drawing/2014/main" id="{084866F7-6D07-2441-861D-06BC96EE475A}"/>
                </a:ext>
              </a:extLst>
            </p:cNvPr>
            <p:cNvSpPr>
              <a:spLocks noChangeArrowheads="1"/>
            </p:cNvSpPr>
            <p:nvPr/>
          </p:nvSpPr>
          <p:spPr bwMode="auto">
            <a:xfrm>
              <a:off x="6299200" y="2371725"/>
              <a:ext cx="14288" cy="31750"/>
            </a:xfrm>
            <a:custGeom>
              <a:avLst/>
              <a:gdLst>
                <a:gd name="T0" fmla="*/ 0 w 38"/>
                <a:gd name="T1" fmla="*/ 0 h 86"/>
                <a:gd name="T2" fmla="*/ 37 w 38"/>
                <a:gd name="T3" fmla="*/ 0 h 86"/>
                <a:gd name="T4" fmla="*/ 37 w 38"/>
                <a:gd name="T5" fmla="*/ 14 h 86"/>
                <a:gd name="T6" fmla="*/ 13 w 38"/>
                <a:gd name="T7" fmla="*/ 14 h 86"/>
                <a:gd name="T8" fmla="*/ 13 w 38"/>
                <a:gd name="T9" fmla="*/ 35 h 86"/>
                <a:gd name="T10" fmla="*/ 34 w 38"/>
                <a:gd name="T11" fmla="*/ 35 h 86"/>
                <a:gd name="T12" fmla="*/ 34 w 38"/>
                <a:gd name="T13" fmla="*/ 48 h 86"/>
                <a:gd name="T14" fmla="*/ 13 w 38"/>
                <a:gd name="T15" fmla="*/ 48 h 86"/>
                <a:gd name="T16" fmla="*/ 13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7" y="0"/>
                  </a:lnTo>
                  <a:lnTo>
                    <a:pt x="37" y="14"/>
                  </a:lnTo>
                  <a:lnTo>
                    <a:pt x="13" y="14"/>
                  </a:lnTo>
                  <a:lnTo>
                    <a:pt x="13" y="35"/>
                  </a:lnTo>
                  <a:lnTo>
                    <a:pt x="34" y="35"/>
                  </a:lnTo>
                  <a:lnTo>
                    <a:pt x="34" y="48"/>
                  </a:lnTo>
                  <a:lnTo>
                    <a:pt x="13" y="48"/>
                  </a:lnTo>
                  <a:lnTo>
                    <a:pt x="13"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Freeform 30">
              <a:extLst>
                <a:ext uri="{FF2B5EF4-FFF2-40B4-BE49-F238E27FC236}">
                  <a16:creationId xmlns:a16="http://schemas.microsoft.com/office/drawing/2014/main" id="{1B2983B4-8F2B-CE43-B6FB-70B1B16BFCED}"/>
                </a:ext>
              </a:extLst>
            </p:cNvPr>
            <p:cNvSpPr>
              <a:spLocks noChangeArrowheads="1"/>
            </p:cNvSpPr>
            <p:nvPr/>
          </p:nvSpPr>
          <p:spPr bwMode="auto">
            <a:xfrm>
              <a:off x="5953125" y="2038350"/>
              <a:ext cx="355600" cy="273050"/>
            </a:xfrm>
            <a:custGeom>
              <a:avLst/>
              <a:gdLst>
                <a:gd name="T0" fmla="*/ 177 w 986"/>
                <a:gd name="T1" fmla="*/ 582 h 758"/>
                <a:gd name="T2" fmla="*/ 209 w 986"/>
                <a:gd name="T3" fmla="*/ 537 h 758"/>
                <a:gd name="T4" fmla="*/ 820 w 986"/>
                <a:gd name="T5" fmla="*/ 452 h 758"/>
                <a:gd name="T6" fmla="*/ 320 w 986"/>
                <a:gd name="T7" fmla="*/ 725 h 758"/>
                <a:gd name="T8" fmla="*/ 664 w 986"/>
                <a:gd name="T9" fmla="*/ 725 h 758"/>
                <a:gd name="T10" fmla="*/ 79 w 986"/>
                <a:gd name="T11" fmla="*/ 299 h 758"/>
                <a:gd name="T12" fmla="*/ 847 w 986"/>
                <a:gd name="T13" fmla="*/ 206 h 758"/>
                <a:gd name="T14" fmla="*/ 881 w 986"/>
                <a:gd name="T15" fmla="*/ 442 h 758"/>
                <a:gd name="T16" fmla="*/ 519 w 986"/>
                <a:gd name="T17" fmla="*/ 129 h 758"/>
                <a:gd name="T18" fmla="*/ 519 w 986"/>
                <a:gd name="T19" fmla="*/ 37 h 758"/>
                <a:gd name="T20" fmla="*/ 338 w 986"/>
                <a:gd name="T21" fmla="*/ 174 h 758"/>
                <a:gd name="T22" fmla="*/ 669 w 986"/>
                <a:gd name="T23" fmla="*/ 127 h 758"/>
                <a:gd name="T24" fmla="*/ 646 w 986"/>
                <a:gd name="T25" fmla="*/ 156 h 758"/>
                <a:gd name="T26" fmla="*/ 566 w 986"/>
                <a:gd name="T27" fmla="*/ 227 h 758"/>
                <a:gd name="T28" fmla="*/ 537 w 986"/>
                <a:gd name="T29" fmla="*/ 256 h 758"/>
                <a:gd name="T30" fmla="*/ 561 w 986"/>
                <a:gd name="T31" fmla="*/ 545 h 758"/>
                <a:gd name="T32" fmla="*/ 474 w 986"/>
                <a:gd name="T33" fmla="*/ 566 h 758"/>
                <a:gd name="T34" fmla="*/ 365 w 986"/>
                <a:gd name="T35" fmla="*/ 455 h 758"/>
                <a:gd name="T36" fmla="*/ 455 w 986"/>
                <a:gd name="T37" fmla="*/ 352 h 758"/>
                <a:gd name="T38" fmla="*/ 352 w 986"/>
                <a:gd name="T39" fmla="*/ 174 h 758"/>
                <a:gd name="T40" fmla="*/ 360 w 986"/>
                <a:gd name="T41" fmla="*/ 113 h 758"/>
                <a:gd name="T42" fmla="*/ 815 w 986"/>
                <a:gd name="T43" fmla="*/ 323 h 758"/>
                <a:gd name="T44" fmla="*/ 553 w 986"/>
                <a:gd name="T45" fmla="*/ 235 h 758"/>
                <a:gd name="T46" fmla="*/ 542 w 986"/>
                <a:gd name="T47" fmla="*/ 241 h 758"/>
                <a:gd name="T48" fmla="*/ 717 w 986"/>
                <a:gd name="T49" fmla="*/ 190 h 758"/>
                <a:gd name="T50" fmla="*/ 685 w 986"/>
                <a:gd name="T51" fmla="*/ 193 h 758"/>
                <a:gd name="T52" fmla="*/ 680 w 986"/>
                <a:gd name="T53" fmla="*/ 246 h 758"/>
                <a:gd name="T54" fmla="*/ 656 w 986"/>
                <a:gd name="T55" fmla="*/ 209 h 758"/>
                <a:gd name="T56" fmla="*/ 683 w 986"/>
                <a:gd name="T57" fmla="*/ 219 h 758"/>
                <a:gd name="T58" fmla="*/ 690 w 986"/>
                <a:gd name="T59" fmla="*/ 260 h 758"/>
                <a:gd name="T60" fmla="*/ 672 w 986"/>
                <a:gd name="T61" fmla="*/ 294 h 758"/>
                <a:gd name="T62" fmla="*/ 648 w 986"/>
                <a:gd name="T63" fmla="*/ 299 h 758"/>
                <a:gd name="T64" fmla="*/ 582 w 986"/>
                <a:gd name="T65" fmla="*/ 262 h 758"/>
                <a:gd name="T66" fmla="*/ 571 w 986"/>
                <a:gd name="T67" fmla="*/ 429 h 758"/>
                <a:gd name="T68" fmla="*/ 667 w 986"/>
                <a:gd name="T69" fmla="*/ 270 h 758"/>
                <a:gd name="T70" fmla="*/ 654 w 986"/>
                <a:gd name="T71" fmla="*/ 270 h 758"/>
                <a:gd name="T72" fmla="*/ 627 w 986"/>
                <a:gd name="T73" fmla="*/ 259 h 758"/>
                <a:gd name="T74" fmla="*/ 590 w 986"/>
                <a:gd name="T75" fmla="*/ 235 h 758"/>
                <a:gd name="T76" fmla="*/ 603 w 986"/>
                <a:gd name="T77" fmla="*/ 384 h 758"/>
                <a:gd name="T78" fmla="*/ 624 w 986"/>
                <a:gd name="T79" fmla="*/ 362 h 758"/>
                <a:gd name="T80" fmla="*/ 640 w 986"/>
                <a:gd name="T81" fmla="*/ 341 h 758"/>
                <a:gd name="T82" fmla="*/ 627 w 986"/>
                <a:gd name="T83" fmla="*/ 516 h 758"/>
                <a:gd name="T84" fmla="*/ 617 w 986"/>
                <a:gd name="T85" fmla="*/ 537 h 758"/>
                <a:gd name="T86" fmla="*/ 654 w 986"/>
                <a:gd name="T87" fmla="*/ 479 h 758"/>
                <a:gd name="T88" fmla="*/ 680 w 986"/>
                <a:gd name="T89" fmla="*/ 503 h 758"/>
                <a:gd name="T90" fmla="*/ 328 w 986"/>
                <a:gd name="T91" fmla="*/ 346 h 758"/>
                <a:gd name="T92" fmla="*/ 352 w 986"/>
                <a:gd name="T93" fmla="*/ 360 h 758"/>
                <a:gd name="T94" fmla="*/ 354 w 986"/>
                <a:gd name="T95" fmla="*/ 328 h 758"/>
                <a:gd name="T96" fmla="*/ 320 w 986"/>
                <a:gd name="T97" fmla="*/ 349 h 758"/>
                <a:gd name="T98" fmla="*/ 394 w 986"/>
                <a:gd name="T99" fmla="*/ 352 h 758"/>
                <a:gd name="T100" fmla="*/ 423 w 986"/>
                <a:gd name="T101" fmla="*/ 370 h 758"/>
                <a:gd name="T102" fmla="*/ 391 w 986"/>
                <a:gd name="T103" fmla="*/ 233 h 758"/>
                <a:gd name="T104" fmla="*/ 360 w 986"/>
                <a:gd name="T105" fmla="*/ 272 h 758"/>
                <a:gd name="T106" fmla="*/ 304 w 986"/>
                <a:gd name="T107" fmla="*/ 479 h 758"/>
                <a:gd name="T108" fmla="*/ 272 w 986"/>
                <a:gd name="T109" fmla="*/ 394 h 758"/>
                <a:gd name="T110" fmla="*/ 211 w 986"/>
                <a:gd name="T111" fmla="*/ 399 h 758"/>
                <a:gd name="T112" fmla="*/ 209 w 986"/>
                <a:gd name="T113" fmla="*/ 434 h 758"/>
                <a:gd name="T114" fmla="*/ 240 w 986"/>
                <a:gd name="T115" fmla="*/ 439 h 758"/>
                <a:gd name="T116" fmla="*/ 230 w 986"/>
                <a:gd name="T117" fmla="*/ 333 h 758"/>
                <a:gd name="T118" fmla="*/ 640 w 986"/>
                <a:gd name="T119" fmla="*/ 79 h 758"/>
                <a:gd name="T120" fmla="*/ 630 w 986"/>
                <a:gd name="T121" fmla="*/ 222 h 758"/>
                <a:gd name="T122" fmla="*/ 619 w 986"/>
                <a:gd name="T123" fmla="*/ 238 h 758"/>
                <a:gd name="T124" fmla="*/ 466 w 986"/>
                <a:gd name="T125" fmla="*/ 259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6" h="758">
                  <a:moveTo>
                    <a:pt x="855" y="140"/>
                  </a:moveTo>
                  <a:cubicBezTo>
                    <a:pt x="842" y="76"/>
                    <a:pt x="791" y="26"/>
                    <a:pt x="733" y="13"/>
                  </a:cubicBezTo>
                  <a:cubicBezTo>
                    <a:pt x="762" y="34"/>
                    <a:pt x="767" y="62"/>
                    <a:pt x="786" y="84"/>
                  </a:cubicBezTo>
                  <a:cubicBezTo>
                    <a:pt x="805" y="105"/>
                    <a:pt x="836" y="119"/>
                    <a:pt x="855" y="140"/>
                  </a:cubicBezTo>
                  <a:close/>
                  <a:moveTo>
                    <a:pt x="209" y="95"/>
                  </a:moveTo>
                  <a:cubicBezTo>
                    <a:pt x="195" y="121"/>
                    <a:pt x="129" y="132"/>
                    <a:pt x="98" y="196"/>
                  </a:cubicBezTo>
                  <a:cubicBezTo>
                    <a:pt x="113" y="156"/>
                    <a:pt x="105" y="98"/>
                    <a:pt x="132" y="66"/>
                  </a:cubicBezTo>
                  <a:cubicBezTo>
                    <a:pt x="55" y="124"/>
                    <a:pt x="90" y="217"/>
                    <a:pt x="84" y="246"/>
                  </a:cubicBezTo>
                  <a:cubicBezTo>
                    <a:pt x="124" y="158"/>
                    <a:pt x="185" y="177"/>
                    <a:pt x="209" y="95"/>
                  </a:cubicBezTo>
                  <a:close/>
                  <a:moveTo>
                    <a:pt x="177" y="582"/>
                  </a:moveTo>
                  <a:cubicBezTo>
                    <a:pt x="143" y="542"/>
                    <a:pt x="68" y="534"/>
                    <a:pt x="39" y="476"/>
                  </a:cubicBezTo>
                  <a:cubicBezTo>
                    <a:pt x="76" y="619"/>
                    <a:pt x="174" y="590"/>
                    <a:pt x="219" y="622"/>
                  </a:cubicBezTo>
                  <a:cubicBezTo>
                    <a:pt x="182" y="566"/>
                    <a:pt x="211" y="532"/>
                    <a:pt x="158" y="452"/>
                  </a:cubicBezTo>
                  <a:cubicBezTo>
                    <a:pt x="166" y="487"/>
                    <a:pt x="145" y="534"/>
                    <a:pt x="177" y="582"/>
                  </a:cubicBezTo>
                  <a:close/>
                  <a:moveTo>
                    <a:pt x="135" y="357"/>
                  </a:moveTo>
                  <a:cubicBezTo>
                    <a:pt x="132" y="399"/>
                    <a:pt x="103" y="421"/>
                    <a:pt x="121" y="500"/>
                  </a:cubicBezTo>
                  <a:cubicBezTo>
                    <a:pt x="87" y="434"/>
                    <a:pt x="34" y="407"/>
                    <a:pt x="18" y="362"/>
                  </a:cubicBezTo>
                  <a:cubicBezTo>
                    <a:pt x="18" y="489"/>
                    <a:pt x="121" y="508"/>
                    <a:pt x="148" y="542"/>
                  </a:cubicBezTo>
                  <a:cubicBezTo>
                    <a:pt x="127" y="463"/>
                    <a:pt x="164" y="434"/>
                    <a:pt x="135" y="357"/>
                  </a:cubicBezTo>
                  <a:close/>
                  <a:moveTo>
                    <a:pt x="209" y="537"/>
                  </a:moveTo>
                  <a:cubicBezTo>
                    <a:pt x="227" y="564"/>
                    <a:pt x="209" y="598"/>
                    <a:pt x="264" y="651"/>
                  </a:cubicBezTo>
                  <a:cubicBezTo>
                    <a:pt x="209" y="619"/>
                    <a:pt x="132" y="632"/>
                    <a:pt x="95" y="590"/>
                  </a:cubicBezTo>
                  <a:cubicBezTo>
                    <a:pt x="161" y="712"/>
                    <a:pt x="272" y="662"/>
                    <a:pt x="304" y="677"/>
                  </a:cubicBezTo>
                  <a:cubicBezTo>
                    <a:pt x="275" y="635"/>
                    <a:pt x="293" y="614"/>
                    <a:pt x="209" y="537"/>
                  </a:cubicBezTo>
                  <a:close/>
                  <a:moveTo>
                    <a:pt x="770" y="540"/>
                  </a:moveTo>
                  <a:cubicBezTo>
                    <a:pt x="685" y="614"/>
                    <a:pt x="707" y="638"/>
                    <a:pt x="675" y="680"/>
                  </a:cubicBezTo>
                  <a:cubicBezTo>
                    <a:pt x="707" y="664"/>
                    <a:pt x="818" y="715"/>
                    <a:pt x="881" y="593"/>
                  </a:cubicBezTo>
                  <a:cubicBezTo>
                    <a:pt x="847" y="635"/>
                    <a:pt x="770" y="619"/>
                    <a:pt x="714" y="654"/>
                  </a:cubicBezTo>
                  <a:cubicBezTo>
                    <a:pt x="773" y="601"/>
                    <a:pt x="754" y="566"/>
                    <a:pt x="770" y="540"/>
                  </a:cubicBezTo>
                  <a:close/>
                  <a:moveTo>
                    <a:pt x="820" y="452"/>
                  </a:moveTo>
                  <a:cubicBezTo>
                    <a:pt x="767" y="532"/>
                    <a:pt x="797" y="566"/>
                    <a:pt x="759" y="619"/>
                  </a:cubicBezTo>
                  <a:cubicBezTo>
                    <a:pt x="805" y="587"/>
                    <a:pt x="902" y="617"/>
                    <a:pt x="940" y="474"/>
                  </a:cubicBezTo>
                  <a:cubicBezTo>
                    <a:pt x="910" y="532"/>
                    <a:pt x="836" y="542"/>
                    <a:pt x="802" y="582"/>
                  </a:cubicBezTo>
                  <a:cubicBezTo>
                    <a:pt x="836" y="534"/>
                    <a:pt x="815" y="487"/>
                    <a:pt x="820" y="452"/>
                  </a:cubicBezTo>
                  <a:close/>
                  <a:moveTo>
                    <a:pt x="574" y="670"/>
                  </a:moveTo>
                  <a:cubicBezTo>
                    <a:pt x="542" y="670"/>
                    <a:pt x="513" y="675"/>
                    <a:pt x="489" y="683"/>
                  </a:cubicBezTo>
                  <a:cubicBezTo>
                    <a:pt x="466" y="675"/>
                    <a:pt x="436" y="667"/>
                    <a:pt x="405" y="670"/>
                  </a:cubicBezTo>
                  <a:cubicBezTo>
                    <a:pt x="378" y="670"/>
                    <a:pt x="346" y="675"/>
                    <a:pt x="312" y="683"/>
                  </a:cubicBezTo>
                  <a:cubicBezTo>
                    <a:pt x="262" y="696"/>
                    <a:pt x="217" y="707"/>
                    <a:pt x="180" y="688"/>
                  </a:cubicBezTo>
                  <a:cubicBezTo>
                    <a:pt x="217" y="720"/>
                    <a:pt x="259" y="733"/>
                    <a:pt x="320" y="725"/>
                  </a:cubicBezTo>
                  <a:cubicBezTo>
                    <a:pt x="370" y="720"/>
                    <a:pt x="413" y="693"/>
                    <a:pt x="463" y="693"/>
                  </a:cubicBezTo>
                  <a:lnTo>
                    <a:pt x="466" y="693"/>
                  </a:lnTo>
                  <a:cubicBezTo>
                    <a:pt x="415" y="720"/>
                    <a:pt x="386" y="754"/>
                    <a:pt x="386" y="754"/>
                  </a:cubicBezTo>
                  <a:lnTo>
                    <a:pt x="410" y="757"/>
                  </a:lnTo>
                  <a:cubicBezTo>
                    <a:pt x="410" y="757"/>
                    <a:pt x="434" y="707"/>
                    <a:pt x="492" y="696"/>
                  </a:cubicBezTo>
                  <a:cubicBezTo>
                    <a:pt x="548" y="709"/>
                    <a:pt x="574" y="757"/>
                    <a:pt x="574" y="757"/>
                  </a:cubicBezTo>
                  <a:lnTo>
                    <a:pt x="598" y="754"/>
                  </a:lnTo>
                  <a:cubicBezTo>
                    <a:pt x="598" y="754"/>
                    <a:pt x="569" y="717"/>
                    <a:pt x="519" y="693"/>
                  </a:cubicBezTo>
                  <a:lnTo>
                    <a:pt x="521" y="693"/>
                  </a:lnTo>
                  <a:cubicBezTo>
                    <a:pt x="569" y="693"/>
                    <a:pt x="611" y="720"/>
                    <a:pt x="664" y="725"/>
                  </a:cubicBezTo>
                  <a:cubicBezTo>
                    <a:pt x="725" y="730"/>
                    <a:pt x="770" y="720"/>
                    <a:pt x="805" y="688"/>
                  </a:cubicBezTo>
                  <a:cubicBezTo>
                    <a:pt x="762" y="707"/>
                    <a:pt x="717" y="696"/>
                    <a:pt x="667" y="683"/>
                  </a:cubicBezTo>
                  <a:cubicBezTo>
                    <a:pt x="632" y="675"/>
                    <a:pt x="601" y="670"/>
                    <a:pt x="574" y="670"/>
                  </a:cubicBezTo>
                  <a:close/>
                  <a:moveTo>
                    <a:pt x="87" y="402"/>
                  </a:moveTo>
                  <a:cubicBezTo>
                    <a:pt x="68" y="328"/>
                    <a:pt x="26" y="301"/>
                    <a:pt x="29" y="256"/>
                  </a:cubicBezTo>
                  <a:cubicBezTo>
                    <a:pt x="0" y="378"/>
                    <a:pt x="76" y="391"/>
                    <a:pt x="98" y="444"/>
                  </a:cubicBezTo>
                  <a:cubicBezTo>
                    <a:pt x="95" y="370"/>
                    <a:pt x="143" y="354"/>
                    <a:pt x="137" y="270"/>
                  </a:cubicBezTo>
                  <a:cubicBezTo>
                    <a:pt x="116" y="309"/>
                    <a:pt x="84" y="317"/>
                    <a:pt x="87" y="402"/>
                  </a:cubicBezTo>
                  <a:close/>
                  <a:moveTo>
                    <a:pt x="135" y="206"/>
                  </a:moveTo>
                  <a:cubicBezTo>
                    <a:pt x="108" y="227"/>
                    <a:pt x="87" y="256"/>
                    <a:pt x="79" y="299"/>
                  </a:cubicBezTo>
                  <a:cubicBezTo>
                    <a:pt x="82" y="254"/>
                    <a:pt x="52" y="190"/>
                    <a:pt x="71" y="143"/>
                  </a:cubicBezTo>
                  <a:cubicBezTo>
                    <a:pt x="0" y="243"/>
                    <a:pt x="76" y="304"/>
                    <a:pt x="79" y="339"/>
                  </a:cubicBezTo>
                  <a:cubicBezTo>
                    <a:pt x="98" y="270"/>
                    <a:pt x="140" y="270"/>
                    <a:pt x="166" y="177"/>
                  </a:cubicBezTo>
                  <a:cubicBezTo>
                    <a:pt x="158" y="188"/>
                    <a:pt x="153" y="190"/>
                    <a:pt x="135" y="206"/>
                  </a:cubicBezTo>
                  <a:close/>
                  <a:moveTo>
                    <a:pt x="847" y="206"/>
                  </a:moveTo>
                  <a:cubicBezTo>
                    <a:pt x="828" y="190"/>
                    <a:pt x="823" y="185"/>
                    <a:pt x="815" y="177"/>
                  </a:cubicBezTo>
                  <a:cubicBezTo>
                    <a:pt x="844" y="270"/>
                    <a:pt x="887" y="270"/>
                    <a:pt x="905" y="341"/>
                  </a:cubicBezTo>
                  <a:cubicBezTo>
                    <a:pt x="908" y="304"/>
                    <a:pt x="985" y="246"/>
                    <a:pt x="913" y="145"/>
                  </a:cubicBezTo>
                  <a:cubicBezTo>
                    <a:pt x="926" y="190"/>
                    <a:pt x="900" y="254"/>
                    <a:pt x="902" y="299"/>
                  </a:cubicBezTo>
                  <a:cubicBezTo>
                    <a:pt x="895" y="256"/>
                    <a:pt x="873" y="230"/>
                    <a:pt x="847" y="206"/>
                  </a:cubicBezTo>
                  <a:close/>
                  <a:moveTo>
                    <a:pt x="860" y="500"/>
                  </a:moveTo>
                  <a:cubicBezTo>
                    <a:pt x="879" y="421"/>
                    <a:pt x="850" y="399"/>
                    <a:pt x="847" y="357"/>
                  </a:cubicBezTo>
                  <a:cubicBezTo>
                    <a:pt x="818" y="434"/>
                    <a:pt x="855" y="463"/>
                    <a:pt x="834" y="542"/>
                  </a:cubicBezTo>
                  <a:cubicBezTo>
                    <a:pt x="860" y="508"/>
                    <a:pt x="961" y="489"/>
                    <a:pt x="963" y="362"/>
                  </a:cubicBezTo>
                  <a:cubicBezTo>
                    <a:pt x="948" y="407"/>
                    <a:pt x="895" y="434"/>
                    <a:pt x="860" y="500"/>
                  </a:cubicBezTo>
                  <a:close/>
                  <a:moveTo>
                    <a:pt x="881" y="442"/>
                  </a:moveTo>
                  <a:cubicBezTo>
                    <a:pt x="902" y="391"/>
                    <a:pt x="979" y="376"/>
                    <a:pt x="950" y="254"/>
                  </a:cubicBezTo>
                  <a:cubicBezTo>
                    <a:pt x="950" y="301"/>
                    <a:pt x="908" y="328"/>
                    <a:pt x="892" y="399"/>
                  </a:cubicBezTo>
                  <a:cubicBezTo>
                    <a:pt x="895" y="320"/>
                    <a:pt x="863" y="309"/>
                    <a:pt x="842" y="270"/>
                  </a:cubicBezTo>
                  <a:cubicBezTo>
                    <a:pt x="836" y="354"/>
                    <a:pt x="884" y="368"/>
                    <a:pt x="881" y="442"/>
                  </a:cubicBezTo>
                  <a:close/>
                  <a:moveTo>
                    <a:pt x="246" y="13"/>
                  </a:moveTo>
                  <a:cubicBezTo>
                    <a:pt x="188" y="26"/>
                    <a:pt x="137" y="76"/>
                    <a:pt x="124" y="140"/>
                  </a:cubicBezTo>
                  <a:cubicBezTo>
                    <a:pt x="145" y="119"/>
                    <a:pt x="177" y="106"/>
                    <a:pt x="193" y="84"/>
                  </a:cubicBezTo>
                  <a:cubicBezTo>
                    <a:pt x="211" y="63"/>
                    <a:pt x="217" y="34"/>
                    <a:pt x="246" y="13"/>
                  </a:cubicBezTo>
                  <a:close/>
                  <a:moveTo>
                    <a:pt x="895" y="246"/>
                  </a:moveTo>
                  <a:cubicBezTo>
                    <a:pt x="889" y="217"/>
                    <a:pt x="924" y="124"/>
                    <a:pt x="844" y="66"/>
                  </a:cubicBezTo>
                  <a:cubicBezTo>
                    <a:pt x="871" y="98"/>
                    <a:pt x="863" y="156"/>
                    <a:pt x="879" y="196"/>
                  </a:cubicBezTo>
                  <a:cubicBezTo>
                    <a:pt x="850" y="132"/>
                    <a:pt x="783" y="121"/>
                    <a:pt x="770" y="95"/>
                  </a:cubicBezTo>
                  <a:cubicBezTo>
                    <a:pt x="797" y="177"/>
                    <a:pt x="855" y="158"/>
                    <a:pt x="895" y="246"/>
                  </a:cubicBezTo>
                  <a:close/>
                  <a:moveTo>
                    <a:pt x="519" y="129"/>
                  </a:moveTo>
                  <a:lnTo>
                    <a:pt x="519" y="140"/>
                  </a:lnTo>
                  <a:cubicBezTo>
                    <a:pt x="534" y="143"/>
                    <a:pt x="548" y="145"/>
                    <a:pt x="564" y="153"/>
                  </a:cubicBezTo>
                  <a:cubicBezTo>
                    <a:pt x="564" y="148"/>
                    <a:pt x="566" y="145"/>
                    <a:pt x="566" y="143"/>
                  </a:cubicBezTo>
                  <a:cubicBezTo>
                    <a:pt x="550" y="137"/>
                    <a:pt x="534" y="132"/>
                    <a:pt x="519" y="129"/>
                  </a:cubicBezTo>
                  <a:close/>
                  <a:moveTo>
                    <a:pt x="553" y="39"/>
                  </a:moveTo>
                  <a:lnTo>
                    <a:pt x="556" y="37"/>
                  </a:lnTo>
                  <a:lnTo>
                    <a:pt x="550" y="34"/>
                  </a:lnTo>
                  <a:lnTo>
                    <a:pt x="534" y="34"/>
                  </a:lnTo>
                  <a:lnTo>
                    <a:pt x="529" y="37"/>
                  </a:lnTo>
                  <a:lnTo>
                    <a:pt x="519" y="37"/>
                  </a:lnTo>
                  <a:lnTo>
                    <a:pt x="519" y="39"/>
                  </a:lnTo>
                  <a:cubicBezTo>
                    <a:pt x="524" y="39"/>
                    <a:pt x="529" y="39"/>
                    <a:pt x="534" y="42"/>
                  </a:cubicBezTo>
                  <a:lnTo>
                    <a:pt x="542" y="42"/>
                  </a:lnTo>
                  <a:lnTo>
                    <a:pt x="553" y="39"/>
                  </a:lnTo>
                  <a:close/>
                  <a:moveTo>
                    <a:pt x="516" y="373"/>
                  </a:moveTo>
                  <a:lnTo>
                    <a:pt x="516" y="391"/>
                  </a:lnTo>
                  <a:cubicBezTo>
                    <a:pt x="519" y="389"/>
                    <a:pt x="524" y="386"/>
                    <a:pt x="524" y="381"/>
                  </a:cubicBezTo>
                  <a:cubicBezTo>
                    <a:pt x="524" y="378"/>
                    <a:pt x="521" y="376"/>
                    <a:pt x="516" y="373"/>
                  </a:cubicBezTo>
                  <a:close/>
                  <a:moveTo>
                    <a:pt x="336" y="180"/>
                  </a:moveTo>
                  <a:cubicBezTo>
                    <a:pt x="336" y="177"/>
                    <a:pt x="336" y="177"/>
                    <a:pt x="338" y="174"/>
                  </a:cubicBezTo>
                  <a:lnTo>
                    <a:pt x="333" y="174"/>
                  </a:lnTo>
                  <a:lnTo>
                    <a:pt x="336" y="180"/>
                  </a:lnTo>
                  <a:close/>
                  <a:moveTo>
                    <a:pt x="815" y="323"/>
                  </a:moveTo>
                  <a:cubicBezTo>
                    <a:pt x="815" y="156"/>
                    <a:pt x="685" y="18"/>
                    <a:pt x="521" y="2"/>
                  </a:cubicBezTo>
                  <a:lnTo>
                    <a:pt x="521" y="5"/>
                  </a:lnTo>
                  <a:cubicBezTo>
                    <a:pt x="521" y="8"/>
                    <a:pt x="521" y="10"/>
                    <a:pt x="519" y="13"/>
                  </a:cubicBezTo>
                  <a:cubicBezTo>
                    <a:pt x="593" y="21"/>
                    <a:pt x="659" y="53"/>
                    <a:pt x="709" y="100"/>
                  </a:cubicBezTo>
                  <a:lnTo>
                    <a:pt x="672" y="135"/>
                  </a:lnTo>
                  <a:lnTo>
                    <a:pt x="675" y="129"/>
                  </a:lnTo>
                  <a:lnTo>
                    <a:pt x="669" y="127"/>
                  </a:lnTo>
                  <a:lnTo>
                    <a:pt x="664" y="127"/>
                  </a:lnTo>
                  <a:lnTo>
                    <a:pt x="667" y="121"/>
                  </a:lnTo>
                  <a:lnTo>
                    <a:pt x="662" y="106"/>
                  </a:lnTo>
                  <a:lnTo>
                    <a:pt x="654" y="95"/>
                  </a:lnTo>
                  <a:lnTo>
                    <a:pt x="624" y="79"/>
                  </a:lnTo>
                  <a:lnTo>
                    <a:pt x="622" y="82"/>
                  </a:lnTo>
                  <a:lnTo>
                    <a:pt x="617" y="84"/>
                  </a:lnTo>
                  <a:cubicBezTo>
                    <a:pt x="627" y="98"/>
                    <a:pt x="632" y="113"/>
                    <a:pt x="632" y="132"/>
                  </a:cubicBezTo>
                  <a:lnTo>
                    <a:pt x="632" y="137"/>
                  </a:lnTo>
                  <a:lnTo>
                    <a:pt x="646" y="156"/>
                  </a:lnTo>
                  <a:lnTo>
                    <a:pt x="640" y="158"/>
                  </a:lnTo>
                  <a:lnTo>
                    <a:pt x="646" y="164"/>
                  </a:lnTo>
                  <a:lnTo>
                    <a:pt x="632" y="177"/>
                  </a:lnTo>
                  <a:lnTo>
                    <a:pt x="627" y="166"/>
                  </a:lnTo>
                  <a:cubicBezTo>
                    <a:pt x="624" y="172"/>
                    <a:pt x="622" y="180"/>
                    <a:pt x="617" y="185"/>
                  </a:cubicBezTo>
                  <a:lnTo>
                    <a:pt x="619" y="188"/>
                  </a:lnTo>
                  <a:lnTo>
                    <a:pt x="582" y="225"/>
                  </a:lnTo>
                  <a:cubicBezTo>
                    <a:pt x="579" y="222"/>
                    <a:pt x="577" y="219"/>
                    <a:pt x="574" y="219"/>
                  </a:cubicBezTo>
                  <a:cubicBezTo>
                    <a:pt x="571" y="222"/>
                    <a:pt x="566" y="222"/>
                    <a:pt x="564" y="225"/>
                  </a:cubicBezTo>
                  <a:lnTo>
                    <a:pt x="566" y="227"/>
                  </a:lnTo>
                  <a:lnTo>
                    <a:pt x="569" y="230"/>
                  </a:lnTo>
                  <a:lnTo>
                    <a:pt x="553" y="246"/>
                  </a:lnTo>
                  <a:lnTo>
                    <a:pt x="553" y="243"/>
                  </a:lnTo>
                  <a:lnTo>
                    <a:pt x="537" y="246"/>
                  </a:lnTo>
                  <a:lnTo>
                    <a:pt x="534" y="248"/>
                  </a:lnTo>
                  <a:lnTo>
                    <a:pt x="533" y="248"/>
                  </a:lnTo>
                  <a:lnTo>
                    <a:pt x="532" y="251"/>
                  </a:lnTo>
                  <a:lnTo>
                    <a:pt x="534" y="251"/>
                  </a:lnTo>
                  <a:lnTo>
                    <a:pt x="534" y="256"/>
                  </a:lnTo>
                  <a:lnTo>
                    <a:pt x="537" y="256"/>
                  </a:lnTo>
                  <a:lnTo>
                    <a:pt x="537" y="262"/>
                  </a:lnTo>
                  <a:lnTo>
                    <a:pt x="532" y="262"/>
                  </a:lnTo>
                  <a:lnTo>
                    <a:pt x="526" y="262"/>
                  </a:lnTo>
                  <a:lnTo>
                    <a:pt x="513" y="254"/>
                  </a:lnTo>
                  <a:lnTo>
                    <a:pt x="513" y="309"/>
                  </a:lnTo>
                  <a:cubicBezTo>
                    <a:pt x="545" y="320"/>
                    <a:pt x="579" y="336"/>
                    <a:pt x="579" y="378"/>
                  </a:cubicBezTo>
                  <a:cubicBezTo>
                    <a:pt x="579" y="397"/>
                    <a:pt x="571" y="410"/>
                    <a:pt x="556" y="421"/>
                  </a:cubicBezTo>
                  <a:cubicBezTo>
                    <a:pt x="542" y="429"/>
                    <a:pt x="526" y="434"/>
                    <a:pt x="511" y="439"/>
                  </a:cubicBezTo>
                  <a:lnTo>
                    <a:pt x="511" y="468"/>
                  </a:lnTo>
                  <a:cubicBezTo>
                    <a:pt x="534" y="479"/>
                    <a:pt x="564" y="497"/>
                    <a:pt x="561" y="545"/>
                  </a:cubicBezTo>
                  <a:cubicBezTo>
                    <a:pt x="561" y="556"/>
                    <a:pt x="556" y="561"/>
                    <a:pt x="553" y="561"/>
                  </a:cubicBezTo>
                  <a:cubicBezTo>
                    <a:pt x="540" y="564"/>
                    <a:pt x="526" y="566"/>
                    <a:pt x="511" y="566"/>
                  </a:cubicBezTo>
                  <a:lnTo>
                    <a:pt x="511" y="577"/>
                  </a:lnTo>
                  <a:cubicBezTo>
                    <a:pt x="574" y="572"/>
                    <a:pt x="630" y="545"/>
                    <a:pt x="675" y="505"/>
                  </a:cubicBezTo>
                  <a:lnTo>
                    <a:pt x="712" y="542"/>
                  </a:lnTo>
                  <a:cubicBezTo>
                    <a:pt x="656" y="595"/>
                    <a:pt x="577" y="630"/>
                    <a:pt x="492" y="630"/>
                  </a:cubicBezTo>
                  <a:cubicBezTo>
                    <a:pt x="407" y="630"/>
                    <a:pt x="331" y="598"/>
                    <a:pt x="275" y="542"/>
                  </a:cubicBezTo>
                  <a:lnTo>
                    <a:pt x="312" y="505"/>
                  </a:lnTo>
                  <a:cubicBezTo>
                    <a:pt x="354" y="545"/>
                    <a:pt x="410" y="572"/>
                    <a:pt x="474" y="577"/>
                  </a:cubicBezTo>
                  <a:lnTo>
                    <a:pt x="474" y="566"/>
                  </a:lnTo>
                  <a:cubicBezTo>
                    <a:pt x="415" y="561"/>
                    <a:pt x="362" y="537"/>
                    <a:pt x="320" y="500"/>
                  </a:cubicBezTo>
                  <a:lnTo>
                    <a:pt x="331" y="489"/>
                  </a:lnTo>
                  <a:lnTo>
                    <a:pt x="344" y="492"/>
                  </a:lnTo>
                  <a:lnTo>
                    <a:pt x="352" y="484"/>
                  </a:lnTo>
                  <a:lnTo>
                    <a:pt x="370" y="484"/>
                  </a:lnTo>
                  <a:lnTo>
                    <a:pt x="373" y="476"/>
                  </a:lnTo>
                  <a:lnTo>
                    <a:pt x="373" y="474"/>
                  </a:lnTo>
                  <a:cubicBezTo>
                    <a:pt x="402" y="495"/>
                    <a:pt x="434" y="508"/>
                    <a:pt x="471" y="513"/>
                  </a:cubicBezTo>
                  <a:lnTo>
                    <a:pt x="471" y="503"/>
                  </a:lnTo>
                  <a:cubicBezTo>
                    <a:pt x="431" y="497"/>
                    <a:pt x="394" y="482"/>
                    <a:pt x="365" y="455"/>
                  </a:cubicBezTo>
                  <a:lnTo>
                    <a:pt x="402" y="418"/>
                  </a:lnTo>
                  <a:cubicBezTo>
                    <a:pt x="410" y="426"/>
                    <a:pt x="421" y="434"/>
                    <a:pt x="434" y="439"/>
                  </a:cubicBezTo>
                  <a:cubicBezTo>
                    <a:pt x="434" y="437"/>
                    <a:pt x="436" y="431"/>
                    <a:pt x="436" y="429"/>
                  </a:cubicBezTo>
                  <a:cubicBezTo>
                    <a:pt x="426" y="423"/>
                    <a:pt x="418" y="418"/>
                    <a:pt x="410" y="410"/>
                  </a:cubicBezTo>
                  <a:lnTo>
                    <a:pt x="447" y="373"/>
                  </a:lnTo>
                  <a:cubicBezTo>
                    <a:pt x="452" y="378"/>
                    <a:pt x="460" y="381"/>
                    <a:pt x="468" y="384"/>
                  </a:cubicBezTo>
                  <a:lnTo>
                    <a:pt x="468" y="373"/>
                  </a:lnTo>
                  <a:cubicBezTo>
                    <a:pt x="463" y="370"/>
                    <a:pt x="460" y="368"/>
                    <a:pt x="455" y="365"/>
                  </a:cubicBezTo>
                  <a:lnTo>
                    <a:pt x="466" y="354"/>
                  </a:lnTo>
                  <a:cubicBezTo>
                    <a:pt x="463" y="354"/>
                    <a:pt x="458" y="352"/>
                    <a:pt x="455" y="352"/>
                  </a:cubicBezTo>
                  <a:lnTo>
                    <a:pt x="447" y="360"/>
                  </a:lnTo>
                  <a:cubicBezTo>
                    <a:pt x="444" y="354"/>
                    <a:pt x="439" y="352"/>
                    <a:pt x="439" y="346"/>
                  </a:cubicBezTo>
                  <a:cubicBezTo>
                    <a:pt x="434" y="344"/>
                    <a:pt x="426" y="341"/>
                    <a:pt x="421" y="336"/>
                  </a:cubicBezTo>
                  <a:cubicBezTo>
                    <a:pt x="397" y="320"/>
                    <a:pt x="386" y="299"/>
                    <a:pt x="386" y="272"/>
                  </a:cubicBezTo>
                  <a:cubicBezTo>
                    <a:pt x="386" y="251"/>
                    <a:pt x="391" y="235"/>
                    <a:pt x="402" y="225"/>
                  </a:cubicBezTo>
                  <a:lnTo>
                    <a:pt x="365" y="188"/>
                  </a:lnTo>
                  <a:cubicBezTo>
                    <a:pt x="391" y="161"/>
                    <a:pt x="429" y="145"/>
                    <a:pt x="466" y="137"/>
                  </a:cubicBezTo>
                  <a:lnTo>
                    <a:pt x="466" y="127"/>
                  </a:lnTo>
                  <a:cubicBezTo>
                    <a:pt x="423" y="132"/>
                    <a:pt x="386" y="151"/>
                    <a:pt x="357" y="180"/>
                  </a:cubicBezTo>
                  <a:lnTo>
                    <a:pt x="352" y="174"/>
                  </a:lnTo>
                  <a:cubicBezTo>
                    <a:pt x="349" y="177"/>
                    <a:pt x="349" y="180"/>
                    <a:pt x="346" y="185"/>
                  </a:cubicBezTo>
                  <a:lnTo>
                    <a:pt x="352" y="190"/>
                  </a:lnTo>
                  <a:cubicBezTo>
                    <a:pt x="320" y="225"/>
                    <a:pt x="299" y="270"/>
                    <a:pt x="299" y="320"/>
                  </a:cubicBezTo>
                  <a:lnTo>
                    <a:pt x="246" y="320"/>
                  </a:lnTo>
                  <a:cubicBezTo>
                    <a:pt x="246" y="254"/>
                    <a:pt x="272" y="196"/>
                    <a:pt x="315" y="151"/>
                  </a:cubicBezTo>
                  <a:lnTo>
                    <a:pt x="331" y="166"/>
                  </a:lnTo>
                  <a:lnTo>
                    <a:pt x="333" y="166"/>
                  </a:lnTo>
                  <a:cubicBezTo>
                    <a:pt x="336" y="166"/>
                    <a:pt x="338" y="166"/>
                    <a:pt x="344" y="164"/>
                  </a:cubicBezTo>
                  <a:lnTo>
                    <a:pt x="323" y="143"/>
                  </a:lnTo>
                  <a:cubicBezTo>
                    <a:pt x="333" y="132"/>
                    <a:pt x="346" y="121"/>
                    <a:pt x="360" y="113"/>
                  </a:cubicBezTo>
                  <a:cubicBezTo>
                    <a:pt x="360" y="111"/>
                    <a:pt x="362" y="106"/>
                    <a:pt x="362" y="106"/>
                  </a:cubicBezTo>
                  <a:cubicBezTo>
                    <a:pt x="362" y="106"/>
                    <a:pt x="368" y="100"/>
                    <a:pt x="370" y="95"/>
                  </a:cubicBezTo>
                  <a:cubicBezTo>
                    <a:pt x="349" y="106"/>
                    <a:pt x="331" y="119"/>
                    <a:pt x="315" y="135"/>
                  </a:cubicBezTo>
                  <a:lnTo>
                    <a:pt x="278" y="98"/>
                  </a:lnTo>
                  <a:cubicBezTo>
                    <a:pt x="328" y="50"/>
                    <a:pt x="394" y="18"/>
                    <a:pt x="466" y="10"/>
                  </a:cubicBezTo>
                  <a:lnTo>
                    <a:pt x="466" y="8"/>
                  </a:lnTo>
                  <a:cubicBezTo>
                    <a:pt x="466" y="5"/>
                    <a:pt x="466" y="2"/>
                    <a:pt x="463" y="0"/>
                  </a:cubicBezTo>
                  <a:cubicBezTo>
                    <a:pt x="299" y="15"/>
                    <a:pt x="169" y="153"/>
                    <a:pt x="169" y="320"/>
                  </a:cubicBezTo>
                  <a:cubicBezTo>
                    <a:pt x="164" y="500"/>
                    <a:pt x="309" y="646"/>
                    <a:pt x="489" y="646"/>
                  </a:cubicBezTo>
                  <a:cubicBezTo>
                    <a:pt x="669" y="646"/>
                    <a:pt x="815" y="500"/>
                    <a:pt x="815" y="323"/>
                  </a:cubicBezTo>
                  <a:close/>
                  <a:moveTo>
                    <a:pt x="564" y="230"/>
                  </a:moveTo>
                  <a:lnTo>
                    <a:pt x="558" y="233"/>
                  </a:lnTo>
                  <a:lnTo>
                    <a:pt x="556" y="238"/>
                  </a:lnTo>
                  <a:lnTo>
                    <a:pt x="556" y="235"/>
                  </a:lnTo>
                  <a:lnTo>
                    <a:pt x="558" y="233"/>
                  </a:lnTo>
                  <a:lnTo>
                    <a:pt x="558" y="230"/>
                  </a:lnTo>
                  <a:lnTo>
                    <a:pt x="564" y="227"/>
                  </a:lnTo>
                  <a:lnTo>
                    <a:pt x="566" y="227"/>
                  </a:lnTo>
                  <a:lnTo>
                    <a:pt x="564" y="230"/>
                  </a:lnTo>
                  <a:close/>
                  <a:moveTo>
                    <a:pt x="553" y="235"/>
                  </a:moveTo>
                  <a:lnTo>
                    <a:pt x="545" y="238"/>
                  </a:lnTo>
                  <a:lnTo>
                    <a:pt x="548" y="241"/>
                  </a:lnTo>
                  <a:lnTo>
                    <a:pt x="553" y="238"/>
                  </a:lnTo>
                  <a:lnTo>
                    <a:pt x="556" y="238"/>
                  </a:lnTo>
                  <a:lnTo>
                    <a:pt x="553" y="235"/>
                  </a:lnTo>
                  <a:close/>
                  <a:moveTo>
                    <a:pt x="532" y="248"/>
                  </a:moveTo>
                  <a:lnTo>
                    <a:pt x="535" y="246"/>
                  </a:lnTo>
                  <a:lnTo>
                    <a:pt x="533" y="248"/>
                  </a:lnTo>
                  <a:lnTo>
                    <a:pt x="532" y="248"/>
                  </a:lnTo>
                  <a:close/>
                  <a:moveTo>
                    <a:pt x="542" y="241"/>
                  </a:moveTo>
                  <a:lnTo>
                    <a:pt x="540" y="238"/>
                  </a:lnTo>
                  <a:lnTo>
                    <a:pt x="535" y="246"/>
                  </a:lnTo>
                  <a:lnTo>
                    <a:pt x="542" y="241"/>
                  </a:lnTo>
                  <a:close/>
                  <a:moveTo>
                    <a:pt x="720" y="108"/>
                  </a:moveTo>
                  <a:cubicBezTo>
                    <a:pt x="773" y="164"/>
                    <a:pt x="807" y="238"/>
                    <a:pt x="807" y="320"/>
                  </a:cubicBezTo>
                  <a:lnTo>
                    <a:pt x="754" y="320"/>
                  </a:lnTo>
                  <a:cubicBezTo>
                    <a:pt x="754" y="280"/>
                    <a:pt x="744" y="241"/>
                    <a:pt x="725" y="206"/>
                  </a:cubicBezTo>
                  <a:lnTo>
                    <a:pt x="728" y="209"/>
                  </a:lnTo>
                  <a:lnTo>
                    <a:pt x="728" y="206"/>
                  </a:lnTo>
                  <a:lnTo>
                    <a:pt x="717" y="190"/>
                  </a:lnTo>
                  <a:lnTo>
                    <a:pt x="707" y="174"/>
                  </a:lnTo>
                  <a:lnTo>
                    <a:pt x="693" y="164"/>
                  </a:lnTo>
                  <a:cubicBezTo>
                    <a:pt x="688" y="158"/>
                    <a:pt x="683" y="153"/>
                    <a:pt x="680" y="148"/>
                  </a:cubicBezTo>
                  <a:lnTo>
                    <a:pt x="720" y="108"/>
                  </a:lnTo>
                  <a:close/>
                  <a:moveTo>
                    <a:pt x="651" y="174"/>
                  </a:moveTo>
                  <a:lnTo>
                    <a:pt x="664" y="174"/>
                  </a:lnTo>
                  <a:lnTo>
                    <a:pt x="667" y="177"/>
                  </a:lnTo>
                  <a:lnTo>
                    <a:pt x="664" y="182"/>
                  </a:lnTo>
                  <a:lnTo>
                    <a:pt x="683" y="193"/>
                  </a:lnTo>
                  <a:lnTo>
                    <a:pt x="685" y="193"/>
                  </a:lnTo>
                  <a:lnTo>
                    <a:pt x="709" y="219"/>
                  </a:lnTo>
                  <a:lnTo>
                    <a:pt x="720" y="217"/>
                  </a:lnTo>
                  <a:cubicBezTo>
                    <a:pt x="733" y="248"/>
                    <a:pt x="744" y="283"/>
                    <a:pt x="744" y="317"/>
                  </a:cubicBezTo>
                  <a:lnTo>
                    <a:pt x="691" y="317"/>
                  </a:lnTo>
                  <a:cubicBezTo>
                    <a:pt x="691" y="304"/>
                    <a:pt x="688" y="291"/>
                    <a:pt x="685" y="278"/>
                  </a:cubicBezTo>
                  <a:lnTo>
                    <a:pt x="688" y="275"/>
                  </a:lnTo>
                  <a:lnTo>
                    <a:pt x="690" y="262"/>
                  </a:lnTo>
                  <a:lnTo>
                    <a:pt x="685" y="262"/>
                  </a:lnTo>
                  <a:cubicBezTo>
                    <a:pt x="685" y="262"/>
                    <a:pt x="680" y="251"/>
                    <a:pt x="677" y="248"/>
                  </a:cubicBezTo>
                  <a:lnTo>
                    <a:pt x="680" y="246"/>
                  </a:lnTo>
                  <a:lnTo>
                    <a:pt x="675" y="241"/>
                  </a:lnTo>
                  <a:lnTo>
                    <a:pt x="675" y="235"/>
                  </a:lnTo>
                  <a:lnTo>
                    <a:pt x="672" y="230"/>
                  </a:lnTo>
                  <a:lnTo>
                    <a:pt x="667" y="230"/>
                  </a:lnTo>
                  <a:cubicBezTo>
                    <a:pt x="664" y="227"/>
                    <a:pt x="664" y="225"/>
                    <a:pt x="662" y="222"/>
                  </a:cubicBezTo>
                  <a:lnTo>
                    <a:pt x="664" y="219"/>
                  </a:lnTo>
                  <a:lnTo>
                    <a:pt x="662" y="217"/>
                  </a:lnTo>
                  <a:lnTo>
                    <a:pt x="656" y="219"/>
                  </a:lnTo>
                  <a:lnTo>
                    <a:pt x="659" y="211"/>
                  </a:lnTo>
                  <a:lnTo>
                    <a:pt x="656" y="209"/>
                  </a:lnTo>
                  <a:lnTo>
                    <a:pt x="654" y="214"/>
                  </a:lnTo>
                  <a:cubicBezTo>
                    <a:pt x="648" y="206"/>
                    <a:pt x="640" y="198"/>
                    <a:pt x="635" y="190"/>
                  </a:cubicBezTo>
                  <a:lnTo>
                    <a:pt x="651" y="174"/>
                  </a:lnTo>
                  <a:close/>
                  <a:moveTo>
                    <a:pt x="690" y="260"/>
                  </a:moveTo>
                  <a:lnTo>
                    <a:pt x="691" y="262"/>
                  </a:lnTo>
                  <a:lnTo>
                    <a:pt x="690" y="262"/>
                  </a:lnTo>
                  <a:lnTo>
                    <a:pt x="690" y="260"/>
                  </a:lnTo>
                  <a:close/>
                  <a:moveTo>
                    <a:pt x="691" y="259"/>
                  </a:moveTo>
                  <a:lnTo>
                    <a:pt x="688" y="241"/>
                  </a:lnTo>
                  <a:lnTo>
                    <a:pt x="683" y="219"/>
                  </a:lnTo>
                  <a:lnTo>
                    <a:pt x="667" y="198"/>
                  </a:lnTo>
                  <a:lnTo>
                    <a:pt x="669" y="201"/>
                  </a:lnTo>
                  <a:lnTo>
                    <a:pt x="672" y="198"/>
                  </a:lnTo>
                  <a:lnTo>
                    <a:pt x="659" y="190"/>
                  </a:lnTo>
                  <a:lnTo>
                    <a:pt x="659" y="193"/>
                  </a:lnTo>
                  <a:lnTo>
                    <a:pt x="672" y="209"/>
                  </a:lnTo>
                  <a:lnTo>
                    <a:pt x="680" y="222"/>
                  </a:lnTo>
                  <a:lnTo>
                    <a:pt x="685" y="235"/>
                  </a:lnTo>
                  <a:lnTo>
                    <a:pt x="688" y="246"/>
                  </a:lnTo>
                  <a:lnTo>
                    <a:pt x="690" y="260"/>
                  </a:lnTo>
                  <a:lnTo>
                    <a:pt x="691" y="259"/>
                  </a:lnTo>
                  <a:close/>
                  <a:moveTo>
                    <a:pt x="640" y="299"/>
                  </a:moveTo>
                  <a:lnTo>
                    <a:pt x="651" y="294"/>
                  </a:lnTo>
                  <a:lnTo>
                    <a:pt x="662" y="291"/>
                  </a:lnTo>
                  <a:lnTo>
                    <a:pt x="664" y="286"/>
                  </a:lnTo>
                  <a:lnTo>
                    <a:pt x="669" y="283"/>
                  </a:lnTo>
                  <a:lnTo>
                    <a:pt x="672" y="278"/>
                  </a:lnTo>
                  <a:lnTo>
                    <a:pt x="675" y="270"/>
                  </a:lnTo>
                  <a:cubicBezTo>
                    <a:pt x="675" y="272"/>
                    <a:pt x="677" y="275"/>
                    <a:pt x="677" y="278"/>
                  </a:cubicBezTo>
                  <a:lnTo>
                    <a:pt x="672" y="294"/>
                  </a:lnTo>
                  <a:lnTo>
                    <a:pt x="672" y="299"/>
                  </a:lnTo>
                  <a:lnTo>
                    <a:pt x="680" y="288"/>
                  </a:lnTo>
                  <a:cubicBezTo>
                    <a:pt x="683" y="296"/>
                    <a:pt x="683" y="307"/>
                    <a:pt x="683" y="317"/>
                  </a:cubicBezTo>
                  <a:lnTo>
                    <a:pt x="635" y="317"/>
                  </a:lnTo>
                  <a:lnTo>
                    <a:pt x="635" y="312"/>
                  </a:lnTo>
                  <a:lnTo>
                    <a:pt x="640" y="307"/>
                  </a:lnTo>
                  <a:lnTo>
                    <a:pt x="640" y="304"/>
                  </a:lnTo>
                  <a:lnTo>
                    <a:pt x="643" y="301"/>
                  </a:lnTo>
                  <a:lnTo>
                    <a:pt x="648" y="301"/>
                  </a:lnTo>
                  <a:lnTo>
                    <a:pt x="648" y="299"/>
                  </a:lnTo>
                  <a:lnTo>
                    <a:pt x="640" y="299"/>
                  </a:lnTo>
                  <a:close/>
                  <a:moveTo>
                    <a:pt x="577" y="264"/>
                  </a:moveTo>
                  <a:lnTo>
                    <a:pt x="582" y="264"/>
                  </a:lnTo>
                  <a:lnTo>
                    <a:pt x="577" y="262"/>
                  </a:lnTo>
                  <a:lnTo>
                    <a:pt x="579" y="251"/>
                  </a:lnTo>
                  <a:lnTo>
                    <a:pt x="585" y="246"/>
                  </a:lnTo>
                  <a:cubicBezTo>
                    <a:pt x="587" y="251"/>
                    <a:pt x="593" y="254"/>
                    <a:pt x="595" y="259"/>
                  </a:cubicBezTo>
                  <a:lnTo>
                    <a:pt x="593" y="264"/>
                  </a:lnTo>
                  <a:lnTo>
                    <a:pt x="587" y="262"/>
                  </a:lnTo>
                  <a:lnTo>
                    <a:pt x="582" y="262"/>
                  </a:lnTo>
                  <a:lnTo>
                    <a:pt x="585" y="264"/>
                  </a:lnTo>
                  <a:lnTo>
                    <a:pt x="587" y="264"/>
                  </a:lnTo>
                  <a:lnTo>
                    <a:pt x="585" y="270"/>
                  </a:lnTo>
                  <a:lnTo>
                    <a:pt x="582" y="267"/>
                  </a:lnTo>
                  <a:lnTo>
                    <a:pt x="577" y="264"/>
                  </a:lnTo>
                  <a:close/>
                  <a:moveTo>
                    <a:pt x="595" y="439"/>
                  </a:moveTo>
                  <a:lnTo>
                    <a:pt x="585" y="437"/>
                  </a:lnTo>
                  <a:lnTo>
                    <a:pt x="582" y="437"/>
                  </a:lnTo>
                  <a:lnTo>
                    <a:pt x="577" y="431"/>
                  </a:lnTo>
                  <a:lnTo>
                    <a:pt x="571" y="429"/>
                  </a:lnTo>
                  <a:lnTo>
                    <a:pt x="579" y="421"/>
                  </a:lnTo>
                  <a:lnTo>
                    <a:pt x="590" y="429"/>
                  </a:lnTo>
                  <a:lnTo>
                    <a:pt x="598" y="431"/>
                  </a:lnTo>
                  <a:lnTo>
                    <a:pt x="595" y="439"/>
                  </a:lnTo>
                  <a:close/>
                  <a:moveTo>
                    <a:pt x="627" y="198"/>
                  </a:moveTo>
                  <a:lnTo>
                    <a:pt x="651" y="230"/>
                  </a:lnTo>
                  <a:lnTo>
                    <a:pt x="646" y="230"/>
                  </a:lnTo>
                  <a:lnTo>
                    <a:pt x="646" y="238"/>
                  </a:lnTo>
                  <a:lnTo>
                    <a:pt x="659" y="246"/>
                  </a:lnTo>
                  <a:lnTo>
                    <a:pt x="667" y="270"/>
                  </a:lnTo>
                  <a:lnTo>
                    <a:pt x="664" y="272"/>
                  </a:lnTo>
                  <a:lnTo>
                    <a:pt x="659" y="275"/>
                  </a:lnTo>
                  <a:lnTo>
                    <a:pt x="659" y="283"/>
                  </a:lnTo>
                  <a:lnTo>
                    <a:pt x="656" y="286"/>
                  </a:lnTo>
                  <a:lnTo>
                    <a:pt x="654" y="288"/>
                  </a:lnTo>
                  <a:lnTo>
                    <a:pt x="651" y="288"/>
                  </a:lnTo>
                  <a:lnTo>
                    <a:pt x="646" y="288"/>
                  </a:lnTo>
                  <a:lnTo>
                    <a:pt x="648" y="283"/>
                  </a:lnTo>
                  <a:lnTo>
                    <a:pt x="651" y="272"/>
                  </a:lnTo>
                  <a:lnTo>
                    <a:pt x="654" y="270"/>
                  </a:lnTo>
                  <a:lnTo>
                    <a:pt x="643" y="259"/>
                  </a:lnTo>
                  <a:lnTo>
                    <a:pt x="635" y="262"/>
                  </a:lnTo>
                  <a:lnTo>
                    <a:pt x="632" y="270"/>
                  </a:lnTo>
                  <a:lnTo>
                    <a:pt x="627" y="275"/>
                  </a:lnTo>
                  <a:lnTo>
                    <a:pt x="622" y="270"/>
                  </a:lnTo>
                  <a:lnTo>
                    <a:pt x="619" y="264"/>
                  </a:lnTo>
                  <a:lnTo>
                    <a:pt x="622" y="262"/>
                  </a:lnTo>
                  <a:lnTo>
                    <a:pt x="624" y="264"/>
                  </a:lnTo>
                  <a:lnTo>
                    <a:pt x="627" y="264"/>
                  </a:lnTo>
                  <a:lnTo>
                    <a:pt x="627" y="259"/>
                  </a:lnTo>
                  <a:lnTo>
                    <a:pt x="624" y="259"/>
                  </a:lnTo>
                  <a:lnTo>
                    <a:pt x="624" y="262"/>
                  </a:lnTo>
                  <a:lnTo>
                    <a:pt x="622" y="262"/>
                  </a:lnTo>
                  <a:lnTo>
                    <a:pt x="611" y="248"/>
                  </a:lnTo>
                  <a:lnTo>
                    <a:pt x="606" y="246"/>
                  </a:lnTo>
                  <a:lnTo>
                    <a:pt x="609" y="243"/>
                  </a:lnTo>
                  <a:lnTo>
                    <a:pt x="603" y="243"/>
                  </a:lnTo>
                  <a:lnTo>
                    <a:pt x="606" y="246"/>
                  </a:lnTo>
                  <a:lnTo>
                    <a:pt x="601" y="246"/>
                  </a:lnTo>
                  <a:cubicBezTo>
                    <a:pt x="598" y="246"/>
                    <a:pt x="595" y="241"/>
                    <a:pt x="590" y="235"/>
                  </a:cubicBezTo>
                  <a:lnTo>
                    <a:pt x="627" y="198"/>
                  </a:lnTo>
                  <a:close/>
                  <a:moveTo>
                    <a:pt x="609" y="434"/>
                  </a:moveTo>
                  <a:lnTo>
                    <a:pt x="603" y="429"/>
                  </a:lnTo>
                  <a:lnTo>
                    <a:pt x="606" y="423"/>
                  </a:lnTo>
                  <a:lnTo>
                    <a:pt x="611" y="413"/>
                  </a:lnTo>
                  <a:lnTo>
                    <a:pt x="609" y="410"/>
                  </a:lnTo>
                  <a:lnTo>
                    <a:pt x="611" y="402"/>
                  </a:lnTo>
                  <a:lnTo>
                    <a:pt x="611" y="394"/>
                  </a:lnTo>
                  <a:lnTo>
                    <a:pt x="609" y="386"/>
                  </a:lnTo>
                  <a:lnTo>
                    <a:pt x="603" y="384"/>
                  </a:lnTo>
                  <a:lnTo>
                    <a:pt x="601" y="386"/>
                  </a:lnTo>
                  <a:lnTo>
                    <a:pt x="598" y="386"/>
                  </a:lnTo>
                  <a:cubicBezTo>
                    <a:pt x="603" y="381"/>
                    <a:pt x="606" y="373"/>
                    <a:pt x="609" y="368"/>
                  </a:cubicBezTo>
                  <a:lnTo>
                    <a:pt x="614" y="365"/>
                  </a:lnTo>
                  <a:lnTo>
                    <a:pt x="617" y="362"/>
                  </a:lnTo>
                  <a:lnTo>
                    <a:pt x="617" y="365"/>
                  </a:lnTo>
                  <a:lnTo>
                    <a:pt x="619" y="362"/>
                  </a:lnTo>
                  <a:lnTo>
                    <a:pt x="617" y="360"/>
                  </a:lnTo>
                  <a:lnTo>
                    <a:pt x="619" y="360"/>
                  </a:lnTo>
                  <a:lnTo>
                    <a:pt x="624" y="362"/>
                  </a:lnTo>
                  <a:lnTo>
                    <a:pt x="632" y="362"/>
                  </a:lnTo>
                  <a:lnTo>
                    <a:pt x="638" y="360"/>
                  </a:lnTo>
                  <a:lnTo>
                    <a:pt x="651" y="357"/>
                  </a:lnTo>
                  <a:lnTo>
                    <a:pt x="648" y="352"/>
                  </a:lnTo>
                  <a:lnTo>
                    <a:pt x="648" y="346"/>
                  </a:lnTo>
                  <a:lnTo>
                    <a:pt x="656" y="349"/>
                  </a:lnTo>
                  <a:lnTo>
                    <a:pt x="659" y="346"/>
                  </a:lnTo>
                  <a:lnTo>
                    <a:pt x="659" y="341"/>
                  </a:lnTo>
                  <a:lnTo>
                    <a:pt x="651" y="344"/>
                  </a:lnTo>
                  <a:lnTo>
                    <a:pt x="640" y="341"/>
                  </a:lnTo>
                  <a:lnTo>
                    <a:pt x="632" y="325"/>
                  </a:lnTo>
                  <a:lnTo>
                    <a:pt x="675" y="325"/>
                  </a:lnTo>
                  <a:cubicBezTo>
                    <a:pt x="672" y="373"/>
                    <a:pt x="654" y="415"/>
                    <a:pt x="622" y="447"/>
                  </a:cubicBezTo>
                  <a:lnTo>
                    <a:pt x="617" y="442"/>
                  </a:lnTo>
                  <a:lnTo>
                    <a:pt x="619" y="434"/>
                  </a:lnTo>
                  <a:lnTo>
                    <a:pt x="614" y="418"/>
                  </a:lnTo>
                  <a:lnTo>
                    <a:pt x="609" y="434"/>
                  </a:lnTo>
                  <a:close/>
                  <a:moveTo>
                    <a:pt x="622" y="527"/>
                  </a:moveTo>
                  <a:lnTo>
                    <a:pt x="619" y="521"/>
                  </a:lnTo>
                  <a:lnTo>
                    <a:pt x="627" y="516"/>
                  </a:lnTo>
                  <a:lnTo>
                    <a:pt x="627" y="513"/>
                  </a:lnTo>
                  <a:lnTo>
                    <a:pt x="622" y="511"/>
                  </a:lnTo>
                  <a:lnTo>
                    <a:pt x="627" y="500"/>
                  </a:lnTo>
                  <a:lnTo>
                    <a:pt x="635" y="489"/>
                  </a:lnTo>
                  <a:lnTo>
                    <a:pt x="627" y="482"/>
                  </a:lnTo>
                  <a:lnTo>
                    <a:pt x="619" y="482"/>
                  </a:lnTo>
                  <a:lnTo>
                    <a:pt x="617" y="476"/>
                  </a:lnTo>
                  <a:cubicBezTo>
                    <a:pt x="619" y="474"/>
                    <a:pt x="622" y="471"/>
                    <a:pt x="627" y="468"/>
                  </a:cubicBezTo>
                  <a:lnTo>
                    <a:pt x="664" y="505"/>
                  </a:lnTo>
                  <a:cubicBezTo>
                    <a:pt x="651" y="516"/>
                    <a:pt x="635" y="529"/>
                    <a:pt x="617" y="537"/>
                  </a:cubicBezTo>
                  <a:lnTo>
                    <a:pt x="622" y="527"/>
                  </a:lnTo>
                  <a:close/>
                  <a:moveTo>
                    <a:pt x="664" y="489"/>
                  </a:moveTo>
                  <a:lnTo>
                    <a:pt x="669" y="484"/>
                  </a:lnTo>
                  <a:lnTo>
                    <a:pt x="667" y="463"/>
                  </a:lnTo>
                  <a:lnTo>
                    <a:pt x="664" y="463"/>
                  </a:lnTo>
                  <a:lnTo>
                    <a:pt x="667" y="460"/>
                  </a:lnTo>
                  <a:lnTo>
                    <a:pt x="659" y="458"/>
                  </a:lnTo>
                  <a:lnTo>
                    <a:pt x="656" y="466"/>
                  </a:lnTo>
                  <a:lnTo>
                    <a:pt x="656" y="476"/>
                  </a:lnTo>
                  <a:lnTo>
                    <a:pt x="654" y="479"/>
                  </a:lnTo>
                  <a:lnTo>
                    <a:pt x="638" y="463"/>
                  </a:lnTo>
                  <a:cubicBezTo>
                    <a:pt x="669" y="429"/>
                    <a:pt x="691" y="384"/>
                    <a:pt x="693" y="336"/>
                  </a:cubicBezTo>
                  <a:lnTo>
                    <a:pt x="746" y="336"/>
                  </a:lnTo>
                  <a:cubicBezTo>
                    <a:pt x="744" y="399"/>
                    <a:pt x="717" y="458"/>
                    <a:pt x="675" y="503"/>
                  </a:cubicBezTo>
                  <a:lnTo>
                    <a:pt x="664" y="489"/>
                  </a:lnTo>
                  <a:close/>
                  <a:moveTo>
                    <a:pt x="680" y="503"/>
                  </a:moveTo>
                  <a:cubicBezTo>
                    <a:pt x="725" y="458"/>
                    <a:pt x="752" y="397"/>
                    <a:pt x="754" y="331"/>
                  </a:cubicBezTo>
                  <a:lnTo>
                    <a:pt x="807" y="331"/>
                  </a:lnTo>
                  <a:cubicBezTo>
                    <a:pt x="805" y="413"/>
                    <a:pt x="773" y="487"/>
                    <a:pt x="717" y="542"/>
                  </a:cubicBezTo>
                  <a:lnTo>
                    <a:pt x="680" y="503"/>
                  </a:lnTo>
                  <a:close/>
                  <a:moveTo>
                    <a:pt x="357" y="452"/>
                  </a:moveTo>
                  <a:cubicBezTo>
                    <a:pt x="354" y="447"/>
                    <a:pt x="349" y="444"/>
                    <a:pt x="346" y="439"/>
                  </a:cubicBezTo>
                  <a:lnTo>
                    <a:pt x="349" y="426"/>
                  </a:lnTo>
                  <a:lnTo>
                    <a:pt x="344" y="413"/>
                  </a:lnTo>
                  <a:lnTo>
                    <a:pt x="344" y="391"/>
                  </a:lnTo>
                  <a:lnTo>
                    <a:pt x="338" y="378"/>
                  </a:lnTo>
                  <a:lnTo>
                    <a:pt x="341" y="370"/>
                  </a:lnTo>
                  <a:lnTo>
                    <a:pt x="333" y="357"/>
                  </a:lnTo>
                  <a:lnTo>
                    <a:pt x="325" y="354"/>
                  </a:lnTo>
                  <a:lnTo>
                    <a:pt x="328" y="346"/>
                  </a:lnTo>
                  <a:lnTo>
                    <a:pt x="325" y="341"/>
                  </a:lnTo>
                  <a:lnTo>
                    <a:pt x="328" y="333"/>
                  </a:lnTo>
                  <a:lnTo>
                    <a:pt x="336" y="333"/>
                  </a:lnTo>
                  <a:lnTo>
                    <a:pt x="338" y="328"/>
                  </a:lnTo>
                  <a:lnTo>
                    <a:pt x="352" y="328"/>
                  </a:lnTo>
                  <a:lnTo>
                    <a:pt x="354" y="331"/>
                  </a:lnTo>
                  <a:lnTo>
                    <a:pt x="352" y="344"/>
                  </a:lnTo>
                  <a:lnTo>
                    <a:pt x="349" y="346"/>
                  </a:lnTo>
                  <a:lnTo>
                    <a:pt x="354" y="357"/>
                  </a:lnTo>
                  <a:lnTo>
                    <a:pt x="352" y="360"/>
                  </a:lnTo>
                  <a:lnTo>
                    <a:pt x="349" y="357"/>
                  </a:lnTo>
                  <a:lnTo>
                    <a:pt x="352" y="362"/>
                  </a:lnTo>
                  <a:lnTo>
                    <a:pt x="354" y="370"/>
                  </a:lnTo>
                  <a:lnTo>
                    <a:pt x="357" y="370"/>
                  </a:lnTo>
                  <a:lnTo>
                    <a:pt x="357" y="365"/>
                  </a:lnTo>
                  <a:lnTo>
                    <a:pt x="354" y="362"/>
                  </a:lnTo>
                  <a:lnTo>
                    <a:pt x="354" y="357"/>
                  </a:lnTo>
                  <a:lnTo>
                    <a:pt x="354" y="349"/>
                  </a:lnTo>
                  <a:lnTo>
                    <a:pt x="357" y="333"/>
                  </a:lnTo>
                  <a:lnTo>
                    <a:pt x="354" y="328"/>
                  </a:lnTo>
                  <a:lnTo>
                    <a:pt x="362" y="328"/>
                  </a:lnTo>
                  <a:cubicBezTo>
                    <a:pt x="365" y="360"/>
                    <a:pt x="378" y="389"/>
                    <a:pt x="399" y="413"/>
                  </a:cubicBezTo>
                  <a:lnTo>
                    <a:pt x="357" y="452"/>
                  </a:lnTo>
                  <a:close/>
                  <a:moveTo>
                    <a:pt x="320" y="349"/>
                  </a:moveTo>
                  <a:lnTo>
                    <a:pt x="315" y="357"/>
                  </a:lnTo>
                  <a:lnTo>
                    <a:pt x="307" y="357"/>
                  </a:lnTo>
                  <a:cubicBezTo>
                    <a:pt x="304" y="349"/>
                    <a:pt x="304" y="341"/>
                    <a:pt x="304" y="331"/>
                  </a:cubicBezTo>
                  <a:lnTo>
                    <a:pt x="320" y="331"/>
                  </a:lnTo>
                  <a:lnTo>
                    <a:pt x="317" y="344"/>
                  </a:lnTo>
                  <a:lnTo>
                    <a:pt x="320" y="349"/>
                  </a:lnTo>
                  <a:close/>
                  <a:moveTo>
                    <a:pt x="338" y="312"/>
                  </a:moveTo>
                  <a:lnTo>
                    <a:pt x="338" y="301"/>
                  </a:lnTo>
                  <a:lnTo>
                    <a:pt x="344" y="299"/>
                  </a:lnTo>
                  <a:lnTo>
                    <a:pt x="354" y="301"/>
                  </a:lnTo>
                  <a:lnTo>
                    <a:pt x="357" y="304"/>
                  </a:lnTo>
                  <a:cubicBezTo>
                    <a:pt x="357" y="309"/>
                    <a:pt x="354" y="317"/>
                    <a:pt x="354" y="323"/>
                  </a:cubicBezTo>
                  <a:lnTo>
                    <a:pt x="341" y="323"/>
                  </a:lnTo>
                  <a:lnTo>
                    <a:pt x="338" y="312"/>
                  </a:lnTo>
                  <a:close/>
                  <a:moveTo>
                    <a:pt x="391" y="352"/>
                  </a:moveTo>
                  <a:lnTo>
                    <a:pt x="394" y="352"/>
                  </a:lnTo>
                  <a:lnTo>
                    <a:pt x="402" y="357"/>
                  </a:lnTo>
                  <a:lnTo>
                    <a:pt x="399" y="360"/>
                  </a:lnTo>
                  <a:lnTo>
                    <a:pt x="407" y="365"/>
                  </a:lnTo>
                  <a:lnTo>
                    <a:pt x="407" y="360"/>
                  </a:lnTo>
                  <a:lnTo>
                    <a:pt x="413" y="352"/>
                  </a:lnTo>
                  <a:lnTo>
                    <a:pt x="418" y="357"/>
                  </a:lnTo>
                  <a:lnTo>
                    <a:pt x="423" y="362"/>
                  </a:lnTo>
                  <a:lnTo>
                    <a:pt x="415" y="365"/>
                  </a:lnTo>
                  <a:lnTo>
                    <a:pt x="418" y="373"/>
                  </a:lnTo>
                  <a:lnTo>
                    <a:pt x="423" y="370"/>
                  </a:lnTo>
                  <a:lnTo>
                    <a:pt x="423" y="368"/>
                  </a:lnTo>
                  <a:lnTo>
                    <a:pt x="429" y="365"/>
                  </a:lnTo>
                  <a:lnTo>
                    <a:pt x="431" y="354"/>
                  </a:lnTo>
                  <a:cubicBezTo>
                    <a:pt x="434" y="362"/>
                    <a:pt x="439" y="368"/>
                    <a:pt x="444" y="373"/>
                  </a:cubicBezTo>
                  <a:lnTo>
                    <a:pt x="407" y="410"/>
                  </a:lnTo>
                  <a:cubicBezTo>
                    <a:pt x="389" y="391"/>
                    <a:pt x="378" y="368"/>
                    <a:pt x="373" y="339"/>
                  </a:cubicBezTo>
                  <a:lnTo>
                    <a:pt x="381" y="346"/>
                  </a:lnTo>
                  <a:lnTo>
                    <a:pt x="389" y="346"/>
                  </a:lnTo>
                  <a:lnTo>
                    <a:pt x="391" y="352"/>
                  </a:lnTo>
                  <a:close/>
                  <a:moveTo>
                    <a:pt x="391" y="233"/>
                  </a:moveTo>
                  <a:cubicBezTo>
                    <a:pt x="383" y="241"/>
                    <a:pt x="376" y="251"/>
                    <a:pt x="370" y="262"/>
                  </a:cubicBezTo>
                  <a:lnTo>
                    <a:pt x="368" y="262"/>
                  </a:lnTo>
                  <a:lnTo>
                    <a:pt x="362" y="264"/>
                  </a:lnTo>
                  <a:lnTo>
                    <a:pt x="360" y="264"/>
                  </a:lnTo>
                  <a:lnTo>
                    <a:pt x="354" y="270"/>
                  </a:lnTo>
                  <a:lnTo>
                    <a:pt x="362" y="270"/>
                  </a:lnTo>
                  <a:lnTo>
                    <a:pt x="368" y="267"/>
                  </a:lnTo>
                  <a:lnTo>
                    <a:pt x="368" y="270"/>
                  </a:lnTo>
                  <a:lnTo>
                    <a:pt x="362" y="272"/>
                  </a:lnTo>
                  <a:lnTo>
                    <a:pt x="360" y="272"/>
                  </a:lnTo>
                  <a:lnTo>
                    <a:pt x="352" y="278"/>
                  </a:lnTo>
                  <a:lnTo>
                    <a:pt x="344" y="278"/>
                  </a:lnTo>
                  <a:lnTo>
                    <a:pt x="333" y="299"/>
                  </a:lnTo>
                  <a:lnTo>
                    <a:pt x="336" y="304"/>
                  </a:lnTo>
                  <a:lnTo>
                    <a:pt x="331" y="312"/>
                  </a:lnTo>
                  <a:lnTo>
                    <a:pt x="331" y="320"/>
                  </a:lnTo>
                  <a:lnTo>
                    <a:pt x="307" y="320"/>
                  </a:lnTo>
                  <a:cubicBezTo>
                    <a:pt x="304" y="272"/>
                    <a:pt x="323" y="230"/>
                    <a:pt x="354" y="196"/>
                  </a:cubicBezTo>
                  <a:lnTo>
                    <a:pt x="391" y="233"/>
                  </a:lnTo>
                  <a:close/>
                  <a:moveTo>
                    <a:pt x="304" y="479"/>
                  </a:moveTo>
                  <a:lnTo>
                    <a:pt x="317" y="487"/>
                  </a:lnTo>
                  <a:lnTo>
                    <a:pt x="320" y="489"/>
                  </a:lnTo>
                  <a:lnTo>
                    <a:pt x="312" y="497"/>
                  </a:lnTo>
                  <a:cubicBezTo>
                    <a:pt x="307" y="492"/>
                    <a:pt x="304" y="489"/>
                    <a:pt x="301" y="484"/>
                  </a:cubicBezTo>
                  <a:lnTo>
                    <a:pt x="304" y="479"/>
                  </a:lnTo>
                  <a:close/>
                  <a:moveTo>
                    <a:pt x="293" y="346"/>
                  </a:moveTo>
                  <a:lnTo>
                    <a:pt x="288" y="349"/>
                  </a:lnTo>
                  <a:lnTo>
                    <a:pt x="286" y="354"/>
                  </a:lnTo>
                  <a:lnTo>
                    <a:pt x="272" y="370"/>
                  </a:lnTo>
                  <a:lnTo>
                    <a:pt x="272" y="394"/>
                  </a:lnTo>
                  <a:lnTo>
                    <a:pt x="259" y="399"/>
                  </a:lnTo>
                  <a:lnTo>
                    <a:pt x="251" y="399"/>
                  </a:lnTo>
                  <a:cubicBezTo>
                    <a:pt x="243" y="378"/>
                    <a:pt x="240" y="354"/>
                    <a:pt x="238" y="331"/>
                  </a:cubicBezTo>
                  <a:lnTo>
                    <a:pt x="293" y="331"/>
                  </a:lnTo>
                  <a:lnTo>
                    <a:pt x="293" y="346"/>
                  </a:lnTo>
                  <a:close/>
                  <a:moveTo>
                    <a:pt x="238" y="399"/>
                  </a:moveTo>
                  <a:lnTo>
                    <a:pt x="235" y="397"/>
                  </a:lnTo>
                  <a:lnTo>
                    <a:pt x="219" y="397"/>
                  </a:lnTo>
                  <a:lnTo>
                    <a:pt x="225" y="402"/>
                  </a:lnTo>
                  <a:lnTo>
                    <a:pt x="211" y="399"/>
                  </a:lnTo>
                  <a:lnTo>
                    <a:pt x="214" y="397"/>
                  </a:lnTo>
                  <a:lnTo>
                    <a:pt x="211" y="394"/>
                  </a:lnTo>
                  <a:lnTo>
                    <a:pt x="201" y="399"/>
                  </a:lnTo>
                  <a:lnTo>
                    <a:pt x="198" y="407"/>
                  </a:lnTo>
                  <a:lnTo>
                    <a:pt x="201" y="423"/>
                  </a:lnTo>
                  <a:lnTo>
                    <a:pt x="211" y="450"/>
                  </a:lnTo>
                  <a:lnTo>
                    <a:pt x="217" y="458"/>
                  </a:lnTo>
                  <a:lnTo>
                    <a:pt x="219" y="458"/>
                  </a:lnTo>
                  <a:lnTo>
                    <a:pt x="211" y="442"/>
                  </a:lnTo>
                  <a:lnTo>
                    <a:pt x="209" y="434"/>
                  </a:lnTo>
                  <a:lnTo>
                    <a:pt x="211" y="431"/>
                  </a:lnTo>
                  <a:lnTo>
                    <a:pt x="211" y="426"/>
                  </a:lnTo>
                  <a:lnTo>
                    <a:pt x="217" y="426"/>
                  </a:lnTo>
                  <a:lnTo>
                    <a:pt x="225" y="439"/>
                  </a:lnTo>
                  <a:lnTo>
                    <a:pt x="227" y="439"/>
                  </a:lnTo>
                  <a:lnTo>
                    <a:pt x="227" y="431"/>
                  </a:lnTo>
                  <a:lnTo>
                    <a:pt x="230" y="434"/>
                  </a:lnTo>
                  <a:lnTo>
                    <a:pt x="230" y="439"/>
                  </a:lnTo>
                  <a:lnTo>
                    <a:pt x="238" y="442"/>
                  </a:lnTo>
                  <a:lnTo>
                    <a:pt x="240" y="439"/>
                  </a:lnTo>
                  <a:lnTo>
                    <a:pt x="240" y="444"/>
                  </a:lnTo>
                  <a:lnTo>
                    <a:pt x="243" y="450"/>
                  </a:lnTo>
                  <a:lnTo>
                    <a:pt x="248" y="450"/>
                  </a:lnTo>
                  <a:lnTo>
                    <a:pt x="259" y="466"/>
                  </a:lnTo>
                  <a:lnTo>
                    <a:pt x="264" y="468"/>
                  </a:lnTo>
                  <a:lnTo>
                    <a:pt x="267" y="460"/>
                  </a:lnTo>
                  <a:cubicBezTo>
                    <a:pt x="278" y="476"/>
                    <a:pt x="291" y="492"/>
                    <a:pt x="304" y="508"/>
                  </a:cubicBezTo>
                  <a:lnTo>
                    <a:pt x="267" y="545"/>
                  </a:lnTo>
                  <a:cubicBezTo>
                    <a:pt x="211" y="489"/>
                    <a:pt x="180" y="415"/>
                    <a:pt x="177" y="333"/>
                  </a:cubicBezTo>
                  <a:lnTo>
                    <a:pt x="230" y="333"/>
                  </a:lnTo>
                  <a:cubicBezTo>
                    <a:pt x="230" y="354"/>
                    <a:pt x="233" y="378"/>
                    <a:pt x="240" y="399"/>
                  </a:cubicBezTo>
                  <a:lnTo>
                    <a:pt x="238" y="399"/>
                  </a:lnTo>
                  <a:close/>
                  <a:moveTo>
                    <a:pt x="299" y="143"/>
                  </a:moveTo>
                  <a:cubicBezTo>
                    <a:pt x="254" y="188"/>
                    <a:pt x="227" y="251"/>
                    <a:pt x="227" y="317"/>
                  </a:cubicBezTo>
                  <a:lnTo>
                    <a:pt x="174" y="317"/>
                  </a:lnTo>
                  <a:cubicBezTo>
                    <a:pt x="174" y="238"/>
                    <a:pt x="209" y="161"/>
                    <a:pt x="262" y="106"/>
                  </a:cubicBezTo>
                  <a:lnTo>
                    <a:pt x="299" y="143"/>
                  </a:lnTo>
                  <a:close/>
                  <a:moveTo>
                    <a:pt x="651" y="87"/>
                  </a:moveTo>
                  <a:lnTo>
                    <a:pt x="648" y="82"/>
                  </a:lnTo>
                  <a:lnTo>
                    <a:pt x="640" y="79"/>
                  </a:lnTo>
                  <a:lnTo>
                    <a:pt x="635" y="84"/>
                  </a:lnTo>
                  <a:lnTo>
                    <a:pt x="643" y="87"/>
                  </a:lnTo>
                  <a:lnTo>
                    <a:pt x="651" y="92"/>
                  </a:lnTo>
                  <a:lnTo>
                    <a:pt x="651" y="87"/>
                  </a:lnTo>
                  <a:close/>
                  <a:moveTo>
                    <a:pt x="619" y="238"/>
                  </a:moveTo>
                  <a:lnTo>
                    <a:pt x="619" y="243"/>
                  </a:lnTo>
                  <a:lnTo>
                    <a:pt x="630" y="241"/>
                  </a:lnTo>
                  <a:lnTo>
                    <a:pt x="632" y="235"/>
                  </a:lnTo>
                  <a:lnTo>
                    <a:pt x="627" y="227"/>
                  </a:lnTo>
                  <a:lnTo>
                    <a:pt x="630" y="222"/>
                  </a:lnTo>
                  <a:lnTo>
                    <a:pt x="638" y="227"/>
                  </a:lnTo>
                  <a:lnTo>
                    <a:pt x="635" y="225"/>
                  </a:lnTo>
                  <a:lnTo>
                    <a:pt x="638" y="222"/>
                  </a:lnTo>
                  <a:lnTo>
                    <a:pt x="635" y="217"/>
                  </a:lnTo>
                  <a:lnTo>
                    <a:pt x="627" y="222"/>
                  </a:lnTo>
                  <a:lnTo>
                    <a:pt x="624" y="227"/>
                  </a:lnTo>
                  <a:lnTo>
                    <a:pt x="622" y="233"/>
                  </a:lnTo>
                  <a:lnTo>
                    <a:pt x="624" y="238"/>
                  </a:lnTo>
                  <a:lnTo>
                    <a:pt x="624" y="241"/>
                  </a:lnTo>
                  <a:lnTo>
                    <a:pt x="619" y="238"/>
                  </a:lnTo>
                  <a:close/>
                  <a:moveTo>
                    <a:pt x="230" y="476"/>
                  </a:moveTo>
                  <a:lnTo>
                    <a:pt x="225" y="463"/>
                  </a:lnTo>
                  <a:lnTo>
                    <a:pt x="219" y="460"/>
                  </a:lnTo>
                  <a:lnTo>
                    <a:pt x="230" y="476"/>
                  </a:lnTo>
                  <a:close/>
                  <a:moveTo>
                    <a:pt x="466" y="296"/>
                  </a:moveTo>
                  <a:lnTo>
                    <a:pt x="466" y="294"/>
                  </a:lnTo>
                  <a:lnTo>
                    <a:pt x="460" y="288"/>
                  </a:lnTo>
                  <a:lnTo>
                    <a:pt x="463" y="283"/>
                  </a:lnTo>
                  <a:lnTo>
                    <a:pt x="466" y="283"/>
                  </a:lnTo>
                  <a:lnTo>
                    <a:pt x="466" y="259"/>
                  </a:lnTo>
                  <a:cubicBezTo>
                    <a:pt x="455" y="262"/>
                    <a:pt x="450" y="267"/>
                    <a:pt x="450" y="275"/>
                  </a:cubicBezTo>
                  <a:cubicBezTo>
                    <a:pt x="450" y="283"/>
                    <a:pt x="455" y="291"/>
                    <a:pt x="466" y="29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Freeform 31">
              <a:extLst>
                <a:ext uri="{FF2B5EF4-FFF2-40B4-BE49-F238E27FC236}">
                  <a16:creationId xmlns:a16="http://schemas.microsoft.com/office/drawing/2014/main" id="{D221E438-7481-BE4F-B2A2-2A1F6D30FB13}"/>
                </a:ext>
              </a:extLst>
            </p:cNvPr>
            <p:cNvSpPr>
              <a:spLocks noChangeArrowheads="1"/>
            </p:cNvSpPr>
            <p:nvPr/>
          </p:nvSpPr>
          <p:spPr bwMode="auto">
            <a:xfrm>
              <a:off x="6137275" y="2212975"/>
              <a:ext cx="15875" cy="23813"/>
            </a:xfrm>
            <a:custGeom>
              <a:avLst/>
              <a:gdLst>
                <a:gd name="T0" fmla="*/ 39 w 43"/>
                <a:gd name="T1" fmla="*/ 64 h 65"/>
                <a:gd name="T2" fmla="*/ 0 w 43"/>
                <a:gd name="T3" fmla="*/ 0 h 65"/>
                <a:gd name="T4" fmla="*/ 0 w 43"/>
                <a:gd name="T5" fmla="*/ 21 h 65"/>
                <a:gd name="T6" fmla="*/ 39 w 43"/>
                <a:gd name="T7" fmla="*/ 64 h 65"/>
              </a:gdLst>
              <a:ahLst/>
              <a:cxnLst>
                <a:cxn ang="0">
                  <a:pos x="T0" y="T1"/>
                </a:cxn>
                <a:cxn ang="0">
                  <a:pos x="T2" y="T3"/>
                </a:cxn>
                <a:cxn ang="0">
                  <a:pos x="T4" y="T5"/>
                </a:cxn>
                <a:cxn ang="0">
                  <a:pos x="T6" y="T7"/>
                </a:cxn>
              </a:cxnLst>
              <a:rect l="0" t="0" r="r" b="b"/>
              <a:pathLst>
                <a:path w="43" h="65">
                  <a:moveTo>
                    <a:pt x="39" y="64"/>
                  </a:moveTo>
                  <a:cubicBezTo>
                    <a:pt x="42" y="27"/>
                    <a:pt x="21" y="11"/>
                    <a:pt x="0" y="0"/>
                  </a:cubicBezTo>
                  <a:lnTo>
                    <a:pt x="0" y="21"/>
                  </a:lnTo>
                  <a:cubicBezTo>
                    <a:pt x="15" y="29"/>
                    <a:pt x="31" y="43"/>
                    <a:pt x="39" y="6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32">
              <a:extLst>
                <a:ext uri="{FF2B5EF4-FFF2-40B4-BE49-F238E27FC236}">
                  <a16:creationId xmlns:a16="http://schemas.microsoft.com/office/drawing/2014/main" id="{75B8F950-F32C-4D40-A995-339FB338907C}"/>
                </a:ext>
              </a:extLst>
            </p:cNvPr>
            <p:cNvSpPr>
              <a:spLocks noChangeArrowheads="1"/>
            </p:cNvSpPr>
            <p:nvPr/>
          </p:nvSpPr>
          <p:spPr bwMode="auto">
            <a:xfrm>
              <a:off x="6094413" y="2055813"/>
              <a:ext cx="82550" cy="106362"/>
            </a:xfrm>
            <a:custGeom>
              <a:avLst/>
              <a:gdLst>
                <a:gd name="T0" fmla="*/ 143 w 229"/>
                <a:gd name="T1" fmla="*/ 3 h 297"/>
                <a:gd name="T2" fmla="*/ 125 w 229"/>
                <a:gd name="T3" fmla="*/ 0 h 297"/>
                <a:gd name="T4" fmla="*/ 125 w 229"/>
                <a:gd name="T5" fmla="*/ 16 h 297"/>
                <a:gd name="T6" fmla="*/ 125 w 229"/>
                <a:gd name="T7" fmla="*/ 34 h 297"/>
                <a:gd name="T8" fmla="*/ 135 w 229"/>
                <a:gd name="T9" fmla="*/ 37 h 297"/>
                <a:gd name="T10" fmla="*/ 183 w 229"/>
                <a:gd name="T11" fmla="*/ 85 h 297"/>
                <a:gd name="T12" fmla="*/ 122 w 229"/>
                <a:gd name="T13" fmla="*/ 138 h 297"/>
                <a:gd name="T14" fmla="*/ 111 w 229"/>
                <a:gd name="T15" fmla="*/ 140 h 297"/>
                <a:gd name="T16" fmla="*/ 80 w 229"/>
                <a:gd name="T17" fmla="*/ 148 h 297"/>
                <a:gd name="T18" fmla="*/ 69 w 229"/>
                <a:gd name="T19" fmla="*/ 151 h 297"/>
                <a:gd name="T20" fmla="*/ 0 w 229"/>
                <a:gd name="T21" fmla="*/ 225 h 297"/>
                <a:gd name="T22" fmla="*/ 72 w 229"/>
                <a:gd name="T23" fmla="*/ 296 h 297"/>
                <a:gd name="T24" fmla="*/ 72 w 229"/>
                <a:gd name="T25" fmla="*/ 257 h 297"/>
                <a:gd name="T26" fmla="*/ 45 w 229"/>
                <a:gd name="T27" fmla="*/ 225 h 297"/>
                <a:gd name="T28" fmla="*/ 72 w 229"/>
                <a:gd name="T29" fmla="*/ 193 h 297"/>
                <a:gd name="T30" fmla="*/ 82 w 229"/>
                <a:gd name="T31" fmla="*/ 188 h 297"/>
                <a:gd name="T32" fmla="*/ 111 w 229"/>
                <a:gd name="T33" fmla="*/ 180 h 297"/>
                <a:gd name="T34" fmla="*/ 122 w 229"/>
                <a:gd name="T35" fmla="*/ 177 h 297"/>
                <a:gd name="T36" fmla="*/ 228 w 229"/>
                <a:gd name="T37" fmla="*/ 85 h 297"/>
                <a:gd name="T38" fmla="*/ 143 w 229"/>
                <a:gd name="T39"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297">
                  <a:moveTo>
                    <a:pt x="143" y="3"/>
                  </a:moveTo>
                  <a:cubicBezTo>
                    <a:pt x="138" y="3"/>
                    <a:pt x="132" y="0"/>
                    <a:pt x="125" y="0"/>
                  </a:cubicBezTo>
                  <a:lnTo>
                    <a:pt x="125" y="16"/>
                  </a:lnTo>
                  <a:lnTo>
                    <a:pt x="125" y="34"/>
                  </a:lnTo>
                  <a:cubicBezTo>
                    <a:pt x="130" y="34"/>
                    <a:pt x="135" y="34"/>
                    <a:pt x="135" y="37"/>
                  </a:cubicBezTo>
                  <a:cubicBezTo>
                    <a:pt x="170" y="45"/>
                    <a:pt x="183" y="66"/>
                    <a:pt x="183" y="85"/>
                  </a:cubicBezTo>
                  <a:cubicBezTo>
                    <a:pt x="183" y="116"/>
                    <a:pt x="156" y="127"/>
                    <a:pt x="122" y="138"/>
                  </a:cubicBezTo>
                  <a:cubicBezTo>
                    <a:pt x="119" y="138"/>
                    <a:pt x="114" y="140"/>
                    <a:pt x="111" y="140"/>
                  </a:cubicBezTo>
                  <a:lnTo>
                    <a:pt x="80" y="148"/>
                  </a:lnTo>
                  <a:cubicBezTo>
                    <a:pt x="77" y="148"/>
                    <a:pt x="72" y="151"/>
                    <a:pt x="69" y="151"/>
                  </a:cubicBezTo>
                  <a:cubicBezTo>
                    <a:pt x="32" y="161"/>
                    <a:pt x="0" y="180"/>
                    <a:pt x="0" y="225"/>
                  </a:cubicBezTo>
                  <a:cubicBezTo>
                    <a:pt x="0" y="270"/>
                    <a:pt x="37" y="286"/>
                    <a:pt x="72" y="296"/>
                  </a:cubicBezTo>
                  <a:lnTo>
                    <a:pt x="72" y="257"/>
                  </a:lnTo>
                  <a:cubicBezTo>
                    <a:pt x="56" y="249"/>
                    <a:pt x="45" y="241"/>
                    <a:pt x="45" y="225"/>
                  </a:cubicBezTo>
                  <a:cubicBezTo>
                    <a:pt x="45" y="209"/>
                    <a:pt x="56" y="198"/>
                    <a:pt x="72" y="193"/>
                  </a:cubicBezTo>
                  <a:cubicBezTo>
                    <a:pt x="74" y="191"/>
                    <a:pt x="80" y="191"/>
                    <a:pt x="82" y="188"/>
                  </a:cubicBezTo>
                  <a:cubicBezTo>
                    <a:pt x="90" y="185"/>
                    <a:pt x="101" y="183"/>
                    <a:pt x="111" y="180"/>
                  </a:cubicBezTo>
                  <a:cubicBezTo>
                    <a:pt x="114" y="180"/>
                    <a:pt x="119" y="177"/>
                    <a:pt x="122" y="177"/>
                  </a:cubicBezTo>
                  <a:cubicBezTo>
                    <a:pt x="172" y="167"/>
                    <a:pt x="228" y="151"/>
                    <a:pt x="228" y="85"/>
                  </a:cubicBezTo>
                  <a:cubicBezTo>
                    <a:pt x="228" y="50"/>
                    <a:pt x="204" y="16"/>
                    <a:pt x="143" y="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3">
              <a:extLst>
                <a:ext uri="{FF2B5EF4-FFF2-40B4-BE49-F238E27FC236}">
                  <a16:creationId xmlns:a16="http://schemas.microsoft.com/office/drawing/2014/main" id="{C4EE42AF-9CCA-374F-93FC-B9634C0D000A}"/>
                </a:ext>
              </a:extLst>
            </p:cNvPr>
            <p:cNvSpPr>
              <a:spLocks noChangeArrowheads="1"/>
            </p:cNvSpPr>
            <p:nvPr/>
          </p:nvSpPr>
          <p:spPr bwMode="auto">
            <a:xfrm>
              <a:off x="6111875" y="2155825"/>
              <a:ext cx="46038" cy="57150"/>
            </a:xfrm>
            <a:custGeom>
              <a:avLst/>
              <a:gdLst>
                <a:gd name="T0" fmla="*/ 26 w 128"/>
                <a:gd name="T1" fmla="*/ 159 h 160"/>
                <a:gd name="T2" fmla="*/ 26 w 128"/>
                <a:gd name="T3" fmla="*/ 127 h 160"/>
                <a:gd name="T4" fmla="*/ 37 w 128"/>
                <a:gd name="T5" fmla="*/ 116 h 160"/>
                <a:gd name="T6" fmla="*/ 58 w 128"/>
                <a:gd name="T7" fmla="*/ 109 h 160"/>
                <a:gd name="T8" fmla="*/ 69 w 128"/>
                <a:gd name="T9" fmla="*/ 106 h 160"/>
                <a:gd name="T10" fmla="*/ 127 w 128"/>
                <a:gd name="T11" fmla="*/ 56 h 160"/>
                <a:gd name="T12" fmla="*/ 71 w 128"/>
                <a:gd name="T13" fmla="*/ 0 h 160"/>
                <a:gd name="T14" fmla="*/ 71 w 128"/>
                <a:gd name="T15" fmla="*/ 37 h 160"/>
                <a:gd name="T16" fmla="*/ 92 w 128"/>
                <a:gd name="T17" fmla="*/ 58 h 160"/>
                <a:gd name="T18" fmla="*/ 71 w 128"/>
                <a:gd name="T19" fmla="*/ 79 h 160"/>
                <a:gd name="T20" fmla="*/ 61 w 128"/>
                <a:gd name="T21" fmla="*/ 82 h 160"/>
                <a:gd name="T22" fmla="*/ 39 w 128"/>
                <a:gd name="T23" fmla="*/ 90 h 160"/>
                <a:gd name="T24" fmla="*/ 29 w 128"/>
                <a:gd name="T25" fmla="*/ 95 h 160"/>
                <a:gd name="T26" fmla="*/ 0 w 128"/>
                <a:gd name="T27" fmla="*/ 124 h 160"/>
                <a:gd name="T28" fmla="*/ 26 w 128"/>
                <a:gd name="T29"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60">
                  <a:moveTo>
                    <a:pt x="26" y="159"/>
                  </a:moveTo>
                  <a:lnTo>
                    <a:pt x="26" y="127"/>
                  </a:lnTo>
                  <a:cubicBezTo>
                    <a:pt x="26" y="122"/>
                    <a:pt x="32" y="118"/>
                    <a:pt x="37" y="116"/>
                  </a:cubicBezTo>
                  <a:cubicBezTo>
                    <a:pt x="42" y="113"/>
                    <a:pt x="50" y="111"/>
                    <a:pt x="58" y="109"/>
                  </a:cubicBezTo>
                  <a:cubicBezTo>
                    <a:pt x="63" y="106"/>
                    <a:pt x="66" y="106"/>
                    <a:pt x="69" y="106"/>
                  </a:cubicBezTo>
                  <a:cubicBezTo>
                    <a:pt x="95" y="98"/>
                    <a:pt x="127" y="87"/>
                    <a:pt x="127" y="56"/>
                  </a:cubicBezTo>
                  <a:cubicBezTo>
                    <a:pt x="127" y="24"/>
                    <a:pt x="100" y="11"/>
                    <a:pt x="71" y="0"/>
                  </a:cubicBezTo>
                  <a:lnTo>
                    <a:pt x="71" y="37"/>
                  </a:lnTo>
                  <a:cubicBezTo>
                    <a:pt x="84" y="42"/>
                    <a:pt x="92" y="47"/>
                    <a:pt x="92" y="58"/>
                  </a:cubicBezTo>
                  <a:cubicBezTo>
                    <a:pt x="92" y="68"/>
                    <a:pt x="79" y="77"/>
                    <a:pt x="71" y="79"/>
                  </a:cubicBezTo>
                  <a:cubicBezTo>
                    <a:pt x="69" y="82"/>
                    <a:pt x="61" y="82"/>
                    <a:pt x="61" y="82"/>
                  </a:cubicBezTo>
                  <a:cubicBezTo>
                    <a:pt x="53" y="85"/>
                    <a:pt x="45" y="87"/>
                    <a:pt x="39" y="90"/>
                  </a:cubicBezTo>
                  <a:cubicBezTo>
                    <a:pt x="37" y="93"/>
                    <a:pt x="32" y="93"/>
                    <a:pt x="29" y="95"/>
                  </a:cubicBezTo>
                  <a:cubicBezTo>
                    <a:pt x="13" y="98"/>
                    <a:pt x="0" y="105"/>
                    <a:pt x="0" y="124"/>
                  </a:cubicBezTo>
                  <a:cubicBezTo>
                    <a:pt x="0" y="142"/>
                    <a:pt x="13" y="154"/>
                    <a:pt x="26" y="15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34">
              <a:extLst>
                <a:ext uri="{FF2B5EF4-FFF2-40B4-BE49-F238E27FC236}">
                  <a16:creationId xmlns:a16="http://schemas.microsoft.com/office/drawing/2014/main" id="{B5C8C593-C0AB-3940-97A0-24DAC9F39019}"/>
                </a:ext>
              </a:extLst>
            </p:cNvPr>
            <p:cNvSpPr>
              <a:spLocks noChangeArrowheads="1"/>
            </p:cNvSpPr>
            <p:nvPr/>
          </p:nvSpPr>
          <p:spPr bwMode="auto">
            <a:xfrm>
              <a:off x="6072188" y="2057400"/>
              <a:ext cx="47625" cy="47625"/>
            </a:xfrm>
            <a:custGeom>
              <a:avLst/>
              <a:gdLst>
                <a:gd name="T0" fmla="*/ 98 w 133"/>
                <a:gd name="T1" fmla="*/ 13 h 131"/>
                <a:gd name="T2" fmla="*/ 52 w 133"/>
                <a:gd name="T3" fmla="*/ 37 h 131"/>
                <a:gd name="T4" fmla="*/ 37 w 133"/>
                <a:gd name="T5" fmla="*/ 58 h 131"/>
                <a:gd name="T6" fmla="*/ 29 w 133"/>
                <a:gd name="T7" fmla="*/ 85 h 131"/>
                <a:gd name="T8" fmla="*/ 23 w 133"/>
                <a:gd name="T9" fmla="*/ 98 h 131"/>
                <a:gd name="T10" fmla="*/ 18 w 133"/>
                <a:gd name="T11" fmla="*/ 109 h 131"/>
                <a:gd name="T12" fmla="*/ 0 w 133"/>
                <a:gd name="T13" fmla="*/ 117 h 131"/>
                <a:gd name="T14" fmla="*/ 15 w 133"/>
                <a:gd name="T15" fmla="*/ 114 h 131"/>
                <a:gd name="T16" fmla="*/ 10 w 133"/>
                <a:gd name="T17" fmla="*/ 130 h 131"/>
                <a:gd name="T18" fmla="*/ 29 w 133"/>
                <a:gd name="T19" fmla="*/ 101 h 131"/>
                <a:gd name="T20" fmla="*/ 55 w 133"/>
                <a:gd name="T21" fmla="*/ 93 h 131"/>
                <a:gd name="T22" fmla="*/ 103 w 133"/>
                <a:gd name="T23" fmla="*/ 58 h 131"/>
                <a:gd name="T24" fmla="*/ 132 w 133"/>
                <a:gd name="T25" fmla="*/ 37 h 131"/>
                <a:gd name="T26" fmla="*/ 129 w 133"/>
                <a:gd name="T27" fmla="*/ 0 h 131"/>
                <a:gd name="T28" fmla="*/ 98 w 133"/>
                <a:gd name="T29" fmla="*/ 13 h 131"/>
                <a:gd name="T30" fmla="*/ 58 w 133"/>
                <a:gd name="T31" fmla="*/ 64 h 131"/>
                <a:gd name="T32" fmla="*/ 50 w 133"/>
                <a:gd name="T33" fmla="*/ 66 h 131"/>
                <a:gd name="T34" fmla="*/ 63 w 133"/>
                <a:gd name="T35" fmla="*/ 48 h 131"/>
                <a:gd name="T36" fmla="*/ 74 w 133"/>
                <a:gd name="T37" fmla="*/ 48 h 131"/>
                <a:gd name="T38" fmla="*/ 58 w 133"/>
                <a:gd name="T39"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131">
                  <a:moveTo>
                    <a:pt x="98" y="13"/>
                  </a:moveTo>
                  <a:cubicBezTo>
                    <a:pt x="87" y="16"/>
                    <a:pt x="68" y="19"/>
                    <a:pt x="52" y="37"/>
                  </a:cubicBezTo>
                  <a:cubicBezTo>
                    <a:pt x="50" y="40"/>
                    <a:pt x="42" y="51"/>
                    <a:pt x="37" y="58"/>
                  </a:cubicBezTo>
                  <a:cubicBezTo>
                    <a:pt x="31" y="66"/>
                    <a:pt x="31" y="77"/>
                    <a:pt x="29" y="85"/>
                  </a:cubicBezTo>
                  <a:cubicBezTo>
                    <a:pt x="23" y="93"/>
                    <a:pt x="23" y="98"/>
                    <a:pt x="23" y="98"/>
                  </a:cubicBezTo>
                  <a:cubicBezTo>
                    <a:pt x="23" y="98"/>
                    <a:pt x="23" y="103"/>
                    <a:pt x="18" y="109"/>
                  </a:cubicBezTo>
                  <a:cubicBezTo>
                    <a:pt x="13" y="113"/>
                    <a:pt x="7" y="118"/>
                    <a:pt x="0" y="117"/>
                  </a:cubicBezTo>
                  <a:cubicBezTo>
                    <a:pt x="7" y="118"/>
                    <a:pt x="15" y="114"/>
                    <a:pt x="15" y="114"/>
                  </a:cubicBezTo>
                  <a:cubicBezTo>
                    <a:pt x="15" y="114"/>
                    <a:pt x="13" y="119"/>
                    <a:pt x="10" y="130"/>
                  </a:cubicBezTo>
                  <a:cubicBezTo>
                    <a:pt x="18" y="111"/>
                    <a:pt x="26" y="103"/>
                    <a:pt x="29" y="101"/>
                  </a:cubicBezTo>
                  <a:cubicBezTo>
                    <a:pt x="31" y="101"/>
                    <a:pt x="39" y="101"/>
                    <a:pt x="55" y="93"/>
                  </a:cubicBezTo>
                  <a:cubicBezTo>
                    <a:pt x="71" y="82"/>
                    <a:pt x="95" y="68"/>
                    <a:pt x="103" y="58"/>
                  </a:cubicBezTo>
                  <a:cubicBezTo>
                    <a:pt x="111" y="47"/>
                    <a:pt x="121" y="43"/>
                    <a:pt x="132" y="37"/>
                  </a:cubicBezTo>
                  <a:cubicBezTo>
                    <a:pt x="129" y="24"/>
                    <a:pt x="129" y="11"/>
                    <a:pt x="129" y="0"/>
                  </a:cubicBezTo>
                  <a:cubicBezTo>
                    <a:pt x="111" y="5"/>
                    <a:pt x="100" y="11"/>
                    <a:pt x="98" y="13"/>
                  </a:cubicBezTo>
                  <a:close/>
                  <a:moveTo>
                    <a:pt x="58" y="64"/>
                  </a:moveTo>
                  <a:lnTo>
                    <a:pt x="50" y="66"/>
                  </a:lnTo>
                  <a:lnTo>
                    <a:pt x="63" y="48"/>
                  </a:lnTo>
                  <a:lnTo>
                    <a:pt x="74" y="48"/>
                  </a:lnTo>
                  <a:lnTo>
                    <a:pt x="58" y="6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35">
              <a:extLst>
                <a:ext uri="{FF2B5EF4-FFF2-40B4-BE49-F238E27FC236}">
                  <a16:creationId xmlns:a16="http://schemas.microsoft.com/office/drawing/2014/main" id="{F359559E-39CE-F34C-861B-B8DBA4A40437}"/>
                </a:ext>
              </a:extLst>
            </p:cNvPr>
            <p:cNvSpPr>
              <a:spLocks noChangeArrowheads="1"/>
            </p:cNvSpPr>
            <p:nvPr/>
          </p:nvSpPr>
          <p:spPr bwMode="auto">
            <a:xfrm>
              <a:off x="6126163" y="2198688"/>
              <a:ext cx="7937" cy="66675"/>
            </a:xfrm>
            <a:custGeom>
              <a:avLst/>
              <a:gdLst>
                <a:gd name="T0" fmla="*/ 6 w 23"/>
                <a:gd name="T1" fmla="*/ 8 h 184"/>
                <a:gd name="T2" fmla="*/ 0 w 23"/>
                <a:gd name="T3" fmla="*/ 11 h 184"/>
                <a:gd name="T4" fmla="*/ 3 w 23"/>
                <a:gd name="T5" fmla="*/ 154 h 184"/>
                <a:gd name="T6" fmla="*/ 19 w 23"/>
                <a:gd name="T7" fmla="*/ 154 h 184"/>
                <a:gd name="T8" fmla="*/ 22 w 23"/>
                <a:gd name="T9" fmla="*/ 0 h 184"/>
                <a:gd name="T10" fmla="*/ 14 w 23"/>
                <a:gd name="T11" fmla="*/ 6 h 184"/>
                <a:gd name="T12" fmla="*/ 6 w 23"/>
                <a:gd name="T13" fmla="*/ 8 h 184"/>
              </a:gdLst>
              <a:ahLst/>
              <a:cxnLst>
                <a:cxn ang="0">
                  <a:pos x="T0" y="T1"/>
                </a:cxn>
                <a:cxn ang="0">
                  <a:pos x="T2" y="T3"/>
                </a:cxn>
                <a:cxn ang="0">
                  <a:pos x="T4" y="T5"/>
                </a:cxn>
                <a:cxn ang="0">
                  <a:pos x="T6" y="T7"/>
                </a:cxn>
                <a:cxn ang="0">
                  <a:pos x="T8" y="T9"/>
                </a:cxn>
                <a:cxn ang="0">
                  <a:pos x="T10" y="T11"/>
                </a:cxn>
                <a:cxn ang="0">
                  <a:pos x="T12" y="T13"/>
                </a:cxn>
              </a:cxnLst>
              <a:rect l="0" t="0" r="r" b="b"/>
              <a:pathLst>
                <a:path w="23" h="184">
                  <a:moveTo>
                    <a:pt x="6" y="8"/>
                  </a:moveTo>
                  <a:cubicBezTo>
                    <a:pt x="4" y="8"/>
                    <a:pt x="0" y="11"/>
                    <a:pt x="0" y="11"/>
                  </a:cubicBezTo>
                  <a:cubicBezTo>
                    <a:pt x="0" y="11"/>
                    <a:pt x="3" y="151"/>
                    <a:pt x="3" y="154"/>
                  </a:cubicBezTo>
                  <a:cubicBezTo>
                    <a:pt x="3" y="183"/>
                    <a:pt x="19" y="183"/>
                    <a:pt x="19" y="154"/>
                  </a:cubicBezTo>
                  <a:cubicBezTo>
                    <a:pt x="19" y="151"/>
                    <a:pt x="22" y="0"/>
                    <a:pt x="22" y="0"/>
                  </a:cubicBezTo>
                  <a:cubicBezTo>
                    <a:pt x="22" y="0"/>
                    <a:pt x="16" y="6"/>
                    <a:pt x="14" y="6"/>
                  </a:cubicBezTo>
                  <a:cubicBezTo>
                    <a:pt x="11" y="6"/>
                    <a:pt x="9" y="8"/>
                    <a:pt x="6" y="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36">
              <a:extLst>
                <a:ext uri="{FF2B5EF4-FFF2-40B4-BE49-F238E27FC236}">
                  <a16:creationId xmlns:a16="http://schemas.microsoft.com/office/drawing/2014/main" id="{6DA71BD5-88D5-A34E-8A40-9F1FACE7FC98}"/>
                </a:ext>
              </a:extLst>
            </p:cNvPr>
            <p:cNvSpPr>
              <a:spLocks noChangeArrowheads="1"/>
            </p:cNvSpPr>
            <p:nvPr/>
          </p:nvSpPr>
          <p:spPr bwMode="auto">
            <a:xfrm>
              <a:off x="6122988" y="2125663"/>
              <a:ext cx="11112" cy="58737"/>
            </a:xfrm>
            <a:custGeom>
              <a:avLst/>
              <a:gdLst>
                <a:gd name="T0" fmla="*/ 18 w 30"/>
                <a:gd name="T1" fmla="*/ 156 h 162"/>
                <a:gd name="T2" fmla="*/ 26 w 30"/>
                <a:gd name="T3" fmla="*/ 153 h 162"/>
                <a:gd name="T4" fmla="*/ 29 w 30"/>
                <a:gd name="T5" fmla="*/ 0 h 162"/>
                <a:gd name="T6" fmla="*/ 0 w 30"/>
                <a:gd name="T7" fmla="*/ 7 h 162"/>
                <a:gd name="T8" fmla="*/ 5 w 30"/>
                <a:gd name="T9" fmla="*/ 161 h 162"/>
                <a:gd name="T10" fmla="*/ 18 w 30"/>
                <a:gd name="T11" fmla="*/ 156 h 162"/>
              </a:gdLst>
              <a:ahLst/>
              <a:cxnLst>
                <a:cxn ang="0">
                  <a:pos x="T0" y="T1"/>
                </a:cxn>
                <a:cxn ang="0">
                  <a:pos x="T2" y="T3"/>
                </a:cxn>
                <a:cxn ang="0">
                  <a:pos x="T4" y="T5"/>
                </a:cxn>
                <a:cxn ang="0">
                  <a:pos x="T6" y="T7"/>
                </a:cxn>
                <a:cxn ang="0">
                  <a:pos x="T8" y="T9"/>
                </a:cxn>
                <a:cxn ang="0">
                  <a:pos x="T10" y="T11"/>
                </a:cxn>
              </a:cxnLst>
              <a:rect l="0" t="0" r="r" b="b"/>
              <a:pathLst>
                <a:path w="30" h="162">
                  <a:moveTo>
                    <a:pt x="18" y="156"/>
                  </a:moveTo>
                  <a:cubicBezTo>
                    <a:pt x="21" y="156"/>
                    <a:pt x="23" y="153"/>
                    <a:pt x="26" y="153"/>
                  </a:cubicBezTo>
                  <a:cubicBezTo>
                    <a:pt x="26" y="145"/>
                    <a:pt x="29" y="21"/>
                    <a:pt x="29" y="0"/>
                  </a:cubicBezTo>
                  <a:cubicBezTo>
                    <a:pt x="18" y="2"/>
                    <a:pt x="7" y="5"/>
                    <a:pt x="0" y="7"/>
                  </a:cubicBezTo>
                  <a:cubicBezTo>
                    <a:pt x="2" y="26"/>
                    <a:pt x="5" y="148"/>
                    <a:pt x="5" y="161"/>
                  </a:cubicBezTo>
                  <a:cubicBezTo>
                    <a:pt x="10" y="158"/>
                    <a:pt x="13" y="158"/>
                    <a:pt x="18" y="15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37">
              <a:extLst>
                <a:ext uri="{FF2B5EF4-FFF2-40B4-BE49-F238E27FC236}">
                  <a16:creationId xmlns:a16="http://schemas.microsoft.com/office/drawing/2014/main" id="{C14907B5-6A91-8D48-8177-4B2A15161AEF}"/>
                </a:ext>
              </a:extLst>
            </p:cNvPr>
            <p:cNvSpPr>
              <a:spLocks noChangeArrowheads="1"/>
            </p:cNvSpPr>
            <p:nvPr/>
          </p:nvSpPr>
          <p:spPr bwMode="auto">
            <a:xfrm>
              <a:off x="6115050" y="2014538"/>
              <a:ext cx="30163" cy="90487"/>
            </a:xfrm>
            <a:custGeom>
              <a:avLst/>
              <a:gdLst>
                <a:gd name="T0" fmla="*/ 21 w 85"/>
                <a:gd name="T1" fmla="*/ 82 h 253"/>
                <a:gd name="T2" fmla="*/ 26 w 85"/>
                <a:gd name="T3" fmla="*/ 252 h 253"/>
                <a:gd name="T4" fmla="*/ 45 w 85"/>
                <a:gd name="T5" fmla="*/ 247 h 253"/>
                <a:gd name="T6" fmla="*/ 58 w 85"/>
                <a:gd name="T7" fmla="*/ 244 h 253"/>
                <a:gd name="T8" fmla="*/ 61 w 85"/>
                <a:gd name="T9" fmla="*/ 82 h 253"/>
                <a:gd name="T10" fmla="*/ 42 w 85"/>
                <a:gd name="T11" fmla="*/ 0 h 253"/>
                <a:gd name="T12" fmla="*/ 21 w 85"/>
                <a:gd name="T13" fmla="*/ 82 h 253"/>
              </a:gdLst>
              <a:ahLst/>
              <a:cxnLst>
                <a:cxn ang="0">
                  <a:pos x="T0" y="T1"/>
                </a:cxn>
                <a:cxn ang="0">
                  <a:pos x="T2" y="T3"/>
                </a:cxn>
                <a:cxn ang="0">
                  <a:pos x="T4" y="T5"/>
                </a:cxn>
                <a:cxn ang="0">
                  <a:pos x="T6" y="T7"/>
                </a:cxn>
                <a:cxn ang="0">
                  <a:pos x="T8" y="T9"/>
                </a:cxn>
                <a:cxn ang="0">
                  <a:pos x="T10" y="T11"/>
                </a:cxn>
                <a:cxn ang="0">
                  <a:pos x="T12" y="T13"/>
                </a:cxn>
              </a:cxnLst>
              <a:rect l="0" t="0" r="r" b="b"/>
              <a:pathLst>
                <a:path w="85" h="253">
                  <a:moveTo>
                    <a:pt x="21" y="82"/>
                  </a:moveTo>
                  <a:cubicBezTo>
                    <a:pt x="21" y="82"/>
                    <a:pt x="24" y="220"/>
                    <a:pt x="26" y="252"/>
                  </a:cubicBezTo>
                  <a:cubicBezTo>
                    <a:pt x="31" y="249"/>
                    <a:pt x="39" y="249"/>
                    <a:pt x="45" y="247"/>
                  </a:cubicBezTo>
                  <a:cubicBezTo>
                    <a:pt x="50" y="247"/>
                    <a:pt x="53" y="244"/>
                    <a:pt x="58" y="244"/>
                  </a:cubicBezTo>
                  <a:cubicBezTo>
                    <a:pt x="58" y="215"/>
                    <a:pt x="61" y="82"/>
                    <a:pt x="61" y="82"/>
                  </a:cubicBezTo>
                  <a:cubicBezTo>
                    <a:pt x="63" y="61"/>
                    <a:pt x="84" y="0"/>
                    <a:pt x="42" y="0"/>
                  </a:cubicBezTo>
                  <a:cubicBezTo>
                    <a:pt x="0" y="0"/>
                    <a:pt x="18" y="61"/>
                    <a:pt x="21" y="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38">
              <a:extLst>
                <a:ext uri="{FF2B5EF4-FFF2-40B4-BE49-F238E27FC236}">
                  <a16:creationId xmlns:a16="http://schemas.microsoft.com/office/drawing/2014/main" id="{C926CDD9-F108-B244-A49E-4E9442356AB1}"/>
                </a:ext>
              </a:extLst>
            </p:cNvPr>
            <p:cNvSpPr>
              <a:spLocks noChangeArrowheads="1"/>
            </p:cNvSpPr>
            <p:nvPr/>
          </p:nvSpPr>
          <p:spPr bwMode="auto">
            <a:xfrm>
              <a:off x="6329363" y="2070100"/>
              <a:ext cx="93662" cy="85725"/>
            </a:xfrm>
            <a:custGeom>
              <a:avLst/>
              <a:gdLst>
                <a:gd name="T0" fmla="*/ 130 w 261"/>
                <a:gd name="T1" fmla="*/ 42 h 237"/>
                <a:gd name="T2" fmla="*/ 130 w 261"/>
                <a:gd name="T3" fmla="*/ 42 h 237"/>
                <a:gd name="T4" fmla="*/ 96 w 261"/>
                <a:gd name="T5" fmla="*/ 236 h 237"/>
                <a:gd name="T6" fmla="*/ 45 w 261"/>
                <a:gd name="T7" fmla="*/ 236 h 237"/>
                <a:gd name="T8" fmla="*/ 0 w 261"/>
                <a:gd name="T9" fmla="*/ 0 h 237"/>
                <a:gd name="T10" fmla="*/ 40 w 261"/>
                <a:gd name="T11" fmla="*/ 0 h 237"/>
                <a:gd name="T12" fmla="*/ 72 w 261"/>
                <a:gd name="T13" fmla="*/ 180 h 237"/>
                <a:gd name="T14" fmla="*/ 72 w 261"/>
                <a:gd name="T15" fmla="*/ 180 h 237"/>
                <a:gd name="T16" fmla="*/ 106 w 261"/>
                <a:gd name="T17" fmla="*/ 0 h 237"/>
                <a:gd name="T18" fmla="*/ 157 w 261"/>
                <a:gd name="T19" fmla="*/ 0 h 237"/>
                <a:gd name="T20" fmla="*/ 188 w 261"/>
                <a:gd name="T21" fmla="*/ 180 h 237"/>
                <a:gd name="T22" fmla="*/ 188 w 261"/>
                <a:gd name="T23" fmla="*/ 180 h 237"/>
                <a:gd name="T24" fmla="*/ 223 w 261"/>
                <a:gd name="T25" fmla="*/ 0 h 237"/>
                <a:gd name="T26" fmla="*/ 260 w 261"/>
                <a:gd name="T27" fmla="*/ 0 h 237"/>
                <a:gd name="T28" fmla="*/ 212 w 261"/>
                <a:gd name="T29" fmla="*/ 236 h 237"/>
                <a:gd name="T30" fmla="*/ 165 w 261"/>
                <a:gd name="T31" fmla="*/ 236 h 237"/>
                <a:gd name="T32" fmla="*/ 130 w 261"/>
                <a:gd name="T33" fmla="*/ 4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237">
                  <a:moveTo>
                    <a:pt x="130" y="42"/>
                  </a:moveTo>
                  <a:lnTo>
                    <a:pt x="130" y="42"/>
                  </a:lnTo>
                  <a:lnTo>
                    <a:pt x="96" y="236"/>
                  </a:lnTo>
                  <a:lnTo>
                    <a:pt x="45" y="236"/>
                  </a:lnTo>
                  <a:lnTo>
                    <a:pt x="0" y="0"/>
                  </a:lnTo>
                  <a:lnTo>
                    <a:pt x="40" y="0"/>
                  </a:lnTo>
                  <a:lnTo>
                    <a:pt x="72" y="180"/>
                  </a:lnTo>
                  <a:lnTo>
                    <a:pt x="72" y="180"/>
                  </a:lnTo>
                  <a:lnTo>
                    <a:pt x="106" y="0"/>
                  </a:lnTo>
                  <a:lnTo>
                    <a:pt x="157" y="0"/>
                  </a:lnTo>
                  <a:lnTo>
                    <a:pt x="188" y="180"/>
                  </a:lnTo>
                  <a:lnTo>
                    <a:pt x="188" y="180"/>
                  </a:lnTo>
                  <a:lnTo>
                    <a:pt x="223" y="0"/>
                  </a:lnTo>
                  <a:lnTo>
                    <a:pt x="260" y="0"/>
                  </a:lnTo>
                  <a:lnTo>
                    <a:pt x="212" y="236"/>
                  </a:lnTo>
                  <a:lnTo>
                    <a:pt x="165" y="236"/>
                  </a:lnTo>
                  <a:lnTo>
                    <a:pt x="130" y="4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39">
              <a:extLst>
                <a:ext uri="{FF2B5EF4-FFF2-40B4-BE49-F238E27FC236}">
                  <a16:creationId xmlns:a16="http://schemas.microsoft.com/office/drawing/2014/main" id="{6AA4F7AE-EBD9-CD41-A038-D1F981FB9A11}"/>
                </a:ext>
              </a:extLst>
            </p:cNvPr>
            <p:cNvSpPr>
              <a:spLocks noChangeArrowheads="1"/>
            </p:cNvSpPr>
            <p:nvPr/>
          </p:nvSpPr>
          <p:spPr bwMode="auto">
            <a:xfrm>
              <a:off x="6421438" y="2092325"/>
              <a:ext cx="53975" cy="65088"/>
            </a:xfrm>
            <a:custGeom>
              <a:avLst/>
              <a:gdLst>
                <a:gd name="T0" fmla="*/ 148 w 149"/>
                <a:gd name="T1" fmla="*/ 90 h 181"/>
                <a:gd name="T2" fmla="*/ 74 w 149"/>
                <a:gd name="T3" fmla="*/ 180 h 181"/>
                <a:gd name="T4" fmla="*/ 0 w 149"/>
                <a:gd name="T5" fmla="*/ 90 h 181"/>
                <a:gd name="T6" fmla="*/ 74 w 149"/>
                <a:gd name="T7" fmla="*/ 0 h 181"/>
                <a:gd name="T8" fmla="*/ 148 w 149"/>
                <a:gd name="T9" fmla="*/ 90 h 181"/>
                <a:gd name="T10" fmla="*/ 106 w 149"/>
                <a:gd name="T11" fmla="*/ 87 h 181"/>
                <a:gd name="T12" fmla="*/ 74 w 149"/>
                <a:gd name="T13" fmla="*/ 29 h 181"/>
                <a:gd name="T14" fmla="*/ 42 w 149"/>
                <a:gd name="T15" fmla="*/ 87 h 181"/>
                <a:gd name="T16" fmla="*/ 74 w 149"/>
                <a:gd name="T17" fmla="*/ 148 h 181"/>
                <a:gd name="T18" fmla="*/ 106 w 149"/>
                <a:gd name="T1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81">
                  <a:moveTo>
                    <a:pt x="148" y="90"/>
                  </a:moveTo>
                  <a:cubicBezTo>
                    <a:pt x="148" y="161"/>
                    <a:pt x="109" y="180"/>
                    <a:pt x="74" y="180"/>
                  </a:cubicBezTo>
                  <a:cubicBezTo>
                    <a:pt x="40" y="180"/>
                    <a:pt x="0" y="164"/>
                    <a:pt x="0" y="90"/>
                  </a:cubicBezTo>
                  <a:cubicBezTo>
                    <a:pt x="0" y="16"/>
                    <a:pt x="40" y="0"/>
                    <a:pt x="74" y="0"/>
                  </a:cubicBezTo>
                  <a:cubicBezTo>
                    <a:pt x="109" y="0"/>
                    <a:pt x="148" y="18"/>
                    <a:pt x="148" y="90"/>
                  </a:cubicBezTo>
                  <a:close/>
                  <a:moveTo>
                    <a:pt x="106" y="87"/>
                  </a:moveTo>
                  <a:cubicBezTo>
                    <a:pt x="106" y="58"/>
                    <a:pt x="101" y="29"/>
                    <a:pt x="74" y="29"/>
                  </a:cubicBezTo>
                  <a:cubicBezTo>
                    <a:pt x="48" y="29"/>
                    <a:pt x="42" y="58"/>
                    <a:pt x="42" y="87"/>
                  </a:cubicBezTo>
                  <a:cubicBezTo>
                    <a:pt x="42" y="116"/>
                    <a:pt x="48" y="148"/>
                    <a:pt x="74" y="148"/>
                  </a:cubicBezTo>
                  <a:cubicBezTo>
                    <a:pt x="101" y="148"/>
                    <a:pt x="106" y="116"/>
                    <a:pt x="106" y="8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40">
              <a:extLst>
                <a:ext uri="{FF2B5EF4-FFF2-40B4-BE49-F238E27FC236}">
                  <a16:creationId xmlns:a16="http://schemas.microsoft.com/office/drawing/2014/main" id="{DD958501-DD1D-614E-9F56-0C6890188AE1}"/>
                </a:ext>
              </a:extLst>
            </p:cNvPr>
            <p:cNvSpPr>
              <a:spLocks noChangeArrowheads="1"/>
            </p:cNvSpPr>
            <p:nvPr/>
          </p:nvSpPr>
          <p:spPr bwMode="auto">
            <a:xfrm>
              <a:off x="6483350" y="2090738"/>
              <a:ext cx="31750" cy="63500"/>
            </a:xfrm>
            <a:custGeom>
              <a:avLst/>
              <a:gdLst>
                <a:gd name="T0" fmla="*/ 0 w 88"/>
                <a:gd name="T1" fmla="*/ 32 h 176"/>
                <a:gd name="T2" fmla="*/ 0 w 88"/>
                <a:gd name="T3" fmla="*/ 3 h 176"/>
                <a:gd name="T4" fmla="*/ 37 w 88"/>
                <a:gd name="T5" fmla="*/ 3 h 176"/>
                <a:gd name="T6" fmla="*/ 37 w 88"/>
                <a:gd name="T7" fmla="*/ 35 h 176"/>
                <a:gd name="T8" fmla="*/ 37 w 88"/>
                <a:gd name="T9" fmla="*/ 35 h 176"/>
                <a:gd name="T10" fmla="*/ 79 w 88"/>
                <a:gd name="T11" fmla="*/ 0 h 176"/>
                <a:gd name="T12" fmla="*/ 87 w 88"/>
                <a:gd name="T13" fmla="*/ 0 h 176"/>
                <a:gd name="T14" fmla="*/ 87 w 88"/>
                <a:gd name="T15" fmla="*/ 40 h 176"/>
                <a:gd name="T16" fmla="*/ 77 w 88"/>
                <a:gd name="T17" fmla="*/ 37 h 176"/>
                <a:gd name="T18" fmla="*/ 42 w 88"/>
                <a:gd name="T19" fmla="*/ 80 h 176"/>
                <a:gd name="T20" fmla="*/ 42 w 88"/>
                <a:gd name="T21" fmla="*/ 175 h 176"/>
                <a:gd name="T22" fmla="*/ 2 w 88"/>
                <a:gd name="T23" fmla="*/ 175 h 176"/>
                <a:gd name="T24" fmla="*/ 0 w 88"/>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76">
                  <a:moveTo>
                    <a:pt x="0" y="32"/>
                  </a:moveTo>
                  <a:cubicBezTo>
                    <a:pt x="0" y="21"/>
                    <a:pt x="0" y="11"/>
                    <a:pt x="0" y="3"/>
                  </a:cubicBezTo>
                  <a:lnTo>
                    <a:pt x="37" y="3"/>
                  </a:lnTo>
                  <a:cubicBezTo>
                    <a:pt x="37" y="13"/>
                    <a:pt x="37" y="24"/>
                    <a:pt x="37" y="35"/>
                  </a:cubicBezTo>
                  <a:lnTo>
                    <a:pt x="37" y="35"/>
                  </a:lnTo>
                  <a:cubicBezTo>
                    <a:pt x="42" y="21"/>
                    <a:pt x="55" y="0"/>
                    <a:pt x="79" y="0"/>
                  </a:cubicBezTo>
                  <a:cubicBezTo>
                    <a:pt x="82" y="0"/>
                    <a:pt x="85" y="0"/>
                    <a:pt x="87" y="0"/>
                  </a:cubicBezTo>
                  <a:lnTo>
                    <a:pt x="87" y="40"/>
                  </a:lnTo>
                  <a:cubicBezTo>
                    <a:pt x="85" y="40"/>
                    <a:pt x="79" y="37"/>
                    <a:pt x="77" y="37"/>
                  </a:cubicBezTo>
                  <a:cubicBezTo>
                    <a:pt x="61" y="37"/>
                    <a:pt x="42" y="48"/>
                    <a:pt x="42" y="80"/>
                  </a:cubicBezTo>
                  <a:lnTo>
                    <a:pt x="42" y="175"/>
                  </a:lnTo>
                  <a:lnTo>
                    <a:pt x="2"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41">
              <a:extLst>
                <a:ext uri="{FF2B5EF4-FFF2-40B4-BE49-F238E27FC236}">
                  <a16:creationId xmlns:a16="http://schemas.microsoft.com/office/drawing/2014/main" id="{96EA8492-63F5-0844-97F4-D5435CEF4639}"/>
                </a:ext>
              </a:extLst>
            </p:cNvPr>
            <p:cNvSpPr>
              <a:spLocks noChangeArrowheads="1"/>
            </p:cNvSpPr>
            <p:nvPr/>
          </p:nvSpPr>
          <p:spPr bwMode="auto">
            <a:xfrm>
              <a:off x="6523038" y="2063750"/>
              <a:ext cx="14287" cy="90488"/>
            </a:xfrm>
            <a:custGeom>
              <a:avLst/>
              <a:gdLst>
                <a:gd name="T0" fmla="*/ 20 w 41"/>
                <a:gd name="T1" fmla="*/ 252 h 253"/>
                <a:gd name="T2" fmla="*/ 0 w 41"/>
                <a:gd name="T3" fmla="*/ 252 h 253"/>
                <a:gd name="T4" fmla="*/ 0 w 41"/>
                <a:gd name="T5" fmla="*/ 0 h 253"/>
                <a:gd name="T6" fmla="*/ 40 w 41"/>
                <a:gd name="T7" fmla="*/ 0 h 253"/>
                <a:gd name="T8" fmla="*/ 40 w 41"/>
                <a:gd name="T9" fmla="*/ 252 h 253"/>
                <a:gd name="T10" fmla="*/ 20 w 41"/>
                <a:gd name="T11" fmla="*/ 252 h 253"/>
              </a:gdLst>
              <a:ahLst/>
              <a:cxnLst>
                <a:cxn ang="0">
                  <a:pos x="T0" y="T1"/>
                </a:cxn>
                <a:cxn ang="0">
                  <a:pos x="T2" y="T3"/>
                </a:cxn>
                <a:cxn ang="0">
                  <a:pos x="T4" y="T5"/>
                </a:cxn>
                <a:cxn ang="0">
                  <a:pos x="T6" y="T7"/>
                </a:cxn>
                <a:cxn ang="0">
                  <a:pos x="T8" y="T9"/>
                </a:cxn>
                <a:cxn ang="0">
                  <a:pos x="T10" y="T11"/>
                </a:cxn>
              </a:cxnLst>
              <a:rect l="0" t="0" r="r" b="b"/>
              <a:pathLst>
                <a:path w="41" h="253">
                  <a:moveTo>
                    <a:pt x="20" y="252"/>
                  </a:moveTo>
                  <a:lnTo>
                    <a:pt x="0" y="252"/>
                  </a:lnTo>
                  <a:lnTo>
                    <a:pt x="0" y="0"/>
                  </a:lnTo>
                  <a:lnTo>
                    <a:pt x="40" y="0"/>
                  </a:lnTo>
                  <a:lnTo>
                    <a:pt x="40"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42">
              <a:extLst>
                <a:ext uri="{FF2B5EF4-FFF2-40B4-BE49-F238E27FC236}">
                  <a16:creationId xmlns:a16="http://schemas.microsoft.com/office/drawing/2014/main" id="{61A36D75-3E3A-744C-8A4F-129DF8FFFCF8}"/>
                </a:ext>
              </a:extLst>
            </p:cNvPr>
            <p:cNvSpPr>
              <a:spLocks noChangeArrowheads="1"/>
            </p:cNvSpPr>
            <p:nvPr/>
          </p:nvSpPr>
          <p:spPr bwMode="auto">
            <a:xfrm>
              <a:off x="6546850" y="2063750"/>
              <a:ext cx="50800" cy="92075"/>
            </a:xfrm>
            <a:custGeom>
              <a:avLst/>
              <a:gdLst>
                <a:gd name="T0" fmla="*/ 141 w 142"/>
                <a:gd name="T1" fmla="*/ 0 h 255"/>
                <a:gd name="T2" fmla="*/ 141 w 142"/>
                <a:gd name="T3" fmla="*/ 223 h 255"/>
                <a:gd name="T4" fmla="*/ 141 w 142"/>
                <a:gd name="T5" fmla="*/ 252 h 255"/>
                <a:gd name="T6" fmla="*/ 103 w 142"/>
                <a:gd name="T7" fmla="*/ 252 h 255"/>
                <a:gd name="T8" fmla="*/ 103 w 142"/>
                <a:gd name="T9" fmla="*/ 225 h 255"/>
                <a:gd name="T10" fmla="*/ 58 w 142"/>
                <a:gd name="T11" fmla="*/ 254 h 255"/>
                <a:gd name="T12" fmla="*/ 0 w 142"/>
                <a:gd name="T13" fmla="*/ 167 h 255"/>
                <a:gd name="T14" fmla="*/ 58 w 142"/>
                <a:gd name="T15" fmla="*/ 77 h 255"/>
                <a:gd name="T16" fmla="*/ 101 w 142"/>
                <a:gd name="T17" fmla="*/ 103 h 255"/>
                <a:gd name="T18" fmla="*/ 101 w 142"/>
                <a:gd name="T19" fmla="*/ 0 h 255"/>
                <a:gd name="T20" fmla="*/ 141 w 142"/>
                <a:gd name="T21" fmla="*/ 0 h 255"/>
                <a:gd name="T22" fmla="*/ 101 w 142"/>
                <a:gd name="T23" fmla="*/ 164 h 255"/>
                <a:gd name="T24" fmla="*/ 69 w 142"/>
                <a:gd name="T25" fmla="*/ 106 h 255"/>
                <a:gd name="T26" fmla="*/ 40 w 142"/>
                <a:gd name="T27" fmla="*/ 164 h 255"/>
                <a:gd name="T28" fmla="*/ 69 w 142"/>
                <a:gd name="T29" fmla="*/ 223 h 255"/>
                <a:gd name="T30" fmla="*/ 101 w 142"/>
                <a:gd name="T31" fmla="*/ 16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55">
                  <a:moveTo>
                    <a:pt x="141" y="0"/>
                  </a:moveTo>
                  <a:lnTo>
                    <a:pt x="141" y="223"/>
                  </a:lnTo>
                  <a:lnTo>
                    <a:pt x="141" y="252"/>
                  </a:lnTo>
                  <a:lnTo>
                    <a:pt x="103" y="252"/>
                  </a:lnTo>
                  <a:lnTo>
                    <a:pt x="103" y="225"/>
                  </a:lnTo>
                  <a:cubicBezTo>
                    <a:pt x="98" y="241"/>
                    <a:pt x="85" y="254"/>
                    <a:pt x="58" y="254"/>
                  </a:cubicBezTo>
                  <a:cubicBezTo>
                    <a:pt x="16" y="254"/>
                    <a:pt x="0" y="215"/>
                    <a:pt x="0" y="167"/>
                  </a:cubicBezTo>
                  <a:cubicBezTo>
                    <a:pt x="0" y="111"/>
                    <a:pt x="21" y="77"/>
                    <a:pt x="58" y="77"/>
                  </a:cubicBezTo>
                  <a:cubicBezTo>
                    <a:pt x="82" y="77"/>
                    <a:pt x="96" y="90"/>
                    <a:pt x="101" y="103"/>
                  </a:cubicBezTo>
                  <a:lnTo>
                    <a:pt x="101" y="0"/>
                  </a:lnTo>
                  <a:lnTo>
                    <a:pt x="141" y="0"/>
                  </a:lnTo>
                  <a:close/>
                  <a:moveTo>
                    <a:pt x="101" y="164"/>
                  </a:moveTo>
                  <a:cubicBezTo>
                    <a:pt x="101" y="130"/>
                    <a:pt x="93" y="106"/>
                    <a:pt x="69" y="106"/>
                  </a:cubicBezTo>
                  <a:cubicBezTo>
                    <a:pt x="48" y="106"/>
                    <a:pt x="40" y="127"/>
                    <a:pt x="40" y="164"/>
                  </a:cubicBezTo>
                  <a:cubicBezTo>
                    <a:pt x="40" y="204"/>
                    <a:pt x="45" y="223"/>
                    <a:pt x="69" y="223"/>
                  </a:cubicBezTo>
                  <a:cubicBezTo>
                    <a:pt x="93" y="223"/>
                    <a:pt x="101" y="196"/>
                    <a:pt x="101" y="1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Freeform 43">
              <a:extLst>
                <a:ext uri="{FF2B5EF4-FFF2-40B4-BE49-F238E27FC236}">
                  <a16:creationId xmlns:a16="http://schemas.microsoft.com/office/drawing/2014/main" id="{43C92A9C-662C-D54E-9012-BA9309FDD946}"/>
                </a:ext>
              </a:extLst>
            </p:cNvPr>
            <p:cNvSpPr>
              <a:spLocks noChangeArrowheads="1"/>
            </p:cNvSpPr>
            <p:nvPr/>
          </p:nvSpPr>
          <p:spPr bwMode="auto">
            <a:xfrm>
              <a:off x="6645275" y="2070100"/>
              <a:ext cx="53975" cy="85725"/>
            </a:xfrm>
            <a:custGeom>
              <a:avLst/>
              <a:gdLst>
                <a:gd name="T0" fmla="*/ 0 w 149"/>
                <a:gd name="T1" fmla="*/ 0 h 237"/>
                <a:gd name="T2" fmla="*/ 40 w 149"/>
                <a:gd name="T3" fmla="*/ 0 h 237"/>
                <a:gd name="T4" fmla="*/ 40 w 149"/>
                <a:gd name="T5" fmla="*/ 95 h 237"/>
                <a:gd name="T6" fmla="*/ 109 w 149"/>
                <a:gd name="T7" fmla="*/ 95 h 237"/>
                <a:gd name="T8" fmla="*/ 109 w 149"/>
                <a:gd name="T9" fmla="*/ 0 h 237"/>
                <a:gd name="T10" fmla="*/ 148 w 149"/>
                <a:gd name="T11" fmla="*/ 0 h 237"/>
                <a:gd name="T12" fmla="*/ 148 w 149"/>
                <a:gd name="T13" fmla="*/ 236 h 237"/>
                <a:gd name="T14" fmla="*/ 109 w 149"/>
                <a:gd name="T15" fmla="*/ 236 h 237"/>
                <a:gd name="T16" fmla="*/ 109 w 149"/>
                <a:gd name="T17" fmla="*/ 132 h 237"/>
                <a:gd name="T18" fmla="*/ 40 w 149"/>
                <a:gd name="T19" fmla="*/ 132 h 237"/>
                <a:gd name="T20" fmla="*/ 40 w 149"/>
                <a:gd name="T21" fmla="*/ 236 h 237"/>
                <a:gd name="T22" fmla="*/ 0 w 149"/>
                <a:gd name="T23" fmla="*/ 236 h 237"/>
                <a:gd name="T24" fmla="*/ 0 w 149"/>
                <a:gd name="T2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237">
                  <a:moveTo>
                    <a:pt x="0" y="0"/>
                  </a:moveTo>
                  <a:lnTo>
                    <a:pt x="40" y="0"/>
                  </a:lnTo>
                  <a:lnTo>
                    <a:pt x="40" y="95"/>
                  </a:lnTo>
                  <a:lnTo>
                    <a:pt x="109" y="95"/>
                  </a:lnTo>
                  <a:lnTo>
                    <a:pt x="109" y="0"/>
                  </a:lnTo>
                  <a:lnTo>
                    <a:pt x="148" y="0"/>
                  </a:lnTo>
                  <a:lnTo>
                    <a:pt x="148" y="236"/>
                  </a:lnTo>
                  <a:lnTo>
                    <a:pt x="109" y="236"/>
                  </a:lnTo>
                  <a:lnTo>
                    <a:pt x="109" y="132"/>
                  </a:lnTo>
                  <a:lnTo>
                    <a:pt x="40" y="132"/>
                  </a:lnTo>
                  <a:lnTo>
                    <a:pt x="40" y="236"/>
                  </a:lnTo>
                  <a:lnTo>
                    <a:pt x="0" y="236"/>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Freeform 44">
              <a:extLst>
                <a:ext uri="{FF2B5EF4-FFF2-40B4-BE49-F238E27FC236}">
                  <a16:creationId xmlns:a16="http://schemas.microsoft.com/office/drawing/2014/main" id="{5EB6685D-EDC8-7C4F-A514-68C87906D25B}"/>
                </a:ext>
              </a:extLst>
            </p:cNvPr>
            <p:cNvSpPr>
              <a:spLocks noChangeArrowheads="1"/>
            </p:cNvSpPr>
            <p:nvPr/>
          </p:nvSpPr>
          <p:spPr bwMode="auto">
            <a:xfrm>
              <a:off x="6707188" y="2090738"/>
              <a:ext cx="49212" cy="65087"/>
            </a:xfrm>
            <a:custGeom>
              <a:avLst/>
              <a:gdLst>
                <a:gd name="T0" fmla="*/ 127 w 136"/>
                <a:gd name="T1" fmla="*/ 170 h 181"/>
                <a:gd name="T2" fmla="*/ 77 w 136"/>
                <a:gd name="T3" fmla="*/ 180 h 181"/>
                <a:gd name="T4" fmla="*/ 0 w 136"/>
                <a:gd name="T5" fmla="*/ 93 h 181"/>
                <a:gd name="T6" fmla="*/ 69 w 136"/>
                <a:gd name="T7" fmla="*/ 0 h 181"/>
                <a:gd name="T8" fmla="*/ 135 w 136"/>
                <a:gd name="T9" fmla="*/ 93 h 181"/>
                <a:gd name="T10" fmla="*/ 135 w 136"/>
                <a:gd name="T11" fmla="*/ 101 h 181"/>
                <a:gd name="T12" fmla="*/ 39 w 136"/>
                <a:gd name="T13" fmla="*/ 101 h 181"/>
                <a:gd name="T14" fmla="*/ 82 w 136"/>
                <a:gd name="T15" fmla="*/ 149 h 181"/>
                <a:gd name="T16" fmla="*/ 124 w 136"/>
                <a:gd name="T17" fmla="*/ 135 h 181"/>
                <a:gd name="T18" fmla="*/ 127 w 136"/>
                <a:gd name="T19" fmla="*/ 170 h 181"/>
                <a:gd name="T20" fmla="*/ 98 w 136"/>
                <a:gd name="T21" fmla="*/ 74 h 181"/>
                <a:gd name="T22" fmla="*/ 71 w 136"/>
                <a:gd name="T23" fmla="*/ 29 h 181"/>
                <a:gd name="T24" fmla="*/ 42 w 136"/>
                <a:gd name="T25" fmla="*/ 74 h 181"/>
                <a:gd name="T26" fmla="*/ 98 w 136"/>
                <a:gd name="T27" fmla="*/ 7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81">
                  <a:moveTo>
                    <a:pt x="127" y="170"/>
                  </a:moveTo>
                  <a:cubicBezTo>
                    <a:pt x="119" y="172"/>
                    <a:pt x="100" y="180"/>
                    <a:pt x="77" y="180"/>
                  </a:cubicBezTo>
                  <a:cubicBezTo>
                    <a:pt x="24" y="180"/>
                    <a:pt x="0" y="141"/>
                    <a:pt x="0" y="93"/>
                  </a:cubicBezTo>
                  <a:cubicBezTo>
                    <a:pt x="0" y="43"/>
                    <a:pt x="26" y="0"/>
                    <a:pt x="69" y="0"/>
                  </a:cubicBezTo>
                  <a:cubicBezTo>
                    <a:pt x="106" y="0"/>
                    <a:pt x="135" y="21"/>
                    <a:pt x="135" y="93"/>
                  </a:cubicBezTo>
                  <a:lnTo>
                    <a:pt x="135" y="101"/>
                  </a:lnTo>
                  <a:lnTo>
                    <a:pt x="39" y="101"/>
                  </a:lnTo>
                  <a:cubicBezTo>
                    <a:pt x="39" y="130"/>
                    <a:pt x="50" y="149"/>
                    <a:pt x="82" y="149"/>
                  </a:cubicBezTo>
                  <a:cubicBezTo>
                    <a:pt x="106" y="149"/>
                    <a:pt x="119" y="141"/>
                    <a:pt x="124" y="135"/>
                  </a:cubicBezTo>
                  <a:lnTo>
                    <a:pt x="127" y="170"/>
                  </a:lnTo>
                  <a:close/>
                  <a:moveTo>
                    <a:pt x="98" y="74"/>
                  </a:moveTo>
                  <a:cubicBezTo>
                    <a:pt x="98" y="43"/>
                    <a:pt x="87" y="29"/>
                    <a:pt x="71" y="29"/>
                  </a:cubicBezTo>
                  <a:cubicBezTo>
                    <a:pt x="50" y="29"/>
                    <a:pt x="42" y="53"/>
                    <a:pt x="42" y="74"/>
                  </a:cubicBezTo>
                  <a:lnTo>
                    <a:pt x="98"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45">
              <a:extLst>
                <a:ext uri="{FF2B5EF4-FFF2-40B4-BE49-F238E27FC236}">
                  <a16:creationId xmlns:a16="http://schemas.microsoft.com/office/drawing/2014/main" id="{70614D8A-B78E-7C48-9DF2-9F1C2C7ACF17}"/>
                </a:ext>
              </a:extLst>
            </p:cNvPr>
            <p:cNvSpPr>
              <a:spLocks noChangeArrowheads="1"/>
            </p:cNvSpPr>
            <p:nvPr/>
          </p:nvSpPr>
          <p:spPr bwMode="auto">
            <a:xfrm>
              <a:off x="6762750" y="2090738"/>
              <a:ext cx="50800" cy="65087"/>
            </a:xfrm>
            <a:custGeom>
              <a:avLst/>
              <a:gdLst>
                <a:gd name="T0" fmla="*/ 19 w 139"/>
                <a:gd name="T1" fmla="*/ 13 h 179"/>
                <a:gd name="T2" fmla="*/ 72 w 139"/>
                <a:gd name="T3" fmla="*/ 0 h 179"/>
                <a:gd name="T4" fmla="*/ 135 w 139"/>
                <a:gd name="T5" fmla="*/ 69 h 179"/>
                <a:gd name="T6" fmla="*/ 135 w 139"/>
                <a:gd name="T7" fmla="*/ 143 h 179"/>
                <a:gd name="T8" fmla="*/ 138 w 139"/>
                <a:gd name="T9" fmla="*/ 175 h 179"/>
                <a:gd name="T10" fmla="*/ 101 w 139"/>
                <a:gd name="T11" fmla="*/ 175 h 179"/>
                <a:gd name="T12" fmla="*/ 98 w 139"/>
                <a:gd name="T13" fmla="*/ 151 h 179"/>
                <a:gd name="T14" fmla="*/ 51 w 139"/>
                <a:gd name="T15" fmla="*/ 178 h 179"/>
                <a:gd name="T16" fmla="*/ 0 w 139"/>
                <a:gd name="T17" fmla="*/ 127 h 179"/>
                <a:gd name="T18" fmla="*/ 88 w 139"/>
                <a:gd name="T19" fmla="*/ 69 h 179"/>
                <a:gd name="T20" fmla="*/ 96 w 139"/>
                <a:gd name="T21" fmla="*/ 69 h 179"/>
                <a:gd name="T22" fmla="*/ 96 w 139"/>
                <a:gd name="T23" fmla="*/ 64 h 179"/>
                <a:gd name="T24" fmla="*/ 64 w 139"/>
                <a:gd name="T25" fmla="*/ 32 h 179"/>
                <a:gd name="T26" fmla="*/ 19 w 139"/>
                <a:gd name="T27" fmla="*/ 48 h 179"/>
                <a:gd name="T28" fmla="*/ 19 w 139"/>
                <a:gd name="T29" fmla="*/ 13 h 179"/>
                <a:gd name="T30" fmla="*/ 93 w 139"/>
                <a:gd name="T31" fmla="*/ 93 h 179"/>
                <a:gd name="T32" fmla="*/ 37 w 139"/>
                <a:gd name="T33" fmla="*/ 125 h 179"/>
                <a:gd name="T34" fmla="*/ 64 w 139"/>
                <a:gd name="T35" fmla="*/ 151 h 179"/>
                <a:gd name="T36" fmla="*/ 96 w 139"/>
                <a:gd name="T37" fmla="*/ 101 h 179"/>
                <a:gd name="T38" fmla="*/ 96 w 139"/>
                <a:gd name="T39" fmla="*/ 93 h 179"/>
                <a:gd name="T40" fmla="*/ 93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9" y="13"/>
                  </a:moveTo>
                  <a:cubicBezTo>
                    <a:pt x="29" y="8"/>
                    <a:pt x="45" y="0"/>
                    <a:pt x="72" y="0"/>
                  </a:cubicBezTo>
                  <a:cubicBezTo>
                    <a:pt x="122" y="0"/>
                    <a:pt x="135" y="27"/>
                    <a:pt x="135" y="69"/>
                  </a:cubicBezTo>
                  <a:lnTo>
                    <a:pt x="135" y="143"/>
                  </a:lnTo>
                  <a:cubicBezTo>
                    <a:pt x="135" y="156"/>
                    <a:pt x="135" y="167"/>
                    <a:pt x="138" y="175"/>
                  </a:cubicBezTo>
                  <a:lnTo>
                    <a:pt x="101" y="175"/>
                  </a:lnTo>
                  <a:cubicBezTo>
                    <a:pt x="98" y="167"/>
                    <a:pt x="98" y="159"/>
                    <a:pt x="98" y="151"/>
                  </a:cubicBezTo>
                  <a:cubicBezTo>
                    <a:pt x="88" y="164"/>
                    <a:pt x="74" y="178"/>
                    <a:pt x="51" y="178"/>
                  </a:cubicBezTo>
                  <a:cubicBezTo>
                    <a:pt x="24" y="178"/>
                    <a:pt x="0" y="159"/>
                    <a:pt x="0" y="127"/>
                  </a:cubicBezTo>
                  <a:cubicBezTo>
                    <a:pt x="0" y="80"/>
                    <a:pt x="37" y="69"/>
                    <a:pt x="88" y="69"/>
                  </a:cubicBezTo>
                  <a:lnTo>
                    <a:pt x="96" y="69"/>
                  </a:lnTo>
                  <a:lnTo>
                    <a:pt x="96" y="64"/>
                  </a:lnTo>
                  <a:cubicBezTo>
                    <a:pt x="96" y="48"/>
                    <a:pt x="88" y="32"/>
                    <a:pt x="64" y="32"/>
                  </a:cubicBezTo>
                  <a:cubicBezTo>
                    <a:pt x="43" y="32"/>
                    <a:pt x="27" y="43"/>
                    <a:pt x="19" y="48"/>
                  </a:cubicBezTo>
                  <a:lnTo>
                    <a:pt x="19" y="13"/>
                  </a:lnTo>
                  <a:close/>
                  <a:moveTo>
                    <a:pt x="93" y="93"/>
                  </a:moveTo>
                  <a:cubicBezTo>
                    <a:pt x="59" y="93"/>
                    <a:pt x="37" y="101"/>
                    <a:pt x="37" y="125"/>
                  </a:cubicBezTo>
                  <a:cubicBezTo>
                    <a:pt x="37" y="141"/>
                    <a:pt x="48" y="151"/>
                    <a:pt x="64" y="151"/>
                  </a:cubicBezTo>
                  <a:cubicBezTo>
                    <a:pt x="88" y="151"/>
                    <a:pt x="96" y="133"/>
                    <a:pt x="96" y="101"/>
                  </a:cubicBezTo>
                  <a:lnTo>
                    <a:pt x="96" y="93"/>
                  </a:lnTo>
                  <a:lnTo>
                    <a:pt x="93"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46">
              <a:extLst>
                <a:ext uri="{FF2B5EF4-FFF2-40B4-BE49-F238E27FC236}">
                  <a16:creationId xmlns:a16="http://schemas.microsoft.com/office/drawing/2014/main" id="{580A9C3F-9A69-E24F-A687-2CFB609A15F5}"/>
                </a:ext>
              </a:extLst>
            </p:cNvPr>
            <p:cNvSpPr>
              <a:spLocks noChangeArrowheads="1"/>
            </p:cNvSpPr>
            <p:nvPr/>
          </p:nvSpPr>
          <p:spPr bwMode="auto">
            <a:xfrm>
              <a:off x="6824663" y="2063750"/>
              <a:ext cx="14287" cy="90488"/>
            </a:xfrm>
            <a:custGeom>
              <a:avLst/>
              <a:gdLst>
                <a:gd name="T0" fmla="*/ 20 w 41"/>
                <a:gd name="T1" fmla="*/ 252 h 253"/>
                <a:gd name="T2" fmla="*/ 0 w 41"/>
                <a:gd name="T3" fmla="*/ 252 h 253"/>
                <a:gd name="T4" fmla="*/ 0 w 41"/>
                <a:gd name="T5" fmla="*/ 0 h 253"/>
                <a:gd name="T6" fmla="*/ 40 w 41"/>
                <a:gd name="T7" fmla="*/ 0 h 253"/>
                <a:gd name="T8" fmla="*/ 40 w 41"/>
                <a:gd name="T9" fmla="*/ 252 h 253"/>
                <a:gd name="T10" fmla="*/ 20 w 41"/>
                <a:gd name="T11" fmla="*/ 252 h 253"/>
              </a:gdLst>
              <a:ahLst/>
              <a:cxnLst>
                <a:cxn ang="0">
                  <a:pos x="T0" y="T1"/>
                </a:cxn>
                <a:cxn ang="0">
                  <a:pos x="T2" y="T3"/>
                </a:cxn>
                <a:cxn ang="0">
                  <a:pos x="T4" y="T5"/>
                </a:cxn>
                <a:cxn ang="0">
                  <a:pos x="T6" y="T7"/>
                </a:cxn>
                <a:cxn ang="0">
                  <a:pos x="T8" y="T9"/>
                </a:cxn>
                <a:cxn ang="0">
                  <a:pos x="T10" y="T11"/>
                </a:cxn>
              </a:cxnLst>
              <a:rect l="0" t="0" r="r" b="b"/>
              <a:pathLst>
                <a:path w="41" h="253">
                  <a:moveTo>
                    <a:pt x="20" y="252"/>
                  </a:moveTo>
                  <a:lnTo>
                    <a:pt x="0" y="252"/>
                  </a:lnTo>
                  <a:lnTo>
                    <a:pt x="0" y="0"/>
                  </a:lnTo>
                  <a:lnTo>
                    <a:pt x="40" y="0"/>
                  </a:lnTo>
                  <a:lnTo>
                    <a:pt x="40"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 name="Freeform 47">
              <a:extLst>
                <a:ext uri="{FF2B5EF4-FFF2-40B4-BE49-F238E27FC236}">
                  <a16:creationId xmlns:a16="http://schemas.microsoft.com/office/drawing/2014/main" id="{4905274F-F8E9-CF4F-80AB-0411ABC4B4DB}"/>
                </a:ext>
              </a:extLst>
            </p:cNvPr>
            <p:cNvSpPr>
              <a:spLocks noChangeArrowheads="1"/>
            </p:cNvSpPr>
            <p:nvPr/>
          </p:nvSpPr>
          <p:spPr bwMode="auto">
            <a:xfrm>
              <a:off x="6848475" y="2074863"/>
              <a:ext cx="36513" cy="80962"/>
            </a:xfrm>
            <a:custGeom>
              <a:avLst/>
              <a:gdLst>
                <a:gd name="T0" fmla="*/ 26 w 102"/>
                <a:gd name="T1" fmla="*/ 13 h 226"/>
                <a:gd name="T2" fmla="*/ 66 w 102"/>
                <a:gd name="T3" fmla="*/ 0 h 226"/>
                <a:gd name="T4" fmla="*/ 66 w 102"/>
                <a:gd name="T5" fmla="*/ 48 h 226"/>
                <a:gd name="T6" fmla="*/ 101 w 102"/>
                <a:gd name="T7" fmla="*/ 48 h 226"/>
                <a:gd name="T8" fmla="*/ 101 w 102"/>
                <a:gd name="T9" fmla="*/ 80 h 226"/>
                <a:gd name="T10" fmla="*/ 66 w 102"/>
                <a:gd name="T11" fmla="*/ 80 h 226"/>
                <a:gd name="T12" fmla="*/ 66 w 102"/>
                <a:gd name="T13" fmla="*/ 170 h 226"/>
                <a:gd name="T14" fmla="*/ 85 w 102"/>
                <a:gd name="T15" fmla="*/ 194 h 226"/>
                <a:gd name="T16" fmla="*/ 101 w 102"/>
                <a:gd name="T17" fmla="*/ 191 h 226"/>
                <a:gd name="T18" fmla="*/ 101 w 102"/>
                <a:gd name="T19" fmla="*/ 220 h 226"/>
                <a:gd name="T20" fmla="*/ 74 w 102"/>
                <a:gd name="T21" fmla="*/ 225 h 226"/>
                <a:gd name="T22" fmla="*/ 26 w 102"/>
                <a:gd name="T23" fmla="*/ 175 h 226"/>
                <a:gd name="T24" fmla="*/ 26 w 102"/>
                <a:gd name="T25" fmla="*/ 80 h 226"/>
                <a:gd name="T26" fmla="*/ 0 w 102"/>
                <a:gd name="T27" fmla="*/ 80 h 226"/>
                <a:gd name="T28" fmla="*/ 0 w 102"/>
                <a:gd name="T29" fmla="*/ 48 h 226"/>
                <a:gd name="T30" fmla="*/ 26 w 102"/>
                <a:gd name="T31" fmla="*/ 48 h 226"/>
                <a:gd name="T32" fmla="*/ 26 w 102"/>
                <a:gd name="T33" fmla="*/ 1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226">
                  <a:moveTo>
                    <a:pt x="26" y="13"/>
                  </a:moveTo>
                  <a:lnTo>
                    <a:pt x="66" y="0"/>
                  </a:lnTo>
                  <a:lnTo>
                    <a:pt x="66" y="48"/>
                  </a:lnTo>
                  <a:lnTo>
                    <a:pt x="101" y="48"/>
                  </a:lnTo>
                  <a:lnTo>
                    <a:pt x="101" y="80"/>
                  </a:lnTo>
                  <a:lnTo>
                    <a:pt x="66" y="80"/>
                  </a:lnTo>
                  <a:lnTo>
                    <a:pt x="66" y="170"/>
                  </a:lnTo>
                  <a:cubicBezTo>
                    <a:pt x="66" y="188"/>
                    <a:pt x="71" y="194"/>
                    <a:pt x="85" y="194"/>
                  </a:cubicBezTo>
                  <a:cubicBezTo>
                    <a:pt x="93" y="194"/>
                    <a:pt x="98" y="191"/>
                    <a:pt x="101" y="191"/>
                  </a:cubicBezTo>
                  <a:lnTo>
                    <a:pt x="101" y="220"/>
                  </a:lnTo>
                  <a:cubicBezTo>
                    <a:pt x="95" y="223"/>
                    <a:pt x="85" y="225"/>
                    <a:pt x="74" y="225"/>
                  </a:cubicBezTo>
                  <a:cubicBezTo>
                    <a:pt x="45" y="225"/>
                    <a:pt x="26" y="212"/>
                    <a:pt x="26" y="175"/>
                  </a:cubicBezTo>
                  <a:lnTo>
                    <a:pt x="26" y="80"/>
                  </a:lnTo>
                  <a:lnTo>
                    <a:pt x="0" y="80"/>
                  </a:lnTo>
                  <a:lnTo>
                    <a:pt x="0" y="48"/>
                  </a:lnTo>
                  <a:lnTo>
                    <a:pt x="26" y="48"/>
                  </a:lnTo>
                  <a:lnTo>
                    <a:pt x="26"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 name="Freeform 48">
              <a:extLst>
                <a:ext uri="{FF2B5EF4-FFF2-40B4-BE49-F238E27FC236}">
                  <a16:creationId xmlns:a16="http://schemas.microsoft.com/office/drawing/2014/main" id="{1BBA35AF-DFC9-BB44-8F90-11826FEC5282}"/>
                </a:ext>
              </a:extLst>
            </p:cNvPr>
            <p:cNvSpPr>
              <a:spLocks noChangeArrowheads="1"/>
            </p:cNvSpPr>
            <p:nvPr/>
          </p:nvSpPr>
          <p:spPr bwMode="auto">
            <a:xfrm>
              <a:off x="6891338" y="2063750"/>
              <a:ext cx="47625" cy="90488"/>
            </a:xfrm>
            <a:custGeom>
              <a:avLst/>
              <a:gdLst>
                <a:gd name="T0" fmla="*/ 0 w 133"/>
                <a:gd name="T1" fmla="*/ 0 h 253"/>
                <a:gd name="T2" fmla="*/ 39 w 133"/>
                <a:gd name="T3" fmla="*/ 0 h 253"/>
                <a:gd name="T4" fmla="*/ 39 w 133"/>
                <a:gd name="T5" fmla="*/ 101 h 253"/>
                <a:gd name="T6" fmla="*/ 39 w 133"/>
                <a:gd name="T7" fmla="*/ 101 h 253"/>
                <a:gd name="T8" fmla="*/ 82 w 133"/>
                <a:gd name="T9" fmla="*/ 77 h 253"/>
                <a:gd name="T10" fmla="*/ 132 w 133"/>
                <a:gd name="T11" fmla="*/ 140 h 253"/>
                <a:gd name="T12" fmla="*/ 132 w 133"/>
                <a:gd name="T13" fmla="*/ 252 h 253"/>
                <a:gd name="T14" fmla="*/ 92 w 133"/>
                <a:gd name="T15" fmla="*/ 252 h 253"/>
                <a:gd name="T16" fmla="*/ 92 w 133"/>
                <a:gd name="T17" fmla="*/ 148 h 253"/>
                <a:gd name="T18" fmla="*/ 69 w 133"/>
                <a:gd name="T19" fmla="*/ 111 h 253"/>
                <a:gd name="T20" fmla="*/ 39 w 133"/>
                <a:gd name="T21" fmla="*/ 151 h 253"/>
                <a:gd name="T22" fmla="*/ 39 w 133"/>
                <a:gd name="T23" fmla="*/ 252 h 253"/>
                <a:gd name="T24" fmla="*/ 0 w 133"/>
                <a:gd name="T25" fmla="*/ 252 h 253"/>
                <a:gd name="T26" fmla="*/ 0 w 133"/>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53">
                  <a:moveTo>
                    <a:pt x="0" y="0"/>
                  </a:moveTo>
                  <a:lnTo>
                    <a:pt x="39" y="0"/>
                  </a:lnTo>
                  <a:lnTo>
                    <a:pt x="39" y="101"/>
                  </a:lnTo>
                  <a:lnTo>
                    <a:pt x="39" y="101"/>
                  </a:lnTo>
                  <a:cubicBezTo>
                    <a:pt x="47" y="90"/>
                    <a:pt x="55" y="77"/>
                    <a:pt x="82" y="77"/>
                  </a:cubicBezTo>
                  <a:cubicBezTo>
                    <a:pt x="119" y="77"/>
                    <a:pt x="132" y="106"/>
                    <a:pt x="132" y="140"/>
                  </a:cubicBezTo>
                  <a:lnTo>
                    <a:pt x="132" y="252"/>
                  </a:lnTo>
                  <a:lnTo>
                    <a:pt x="92" y="252"/>
                  </a:lnTo>
                  <a:lnTo>
                    <a:pt x="92" y="148"/>
                  </a:lnTo>
                  <a:cubicBezTo>
                    <a:pt x="92" y="122"/>
                    <a:pt x="87" y="111"/>
                    <a:pt x="69" y="111"/>
                  </a:cubicBezTo>
                  <a:cubicBezTo>
                    <a:pt x="47" y="111"/>
                    <a:pt x="39" y="130"/>
                    <a:pt x="39" y="151"/>
                  </a:cubicBezTo>
                  <a:lnTo>
                    <a:pt x="39"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Freeform 49">
              <a:extLst>
                <a:ext uri="{FF2B5EF4-FFF2-40B4-BE49-F238E27FC236}">
                  <a16:creationId xmlns:a16="http://schemas.microsoft.com/office/drawing/2014/main" id="{1DC6241F-FA20-0E46-AFA2-D0595F2A989B}"/>
                </a:ext>
              </a:extLst>
            </p:cNvPr>
            <p:cNvSpPr>
              <a:spLocks noChangeArrowheads="1"/>
            </p:cNvSpPr>
            <p:nvPr/>
          </p:nvSpPr>
          <p:spPr bwMode="auto">
            <a:xfrm>
              <a:off x="6327775" y="2176463"/>
              <a:ext cx="65088" cy="85725"/>
            </a:xfrm>
            <a:custGeom>
              <a:avLst/>
              <a:gdLst>
                <a:gd name="T0" fmla="*/ 180 w 181"/>
                <a:gd name="T1" fmla="*/ 119 h 239"/>
                <a:gd name="T2" fmla="*/ 90 w 181"/>
                <a:gd name="T3" fmla="*/ 238 h 239"/>
                <a:gd name="T4" fmla="*/ 0 w 181"/>
                <a:gd name="T5" fmla="*/ 119 h 239"/>
                <a:gd name="T6" fmla="*/ 90 w 181"/>
                <a:gd name="T7" fmla="*/ 0 h 239"/>
                <a:gd name="T8" fmla="*/ 180 w 181"/>
                <a:gd name="T9" fmla="*/ 119 h 239"/>
                <a:gd name="T10" fmla="*/ 138 w 181"/>
                <a:gd name="T11" fmla="*/ 121 h 239"/>
                <a:gd name="T12" fmla="*/ 90 w 181"/>
                <a:gd name="T13" fmla="*/ 34 h 239"/>
                <a:gd name="T14" fmla="*/ 42 w 181"/>
                <a:gd name="T15" fmla="*/ 121 h 239"/>
                <a:gd name="T16" fmla="*/ 90 w 181"/>
                <a:gd name="T17" fmla="*/ 209 h 239"/>
                <a:gd name="T18" fmla="*/ 138 w 181"/>
                <a:gd name="T19" fmla="*/ 12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239">
                  <a:moveTo>
                    <a:pt x="180" y="119"/>
                  </a:moveTo>
                  <a:cubicBezTo>
                    <a:pt x="180" y="203"/>
                    <a:pt x="138" y="238"/>
                    <a:pt x="90" y="238"/>
                  </a:cubicBezTo>
                  <a:cubicBezTo>
                    <a:pt x="42" y="238"/>
                    <a:pt x="0" y="201"/>
                    <a:pt x="0" y="119"/>
                  </a:cubicBezTo>
                  <a:cubicBezTo>
                    <a:pt x="0" y="37"/>
                    <a:pt x="45" y="0"/>
                    <a:pt x="90" y="0"/>
                  </a:cubicBezTo>
                  <a:cubicBezTo>
                    <a:pt x="138" y="0"/>
                    <a:pt x="180" y="37"/>
                    <a:pt x="180" y="119"/>
                  </a:cubicBezTo>
                  <a:close/>
                  <a:moveTo>
                    <a:pt x="138" y="121"/>
                  </a:moveTo>
                  <a:cubicBezTo>
                    <a:pt x="138" y="57"/>
                    <a:pt x="117" y="34"/>
                    <a:pt x="90" y="34"/>
                  </a:cubicBezTo>
                  <a:cubicBezTo>
                    <a:pt x="64" y="34"/>
                    <a:pt x="42" y="58"/>
                    <a:pt x="42" y="121"/>
                  </a:cubicBezTo>
                  <a:cubicBezTo>
                    <a:pt x="42" y="185"/>
                    <a:pt x="64" y="209"/>
                    <a:pt x="90" y="209"/>
                  </a:cubicBezTo>
                  <a:cubicBezTo>
                    <a:pt x="117" y="209"/>
                    <a:pt x="138" y="184"/>
                    <a:pt x="138" y="12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Freeform 50">
              <a:extLst>
                <a:ext uri="{FF2B5EF4-FFF2-40B4-BE49-F238E27FC236}">
                  <a16:creationId xmlns:a16="http://schemas.microsoft.com/office/drawing/2014/main" id="{07DDEFD2-3D03-7047-9B37-A353E68EF0A7}"/>
                </a:ext>
              </a:extLst>
            </p:cNvPr>
            <p:cNvSpPr>
              <a:spLocks noChangeArrowheads="1"/>
            </p:cNvSpPr>
            <p:nvPr/>
          </p:nvSpPr>
          <p:spPr bwMode="auto">
            <a:xfrm>
              <a:off x="6402388" y="2198688"/>
              <a:ext cx="31750" cy="63500"/>
            </a:xfrm>
            <a:custGeom>
              <a:avLst/>
              <a:gdLst>
                <a:gd name="T0" fmla="*/ 0 w 89"/>
                <a:gd name="T1" fmla="*/ 32 h 176"/>
                <a:gd name="T2" fmla="*/ 0 w 89"/>
                <a:gd name="T3" fmla="*/ 3 h 176"/>
                <a:gd name="T4" fmla="*/ 37 w 89"/>
                <a:gd name="T5" fmla="*/ 3 h 176"/>
                <a:gd name="T6" fmla="*/ 37 w 89"/>
                <a:gd name="T7" fmla="*/ 35 h 176"/>
                <a:gd name="T8" fmla="*/ 37 w 89"/>
                <a:gd name="T9" fmla="*/ 35 h 176"/>
                <a:gd name="T10" fmla="*/ 80 w 89"/>
                <a:gd name="T11" fmla="*/ 0 h 176"/>
                <a:gd name="T12" fmla="*/ 88 w 89"/>
                <a:gd name="T13" fmla="*/ 0 h 176"/>
                <a:gd name="T14" fmla="*/ 88 w 89"/>
                <a:gd name="T15" fmla="*/ 40 h 176"/>
                <a:gd name="T16" fmla="*/ 77 w 89"/>
                <a:gd name="T17" fmla="*/ 38 h 176"/>
                <a:gd name="T18" fmla="*/ 43 w 89"/>
                <a:gd name="T19" fmla="*/ 80 h 176"/>
                <a:gd name="T20" fmla="*/ 43 w 89"/>
                <a:gd name="T21" fmla="*/ 175 h 176"/>
                <a:gd name="T22" fmla="*/ 3 w 89"/>
                <a:gd name="T23" fmla="*/ 175 h 176"/>
                <a:gd name="T24" fmla="*/ 0 w 89"/>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6">
                  <a:moveTo>
                    <a:pt x="0" y="32"/>
                  </a:moveTo>
                  <a:cubicBezTo>
                    <a:pt x="0" y="22"/>
                    <a:pt x="0" y="11"/>
                    <a:pt x="0" y="3"/>
                  </a:cubicBezTo>
                  <a:lnTo>
                    <a:pt x="37" y="3"/>
                  </a:lnTo>
                  <a:cubicBezTo>
                    <a:pt x="37" y="14"/>
                    <a:pt x="37" y="24"/>
                    <a:pt x="37" y="35"/>
                  </a:cubicBezTo>
                  <a:lnTo>
                    <a:pt x="37" y="35"/>
                  </a:lnTo>
                  <a:cubicBezTo>
                    <a:pt x="43" y="22"/>
                    <a:pt x="56" y="0"/>
                    <a:pt x="80" y="0"/>
                  </a:cubicBezTo>
                  <a:cubicBezTo>
                    <a:pt x="82" y="0"/>
                    <a:pt x="85" y="0"/>
                    <a:pt x="88" y="0"/>
                  </a:cubicBezTo>
                  <a:lnTo>
                    <a:pt x="88" y="40"/>
                  </a:lnTo>
                  <a:cubicBezTo>
                    <a:pt x="85" y="40"/>
                    <a:pt x="80" y="38"/>
                    <a:pt x="77" y="38"/>
                  </a:cubicBezTo>
                  <a:cubicBezTo>
                    <a:pt x="61" y="38"/>
                    <a:pt x="43" y="48"/>
                    <a:pt x="43" y="80"/>
                  </a:cubicBezTo>
                  <a:lnTo>
                    <a:pt x="43" y="175"/>
                  </a:lnTo>
                  <a:lnTo>
                    <a:pt x="3"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 name="Freeform 51">
              <a:extLst>
                <a:ext uri="{FF2B5EF4-FFF2-40B4-BE49-F238E27FC236}">
                  <a16:creationId xmlns:a16="http://schemas.microsoft.com/office/drawing/2014/main" id="{B179C49C-DDED-8A4D-B4B0-294A761368ED}"/>
                </a:ext>
              </a:extLst>
            </p:cNvPr>
            <p:cNvSpPr>
              <a:spLocks noChangeArrowheads="1"/>
            </p:cNvSpPr>
            <p:nvPr/>
          </p:nvSpPr>
          <p:spPr bwMode="auto">
            <a:xfrm>
              <a:off x="6440488" y="2198688"/>
              <a:ext cx="52387" cy="90487"/>
            </a:xfrm>
            <a:custGeom>
              <a:avLst/>
              <a:gdLst>
                <a:gd name="T0" fmla="*/ 8 w 144"/>
                <a:gd name="T1" fmla="*/ 201 h 250"/>
                <a:gd name="T2" fmla="*/ 58 w 144"/>
                <a:gd name="T3" fmla="*/ 217 h 250"/>
                <a:gd name="T4" fmla="*/ 103 w 144"/>
                <a:gd name="T5" fmla="*/ 164 h 250"/>
                <a:gd name="T6" fmla="*/ 103 w 144"/>
                <a:gd name="T7" fmla="*/ 146 h 250"/>
                <a:gd name="T8" fmla="*/ 58 w 144"/>
                <a:gd name="T9" fmla="*/ 175 h 250"/>
                <a:gd name="T10" fmla="*/ 0 w 144"/>
                <a:gd name="T11" fmla="*/ 90 h 250"/>
                <a:gd name="T12" fmla="*/ 61 w 144"/>
                <a:gd name="T13" fmla="*/ 0 h 250"/>
                <a:gd name="T14" fmla="*/ 106 w 144"/>
                <a:gd name="T15" fmla="*/ 29 h 250"/>
                <a:gd name="T16" fmla="*/ 106 w 144"/>
                <a:gd name="T17" fmla="*/ 3 h 250"/>
                <a:gd name="T18" fmla="*/ 143 w 144"/>
                <a:gd name="T19" fmla="*/ 3 h 250"/>
                <a:gd name="T20" fmla="*/ 143 w 144"/>
                <a:gd name="T21" fmla="*/ 29 h 250"/>
                <a:gd name="T22" fmla="*/ 143 w 144"/>
                <a:gd name="T23" fmla="*/ 156 h 250"/>
                <a:gd name="T24" fmla="*/ 66 w 144"/>
                <a:gd name="T25" fmla="*/ 249 h 250"/>
                <a:gd name="T26" fmla="*/ 8 w 144"/>
                <a:gd name="T27" fmla="*/ 238 h 250"/>
                <a:gd name="T28" fmla="*/ 8 w 144"/>
                <a:gd name="T29" fmla="*/ 201 h 250"/>
                <a:gd name="T30" fmla="*/ 106 w 144"/>
                <a:gd name="T31" fmla="*/ 85 h 250"/>
                <a:gd name="T32" fmla="*/ 74 w 144"/>
                <a:gd name="T33" fmla="*/ 29 h 250"/>
                <a:gd name="T34" fmla="*/ 45 w 144"/>
                <a:gd name="T35" fmla="*/ 85 h 250"/>
                <a:gd name="T36" fmla="*/ 71 w 144"/>
                <a:gd name="T37" fmla="*/ 143 h 250"/>
                <a:gd name="T38" fmla="*/ 106 w 144"/>
                <a:gd name="T39" fmla="*/ 8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50">
                  <a:moveTo>
                    <a:pt x="8" y="201"/>
                  </a:moveTo>
                  <a:cubicBezTo>
                    <a:pt x="18" y="207"/>
                    <a:pt x="37" y="217"/>
                    <a:pt x="58" y="217"/>
                  </a:cubicBezTo>
                  <a:cubicBezTo>
                    <a:pt x="95" y="217"/>
                    <a:pt x="103" y="191"/>
                    <a:pt x="103" y="164"/>
                  </a:cubicBezTo>
                  <a:lnTo>
                    <a:pt x="103" y="146"/>
                  </a:lnTo>
                  <a:cubicBezTo>
                    <a:pt x="98" y="159"/>
                    <a:pt x="84" y="175"/>
                    <a:pt x="58" y="175"/>
                  </a:cubicBezTo>
                  <a:cubicBezTo>
                    <a:pt x="34" y="175"/>
                    <a:pt x="0" y="159"/>
                    <a:pt x="0" y="90"/>
                  </a:cubicBezTo>
                  <a:cubicBezTo>
                    <a:pt x="0" y="42"/>
                    <a:pt x="16" y="0"/>
                    <a:pt x="61" y="0"/>
                  </a:cubicBezTo>
                  <a:cubicBezTo>
                    <a:pt x="84" y="0"/>
                    <a:pt x="95" y="13"/>
                    <a:pt x="106" y="29"/>
                  </a:cubicBezTo>
                  <a:lnTo>
                    <a:pt x="106" y="3"/>
                  </a:lnTo>
                  <a:lnTo>
                    <a:pt x="143" y="3"/>
                  </a:lnTo>
                  <a:lnTo>
                    <a:pt x="143" y="29"/>
                  </a:lnTo>
                  <a:lnTo>
                    <a:pt x="143" y="156"/>
                  </a:lnTo>
                  <a:cubicBezTo>
                    <a:pt x="143" y="209"/>
                    <a:pt x="127" y="249"/>
                    <a:pt x="66" y="249"/>
                  </a:cubicBezTo>
                  <a:cubicBezTo>
                    <a:pt x="39" y="249"/>
                    <a:pt x="18" y="241"/>
                    <a:pt x="8" y="238"/>
                  </a:cubicBezTo>
                  <a:lnTo>
                    <a:pt x="8" y="201"/>
                  </a:lnTo>
                  <a:close/>
                  <a:moveTo>
                    <a:pt x="106" y="85"/>
                  </a:moveTo>
                  <a:cubicBezTo>
                    <a:pt x="106" y="48"/>
                    <a:pt x="92" y="29"/>
                    <a:pt x="74" y="29"/>
                  </a:cubicBezTo>
                  <a:cubicBezTo>
                    <a:pt x="53" y="29"/>
                    <a:pt x="45" y="50"/>
                    <a:pt x="45" y="85"/>
                  </a:cubicBezTo>
                  <a:cubicBezTo>
                    <a:pt x="45" y="127"/>
                    <a:pt x="55" y="143"/>
                    <a:pt x="71" y="143"/>
                  </a:cubicBezTo>
                  <a:cubicBezTo>
                    <a:pt x="98" y="143"/>
                    <a:pt x="106" y="125"/>
                    <a:pt x="106" y="8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 name="Freeform 52">
              <a:extLst>
                <a:ext uri="{FF2B5EF4-FFF2-40B4-BE49-F238E27FC236}">
                  <a16:creationId xmlns:a16="http://schemas.microsoft.com/office/drawing/2014/main" id="{6976E66F-7D57-3E40-9D02-CF1583D15957}"/>
                </a:ext>
              </a:extLst>
            </p:cNvPr>
            <p:cNvSpPr>
              <a:spLocks noChangeArrowheads="1"/>
            </p:cNvSpPr>
            <p:nvPr/>
          </p:nvSpPr>
          <p:spPr bwMode="auto">
            <a:xfrm>
              <a:off x="6499225" y="2198688"/>
              <a:ext cx="50800" cy="65087"/>
            </a:xfrm>
            <a:custGeom>
              <a:avLst/>
              <a:gdLst>
                <a:gd name="T0" fmla="*/ 18 w 139"/>
                <a:gd name="T1" fmla="*/ 14 h 179"/>
                <a:gd name="T2" fmla="*/ 71 w 139"/>
                <a:gd name="T3" fmla="*/ 0 h 179"/>
                <a:gd name="T4" fmla="*/ 135 w 139"/>
                <a:gd name="T5" fmla="*/ 69 h 179"/>
                <a:gd name="T6" fmla="*/ 135 w 139"/>
                <a:gd name="T7" fmla="*/ 143 h 179"/>
                <a:gd name="T8" fmla="*/ 138 w 139"/>
                <a:gd name="T9" fmla="*/ 175 h 179"/>
                <a:gd name="T10" fmla="*/ 100 w 139"/>
                <a:gd name="T11" fmla="*/ 175 h 179"/>
                <a:gd name="T12" fmla="*/ 98 w 139"/>
                <a:gd name="T13" fmla="*/ 151 h 179"/>
                <a:gd name="T14" fmla="*/ 50 w 139"/>
                <a:gd name="T15" fmla="*/ 178 h 179"/>
                <a:gd name="T16" fmla="*/ 0 w 139"/>
                <a:gd name="T17" fmla="*/ 128 h 179"/>
                <a:gd name="T18" fmla="*/ 87 w 139"/>
                <a:gd name="T19" fmla="*/ 69 h 179"/>
                <a:gd name="T20" fmla="*/ 95 w 139"/>
                <a:gd name="T21" fmla="*/ 69 h 179"/>
                <a:gd name="T22" fmla="*/ 95 w 139"/>
                <a:gd name="T23" fmla="*/ 64 h 179"/>
                <a:gd name="T24" fmla="*/ 63 w 139"/>
                <a:gd name="T25" fmla="*/ 32 h 179"/>
                <a:gd name="T26" fmla="*/ 18 w 139"/>
                <a:gd name="T27" fmla="*/ 48 h 179"/>
                <a:gd name="T28" fmla="*/ 18 w 139"/>
                <a:gd name="T29" fmla="*/ 14 h 179"/>
                <a:gd name="T30" fmla="*/ 95 w 139"/>
                <a:gd name="T31" fmla="*/ 93 h 179"/>
                <a:gd name="T32" fmla="*/ 40 w 139"/>
                <a:gd name="T33" fmla="*/ 125 h 179"/>
                <a:gd name="T34" fmla="*/ 66 w 139"/>
                <a:gd name="T35" fmla="*/ 151 h 179"/>
                <a:gd name="T36" fmla="*/ 98 w 139"/>
                <a:gd name="T37" fmla="*/ 101 h 179"/>
                <a:gd name="T38" fmla="*/ 98 w 139"/>
                <a:gd name="T39" fmla="*/ 93 h 179"/>
                <a:gd name="T40" fmla="*/ 95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8" y="14"/>
                  </a:moveTo>
                  <a:cubicBezTo>
                    <a:pt x="29" y="8"/>
                    <a:pt x="45" y="0"/>
                    <a:pt x="71" y="0"/>
                  </a:cubicBezTo>
                  <a:cubicBezTo>
                    <a:pt x="124" y="0"/>
                    <a:pt x="135" y="27"/>
                    <a:pt x="135" y="69"/>
                  </a:cubicBezTo>
                  <a:lnTo>
                    <a:pt x="135" y="143"/>
                  </a:lnTo>
                  <a:cubicBezTo>
                    <a:pt x="135" y="157"/>
                    <a:pt x="135" y="167"/>
                    <a:pt x="138" y="175"/>
                  </a:cubicBezTo>
                  <a:lnTo>
                    <a:pt x="100" y="175"/>
                  </a:lnTo>
                  <a:cubicBezTo>
                    <a:pt x="98" y="167"/>
                    <a:pt x="98" y="159"/>
                    <a:pt x="98" y="151"/>
                  </a:cubicBezTo>
                  <a:cubicBezTo>
                    <a:pt x="87" y="165"/>
                    <a:pt x="74" y="178"/>
                    <a:pt x="50" y="178"/>
                  </a:cubicBezTo>
                  <a:cubicBezTo>
                    <a:pt x="24" y="178"/>
                    <a:pt x="0" y="159"/>
                    <a:pt x="0" y="128"/>
                  </a:cubicBezTo>
                  <a:cubicBezTo>
                    <a:pt x="0" y="80"/>
                    <a:pt x="37" y="69"/>
                    <a:pt x="87" y="69"/>
                  </a:cubicBezTo>
                  <a:lnTo>
                    <a:pt x="95" y="69"/>
                  </a:lnTo>
                  <a:lnTo>
                    <a:pt x="95" y="64"/>
                  </a:lnTo>
                  <a:cubicBezTo>
                    <a:pt x="95" y="48"/>
                    <a:pt x="87" y="32"/>
                    <a:pt x="63" y="32"/>
                  </a:cubicBezTo>
                  <a:cubicBezTo>
                    <a:pt x="42" y="32"/>
                    <a:pt x="26" y="43"/>
                    <a:pt x="18" y="48"/>
                  </a:cubicBezTo>
                  <a:lnTo>
                    <a:pt x="18" y="14"/>
                  </a:lnTo>
                  <a:close/>
                  <a:moveTo>
                    <a:pt x="95" y="93"/>
                  </a:moveTo>
                  <a:cubicBezTo>
                    <a:pt x="61" y="93"/>
                    <a:pt x="40" y="101"/>
                    <a:pt x="40" y="125"/>
                  </a:cubicBezTo>
                  <a:cubicBezTo>
                    <a:pt x="40" y="141"/>
                    <a:pt x="50" y="151"/>
                    <a:pt x="66" y="151"/>
                  </a:cubicBezTo>
                  <a:cubicBezTo>
                    <a:pt x="90" y="151"/>
                    <a:pt x="98" y="133"/>
                    <a:pt x="98" y="101"/>
                  </a:cubicBezTo>
                  <a:lnTo>
                    <a:pt x="98" y="93"/>
                  </a:lnTo>
                  <a:lnTo>
                    <a:pt x="95"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 name="Freeform 53">
              <a:extLst>
                <a:ext uri="{FF2B5EF4-FFF2-40B4-BE49-F238E27FC236}">
                  <a16:creationId xmlns:a16="http://schemas.microsoft.com/office/drawing/2014/main" id="{588F58F8-310D-694D-BF21-0AD32BA58DD8}"/>
                </a:ext>
              </a:extLst>
            </p:cNvPr>
            <p:cNvSpPr>
              <a:spLocks noChangeArrowheads="1"/>
            </p:cNvSpPr>
            <p:nvPr/>
          </p:nvSpPr>
          <p:spPr bwMode="auto">
            <a:xfrm>
              <a:off x="6562725" y="2198688"/>
              <a:ext cx="47625" cy="63500"/>
            </a:xfrm>
            <a:custGeom>
              <a:avLst/>
              <a:gdLst>
                <a:gd name="T0" fmla="*/ 0 w 133"/>
                <a:gd name="T1" fmla="*/ 32 h 176"/>
                <a:gd name="T2" fmla="*/ 0 w 133"/>
                <a:gd name="T3" fmla="*/ 3 h 176"/>
                <a:gd name="T4" fmla="*/ 37 w 133"/>
                <a:gd name="T5" fmla="*/ 3 h 176"/>
                <a:gd name="T6" fmla="*/ 37 w 133"/>
                <a:gd name="T7" fmla="*/ 30 h 176"/>
                <a:gd name="T8" fmla="*/ 37 w 133"/>
                <a:gd name="T9" fmla="*/ 30 h 176"/>
                <a:gd name="T10" fmla="*/ 37 w 133"/>
                <a:gd name="T11" fmla="*/ 30 h 176"/>
                <a:gd name="T12" fmla="*/ 82 w 133"/>
                <a:gd name="T13" fmla="*/ 0 h 176"/>
                <a:gd name="T14" fmla="*/ 132 w 133"/>
                <a:gd name="T15" fmla="*/ 64 h 176"/>
                <a:gd name="T16" fmla="*/ 132 w 133"/>
                <a:gd name="T17" fmla="*/ 175 h 176"/>
                <a:gd name="T18" fmla="*/ 92 w 133"/>
                <a:gd name="T19" fmla="*/ 175 h 176"/>
                <a:gd name="T20" fmla="*/ 92 w 133"/>
                <a:gd name="T21" fmla="*/ 72 h 176"/>
                <a:gd name="T22" fmla="*/ 68 w 133"/>
                <a:gd name="T23" fmla="*/ 35 h 176"/>
                <a:gd name="T24" fmla="*/ 39 w 133"/>
                <a:gd name="T25" fmla="*/ 75 h 176"/>
                <a:gd name="T26" fmla="*/ 39 w 133"/>
                <a:gd name="T27" fmla="*/ 175 h 176"/>
                <a:gd name="T28" fmla="*/ 0 w 133"/>
                <a:gd name="T29" fmla="*/ 175 h 176"/>
                <a:gd name="T30" fmla="*/ 0 w 133"/>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76">
                  <a:moveTo>
                    <a:pt x="0" y="32"/>
                  </a:moveTo>
                  <a:cubicBezTo>
                    <a:pt x="0" y="22"/>
                    <a:pt x="0" y="11"/>
                    <a:pt x="0" y="3"/>
                  </a:cubicBezTo>
                  <a:lnTo>
                    <a:pt x="37" y="3"/>
                  </a:lnTo>
                  <a:cubicBezTo>
                    <a:pt x="37" y="11"/>
                    <a:pt x="37" y="22"/>
                    <a:pt x="37" y="30"/>
                  </a:cubicBezTo>
                  <a:lnTo>
                    <a:pt x="37" y="30"/>
                  </a:lnTo>
                  <a:lnTo>
                    <a:pt x="37" y="30"/>
                  </a:lnTo>
                  <a:cubicBezTo>
                    <a:pt x="42" y="19"/>
                    <a:pt x="53" y="0"/>
                    <a:pt x="82" y="0"/>
                  </a:cubicBezTo>
                  <a:cubicBezTo>
                    <a:pt x="119" y="0"/>
                    <a:pt x="132" y="30"/>
                    <a:pt x="132" y="64"/>
                  </a:cubicBezTo>
                  <a:lnTo>
                    <a:pt x="132" y="175"/>
                  </a:lnTo>
                  <a:lnTo>
                    <a:pt x="92" y="175"/>
                  </a:lnTo>
                  <a:lnTo>
                    <a:pt x="92" y="72"/>
                  </a:lnTo>
                  <a:cubicBezTo>
                    <a:pt x="92" y="45"/>
                    <a:pt x="87" y="35"/>
                    <a:pt x="68" y="35"/>
                  </a:cubicBezTo>
                  <a:cubicBezTo>
                    <a:pt x="47" y="35"/>
                    <a:pt x="39" y="53"/>
                    <a:pt x="39" y="75"/>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 name="Freeform 54">
              <a:extLst>
                <a:ext uri="{FF2B5EF4-FFF2-40B4-BE49-F238E27FC236}">
                  <a16:creationId xmlns:a16="http://schemas.microsoft.com/office/drawing/2014/main" id="{784992A7-8491-3E4F-8FBE-EF3923913A71}"/>
                </a:ext>
              </a:extLst>
            </p:cNvPr>
            <p:cNvSpPr>
              <a:spLocks noChangeArrowheads="1"/>
            </p:cNvSpPr>
            <p:nvPr/>
          </p:nvSpPr>
          <p:spPr bwMode="auto">
            <a:xfrm>
              <a:off x="6621463" y="2173288"/>
              <a:ext cx="15875" cy="88900"/>
            </a:xfrm>
            <a:custGeom>
              <a:avLst/>
              <a:gdLst>
                <a:gd name="T0" fmla="*/ 0 w 44"/>
                <a:gd name="T1" fmla="*/ 0 h 247"/>
                <a:gd name="T2" fmla="*/ 43 w 44"/>
                <a:gd name="T3" fmla="*/ 0 h 247"/>
                <a:gd name="T4" fmla="*/ 43 w 44"/>
                <a:gd name="T5" fmla="*/ 39 h 247"/>
                <a:gd name="T6" fmla="*/ 0 w 44"/>
                <a:gd name="T7" fmla="*/ 39 h 247"/>
                <a:gd name="T8" fmla="*/ 0 w 44"/>
                <a:gd name="T9" fmla="*/ 0 h 247"/>
                <a:gd name="T10" fmla="*/ 3 w 44"/>
                <a:gd name="T11" fmla="*/ 74 h 247"/>
                <a:gd name="T12" fmla="*/ 43 w 44"/>
                <a:gd name="T13" fmla="*/ 74 h 247"/>
                <a:gd name="T14" fmla="*/ 43 w 44"/>
                <a:gd name="T15" fmla="*/ 246 h 247"/>
                <a:gd name="T16" fmla="*/ 3 w 44"/>
                <a:gd name="T17" fmla="*/ 246 h 247"/>
                <a:gd name="T18" fmla="*/ 3 w 44"/>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47">
                  <a:moveTo>
                    <a:pt x="0" y="0"/>
                  </a:moveTo>
                  <a:lnTo>
                    <a:pt x="43" y="0"/>
                  </a:lnTo>
                  <a:lnTo>
                    <a:pt x="43" y="39"/>
                  </a:lnTo>
                  <a:lnTo>
                    <a:pt x="0" y="39"/>
                  </a:lnTo>
                  <a:lnTo>
                    <a:pt x="0" y="0"/>
                  </a:lnTo>
                  <a:close/>
                  <a:moveTo>
                    <a:pt x="3" y="74"/>
                  </a:moveTo>
                  <a:lnTo>
                    <a:pt x="43" y="74"/>
                  </a:lnTo>
                  <a:lnTo>
                    <a:pt x="43" y="246"/>
                  </a:lnTo>
                  <a:lnTo>
                    <a:pt x="3" y="246"/>
                  </a:lnTo>
                  <a:lnTo>
                    <a:pt x="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 name="Freeform 55">
              <a:extLst>
                <a:ext uri="{FF2B5EF4-FFF2-40B4-BE49-F238E27FC236}">
                  <a16:creationId xmlns:a16="http://schemas.microsoft.com/office/drawing/2014/main" id="{95646E9C-A2B9-F24A-BC99-C15E3E157305}"/>
                </a:ext>
              </a:extLst>
            </p:cNvPr>
            <p:cNvSpPr>
              <a:spLocks noChangeArrowheads="1"/>
            </p:cNvSpPr>
            <p:nvPr/>
          </p:nvSpPr>
          <p:spPr bwMode="auto">
            <a:xfrm>
              <a:off x="6650038" y="2200275"/>
              <a:ext cx="41275" cy="61913"/>
            </a:xfrm>
            <a:custGeom>
              <a:avLst/>
              <a:gdLst>
                <a:gd name="T0" fmla="*/ 0 w 115"/>
                <a:gd name="T1" fmla="*/ 135 h 173"/>
                <a:gd name="T2" fmla="*/ 71 w 115"/>
                <a:gd name="T3" fmla="*/ 29 h 173"/>
                <a:gd name="T4" fmla="*/ 2 w 115"/>
                <a:gd name="T5" fmla="*/ 29 h 173"/>
                <a:gd name="T6" fmla="*/ 2 w 115"/>
                <a:gd name="T7" fmla="*/ 0 h 173"/>
                <a:gd name="T8" fmla="*/ 111 w 115"/>
                <a:gd name="T9" fmla="*/ 0 h 173"/>
                <a:gd name="T10" fmla="*/ 111 w 115"/>
                <a:gd name="T11" fmla="*/ 34 h 173"/>
                <a:gd name="T12" fmla="*/ 40 w 115"/>
                <a:gd name="T13" fmla="*/ 140 h 173"/>
                <a:gd name="T14" fmla="*/ 114 w 115"/>
                <a:gd name="T15" fmla="*/ 140 h 173"/>
                <a:gd name="T16" fmla="*/ 114 w 115"/>
                <a:gd name="T17" fmla="*/ 172 h 173"/>
                <a:gd name="T18" fmla="*/ 0 w 115"/>
                <a:gd name="T19" fmla="*/ 172 h 173"/>
                <a:gd name="T20" fmla="*/ 0 w 115"/>
                <a:gd name="T21" fmla="*/ 13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73">
                  <a:moveTo>
                    <a:pt x="0" y="135"/>
                  </a:moveTo>
                  <a:lnTo>
                    <a:pt x="71" y="29"/>
                  </a:lnTo>
                  <a:lnTo>
                    <a:pt x="2" y="29"/>
                  </a:lnTo>
                  <a:lnTo>
                    <a:pt x="2" y="0"/>
                  </a:lnTo>
                  <a:lnTo>
                    <a:pt x="111" y="0"/>
                  </a:lnTo>
                  <a:lnTo>
                    <a:pt x="111" y="34"/>
                  </a:lnTo>
                  <a:lnTo>
                    <a:pt x="40" y="140"/>
                  </a:lnTo>
                  <a:lnTo>
                    <a:pt x="114" y="140"/>
                  </a:lnTo>
                  <a:lnTo>
                    <a:pt x="114" y="172"/>
                  </a:lnTo>
                  <a:lnTo>
                    <a:pt x="0" y="172"/>
                  </a:lnTo>
                  <a:lnTo>
                    <a:pt x="0" y="1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 name="Freeform 56">
              <a:extLst>
                <a:ext uri="{FF2B5EF4-FFF2-40B4-BE49-F238E27FC236}">
                  <a16:creationId xmlns:a16="http://schemas.microsoft.com/office/drawing/2014/main" id="{779B8527-141D-6C44-A7AD-7EEAAE4CD272}"/>
                </a:ext>
              </a:extLst>
            </p:cNvPr>
            <p:cNvSpPr>
              <a:spLocks noChangeArrowheads="1"/>
            </p:cNvSpPr>
            <p:nvPr/>
          </p:nvSpPr>
          <p:spPr bwMode="auto">
            <a:xfrm>
              <a:off x="6697663" y="2198688"/>
              <a:ext cx="50800" cy="65087"/>
            </a:xfrm>
            <a:custGeom>
              <a:avLst/>
              <a:gdLst>
                <a:gd name="T0" fmla="*/ 19 w 139"/>
                <a:gd name="T1" fmla="*/ 14 h 179"/>
                <a:gd name="T2" fmla="*/ 72 w 139"/>
                <a:gd name="T3" fmla="*/ 0 h 179"/>
                <a:gd name="T4" fmla="*/ 135 w 139"/>
                <a:gd name="T5" fmla="*/ 69 h 179"/>
                <a:gd name="T6" fmla="*/ 135 w 139"/>
                <a:gd name="T7" fmla="*/ 143 h 179"/>
                <a:gd name="T8" fmla="*/ 138 w 139"/>
                <a:gd name="T9" fmla="*/ 175 h 179"/>
                <a:gd name="T10" fmla="*/ 101 w 139"/>
                <a:gd name="T11" fmla="*/ 175 h 179"/>
                <a:gd name="T12" fmla="*/ 98 w 139"/>
                <a:gd name="T13" fmla="*/ 151 h 179"/>
                <a:gd name="T14" fmla="*/ 51 w 139"/>
                <a:gd name="T15" fmla="*/ 178 h 179"/>
                <a:gd name="T16" fmla="*/ 0 w 139"/>
                <a:gd name="T17" fmla="*/ 128 h 179"/>
                <a:gd name="T18" fmla="*/ 88 w 139"/>
                <a:gd name="T19" fmla="*/ 69 h 179"/>
                <a:gd name="T20" fmla="*/ 96 w 139"/>
                <a:gd name="T21" fmla="*/ 69 h 179"/>
                <a:gd name="T22" fmla="*/ 96 w 139"/>
                <a:gd name="T23" fmla="*/ 64 h 179"/>
                <a:gd name="T24" fmla="*/ 64 w 139"/>
                <a:gd name="T25" fmla="*/ 32 h 179"/>
                <a:gd name="T26" fmla="*/ 19 w 139"/>
                <a:gd name="T27" fmla="*/ 48 h 179"/>
                <a:gd name="T28" fmla="*/ 19 w 139"/>
                <a:gd name="T29" fmla="*/ 14 h 179"/>
                <a:gd name="T30" fmla="*/ 96 w 139"/>
                <a:gd name="T31" fmla="*/ 93 h 179"/>
                <a:gd name="T32" fmla="*/ 40 w 139"/>
                <a:gd name="T33" fmla="*/ 125 h 179"/>
                <a:gd name="T34" fmla="*/ 66 w 139"/>
                <a:gd name="T35" fmla="*/ 151 h 179"/>
                <a:gd name="T36" fmla="*/ 98 w 139"/>
                <a:gd name="T37" fmla="*/ 101 h 179"/>
                <a:gd name="T38" fmla="*/ 98 w 139"/>
                <a:gd name="T39" fmla="*/ 93 h 179"/>
                <a:gd name="T40" fmla="*/ 96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9" y="14"/>
                  </a:moveTo>
                  <a:cubicBezTo>
                    <a:pt x="29" y="8"/>
                    <a:pt x="45" y="0"/>
                    <a:pt x="72" y="0"/>
                  </a:cubicBezTo>
                  <a:cubicBezTo>
                    <a:pt x="122" y="0"/>
                    <a:pt x="135" y="27"/>
                    <a:pt x="135" y="69"/>
                  </a:cubicBezTo>
                  <a:lnTo>
                    <a:pt x="135" y="143"/>
                  </a:lnTo>
                  <a:cubicBezTo>
                    <a:pt x="135" y="157"/>
                    <a:pt x="135" y="167"/>
                    <a:pt x="138" y="175"/>
                  </a:cubicBezTo>
                  <a:lnTo>
                    <a:pt x="101" y="175"/>
                  </a:lnTo>
                  <a:cubicBezTo>
                    <a:pt x="98" y="167"/>
                    <a:pt x="98" y="159"/>
                    <a:pt x="98" y="151"/>
                  </a:cubicBezTo>
                  <a:cubicBezTo>
                    <a:pt x="88" y="165"/>
                    <a:pt x="74" y="178"/>
                    <a:pt x="51" y="178"/>
                  </a:cubicBezTo>
                  <a:cubicBezTo>
                    <a:pt x="24" y="178"/>
                    <a:pt x="0" y="159"/>
                    <a:pt x="0" y="128"/>
                  </a:cubicBezTo>
                  <a:cubicBezTo>
                    <a:pt x="0" y="80"/>
                    <a:pt x="37" y="69"/>
                    <a:pt x="88" y="69"/>
                  </a:cubicBezTo>
                  <a:lnTo>
                    <a:pt x="96" y="69"/>
                  </a:lnTo>
                  <a:lnTo>
                    <a:pt x="96" y="64"/>
                  </a:lnTo>
                  <a:cubicBezTo>
                    <a:pt x="96" y="48"/>
                    <a:pt x="88" y="32"/>
                    <a:pt x="64" y="32"/>
                  </a:cubicBezTo>
                  <a:cubicBezTo>
                    <a:pt x="43" y="32"/>
                    <a:pt x="27" y="43"/>
                    <a:pt x="19" y="48"/>
                  </a:cubicBezTo>
                  <a:lnTo>
                    <a:pt x="19" y="14"/>
                  </a:lnTo>
                  <a:close/>
                  <a:moveTo>
                    <a:pt x="96" y="93"/>
                  </a:moveTo>
                  <a:cubicBezTo>
                    <a:pt x="61" y="93"/>
                    <a:pt x="40" y="101"/>
                    <a:pt x="40" y="125"/>
                  </a:cubicBezTo>
                  <a:cubicBezTo>
                    <a:pt x="40" y="141"/>
                    <a:pt x="51" y="151"/>
                    <a:pt x="66" y="151"/>
                  </a:cubicBezTo>
                  <a:cubicBezTo>
                    <a:pt x="90" y="151"/>
                    <a:pt x="98" y="133"/>
                    <a:pt x="98" y="101"/>
                  </a:cubicBezTo>
                  <a:lnTo>
                    <a:pt x="98" y="93"/>
                  </a:lnTo>
                  <a:lnTo>
                    <a:pt x="96"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 name="Freeform 57">
              <a:extLst>
                <a:ext uri="{FF2B5EF4-FFF2-40B4-BE49-F238E27FC236}">
                  <a16:creationId xmlns:a16="http://schemas.microsoft.com/office/drawing/2014/main" id="{DBE157E4-231F-D34C-94B0-BB8231AABB9C}"/>
                </a:ext>
              </a:extLst>
            </p:cNvPr>
            <p:cNvSpPr>
              <a:spLocks noChangeArrowheads="1"/>
            </p:cNvSpPr>
            <p:nvPr/>
          </p:nvSpPr>
          <p:spPr bwMode="auto">
            <a:xfrm>
              <a:off x="6753225" y="2181225"/>
              <a:ext cx="36513" cy="80963"/>
            </a:xfrm>
            <a:custGeom>
              <a:avLst/>
              <a:gdLst>
                <a:gd name="T0" fmla="*/ 26 w 101"/>
                <a:gd name="T1" fmla="*/ 14 h 224"/>
                <a:gd name="T2" fmla="*/ 66 w 101"/>
                <a:gd name="T3" fmla="*/ 0 h 224"/>
                <a:gd name="T4" fmla="*/ 66 w 101"/>
                <a:gd name="T5" fmla="*/ 48 h 224"/>
                <a:gd name="T6" fmla="*/ 100 w 101"/>
                <a:gd name="T7" fmla="*/ 48 h 224"/>
                <a:gd name="T8" fmla="*/ 100 w 101"/>
                <a:gd name="T9" fmla="*/ 77 h 224"/>
                <a:gd name="T10" fmla="*/ 66 w 101"/>
                <a:gd name="T11" fmla="*/ 77 h 224"/>
                <a:gd name="T12" fmla="*/ 66 w 101"/>
                <a:gd name="T13" fmla="*/ 167 h 224"/>
                <a:gd name="T14" fmla="*/ 85 w 101"/>
                <a:gd name="T15" fmla="*/ 191 h 224"/>
                <a:gd name="T16" fmla="*/ 100 w 101"/>
                <a:gd name="T17" fmla="*/ 188 h 224"/>
                <a:gd name="T18" fmla="*/ 100 w 101"/>
                <a:gd name="T19" fmla="*/ 218 h 224"/>
                <a:gd name="T20" fmla="*/ 74 w 101"/>
                <a:gd name="T21" fmla="*/ 223 h 224"/>
                <a:gd name="T22" fmla="*/ 26 w 101"/>
                <a:gd name="T23" fmla="*/ 173 h 224"/>
                <a:gd name="T24" fmla="*/ 26 w 101"/>
                <a:gd name="T25" fmla="*/ 77 h 224"/>
                <a:gd name="T26" fmla="*/ 0 w 101"/>
                <a:gd name="T27" fmla="*/ 77 h 224"/>
                <a:gd name="T28" fmla="*/ 0 w 101"/>
                <a:gd name="T29" fmla="*/ 48 h 224"/>
                <a:gd name="T30" fmla="*/ 26 w 101"/>
                <a:gd name="T31" fmla="*/ 48 h 224"/>
                <a:gd name="T32" fmla="*/ 26 w 101"/>
                <a:gd name="T33"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224">
                  <a:moveTo>
                    <a:pt x="26" y="14"/>
                  </a:moveTo>
                  <a:lnTo>
                    <a:pt x="66" y="0"/>
                  </a:lnTo>
                  <a:lnTo>
                    <a:pt x="66" y="48"/>
                  </a:lnTo>
                  <a:lnTo>
                    <a:pt x="100" y="48"/>
                  </a:lnTo>
                  <a:lnTo>
                    <a:pt x="100" y="77"/>
                  </a:lnTo>
                  <a:lnTo>
                    <a:pt x="66" y="77"/>
                  </a:lnTo>
                  <a:lnTo>
                    <a:pt x="66" y="167"/>
                  </a:lnTo>
                  <a:cubicBezTo>
                    <a:pt x="66" y="186"/>
                    <a:pt x="71" y="191"/>
                    <a:pt x="85" y="191"/>
                  </a:cubicBezTo>
                  <a:cubicBezTo>
                    <a:pt x="92" y="191"/>
                    <a:pt x="98" y="188"/>
                    <a:pt x="100" y="188"/>
                  </a:cubicBezTo>
                  <a:lnTo>
                    <a:pt x="100" y="218"/>
                  </a:lnTo>
                  <a:cubicBezTo>
                    <a:pt x="95" y="220"/>
                    <a:pt x="85" y="223"/>
                    <a:pt x="74" y="223"/>
                  </a:cubicBezTo>
                  <a:cubicBezTo>
                    <a:pt x="45" y="223"/>
                    <a:pt x="26" y="210"/>
                    <a:pt x="26" y="173"/>
                  </a:cubicBezTo>
                  <a:lnTo>
                    <a:pt x="26" y="77"/>
                  </a:lnTo>
                  <a:lnTo>
                    <a:pt x="0" y="77"/>
                  </a:lnTo>
                  <a:lnTo>
                    <a:pt x="0" y="48"/>
                  </a:lnTo>
                  <a:lnTo>
                    <a:pt x="26" y="48"/>
                  </a:lnTo>
                  <a:lnTo>
                    <a:pt x="26"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58">
              <a:extLst>
                <a:ext uri="{FF2B5EF4-FFF2-40B4-BE49-F238E27FC236}">
                  <a16:creationId xmlns:a16="http://schemas.microsoft.com/office/drawing/2014/main" id="{EDD7EFF8-F4D6-1C42-8A07-319C31C908D5}"/>
                </a:ext>
              </a:extLst>
            </p:cNvPr>
            <p:cNvSpPr>
              <a:spLocks noChangeArrowheads="1"/>
            </p:cNvSpPr>
            <p:nvPr/>
          </p:nvSpPr>
          <p:spPr bwMode="auto">
            <a:xfrm>
              <a:off x="6799263" y="2173288"/>
              <a:ext cx="15875" cy="88900"/>
            </a:xfrm>
            <a:custGeom>
              <a:avLst/>
              <a:gdLst>
                <a:gd name="T0" fmla="*/ 0 w 46"/>
                <a:gd name="T1" fmla="*/ 0 h 247"/>
                <a:gd name="T2" fmla="*/ 42 w 46"/>
                <a:gd name="T3" fmla="*/ 0 h 247"/>
                <a:gd name="T4" fmla="*/ 42 w 46"/>
                <a:gd name="T5" fmla="*/ 39 h 247"/>
                <a:gd name="T6" fmla="*/ 0 w 46"/>
                <a:gd name="T7" fmla="*/ 39 h 247"/>
                <a:gd name="T8" fmla="*/ 0 w 46"/>
                <a:gd name="T9" fmla="*/ 0 h 247"/>
                <a:gd name="T10" fmla="*/ 5 w 46"/>
                <a:gd name="T11" fmla="*/ 74 h 247"/>
                <a:gd name="T12" fmla="*/ 45 w 46"/>
                <a:gd name="T13" fmla="*/ 74 h 247"/>
                <a:gd name="T14" fmla="*/ 45 w 46"/>
                <a:gd name="T15" fmla="*/ 246 h 247"/>
                <a:gd name="T16" fmla="*/ 5 w 46"/>
                <a:gd name="T17" fmla="*/ 246 h 247"/>
                <a:gd name="T18" fmla="*/ 5 w 46"/>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47">
                  <a:moveTo>
                    <a:pt x="0" y="0"/>
                  </a:moveTo>
                  <a:lnTo>
                    <a:pt x="42" y="0"/>
                  </a:lnTo>
                  <a:lnTo>
                    <a:pt x="42" y="39"/>
                  </a:lnTo>
                  <a:lnTo>
                    <a:pt x="0" y="39"/>
                  </a:lnTo>
                  <a:lnTo>
                    <a:pt x="0" y="0"/>
                  </a:lnTo>
                  <a:close/>
                  <a:moveTo>
                    <a:pt x="5" y="74"/>
                  </a:moveTo>
                  <a:lnTo>
                    <a:pt x="45" y="74"/>
                  </a:lnTo>
                  <a:lnTo>
                    <a:pt x="45" y="246"/>
                  </a:lnTo>
                  <a:lnTo>
                    <a:pt x="5" y="246"/>
                  </a:lnTo>
                  <a:lnTo>
                    <a:pt x="5"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59">
              <a:extLst>
                <a:ext uri="{FF2B5EF4-FFF2-40B4-BE49-F238E27FC236}">
                  <a16:creationId xmlns:a16="http://schemas.microsoft.com/office/drawing/2014/main" id="{27FC9454-7ECF-5B41-B6C1-A64F9BB39F9B}"/>
                </a:ext>
              </a:extLst>
            </p:cNvPr>
            <p:cNvSpPr>
              <a:spLocks noChangeArrowheads="1"/>
            </p:cNvSpPr>
            <p:nvPr/>
          </p:nvSpPr>
          <p:spPr bwMode="auto">
            <a:xfrm>
              <a:off x="6826250" y="2198688"/>
              <a:ext cx="53975" cy="65087"/>
            </a:xfrm>
            <a:custGeom>
              <a:avLst/>
              <a:gdLst>
                <a:gd name="T0" fmla="*/ 148 w 149"/>
                <a:gd name="T1" fmla="*/ 90 h 181"/>
                <a:gd name="T2" fmla="*/ 74 w 149"/>
                <a:gd name="T3" fmla="*/ 180 h 181"/>
                <a:gd name="T4" fmla="*/ 0 w 149"/>
                <a:gd name="T5" fmla="*/ 90 h 181"/>
                <a:gd name="T6" fmla="*/ 74 w 149"/>
                <a:gd name="T7" fmla="*/ 0 h 181"/>
                <a:gd name="T8" fmla="*/ 148 w 149"/>
                <a:gd name="T9" fmla="*/ 90 h 181"/>
                <a:gd name="T10" fmla="*/ 106 w 149"/>
                <a:gd name="T11" fmla="*/ 87 h 181"/>
                <a:gd name="T12" fmla="*/ 74 w 149"/>
                <a:gd name="T13" fmla="*/ 29 h 181"/>
                <a:gd name="T14" fmla="*/ 42 w 149"/>
                <a:gd name="T15" fmla="*/ 87 h 181"/>
                <a:gd name="T16" fmla="*/ 74 w 149"/>
                <a:gd name="T17" fmla="*/ 148 h 181"/>
                <a:gd name="T18" fmla="*/ 106 w 149"/>
                <a:gd name="T1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81">
                  <a:moveTo>
                    <a:pt x="148" y="90"/>
                  </a:moveTo>
                  <a:cubicBezTo>
                    <a:pt x="148" y="162"/>
                    <a:pt x="109" y="180"/>
                    <a:pt x="74" y="180"/>
                  </a:cubicBezTo>
                  <a:cubicBezTo>
                    <a:pt x="40" y="180"/>
                    <a:pt x="0" y="164"/>
                    <a:pt x="0" y="90"/>
                  </a:cubicBezTo>
                  <a:cubicBezTo>
                    <a:pt x="3" y="19"/>
                    <a:pt x="42" y="0"/>
                    <a:pt x="74" y="0"/>
                  </a:cubicBezTo>
                  <a:cubicBezTo>
                    <a:pt x="109" y="0"/>
                    <a:pt x="148" y="19"/>
                    <a:pt x="148" y="90"/>
                  </a:cubicBezTo>
                  <a:close/>
                  <a:moveTo>
                    <a:pt x="106" y="87"/>
                  </a:moveTo>
                  <a:cubicBezTo>
                    <a:pt x="106" y="58"/>
                    <a:pt x="101" y="29"/>
                    <a:pt x="74" y="29"/>
                  </a:cubicBezTo>
                  <a:cubicBezTo>
                    <a:pt x="48" y="29"/>
                    <a:pt x="42" y="61"/>
                    <a:pt x="42" y="87"/>
                  </a:cubicBezTo>
                  <a:cubicBezTo>
                    <a:pt x="42" y="117"/>
                    <a:pt x="50" y="148"/>
                    <a:pt x="74" y="148"/>
                  </a:cubicBezTo>
                  <a:cubicBezTo>
                    <a:pt x="101" y="148"/>
                    <a:pt x="106" y="117"/>
                    <a:pt x="106" y="8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60">
              <a:extLst>
                <a:ext uri="{FF2B5EF4-FFF2-40B4-BE49-F238E27FC236}">
                  <a16:creationId xmlns:a16="http://schemas.microsoft.com/office/drawing/2014/main" id="{408EF57F-8468-ED46-9498-3BFBE7D5AC86}"/>
                </a:ext>
              </a:extLst>
            </p:cNvPr>
            <p:cNvSpPr>
              <a:spLocks noChangeArrowheads="1"/>
            </p:cNvSpPr>
            <p:nvPr/>
          </p:nvSpPr>
          <p:spPr bwMode="auto">
            <a:xfrm>
              <a:off x="6891338" y="2198688"/>
              <a:ext cx="47625" cy="63500"/>
            </a:xfrm>
            <a:custGeom>
              <a:avLst/>
              <a:gdLst>
                <a:gd name="T0" fmla="*/ 0 w 133"/>
                <a:gd name="T1" fmla="*/ 32 h 176"/>
                <a:gd name="T2" fmla="*/ 0 w 133"/>
                <a:gd name="T3" fmla="*/ 3 h 176"/>
                <a:gd name="T4" fmla="*/ 37 w 133"/>
                <a:gd name="T5" fmla="*/ 3 h 176"/>
                <a:gd name="T6" fmla="*/ 37 w 133"/>
                <a:gd name="T7" fmla="*/ 30 h 176"/>
                <a:gd name="T8" fmla="*/ 37 w 133"/>
                <a:gd name="T9" fmla="*/ 30 h 176"/>
                <a:gd name="T10" fmla="*/ 37 w 133"/>
                <a:gd name="T11" fmla="*/ 30 h 176"/>
                <a:gd name="T12" fmla="*/ 82 w 133"/>
                <a:gd name="T13" fmla="*/ 0 h 176"/>
                <a:gd name="T14" fmla="*/ 132 w 133"/>
                <a:gd name="T15" fmla="*/ 64 h 176"/>
                <a:gd name="T16" fmla="*/ 132 w 133"/>
                <a:gd name="T17" fmla="*/ 175 h 176"/>
                <a:gd name="T18" fmla="*/ 92 w 133"/>
                <a:gd name="T19" fmla="*/ 175 h 176"/>
                <a:gd name="T20" fmla="*/ 92 w 133"/>
                <a:gd name="T21" fmla="*/ 72 h 176"/>
                <a:gd name="T22" fmla="*/ 69 w 133"/>
                <a:gd name="T23" fmla="*/ 35 h 176"/>
                <a:gd name="T24" fmla="*/ 39 w 133"/>
                <a:gd name="T25" fmla="*/ 75 h 176"/>
                <a:gd name="T26" fmla="*/ 39 w 133"/>
                <a:gd name="T27" fmla="*/ 175 h 176"/>
                <a:gd name="T28" fmla="*/ 0 w 133"/>
                <a:gd name="T29" fmla="*/ 175 h 176"/>
                <a:gd name="T30" fmla="*/ 0 w 133"/>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76">
                  <a:moveTo>
                    <a:pt x="0" y="32"/>
                  </a:moveTo>
                  <a:cubicBezTo>
                    <a:pt x="0" y="22"/>
                    <a:pt x="0" y="11"/>
                    <a:pt x="0" y="3"/>
                  </a:cubicBezTo>
                  <a:lnTo>
                    <a:pt x="37" y="3"/>
                  </a:lnTo>
                  <a:cubicBezTo>
                    <a:pt x="37" y="11"/>
                    <a:pt x="37" y="22"/>
                    <a:pt x="37" y="30"/>
                  </a:cubicBezTo>
                  <a:lnTo>
                    <a:pt x="37" y="30"/>
                  </a:lnTo>
                  <a:lnTo>
                    <a:pt x="37" y="30"/>
                  </a:lnTo>
                  <a:cubicBezTo>
                    <a:pt x="42" y="19"/>
                    <a:pt x="53" y="0"/>
                    <a:pt x="82" y="0"/>
                  </a:cubicBezTo>
                  <a:cubicBezTo>
                    <a:pt x="119" y="0"/>
                    <a:pt x="132" y="30"/>
                    <a:pt x="132" y="64"/>
                  </a:cubicBezTo>
                  <a:lnTo>
                    <a:pt x="132" y="175"/>
                  </a:lnTo>
                  <a:lnTo>
                    <a:pt x="92" y="175"/>
                  </a:lnTo>
                  <a:lnTo>
                    <a:pt x="92" y="72"/>
                  </a:lnTo>
                  <a:cubicBezTo>
                    <a:pt x="92" y="45"/>
                    <a:pt x="87" y="35"/>
                    <a:pt x="69" y="35"/>
                  </a:cubicBezTo>
                  <a:cubicBezTo>
                    <a:pt x="47" y="35"/>
                    <a:pt x="39" y="53"/>
                    <a:pt x="39" y="75"/>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 name="Freeform 61">
              <a:extLst>
                <a:ext uri="{FF2B5EF4-FFF2-40B4-BE49-F238E27FC236}">
                  <a16:creationId xmlns:a16="http://schemas.microsoft.com/office/drawing/2014/main" id="{FC8C2D41-36C7-F04D-8AC3-EAB2D32ADBB1}"/>
                </a:ext>
              </a:extLst>
            </p:cNvPr>
            <p:cNvSpPr>
              <a:spLocks noChangeArrowheads="1"/>
            </p:cNvSpPr>
            <p:nvPr/>
          </p:nvSpPr>
          <p:spPr bwMode="auto">
            <a:xfrm>
              <a:off x="5264150" y="2032000"/>
              <a:ext cx="47625" cy="84138"/>
            </a:xfrm>
            <a:custGeom>
              <a:avLst/>
              <a:gdLst>
                <a:gd name="T0" fmla="*/ 0 w 133"/>
                <a:gd name="T1" fmla="*/ 0 h 234"/>
                <a:gd name="T2" fmla="*/ 64 w 133"/>
                <a:gd name="T3" fmla="*/ 0 h 234"/>
                <a:gd name="T4" fmla="*/ 132 w 133"/>
                <a:gd name="T5" fmla="*/ 72 h 234"/>
                <a:gd name="T6" fmla="*/ 64 w 133"/>
                <a:gd name="T7" fmla="*/ 143 h 234"/>
                <a:gd name="T8" fmla="*/ 42 w 133"/>
                <a:gd name="T9" fmla="*/ 143 h 234"/>
                <a:gd name="T10" fmla="*/ 42 w 133"/>
                <a:gd name="T11" fmla="*/ 233 h 234"/>
                <a:gd name="T12" fmla="*/ 3 w 133"/>
                <a:gd name="T13" fmla="*/ 233 h 234"/>
                <a:gd name="T14" fmla="*/ 0 w 133"/>
                <a:gd name="T15" fmla="*/ 0 h 234"/>
                <a:gd name="T16" fmla="*/ 56 w 133"/>
                <a:gd name="T17" fmla="*/ 111 h 234"/>
                <a:gd name="T18" fmla="*/ 93 w 133"/>
                <a:gd name="T19" fmla="*/ 72 h 234"/>
                <a:gd name="T20" fmla="*/ 56 w 133"/>
                <a:gd name="T21" fmla="*/ 34 h 234"/>
                <a:gd name="T22" fmla="*/ 40 w 133"/>
                <a:gd name="T23" fmla="*/ 34 h 234"/>
                <a:gd name="T24" fmla="*/ 40 w 133"/>
                <a:gd name="T25" fmla="*/ 111 h 234"/>
                <a:gd name="T26" fmla="*/ 56 w 133"/>
                <a:gd name="T27" fmla="*/ 1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34">
                  <a:moveTo>
                    <a:pt x="0" y="0"/>
                  </a:moveTo>
                  <a:lnTo>
                    <a:pt x="64" y="0"/>
                  </a:lnTo>
                  <a:cubicBezTo>
                    <a:pt x="109" y="0"/>
                    <a:pt x="132" y="27"/>
                    <a:pt x="132" y="72"/>
                  </a:cubicBezTo>
                  <a:cubicBezTo>
                    <a:pt x="132" y="117"/>
                    <a:pt x="109" y="143"/>
                    <a:pt x="64" y="143"/>
                  </a:cubicBezTo>
                  <a:lnTo>
                    <a:pt x="42" y="143"/>
                  </a:lnTo>
                  <a:lnTo>
                    <a:pt x="42" y="233"/>
                  </a:lnTo>
                  <a:lnTo>
                    <a:pt x="3" y="233"/>
                  </a:lnTo>
                  <a:lnTo>
                    <a:pt x="0" y="0"/>
                  </a:lnTo>
                  <a:close/>
                  <a:moveTo>
                    <a:pt x="56" y="111"/>
                  </a:moveTo>
                  <a:cubicBezTo>
                    <a:pt x="79" y="111"/>
                    <a:pt x="93" y="98"/>
                    <a:pt x="93" y="72"/>
                  </a:cubicBezTo>
                  <a:cubicBezTo>
                    <a:pt x="93" y="45"/>
                    <a:pt x="82" y="34"/>
                    <a:pt x="56" y="34"/>
                  </a:cubicBezTo>
                  <a:lnTo>
                    <a:pt x="40" y="34"/>
                  </a:lnTo>
                  <a:lnTo>
                    <a:pt x="40" y="111"/>
                  </a:lnTo>
                  <a:lnTo>
                    <a:pt x="56" y="11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62">
              <a:extLst>
                <a:ext uri="{FF2B5EF4-FFF2-40B4-BE49-F238E27FC236}">
                  <a16:creationId xmlns:a16="http://schemas.microsoft.com/office/drawing/2014/main" id="{8FDCDAB0-9040-CE41-B43D-3A623E182BA2}"/>
                </a:ext>
              </a:extLst>
            </p:cNvPr>
            <p:cNvSpPr>
              <a:spLocks noChangeArrowheads="1"/>
            </p:cNvSpPr>
            <p:nvPr/>
          </p:nvSpPr>
          <p:spPr bwMode="auto">
            <a:xfrm>
              <a:off x="5313363" y="2052638"/>
              <a:ext cx="47625" cy="63500"/>
            </a:xfrm>
            <a:custGeom>
              <a:avLst/>
              <a:gdLst>
                <a:gd name="T0" fmla="*/ 16 w 131"/>
                <a:gd name="T1" fmla="*/ 14 h 176"/>
                <a:gd name="T2" fmla="*/ 66 w 131"/>
                <a:gd name="T3" fmla="*/ 0 h 176"/>
                <a:gd name="T4" fmla="*/ 127 w 131"/>
                <a:gd name="T5" fmla="*/ 69 h 176"/>
                <a:gd name="T6" fmla="*/ 127 w 131"/>
                <a:gd name="T7" fmla="*/ 143 h 176"/>
                <a:gd name="T8" fmla="*/ 130 w 131"/>
                <a:gd name="T9" fmla="*/ 172 h 176"/>
                <a:gd name="T10" fmla="*/ 95 w 131"/>
                <a:gd name="T11" fmla="*/ 172 h 176"/>
                <a:gd name="T12" fmla="*/ 92 w 131"/>
                <a:gd name="T13" fmla="*/ 149 h 176"/>
                <a:gd name="T14" fmla="*/ 47 w 131"/>
                <a:gd name="T15" fmla="*/ 175 h 176"/>
                <a:gd name="T16" fmla="*/ 0 w 131"/>
                <a:gd name="T17" fmla="*/ 125 h 176"/>
                <a:gd name="T18" fmla="*/ 84 w 131"/>
                <a:gd name="T19" fmla="*/ 67 h 176"/>
                <a:gd name="T20" fmla="*/ 92 w 131"/>
                <a:gd name="T21" fmla="*/ 67 h 176"/>
                <a:gd name="T22" fmla="*/ 92 w 131"/>
                <a:gd name="T23" fmla="*/ 61 h 176"/>
                <a:gd name="T24" fmla="*/ 63 w 131"/>
                <a:gd name="T25" fmla="*/ 29 h 176"/>
                <a:gd name="T26" fmla="*/ 18 w 131"/>
                <a:gd name="T27" fmla="*/ 45 h 176"/>
                <a:gd name="T28" fmla="*/ 16 w 131"/>
                <a:gd name="T29" fmla="*/ 14 h 176"/>
                <a:gd name="T30" fmla="*/ 87 w 131"/>
                <a:gd name="T31" fmla="*/ 93 h 176"/>
                <a:gd name="T32" fmla="*/ 34 w 131"/>
                <a:gd name="T33" fmla="*/ 125 h 176"/>
                <a:gd name="T34" fmla="*/ 58 w 131"/>
                <a:gd name="T35" fmla="*/ 151 h 176"/>
                <a:gd name="T36" fmla="*/ 90 w 131"/>
                <a:gd name="T37" fmla="*/ 101 h 176"/>
                <a:gd name="T38" fmla="*/ 90 w 131"/>
                <a:gd name="T39" fmla="*/ 93 h 176"/>
                <a:gd name="T40" fmla="*/ 87 w 131"/>
                <a:gd name="T41"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6">
                  <a:moveTo>
                    <a:pt x="16" y="14"/>
                  </a:moveTo>
                  <a:cubicBezTo>
                    <a:pt x="26" y="8"/>
                    <a:pt x="42" y="0"/>
                    <a:pt x="66" y="0"/>
                  </a:cubicBezTo>
                  <a:cubicBezTo>
                    <a:pt x="116" y="0"/>
                    <a:pt x="127" y="27"/>
                    <a:pt x="127" y="69"/>
                  </a:cubicBezTo>
                  <a:lnTo>
                    <a:pt x="127" y="143"/>
                  </a:lnTo>
                  <a:cubicBezTo>
                    <a:pt x="127" y="157"/>
                    <a:pt x="127" y="167"/>
                    <a:pt x="130" y="172"/>
                  </a:cubicBezTo>
                  <a:lnTo>
                    <a:pt x="95" y="172"/>
                  </a:lnTo>
                  <a:cubicBezTo>
                    <a:pt x="92" y="164"/>
                    <a:pt x="92" y="157"/>
                    <a:pt x="92" y="149"/>
                  </a:cubicBezTo>
                  <a:cubicBezTo>
                    <a:pt x="82" y="162"/>
                    <a:pt x="71" y="175"/>
                    <a:pt x="47" y="175"/>
                  </a:cubicBezTo>
                  <a:cubicBezTo>
                    <a:pt x="24" y="175"/>
                    <a:pt x="0" y="157"/>
                    <a:pt x="0" y="125"/>
                  </a:cubicBezTo>
                  <a:cubicBezTo>
                    <a:pt x="0" y="77"/>
                    <a:pt x="34" y="67"/>
                    <a:pt x="84" y="67"/>
                  </a:cubicBezTo>
                  <a:lnTo>
                    <a:pt x="92" y="67"/>
                  </a:lnTo>
                  <a:lnTo>
                    <a:pt x="92" y="61"/>
                  </a:lnTo>
                  <a:cubicBezTo>
                    <a:pt x="92" y="45"/>
                    <a:pt x="84" y="29"/>
                    <a:pt x="63" y="29"/>
                  </a:cubicBezTo>
                  <a:cubicBezTo>
                    <a:pt x="45" y="29"/>
                    <a:pt x="26" y="40"/>
                    <a:pt x="18" y="45"/>
                  </a:cubicBezTo>
                  <a:lnTo>
                    <a:pt x="16" y="14"/>
                  </a:lnTo>
                  <a:close/>
                  <a:moveTo>
                    <a:pt x="87" y="93"/>
                  </a:moveTo>
                  <a:cubicBezTo>
                    <a:pt x="55" y="93"/>
                    <a:pt x="34" y="101"/>
                    <a:pt x="34" y="125"/>
                  </a:cubicBezTo>
                  <a:cubicBezTo>
                    <a:pt x="34" y="141"/>
                    <a:pt x="45" y="151"/>
                    <a:pt x="58" y="151"/>
                  </a:cubicBezTo>
                  <a:cubicBezTo>
                    <a:pt x="82" y="151"/>
                    <a:pt x="90" y="133"/>
                    <a:pt x="90" y="101"/>
                  </a:cubicBezTo>
                  <a:lnTo>
                    <a:pt x="90" y="93"/>
                  </a:lnTo>
                  <a:lnTo>
                    <a:pt x="87"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63">
              <a:extLst>
                <a:ext uri="{FF2B5EF4-FFF2-40B4-BE49-F238E27FC236}">
                  <a16:creationId xmlns:a16="http://schemas.microsoft.com/office/drawing/2014/main" id="{69DE7FFB-46A4-0640-B108-0C74FEF86AED}"/>
                </a:ext>
              </a:extLst>
            </p:cNvPr>
            <p:cNvSpPr>
              <a:spLocks noChangeArrowheads="1"/>
            </p:cNvSpPr>
            <p:nvPr/>
          </p:nvSpPr>
          <p:spPr bwMode="auto">
            <a:xfrm>
              <a:off x="5373688" y="2052638"/>
              <a:ext cx="46037" cy="63500"/>
            </a:xfrm>
            <a:custGeom>
              <a:avLst/>
              <a:gdLst>
                <a:gd name="T0" fmla="*/ 0 w 128"/>
                <a:gd name="T1" fmla="*/ 32 h 176"/>
                <a:gd name="T2" fmla="*/ 0 w 128"/>
                <a:gd name="T3" fmla="*/ 3 h 176"/>
                <a:gd name="T4" fmla="*/ 37 w 128"/>
                <a:gd name="T5" fmla="*/ 3 h 176"/>
                <a:gd name="T6" fmla="*/ 37 w 128"/>
                <a:gd name="T7" fmla="*/ 29 h 176"/>
                <a:gd name="T8" fmla="*/ 37 w 128"/>
                <a:gd name="T9" fmla="*/ 29 h 176"/>
                <a:gd name="T10" fmla="*/ 37 w 128"/>
                <a:gd name="T11" fmla="*/ 29 h 176"/>
                <a:gd name="T12" fmla="*/ 79 w 128"/>
                <a:gd name="T13" fmla="*/ 0 h 176"/>
                <a:gd name="T14" fmla="*/ 127 w 128"/>
                <a:gd name="T15" fmla="*/ 64 h 176"/>
                <a:gd name="T16" fmla="*/ 127 w 128"/>
                <a:gd name="T17" fmla="*/ 175 h 176"/>
                <a:gd name="T18" fmla="*/ 87 w 128"/>
                <a:gd name="T19" fmla="*/ 175 h 176"/>
                <a:gd name="T20" fmla="*/ 87 w 128"/>
                <a:gd name="T21" fmla="*/ 72 h 176"/>
                <a:gd name="T22" fmla="*/ 66 w 128"/>
                <a:gd name="T23" fmla="*/ 35 h 176"/>
                <a:gd name="T24" fmla="*/ 39 w 128"/>
                <a:gd name="T25" fmla="*/ 74 h 176"/>
                <a:gd name="T26" fmla="*/ 39 w 128"/>
                <a:gd name="T27" fmla="*/ 175 h 176"/>
                <a:gd name="T28" fmla="*/ 0 w 128"/>
                <a:gd name="T29" fmla="*/ 175 h 176"/>
                <a:gd name="T30" fmla="*/ 0 w 128"/>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6">
                  <a:moveTo>
                    <a:pt x="0" y="32"/>
                  </a:moveTo>
                  <a:cubicBezTo>
                    <a:pt x="0" y="21"/>
                    <a:pt x="0" y="11"/>
                    <a:pt x="0" y="3"/>
                  </a:cubicBezTo>
                  <a:lnTo>
                    <a:pt x="37" y="3"/>
                  </a:lnTo>
                  <a:cubicBezTo>
                    <a:pt x="37" y="11"/>
                    <a:pt x="37" y="21"/>
                    <a:pt x="37" y="29"/>
                  </a:cubicBezTo>
                  <a:lnTo>
                    <a:pt x="37" y="29"/>
                  </a:lnTo>
                  <a:lnTo>
                    <a:pt x="37" y="29"/>
                  </a:ln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39" y="53"/>
                    <a:pt x="39" y="74"/>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64">
              <a:extLst>
                <a:ext uri="{FF2B5EF4-FFF2-40B4-BE49-F238E27FC236}">
                  <a16:creationId xmlns:a16="http://schemas.microsoft.com/office/drawing/2014/main" id="{59E2CE49-DCC6-8342-8567-5F0BD4D5C6AD}"/>
                </a:ext>
              </a:extLst>
            </p:cNvPr>
            <p:cNvSpPr>
              <a:spLocks noChangeArrowheads="1"/>
            </p:cNvSpPr>
            <p:nvPr/>
          </p:nvSpPr>
          <p:spPr bwMode="auto">
            <a:xfrm>
              <a:off x="5449888" y="2032000"/>
              <a:ext cx="66675" cy="84138"/>
            </a:xfrm>
            <a:custGeom>
              <a:avLst/>
              <a:gdLst>
                <a:gd name="T0" fmla="*/ 132 w 186"/>
                <a:gd name="T1" fmla="*/ 177 h 234"/>
                <a:gd name="T2" fmla="*/ 56 w 186"/>
                <a:gd name="T3" fmla="*/ 177 h 234"/>
                <a:gd name="T4" fmla="*/ 40 w 186"/>
                <a:gd name="T5" fmla="*/ 233 h 234"/>
                <a:gd name="T6" fmla="*/ 0 w 186"/>
                <a:gd name="T7" fmla="*/ 233 h 234"/>
                <a:gd name="T8" fmla="*/ 74 w 186"/>
                <a:gd name="T9" fmla="*/ 0 h 234"/>
                <a:gd name="T10" fmla="*/ 117 w 186"/>
                <a:gd name="T11" fmla="*/ 0 h 234"/>
                <a:gd name="T12" fmla="*/ 185 w 186"/>
                <a:gd name="T13" fmla="*/ 233 h 234"/>
                <a:gd name="T14" fmla="*/ 143 w 186"/>
                <a:gd name="T15" fmla="*/ 233 h 234"/>
                <a:gd name="T16" fmla="*/ 132 w 186"/>
                <a:gd name="T17" fmla="*/ 177 h 234"/>
                <a:gd name="T18" fmla="*/ 125 w 186"/>
                <a:gd name="T19" fmla="*/ 146 h 234"/>
                <a:gd name="T20" fmla="*/ 98 w 186"/>
                <a:gd name="T21" fmla="*/ 37 h 234"/>
                <a:gd name="T22" fmla="*/ 98 w 186"/>
                <a:gd name="T23" fmla="*/ 37 h 234"/>
                <a:gd name="T24" fmla="*/ 69 w 186"/>
                <a:gd name="T25" fmla="*/ 146 h 234"/>
                <a:gd name="T26" fmla="*/ 125 w 186"/>
                <a:gd name="T27" fmla="*/ 14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234">
                  <a:moveTo>
                    <a:pt x="132" y="177"/>
                  </a:moveTo>
                  <a:lnTo>
                    <a:pt x="56" y="177"/>
                  </a:lnTo>
                  <a:lnTo>
                    <a:pt x="40" y="233"/>
                  </a:lnTo>
                  <a:lnTo>
                    <a:pt x="0" y="233"/>
                  </a:lnTo>
                  <a:lnTo>
                    <a:pt x="74" y="0"/>
                  </a:lnTo>
                  <a:lnTo>
                    <a:pt x="117" y="0"/>
                  </a:lnTo>
                  <a:lnTo>
                    <a:pt x="185" y="233"/>
                  </a:lnTo>
                  <a:lnTo>
                    <a:pt x="143" y="233"/>
                  </a:lnTo>
                  <a:lnTo>
                    <a:pt x="132" y="177"/>
                  </a:lnTo>
                  <a:close/>
                  <a:moveTo>
                    <a:pt x="125" y="146"/>
                  </a:moveTo>
                  <a:lnTo>
                    <a:pt x="98" y="37"/>
                  </a:lnTo>
                  <a:lnTo>
                    <a:pt x="98" y="37"/>
                  </a:lnTo>
                  <a:lnTo>
                    <a:pt x="69" y="146"/>
                  </a:lnTo>
                  <a:lnTo>
                    <a:pt x="125" y="14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3" name="Freeform 65">
              <a:extLst>
                <a:ext uri="{FF2B5EF4-FFF2-40B4-BE49-F238E27FC236}">
                  <a16:creationId xmlns:a16="http://schemas.microsoft.com/office/drawing/2014/main" id="{6A6E8720-760B-D94C-A0C8-B01C8755E0C0}"/>
                </a:ext>
              </a:extLst>
            </p:cNvPr>
            <p:cNvSpPr>
              <a:spLocks noChangeArrowheads="1"/>
            </p:cNvSpPr>
            <p:nvPr/>
          </p:nvSpPr>
          <p:spPr bwMode="auto">
            <a:xfrm>
              <a:off x="5524500" y="2052638"/>
              <a:ext cx="76200" cy="63500"/>
            </a:xfrm>
            <a:custGeom>
              <a:avLst/>
              <a:gdLst>
                <a:gd name="T0" fmla="*/ 2 w 210"/>
                <a:gd name="T1" fmla="*/ 32 h 176"/>
                <a:gd name="T2" fmla="*/ 2 w 210"/>
                <a:gd name="T3" fmla="*/ 3 h 176"/>
                <a:gd name="T4" fmla="*/ 42 w 210"/>
                <a:gd name="T5" fmla="*/ 3 h 176"/>
                <a:gd name="T6" fmla="*/ 42 w 210"/>
                <a:gd name="T7" fmla="*/ 29 h 176"/>
                <a:gd name="T8" fmla="*/ 42 w 210"/>
                <a:gd name="T9" fmla="*/ 29 h 176"/>
                <a:gd name="T10" fmla="*/ 82 w 210"/>
                <a:gd name="T11" fmla="*/ 0 h 176"/>
                <a:gd name="T12" fmla="*/ 121 w 210"/>
                <a:gd name="T13" fmla="*/ 27 h 176"/>
                <a:gd name="T14" fmla="*/ 164 w 210"/>
                <a:gd name="T15" fmla="*/ 0 h 176"/>
                <a:gd name="T16" fmla="*/ 209 w 210"/>
                <a:gd name="T17" fmla="*/ 69 h 176"/>
                <a:gd name="T18" fmla="*/ 209 w 210"/>
                <a:gd name="T19" fmla="*/ 175 h 176"/>
                <a:gd name="T20" fmla="*/ 169 w 210"/>
                <a:gd name="T21" fmla="*/ 175 h 176"/>
                <a:gd name="T22" fmla="*/ 169 w 210"/>
                <a:gd name="T23" fmla="*/ 67 h 176"/>
                <a:gd name="T24" fmla="*/ 148 w 210"/>
                <a:gd name="T25" fmla="*/ 35 h 176"/>
                <a:gd name="T26" fmla="*/ 121 w 210"/>
                <a:gd name="T27" fmla="*/ 72 h 176"/>
                <a:gd name="T28" fmla="*/ 121 w 210"/>
                <a:gd name="T29" fmla="*/ 175 h 176"/>
                <a:gd name="T30" fmla="*/ 87 w 210"/>
                <a:gd name="T31" fmla="*/ 175 h 176"/>
                <a:gd name="T32" fmla="*/ 87 w 210"/>
                <a:gd name="T33" fmla="*/ 67 h 176"/>
                <a:gd name="T34" fmla="*/ 66 w 210"/>
                <a:gd name="T35" fmla="*/ 35 h 176"/>
                <a:gd name="T36" fmla="*/ 39 w 210"/>
                <a:gd name="T37" fmla="*/ 72 h 176"/>
                <a:gd name="T38" fmla="*/ 39 w 210"/>
                <a:gd name="T39" fmla="*/ 175 h 176"/>
                <a:gd name="T40" fmla="*/ 0 w 210"/>
                <a:gd name="T41" fmla="*/ 175 h 176"/>
                <a:gd name="T42" fmla="*/ 2 w 210"/>
                <a:gd name="T43"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76">
                  <a:moveTo>
                    <a:pt x="2" y="32"/>
                  </a:moveTo>
                  <a:cubicBezTo>
                    <a:pt x="2" y="19"/>
                    <a:pt x="2" y="11"/>
                    <a:pt x="2" y="3"/>
                  </a:cubicBezTo>
                  <a:lnTo>
                    <a:pt x="42" y="3"/>
                  </a:lnTo>
                  <a:cubicBezTo>
                    <a:pt x="42" y="11"/>
                    <a:pt x="42" y="21"/>
                    <a:pt x="42" y="29"/>
                  </a:cubicBezTo>
                  <a:lnTo>
                    <a:pt x="42" y="29"/>
                  </a:lnTo>
                  <a:cubicBezTo>
                    <a:pt x="47" y="16"/>
                    <a:pt x="61" y="0"/>
                    <a:pt x="82" y="0"/>
                  </a:cubicBezTo>
                  <a:cubicBezTo>
                    <a:pt x="108" y="0"/>
                    <a:pt x="119" y="19"/>
                    <a:pt x="121" y="27"/>
                  </a:cubicBezTo>
                  <a:cubicBezTo>
                    <a:pt x="129" y="14"/>
                    <a:pt x="140" y="0"/>
                    <a:pt x="164" y="0"/>
                  </a:cubicBezTo>
                  <a:cubicBezTo>
                    <a:pt x="198" y="0"/>
                    <a:pt x="209" y="27"/>
                    <a:pt x="209" y="69"/>
                  </a:cubicBezTo>
                  <a:lnTo>
                    <a:pt x="209" y="175"/>
                  </a:lnTo>
                  <a:lnTo>
                    <a:pt x="169" y="175"/>
                  </a:lnTo>
                  <a:lnTo>
                    <a:pt x="169" y="67"/>
                  </a:lnTo>
                  <a:cubicBezTo>
                    <a:pt x="169" y="45"/>
                    <a:pt x="164" y="35"/>
                    <a:pt x="148" y="35"/>
                  </a:cubicBezTo>
                  <a:cubicBezTo>
                    <a:pt x="132" y="35"/>
                    <a:pt x="121" y="53"/>
                    <a:pt x="121" y="72"/>
                  </a:cubicBezTo>
                  <a:lnTo>
                    <a:pt x="121" y="175"/>
                  </a:lnTo>
                  <a:lnTo>
                    <a:pt x="87" y="175"/>
                  </a:lnTo>
                  <a:lnTo>
                    <a:pt x="87" y="67"/>
                  </a:lnTo>
                  <a:cubicBezTo>
                    <a:pt x="87" y="45"/>
                    <a:pt x="82" y="35"/>
                    <a:pt x="66" y="35"/>
                  </a:cubicBezTo>
                  <a:cubicBezTo>
                    <a:pt x="50" y="35"/>
                    <a:pt x="39" y="53"/>
                    <a:pt x="39" y="72"/>
                  </a:cubicBezTo>
                  <a:lnTo>
                    <a:pt x="39" y="175"/>
                  </a:lnTo>
                  <a:lnTo>
                    <a:pt x="0" y="175"/>
                  </a:lnTo>
                  <a:lnTo>
                    <a:pt x="2"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 name="Freeform 66">
              <a:extLst>
                <a:ext uri="{FF2B5EF4-FFF2-40B4-BE49-F238E27FC236}">
                  <a16:creationId xmlns:a16="http://schemas.microsoft.com/office/drawing/2014/main" id="{452A92A7-7ADD-AC47-A0CC-033B3856EA25}"/>
                </a:ext>
              </a:extLst>
            </p:cNvPr>
            <p:cNvSpPr>
              <a:spLocks noChangeArrowheads="1"/>
            </p:cNvSpPr>
            <p:nvPr/>
          </p:nvSpPr>
          <p:spPr bwMode="auto">
            <a:xfrm>
              <a:off x="5613400" y="2052638"/>
              <a:ext cx="47625" cy="65087"/>
            </a:xfrm>
            <a:custGeom>
              <a:avLst/>
              <a:gdLst>
                <a:gd name="T0" fmla="*/ 122 w 131"/>
                <a:gd name="T1" fmla="*/ 167 h 179"/>
                <a:gd name="T2" fmla="*/ 74 w 131"/>
                <a:gd name="T3" fmla="*/ 178 h 179"/>
                <a:gd name="T4" fmla="*/ 0 w 131"/>
                <a:gd name="T5" fmla="*/ 90 h 179"/>
                <a:gd name="T6" fmla="*/ 66 w 131"/>
                <a:gd name="T7" fmla="*/ 0 h 179"/>
                <a:gd name="T8" fmla="*/ 130 w 131"/>
                <a:gd name="T9" fmla="*/ 93 h 179"/>
                <a:gd name="T10" fmla="*/ 130 w 131"/>
                <a:gd name="T11" fmla="*/ 101 h 179"/>
                <a:gd name="T12" fmla="*/ 37 w 131"/>
                <a:gd name="T13" fmla="*/ 101 h 179"/>
                <a:gd name="T14" fmla="*/ 77 w 131"/>
                <a:gd name="T15" fmla="*/ 149 h 179"/>
                <a:gd name="T16" fmla="*/ 119 w 131"/>
                <a:gd name="T17" fmla="*/ 135 h 179"/>
                <a:gd name="T18" fmla="*/ 122 w 131"/>
                <a:gd name="T19" fmla="*/ 167 h 179"/>
                <a:gd name="T20" fmla="*/ 93 w 131"/>
                <a:gd name="T21" fmla="*/ 74 h 179"/>
                <a:gd name="T22" fmla="*/ 66 w 131"/>
                <a:gd name="T23" fmla="*/ 29 h 179"/>
                <a:gd name="T24" fmla="*/ 37 w 131"/>
                <a:gd name="T25" fmla="*/ 74 h 179"/>
                <a:gd name="T26" fmla="*/ 93 w 131"/>
                <a:gd name="T27" fmla="*/ 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79">
                  <a:moveTo>
                    <a:pt x="122" y="167"/>
                  </a:moveTo>
                  <a:cubicBezTo>
                    <a:pt x="114" y="170"/>
                    <a:pt x="98" y="178"/>
                    <a:pt x="74" y="178"/>
                  </a:cubicBezTo>
                  <a:cubicBezTo>
                    <a:pt x="21" y="178"/>
                    <a:pt x="0" y="138"/>
                    <a:pt x="0" y="90"/>
                  </a:cubicBezTo>
                  <a:cubicBezTo>
                    <a:pt x="0" y="40"/>
                    <a:pt x="26" y="0"/>
                    <a:pt x="66" y="0"/>
                  </a:cubicBezTo>
                  <a:cubicBezTo>
                    <a:pt x="100" y="0"/>
                    <a:pt x="130" y="21"/>
                    <a:pt x="130" y="93"/>
                  </a:cubicBezTo>
                  <a:lnTo>
                    <a:pt x="130" y="101"/>
                  </a:lnTo>
                  <a:lnTo>
                    <a:pt x="37" y="101"/>
                  </a:lnTo>
                  <a:cubicBezTo>
                    <a:pt x="37" y="130"/>
                    <a:pt x="48" y="149"/>
                    <a:pt x="77" y="149"/>
                  </a:cubicBezTo>
                  <a:cubicBezTo>
                    <a:pt x="100" y="149"/>
                    <a:pt x="111" y="141"/>
                    <a:pt x="119" y="135"/>
                  </a:cubicBezTo>
                  <a:lnTo>
                    <a:pt x="122" y="167"/>
                  </a:lnTo>
                  <a:close/>
                  <a:moveTo>
                    <a:pt x="93" y="74"/>
                  </a:moveTo>
                  <a:cubicBezTo>
                    <a:pt x="93" y="45"/>
                    <a:pt x="82" y="29"/>
                    <a:pt x="66" y="29"/>
                  </a:cubicBezTo>
                  <a:cubicBezTo>
                    <a:pt x="45" y="29"/>
                    <a:pt x="37" y="53"/>
                    <a:pt x="37" y="74"/>
                  </a:cubicBezTo>
                  <a:lnTo>
                    <a:pt x="9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67">
              <a:extLst>
                <a:ext uri="{FF2B5EF4-FFF2-40B4-BE49-F238E27FC236}">
                  <a16:creationId xmlns:a16="http://schemas.microsoft.com/office/drawing/2014/main" id="{E2E990EC-9BC7-F941-B10F-B56279592969}"/>
                </a:ext>
              </a:extLst>
            </p:cNvPr>
            <p:cNvSpPr>
              <a:spLocks noChangeArrowheads="1"/>
            </p:cNvSpPr>
            <p:nvPr/>
          </p:nvSpPr>
          <p:spPr bwMode="auto">
            <a:xfrm>
              <a:off x="5670550" y="2052638"/>
              <a:ext cx="30163" cy="63500"/>
            </a:xfrm>
            <a:custGeom>
              <a:avLst/>
              <a:gdLst>
                <a:gd name="T0" fmla="*/ 5 w 85"/>
                <a:gd name="T1" fmla="*/ 32 h 176"/>
                <a:gd name="T2" fmla="*/ 5 w 85"/>
                <a:gd name="T3" fmla="*/ 3 h 176"/>
                <a:gd name="T4" fmla="*/ 39 w 85"/>
                <a:gd name="T5" fmla="*/ 3 h 176"/>
                <a:gd name="T6" fmla="*/ 39 w 85"/>
                <a:gd name="T7" fmla="*/ 35 h 176"/>
                <a:gd name="T8" fmla="*/ 39 w 85"/>
                <a:gd name="T9" fmla="*/ 35 h 176"/>
                <a:gd name="T10" fmla="*/ 79 w 85"/>
                <a:gd name="T11" fmla="*/ 0 h 176"/>
                <a:gd name="T12" fmla="*/ 84 w 85"/>
                <a:gd name="T13" fmla="*/ 0 h 176"/>
                <a:gd name="T14" fmla="*/ 84 w 85"/>
                <a:gd name="T15" fmla="*/ 40 h 176"/>
                <a:gd name="T16" fmla="*/ 74 w 85"/>
                <a:gd name="T17" fmla="*/ 37 h 176"/>
                <a:gd name="T18" fmla="*/ 39 w 85"/>
                <a:gd name="T19" fmla="*/ 80 h 176"/>
                <a:gd name="T20" fmla="*/ 39 w 85"/>
                <a:gd name="T21" fmla="*/ 175 h 176"/>
                <a:gd name="T22" fmla="*/ 0 w 85"/>
                <a:gd name="T23" fmla="*/ 175 h 176"/>
                <a:gd name="T24" fmla="*/ 5 w 85"/>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6">
                  <a:moveTo>
                    <a:pt x="5" y="32"/>
                  </a:moveTo>
                  <a:cubicBezTo>
                    <a:pt x="5" y="21"/>
                    <a:pt x="5" y="11"/>
                    <a:pt x="5" y="3"/>
                  </a:cubicBezTo>
                  <a:lnTo>
                    <a:pt x="39" y="3"/>
                  </a:lnTo>
                  <a:cubicBezTo>
                    <a:pt x="39" y="14"/>
                    <a:pt x="39" y="24"/>
                    <a:pt x="39" y="35"/>
                  </a:cubicBezTo>
                  <a:lnTo>
                    <a:pt x="39" y="35"/>
                  </a:lnTo>
                  <a:cubicBezTo>
                    <a:pt x="45" y="21"/>
                    <a:pt x="55" y="0"/>
                    <a:pt x="79" y="0"/>
                  </a:cubicBezTo>
                  <a:cubicBezTo>
                    <a:pt x="82" y="0"/>
                    <a:pt x="84" y="0"/>
                    <a:pt x="84" y="0"/>
                  </a:cubicBezTo>
                  <a:lnTo>
                    <a:pt x="84" y="40"/>
                  </a:lnTo>
                  <a:cubicBezTo>
                    <a:pt x="82" y="40"/>
                    <a:pt x="77" y="37"/>
                    <a:pt x="74" y="37"/>
                  </a:cubicBezTo>
                  <a:cubicBezTo>
                    <a:pt x="58" y="37"/>
                    <a:pt x="39" y="48"/>
                    <a:pt x="39" y="80"/>
                  </a:cubicBezTo>
                  <a:lnTo>
                    <a:pt x="39" y="175"/>
                  </a:lnTo>
                  <a:lnTo>
                    <a:pt x="0" y="175"/>
                  </a:lnTo>
                  <a:lnTo>
                    <a:pt x="5"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68">
              <a:extLst>
                <a:ext uri="{FF2B5EF4-FFF2-40B4-BE49-F238E27FC236}">
                  <a16:creationId xmlns:a16="http://schemas.microsoft.com/office/drawing/2014/main" id="{B863502A-5D3E-0540-8675-D5092C21AECF}"/>
                </a:ext>
              </a:extLst>
            </p:cNvPr>
            <p:cNvSpPr>
              <a:spLocks noChangeArrowheads="1"/>
            </p:cNvSpPr>
            <p:nvPr/>
          </p:nvSpPr>
          <p:spPr bwMode="auto">
            <a:xfrm>
              <a:off x="5713413" y="2027238"/>
              <a:ext cx="14287" cy="88900"/>
            </a:xfrm>
            <a:custGeom>
              <a:avLst/>
              <a:gdLst>
                <a:gd name="T0" fmla="*/ 0 w 41"/>
                <a:gd name="T1" fmla="*/ 0 h 245"/>
                <a:gd name="T2" fmla="*/ 40 w 41"/>
                <a:gd name="T3" fmla="*/ 0 h 245"/>
                <a:gd name="T4" fmla="*/ 40 w 41"/>
                <a:gd name="T5" fmla="*/ 40 h 245"/>
                <a:gd name="T6" fmla="*/ 0 w 41"/>
                <a:gd name="T7" fmla="*/ 40 h 245"/>
                <a:gd name="T8" fmla="*/ 0 w 41"/>
                <a:gd name="T9" fmla="*/ 0 h 245"/>
                <a:gd name="T10" fmla="*/ 0 w 41"/>
                <a:gd name="T11" fmla="*/ 72 h 245"/>
                <a:gd name="T12" fmla="*/ 40 w 41"/>
                <a:gd name="T13" fmla="*/ 72 h 245"/>
                <a:gd name="T14" fmla="*/ 40 w 41"/>
                <a:gd name="T15" fmla="*/ 244 h 245"/>
                <a:gd name="T16" fmla="*/ 0 w 41"/>
                <a:gd name="T17" fmla="*/ 244 h 245"/>
                <a:gd name="T18" fmla="*/ 0 w 41"/>
                <a:gd name="T19" fmla="*/ 7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45">
                  <a:moveTo>
                    <a:pt x="0" y="0"/>
                  </a:moveTo>
                  <a:lnTo>
                    <a:pt x="40" y="0"/>
                  </a:lnTo>
                  <a:lnTo>
                    <a:pt x="40" y="40"/>
                  </a:lnTo>
                  <a:lnTo>
                    <a:pt x="0" y="40"/>
                  </a:lnTo>
                  <a:lnTo>
                    <a:pt x="0" y="0"/>
                  </a:lnTo>
                  <a:close/>
                  <a:moveTo>
                    <a:pt x="0" y="72"/>
                  </a:moveTo>
                  <a:lnTo>
                    <a:pt x="40" y="72"/>
                  </a:lnTo>
                  <a:lnTo>
                    <a:pt x="40" y="244"/>
                  </a:lnTo>
                  <a:lnTo>
                    <a:pt x="0" y="244"/>
                  </a:lnTo>
                  <a:lnTo>
                    <a:pt x="0" y="7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 name="Freeform 69">
              <a:extLst>
                <a:ext uri="{FF2B5EF4-FFF2-40B4-BE49-F238E27FC236}">
                  <a16:creationId xmlns:a16="http://schemas.microsoft.com/office/drawing/2014/main" id="{B3906449-A84A-A940-A29D-F4FF89AB5124}"/>
                </a:ext>
              </a:extLst>
            </p:cNvPr>
            <p:cNvSpPr>
              <a:spLocks noChangeArrowheads="1"/>
            </p:cNvSpPr>
            <p:nvPr/>
          </p:nvSpPr>
          <p:spPr bwMode="auto">
            <a:xfrm>
              <a:off x="5741988" y="2054225"/>
              <a:ext cx="41275" cy="63500"/>
            </a:xfrm>
            <a:custGeom>
              <a:avLst/>
              <a:gdLst>
                <a:gd name="T0" fmla="*/ 112 w 113"/>
                <a:gd name="T1" fmla="*/ 169 h 178"/>
                <a:gd name="T2" fmla="*/ 74 w 113"/>
                <a:gd name="T3" fmla="*/ 177 h 178"/>
                <a:gd name="T4" fmla="*/ 0 w 113"/>
                <a:gd name="T5" fmla="*/ 90 h 178"/>
                <a:gd name="T6" fmla="*/ 77 w 113"/>
                <a:gd name="T7" fmla="*/ 0 h 178"/>
                <a:gd name="T8" fmla="*/ 112 w 113"/>
                <a:gd name="T9" fmla="*/ 8 h 178"/>
                <a:gd name="T10" fmla="*/ 109 w 113"/>
                <a:gd name="T11" fmla="*/ 40 h 178"/>
                <a:gd name="T12" fmla="*/ 82 w 113"/>
                <a:gd name="T13" fmla="*/ 32 h 178"/>
                <a:gd name="T14" fmla="*/ 40 w 113"/>
                <a:gd name="T15" fmla="*/ 90 h 178"/>
                <a:gd name="T16" fmla="*/ 85 w 113"/>
                <a:gd name="T17" fmla="*/ 146 h 178"/>
                <a:gd name="T18" fmla="*/ 112 w 113"/>
                <a:gd name="T19" fmla="*/ 138 h 178"/>
                <a:gd name="T20" fmla="*/ 112 w 113"/>
                <a:gd name="T21"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78">
                  <a:moveTo>
                    <a:pt x="112" y="169"/>
                  </a:moveTo>
                  <a:cubicBezTo>
                    <a:pt x="104" y="172"/>
                    <a:pt x="90" y="177"/>
                    <a:pt x="74" y="177"/>
                  </a:cubicBezTo>
                  <a:cubicBezTo>
                    <a:pt x="22" y="177"/>
                    <a:pt x="0" y="138"/>
                    <a:pt x="0" y="90"/>
                  </a:cubicBezTo>
                  <a:cubicBezTo>
                    <a:pt x="0" y="40"/>
                    <a:pt x="24" y="0"/>
                    <a:pt x="77" y="0"/>
                  </a:cubicBezTo>
                  <a:cubicBezTo>
                    <a:pt x="90" y="0"/>
                    <a:pt x="104" y="5"/>
                    <a:pt x="112" y="8"/>
                  </a:cubicBezTo>
                  <a:lnTo>
                    <a:pt x="109" y="40"/>
                  </a:lnTo>
                  <a:cubicBezTo>
                    <a:pt x="101" y="37"/>
                    <a:pt x="93" y="32"/>
                    <a:pt x="82" y="32"/>
                  </a:cubicBezTo>
                  <a:cubicBezTo>
                    <a:pt x="53" y="32"/>
                    <a:pt x="40" y="53"/>
                    <a:pt x="40" y="90"/>
                  </a:cubicBezTo>
                  <a:cubicBezTo>
                    <a:pt x="40" y="122"/>
                    <a:pt x="53" y="146"/>
                    <a:pt x="85" y="146"/>
                  </a:cubicBezTo>
                  <a:cubicBezTo>
                    <a:pt x="96" y="146"/>
                    <a:pt x="106" y="140"/>
                    <a:pt x="112" y="138"/>
                  </a:cubicBezTo>
                  <a:lnTo>
                    <a:pt x="112" y="1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 name="Freeform 70">
              <a:extLst>
                <a:ext uri="{FF2B5EF4-FFF2-40B4-BE49-F238E27FC236}">
                  <a16:creationId xmlns:a16="http://schemas.microsoft.com/office/drawing/2014/main" id="{DA875ADE-EAA3-D048-BE52-0F3C71CED558}"/>
                </a:ext>
              </a:extLst>
            </p:cNvPr>
            <p:cNvSpPr>
              <a:spLocks noChangeArrowheads="1"/>
            </p:cNvSpPr>
            <p:nvPr/>
          </p:nvSpPr>
          <p:spPr bwMode="auto">
            <a:xfrm>
              <a:off x="5788025" y="2052638"/>
              <a:ext cx="47625" cy="63500"/>
            </a:xfrm>
            <a:custGeom>
              <a:avLst/>
              <a:gdLst>
                <a:gd name="T0" fmla="*/ 16 w 131"/>
                <a:gd name="T1" fmla="*/ 14 h 176"/>
                <a:gd name="T2" fmla="*/ 66 w 131"/>
                <a:gd name="T3" fmla="*/ 0 h 176"/>
                <a:gd name="T4" fmla="*/ 127 w 131"/>
                <a:gd name="T5" fmla="*/ 69 h 176"/>
                <a:gd name="T6" fmla="*/ 127 w 131"/>
                <a:gd name="T7" fmla="*/ 143 h 176"/>
                <a:gd name="T8" fmla="*/ 130 w 131"/>
                <a:gd name="T9" fmla="*/ 172 h 176"/>
                <a:gd name="T10" fmla="*/ 95 w 131"/>
                <a:gd name="T11" fmla="*/ 172 h 176"/>
                <a:gd name="T12" fmla="*/ 93 w 131"/>
                <a:gd name="T13" fmla="*/ 149 h 176"/>
                <a:gd name="T14" fmla="*/ 48 w 131"/>
                <a:gd name="T15" fmla="*/ 175 h 176"/>
                <a:gd name="T16" fmla="*/ 0 w 131"/>
                <a:gd name="T17" fmla="*/ 125 h 176"/>
                <a:gd name="T18" fmla="*/ 85 w 131"/>
                <a:gd name="T19" fmla="*/ 67 h 176"/>
                <a:gd name="T20" fmla="*/ 93 w 131"/>
                <a:gd name="T21" fmla="*/ 67 h 176"/>
                <a:gd name="T22" fmla="*/ 93 w 131"/>
                <a:gd name="T23" fmla="*/ 61 h 176"/>
                <a:gd name="T24" fmla="*/ 64 w 131"/>
                <a:gd name="T25" fmla="*/ 29 h 176"/>
                <a:gd name="T26" fmla="*/ 19 w 131"/>
                <a:gd name="T27" fmla="*/ 45 h 176"/>
                <a:gd name="T28" fmla="*/ 16 w 131"/>
                <a:gd name="T29" fmla="*/ 14 h 176"/>
                <a:gd name="T30" fmla="*/ 90 w 131"/>
                <a:gd name="T31" fmla="*/ 93 h 176"/>
                <a:gd name="T32" fmla="*/ 37 w 131"/>
                <a:gd name="T33" fmla="*/ 125 h 176"/>
                <a:gd name="T34" fmla="*/ 61 w 131"/>
                <a:gd name="T35" fmla="*/ 151 h 176"/>
                <a:gd name="T36" fmla="*/ 93 w 131"/>
                <a:gd name="T37" fmla="*/ 101 h 176"/>
                <a:gd name="T38" fmla="*/ 93 w 131"/>
                <a:gd name="T39" fmla="*/ 93 h 176"/>
                <a:gd name="T40" fmla="*/ 90 w 131"/>
                <a:gd name="T41"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6">
                  <a:moveTo>
                    <a:pt x="16" y="14"/>
                  </a:moveTo>
                  <a:cubicBezTo>
                    <a:pt x="27" y="8"/>
                    <a:pt x="42" y="0"/>
                    <a:pt x="66" y="0"/>
                  </a:cubicBezTo>
                  <a:cubicBezTo>
                    <a:pt x="117" y="0"/>
                    <a:pt x="127" y="27"/>
                    <a:pt x="127" y="69"/>
                  </a:cubicBezTo>
                  <a:lnTo>
                    <a:pt x="127" y="143"/>
                  </a:lnTo>
                  <a:cubicBezTo>
                    <a:pt x="127" y="157"/>
                    <a:pt x="127" y="167"/>
                    <a:pt x="130" y="172"/>
                  </a:cubicBezTo>
                  <a:lnTo>
                    <a:pt x="95" y="172"/>
                  </a:lnTo>
                  <a:cubicBezTo>
                    <a:pt x="93" y="164"/>
                    <a:pt x="93" y="157"/>
                    <a:pt x="93" y="149"/>
                  </a:cubicBezTo>
                  <a:cubicBezTo>
                    <a:pt x="82" y="162"/>
                    <a:pt x="72" y="175"/>
                    <a:pt x="48" y="175"/>
                  </a:cubicBezTo>
                  <a:cubicBezTo>
                    <a:pt x="24" y="175"/>
                    <a:pt x="0" y="157"/>
                    <a:pt x="0" y="125"/>
                  </a:cubicBezTo>
                  <a:cubicBezTo>
                    <a:pt x="0" y="77"/>
                    <a:pt x="35" y="67"/>
                    <a:pt x="85" y="67"/>
                  </a:cubicBezTo>
                  <a:lnTo>
                    <a:pt x="93" y="67"/>
                  </a:lnTo>
                  <a:lnTo>
                    <a:pt x="93" y="61"/>
                  </a:lnTo>
                  <a:cubicBezTo>
                    <a:pt x="93" y="45"/>
                    <a:pt x="85" y="29"/>
                    <a:pt x="64" y="29"/>
                  </a:cubicBezTo>
                  <a:cubicBezTo>
                    <a:pt x="45" y="29"/>
                    <a:pt x="27" y="40"/>
                    <a:pt x="19" y="45"/>
                  </a:cubicBezTo>
                  <a:lnTo>
                    <a:pt x="16" y="14"/>
                  </a:lnTo>
                  <a:close/>
                  <a:moveTo>
                    <a:pt x="90" y="93"/>
                  </a:moveTo>
                  <a:cubicBezTo>
                    <a:pt x="58" y="93"/>
                    <a:pt x="37" y="101"/>
                    <a:pt x="37" y="125"/>
                  </a:cubicBezTo>
                  <a:cubicBezTo>
                    <a:pt x="37" y="141"/>
                    <a:pt x="48" y="151"/>
                    <a:pt x="61" y="151"/>
                  </a:cubicBezTo>
                  <a:cubicBezTo>
                    <a:pt x="85" y="151"/>
                    <a:pt x="93" y="133"/>
                    <a:pt x="93" y="101"/>
                  </a:cubicBezTo>
                  <a:lnTo>
                    <a:pt x="93" y="93"/>
                  </a:lnTo>
                  <a:lnTo>
                    <a:pt x="90"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9" name="Freeform 71">
              <a:extLst>
                <a:ext uri="{FF2B5EF4-FFF2-40B4-BE49-F238E27FC236}">
                  <a16:creationId xmlns:a16="http://schemas.microsoft.com/office/drawing/2014/main" id="{670AB4FB-CB25-8744-8BE6-7A54ACE91440}"/>
                </a:ext>
              </a:extLst>
            </p:cNvPr>
            <p:cNvSpPr>
              <a:spLocks noChangeArrowheads="1"/>
            </p:cNvSpPr>
            <p:nvPr/>
          </p:nvSpPr>
          <p:spPr bwMode="auto">
            <a:xfrm>
              <a:off x="5848350" y="2052638"/>
              <a:ext cx="46038" cy="63500"/>
            </a:xfrm>
            <a:custGeom>
              <a:avLst/>
              <a:gdLst>
                <a:gd name="T0" fmla="*/ 0 w 128"/>
                <a:gd name="T1" fmla="*/ 32 h 176"/>
                <a:gd name="T2" fmla="*/ 0 w 128"/>
                <a:gd name="T3" fmla="*/ 3 h 176"/>
                <a:gd name="T4" fmla="*/ 37 w 128"/>
                <a:gd name="T5" fmla="*/ 3 h 176"/>
                <a:gd name="T6" fmla="*/ 37 w 128"/>
                <a:gd name="T7" fmla="*/ 29 h 176"/>
                <a:gd name="T8" fmla="*/ 37 w 128"/>
                <a:gd name="T9" fmla="*/ 29 h 176"/>
                <a:gd name="T10" fmla="*/ 37 w 128"/>
                <a:gd name="T11" fmla="*/ 29 h 176"/>
                <a:gd name="T12" fmla="*/ 79 w 128"/>
                <a:gd name="T13" fmla="*/ 0 h 176"/>
                <a:gd name="T14" fmla="*/ 127 w 128"/>
                <a:gd name="T15" fmla="*/ 64 h 176"/>
                <a:gd name="T16" fmla="*/ 127 w 128"/>
                <a:gd name="T17" fmla="*/ 175 h 176"/>
                <a:gd name="T18" fmla="*/ 87 w 128"/>
                <a:gd name="T19" fmla="*/ 175 h 176"/>
                <a:gd name="T20" fmla="*/ 87 w 128"/>
                <a:gd name="T21" fmla="*/ 72 h 176"/>
                <a:gd name="T22" fmla="*/ 66 w 128"/>
                <a:gd name="T23" fmla="*/ 35 h 176"/>
                <a:gd name="T24" fmla="*/ 40 w 128"/>
                <a:gd name="T25" fmla="*/ 74 h 176"/>
                <a:gd name="T26" fmla="*/ 40 w 128"/>
                <a:gd name="T27" fmla="*/ 175 h 176"/>
                <a:gd name="T28" fmla="*/ 0 w 128"/>
                <a:gd name="T29" fmla="*/ 175 h 176"/>
                <a:gd name="T30" fmla="*/ 0 w 128"/>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6">
                  <a:moveTo>
                    <a:pt x="0" y="32"/>
                  </a:moveTo>
                  <a:cubicBezTo>
                    <a:pt x="0" y="21"/>
                    <a:pt x="0" y="11"/>
                    <a:pt x="0" y="3"/>
                  </a:cubicBezTo>
                  <a:lnTo>
                    <a:pt x="37" y="3"/>
                  </a:lnTo>
                  <a:cubicBezTo>
                    <a:pt x="37" y="11"/>
                    <a:pt x="37" y="21"/>
                    <a:pt x="37" y="29"/>
                  </a:cubicBezTo>
                  <a:lnTo>
                    <a:pt x="37" y="29"/>
                  </a:lnTo>
                  <a:lnTo>
                    <a:pt x="37" y="29"/>
                  </a:ln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40" y="53"/>
                    <a:pt x="40" y="74"/>
                  </a:cubicBezTo>
                  <a:lnTo>
                    <a:pt x="40"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0" name="Freeform 72">
              <a:extLst>
                <a:ext uri="{FF2B5EF4-FFF2-40B4-BE49-F238E27FC236}">
                  <a16:creationId xmlns:a16="http://schemas.microsoft.com/office/drawing/2014/main" id="{9FCB3C3F-91F7-A142-952E-B246780554EC}"/>
                </a:ext>
              </a:extLst>
            </p:cNvPr>
            <p:cNvSpPr>
              <a:spLocks noChangeArrowheads="1"/>
            </p:cNvSpPr>
            <p:nvPr/>
          </p:nvSpPr>
          <p:spPr bwMode="auto">
            <a:xfrm>
              <a:off x="5264150" y="2136775"/>
              <a:ext cx="52388" cy="84138"/>
            </a:xfrm>
            <a:custGeom>
              <a:avLst/>
              <a:gdLst>
                <a:gd name="T0" fmla="*/ 0 w 146"/>
                <a:gd name="T1" fmla="*/ 0 h 234"/>
                <a:gd name="T2" fmla="*/ 39 w 146"/>
                <a:gd name="T3" fmla="*/ 0 h 234"/>
                <a:gd name="T4" fmla="*/ 39 w 146"/>
                <a:gd name="T5" fmla="*/ 95 h 234"/>
                <a:gd name="T6" fmla="*/ 103 w 146"/>
                <a:gd name="T7" fmla="*/ 95 h 234"/>
                <a:gd name="T8" fmla="*/ 103 w 146"/>
                <a:gd name="T9" fmla="*/ 0 h 234"/>
                <a:gd name="T10" fmla="*/ 145 w 146"/>
                <a:gd name="T11" fmla="*/ 0 h 234"/>
                <a:gd name="T12" fmla="*/ 145 w 146"/>
                <a:gd name="T13" fmla="*/ 233 h 234"/>
                <a:gd name="T14" fmla="*/ 103 w 146"/>
                <a:gd name="T15" fmla="*/ 233 h 234"/>
                <a:gd name="T16" fmla="*/ 103 w 146"/>
                <a:gd name="T17" fmla="*/ 130 h 234"/>
                <a:gd name="T18" fmla="*/ 39 w 146"/>
                <a:gd name="T19" fmla="*/ 130 h 234"/>
                <a:gd name="T20" fmla="*/ 39 w 146"/>
                <a:gd name="T21" fmla="*/ 233 h 234"/>
                <a:gd name="T22" fmla="*/ 0 w 146"/>
                <a:gd name="T23" fmla="*/ 233 h 234"/>
                <a:gd name="T24" fmla="*/ 0 w 146"/>
                <a:gd name="T25"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234">
                  <a:moveTo>
                    <a:pt x="0" y="0"/>
                  </a:moveTo>
                  <a:lnTo>
                    <a:pt x="39" y="0"/>
                  </a:lnTo>
                  <a:lnTo>
                    <a:pt x="39" y="95"/>
                  </a:lnTo>
                  <a:lnTo>
                    <a:pt x="103" y="95"/>
                  </a:lnTo>
                  <a:lnTo>
                    <a:pt x="103" y="0"/>
                  </a:lnTo>
                  <a:lnTo>
                    <a:pt x="145" y="0"/>
                  </a:lnTo>
                  <a:lnTo>
                    <a:pt x="145" y="233"/>
                  </a:lnTo>
                  <a:lnTo>
                    <a:pt x="103" y="233"/>
                  </a:lnTo>
                  <a:lnTo>
                    <a:pt x="103" y="130"/>
                  </a:lnTo>
                  <a:lnTo>
                    <a:pt x="39" y="130"/>
                  </a:lnTo>
                  <a:lnTo>
                    <a:pt x="39" y="233"/>
                  </a:lnTo>
                  <a:lnTo>
                    <a:pt x="0" y="233"/>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 name="Freeform 73">
              <a:extLst>
                <a:ext uri="{FF2B5EF4-FFF2-40B4-BE49-F238E27FC236}">
                  <a16:creationId xmlns:a16="http://schemas.microsoft.com/office/drawing/2014/main" id="{0839320D-7566-BE42-BAB3-83CC22A25EF6}"/>
                </a:ext>
              </a:extLst>
            </p:cNvPr>
            <p:cNvSpPr>
              <a:spLocks noChangeArrowheads="1"/>
            </p:cNvSpPr>
            <p:nvPr/>
          </p:nvSpPr>
          <p:spPr bwMode="auto">
            <a:xfrm>
              <a:off x="5330825" y="2157413"/>
              <a:ext cx="47625" cy="65087"/>
            </a:xfrm>
            <a:custGeom>
              <a:avLst/>
              <a:gdLst>
                <a:gd name="T0" fmla="*/ 122 w 131"/>
                <a:gd name="T1" fmla="*/ 167 h 179"/>
                <a:gd name="T2" fmla="*/ 74 w 131"/>
                <a:gd name="T3" fmla="*/ 178 h 179"/>
                <a:gd name="T4" fmla="*/ 0 w 131"/>
                <a:gd name="T5" fmla="*/ 90 h 179"/>
                <a:gd name="T6" fmla="*/ 66 w 131"/>
                <a:gd name="T7" fmla="*/ 0 h 179"/>
                <a:gd name="T8" fmla="*/ 130 w 131"/>
                <a:gd name="T9" fmla="*/ 93 h 179"/>
                <a:gd name="T10" fmla="*/ 130 w 131"/>
                <a:gd name="T11" fmla="*/ 101 h 179"/>
                <a:gd name="T12" fmla="*/ 37 w 131"/>
                <a:gd name="T13" fmla="*/ 101 h 179"/>
                <a:gd name="T14" fmla="*/ 77 w 131"/>
                <a:gd name="T15" fmla="*/ 149 h 179"/>
                <a:gd name="T16" fmla="*/ 119 w 131"/>
                <a:gd name="T17" fmla="*/ 135 h 179"/>
                <a:gd name="T18" fmla="*/ 122 w 131"/>
                <a:gd name="T19" fmla="*/ 167 h 179"/>
                <a:gd name="T20" fmla="*/ 90 w 131"/>
                <a:gd name="T21" fmla="*/ 74 h 179"/>
                <a:gd name="T22" fmla="*/ 64 w 131"/>
                <a:gd name="T23" fmla="*/ 29 h 179"/>
                <a:gd name="T24" fmla="*/ 34 w 131"/>
                <a:gd name="T25" fmla="*/ 74 h 179"/>
                <a:gd name="T26" fmla="*/ 90 w 131"/>
                <a:gd name="T27" fmla="*/ 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79">
                  <a:moveTo>
                    <a:pt x="122" y="167"/>
                  </a:moveTo>
                  <a:cubicBezTo>
                    <a:pt x="114" y="170"/>
                    <a:pt x="98" y="178"/>
                    <a:pt x="74" y="178"/>
                  </a:cubicBezTo>
                  <a:cubicBezTo>
                    <a:pt x="21" y="178"/>
                    <a:pt x="0" y="138"/>
                    <a:pt x="0" y="90"/>
                  </a:cubicBezTo>
                  <a:cubicBezTo>
                    <a:pt x="0" y="40"/>
                    <a:pt x="27" y="0"/>
                    <a:pt x="66" y="0"/>
                  </a:cubicBezTo>
                  <a:cubicBezTo>
                    <a:pt x="101" y="0"/>
                    <a:pt x="130" y="21"/>
                    <a:pt x="130" y="93"/>
                  </a:cubicBezTo>
                  <a:lnTo>
                    <a:pt x="130" y="101"/>
                  </a:lnTo>
                  <a:lnTo>
                    <a:pt x="37" y="101"/>
                  </a:lnTo>
                  <a:cubicBezTo>
                    <a:pt x="37" y="130"/>
                    <a:pt x="48" y="149"/>
                    <a:pt x="77" y="149"/>
                  </a:cubicBezTo>
                  <a:cubicBezTo>
                    <a:pt x="101" y="149"/>
                    <a:pt x="111" y="141"/>
                    <a:pt x="119" y="135"/>
                  </a:cubicBezTo>
                  <a:lnTo>
                    <a:pt x="122" y="167"/>
                  </a:lnTo>
                  <a:close/>
                  <a:moveTo>
                    <a:pt x="90" y="74"/>
                  </a:moveTo>
                  <a:cubicBezTo>
                    <a:pt x="90" y="45"/>
                    <a:pt x="80" y="29"/>
                    <a:pt x="64" y="29"/>
                  </a:cubicBezTo>
                  <a:cubicBezTo>
                    <a:pt x="42" y="29"/>
                    <a:pt x="34" y="53"/>
                    <a:pt x="34" y="74"/>
                  </a:cubicBezTo>
                  <a:lnTo>
                    <a:pt x="90"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 name="Freeform 74">
              <a:extLst>
                <a:ext uri="{FF2B5EF4-FFF2-40B4-BE49-F238E27FC236}">
                  <a16:creationId xmlns:a16="http://schemas.microsoft.com/office/drawing/2014/main" id="{5D5EF389-EEE9-9545-BCE5-888C434ABAE8}"/>
                </a:ext>
              </a:extLst>
            </p:cNvPr>
            <p:cNvSpPr>
              <a:spLocks noChangeArrowheads="1"/>
            </p:cNvSpPr>
            <p:nvPr/>
          </p:nvSpPr>
          <p:spPr bwMode="auto">
            <a:xfrm>
              <a:off x="5386388" y="2157413"/>
              <a:ext cx="46037" cy="63500"/>
            </a:xfrm>
            <a:custGeom>
              <a:avLst/>
              <a:gdLst>
                <a:gd name="T0" fmla="*/ 16 w 130"/>
                <a:gd name="T1" fmla="*/ 13 h 176"/>
                <a:gd name="T2" fmla="*/ 66 w 130"/>
                <a:gd name="T3" fmla="*/ 0 h 176"/>
                <a:gd name="T4" fmla="*/ 127 w 130"/>
                <a:gd name="T5" fmla="*/ 69 h 176"/>
                <a:gd name="T6" fmla="*/ 127 w 130"/>
                <a:gd name="T7" fmla="*/ 143 h 176"/>
                <a:gd name="T8" fmla="*/ 129 w 130"/>
                <a:gd name="T9" fmla="*/ 172 h 176"/>
                <a:gd name="T10" fmla="*/ 95 w 130"/>
                <a:gd name="T11" fmla="*/ 172 h 176"/>
                <a:gd name="T12" fmla="*/ 92 w 130"/>
                <a:gd name="T13" fmla="*/ 149 h 176"/>
                <a:gd name="T14" fmla="*/ 47 w 130"/>
                <a:gd name="T15" fmla="*/ 175 h 176"/>
                <a:gd name="T16" fmla="*/ 0 w 130"/>
                <a:gd name="T17" fmla="*/ 125 h 176"/>
                <a:gd name="T18" fmla="*/ 84 w 130"/>
                <a:gd name="T19" fmla="*/ 66 h 176"/>
                <a:gd name="T20" fmla="*/ 92 w 130"/>
                <a:gd name="T21" fmla="*/ 66 h 176"/>
                <a:gd name="T22" fmla="*/ 92 w 130"/>
                <a:gd name="T23" fmla="*/ 61 h 176"/>
                <a:gd name="T24" fmla="*/ 63 w 130"/>
                <a:gd name="T25" fmla="*/ 29 h 176"/>
                <a:gd name="T26" fmla="*/ 18 w 130"/>
                <a:gd name="T27" fmla="*/ 45 h 176"/>
                <a:gd name="T28" fmla="*/ 16 w 130"/>
                <a:gd name="T29" fmla="*/ 13 h 176"/>
                <a:gd name="T30" fmla="*/ 90 w 130"/>
                <a:gd name="T31" fmla="*/ 90 h 176"/>
                <a:gd name="T32" fmla="*/ 37 w 130"/>
                <a:gd name="T33" fmla="*/ 122 h 176"/>
                <a:gd name="T34" fmla="*/ 61 w 130"/>
                <a:gd name="T35" fmla="*/ 149 h 176"/>
                <a:gd name="T36" fmla="*/ 92 w 130"/>
                <a:gd name="T37" fmla="*/ 98 h 176"/>
                <a:gd name="T38" fmla="*/ 92 w 130"/>
                <a:gd name="T39" fmla="*/ 90 h 176"/>
                <a:gd name="T40" fmla="*/ 90 w 130"/>
                <a:gd name="T41" fmla="*/ 9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6">
                  <a:moveTo>
                    <a:pt x="16" y="13"/>
                  </a:moveTo>
                  <a:cubicBezTo>
                    <a:pt x="26" y="8"/>
                    <a:pt x="42" y="0"/>
                    <a:pt x="66" y="0"/>
                  </a:cubicBezTo>
                  <a:cubicBezTo>
                    <a:pt x="116" y="0"/>
                    <a:pt x="127" y="27"/>
                    <a:pt x="127" y="69"/>
                  </a:cubicBezTo>
                  <a:lnTo>
                    <a:pt x="127" y="143"/>
                  </a:lnTo>
                  <a:cubicBezTo>
                    <a:pt x="127" y="156"/>
                    <a:pt x="127" y="167"/>
                    <a:pt x="129" y="172"/>
                  </a:cubicBezTo>
                  <a:lnTo>
                    <a:pt x="95" y="172"/>
                  </a:lnTo>
                  <a:cubicBezTo>
                    <a:pt x="92" y="164"/>
                    <a:pt x="92" y="156"/>
                    <a:pt x="92" y="149"/>
                  </a:cubicBezTo>
                  <a:cubicBezTo>
                    <a:pt x="82" y="162"/>
                    <a:pt x="71" y="175"/>
                    <a:pt x="47" y="175"/>
                  </a:cubicBezTo>
                  <a:cubicBezTo>
                    <a:pt x="23" y="175"/>
                    <a:pt x="0" y="156"/>
                    <a:pt x="0" y="125"/>
                  </a:cubicBezTo>
                  <a:cubicBezTo>
                    <a:pt x="0" y="77"/>
                    <a:pt x="34" y="66"/>
                    <a:pt x="84" y="66"/>
                  </a:cubicBezTo>
                  <a:lnTo>
                    <a:pt x="92" y="66"/>
                  </a:lnTo>
                  <a:lnTo>
                    <a:pt x="92" y="61"/>
                  </a:lnTo>
                  <a:cubicBezTo>
                    <a:pt x="92" y="45"/>
                    <a:pt x="84" y="29"/>
                    <a:pt x="63" y="29"/>
                  </a:cubicBezTo>
                  <a:cubicBezTo>
                    <a:pt x="45" y="29"/>
                    <a:pt x="26" y="40"/>
                    <a:pt x="18" y="45"/>
                  </a:cubicBezTo>
                  <a:lnTo>
                    <a:pt x="16" y="13"/>
                  </a:lnTo>
                  <a:close/>
                  <a:moveTo>
                    <a:pt x="90" y="90"/>
                  </a:moveTo>
                  <a:cubicBezTo>
                    <a:pt x="58" y="90"/>
                    <a:pt x="37" y="98"/>
                    <a:pt x="37" y="122"/>
                  </a:cubicBezTo>
                  <a:cubicBezTo>
                    <a:pt x="37" y="138"/>
                    <a:pt x="47" y="149"/>
                    <a:pt x="61" y="149"/>
                  </a:cubicBezTo>
                  <a:cubicBezTo>
                    <a:pt x="84" y="149"/>
                    <a:pt x="92" y="130"/>
                    <a:pt x="92" y="98"/>
                  </a:cubicBezTo>
                  <a:lnTo>
                    <a:pt x="92"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 name="Freeform 75">
              <a:extLst>
                <a:ext uri="{FF2B5EF4-FFF2-40B4-BE49-F238E27FC236}">
                  <a16:creationId xmlns:a16="http://schemas.microsoft.com/office/drawing/2014/main" id="{79CABC2B-054F-7B4D-BDF0-2AEE76622B48}"/>
                </a:ext>
              </a:extLst>
            </p:cNvPr>
            <p:cNvSpPr>
              <a:spLocks noChangeArrowheads="1"/>
            </p:cNvSpPr>
            <p:nvPr/>
          </p:nvSpPr>
          <p:spPr bwMode="auto">
            <a:xfrm>
              <a:off x="5448300" y="2130425"/>
              <a:ext cx="14288" cy="90488"/>
            </a:xfrm>
            <a:custGeom>
              <a:avLst/>
              <a:gdLst>
                <a:gd name="T0" fmla="*/ 20 w 40"/>
                <a:gd name="T1" fmla="*/ 252 h 253"/>
                <a:gd name="T2" fmla="*/ 0 w 40"/>
                <a:gd name="T3" fmla="*/ 252 h 253"/>
                <a:gd name="T4" fmla="*/ 0 w 40"/>
                <a:gd name="T5" fmla="*/ 0 h 253"/>
                <a:gd name="T6" fmla="*/ 39 w 40"/>
                <a:gd name="T7" fmla="*/ 0 h 253"/>
                <a:gd name="T8" fmla="*/ 39 w 40"/>
                <a:gd name="T9" fmla="*/ 252 h 253"/>
                <a:gd name="T10" fmla="*/ 20 w 40"/>
                <a:gd name="T11" fmla="*/ 252 h 253"/>
              </a:gdLst>
              <a:ahLst/>
              <a:cxnLst>
                <a:cxn ang="0">
                  <a:pos x="T0" y="T1"/>
                </a:cxn>
                <a:cxn ang="0">
                  <a:pos x="T2" y="T3"/>
                </a:cxn>
                <a:cxn ang="0">
                  <a:pos x="T4" y="T5"/>
                </a:cxn>
                <a:cxn ang="0">
                  <a:pos x="T6" y="T7"/>
                </a:cxn>
                <a:cxn ang="0">
                  <a:pos x="T8" y="T9"/>
                </a:cxn>
                <a:cxn ang="0">
                  <a:pos x="T10" y="T11"/>
                </a:cxn>
              </a:cxnLst>
              <a:rect l="0" t="0" r="r" b="b"/>
              <a:pathLst>
                <a:path w="40" h="253">
                  <a:moveTo>
                    <a:pt x="20" y="252"/>
                  </a:moveTo>
                  <a:lnTo>
                    <a:pt x="0" y="252"/>
                  </a:lnTo>
                  <a:lnTo>
                    <a:pt x="0" y="0"/>
                  </a:lnTo>
                  <a:lnTo>
                    <a:pt x="39" y="0"/>
                  </a:lnTo>
                  <a:lnTo>
                    <a:pt x="39"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 name="Freeform 76">
              <a:extLst>
                <a:ext uri="{FF2B5EF4-FFF2-40B4-BE49-F238E27FC236}">
                  <a16:creationId xmlns:a16="http://schemas.microsoft.com/office/drawing/2014/main" id="{FFDB7723-4C05-C444-9FBD-55BAAD773C0A}"/>
                </a:ext>
              </a:extLst>
            </p:cNvPr>
            <p:cNvSpPr>
              <a:spLocks noChangeArrowheads="1"/>
            </p:cNvSpPr>
            <p:nvPr/>
          </p:nvSpPr>
          <p:spPr bwMode="auto">
            <a:xfrm>
              <a:off x="5473700" y="2141538"/>
              <a:ext cx="34925" cy="80962"/>
            </a:xfrm>
            <a:custGeom>
              <a:avLst/>
              <a:gdLst>
                <a:gd name="T0" fmla="*/ 23 w 99"/>
                <a:gd name="T1" fmla="*/ 13 h 224"/>
                <a:gd name="T2" fmla="*/ 63 w 99"/>
                <a:gd name="T3" fmla="*/ 0 h 224"/>
                <a:gd name="T4" fmla="*/ 63 w 99"/>
                <a:gd name="T5" fmla="*/ 48 h 224"/>
                <a:gd name="T6" fmla="*/ 95 w 99"/>
                <a:gd name="T7" fmla="*/ 48 h 224"/>
                <a:gd name="T8" fmla="*/ 95 w 99"/>
                <a:gd name="T9" fmla="*/ 77 h 224"/>
                <a:gd name="T10" fmla="*/ 63 w 99"/>
                <a:gd name="T11" fmla="*/ 77 h 224"/>
                <a:gd name="T12" fmla="*/ 63 w 99"/>
                <a:gd name="T13" fmla="*/ 167 h 224"/>
                <a:gd name="T14" fmla="*/ 82 w 99"/>
                <a:gd name="T15" fmla="*/ 191 h 224"/>
                <a:gd name="T16" fmla="*/ 98 w 99"/>
                <a:gd name="T17" fmla="*/ 188 h 224"/>
                <a:gd name="T18" fmla="*/ 98 w 99"/>
                <a:gd name="T19" fmla="*/ 217 h 224"/>
                <a:gd name="T20" fmla="*/ 71 w 99"/>
                <a:gd name="T21" fmla="*/ 223 h 224"/>
                <a:gd name="T22" fmla="*/ 26 w 99"/>
                <a:gd name="T23" fmla="*/ 172 h 224"/>
                <a:gd name="T24" fmla="*/ 26 w 99"/>
                <a:gd name="T25" fmla="*/ 77 h 224"/>
                <a:gd name="T26" fmla="*/ 0 w 99"/>
                <a:gd name="T27" fmla="*/ 77 h 224"/>
                <a:gd name="T28" fmla="*/ 0 w 99"/>
                <a:gd name="T29" fmla="*/ 48 h 224"/>
                <a:gd name="T30" fmla="*/ 26 w 99"/>
                <a:gd name="T31" fmla="*/ 48 h 224"/>
                <a:gd name="T32" fmla="*/ 23 w 99"/>
                <a:gd name="T33" fmla="*/ 1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224">
                  <a:moveTo>
                    <a:pt x="23" y="13"/>
                  </a:moveTo>
                  <a:lnTo>
                    <a:pt x="63" y="0"/>
                  </a:lnTo>
                  <a:lnTo>
                    <a:pt x="63" y="48"/>
                  </a:lnTo>
                  <a:lnTo>
                    <a:pt x="95" y="48"/>
                  </a:lnTo>
                  <a:lnTo>
                    <a:pt x="95" y="77"/>
                  </a:lnTo>
                  <a:lnTo>
                    <a:pt x="63" y="77"/>
                  </a:lnTo>
                  <a:lnTo>
                    <a:pt x="63" y="167"/>
                  </a:lnTo>
                  <a:cubicBezTo>
                    <a:pt x="63" y="186"/>
                    <a:pt x="68" y="191"/>
                    <a:pt x="82" y="191"/>
                  </a:cubicBezTo>
                  <a:cubicBezTo>
                    <a:pt x="90" y="191"/>
                    <a:pt x="92" y="188"/>
                    <a:pt x="98" y="188"/>
                  </a:cubicBezTo>
                  <a:lnTo>
                    <a:pt x="98" y="217"/>
                  </a:lnTo>
                  <a:cubicBezTo>
                    <a:pt x="92" y="220"/>
                    <a:pt x="84" y="223"/>
                    <a:pt x="71" y="223"/>
                  </a:cubicBezTo>
                  <a:cubicBezTo>
                    <a:pt x="42" y="223"/>
                    <a:pt x="26" y="209"/>
                    <a:pt x="26" y="172"/>
                  </a:cubicBezTo>
                  <a:lnTo>
                    <a:pt x="26" y="77"/>
                  </a:lnTo>
                  <a:lnTo>
                    <a:pt x="0" y="77"/>
                  </a:lnTo>
                  <a:lnTo>
                    <a:pt x="0" y="48"/>
                  </a:lnTo>
                  <a:lnTo>
                    <a:pt x="26" y="48"/>
                  </a:lnTo>
                  <a:lnTo>
                    <a:pt x="23"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5" name="Freeform 77">
              <a:extLst>
                <a:ext uri="{FF2B5EF4-FFF2-40B4-BE49-F238E27FC236}">
                  <a16:creationId xmlns:a16="http://schemas.microsoft.com/office/drawing/2014/main" id="{8049039A-8450-C549-A4FA-084BDFE9731D}"/>
                </a:ext>
              </a:extLst>
            </p:cNvPr>
            <p:cNvSpPr>
              <a:spLocks noChangeArrowheads="1"/>
            </p:cNvSpPr>
            <p:nvPr/>
          </p:nvSpPr>
          <p:spPr bwMode="auto">
            <a:xfrm>
              <a:off x="5518150" y="2130425"/>
              <a:ext cx="46038" cy="90488"/>
            </a:xfrm>
            <a:custGeom>
              <a:avLst/>
              <a:gdLst>
                <a:gd name="T0" fmla="*/ 0 w 128"/>
                <a:gd name="T1" fmla="*/ 0 h 253"/>
                <a:gd name="T2" fmla="*/ 40 w 128"/>
                <a:gd name="T3" fmla="*/ 0 h 253"/>
                <a:gd name="T4" fmla="*/ 40 w 128"/>
                <a:gd name="T5" fmla="*/ 101 h 253"/>
                <a:gd name="T6" fmla="*/ 40 w 128"/>
                <a:gd name="T7" fmla="*/ 101 h 253"/>
                <a:gd name="T8" fmla="*/ 80 w 128"/>
                <a:gd name="T9" fmla="*/ 77 h 253"/>
                <a:gd name="T10" fmla="*/ 127 w 128"/>
                <a:gd name="T11" fmla="*/ 141 h 253"/>
                <a:gd name="T12" fmla="*/ 127 w 128"/>
                <a:gd name="T13" fmla="*/ 252 h 253"/>
                <a:gd name="T14" fmla="*/ 87 w 128"/>
                <a:gd name="T15" fmla="*/ 252 h 253"/>
                <a:gd name="T16" fmla="*/ 87 w 128"/>
                <a:gd name="T17" fmla="*/ 149 h 253"/>
                <a:gd name="T18" fmla="*/ 66 w 128"/>
                <a:gd name="T19" fmla="*/ 112 h 253"/>
                <a:gd name="T20" fmla="*/ 40 w 128"/>
                <a:gd name="T21" fmla="*/ 151 h 253"/>
                <a:gd name="T22" fmla="*/ 40 w 128"/>
                <a:gd name="T23" fmla="*/ 252 h 253"/>
                <a:gd name="T24" fmla="*/ 0 w 128"/>
                <a:gd name="T25" fmla="*/ 252 h 253"/>
                <a:gd name="T26" fmla="*/ 0 w 128"/>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53">
                  <a:moveTo>
                    <a:pt x="0" y="0"/>
                  </a:moveTo>
                  <a:lnTo>
                    <a:pt x="40" y="0"/>
                  </a:lnTo>
                  <a:lnTo>
                    <a:pt x="40" y="101"/>
                  </a:lnTo>
                  <a:lnTo>
                    <a:pt x="40" y="101"/>
                  </a:lnTo>
                  <a:cubicBezTo>
                    <a:pt x="48" y="90"/>
                    <a:pt x="56" y="77"/>
                    <a:pt x="80" y="77"/>
                  </a:cubicBezTo>
                  <a:cubicBezTo>
                    <a:pt x="117" y="77"/>
                    <a:pt x="127" y="106"/>
                    <a:pt x="127" y="141"/>
                  </a:cubicBezTo>
                  <a:lnTo>
                    <a:pt x="127" y="252"/>
                  </a:lnTo>
                  <a:lnTo>
                    <a:pt x="87" y="252"/>
                  </a:lnTo>
                  <a:lnTo>
                    <a:pt x="87" y="149"/>
                  </a:lnTo>
                  <a:cubicBezTo>
                    <a:pt x="87" y="122"/>
                    <a:pt x="82" y="112"/>
                    <a:pt x="66" y="112"/>
                  </a:cubicBezTo>
                  <a:cubicBezTo>
                    <a:pt x="45" y="112"/>
                    <a:pt x="40" y="130"/>
                    <a:pt x="40" y="151"/>
                  </a:cubicBezTo>
                  <a:lnTo>
                    <a:pt x="40"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 name="Freeform 78">
              <a:extLst>
                <a:ext uri="{FF2B5EF4-FFF2-40B4-BE49-F238E27FC236}">
                  <a16:creationId xmlns:a16="http://schemas.microsoft.com/office/drawing/2014/main" id="{E78802B9-51D9-6742-80E2-AA09870581B0}"/>
                </a:ext>
              </a:extLst>
            </p:cNvPr>
            <p:cNvSpPr>
              <a:spLocks noChangeArrowheads="1"/>
            </p:cNvSpPr>
            <p:nvPr/>
          </p:nvSpPr>
          <p:spPr bwMode="auto">
            <a:xfrm>
              <a:off x="5260975" y="2241550"/>
              <a:ext cx="63500" cy="85725"/>
            </a:xfrm>
            <a:custGeom>
              <a:avLst/>
              <a:gdLst>
                <a:gd name="T0" fmla="*/ 175 w 176"/>
                <a:gd name="T1" fmla="*/ 119 h 239"/>
                <a:gd name="T2" fmla="*/ 87 w 176"/>
                <a:gd name="T3" fmla="*/ 238 h 239"/>
                <a:gd name="T4" fmla="*/ 0 w 176"/>
                <a:gd name="T5" fmla="*/ 119 h 239"/>
                <a:gd name="T6" fmla="*/ 87 w 176"/>
                <a:gd name="T7" fmla="*/ 0 h 239"/>
                <a:gd name="T8" fmla="*/ 175 w 176"/>
                <a:gd name="T9" fmla="*/ 119 h 239"/>
                <a:gd name="T10" fmla="*/ 133 w 176"/>
                <a:gd name="T11" fmla="*/ 119 h 239"/>
                <a:gd name="T12" fmla="*/ 87 w 176"/>
                <a:gd name="T13" fmla="*/ 31 h 239"/>
                <a:gd name="T14" fmla="*/ 42 w 176"/>
                <a:gd name="T15" fmla="*/ 119 h 239"/>
                <a:gd name="T16" fmla="*/ 87 w 176"/>
                <a:gd name="T17" fmla="*/ 206 h 239"/>
                <a:gd name="T18" fmla="*/ 133 w 176"/>
                <a:gd name="T19" fmla="*/ 1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239">
                  <a:moveTo>
                    <a:pt x="175" y="119"/>
                  </a:moveTo>
                  <a:cubicBezTo>
                    <a:pt x="175" y="204"/>
                    <a:pt x="133" y="238"/>
                    <a:pt x="87" y="238"/>
                  </a:cubicBezTo>
                  <a:cubicBezTo>
                    <a:pt x="42" y="238"/>
                    <a:pt x="0" y="201"/>
                    <a:pt x="0" y="119"/>
                  </a:cubicBezTo>
                  <a:cubicBezTo>
                    <a:pt x="3" y="37"/>
                    <a:pt x="42" y="0"/>
                    <a:pt x="87" y="0"/>
                  </a:cubicBezTo>
                  <a:cubicBezTo>
                    <a:pt x="133" y="0"/>
                    <a:pt x="175" y="37"/>
                    <a:pt x="175" y="119"/>
                  </a:cubicBezTo>
                  <a:close/>
                  <a:moveTo>
                    <a:pt x="133" y="119"/>
                  </a:moveTo>
                  <a:cubicBezTo>
                    <a:pt x="133" y="55"/>
                    <a:pt x="111" y="31"/>
                    <a:pt x="87" y="31"/>
                  </a:cubicBezTo>
                  <a:cubicBezTo>
                    <a:pt x="61" y="31"/>
                    <a:pt x="42" y="55"/>
                    <a:pt x="42" y="119"/>
                  </a:cubicBezTo>
                  <a:cubicBezTo>
                    <a:pt x="42" y="185"/>
                    <a:pt x="64" y="206"/>
                    <a:pt x="87" y="206"/>
                  </a:cubicBezTo>
                  <a:cubicBezTo>
                    <a:pt x="114" y="206"/>
                    <a:pt x="133" y="182"/>
                    <a:pt x="133" y="1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Freeform 79">
              <a:extLst>
                <a:ext uri="{FF2B5EF4-FFF2-40B4-BE49-F238E27FC236}">
                  <a16:creationId xmlns:a16="http://schemas.microsoft.com/office/drawing/2014/main" id="{9ED7B6C8-1AA4-5848-B6DC-A539ABD86AFA}"/>
                </a:ext>
              </a:extLst>
            </p:cNvPr>
            <p:cNvSpPr>
              <a:spLocks noChangeArrowheads="1"/>
            </p:cNvSpPr>
            <p:nvPr/>
          </p:nvSpPr>
          <p:spPr bwMode="auto">
            <a:xfrm>
              <a:off x="5337175" y="2263775"/>
              <a:ext cx="28575" cy="63500"/>
            </a:xfrm>
            <a:custGeom>
              <a:avLst/>
              <a:gdLst>
                <a:gd name="T0" fmla="*/ 0 w 80"/>
                <a:gd name="T1" fmla="*/ 31 h 175"/>
                <a:gd name="T2" fmla="*/ 0 w 80"/>
                <a:gd name="T3" fmla="*/ 2 h 175"/>
                <a:gd name="T4" fmla="*/ 34 w 80"/>
                <a:gd name="T5" fmla="*/ 2 h 175"/>
                <a:gd name="T6" fmla="*/ 34 w 80"/>
                <a:gd name="T7" fmla="*/ 34 h 175"/>
                <a:gd name="T8" fmla="*/ 34 w 80"/>
                <a:gd name="T9" fmla="*/ 34 h 175"/>
                <a:gd name="T10" fmla="*/ 74 w 80"/>
                <a:gd name="T11" fmla="*/ 0 h 175"/>
                <a:gd name="T12" fmla="*/ 79 w 80"/>
                <a:gd name="T13" fmla="*/ 0 h 175"/>
                <a:gd name="T14" fmla="*/ 79 w 80"/>
                <a:gd name="T15" fmla="*/ 39 h 175"/>
                <a:gd name="T16" fmla="*/ 69 w 80"/>
                <a:gd name="T17" fmla="*/ 37 h 175"/>
                <a:gd name="T18" fmla="*/ 34 w 80"/>
                <a:gd name="T19" fmla="*/ 79 h 175"/>
                <a:gd name="T20" fmla="*/ 34 w 80"/>
                <a:gd name="T21" fmla="*/ 174 h 175"/>
                <a:gd name="T22" fmla="*/ 0 w 80"/>
                <a:gd name="T23" fmla="*/ 174 h 175"/>
                <a:gd name="T24" fmla="*/ 0 w 80"/>
                <a:gd name="T25" fmla="*/ 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5">
                  <a:moveTo>
                    <a:pt x="0" y="31"/>
                  </a:moveTo>
                  <a:cubicBezTo>
                    <a:pt x="0" y="21"/>
                    <a:pt x="0" y="10"/>
                    <a:pt x="0" y="2"/>
                  </a:cubicBezTo>
                  <a:lnTo>
                    <a:pt x="34" y="2"/>
                  </a:lnTo>
                  <a:cubicBezTo>
                    <a:pt x="34" y="13"/>
                    <a:pt x="34" y="23"/>
                    <a:pt x="34" y="34"/>
                  </a:cubicBezTo>
                  <a:lnTo>
                    <a:pt x="34" y="34"/>
                  </a:lnTo>
                  <a:cubicBezTo>
                    <a:pt x="40" y="21"/>
                    <a:pt x="50" y="0"/>
                    <a:pt x="74" y="0"/>
                  </a:cubicBezTo>
                  <a:cubicBezTo>
                    <a:pt x="77" y="0"/>
                    <a:pt x="79" y="0"/>
                    <a:pt x="79" y="0"/>
                  </a:cubicBezTo>
                  <a:lnTo>
                    <a:pt x="79" y="39"/>
                  </a:lnTo>
                  <a:cubicBezTo>
                    <a:pt x="77" y="39"/>
                    <a:pt x="71" y="37"/>
                    <a:pt x="69" y="37"/>
                  </a:cubicBezTo>
                  <a:cubicBezTo>
                    <a:pt x="53" y="37"/>
                    <a:pt x="34" y="47"/>
                    <a:pt x="34" y="79"/>
                  </a:cubicBezTo>
                  <a:lnTo>
                    <a:pt x="34" y="174"/>
                  </a:lnTo>
                  <a:lnTo>
                    <a:pt x="0" y="174"/>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 name="Freeform 80">
              <a:extLst>
                <a:ext uri="{FF2B5EF4-FFF2-40B4-BE49-F238E27FC236}">
                  <a16:creationId xmlns:a16="http://schemas.microsoft.com/office/drawing/2014/main" id="{DB9FFAE5-285A-5940-ABD8-87DD7E3A5838}"/>
                </a:ext>
              </a:extLst>
            </p:cNvPr>
            <p:cNvSpPr>
              <a:spLocks noChangeArrowheads="1"/>
            </p:cNvSpPr>
            <p:nvPr/>
          </p:nvSpPr>
          <p:spPr bwMode="auto">
            <a:xfrm>
              <a:off x="5375275" y="2265363"/>
              <a:ext cx="49213" cy="90487"/>
            </a:xfrm>
            <a:custGeom>
              <a:avLst/>
              <a:gdLst>
                <a:gd name="T0" fmla="*/ 8 w 136"/>
                <a:gd name="T1" fmla="*/ 198 h 250"/>
                <a:gd name="T2" fmla="*/ 55 w 136"/>
                <a:gd name="T3" fmla="*/ 214 h 250"/>
                <a:gd name="T4" fmla="*/ 98 w 136"/>
                <a:gd name="T5" fmla="*/ 161 h 250"/>
                <a:gd name="T6" fmla="*/ 98 w 136"/>
                <a:gd name="T7" fmla="*/ 145 h 250"/>
                <a:gd name="T8" fmla="*/ 55 w 136"/>
                <a:gd name="T9" fmla="*/ 175 h 250"/>
                <a:gd name="T10" fmla="*/ 0 w 136"/>
                <a:gd name="T11" fmla="*/ 90 h 250"/>
                <a:gd name="T12" fmla="*/ 58 w 136"/>
                <a:gd name="T13" fmla="*/ 0 h 250"/>
                <a:gd name="T14" fmla="*/ 100 w 136"/>
                <a:gd name="T15" fmla="*/ 29 h 250"/>
                <a:gd name="T16" fmla="*/ 100 w 136"/>
                <a:gd name="T17" fmla="*/ 2 h 250"/>
                <a:gd name="T18" fmla="*/ 135 w 136"/>
                <a:gd name="T19" fmla="*/ 2 h 250"/>
                <a:gd name="T20" fmla="*/ 135 w 136"/>
                <a:gd name="T21" fmla="*/ 29 h 250"/>
                <a:gd name="T22" fmla="*/ 135 w 136"/>
                <a:gd name="T23" fmla="*/ 156 h 250"/>
                <a:gd name="T24" fmla="*/ 61 w 136"/>
                <a:gd name="T25" fmla="*/ 249 h 250"/>
                <a:gd name="T26" fmla="*/ 5 w 136"/>
                <a:gd name="T27" fmla="*/ 238 h 250"/>
                <a:gd name="T28" fmla="*/ 8 w 136"/>
                <a:gd name="T29" fmla="*/ 198 h 250"/>
                <a:gd name="T30" fmla="*/ 98 w 136"/>
                <a:gd name="T31" fmla="*/ 82 h 250"/>
                <a:gd name="T32" fmla="*/ 66 w 136"/>
                <a:gd name="T33" fmla="*/ 26 h 250"/>
                <a:gd name="T34" fmla="*/ 37 w 136"/>
                <a:gd name="T35" fmla="*/ 82 h 250"/>
                <a:gd name="T36" fmla="*/ 63 w 136"/>
                <a:gd name="T37" fmla="*/ 140 h 250"/>
                <a:gd name="T38" fmla="*/ 98 w 136"/>
                <a:gd name="T39" fmla="*/ 8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250">
                  <a:moveTo>
                    <a:pt x="8" y="198"/>
                  </a:moveTo>
                  <a:cubicBezTo>
                    <a:pt x="16" y="204"/>
                    <a:pt x="34" y="214"/>
                    <a:pt x="55" y="214"/>
                  </a:cubicBezTo>
                  <a:cubicBezTo>
                    <a:pt x="93" y="214"/>
                    <a:pt x="98" y="188"/>
                    <a:pt x="98" y="161"/>
                  </a:cubicBezTo>
                  <a:lnTo>
                    <a:pt x="98" y="145"/>
                  </a:lnTo>
                  <a:cubicBezTo>
                    <a:pt x="93" y="159"/>
                    <a:pt x="82" y="175"/>
                    <a:pt x="55" y="175"/>
                  </a:cubicBezTo>
                  <a:cubicBezTo>
                    <a:pt x="34" y="175"/>
                    <a:pt x="0" y="159"/>
                    <a:pt x="0" y="90"/>
                  </a:cubicBezTo>
                  <a:cubicBezTo>
                    <a:pt x="0" y="42"/>
                    <a:pt x="16" y="0"/>
                    <a:pt x="58" y="0"/>
                  </a:cubicBezTo>
                  <a:cubicBezTo>
                    <a:pt x="82" y="0"/>
                    <a:pt x="93" y="13"/>
                    <a:pt x="100" y="29"/>
                  </a:cubicBezTo>
                  <a:lnTo>
                    <a:pt x="100" y="2"/>
                  </a:lnTo>
                  <a:lnTo>
                    <a:pt x="135" y="2"/>
                  </a:lnTo>
                  <a:lnTo>
                    <a:pt x="135" y="29"/>
                  </a:lnTo>
                  <a:lnTo>
                    <a:pt x="135" y="156"/>
                  </a:lnTo>
                  <a:cubicBezTo>
                    <a:pt x="135" y="209"/>
                    <a:pt x="119" y="249"/>
                    <a:pt x="61" y="249"/>
                  </a:cubicBezTo>
                  <a:cubicBezTo>
                    <a:pt x="34" y="249"/>
                    <a:pt x="16" y="241"/>
                    <a:pt x="5" y="238"/>
                  </a:cubicBezTo>
                  <a:lnTo>
                    <a:pt x="8" y="198"/>
                  </a:lnTo>
                  <a:close/>
                  <a:moveTo>
                    <a:pt x="98" y="82"/>
                  </a:moveTo>
                  <a:cubicBezTo>
                    <a:pt x="98" y="45"/>
                    <a:pt x="85" y="26"/>
                    <a:pt x="66" y="26"/>
                  </a:cubicBezTo>
                  <a:cubicBezTo>
                    <a:pt x="45" y="26"/>
                    <a:pt x="37" y="47"/>
                    <a:pt x="37" y="82"/>
                  </a:cubicBezTo>
                  <a:cubicBezTo>
                    <a:pt x="37" y="124"/>
                    <a:pt x="50" y="140"/>
                    <a:pt x="63" y="140"/>
                  </a:cubicBezTo>
                  <a:cubicBezTo>
                    <a:pt x="87" y="140"/>
                    <a:pt x="98" y="122"/>
                    <a:pt x="98" y="8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9" name="Freeform 81">
              <a:extLst>
                <a:ext uri="{FF2B5EF4-FFF2-40B4-BE49-F238E27FC236}">
                  <a16:creationId xmlns:a16="http://schemas.microsoft.com/office/drawing/2014/main" id="{04EFCBAC-4F38-E549-92BB-13509ED3C0AA}"/>
                </a:ext>
              </a:extLst>
            </p:cNvPr>
            <p:cNvSpPr>
              <a:spLocks noChangeArrowheads="1"/>
            </p:cNvSpPr>
            <p:nvPr/>
          </p:nvSpPr>
          <p:spPr bwMode="auto">
            <a:xfrm>
              <a:off x="5434013" y="2263775"/>
              <a:ext cx="47625" cy="63500"/>
            </a:xfrm>
            <a:custGeom>
              <a:avLst/>
              <a:gdLst>
                <a:gd name="T0" fmla="*/ 16 w 131"/>
                <a:gd name="T1" fmla="*/ 13 h 175"/>
                <a:gd name="T2" fmla="*/ 66 w 131"/>
                <a:gd name="T3" fmla="*/ 0 h 175"/>
                <a:gd name="T4" fmla="*/ 127 w 131"/>
                <a:gd name="T5" fmla="*/ 68 h 175"/>
                <a:gd name="T6" fmla="*/ 127 w 131"/>
                <a:gd name="T7" fmla="*/ 143 h 175"/>
                <a:gd name="T8" fmla="*/ 130 w 131"/>
                <a:gd name="T9" fmla="*/ 172 h 175"/>
                <a:gd name="T10" fmla="*/ 95 w 131"/>
                <a:gd name="T11" fmla="*/ 172 h 175"/>
                <a:gd name="T12" fmla="*/ 93 w 131"/>
                <a:gd name="T13" fmla="*/ 148 h 175"/>
                <a:gd name="T14" fmla="*/ 48 w 131"/>
                <a:gd name="T15" fmla="*/ 174 h 175"/>
                <a:gd name="T16" fmla="*/ 0 w 131"/>
                <a:gd name="T17" fmla="*/ 124 h 175"/>
                <a:gd name="T18" fmla="*/ 85 w 131"/>
                <a:gd name="T19" fmla="*/ 66 h 175"/>
                <a:gd name="T20" fmla="*/ 93 w 131"/>
                <a:gd name="T21" fmla="*/ 66 h 175"/>
                <a:gd name="T22" fmla="*/ 93 w 131"/>
                <a:gd name="T23" fmla="*/ 60 h 175"/>
                <a:gd name="T24" fmla="*/ 64 w 131"/>
                <a:gd name="T25" fmla="*/ 29 h 175"/>
                <a:gd name="T26" fmla="*/ 19 w 131"/>
                <a:gd name="T27" fmla="*/ 45 h 175"/>
                <a:gd name="T28" fmla="*/ 16 w 131"/>
                <a:gd name="T29" fmla="*/ 13 h 175"/>
                <a:gd name="T30" fmla="*/ 90 w 131"/>
                <a:gd name="T31" fmla="*/ 92 h 175"/>
                <a:gd name="T32" fmla="*/ 37 w 131"/>
                <a:gd name="T33" fmla="*/ 124 h 175"/>
                <a:gd name="T34" fmla="*/ 61 w 131"/>
                <a:gd name="T35" fmla="*/ 150 h 175"/>
                <a:gd name="T36" fmla="*/ 93 w 131"/>
                <a:gd name="T37" fmla="*/ 100 h 175"/>
                <a:gd name="T38" fmla="*/ 93 w 131"/>
                <a:gd name="T39" fmla="*/ 92 h 175"/>
                <a:gd name="T40" fmla="*/ 90 w 131"/>
                <a:gd name="T41"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5">
                  <a:moveTo>
                    <a:pt x="16" y="13"/>
                  </a:moveTo>
                  <a:cubicBezTo>
                    <a:pt x="27" y="7"/>
                    <a:pt x="42" y="0"/>
                    <a:pt x="66" y="0"/>
                  </a:cubicBezTo>
                  <a:cubicBezTo>
                    <a:pt x="117" y="0"/>
                    <a:pt x="127" y="26"/>
                    <a:pt x="127" y="68"/>
                  </a:cubicBezTo>
                  <a:lnTo>
                    <a:pt x="127" y="143"/>
                  </a:lnTo>
                  <a:cubicBezTo>
                    <a:pt x="127" y="156"/>
                    <a:pt x="127" y="166"/>
                    <a:pt x="130" y="172"/>
                  </a:cubicBezTo>
                  <a:lnTo>
                    <a:pt x="95" y="172"/>
                  </a:lnTo>
                  <a:cubicBezTo>
                    <a:pt x="93" y="164"/>
                    <a:pt x="93" y="156"/>
                    <a:pt x="93" y="148"/>
                  </a:cubicBezTo>
                  <a:cubicBezTo>
                    <a:pt x="82" y="161"/>
                    <a:pt x="72" y="174"/>
                    <a:pt x="48" y="174"/>
                  </a:cubicBezTo>
                  <a:cubicBezTo>
                    <a:pt x="24" y="174"/>
                    <a:pt x="0" y="156"/>
                    <a:pt x="0" y="124"/>
                  </a:cubicBezTo>
                  <a:cubicBezTo>
                    <a:pt x="0" y="76"/>
                    <a:pt x="34" y="66"/>
                    <a:pt x="85" y="66"/>
                  </a:cubicBezTo>
                  <a:lnTo>
                    <a:pt x="93" y="66"/>
                  </a:lnTo>
                  <a:lnTo>
                    <a:pt x="93" y="60"/>
                  </a:lnTo>
                  <a:cubicBezTo>
                    <a:pt x="93" y="45"/>
                    <a:pt x="85" y="29"/>
                    <a:pt x="64" y="29"/>
                  </a:cubicBezTo>
                  <a:cubicBezTo>
                    <a:pt x="45" y="29"/>
                    <a:pt x="27" y="39"/>
                    <a:pt x="19" y="45"/>
                  </a:cubicBezTo>
                  <a:lnTo>
                    <a:pt x="16" y="13"/>
                  </a:lnTo>
                  <a:close/>
                  <a:moveTo>
                    <a:pt x="90" y="92"/>
                  </a:moveTo>
                  <a:cubicBezTo>
                    <a:pt x="58" y="92"/>
                    <a:pt x="37" y="100"/>
                    <a:pt x="37" y="124"/>
                  </a:cubicBezTo>
                  <a:cubicBezTo>
                    <a:pt x="37" y="140"/>
                    <a:pt x="48" y="150"/>
                    <a:pt x="61" y="150"/>
                  </a:cubicBezTo>
                  <a:cubicBezTo>
                    <a:pt x="85" y="150"/>
                    <a:pt x="93" y="132"/>
                    <a:pt x="93" y="100"/>
                  </a:cubicBezTo>
                  <a:lnTo>
                    <a:pt x="93" y="92"/>
                  </a:lnTo>
                  <a:lnTo>
                    <a:pt x="90" y="9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0" name="Freeform 82">
              <a:extLst>
                <a:ext uri="{FF2B5EF4-FFF2-40B4-BE49-F238E27FC236}">
                  <a16:creationId xmlns:a16="http://schemas.microsoft.com/office/drawing/2014/main" id="{60E73C21-6A21-B74B-9D7F-A430DE9409F1}"/>
                </a:ext>
              </a:extLst>
            </p:cNvPr>
            <p:cNvSpPr>
              <a:spLocks noChangeArrowheads="1"/>
            </p:cNvSpPr>
            <p:nvPr/>
          </p:nvSpPr>
          <p:spPr bwMode="auto">
            <a:xfrm>
              <a:off x="5494338" y="2263775"/>
              <a:ext cx="46037" cy="63500"/>
            </a:xfrm>
            <a:custGeom>
              <a:avLst/>
              <a:gdLst>
                <a:gd name="T0" fmla="*/ 0 w 128"/>
                <a:gd name="T1" fmla="*/ 31 h 178"/>
                <a:gd name="T2" fmla="*/ 0 w 128"/>
                <a:gd name="T3" fmla="*/ 2 h 178"/>
                <a:gd name="T4" fmla="*/ 37 w 128"/>
                <a:gd name="T5" fmla="*/ 2 h 178"/>
                <a:gd name="T6" fmla="*/ 37 w 128"/>
                <a:gd name="T7" fmla="*/ 29 h 178"/>
                <a:gd name="T8" fmla="*/ 37 w 128"/>
                <a:gd name="T9" fmla="*/ 29 h 178"/>
                <a:gd name="T10" fmla="*/ 37 w 128"/>
                <a:gd name="T11" fmla="*/ 29 h 178"/>
                <a:gd name="T12" fmla="*/ 79 w 128"/>
                <a:gd name="T13" fmla="*/ 0 h 178"/>
                <a:gd name="T14" fmla="*/ 127 w 128"/>
                <a:gd name="T15" fmla="*/ 63 h 178"/>
                <a:gd name="T16" fmla="*/ 127 w 128"/>
                <a:gd name="T17" fmla="*/ 174 h 178"/>
                <a:gd name="T18" fmla="*/ 87 w 128"/>
                <a:gd name="T19" fmla="*/ 174 h 178"/>
                <a:gd name="T20" fmla="*/ 87 w 128"/>
                <a:gd name="T21" fmla="*/ 74 h 178"/>
                <a:gd name="T22" fmla="*/ 66 w 128"/>
                <a:gd name="T23" fmla="*/ 37 h 178"/>
                <a:gd name="T24" fmla="*/ 40 w 128"/>
                <a:gd name="T25" fmla="*/ 76 h 178"/>
                <a:gd name="T26" fmla="*/ 40 w 128"/>
                <a:gd name="T27" fmla="*/ 177 h 178"/>
                <a:gd name="T28" fmla="*/ 0 w 128"/>
                <a:gd name="T29" fmla="*/ 177 h 178"/>
                <a:gd name="T30" fmla="*/ 0 w 128"/>
                <a:gd name="T31"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8">
                  <a:moveTo>
                    <a:pt x="0" y="31"/>
                  </a:moveTo>
                  <a:cubicBezTo>
                    <a:pt x="0" y="21"/>
                    <a:pt x="0" y="10"/>
                    <a:pt x="0" y="2"/>
                  </a:cubicBezTo>
                  <a:lnTo>
                    <a:pt x="37" y="2"/>
                  </a:lnTo>
                  <a:cubicBezTo>
                    <a:pt x="37" y="10"/>
                    <a:pt x="37" y="21"/>
                    <a:pt x="37" y="29"/>
                  </a:cubicBezTo>
                  <a:lnTo>
                    <a:pt x="37" y="29"/>
                  </a:lnTo>
                  <a:lnTo>
                    <a:pt x="37" y="29"/>
                  </a:lnTo>
                  <a:cubicBezTo>
                    <a:pt x="42" y="18"/>
                    <a:pt x="53" y="0"/>
                    <a:pt x="79" y="0"/>
                  </a:cubicBezTo>
                  <a:cubicBezTo>
                    <a:pt x="116" y="0"/>
                    <a:pt x="127" y="29"/>
                    <a:pt x="127" y="63"/>
                  </a:cubicBezTo>
                  <a:lnTo>
                    <a:pt x="127" y="174"/>
                  </a:lnTo>
                  <a:lnTo>
                    <a:pt x="87" y="174"/>
                  </a:lnTo>
                  <a:lnTo>
                    <a:pt x="87" y="74"/>
                  </a:lnTo>
                  <a:cubicBezTo>
                    <a:pt x="87" y="47"/>
                    <a:pt x="82" y="37"/>
                    <a:pt x="66" y="37"/>
                  </a:cubicBezTo>
                  <a:cubicBezTo>
                    <a:pt x="45" y="37"/>
                    <a:pt x="40" y="55"/>
                    <a:pt x="40" y="76"/>
                  </a:cubicBezTo>
                  <a:lnTo>
                    <a:pt x="40" y="177"/>
                  </a:lnTo>
                  <a:lnTo>
                    <a:pt x="0" y="177"/>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1" name="Freeform 83">
              <a:extLst>
                <a:ext uri="{FF2B5EF4-FFF2-40B4-BE49-F238E27FC236}">
                  <a16:creationId xmlns:a16="http://schemas.microsoft.com/office/drawing/2014/main" id="{0EBFA1AB-B24A-F246-A609-27B73A270504}"/>
                </a:ext>
              </a:extLst>
            </p:cNvPr>
            <p:cNvSpPr>
              <a:spLocks noChangeArrowheads="1"/>
            </p:cNvSpPr>
            <p:nvPr/>
          </p:nvSpPr>
          <p:spPr bwMode="auto">
            <a:xfrm>
              <a:off x="5554663" y="2238375"/>
              <a:ext cx="14287" cy="88900"/>
            </a:xfrm>
            <a:custGeom>
              <a:avLst/>
              <a:gdLst>
                <a:gd name="T0" fmla="*/ 0 w 41"/>
                <a:gd name="T1" fmla="*/ 0 h 247"/>
                <a:gd name="T2" fmla="*/ 40 w 41"/>
                <a:gd name="T3" fmla="*/ 0 h 247"/>
                <a:gd name="T4" fmla="*/ 40 w 41"/>
                <a:gd name="T5" fmla="*/ 39 h 247"/>
                <a:gd name="T6" fmla="*/ 0 w 41"/>
                <a:gd name="T7" fmla="*/ 39 h 247"/>
                <a:gd name="T8" fmla="*/ 0 w 41"/>
                <a:gd name="T9" fmla="*/ 0 h 247"/>
                <a:gd name="T10" fmla="*/ 0 w 41"/>
                <a:gd name="T11" fmla="*/ 74 h 247"/>
                <a:gd name="T12" fmla="*/ 40 w 41"/>
                <a:gd name="T13" fmla="*/ 74 h 247"/>
                <a:gd name="T14" fmla="*/ 40 w 41"/>
                <a:gd name="T15" fmla="*/ 246 h 247"/>
                <a:gd name="T16" fmla="*/ 0 w 41"/>
                <a:gd name="T17" fmla="*/ 246 h 247"/>
                <a:gd name="T18" fmla="*/ 0 w 41"/>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47">
                  <a:moveTo>
                    <a:pt x="0" y="0"/>
                  </a:moveTo>
                  <a:lnTo>
                    <a:pt x="40" y="0"/>
                  </a:lnTo>
                  <a:lnTo>
                    <a:pt x="40" y="39"/>
                  </a:lnTo>
                  <a:lnTo>
                    <a:pt x="0" y="39"/>
                  </a:lnTo>
                  <a:lnTo>
                    <a:pt x="0" y="0"/>
                  </a:lnTo>
                  <a:close/>
                  <a:moveTo>
                    <a:pt x="0" y="74"/>
                  </a:moveTo>
                  <a:lnTo>
                    <a:pt x="40" y="74"/>
                  </a:lnTo>
                  <a:lnTo>
                    <a:pt x="40" y="246"/>
                  </a:lnTo>
                  <a:lnTo>
                    <a:pt x="0" y="246"/>
                  </a:lnTo>
                  <a:lnTo>
                    <a:pt x="0"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 name="Freeform 84">
              <a:extLst>
                <a:ext uri="{FF2B5EF4-FFF2-40B4-BE49-F238E27FC236}">
                  <a16:creationId xmlns:a16="http://schemas.microsoft.com/office/drawing/2014/main" id="{26AF0B99-8FD4-D64E-9350-E9B7A95DE9E1}"/>
                </a:ext>
              </a:extLst>
            </p:cNvPr>
            <p:cNvSpPr>
              <a:spLocks noChangeArrowheads="1"/>
            </p:cNvSpPr>
            <p:nvPr/>
          </p:nvSpPr>
          <p:spPr bwMode="auto">
            <a:xfrm>
              <a:off x="5581650" y="2265363"/>
              <a:ext cx="39688" cy="61912"/>
            </a:xfrm>
            <a:custGeom>
              <a:avLst/>
              <a:gdLst>
                <a:gd name="T0" fmla="*/ 0 w 109"/>
                <a:gd name="T1" fmla="*/ 135 h 173"/>
                <a:gd name="T2" fmla="*/ 69 w 109"/>
                <a:gd name="T3" fmla="*/ 29 h 173"/>
                <a:gd name="T4" fmla="*/ 2 w 109"/>
                <a:gd name="T5" fmla="*/ 29 h 173"/>
                <a:gd name="T6" fmla="*/ 2 w 109"/>
                <a:gd name="T7" fmla="*/ 0 h 173"/>
                <a:gd name="T8" fmla="*/ 108 w 109"/>
                <a:gd name="T9" fmla="*/ 0 h 173"/>
                <a:gd name="T10" fmla="*/ 108 w 109"/>
                <a:gd name="T11" fmla="*/ 34 h 173"/>
                <a:gd name="T12" fmla="*/ 40 w 109"/>
                <a:gd name="T13" fmla="*/ 140 h 173"/>
                <a:gd name="T14" fmla="*/ 108 w 109"/>
                <a:gd name="T15" fmla="*/ 140 h 173"/>
                <a:gd name="T16" fmla="*/ 108 w 109"/>
                <a:gd name="T17" fmla="*/ 172 h 173"/>
                <a:gd name="T18" fmla="*/ 0 w 109"/>
                <a:gd name="T19" fmla="*/ 172 h 173"/>
                <a:gd name="T20" fmla="*/ 0 w 109"/>
                <a:gd name="T21" fmla="*/ 13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3">
                  <a:moveTo>
                    <a:pt x="0" y="135"/>
                  </a:moveTo>
                  <a:lnTo>
                    <a:pt x="69" y="29"/>
                  </a:lnTo>
                  <a:lnTo>
                    <a:pt x="2" y="29"/>
                  </a:lnTo>
                  <a:lnTo>
                    <a:pt x="2" y="0"/>
                  </a:lnTo>
                  <a:lnTo>
                    <a:pt x="108" y="0"/>
                  </a:lnTo>
                  <a:lnTo>
                    <a:pt x="108" y="34"/>
                  </a:lnTo>
                  <a:lnTo>
                    <a:pt x="40" y="140"/>
                  </a:lnTo>
                  <a:lnTo>
                    <a:pt x="108" y="140"/>
                  </a:lnTo>
                  <a:lnTo>
                    <a:pt x="108" y="172"/>
                  </a:lnTo>
                  <a:lnTo>
                    <a:pt x="0" y="172"/>
                  </a:lnTo>
                  <a:lnTo>
                    <a:pt x="0" y="1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3" name="Freeform 85">
              <a:extLst>
                <a:ext uri="{FF2B5EF4-FFF2-40B4-BE49-F238E27FC236}">
                  <a16:creationId xmlns:a16="http://schemas.microsoft.com/office/drawing/2014/main" id="{5DB86966-4E35-0744-A03B-230763DA1DC5}"/>
                </a:ext>
              </a:extLst>
            </p:cNvPr>
            <p:cNvSpPr>
              <a:spLocks noChangeArrowheads="1"/>
            </p:cNvSpPr>
            <p:nvPr/>
          </p:nvSpPr>
          <p:spPr bwMode="auto">
            <a:xfrm>
              <a:off x="5627688" y="2263775"/>
              <a:ext cx="46037" cy="63500"/>
            </a:xfrm>
            <a:custGeom>
              <a:avLst/>
              <a:gdLst>
                <a:gd name="T0" fmla="*/ 15 w 130"/>
                <a:gd name="T1" fmla="*/ 13 h 175"/>
                <a:gd name="T2" fmla="*/ 66 w 130"/>
                <a:gd name="T3" fmla="*/ 0 h 175"/>
                <a:gd name="T4" fmla="*/ 127 w 130"/>
                <a:gd name="T5" fmla="*/ 68 h 175"/>
                <a:gd name="T6" fmla="*/ 127 w 130"/>
                <a:gd name="T7" fmla="*/ 143 h 175"/>
                <a:gd name="T8" fmla="*/ 129 w 130"/>
                <a:gd name="T9" fmla="*/ 172 h 175"/>
                <a:gd name="T10" fmla="*/ 95 w 130"/>
                <a:gd name="T11" fmla="*/ 172 h 175"/>
                <a:gd name="T12" fmla="*/ 92 w 130"/>
                <a:gd name="T13" fmla="*/ 148 h 175"/>
                <a:gd name="T14" fmla="*/ 47 w 130"/>
                <a:gd name="T15" fmla="*/ 174 h 175"/>
                <a:gd name="T16" fmla="*/ 0 w 130"/>
                <a:gd name="T17" fmla="*/ 124 h 175"/>
                <a:gd name="T18" fmla="*/ 84 w 130"/>
                <a:gd name="T19" fmla="*/ 66 h 175"/>
                <a:gd name="T20" fmla="*/ 92 w 130"/>
                <a:gd name="T21" fmla="*/ 66 h 175"/>
                <a:gd name="T22" fmla="*/ 92 w 130"/>
                <a:gd name="T23" fmla="*/ 60 h 175"/>
                <a:gd name="T24" fmla="*/ 63 w 130"/>
                <a:gd name="T25" fmla="*/ 29 h 175"/>
                <a:gd name="T26" fmla="*/ 18 w 130"/>
                <a:gd name="T27" fmla="*/ 45 h 175"/>
                <a:gd name="T28" fmla="*/ 15 w 130"/>
                <a:gd name="T29" fmla="*/ 13 h 175"/>
                <a:gd name="T30" fmla="*/ 90 w 130"/>
                <a:gd name="T31" fmla="*/ 92 h 175"/>
                <a:gd name="T32" fmla="*/ 37 w 130"/>
                <a:gd name="T33" fmla="*/ 124 h 175"/>
                <a:gd name="T34" fmla="*/ 60 w 130"/>
                <a:gd name="T35" fmla="*/ 150 h 175"/>
                <a:gd name="T36" fmla="*/ 92 w 130"/>
                <a:gd name="T37" fmla="*/ 100 h 175"/>
                <a:gd name="T38" fmla="*/ 92 w 130"/>
                <a:gd name="T39" fmla="*/ 92 h 175"/>
                <a:gd name="T40" fmla="*/ 90 w 130"/>
                <a:gd name="T41"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5">
                  <a:moveTo>
                    <a:pt x="15" y="13"/>
                  </a:moveTo>
                  <a:cubicBezTo>
                    <a:pt x="26" y="7"/>
                    <a:pt x="42" y="0"/>
                    <a:pt x="66" y="0"/>
                  </a:cubicBezTo>
                  <a:cubicBezTo>
                    <a:pt x="116" y="0"/>
                    <a:pt x="127" y="26"/>
                    <a:pt x="127" y="68"/>
                  </a:cubicBezTo>
                  <a:lnTo>
                    <a:pt x="127" y="143"/>
                  </a:lnTo>
                  <a:cubicBezTo>
                    <a:pt x="127" y="156"/>
                    <a:pt x="127" y="166"/>
                    <a:pt x="129" y="172"/>
                  </a:cubicBezTo>
                  <a:lnTo>
                    <a:pt x="95" y="172"/>
                  </a:lnTo>
                  <a:cubicBezTo>
                    <a:pt x="92" y="164"/>
                    <a:pt x="92" y="156"/>
                    <a:pt x="92" y="148"/>
                  </a:cubicBezTo>
                  <a:cubicBezTo>
                    <a:pt x="82" y="161"/>
                    <a:pt x="71" y="174"/>
                    <a:pt x="47" y="174"/>
                  </a:cubicBezTo>
                  <a:cubicBezTo>
                    <a:pt x="23" y="174"/>
                    <a:pt x="0" y="156"/>
                    <a:pt x="0" y="124"/>
                  </a:cubicBezTo>
                  <a:cubicBezTo>
                    <a:pt x="0" y="76"/>
                    <a:pt x="34" y="66"/>
                    <a:pt x="84" y="66"/>
                  </a:cubicBezTo>
                  <a:lnTo>
                    <a:pt x="92" y="66"/>
                  </a:lnTo>
                  <a:lnTo>
                    <a:pt x="92" y="60"/>
                  </a:lnTo>
                  <a:cubicBezTo>
                    <a:pt x="92" y="45"/>
                    <a:pt x="84" y="29"/>
                    <a:pt x="63" y="29"/>
                  </a:cubicBezTo>
                  <a:cubicBezTo>
                    <a:pt x="45" y="29"/>
                    <a:pt x="26" y="39"/>
                    <a:pt x="18" y="45"/>
                  </a:cubicBezTo>
                  <a:lnTo>
                    <a:pt x="15" y="13"/>
                  </a:lnTo>
                  <a:close/>
                  <a:moveTo>
                    <a:pt x="90" y="92"/>
                  </a:moveTo>
                  <a:cubicBezTo>
                    <a:pt x="58" y="92"/>
                    <a:pt x="37" y="100"/>
                    <a:pt x="37" y="124"/>
                  </a:cubicBezTo>
                  <a:cubicBezTo>
                    <a:pt x="37" y="140"/>
                    <a:pt x="47" y="150"/>
                    <a:pt x="60" y="150"/>
                  </a:cubicBezTo>
                  <a:cubicBezTo>
                    <a:pt x="84" y="150"/>
                    <a:pt x="92" y="132"/>
                    <a:pt x="92" y="100"/>
                  </a:cubicBezTo>
                  <a:lnTo>
                    <a:pt x="92" y="92"/>
                  </a:lnTo>
                  <a:lnTo>
                    <a:pt x="90" y="9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4" name="Freeform 86">
              <a:extLst>
                <a:ext uri="{FF2B5EF4-FFF2-40B4-BE49-F238E27FC236}">
                  <a16:creationId xmlns:a16="http://schemas.microsoft.com/office/drawing/2014/main" id="{7574680B-1D26-4841-8C53-A4D841B78D7E}"/>
                </a:ext>
              </a:extLst>
            </p:cNvPr>
            <p:cNvSpPr>
              <a:spLocks noChangeArrowheads="1"/>
            </p:cNvSpPr>
            <p:nvPr/>
          </p:nvSpPr>
          <p:spPr bwMode="auto">
            <a:xfrm>
              <a:off x="5684838" y="2247900"/>
              <a:ext cx="34925" cy="80963"/>
            </a:xfrm>
            <a:custGeom>
              <a:avLst/>
              <a:gdLst>
                <a:gd name="T0" fmla="*/ 24 w 99"/>
                <a:gd name="T1" fmla="*/ 13 h 223"/>
                <a:gd name="T2" fmla="*/ 64 w 99"/>
                <a:gd name="T3" fmla="*/ 0 h 223"/>
                <a:gd name="T4" fmla="*/ 64 w 99"/>
                <a:gd name="T5" fmla="*/ 47 h 223"/>
                <a:gd name="T6" fmla="*/ 96 w 99"/>
                <a:gd name="T7" fmla="*/ 47 h 223"/>
                <a:gd name="T8" fmla="*/ 96 w 99"/>
                <a:gd name="T9" fmla="*/ 76 h 223"/>
                <a:gd name="T10" fmla="*/ 64 w 99"/>
                <a:gd name="T11" fmla="*/ 76 h 223"/>
                <a:gd name="T12" fmla="*/ 64 w 99"/>
                <a:gd name="T13" fmla="*/ 166 h 223"/>
                <a:gd name="T14" fmla="*/ 83 w 99"/>
                <a:gd name="T15" fmla="*/ 190 h 223"/>
                <a:gd name="T16" fmla="*/ 98 w 99"/>
                <a:gd name="T17" fmla="*/ 188 h 223"/>
                <a:gd name="T18" fmla="*/ 98 w 99"/>
                <a:gd name="T19" fmla="*/ 217 h 223"/>
                <a:gd name="T20" fmla="*/ 72 w 99"/>
                <a:gd name="T21" fmla="*/ 222 h 223"/>
                <a:gd name="T22" fmla="*/ 27 w 99"/>
                <a:gd name="T23" fmla="*/ 172 h 223"/>
                <a:gd name="T24" fmla="*/ 27 w 99"/>
                <a:gd name="T25" fmla="*/ 76 h 223"/>
                <a:gd name="T26" fmla="*/ 0 w 99"/>
                <a:gd name="T27" fmla="*/ 76 h 223"/>
                <a:gd name="T28" fmla="*/ 0 w 99"/>
                <a:gd name="T29" fmla="*/ 47 h 223"/>
                <a:gd name="T30" fmla="*/ 27 w 99"/>
                <a:gd name="T31" fmla="*/ 47 h 223"/>
                <a:gd name="T32" fmla="*/ 24 w 99"/>
                <a:gd name="T3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223">
                  <a:moveTo>
                    <a:pt x="24" y="13"/>
                  </a:moveTo>
                  <a:lnTo>
                    <a:pt x="64" y="0"/>
                  </a:lnTo>
                  <a:lnTo>
                    <a:pt x="64" y="47"/>
                  </a:lnTo>
                  <a:lnTo>
                    <a:pt x="96" y="47"/>
                  </a:lnTo>
                  <a:lnTo>
                    <a:pt x="96" y="76"/>
                  </a:lnTo>
                  <a:lnTo>
                    <a:pt x="64" y="76"/>
                  </a:lnTo>
                  <a:lnTo>
                    <a:pt x="64" y="166"/>
                  </a:lnTo>
                  <a:cubicBezTo>
                    <a:pt x="64" y="185"/>
                    <a:pt x="69" y="190"/>
                    <a:pt x="83" y="190"/>
                  </a:cubicBezTo>
                  <a:cubicBezTo>
                    <a:pt x="90" y="190"/>
                    <a:pt x="93" y="188"/>
                    <a:pt x="98" y="188"/>
                  </a:cubicBezTo>
                  <a:lnTo>
                    <a:pt x="98" y="217"/>
                  </a:lnTo>
                  <a:cubicBezTo>
                    <a:pt x="93" y="219"/>
                    <a:pt x="85" y="222"/>
                    <a:pt x="72" y="222"/>
                  </a:cubicBezTo>
                  <a:cubicBezTo>
                    <a:pt x="43" y="222"/>
                    <a:pt x="27" y="209"/>
                    <a:pt x="27" y="172"/>
                  </a:cubicBezTo>
                  <a:lnTo>
                    <a:pt x="27" y="76"/>
                  </a:lnTo>
                  <a:lnTo>
                    <a:pt x="0" y="76"/>
                  </a:lnTo>
                  <a:lnTo>
                    <a:pt x="0" y="47"/>
                  </a:lnTo>
                  <a:lnTo>
                    <a:pt x="27" y="47"/>
                  </a:lnTo>
                  <a:lnTo>
                    <a:pt x="24"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5" name="Freeform 87">
              <a:extLst>
                <a:ext uri="{FF2B5EF4-FFF2-40B4-BE49-F238E27FC236}">
                  <a16:creationId xmlns:a16="http://schemas.microsoft.com/office/drawing/2014/main" id="{7B9AC328-0524-8F4A-B5FB-D298C70E2690}"/>
                </a:ext>
              </a:extLst>
            </p:cNvPr>
            <p:cNvSpPr>
              <a:spLocks noChangeArrowheads="1"/>
            </p:cNvSpPr>
            <p:nvPr/>
          </p:nvSpPr>
          <p:spPr bwMode="auto">
            <a:xfrm>
              <a:off x="5729288" y="2238375"/>
              <a:ext cx="15875" cy="88900"/>
            </a:xfrm>
            <a:custGeom>
              <a:avLst/>
              <a:gdLst>
                <a:gd name="T0" fmla="*/ 0 w 43"/>
                <a:gd name="T1" fmla="*/ 0 h 247"/>
                <a:gd name="T2" fmla="*/ 40 w 43"/>
                <a:gd name="T3" fmla="*/ 0 h 247"/>
                <a:gd name="T4" fmla="*/ 40 w 43"/>
                <a:gd name="T5" fmla="*/ 39 h 247"/>
                <a:gd name="T6" fmla="*/ 0 w 43"/>
                <a:gd name="T7" fmla="*/ 39 h 247"/>
                <a:gd name="T8" fmla="*/ 0 w 43"/>
                <a:gd name="T9" fmla="*/ 0 h 247"/>
                <a:gd name="T10" fmla="*/ 3 w 43"/>
                <a:gd name="T11" fmla="*/ 74 h 247"/>
                <a:gd name="T12" fmla="*/ 42 w 43"/>
                <a:gd name="T13" fmla="*/ 74 h 247"/>
                <a:gd name="T14" fmla="*/ 42 w 43"/>
                <a:gd name="T15" fmla="*/ 246 h 247"/>
                <a:gd name="T16" fmla="*/ 3 w 43"/>
                <a:gd name="T17" fmla="*/ 246 h 247"/>
                <a:gd name="T18" fmla="*/ 3 w 43"/>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47">
                  <a:moveTo>
                    <a:pt x="0" y="0"/>
                  </a:moveTo>
                  <a:lnTo>
                    <a:pt x="40" y="0"/>
                  </a:lnTo>
                  <a:lnTo>
                    <a:pt x="40" y="39"/>
                  </a:lnTo>
                  <a:lnTo>
                    <a:pt x="0" y="39"/>
                  </a:lnTo>
                  <a:lnTo>
                    <a:pt x="0" y="0"/>
                  </a:lnTo>
                  <a:close/>
                  <a:moveTo>
                    <a:pt x="3" y="74"/>
                  </a:moveTo>
                  <a:lnTo>
                    <a:pt x="42" y="74"/>
                  </a:lnTo>
                  <a:lnTo>
                    <a:pt x="42" y="246"/>
                  </a:lnTo>
                  <a:lnTo>
                    <a:pt x="3" y="246"/>
                  </a:lnTo>
                  <a:lnTo>
                    <a:pt x="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6" name="Freeform 88">
              <a:extLst>
                <a:ext uri="{FF2B5EF4-FFF2-40B4-BE49-F238E27FC236}">
                  <a16:creationId xmlns:a16="http://schemas.microsoft.com/office/drawing/2014/main" id="{068C3626-ED1E-6B4D-935A-6A57FCB1667A}"/>
                </a:ext>
              </a:extLst>
            </p:cNvPr>
            <p:cNvSpPr>
              <a:spLocks noChangeArrowheads="1"/>
            </p:cNvSpPr>
            <p:nvPr/>
          </p:nvSpPr>
          <p:spPr bwMode="auto">
            <a:xfrm>
              <a:off x="5757863" y="2263775"/>
              <a:ext cx="52387" cy="65088"/>
            </a:xfrm>
            <a:custGeom>
              <a:avLst/>
              <a:gdLst>
                <a:gd name="T0" fmla="*/ 143 w 144"/>
                <a:gd name="T1" fmla="*/ 88 h 179"/>
                <a:gd name="T2" fmla="*/ 71 w 144"/>
                <a:gd name="T3" fmla="*/ 178 h 179"/>
                <a:gd name="T4" fmla="*/ 0 w 144"/>
                <a:gd name="T5" fmla="*/ 88 h 179"/>
                <a:gd name="T6" fmla="*/ 71 w 144"/>
                <a:gd name="T7" fmla="*/ 0 h 179"/>
                <a:gd name="T8" fmla="*/ 143 w 144"/>
                <a:gd name="T9" fmla="*/ 88 h 179"/>
                <a:gd name="T10" fmla="*/ 103 w 144"/>
                <a:gd name="T11" fmla="*/ 88 h 179"/>
                <a:gd name="T12" fmla="*/ 71 w 144"/>
                <a:gd name="T13" fmla="*/ 29 h 179"/>
                <a:gd name="T14" fmla="*/ 39 w 144"/>
                <a:gd name="T15" fmla="*/ 88 h 179"/>
                <a:gd name="T16" fmla="*/ 71 w 144"/>
                <a:gd name="T17" fmla="*/ 146 h 179"/>
                <a:gd name="T18" fmla="*/ 103 w 144"/>
                <a:gd name="T19" fmla="*/ 8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79">
                  <a:moveTo>
                    <a:pt x="143" y="88"/>
                  </a:moveTo>
                  <a:cubicBezTo>
                    <a:pt x="143" y="159"/>
                    <a:pt x="106" y="178"/>
                    <a:pt x="71" y="178"/>
                  </a:cubicBezTo>
                  <a:cubicBezTo>
                    <a:pt x="39" y="178"/>
                    <a:pt x="0" y="162"/>
                    <a:pt x="0" y="88"/>
                  </a:cubicBezTo>
                  <a:cubicBezTo>
                    <a:pt x="0" y="19"/>
                    <a:pt x="39" y="0"/>
                    <a:pt x="71" y="0"/>
                  </a:cubicBezTo>
                  <a:cubicBezTo>
                    <a:pt x="103" y="0"/>
                    <a:pt x="143" y="19"/>
                    <a:pt x="143" y="88"/>
                  </a:cubicBezTo>
                  <a:close/>
                  <a:moveTo>
                    <a:pt x="103" y="88"/>
                  </a:moveTo>
                  <a:cubicBezTo>
                    <a:pt x="103" y="58"/>
                    <a:pt x="98" y="29"/>
                    <a:pt x="71" y="29"/>
                  </a:cubicBezTo>
                  <a:cubicBezTo>
                    <a:pt x="47" y="29"/>
                    <a:pt x="39" y="58"/>
                    <a:pt x="39" y="88"/>
                  </a:cubicBezTo>
                  <a:cubicBezTo>
                    <a:pt x="39" y="117"/>
                    <a:pt x="47" y="146"/>
                    <a:pt x="71" y="146"/>
                  </a:cubicBezTo>
                  <a:cubicBezTo>
                    <a:pt x="95" y="146"/>
                    <a:pt x="103" y="114"/>
                    <a:pt x="103" y="8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7" name="Freeform 89">
              <a:extLst>
                <a:ext uri="{FF2B5EF4-FFF2-40B4-BE49-F238E27FC236}">
                  <a16:creationId xmlns:a16="http://schemas.microsoft.com/office/drawing/2014/main" id="{6D72052E-5FDE-FF40-B3FA-1AF20F73EBDB}"/>
                </a:ext>
              </a:extLst>
            </p:cNvPr>
            <p:cNvSpPr>
              <a:spLocks noChangeArrowheads="1"/>
            </p:cNvSpPr>
            <p:nvPr/>
          </p:nvSpPr>
          <p:spPr bwMode="auto">
            <a:xfrm>
              <a:off x="5819775" y="2263775"/>
              <a:ext cx="46038" cy="63500"/>
            </a:xfrm>
            <a:custGeom>
              <a:avLst/>
              <a:gdLst>
                <a:gd name="T0" fmla="*/ 0 w 129"/>
                <a:gd name="T1" fmla="*/ 31 h 178"/>
                <a:gd name="T2" fmla="*/ 0 w 129"/>
                <a:gd name="T3" fmla="*/ 2 h 178"/>
                <a:gd name="T4" fmla="*/ 38 w 129"/>
                <a:gd name="T5" fmla="*/ 2 h 178"/>
                <a:gd name="T6" fmla="*/ 38 w 129"/>
                <a:gd name="T7" fmla="*/ 29 h 178"/>
                <a:gd name="T8" fmla="*/ 38 w 129"/>
                <a:gd name="T9" fmla="*/ 29 h 178"/>
                <a:gd name="T10" fmla="*/ 38 w 129"/>
                <a:gd name="T11" fmla="*/ 29 h 178"/>
                <a:gd name="T12" fmla="*/ 80 w 129"/>
                <a:gd name="T13" fmla="*/ 0 h 178"/>
                <a:gd name="T14" fmla="*/ 128 w 129"/>
                <a:gd name="T15" fmla="*/ 63 h 178"/>
                <a:gd name="T16" fmla="*/ 128 w 129"/>
                <a:gd name="T17" fmla="*/ 174 h 178"/>
                <a:gd name="T18" fmla="*/ 88 w 129"/>
                <a:gd name="T19" fmla="*/ 174 h 178"/>
                <a:gd name="T20" fmla="*/ 88 w 129"/>
                <a:gd name="T21" fmla="*/ 74 h 178"/>
                <a:gd name="T22" fmla="*/ 67 w 129"/>
                <a:gd name="T23" fmla="*/ 37 h 178"/>
                <a:gd name="T24" fmla="*/ 40 w 129"/>
                <a:gd name="T25" fmla="*/ 76 h 178"/>
                <a:gd name="T26" fmla="*/ 40 w 129"/>
                <a:gd name="T27" fmla="*/ 177 h 178"/>
                <a:gd name="T28" fmla="*/ 0 w 129"/>
                <a:gd name="T29" fmla="*/ 177 h 178"/>
                <a:gd name="T30" fmla="*/ 0 w 129"/>
                <a:gd name="T31"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78">
                  <a:moveTo>
                    <a:pt x="0" y="31"/>
                  </a:moveTo>
                  <a:cubicBezTo>
                    <a:pt x="0" y="21"/>
                    <a:pt x="0" y="10"/>
                    <a:pt x="0" y="2"/>
                  </a:cubicBezTo>
                  <a:lnTo>
                    <a:pt x="38" y="2"/>
                  </a:lnTo>
                  <a:cubicBezTo>
                    <a:pt x="38" y="10"/>
                    <a:pt x="38" y="21"/>
                    <a:pt x="38" y="29"/>
                  </a:cubicBezTo>
                  <a:lnTo>
                    <a:pt x="38" y="29"/>
                  </a:lnTo>
                  <a:lnTo>
                    <a:pt x="38" y="29"/>
                  </a:lnTo>
                  <a:cubicBezTo>
                    <a:pt x="43" y="18"/>
                    <a:pt x="53" y="0"/>
                    <a:pt x="80" y="0"/>
                  </a:cubicBezTo>
                  <a:cubicBezTo>
                    <a:pt x="117" y="0"/>
                    <a:pt x="128" y="29"/>
                    <a:pt x="128" y="63"/>
                  </a:cubicBezTo>
                  <a:lnTo>
                    <a:pt x="128" y="174"/>
                  </a:lnTo>
                  <a:lnTo>
                    <a:pt x="88" y="174"/>
                  </a:lnTo>
                  <a:lnTo>
                    <a:pt x="88" y="74"/>
                  </a:lnTo>
                  <a:cubicBezTo>
                    <a:pt x="88" y="47"/>
                    <a:pt x="83" y="37"/>
                    <a:pt x="67" y="37"/>
                  </a:cubicBezTo>
                  <a:cubicBezTo>
                    <a:pt x="45" y="37"/>
                    <a:pt x="40" y="55"/>
                    <a:pt x="40" y="76"/>
                  </a:cubicBezTo>
                  <a:lnTo>
                    <a:pt x="40" y="177"/>
                  </a:lnTo>
                  <a:lnTo>
                    <a:pt x="0" y="177"/>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8" name="Freeform 90">
              <a:extLst>
                <a:ext uri="{FF2B5EF4-FFF2-40B4-BE49-F238E27FC236}">
                  <a16:creationId xmlns:a16="http://schemas.microsoft.com/office/drawing/2014/main" id="{0B41AE1E-4E4E-1345-A2AB-A1D842AD68E7}"/>
                </a:ext>
              </a:extLst>
            </p:cNvPr>
            <p:cNvSpPr>
              <a:spLocks noChangeArrowheads="1"/>
            </p:cNvSpPr>
            <p:nvPr/>
          </p:nvSpPr>
          <p:spPr bwMode="auto">
            <a:xfrm>
              <a:off x="4895850" y="2014538"/>
              <a:ext cx="339725" cy="336550"/>
            </a:xfrm>
            <a:custGeom>
              <a:avLst/>
              <a:gdLst>
                <a:gd name="T0" fmla="*/ 0 w 943"/>
                <a:gd name="T1" fmla="*/ 466 h 933"/>
                <a:gd name="T2" fmla="*/ 471 w 943"/>
                <a:gd name="T3" fmla="*/ 0 h 933"/>
                <a:gd name="T4" fmla="*/ 942 w 943"/>
                <a:gd name="T5" fmla="*/ 466 h 933"/>
                <a:gd name="T6" fmla="*/ 471 w 943"/>
                <a:gd name="T7" fmla="*/ 932 h 933"/>
                <a:gd name="T8" fmla="*/ 0 w 943"/>
                <a:gd name="T9" fmla="*/ 466 h 933"/>
                <a:gd name="T10" fmla="*/ 21 w 943"/>
                <a:gd name="T11" fmla="*/ 466 h 933"/>
                <a:gd name="T12" fmla="*/ 471 w 943"/>
                <a:gd name="T13" fmla="*/ 911 h 933"/>
                <a:gd name="T14" fmla="*/ 920 w 943"/>
                <a:gd name="T15" fmla="*/ 466 h 933"/>
                <a:gd name="T16" fmla="*/ 471 w 943"/>
                <a:gd name="T17" fmla="*/ 22 h 933"/>
                <a:gd name="T18" fmla="*/ 21 w 943"/>
                <a:gd name="T19" fmla="*/ 466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3" h="933">
                  <a:moveTo>
                    <a:pt x="0" y="466"/>
                  </a:moveTo>
                  <a:cubicBezTo>
                    <a:pt x="0" y="209"/>
                    <a:pt x="211" y="0"/>
                    <a:pt x="471" y="0"/>
                  </a:cubicBezTo>
                  <a:cubicBezTo>
                    <a:pt x="730" y="0"/>
                    <a:pt x="942" y="209"/>
                    <a:pt x="942" y="466"/>
                  </a:cubicBezTo>
                  <a:cubicBezTo>
                    <a:pt x="942" y="722"/>
                    <a:pt x="730" y="932"/>
                    <a:pt x="471" y="932"/>
                  </a:cubicBezTo>
                  <a:cubicBezTo>
                    <a:pt x="211" y="932"/>
                    <a:pt x="0" y="722"/>
                    <a:pt x="0" y="466"/>
                  </a:cubicBezTo>
                  <a:close/>
                  <a:moveTo>
                    <a:pt x="21" y="466"/>
                  </a:moveTo>
                  <a:cubicBezTo>
                    <a:pt x="21" y="710"/>
                    <a:pt x="222" y="911"/>
                    <a:pt x="471" y="911"/>
                  </a:cubicBezTo>
                  <a:cubicBezTo>
                    <a:pt x="719" y="911"/>
                    <a:pt x="920" y="713"/>
                    <a:pt x="920" y="466"/>
                  </a:cubicBezTo>
                  <a:cubicBezTo>
                    <a:pt x="920" y="223"/>
                    <a:pt x="719" y="22"/>
                    <a:pt x="471" y="22"/>
                  </a:cubicBezTo>
                  <a:cubicBezTo>
                    <a:pt x="222" y="22"/>
                    <a:pt x="21" y="220"/>
                    <a:pt x="21" y="46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9" name="Freeform 91">
              <a:extLst>
                <a:ext uri="{FF2B5EF4-FFF2-40B4-BE49-F238E27FC236}">
                  <a16:creationId xmlns:a16="http://schemas.microsoft.com/office/drawing/2014/main" id="{93679C08-D89F-4344-B142-55DB6CCDDB61}"/>
                </a:ext>
              </a:extLst>
            </p:cNvPr>
            <p:cNvSpPr>
              <a:spLocks noChangeArrowheads="1"/>
            </p:cNvSpPr>
            <p:nvPr/>
          </p:nvSpPr>
          <p:spPr bwMode="auto">
            <a:xfrm>
              <a:off x="4940300" y="2060575"/>
              <a:ext cx="252413" cy="242888"/>
            </a:xfrm>
            <a:custGeom>
              <a:avLst/>
              <a:gdLst>
                <a:gd name="T0" fmla="*/ 0 w 701"/>
                <a:gd name="T1" fmla="*/ 336 h 674"/>
                <a:gd name="T2" fmla="*/ 349 w 701"/>
                <a:gd name="T3" fmla="*/ 0 h 674"/>
                <a:gd name="T4" fmla="*/ 698 w 701"/>
                <a:gd name="T5" fmla="*/ 336 h 674"/>
                <a:gd name="T6" fmla="*/ 349 w 701"/>
                <a:gd name="T7" fmla="*/ 673 h 674"/>
                <a:gd name="T8" fmla="*/ 0 w 701"/>
                <a:gd name="T9" fmla="*/ 336 h 674"/>
                <a:gd name="T10" fmla="*/ 24 w 701"/>
                <a:gd name="T11" fmla="*/ 336 h 674"/>
                <a:gd name="T12" fmla="*/ 349 w 701"/>
                <a:gd name="T13" fmla="*/ 649 h 674"/>
                <a:gd name="T14" fmla="*/ 674 w 701"/>
                <a:gd name="T15" fmla="*/ 336 h 674"/>
                <a:gd name="T16" fmla="*/ 349 w 701"/>
                <a:gd name="T17" fmla="*/ 24 h 674"/>
                <a:gd name="T18" fmla="*/ 24 w 701"/>
                <a:gd name="T19" fmla="*/ 33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1" h="674">
                  <a:moveTo>
                    <a:pt x="0" y="336"/>
                  </a:moveTo>
                  <a:cubicBezTo>
                    <a:pt x="0" y="150"/>
                    <a:pt x="155" y="0"/>
                    <a:pt x="349" y="0"/>
                  </a:cubicBezTo>
                  <a:cubicBezTo>
                    <a:pt x="542" y="0"/>
                    <a:pt x="698" y="151"/>
                    <a:pt x="698" y="336"/>
                  </a:cubicBezTo>
                  <a:cubicBezTo>
                    <a:pt x="700" y="522"/>
                    <a:pt x="542" y="673"/>
                    <a:pt x="349" y="673"/>
                  </a:cubicBezTo>
                  <a:cubicBezTo>
                    <a:pt x="155" y="673"/>
                    <a:pt x="0" y="521"/>
                    <a:pt x="0" y="336"/>
                  </a:cubicBezTo>
                  <a:close/>
                  <a:moveTo>
                    <a:pt x="24" y="336"/>
                  </a:moveTo>
                  <a:cubicBezTo>
                    <a:pt x="24" y="508"/>
                    <a:pt x="169" y="649"/>
                    <a:pt x="349" y="649"/>
                  </a:cubicBezTo>
                  <a:cubicBezTo>
                    <a:pt x="528" y="649"/>
                    <a:pt x="674" y="509"/>
                    <a:pt x="674" y="336"/>
                  </a:cubicBezTo>
                  <a:cubicBezTo>
                    <a:pt x="674" y="164"/>
                    <a:pt x="528" y="24"/>
                    <a:pt x="349" y="24"/>
                  </a:cubicBezTo>
                  <a:cubicBezTo>
                    <a:pt x="169" y="24"/>
                    <a:pt x="24" y="163"/>
                    <a:pt x="24" y="33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0" name="Freeform 92">
              <a:extLst>
                <a:ext uri="{FF2B5EF4-FFF2-40B4-BE49-F238E27FC236}">
                  <a16:creationId xmlns:a16="http://schemas.microsoft.com/office/drawing/2014/main" id="{9DB75B92-66D1-0E41-97A5-EA4032A1A6A4}"/>
                </a:ext>
              </a:extLst>
            </p:cNvPr>
            <p:cNvSpPr>
              <a:spLocks noChangeArrowheads="1"/>
            </p:cNvSpPr>
            <p:nvPr/>
          </p:nvSpPr>
          <p:spPr bwMode="auto">
            <a:xfrm>
              <a:off x="4921250" y="2124075"/>
              <a:ext cx="20638" cy="20638"/>
            </a:xfrm>
            <a:custGeom>
              <a:avLst/>
              <a:gdLst>
                <a:gd name="T0" fmla="*/ 32 w 59"/>
                <a:gd name="T1" fmla="*/ 0 h 57"/>
                <a:gd name="T2" fmla="*/ 37 w 59"/>
                <a:gd name="T3" fmla="*/ 24 h 57"/>
                <a:gd name="T4" fmla="*/ 58 w 59"/>
                <a:gd name="T5" fmla="*/ 24 h 57"/>
                <a:gd name="T6" fmla="*/ 42 w 59"/>
                <a:gd name="T7" fmla="*/ 34 h 57"/>
                <a:gd name="T8" fmla="*/ 50 w 59"/>
                <a:gd name="T9" fmla="*/ 56 h 57"/>
                <a:gd name="T10" fmla="*/ 29 w 59"/>
                <a:gd name="T11" fmla="*/ 40 h 57"/>
                <a:gd name="T12" fmla="*/ 10 w 59"/>
                <a:gd name="T13" fmla="*/ 56 h 57"/>
                <a:gd name="T14" fmla="*/ 18 w 59"/>
                <a:gd name="T15" fmla="*/ 34 h 57"/>
                <a:gd name="T16" fmla="*/ 0 w 59"/>
                <a:gd name="T17" fmla="*/ 24 h 57"/>
                <a:gd name="T18" fmla="*/ 21 w 59"/>
                <a:gd name="T19" fmla="*/ 24 h 57"/>
                <a:gd name="T20" fmla="*/ 32 w 59"/>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7">
                  <a:moveTo>
                    <a:pt x="32" y="0"/>
                  </a:moveTo>
                  <a:lnTo>
                    <a:pt x="37" y="24"/>
                  </a:lnTo>
                  <a:lnTo>
                    <a:pt x="58" y="24"/>
                  </a:lnTo>
                  <a:lnTo>
                    <a:pt x="42" y="34"/>
                  </a:lnTo>
                  <a:lnTo>
                    <a:pt x="50" y="56"/>
                  </a:lnTo>
                  <a:lnTo>
                    <a:pt x="29" y="40"/>
                  </a:lnTo>
                  <a:lnTo>
                    <a:pt x="10" y="56"/>
                  </a:lnTo>
                  <a:lnTo>
                    <a:pt x="18" y="34"/>
                  </a:lnTo>
                  <a:lnTo>
                    <a:pt x="0" y="24"/>
                  </a:lnTo>
                  <a:lnTo>
                    <a:pt x="21"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 name="Freeform 93">
              <a:extLst>
                <a:ext uri="{FF2B5EF4-FFF2-40B4-BE49-F238E27FC236}">
                  <a16:creationId xmlns:a16="http://schemas.microsoft.com/office/drawing/2014/main" id="{A5AD1D0E-CBB7-4247-B09D-05ED2D378323}"/>
                </a:ext>
              </a:extLst>
            </p:cNvPr>
            <p:cNvSpPr>
              <a:spLocks noChangeArrowheads="1"/>
            </p:cNvSpPr>
            <p:nvPr/>
          </p:nvSpPr>
          <p:spPr bwMode="auto">
            <a:xfrm>
              <a:off x="4918075" y="2122488"/>
              <a:ext cx="25400" cy="23812"/>
            </a:xfrm>
            <a:custGeom>
              <a:avLst/>
              <a:gdLst>
                <a:gd name="T0" fmla="*/ 56 w 70"/>
                <a:gd name="T1" fmla="*/ 63 h 64"/>
                <a:gd name="T2" fmla="*/ 35 w 70"/>
                <a:gd name="T3" fmla="*/ 45 h 64"/>
                <a:gd name="T4" fmla="*/ 16 w 70"/>
                <a:gd name="T5" fmla="*/ 61 h 64"/>
                <a:gd name="T6" fmla="*/ 14 w 70"/>
                <a:gd name="T7" fmla="*/ 61 h 64"/>
                <a:gd name="T8" fmla="*/ 22 w 70"/>
                <a:gd name="T9" fmla="*/ 39 h 64"/>
                <a:gd name="T10" fmla="*/ 0 w 70"/>
                <a:gd name="T11" fmla="*/ 26 h 64"/>
                <a:gd name="T12" fmla="*/ 25 w 70"/>
                <a:gd name="T13" fmla="*/ 26 h 64"/>
                <a:gd name="T14" fmla="*/ 24 w 70"/>
                <a:gd name="T15" fmla="*/ 29 h 64"/>
                <a:gd name="T16" fmla="*/ 8 w 70"/>
                <a:gd name="T17" fmla="*/ 29 h 64"/>
                <a:gd name="T18" fmla="*/ 24 w 70"/>
                <a:gd name="T19" fmla="*/ 39 h 64"/>
                <a:gd name="T20" fmla="*/ 19 w 70"/>
                <a:gd name="T21" fmla="*/ 58 h 64"/>
                <a:gd name="T22" fmla="*/ 35 w 70"/>
                <a:gd name="T23" fmla="*/ 42 h 64"/>
                <a:gd name="T24" fmla="*/ 51 w 70"/>
                <a:gd name="T25" fmla="*/ 55 h 64"/>
                <a:gd name="T26" fmla="*/ 46 w 70"/>
                <a:gd name="T27" fmla="*/ 39 h 64"/>
                <a:gd name="T28" fmla="*/ 59 w 70"/>
                <a:gd name="T29" fmla="*/ 29 h 64"/>
                <a:gd name="T30" fmla="*/ 38 w 70"/>
                <a:gd name="T31" fmla="*/ 29 h 64"/>
                <a:gd name="T32" fmla="*/ 33 w 70"/>
                <a:gd name="T33" fmla="*/ 11 h 64"/>
                <a:gd name="T34" fmla="*/ 38 w 70"/>
                <a:gd name="T35" fmla="*/ 0 h 64"/>
                <a:gd name="T36" fmla="*/ 46 w 70"/>
                <a:gd name="T37" fmla="*/ 26 h 64"/>
                <a:gd name="T38" fmla="*/ 69 w 70"/>
                <a:gd name="T39" fmla="*/ 26 h 64"/>
                <a:gd name="T40" fmla="*/ 51 w 70"/>
                <a:gd name="T41" fmla="*/ 42 h 64"/>
                <a:gd name="T42" fmla="*/ 56 w 70"/>
                <a:gd name="T43" fmla="*/ 63 h 64"/>
                <a:gd name="T44" fmla="*/ 27 w 70"/>
                <a:gd name="T45" fmla="*/ 26 h 64"/>
                <a:gd name="T46" fmla="*/ 33 w 70"/>
                <a:gd name="T47" fmla="*/ 11 h 64"/>
                <a:gd name="T48" fmla="*/ 32 w 70"/>
                <a:gd name="T49" fmla="*/ 8 h 64"/>
                <a:gd name="T50" fmla="*/ 25 w 70"/>
                <a:gd name="T51" fmla="*/ 26 h 64"/>
                <a:gd name="T52" fmla="*/ 27 w 70"/>
                <a:gd name="T5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4">
                  <a:moveTo>
                    <a:pt x="56" y="63"/>
                  </a:moveTo>
                  <a:lnTo>
                    <a:pt x="35" y="45"/>
                  </a:lnTo>
                  <a:lnTo>
                    <a:pt x="16" y="61"/>
                  </a:lnTo>
                  <a:lnTo>
                    <a:pt x="14" y="61"/>
                  </a:lnTo>
                  <a:lnTo>
                    <a:pt x="22" y="39"/>
                  </a:lnTo>
                  <a:lnTo>
                    <a:pt x="0" y="26"/>
                  </a:lnTo>
                  <a:lnTo>
                    <a:pt x="25" y="26"/>
                  </a:lnTo>
                  <a:lnTo>
                    <a:pt x="24" y="29"/>
                  </a:lnTo>
                  <a:lnTo>
                    <a:pt x="8" y="29"/>
                  </a:lnTo>
                  <a:lnTo>
                    <a:pt x="24" y="39"/>
                  </a:lnTo>
                  <a:lnTo>
                    <a:pt x="19" y="58"/>
                  </a:lnTo>
                  <a:lnTo>
                    <a:pt x="35" y="42"/>
                  </a:lnTo>
                  <a:lnTo>
                    <a:pt x="51" y="55"/>
                  </a:lnTo>
                  <a:lnTo>
                    <a:pt x="46" y="39"/>
                  </a:lnTo>
                  <a:lnTo>
                    <a:pt x="59" y="29"/>
                  </a:lnTo>
                  <a:lnTo>
                    <a:pt x="38" y="29"/>
                  </a:lnTo>
                  <a:lnTo>
                    <a:pt x="33" y="11"/>
                  </a:lnTo>
                  <a:lnTo>
                    <a:pt x="38" y="0"/>
                  </a:lnTo>
                  <a:lnTo>
                    <a:pt x="46" y="26"/>
                  </a:lnTo>
                  <a:lnTo>
                    <a:pt x="69" y="26"/>
                  </a:lnTo>
                  <a:lnTo>
                    <a:pt x="51" y="42"/>
                  </a:lnTo>
                  <a:lnTo>
                    <a:pt x="56" y="63"/>
                  </a:lnTo>
                  <a:close/>
                  <a:moveTo>
                    <a:pt x="27" y="26"/>
                  </a:moveTo>
                  <a:lnTo>
                    <a:pt x="33" y="11"/>
                  </a:lnTo>
                  <a:lnTo>
                    <a:pt x="32" y="8"/>
                  </a:lnTo>
                  <a:lnTo>
                    <a:pt x="25" y="26"/>
                  </a:lnTo>
                  <a:lnTo>
                    <a:pt x="27" y="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 name="Freeform 94">
              <a:extLst>
                <a:ext uri="{FF2B5EF4-FFF2-40B4-BE49-F238E27FC236}">
                  <a16:creationId xmlns:a16="http://schemas.microsoft.com/office/drawing/2014/main" id="{B2A03268-2FB3-064B-944E-DAA0F1416BC9}"/>
                </a:ext>
              </a:extLst>
            </p:cNvPr>
            <p:cNvSpPr>
              <a:spLocks noChangeArrowheads="1"/>
            </p:cNvSpPr>
            <p:nvPr/>
          </p:nvSpPr>
          <p:spPr bwMode="auto">
            <a:xfrm>
              <a:off x="5178425" y="2239963"/>
              <a:ext cx="22225" cy="20637"/>
            </a:xfrm>
            <a:custGeom>
              <a:avLst/>
              <a:gdLst>
                <a:gd name="T0" fmla="*/ 32 w 62"/>
                <a:gd name="T1" fmla="*/ 0 h 57"/>
                <a:gd name="T2" fmla="*/ 37 w 62"/>
                <a:gd name="T3" fmla="*/ 21 h 57"/>
                <a:gd name="T4" fmla="*/ 61 w 62"/>
                <a:gd name="T5" fmla="*/ 21 h 57"/>
                <a:gd name="T6" fmla="*/ 45 w 62"/>
                <a:gd name="T7" fmla="*/ 34 h 57"/>
                <a:gd name="T8" fmla="*/ 51 w 62"/>
                <a:gd name="T9" fmla="*/ 56 h 57"/>
                <a:gd name="T10" fmla="*/ 32 w 62"/>
                <a:gd name="T11" fmla="*/ 40 h 57"/>
                <a:gd name="T12" fmla="*/ 11 w 62"/>
                <a:gd name="T13" fmla="*/ 56 h 57"/>
                <a:gd name="T14" fmla="*/ 19 w 62"/>
                <a:gd name="T15" fmla="*/ 34 h 57"/>
                <a:gd name="T16" fmla="*/ 0 w 62"/>
                <a:gd name="T17" fmla="*/ 21 h 57"/>
                <a:gd name="T18" fmla="*/ 22 w 62"/>
                <a:gd name="T19" fmla="*/ 24 h 57"/>
                <a:gd name="T20" fmla="*/ 32 w 62"/>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32" y="0"/>
                  </a:moveTo>
                  <a:lnTo>
                    <a:pt x="37" y="21"/>
                  </a:lnTo>
                  <a:lnTo>
                    <a:pt x="61" y="21"/>
                  </a:lnTo>
                  <a:lnTo>
                    <a:pt x="45" y="34"/>
                  </a:lnTo>
                  <a:lnTo>
                    <a:pt x="51" y="56"/>
                  </a:lnTo>
                  <a:lnTo>
                    <a:pt x="32" y="40"/>
                  </a:lnTo>
                  <a:lnTo>
                    <a:pt x="11" y="56"/>
                  </a:lnTo>
                  <a:lnTo>
                    <a:pt x="19" y="34"/>
                  </a:lnTo>
                  <a:lnTo>
                    <a:pt x="0" y="21"/>
                  </a:lnTo>
                  <a:lnTo>
                    <a:pt x="22"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 name="Freeform 95">
              <a:extLst>
                <a:ext uri="{FF2B5EF4-FFF2-40B4-BE49-F238E27FC236}">
                  <a16:creationId xmlns:a16="http://schemas.microsoft.com/office/drawing/2014/main" id="{A9893445-5887-F242-BB71-BDC16846254F}"/>
                </a:ext>
              </a:extLst>
            </p:cNvPr>
            <p:cNvSpPr>
              <a:spLocks noChangeArrowheads="1"/>
            </p:cNvSpPr>
            <p:nvPr/>
          </p:nvSpPr>
          <p:spPr bwMode="auto">
            <a:xfrm>
              <a:off x="5178425" y="2238375"/>
              <a:ext cx="25400" cy="23813"/>
            </a:xfrm>
            <a:custGeom>
              <a:avLst/>
              <a:gdLst>
                <a:gd name="T0" fmla="*/ 55 w 70"/>
                <a:gd name="T1" fmla="*/ 63 h 64"/>
                <a:gd name="T2" fmla="*/ 34 w 70"/>
                <a:gd name="T3" fmla="*/ 45 h 64"/>
                <a:gd name="T4" fmla="*/ 16 w 70"/>
                <a:gd name="T5" fmla="*/ 61 h 64"/>
                <a:gd name="T6" fmla="*/ 13 w 70"/>
                <a:gd name="T7" fmla="*/ 61 h 64"/>
                <a:gd name="T8" fmla="*/ 21 w 70"/>
                <a:gd name="T9" fmla="*/ 39 h 64"/>
                <a:gd name="T10" fmla="*/ 0 w 70"/>
                <a:gd name="T11" fmla="*/ 26 h 64"/>
                <a:gd name="T12" fmla="*/ 22 w 70"/>
                <a:gd name="T13" fmla="*/ 26 h 64"/>
                <a:gd name="T14" fmla="*/ 21 w 70"/>
                <a:gd name="T15" fmla="*/ 29 h 64"/>
                <a:gd name="T16" fmla="*/ 5 w 70"/>
                <a:gd name="T17" fmla="*/ 29 h 64"/>
                <a:gd name="T18" fmla="*/ 21 w 70"/>
                <a:gd name="T19" fmla="*/ 39 h 64"/>
                <a:gd name="T20" fmla="*/ 16 w 70"/>
                <a:gd name="T21" fmla="*/ 58 h 64"/>
                <a:gd name="T22" fmla="*/ 32 w 70"/>
                <a:gd name="T23" fmla="*/ 42 h 64"/>
                <a:gd name="T24" fmla="*/ 47 w 70"/>
                <a:gd name="T25" fmla="*/ 55 h 64"/>
                <a:gd name="T26" fmla="*/ 42 w 70"/>
                <a:gd name="T27" fmla="*/ 39 h 64"/>
                <a:gd name="T28" fmla="*/ 55 w 70"/>
                <a:gd name="T29" fmla="*/ 29 h 64"/>
                <a:gd name="T30" fmla="*/ 34 w 70"/>
                <a:gd name="T31" fmla="*/ 29 h 64"/>
                <a:gd name="T32" fmla="*/ 31 w 70"/>
                <a:gd name="T33" fmla="*/ 15 h 64"/>
                <a:gd name="T34" fmla="*/ 37 w 70"/>
                <a:gd name="T35" fmla="*/ 0 h 64"/>
                <a:gd name="T36" fmla="*/ 45 w 70"/>
                <a:gd name="T37" fmla="*/ 26 h 64"/>
                <a:gd name="T38" fmla="*/ 69 w 70"/>
                <a:gd name="T39" fmla="*/ 26 h 64"/>
                <a:gd name="T40" fmla="*/ 50 w 70"/>
                <a:gd name="T41" fmla="*/ 39 h 64"/>
                <a:gd name="T42" fmla="*/ 55 w 70"/>
                <a:gd name="T43" fmla="*/ 63 h 64"/>
                <a:gd name="T44" fmla="*/ 26 w 70"/>
                <a:gd name="T45" fmla="*/ 26 h 64"/>
                <a:gd name="T46" fmla="*/ 31 w 70"/>
                <a:gd name="T47" fmla="*/ 15 h 64"/>
                <a:gd name="T48" fmla="*/ 29 w 70"/>
                <a:gd name="T49" fmla="*/ 8 h 64"/>
                <a:gd name="T50" fmla="*/ 22 w 70"/>
                <a:gd name="T51" fmla="*/ 26 h 64"/>
                <a:gd name="T52" fmla="*/ 26 w 70"/>
                <a:gd name="T5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4">
                  <a:moveTo>
                    <a:pt x="55" y="63"/>
                  </a:moveTo>
                  <a:lnTo>
                    <a:pt x="34" y="45"/>
                  </a:lnTo>
                  <a:lnTo>
                    <a:pt x="16" y="61"/>
                  </a:lnTo>
                  <a:lnTo>
                    <a:pt x="13" y="61"/>
                  </a:lnTo>
                  <a:lnTo>
                    <a:pt x="21" y="39"/>
                  </a:lnTo>
                  <a:lnTo>
                    <a:pt x="0" y="26"/>
                  </a:lnTo>
                  <a:lnTo>
                    <a:pt x="22" y="26"/>
                  </a:lnTo>
                  <a:lnTo>
                    <a:pt x="21" y="29"/>
                  </a:lnTo>
                  <a:lnTo>
                    <a:pt x="5" y="29"/>
                  </a:lnTo>
                  <a:lnTo>
                    <a:pt x="21" y="39"/>
                  </a:lnTo>
                  <a:lnTo>
                    <a:pt x="16" y="58"/>
                  </a:lnTo>
                  <a:lnTo>
                    <a:pt x="32" y="42"/>
                  </a:lnTo>
                  <a:lnTo>
                    <a:pt x="47" y="55"/>
                  </a:lnTo>
                  <a:lnTo>
                    <a:pt x="42" y="39"/>
                  </a:lnTo>
                  <a:lnTo>
                    <a:pt x="55" y="29"/>
                  </a:lnTo>
                  <a:lnTo>
                    <a:pt x="34" y="29"/>
                  </a:lnTo>
                  <a:lnTo>
                    <a:pt x="31" y="15"/>
                  </a:lnTo>
                  <a:lnTo>
                    <a:pt x="37" y="0"/>
                  </a:lnTo>
                  <a:lnTo>
                    <a:pt x="45" y="26"/>
                  </a:lnTo>
                  <a:lnTo>
                    <a:pt x="69" y="26"/>
                  </a:lnTo>
                  <a:lnTo>
                    <a:pt x="50" y="39"/>
                  </a:lnTo>
                  <a:lnTo>
                    <a:pt x="55" y="63"/>
                  </a:lnTo>
                  <a:close/>
                  <a:moveTo>
                    <a:pt x="26" y="26"/>
                  </a:moveTo>
                  <a:lnTo>
                    <a:pt x="31" y="15"/>
                  </a:lnTo>
                  <a:lnTo>
                    <a:pt x="29" y="8"/>
                  </a:lnTo>
                  <a:lnTo>
                    <a:pt x="22" y="26"/>
                  </a:lnTo>
                  <a:lnTo>
                    <a:pt x="26" y="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 name="Freeform 96">
              <a:extLst>
                <a:ext uri="{FF2B5EF4-FFF2-40B4-BE49-F238E27FC236}">
                  <a16:creationId xmlns:a16="http://schemas.microsoft.com/office/drawing/2014/main" id="{F9C01000-D98B-9543-88A7-3070BAD36EE0}"/>
                </a:ext>
              </a:extLst>
            </p:cNvPr>
            <p:cNvSpPr>
              <a:spLocks noChangeArrowheads="1"/>
            </p:cNvSpPr>
            <p:nvPr/>
          </p:nvSpPr>
          <p:spPr bwMode="auto">
            <a:xfrm>
              <a:off x="4929188" y="2238375"/>
              <a:ext cx="20637" cy="20638"/>
            </a:xfrm>
            <a:custGeom>
              <a:avLst/>
              <a:gdLst>
                <a:gd name="T0" fmla="*/ 31 w 59"/>
                <a:gd name="T1" fmla="*/ 0 h 56"/>
                <a:gd name="T2" fmla="*/ 37 w 59"/>
                <a:gd name="T3" fmla="*/ 21 h 56"/>
                <a:gd name="T4" fmla="*/ 58 w 59"/>
                <a:gd name="T5" fmla="*/ 21 h 56"/>
                <a:gd name="T6" fmla="*/ 42 w 59"/>
                <a:gd name="T7" fmla="*/ 34 h 56"/>
                <a:gd name="T8" fmla="*/ 50 w 59"/>
                <a:gd name="T9" fmla="*/ 55 h 56"/>
                <a:gd name="T10" fmla="*/ 29 w 59"/>
                <a:gd name="T11" fmla="*/ 39 h 56"/>
                <a:gd name="T12" fmla="*/ 10 w 59"/>
                <a:gd name="T13" fmla="*/ 55 h 56"/>
                <a:gd name="T14" fmla="*/ 18 w 59"/>
                <a:gd name="T15" fmla="*/ 34 h 56"/>
                <a:gd name="T16" fmla="*/ 0 w 59"/>
                <a:gd name="T17" fmla="*/ 21 h 56"/>
                <a:gd name="T18" fmla="*/ 21 w 59"/>
                <a:gd name="T19" fmla="*/ 24 h 56"/>
                <a:gd name="T20" fmla="*/ 31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31" y="0"/>
                  </a:moveTo>
                  <a:lnTo>
                    <a:pt x="37" y="21"/>
                  </a:lnTo>
                  <a:lnTo>
                    <a:pt x="58" y="21"/>
                  </a:lnTo>
                  <a:lnTo>
                    <a:pt x="42" y="34"/>
                  </a:lnTo>
                  <a:lnTo>
                    <a:pt x="50" y="55"/>
                  </a:lnTo>
                  <a:lnTo>
                    <a:pt x="29" y="39"/>
                  </a:lnTo>
                  <a:lnTo>
                    <a:pt x="10" y="55"/>
                  </a:lnTo>
                  <a:lnTo>
                    <a:pt x="18" y="34"/>
                  </a:lnTo>
                  <a:lnTo>
                    <a:pt x="0" y="21"/>
                  </a:lnTo>
                  <a:lnTo>
                    <a:pt x="21" y="24"/>
                  </a:lnTo>
                  <a:lnTo>
                    <a:pt x="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 name="Freeform 97">
              <a:extLst>
                <a:ext uri="{FF2B5EF4-FFF2-40B4-BE49-F238E27FC236}">
                  <a16:creationId xmlns:a16="http://schemas.microsoft.com/office/drawing/2014/main" id="{AEF3AE28-75F6-B34C-A3F0-9919B9008075}"/>
                </a:ext>
              </a:extLst>
            </p:cNvPr>
            <p:cNvSpPr>
              <a:spLocks noChangeArrowheads="1"/>
            </p:cNvSpPr>
            <p:nvPr/>
          </p:nvSpPr>
          <p:spPr bwMode="auto">
            <a:xfrm>
              <a:off x="4927600" y="2236788"/>
              <a:ext cx="25400" cy="23812"/>
            </a:xfrm>
            <a:custGeom>
              <a:avLst/>
              <a:gdLst>
                <a:gd name="T0" fmla="*/ 56 w 70"/>
                <a:gd name="T1" fmla="*/ 64 h 65"/>
                <a:gd name="T2" fmla="*/ 35 w 70"/>
                <a:gd name="T3" fmla="*/ 45 h 65"/>
                <a:gd name="T4" fmla="*/ 16 w 70"/>
                <a:gd name="T5" fmla="*/ 61 h 65"/>
                <a:gd name="T6" fmla="*/ 14 w 70"/>
                <a:gd name="T7" fmla="*/ 61 h 65"/>
                <a:gd name="T8" fmla="*/ 22 w 70"/>
                <a:gd name="T9" fmla="*/ 40 h 65"/>
                <a:gd name="T10" fmla="*/ 0 w 70"/>
                <a:gd name="T11" fmla="*/ 27 h 65"/>
                <a:gd name="T12" fmla="*/ 25 w 70"/>
                <a:gd name="T13" fmla="*/ 27 h 65"/>
                <a:gd name="T14" fmla="*/ 24 w 70"/>
                <a:gd name="T15" fmla="*/ 30 h 65"/>
                <a:gd name="T16" fmla="*/ 8 w 70"/>
                <a:gd name="T17" fmla="*/ 30 h 65"/>
                <a:gd name="T18" fmla="*/ 24 w 70"/>
                <a:gd name="T19" fmla="*/ 40 h 65"/>
                <a:gd name="T20" fmla="*/ 19 w 70"/>
                <a:gd name="T21" fmla="*/ 59 h 65"/>
                <a:gd name="T22" fmla="*/ 35 w 70"/>
                <a:gd name="T23" fmla="*/ 43 h 65"/>
                <a:gd name="T24" fmla="*/ 51 w 70"/>
                <a:gd name="T25" fmla="*/ 56 h 65"/>
                <a:gd name="T26" fmla="*/ 45 w 70"/>
                <a:gd name="T27" fmla="*/ 40 h 65"/>
                <a:gd name="T28" fmla="*/ 59 w 70"/>
                <a:gd name="T29" fmla="*/ 30 h 65"/>
                <a:gd name="T30" fmla="*/ 37 w 70"/>
                <a:gd name="T31" fmla="*/ 30 h 65"/>
                <a:gd name="T32" fmla="*/ 33 w 70"/>
                <a:gd name="T33" fmla="*/ 12 h 65"/>
                <a:gd name="T34" fmla="*/ 37 w 70"/>
                <a:gd name="T35" fmla="*/ 0 h 65"/>
                <a:gd name="T36" fmla="*/ 45 w 70"/>
                <a:gd name="T37" fmla="*/ 27 h 65"/>
                <a:gd name="T38" fmla="*/ 69 w 70"/>
                <a:gd name="T39" fmla="*/ 27 h 65"/>
                <a:gd name="T40" fmla="*/ 51 w 70"/>
                <a:gd name="T41" fmla="*/ 40 h 65"/>
                <a:gd name="T42" fmla="*/ 56 w 70"/>
                <a:gd name="T43" fmla="*/ 64 h 65"/>
                <a:gd name="T44" fmla="*/ 27 w 70"/>
                <a:gd name="T45" fmla="*/ 27 h 65"/>
                <a:gd name="T46" fmla="*/ 33 w 70"/>
                <a:gd name="T47" fmla="*/ 12 h 65"/>
                <a:gd name="T48" fmla="*/ 32 w 70"/>
                <a:gd name="T49" fmla="*/ 8 h 65"/>
                <a:gd name="T50" fmla="*/ 25 w 70"/>
                <a:gd name="T51" fmla="*/ 27 h 65"/>
                <a:gd name="T52" fmla="*/ 27 w 70"/>
                <a:gd name="T53"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5">
                  <a:moveTo>
                    <a:pt x="56" y="64"/>
                  </a:moveTo>
                  <a:lnTo>
                    <a:pt x="35" y="45"/>
                  </a:lnTo>
                  <a:lnTo>
                    <a:pt x="16" y="61"/>
                  </a:lnTo>
                  <a:lnTo>
                    <a:pt x="14" y="61"/>
                  </a:lnTo>
                  <a:lnTo>
                    <a:pt x="22" y="40"/>
                  </a:lnTo>
                  <a:lnTo>
                    <a:pt x="0" y="27"/>
                  </a:lnTo>
                  <a:lnTo>
                    <a:pt x="25" y="27"/>
                  </a:lnTo>
                  <a:lnTo>
                    <a:pt x="24" y="30"/>
                  </a:lnTo>
                  <a:lnTo>
                    <a:pt x="8" y="30"/>
                  </a:lnTo>
                  <a:lnTo>
                    <a:pt x="24" y="40"/>
                  </a:lnTo>
                  <a:lnTo>
                    <a:pt x="19" y="59"/>
                  </a:lnTo>
                  <a:lnTo>
                    <a:pt x="35" y="43"/>
                  </a:lnTo>
                  <a:lnTo>
                    <a:pt x="51" y="56"/>
                  </a:lnTo>
                  <a:lnTo>
                    <a:pt x="45" y="40"/>
                  </a:lnTo>
                  <a:lnTo>
                    <a:pt x="59" y="30"/>
                  </a:lnTo>
                  <a:lnTo>
                    <a:pt x="37" y="30"/>
                  </a:lnTo>
                  <a:lnTo>
                    <a:pt x="33" y="12"/>
                  </a:lnTo>
                  <a:lnTo>
                    <a:pt x="37" y="0"/>
                  </a:lnTo>
                  <a:lnTo>
                    <a:pt x="45" y="27"/>
                  </a:lnTo>
                  <a:lnTo>
                    <a:pt x="69" y="27"/>
                  </a:lnTo>
                  <a:lnTo>
                    <a:pt x="51" y="40"/>
                  </a:lnTo>
                  <a:lnTo>
                    <a:pt x="56" y="64"/>
                  </a:lnTo>
                  <a:close/>
                  <a:moveTo>
                    <a:pt x="27" y="27"/>
                  </a:moveTo>
                  <a:lnTo>
                    <a:pt x="33" y="12"/>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6" name="Freeform 98">
              <a:extLst>
                <a:ext uri="{FF2B5EF4-FFF2-40B4-BE49-F238E27FC236}">
                  <a16:creationId xmlns:a16="http://schemas.microsoft.com/office/drawing/2014/main" id="{A7397A60-B627-D444-82EC-24E5B5405987}"/>
                </a:ext>
              </a:extLst>
            </p:cNvPr>
            <p:cNvSpPr>
              <a:spLocks noChangeArrowheads="1"/>
            </p:cNvSpPr>
            <p:nvPr/>
          </p:nvSpPr>
          <p:spPr bwMode="auto">
            <a:xfrm>
              <a:off x="5187950" y="2117725"/>
              <a:ext cx="22225" cy="20638"/>
            </a:xfrm>
            <a:custGeom>
              <a:avLst/>
              <a:gdLst>
                <a:gd name="T0" fmla="*/ 32 w 62"/>
                <a:gd name="T1" fmla="*/ 0 h 57"/>
                <a:gd name="T2" fmla="*/ 42 w 62"/>
                <a:gd name="T3" fmla="*/ 21 h 57"/>
                <a:gd name="T4" fmla="*/ 61 w 62"/>
                <a:gd name="T5" fmla="*/ 21 h 57"/>
                <a:gd name="T6" fmla="*/ 45 w 62"/>
                <a:gd name="T7" fmla="*/ 34 h 57"/>
                <a:gd name="T8" fmla="*/ 50 w 62"/>
                <a:gd name="T9" fmla="*/ 56 h 57"/>
                <a:gd name="T10" fmla="*/ 32 w 62"/>
                <a:gd name="T11" fmla="*/ 37 h 57"/>
                <a:gd name="T12" fmla="*/ 13 w 62"/>
                <a:gd name="T13" fmla="*/ 56 h 57"/>
                <a:gd name="T14" fmla="*/ 21 w 62"/>
                <a:gd name="T15" fmla="*/ 34 h 57"/>
                <a:gd name="T16" fmla="*/ 0 w 62"/>
                <a:gd name="T17" fmla="*/ 21 h 57"/>
                <a:gd name="T18" fmla="*/ 24 w 62"/>
                <a:gd name="T19" fmla="*/ 24 h 57"/>
                <a:gd name="T20" fmla="*/ 32 w 62"/>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32" y="0"/>
                  </a:moveTo>
                  <a:lnTo>
                    <a:pt x="42" y="21"/>
                  </a:lnTo>
                  <a:lnTo>
                    <a:pt x="61" y="21"/>
                  </a:lnTo>
                  <a:lnTo>
                    <a:pt x="45" y="34"/>
                  </a:lnTo>
                  <a:lnTo>
                    <a:pt x="50" y="56"/>
                  </a:lnTo>
                  <a:lnTo>
                    <a:pt x="32" y="37"/>
                  </a:lnTo>
                  <a:lnTo>
                    <a:pt x="13" y="56"/>
                  </a:lnTo>
                  <a:lnTo>
                    <a:pt x="21" y="34"/>
                  </a:lnTo>
                  <a:lnTo>
                    <a:pt x="0" y="21"/>
                  </a:lnTo>
                  <a:lnTo>
                    <a:pt x="24"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7" name="Freeform 99">
              <a:extLst>
                <a:ext uri="{FF2B5EF4-FFF2-40B4-BE49-F238E27FC236}">
                  <a16:creationId xmlns:a16="http://schemas.microsoft.com/office/drawing/2014/main" id="{CC2871CC-69BD-2E4C-8327-52E634B53D7A}"/>
                </a:ext>
              </a:extLst>
            </p:cNvPr>
            <p:cNvSpPr>
              <a:spLocks noChangeArrowheads="1"/>
            </p:cNvSpPr>
            <p:nvPr/>
          </p:nvSpPr>
          <p:spPr bwMode="auto">
            <a:xfrm>
              <a:off x="5187950" y="2117725"/>
              <a:ext cx="25400" cy="22225"/>
            </a:xfrm>
            <a:custGeom>
              <a:avLst/>
              <a:gdLst>
                <a:gd name="T0" fmla="*/ 56 w 70"/>
                <a:gd name="T1" fmla="*/ 61 h 62"/>
                <a:gd name="T2" fmla="*/ 35 w 70"/>
                <a:gd name="T3" fmla="*/ 43 h 62"/>
                <a:gd name="T4" fmla="*/ 16 w 70"/>
                <a:gd name="T5" fmla="*/ 61 h 62"/>
                <a:gd name="T6" fmla="*/ 13 w 70"/>
                <a:gd name="T7" fmla="*/ 61 h 62"/>
                <a:gd name="T8" fmla="*/ 21 w 70"/>
                <a:gd name="T9" fmla="*/ 40 h 62"/>
                <a:gd name="T10" fmla="*/ 0 w 70"/>
                <a:gd name="T11" fmla="*/ 27 h 62"/>
                <a:gd name="T12" fmla="*/ 25 w 70"/>
                <a:gd name="T13" fmla="*/ 27 h 62"/>
                <a:gd name="T14" fmla="*/ 24 w 70"/>
                <a:gd name="T15" fmla="*/ 29 h 62"/>
                <a:gd name="T16" fmla="*/ 8 w 70"/>
                <a:gd name="T17" fmla="*/ 27 h 62"/>
                <a:gd name="T18" fmla="*/ 24 w 70"/>
                <a:gd name="T19" fmla="*/ 37 h 62"/>
                <a:gd name="T20" fmla="*/ 19 w 70"/>
                <a:gd name="T21" fmla="*/ 56 h 62"/>
                <a:gd name="T22" fmla="*/ 35 w 70"/>
                <a:gd name="T23" fmla="*/ 40 h 62"/>
                <a:gd name="T24" fmla="*/ 51 w 70"/>
                <a:gd name="T25" fmla="*/ 56 h 62"/>
                <a:gd name="T26" fmla="*/ 45 w 70"/>
                <a:gd name="T27" fmla="*/ 40 h 62"/>
                <a:gd name="T28" fmla="*/ 58 w 70"/>
                <a:gd name="T29" fmla="*/ 29 h 62"/>
                <a:gd name="T30" fmla="*/ 40 w 70"/>
                <a:gd name="T31" fmla="*/ 29 h 62"/>
                <a:gd name="T32" fmla="*/ 33 w 70"/>
                <a:gd name="T33" fmla="*/ 11 h 62"/>
                <a:gd name="T34" fmla="*/ 37 w 70"/>
                <a:gd name="T35" fmla="*/ 0 h 62"/>
                <a:gd name="T36" fmla="*/ 45 w 70"/>
                <a:gd name="T37" fmla="*/ 24 h 62"/>
                <a:gd name="T38" fmla="*/ 69 w 70"/>
                <a:gd name="T39" fmla="*/ 24 h 62"/>
                <a:gd name="T40" fmla="*/ 51 w 70"/>
                <a:gd name="T41" fmla="*/ 37 h 62"/>
                <a:gd name="T42" fmla="*/ 56 w 70"/>
                <a:gd name="T43" fmla="*/ 61 h 62"/>
                <a:gd name="T44" fmla="*/ 27 w 70"/>
                <a:gd name="T45" fmla="*/ 27 h 62"/>
                <a:gd name="T46" fmla="*/ 33 w 70"/>
                <a:gd name="T47" fmla="*/ 11 h 62"/>
                <a:gd name="T48" fmla="*/ 32 w 70"/>
                <a:gd name="T49" fmla="*/ 8 h 62"/>
                <a:gd name="T50" fmla="*/ 25 w 70"/>
                <a:gd name="T51" fmla="*/ 27 h 62"/>
                <a:gd name="T52" fmla="*/ 27 w 70"/>
                <a:gd name="T53"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2">
                  <a:moveTo>
                    <a:pt x="56" y="61"/>
                  </a:moveTo>
                  <a:lnTo>
                    <a:pt x="35" y="43"/>
                  </a:lnTo>
                  <a:lnTo>
                    <a:pt x="16" y="61"/>
                  </a:lnTo>
                  <a:lnTo>
                    <a:pt x="13" y="61"/>
                  </a:lnTo>
                  <a:lnTo>
                    <a:pt x="21" y="40"/>
                  </a:lnTo>
                  <a:lnTo>
                    <a:pt x="0" y="27"/>
                  </a:lnTo>
                  <a:lnTo>
                    <a:pt x="25" y="27"/>
                  </a:lnTo>
                  <a:lnTo>
                    <a:pt x="24" y="29"/>
                  </a:lnTo>
                  <a:lnTo>
                    <a:pt x="8" y="27"/>
                  </a:lnTo>
                  <a:lnTo>
                    <a:pt x="24" y="37"/>
                  </a:lnTo>
                  <a:lnTo>
                    <a:pt x="19" y="56"/>
                  </a:lnTo>
                  <a:lnTo>
                    <a:pt x="35" y="40"/>
                  </a:lnTo>
                  <a:lnTo>
                    <a:pt x="51" y="56"/>
                  </a:lnTo>
                  <a:lnTo>
                    <a:pt x="45" y="40"/>
                  </a:lnTo>
                  <a:lnTo>
                    <a:pt x="58" y="29"/>
                  </a:lnTo>
                  <a:lnTo>
                    <a:pt x="40" y="29"/>
                  </a:lnTo>
                  <a:lnTo>
                    <a:pt x="33" y="11"/>
                  </a:lnTo>
                  <a:lnTo>
                    <a:pt x="37" y="0"/>
                  </a:lnTo>
                  <a:lnTo>
                    <a:pt x="45" y="24"/>
                  </a:lnTo>
                  <a:lnTo>
                    <a:pt x="69" y="24"/>
                  </a:lnTo>
                  <a:lnTo>
                    <a:pt x="51" y="37"/>
                  </a:lnTo>
                  <a:lnTo>
                    <a:pt x="56" y="61"/>
                  </a:lnTo>
                  <a:close/>
                  <a:moveTo>
                    <a:pt x="27" y="27"/>
                  </a:moveTo>
                  <a:lnTo>
                    <a:pt x="33" y="11"/>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8" name="Freeform 100">
              <a:extLst>
                <a:ext uri="{FF2B5EF4-FFF2-40B4-BE49-F238E27FC236}">
                  <a16:creationId xmlns:a16="http://schemas.microsoft.com/office/drawing/2014/main" id="{C78A1ED5-B308-304D-BA70-38C700301FE1}"/>
                </a:ext>
              </a:extLst>
            </p:cNvPr>
            <p:cNvSpPr>
              <a:spLocks noChangeArrowheads="1"/>
            </p:cNvSpPr>
            <p:nvPr/>
          </p:nvSpPr>
          <p:spPr bwMode="auto">
            <a:xfrm>
              <a:off x="4951413" y="2266950"/>
              <a:ext cx="33337" cy="31750"/>
            </a:xfrm>
            <a:custGeom>
              <a:avLst/>
              <a:gdLst>
                <a:gd name="T0" fmla="*/ 79 w 91"/>
                <a:gd name="T1" fmla="*/ 29 h 88"/>
                <a:gd name="T2" fmla="*/ 90 w 91"/>
                <a:gd name="T3" fmla="*/ 37 h 88"/>
                <a:gd name="T4" fmla="*/ 42 w 91"/>
                <a:gd name="T5" fmla="*/ 87 h 88"/>
                <a:gd name="T6" fmla="*/ 31 w 91"/>
                <a:gd name="T7" fmla="*/ 77 h 88"/>
                <a:gd name="T8" fmla="*/ 45 w 91"/>
                <a:gd name="T9" fmla="*/ 24 h 88"/>
                <a:gd name="T10" fmla="*/ 45 w 91"/>
                <a:gd name="T11" fmla="*/ 24 h 88"/>
                <a:gd name="T12" fmla="*/ 10 w 91"/>
                <a:gd name="T13" fmla="*/ 58 h 88"/>
                <a:gd name="T14" fmla="*/ 0 w 91"/>
                <a:gd name="T15" fmla="*/ 50 h 88"/>
                <a:gd name="T16" fmla="*/ 47 w 91"/>
                <a:gd name="T17" fmla="*/ 0 h 88"/>
                <a:gd name="T18" fmla="*/ 58 w 91"/>
                <a:gd name="T19" fmla="*/ 11 h 88"/>
                <a:gd name="T20" fmla="*/ 47 w 91"/>
                <a:gd name="T21" fmla="*/ 64 h 88"/>
                <a:gd name="T22" fmla="*/ 47 w 91"/>
                <a:gd name="T23" fmla="*/ 64 h 88"/>
                <a:gd name="T24" fmla="*/ 79 w 91"/>
                <a:gd name="T25" fmla="*/ 2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88">
                  <a:moveTo>
                    <a:pt x="79" y="29"/>
                  </a:moveTo>
                  <a:lnTo>
                    <a:pt x="90" y="37"/>
                  </a:lnTo>
                  <a:lnTo>
                    <a:pt x="42" y="87"/>
                  </a:lnTo>
                  <a:lnTo>
                    <a:pt x="31" y="77"/>
                  </a:lnTo>
                  <a:lnTo>
                    <a:pt x="45" y="24"/>
                  </a:lnTo>
                  <a:lnTo>
                    <a:pt x="45" y="24"/>
                  </a:lnTo>
                  <a:lnTo>
                    <a:pt x="10" y="58"/>
                  </a:lnTo>
                  <a:lnTo>
                    <a:pt x="0" y="50"/>
                  </a:lnTo>
                  <a:lnTo>
                    <a:pt x="47" y="0"/>
                  </a:lnTo>
                  <a:lnTo>
                    <a:pt x="58" y="11"/>
                  </a:lnTo>
                  <a:lnTo>
                    <a:pt x="47" y="64"/>
                  </a:lnTo>
                  <a:lnTo>
                    <a:pt x="47" y="64"/>
                  </a:lnTo>
                  <a:lnTo>
                    <a:pt x="79" y="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 name="Freeform 101">
              <a:extLst>
                <a:ext uri="{FF2B5EF4-FFF2-40B4-BE49-F238E27FC236}">
                  <a16:creationId xmlns:a16="http://schemas.microsoft.com/office/drawing/2014/main" id="{1E948274-F663-A04C-98A9-41709BC47F17}"/>
                </a:ext>
              </a:extLst>
            </p:cNvPr>
            <p:cNvSpPr>
              <a:spLocks noChangeArrowheads="1"/>
            </p:cNvSpPr>
            <p:nvPr/>
          </p:nvSpPr>
          <p:spPr bwMode="auto">
            <a:xfrm>
              <a:off x="5067300" y="2030413"/>
              <a:ext cx="23813" cy="26987"/>
            </a:xfrm>
            <a:custGeom>
              <a:avLst/>
              <a:gdLst>
                <a:gd name="T0" fmla="*/ 16 w 66"/>
                <a:gd name="T1" fmla="*/ 67 h 73"/>
                <a:gd name="T2" fmla="*/ 0 w 66"/>
                <a:gd name="T3" fmla="*/ 64 h 73"/>
                <a:gd name="T4" fmla="*/ 32 w 66"/>
                <a:gd name="T5" fmla="*/ 0 h 73"/>
                <a:gd name="T6" fmla="*/ 47 w 66"/>
                <a:gd name="T7" fmla="*/ 3 h 73"/>
                <a:gd name="T8" fmla="*/ 65 w 66"/>
                <a:gd name="T9" fmla="*/ 72 h 73"/>
                <a:gd name="T10" fmla="*/ 49 w 66"/>
                <a:gd name="T11" fmla="*/ 69 h 73"/>
                <a:gd name="T12" fmla="*/ 47 w 66"/>
                <a:gd name="T13" fmla="*/ 56 h 73"/>
                <a:gd name="T14" fmla="*/ 21 w 66"/>
                <a:gd name="T15" fmla="*/ 53 h 73"/>
                <a:gd name="T16" fmla="*/ 16 w 66"/>
                <a:gd name="T17" fmla="*/ 67 h 73"/>
                <a:gd name="T18" fmla="*/ 26 w 66"/>
                <a:gd name="T19" fmla="*/ 40 h 73"/>
                <a:gd name="T20" fmla="*/ 44 w 66"/>
                <a:gd name="T21" fmla="*/ 43 h 73"/>
                <a:gd name="T22" fmla="*/ 39 w 66"/>
                <a:gd name="T23" fmla="*/ 16 h 73"/>
                <a:gd name="T24" fmla="*/ 39 w 66"/>
                <a:gd name="T25" fmla="*/ 16 h 73"/>
                <a:gd name="T26" fmla="*/ 26 w 66"/>
                <a:gd name="T27"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3">
                  <a:moveTo>
                    <a:pt x="16" y="67"/>
                  </a:moveTo>
                  <a:lnTo>
                    <a:pt x="0" y="64"/>
                  </a:lnTo>
                  <a:lnTo>
                    <a:pt x="32" y="0"/>
                  </a:lnTo>
                  <a:lnTo>
                    <a:pt x="47" y="3"/>
                  </a:lnTo>
                  <a:lnTo>
                    <a:pt x="65" y="72"/>
                  </a:lnTo>
                  <a:lnTo>
                    <a:pt x="49" y="69"/>
                  </a:lnTo>
                  <a:lnTo>
                    <a:pt x="47" y="56"/>
                  </a:lnTo>
                  <a:lnTo>
                    <a:pt x="21" y="53"/>
                  </a:lnTo>
                  <a:lnTo>
                    <a:pt x="16" y="67"/>
                  </a:lnTo>
                  <a:close/>
                  <a:moveTo>
                    <a:pt x="26" y="40"/>
                  </a:moveTo>
                  <a:lnTo>
                    <a:pt x="44" y="43"/>
                  </a:lnTo>
                  <a:lnTo>
                    <a:pt x="39" y="16"/>
                  </a:lnTo>
                  <a:lnTo>
                    <a:pt x="39" y="16"/>
                  </a:lnTo>
                  <a:lnTo>
                    <a:pt x="26" y="4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0" name="Freeform 102">
              <a:extLst>
                <a:ext uri="{FF2B5EF4-FFF2-40B4-BE49-F238E27FC236}">
                  <a16:creationId xmlns:a16="http://schemas.microsoft.com/office/drawing/2014/main" id="{36BE240E-D9A5-1A48-9E69-F5D85BBFAE70}"/>
                </a:ext>
              </a:extLst>
            </p:cNvPr>
            <p:cNvSpPr>
              <a:spLocks noChangeArrowheads="1"/>
            </p:cNvSpPr>
            <p:nvPr/>
          </p:nvSpPr>
          <p:spPr bwMode="auto">
            <a:xfrm>
              <a:off x="5099050" y="2033588"/>
              <a:ext cx="19050" cy="28575"/>
            </a:xfrm>
            <a:custGeom>
              <a:avLst/>
              <a:gdLst>
                <a:gd name="T0" fmla="*/ 18 w 54"/>
                <a:gd name="T1" fmla="*/ 58 h 80"/>
                <a:gd name="T2" fmla="*/ 53 w 54"/>
                <a:gd name="T3" fmla="*/ 69 h 80"/>
                <a:gd name="T4" fmla="*/ 48 w 54"/>
                <a:gd name="T5" fmla="*/ 79 h 80"/>
                <a:gd name="T6" fmla="*/ 0 w 54"/>
                <a:gd name="T7" fmla="*/ 66 h 80"/>
                <a:gd name="T8" fmla="*/ 24 w 54"/>
                <a:gd name="T9" fmla="*/ 0 h 80"/>
                <a:gd name="T10" fmla="*/ 37 w 54"/>
                <a:gd name="T11" fmla="*/ 5 h 80"/>
                <a:gd name="T12" fmla="*/ 18 w 54"/>
                <a:gd name="T13" fmla="*/ 58 h 80"/>
              </a:gdLst>
              <a:ahLst/>
              <a:cxnLst>
                <a:cxn ang="0">
                  <a:pos x="T0" y="T1"/>
                </a:cxn>
                <a:cxn ang="0">
                  <a:pos x="T2" y="T3"/>
                </a:cxn>
                <a:cxn ang="0">
                  <a:pos x="T4" y="T5"/>
                </a:cxn>
                <a:cxn ang="0">
                  <a:pos x="T6" y="T7"/>
                </a:cxn>
                <a:cxn ang="0">
                  <a:pos x="T8" y="T9"/>
                </a:cxn>
                <a:cxn ang="0">
                  <a:pos x="T10" y="T11"/>
                </a:cxn>
                <a:cxn ang="0">
                  <a:pos x="T12" y="T13"/>
                </a:cxn>
              </a:cxnLst>
              <a:rect l="0" t="0" r="r" b="b"/>
              <a:pathLst>
                <a:path w="54" h="80">
                  <a:moveTo>
                    <a:pt x="18" y="58"/>
                  </a:moveTo>
                  <a:lnTo>
                    <a:pt x="53" y="69"/>
                  </a:lnTo>
                  <a:lnTo>
                    <a:pt x="48" y="79"/>
                  </a:lnTo>
                  <a:lnTo>
                    <a:pt x="0" y="66"/>
                  </a:lnTo>
                  <a:lnTo>
                    <a:pt x="24" y="0"/>
                  </a:lnTo>
                  <a:lnTo>
                    <a:pt x="37" y="5"/>
                  </a:lnTo>
                  <a:lnTo>
                    <a:pt x="18" y="5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 name="Freeform 103">
              <a:extLst>
                <a:ext uri="{FF2B5EF4-FFF2-40B4-BE49-F238E27FC236}">
                  <a16:creationId xmlns:a16="http://schemas.microsoft.com/office/drawing/2014/main" id="{9A4E1E94-E468-844A-8033-0C043B46276A}"/>
                </a:ext>
              </a:extLst>
            </p:cNvPr>
            <p:cNvSpPr>
              <a:spLocks noChangeArrowheads="1"/>
            </p:cNvSpPr>
            <p:nvPr/>
          </p:nvSpPr>
          <p:spPr bwMode="auto">
            <a:xfrm>
              <a:off x="5126038" y="2046288"/>
              <a:ext cx="28575" cy="30162"/>
            </a:xfrm>
            <a:custGeom>
              <a:avLst/>
              <a:gdLst>
                <a:gd name="T0" fmla="*/ 50 w 81"/>
                <a:gd name="T1" fmla="*/ 66 h 83"/>
                <a:gd name="T2" fmla="*/ 13 w 81"/>
                <a:gd name="T3" fmla="*/ 71 h 83"/>
                <a:gd name="T4" fmla="*/ 0 w 81"/>
                <a:gd name="T5" fmla="*/ 53 h 83"/>
                <a:gd name="T6" fmla="*/ 5 w 81"/>
                <a:gd name="T7" fmla="*/ 37 h 83"/>
                <a:gd name="T8" fmla="*/ 32 w 81"/>
                <a:gd name="T9" fmla="*/ 0 h 83"/>
                <a:gd name="T10" fmla="*/ 45 w 81"/>
                <a:gd name="T11" fmla="*/ 8 h 83"/>
                <a:gd name="T12" fmla="*/ 21 w 81"/>
                <a:gd name="T13" fmla="*/ 45 h 83"/>
                <a:gd name="T14" fmla="*/ 24 w 81"/>
                <a:gd name="T15" fmla="*/ 63 h 83"/>
                <a:gd name="T16" fmla="*/ 42 w 81"/>
                <a:gd name="T17" fmla="*/ 61 h 83"/>
                <a:gd name="T18" fmla="*/ 66 w 81"/>
                <a:gd name="T19" fmla="*/ 24 h 83"/>
                <a:gd name="T20" fmla="*/ 80 w 81"/>
                <a:gd name="T21" fmla="*/ 32 h 83"/>
                <a:gd name="T22" fmla="*/ 50 w 81"/>
                <a:gd name="T23"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83">
                  <a:moveTo>
                    <a:pt x="50" y="66"/>
                  </a:moveTo>
                  <a:cubicBezTo>
                    <a:pt x="40" y="82"/>
                    <a:pt x="27" y="82"/>
                    <a:pt x="13" y="71"/>
                  </a:cubicBezTo>
                  <a:cubicBezTo>
                    <a:pt x="8" y="69"/>
                    <a:pt x="0" y="61"/>
                    <a:pt x="0" y="53"/>
                  </a:cubicBezTo>
                  <a:cubicBezTo>
                    <a:pt x="0" y="47"/>
                    <a:pt x="0" y="42"/>
                    <a:pt x="5" y="37"/>
                  </a:cubicBezTo>
                  <a:lnTo>
                    <a:pt x="32" y="0"/>
                  </a:lnTo>
                  <a:lnTo>
                    <a:pt x="45" y="8"/>
                  </a:lnTo>
                  <a:lnTo>
                    <a:pt x="21" y="45"/>
                  </a:lnTo>
                  <a:cubicBezTo>
                    <a:pt x="16" y="53"/>
                    <a:pt x="19" y="58"/>
                    <a:pt x="24" y="63"/>
                  </a:cubicBezTo>
                  <a:cubicBezTo>
                    <a:pt x="32" y="69"/>
                    <a:pt x="37" y="66"/>
                    <a:pt x="42" y="61"/>
                  </a:cubicBezTo>
                  <a:lnTo>
                    <a:pt x="66" y="24"/>
                  </a:lnTo>
                  <a:lnTo>
                    <a:pt x="80" y="32"/>
                  </a:lnTo>
                  <a:lnTo>
                    <a:pt x="50" y="6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 name="Freeform 104">
              <a:extLst>
                <a:ext uri="{FF2B5EF4-FFF2-40B4-BE49-F238E27FC236}">
                  <a16:creationId xmlns:a16="http://schemas.microsoft.com/office/drawing/2014/main" id="{D7C8FB0F-E0E6-E04F-82B2-ED6248C1FDB9}"/>
                </a:ext>
              </a:extLst>
            </p:cNvPr>
            <p:cNvSpPr>
              <a:spLocks noChangeArrowheads="1"/>
            </p:cNvSpPr>
            <p:nvPr/>
          </p:nvSpPr>
          <p:spPr bwMode="auto">
            <a:xfrm>
              <a:off x="5151438" y="2062163"/>
              <a:ext cx="25400" cy="26987"/>
            </a:xfrm>
            <a:custGeom>
              <a:avLst/>
              <a:gdLst>
                <a:gd name="T0" fmla="*/ 10 w 72"/>
                <a:gd name="T1" fmla="*/ 75 h 76"/>
                <a:gd name="T2" fmla="*/ 0 w 72"/>
                <a:gd name="T3" fmla="*/ 64 h 76"/>
                <a:gd name="T4" fmla="*/ 37 w 72"/>
                <a:gd name="T5" fmla="*/ 22 h 76"/>
                <a:gd name="T6" fmla="*/ 21 w 72"/>
                <a:gd name="T7" fmla="*/ 8 h 76"/>
                <a:gd name="T8" fmla="*/ 29 w 72"/>
                <a:gd name="T9" fmla="*/ 0 h 76"/>
                <a:gd name="T10" fmla="*/ 71 w 72"/>
                <a:gd name="T11" fmla="*/ 35 h 76"/>
                <a:gd name="T12" fmla="*/ 63 w 72"/>
                <a:gd name="T13" fmla="*/ 43 h 76"/>
                <a:gd name="T14" fmla="*/ 47 w 72"/>
                <a:gd name="T15" fmla="*/ 32 h 76"/>
                <a:gd name="T16" fmla="*/ 10 w 72"/>
                <a:gd name="T17" fmla="*/ 7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6">
                  <a:moveTo>
                    <a:pt x="10" y="75"/>
                  </a:moveTo>
                  <a:lnTo>
                    <a:pt x="0" y="64"/>
                  </a:lnTo>
                  <a:lnTo>
                    <a:pt x="37" y="22"/>
                  </a:lnTo>
                  <a:lnTo>
                    <a:pt x="21" y="8"/>
                  </a:lnTo>
                  <a:lnTo>
                    <a:pt x="29" y="0"/>
                  </a:lnTo>
                  <a:lnTo>
                    <a:pt x="71" y="35"/>
                  </a:lnTo>
                  <a:lnTo>
                    <a:pt x="63" y="43"/>
                  </a:lnTo>
                  <a:lnTo>
                    <a:pt x="47" y="32"/>
                  </a:lnTo>
                  <a:lnTo>
                    <a:pt x="10" y="7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3" name="Freeform 105">
              <a:extLst>
                <a:ext uri="{FF2B5EF4-FFF2-40B4-BE49-F238E27FC236}">
                  <a16:creationId xmlns:a16="http://schemas.microsoft.com/office/drawing/2014/main" id="{720E8EE9-A22F-844E-B40C-5B69FABF4079}"/>
                </a:ext>
              </a:extLst>
            </p:cNvPr>
            <p:cNvSpPr>
              <a:spLocks noChangeArrowheads="1"/>
            </p:cNvSpPr>
            <p:nvPr/>
          </p:nvSpPr>
          <p:spPr bwMode="auto">
            <a:xfrm>
              <a:off x="5038725" y="2030413"/>
              <a:ext cx="23813" cy="28575"/>
            </a:xfrm>
            <a:custGeom>
              <a:avLst/>
              <a:gdLst>
                <a:gd name="T0" fmla="*/ 16 w 65"/>
                <a:gd name="T1" fmla="*/ 51 h 81"/>
                <a:gd name="T2" fmla="*/ 32 w 65"/>
                <a:gd name="T3" fmla="*/ 59 h 81"/>
                <a:gd name="T4" fmla="*/ 45 w 65"/>
                <a:gd name="T5" fmla="*/ 48 h 81"/>
                <a:gd name="T6" fmla="*/ 32 w 65"/>
                <a:gd name="T7" fmla="*/ 43 h 81"/>
                <a:gd name="T8" fmla="*/ 24 w 65"/>
                <a:gd name="T9" fmla="*/ 43 h 81"/>
                <a:gd name="T10" fmla="*/ 0 w 65"/>
                <a:gd name="T11" fmla="*/ 27 h 81"/>
                <a:gd name="T12" fmla="*/ 24 w 65"/>
                <a:gd name="T13" fmla="*/ 3 h 81"/>
                <a:gd name="T14" fmla="*/ 53 w 65"/>
                <a:gd name="T15" fmla="*/ 22 h 81"/>
                <a:gd name="T16" fmla="*/ 40 w 65"/>
                <a:gd name="T17" fmla="*/ 24 h 81"/>
                <a:gd name="T18" fmla="*/ 24 w 65"/>
                <a:gd name="T19" fmla="*/ 16 h 81"/>
                <a:gd name="T20" fmla="*/ 13 w 65"/>
                <a:gd name="T21" fmla="*/ 27 h 81"/>
                <a:gd name="T22" fmla="*/ 21 w 65"/>
                <a:gd name="T23" fmla="*/ 32 h 81"/>
                <a:gd name="T24" fmla="*/ 40 w 65"/>
                <a:gd name="T25" fmla="*/ 35 h 81"/>
                <a:gd name="T26" fmla="*/ 61 w 65"/>
                <a:gd name="T27" fmla="*/ 51 h 81"/>
                <a:gd name="T28" fmla="*/ 37 w 65"/>
                <a:gd name="T29" fmla="*/ 77 h 81"/>
                <a:gd name="T30" fmla="*/ 3 w 65"/>
                <a:gd name="T31" fmla="*/ 59 h 81"/>
                <a:gd name="T32" fmla="*/ 16 w 65"/>
                <a:gd name="T33"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1">
                  <a:moveTo>
                    <a:pt x="16" y="51"/>
                  </a:moveTo>
                  <a:cubicBezTo>
                    <a:pt x="16" y="53"/>
                    <a:pt x="19" y="61"/>
                    <a:pt x="32" y="59"/>
                  </a:cubicBezTo>
                  <a:cubicBezTo>
                    <a:pt x="40" y="59"/>
                    <a:pt x="45" y="56"/>
                    <a:pt x="45" y="48"/>
                  </a:cubicBezTo>
                  <a:cubicBezTo>
                    <a:pt x="45" y="43"/>
                    <a:pt x="40" y="43"/>
                    <a:pt x="32" y="43"/>
                  </a:cubicBezTo>
                  <a:lnTo>
                    <a:pt x="24" y="43"/>
                  </a:lnTo>
                  <a:cubicBezTo>
                    <a:pt x="13" y="43"/>
                    <a:pt x="0" y="40"/>
                    <a:pt x="0" y="27"/>
                  </a:cubicBezTo>
                  <a:cubicBezTo>
                    <a:pt x="0" y="19"/>
                    <a:pt x="0" y="6"/>
                    <a:pt x="24" y="3"/>
                  </a:cubicBezTo>
                  <a:cubicBezTo>
                    <a:pt x="45" y="0"/>
                    <a:pt x="53" y="14"/>
                    <a:pt x="53" y="22"/>
                  </a:cubicBezTo>
                  <a:lnTo>
                    <a:pt x="40" y="24"/>
                  </a:lnTo>
                  <a:cubicBezTo>
                    <a:pt x="40" y="22"/>
                    <a:pt x="37" y="14"/>
                    <a:pt x="24" y="16"/>
                  </a:cubicBezTo>
                  <a:cubicBezTo>
                    <a:pt x="19" y="16"/>
                    <a:pt x="13" y="19"/>
                    <a:pt x="13" y="27"/>
                  </a:cubicBezTo>
                  <a:cubicBezTo>
                    <a:pt x="13" y="32"/>
                    <a:pt x="19" y="32"/>
                    <a:pt x="21" y="32"/>
                  </a:cubicBezTo>
                  <a:lnTo>
                    <a:pt x="40" y="35"/>
                  </a:lnTo>
                  <a:cubicBezTo>
                    <a:pt x="50" y="35"/>
                    <a:pt x="58" y="37"/>
                    <a:pt x="61" y="51"/>
                  </a:cubicBezTo>
                  <a:cubicBezTo>
                    <a:pt x="64" y="72"/>
                    <a:pt x="43" y="75"/>
                    <a:pt x="37" y="77"/>
                  </a:cubicBezTo>
                  <a:cubicBezTo>
                    <a:pt x="13" y="80"/>
                    <a:pt x="5" y="67"/>
                    <a:pt x="3" y="59"/>
                  </a:cubicBezTo>
                  <a:lnTo>
                    <a:pt x="16" y="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4" name="Freeform 106">
              <a:extLst>
                <a:ext uri="{FF2B5EF4-FFF2-40B4-BE49-F238E27FC236}">
                  <a16:creationId xmlns:a16="http://schemas.microsoft.com/office/drawing/2014/main" id="{726CBDFD-625D-F74D-B911-6319E4123531}"/>
                </a:ext>
              </a:extLst>
            </p:cNvPr>
            <p:cNvSpPr>
              <a:spLocks noChangeArrowheads="1"/>
            </p:cNvSpPr>
            <p:nvPr/>
          </p:nvSpPr>
          <p:spPr bwMode="auto">
            <a:xfrm>
              <a:off x="4978400" y="2044700"/>
              <a:ext cx="33338" cy="31750"/>
            </a:xfrm>
            <a:custGeom>
              <a:avLst/>
              <a:gdLst>
                <a:gd name="T0" fmla="*/ 74 w 91"/>
                <a:gd name="T1" fmla="*/ 27 h 86"/>
                <a:gd name="T2" fmla="*/ 61 w 91"/>
                <a:gd name="T3" fmla="*/ 74 h 86"/>
                <a:gd name="T4" fmla="*/ 13 w 91"/>
                <a:gd name="T5" fmla="*/ 58 h 86"/>
                <a:gd name="T6" fmla="*/ 26 w 91"/>
                <a:gd name="T7" fmla="*/ 11 h 86"/>
                <a:gd name="T8" fmla="*/ 74 w 91"/>
                <a:gd name="T9" fmla="*/ 27 h 86"/>
                <a:gd name="T10" fmla="*/ 61 w 91"/>
                <a:gd name="T11" fmla="*/ 35 h 86"/>
                <a:gd name="T12" fmla="*/ 31 w 91"/>
                <a:gd name="T13" fmla="*/ 21 h 86"/>
                <a:gd name="T14" fmla="*/ 26 w 91"/>
                <a:gd name="T15" fmla="*/ 50 h 86"/>
                <a:gd name="T16" fmla="*/ 55 w 91"/>
                <a:gd name="T17" fmla="*/ 64 h 86"/>
                <a:gd name="T18" fmla="*/ 61 w 91"/>
                <a:gd name="T19" fmla="*/ 3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6">
                  <a:moveTo>
                    <a:pt x="74" y="27"/>
                  </a:moveTo>
                  <a:cubicBezTo>
                    <a:pt x="90" y="56"/>
                    <a:pt x="69" y="69"/>
                    <a:pt x="61" y="74"/>
                  </a:cubicBezTo>
                  <a:cubicBezTo>
                    <a:pt x="53" y="80"/>
                    <a:pt x="29" y="85"/>
                    <a:pt x="13" y="58"/>
                  </a:cubicBezTo>
                  <a:cubicBezTo>
                    <a:pt x="0" y="29"/>
                    <a:pt x="18" y="16"/>
                    <a:pt x="26" y="11"/>
                  </a:cubicBezTo>
                  <a:cubicBezTo>
                    <a:pt x="34" y="5"/>
                    <a:pt x="58" y="0"/>
                    <a:pt x="74" y="27"/>
                  </a:cubicBezTo>
                  <a:close/>
                  <a:moveTo>
                    <a:pt x="61" y="35"/>
                  </a:moveTo>
                  <a:cubicBezTo>
                    <a:pt x="53" y="19"/>
                    <a:pt x="39" y="18"/>
                    <a:pt x="31" y="21"/>
                  </a:cubicBezTo>
                  <a:cubicBezTo>
                    <a:pt x="23" y="23"/>
                    <a:pt x="18" y="35"/>
                    <a:pt x="26" y="50"/>
                  </a:cubicBezTo>
                  <a:cubicBezTo>
                    <a:pt x="34" y="69"/>
                    <a:pt x="47" y="69"/>
                    <a:pt x="55" y="64"/>
                  </a:cubicBezTo>
                  <a:cubicBezTo>
                    <a:pt x="63" y="61"/>
                    <a:pt x="69" y="50"/>
                    <a:pt x="61" y="3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5" name="Freeform 107">
              <a:extLst>
                <a:ext uri="{FF2B5EF4-FFF2-40B4-BE49-F238E27FC236}">
                  <a16:creationId xmlns:a16="http://schemas.microsoft.com/office/drawing/2014/main" id="{14122C83-9785-4D4B-930B-812D4C7C88CB}"/>
                </a:ext>
              </a:extLst>
            </p:cNvPr>
            <p:cNvSpPr>
              <a:spLocks noChangeArrowheads="1"/>
            </p:cNvSpPr>
            <p:nvPr/>
          </p:nvSpPr>
          <p:spPr bwMode="auto">
            <a:xfrm>
              <a:off x="4951413" y="2065338"/>
              <a:ext cx="33337" cy="30162"/>
            </a:xfrm>
            <a:custGeom>
              <a:avLst/>
              <a:gdLst>
                <a:gd name="T0" fmla="*/ 0 w 91"/>
                <a:gd name="T1" fmla="*/ 37 h 85"/>
                <a:gd name="T2" fmla="*/ 23 w 91"/>
                <a:gd name="T3" fmla="*/ 13 h 85"/>
                <a:gd name="T4" fmla="*/ 52 w 91"/>
                <a:gd name="T5" fmla="*/ 10 h 85"/>
                <a:gd name="T6" fmla="*/ 58 w 91"/>
                <a:gd name="T7" fmla="*/ 29 h 85"/>
                <a:gd name="T8" fmla="*/ 76 w 91"/>
                <a:gd name="T9" fmla="*/ 34 h 85"/>
                <a:gd name="T10" fmla="*/ 90 w 91"/>
                <a:gd name="T11" fmla="*/ 42 h 85"/>
                <a:gd name="T12" fmla="*/ 90 w 91"/>
                <a:gd name="T13" fmla="*/ 42 h 85"/>
                <a:gd name="T14" fmla="*/ 79 w 91"/>
                <a:gd name="T15" fmla="*/ 53 h 85"/>
                <a:gd name="T16" fmla="*/ 68 w 91"/>
                <a:gd name="T17" fmla="*/ 45 h 85"/>
                <a:gd name="T18" fmla="*/ 52 w 91"/>
                <a:gd name="T19" fmla="*/ 45 h 85"/>
                <a:gd name="T20" fmla="*/ 42 w 91"/>
                <a:gd name="T21" fmla="*/ 55 h 85"/>
                <a:gd name="T22" fmla="*/ 60 w 91"/>
                <a:gd name="T23" fmla="*/ 74 h 85"/>
                <a:gd name="T24" fmla="*/ 50 w 91"/>
                <a:gd name="T25" fmla="*/ 84 h 85"/>
                <a:gd name="T26" fmla="*/ 0 w 91"/>
                <a:gd name="T27" fmla="*/ 37 h 85"/>
                <a:gd name="T28" fmla="*/ 42 w 91"/>
                <a:gd name="T29" fmla="*/ 34 h 85"/>
                <a:gd name="T30" fmla="*/ 42 w 91"/>
                <a:gd name="T31" fmla="*/ 21 h 85"/>
                <a:gd name="T32" fmla="*/ 29 w 91"/>
                <a:gd name="T33" fmla="*/ 21 h 85"/>
                <a:gd name="T34" fmla="*/ 15 w 91"/>
                <a:gd name="T35" fmla="*/ 34 h 85"/>
                <a:gd name="T36" fmla="*/ 29 w 91"/>
                <a:gd name="T37" fmla="*/ 47 h 85"/>
                <a:gd name="T38" fmla="*/ 42 w 91"/>
                <a:gd name="T39"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85">
                  <a:moveTo>
                    <a:pt x="0" y="37"/>
                  </a:moveTo>
                  <a:lnTo>
                    <a:pt x="23" y="13"/>
                  </a:lnTo>
                  <a:cubicBezTo>
                    <a:pt x="37" y="0"/>
                    <a:pt x="47" y="8"/>
                    <a:pt x="52" y="10"/>
                  </a:cubicBezTo>
                  <a:cubicBezTo>
                    <a:pt x="58" y="16"/>
                    <a:pt x="60" y="24"/>
                    <a:pt x="58" y="29"/>
                  </a:cubicBezTo>
                  <a:cubicBezTo>
                    <a:pt x="63" y="26"/>
                    <a:pt x="68" y="26"/>
                    <a:pt x="76" y="34"/>
                  </a:cubicBezTo>
                  <a:cubicBezTo>
                    <a:pt x="84" y="42"/>
                    <a:pt x="84" y="42"/>
                    <a:pt x="90" y="42"/>
                  </a:cubicBezTo>
                  <a:lnTo>
                    <a:pt x="90" y="42"/>
                  </a:lnTo>
                  <a:lnTo>
                    <a:pt x="79" y="53"/>
                  </a:lnTo>
                  <a:cubicBezTo>
                    <a:pt x="76" y="50"/>
                    <a:pt x="74" y="50"/>
                    <a:pt x="68" y="45"/>
                  </a:cubicBezTo>
                  <a:cubicBezTo>
                    <a:pt x="60" y="39"/>
                    <a:pt x="58" y="37"/>
                    <a:pt x="52" y="45"/>
                  </a:cubicBezTo>
                  <a:lnTo>
                    <a:pt x="42" y="55"/>
                  </a:lnTo>
                  <a:lnTo>
                    <a:pt x="60" y="74"/>
                  </a:lnTo>
                  <a:lnTo>
                    <a:pt x="50" y="84"/>
                  </a:lnTo>
                  <a:lnTo>
                    <a:pt x="0" y="37"/>
                  </a:lnTo>
                  <a:close/>
                  <a:moveTo>
                    <a:pt x="42" y="34"/>
                  </a:moveTo>
                  <a:cubicBezTo>
                    <a:pt x="47" y="29"/>
                    <a:pt x="47" y="24"/>
                    <a:pt x="42" y="21"/>
                  </a:cubicBezTo>
                  <a:cubicBezTo>
                    <a:pt x="39" y="18"/>
                    <a:pt x="34" y="16"/>
                    <a:pt x="29" y="21"/>
                  </a:cubicBezTo>
                  <a:lnTo>
                    <a:pt x="15" y="34"/>
                  </a:lnTo>
                  <a:lnTo>
                    <a:pt x="29" y="47"/>
                  </a:lnTo>
                  <a:lnTo>
                    <a:pt x="42" y="3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 name="Freeform 108">
              <a:extLst>
                <a:ext uri="{FF2B5EF4-FFF2-40B4-BE49-F238E27FC236}">
                  <a16:creationId xmlns:a16="http://schemas.microsoft.com/office/drawing/2014/main" id="{EB3A5737-EC31-CB43-9F1D-122969DA03C7}"/>
                </a:ext>
              </a:extLst>
            </p:cNvPr>
            <p:cNvSpPr>
              <a:spLocks noChangeArrowheads="1"/>
            </p:cNvSpPr>
            <p:nvPr/>
          </p:nvSpPr>
          <p:spPr bwMode="auto">
            <a:xfrm>
              <a:off x="5119688" y="2289175"/>
              <a:ext cx="31750" cy="31750"/>
            </a:xfrm>
            <a:custGeom>
              <a:avLst/>
              <a:gdLst>
                <a:gd name="T0" fmla="*/ 37 w 86"/>
                <a:gd name="T1" fmla="*/ 8 h 88"/>
                <a:gd name="T2" fmla="*/ 51 w 86"/>
                <a:gd name="T3" fmla="*/ 0 h 88"/>
                <a:gd name="T4" fmla="*/ 85 w 86"/>
                <a:gd name="T5" fmla="*/ 58 h 88"/>
                <a:gd name="T6" fmla="*/ 72 w 86"/>
                <a:gd name="T7" fmla="*/ 66 h 88"/>
                <a:gd name="T8" fmla="*/ 21 w 86"/>
                <a:gd name="T9" fmla="*/ 37 h 88"/>
                <a:gd name="T10" fmla="*/ 21 w 86"/>
                <a:gd name="T11" fmla="*/ 37 h 88"/>
                <a:gd name="T12" fmla="*/ 45 w 86"/>
                <a:gd name="T13" fmla="*/ 79 h 88"/>
                <a:gd name="T14" fmla="*/ 35 w 86"/>
                <a:gd name="T15" fmla="*/ 87 h 88"/>
                <a:gd name="T16" fmla="*/ 0 w 86"/>
                <a:gd name="T17" fmla="*/ 29 h 88"/>
                <a:gd name="T18" fmla="*/ 13 w 86"/>
                <a:gd name="T19" fmla="*/ 21 h 88"/>
                <a:gd name="T20" fmla="*/ 61 w 86"/>
                <a:gd name="T21" fmla="*/ 48 h 88"/>
                <a:gd name="T22" fmla="*/ 61 w 86"/>
                <a:gd name="T23" fmla="*/ 48 h 88"/>
                <a:gd name="T24" fmla="*/ 37 w 86"/>
                <a:gd name="T25"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8">
                  <a:moveTo>
                    <a:pt x="37" y="8"/>
                  </a:moveTo>
                  <a:lnTo>
                    <a:pt x="51" y="0"/>
                  </a:lnTo>
                  <a:lnTo>
                    <a:pt x="85" y="58"/>
                  </a:lnTo>
                  <a:lnTo>
                    <a:pt x="72" y="66"/>
                  </a:lnTo>
                  <a:lnTo>
                    <a:pt x="21" y="37"/>
                  </a:lnTo>
                  <a:lnTo>
                    <a:pt x="21" y="37"/>
                  </a:lnTo>
                  <a:lnTo>
                    <a:pt x="45" y="79"/>
                  </a:lnTo>
                  <a:lnTo>
                    <a:pt x="35" y="87"/>
                  </a:lnTo>
                  <a:lnTo>
                    <a:pt x="0" y="29"/>
                  </a:lnTo>
                  <a:lnTo>
                    <a:pt x="13" y="21"/>
                  </a:lnTo>
                  <a:lnTo>
                    <a:pt x="61" y="48"/>
                  </a:lnTo>
                  <a:lnTo>
                    <a:pt x="61" y="48"/>
                  </a:lnTo>
                  <a:lnTo>
                    <a:pt x="37"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7" name="Freeform 109">
              <a:extLst>
                <a:ext uri="{FF2B5EF4-FFF2-40B4-BE49-F238E27FC236}">
                  <a16:creationId xmlns:a16="http://schemas.microsoft.com/office/drawing/2014/main" id="{B4A1E835-A02B-B645-A02C-C3F189FAB8B3}"/>
                </a:ext>
              </a:extLst>
            </p:cNvPr>
            <p:cNvSpPr>
              <a:spLocks noChangeArrowheads="1"/>
            </p:cNvSpPr>
            <p:nvPr/>
          </p:nvSpPr>
          <p:spPr bwMode="auto">
            <a:xfrm>
              <a:off x="5141913" y="2273300"/>
              <a:ext cx="31750" cy="30163"/>
            </a:xfrm>
            <a:custGeom>
              <a:avLst/>
              <a:gdLst>
                <a:gd name="T0" fmla="*/ 0 w 86"/>
                <a:gd name="T1" fmla="*/ 31 h 85"/>
                <a:gd name="T2" fmla="*/ 24 w 86"/>
                <a:gd name="T3" fmla="*/ 13 h 85"/>
                <a:gd name="T4" fmla="*/ 66 w 86"/>
                <a:gd name="T5" fmla="*/ 21 h 85"/>
                <a:gd name="T6" fmla="*/ 66 w 86"/>
                <a:gd name="T7" fmla="*/ 66 h 85"/>
                <a:gd name="T8" fmla="*/ 42 w 86"/>
                <a:gd name="T9" fmla="*/ 84 h 85"/>
                <a:gd name="T10" fmla="*/ 0 w 86"/>
                <a:gd name="T11" fmla="*/ 31 h 85"/>
                <a:gd name="T12" fmla="*/ 47 w 86"/>
                <a:gd name="T13" fmla="*/ 66 h 85"/>
                <a:gd name="T14" fmla="*/ 58 w 86"/>
                <a:gd name="T15" fmla="*/ 58 h 85"/>
                <a:gd name="T16" fmla="*/ 55 w 86"/>
                <a:gd name="T17" fmla="*/ 31 h 85"/>
                <a:gd name="T18" fmla="*/ 29 w 86"/>
                <a:gd name="T19" fmla="*/ 23 h 85"/>
                <a:gd name="T20" fmla="*/ 18 w 86"/>
                <a:gd name="T21" fmla="*/ 31 h 85"/>
                <a:gd name="T22" fmla="*/ 47 w 86"/>
                <a:gd name="T23"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85">
                  <a:moveTo>
                    <a:pt x="0" y="31"/>
                  </a:moveTo>
                  <a:lnTo>
                    <a:pt x="24" y="13"/>
                  </a:lnTo>
                  <a:cubicBezTo>
                    <a:pt x="42" y="0"/>
                    <a:pt x="58" y="10"/>
                    <a:pt x="66" y="21"/>
                  </a:cubicBezTo>
                  <a:cubicBezTo>
                    <a:pt x="74" y="31"/>
                    <a:pt x="85" y="53"/>
                    <a:pt x="66" y="66"/>
                  </a:cubicBezTo>
                  <a:lnTo>
                    <a:pt x="42" y="84"/>
                  </a:lnTo>
                  <a:lnTo>
                    <a:pt x="0" y="31"/>
                  </a:lnTo>
                  <a:close/>
                  <a:moveTo>
                    <a:pt x="47" y="66"/>
                  </a:moveTo>
                  <a:lnTo>
                    <a:pt x="58" y="58"/>
                  </a:lnTo>
                  <a:cubicBezTo>
                    <a:pt x="69" y="50"/>
                    <a:pt x="63" y="39"/>
                    <a:pt x="55" y="31"/>
                  </a:cubicBezTo>
                  <a:cubicBezTo>
                    <a:pt x="42" y="16"/>
                    <a:pt x="34" y="21"/>
                    <a:pt x="29" y="23"/>
                  </a:cubicBezTo>
                  <a:lnTo>
                    <a:pt x="18" y="31"/>
                  </a:lnTo>
                  <a:lnTo>
                    <a:pt x="47" y="6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8" name="Freeform 110">
              <a:extLst>
                <a:ext uri="{FF2B5EF4-FFF2-40B4-BE49-F238E27FC236}">
                  <a16:creationId xmlns:a16="http://schemas.microsoft.com/office/drawing/2014/main" id="{3747B405-69F7-ED47-BD8E-43DBE373D095}"/>
                </a:ext>
              </a:extLst>
            </p:cNvPr>
            <p:cNvSpPr>
              <a:spLocks noChangeArrowheads="1"/>
            </p:cNvSpPr>
            <p:nvPr/>
          </p:nvSpPr>
          <p:spPr bwMode="auto">
            <a:xfrm>
              <a:off x="5160963" y="2265363"/>
              <a:ext cx="23812" cy="20637"/>
            </a:xfrm>
            <a:custGeom>
              <a:avLst/>
              <a:gdLst>
                <a:gd name="T0" fmla="*/ 63 w 64"/>
                <a:gd name="T1" fmla="*/ 45 h 56"/>
                <a:gd name="T2" fmla="*/ 53 w 64"/>
                <a:gd name="T3" fmla="*/ 55 h 56"/>
                <a:gd name="T4" fmla="*/ 0 w 64"/>
                <a:gd name="T5" fmla="*/ 10 h 56"/>
                <a:gd name="T6" fmla="*/ 10 w 64"/>
                <a:gd name="T7" fmla="*/ 0 h 56"/>
                <a:gd name="T8" fmla="*/ 63 w 64"/>
                <a:gd name="T9" fmla="*/ 45 h 56"/>
              </a:gdLst>
              <a:ahLst/>
              <a:cxnLst>
                <a:cxn ang="0">
                  <a:pos x="T0" y="T1"/>
                </a:cxn>
                <a:cxn ang="0">
                  <a:pos x="T2" y="T3"/>
                </a:cxn>
                <a:cxn ang="0">
                  <a:pos x="T4" y="T5"/>
                </a:cxn>
                <a:cxn ang="0">
                  <a:pos x="T6" y="T7"/>
                </a:cxn>
                <a:cxn ang="0">
                  <a:pos x="T8" y="T9"/>
                </a:cxn>
              </a:cxnLst>
              <a:rect l="0" t="0" r="r" b="b"/>
              <a:pathLst>
                <a:path w="64" h="56">
                  <a:moveTo>
                    <a:pt x="63" y="45"/>
                  </a:moveTo>
                  <a:lnTo>
                    <a:pt x="53" y="55"/>
                  </a:lnTo>
                  <a:lnTo>
                    <a:pt x="0" y="10"/>
                  </a:lnTo>
                  <a:lnTo>
                    <a:pt x="10" y="0"/>
                  </a:lnTo>
                  <a:lnTo>
                    <a:pt x="63"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9" name="Freeform 111">
              <a:extLst>
                <a:ext uri="{FF2B5EF4-FFF2-40B4-BE49-F238E27FC236}">
                  <a16:creationId xmlns:a16="http://schemas.microsoft.com/office/drawing/2014/main" id="{D47BFA67-6460-6542-BAD1-33204A679F50}"/>
                </a:ext>
              </a:extLst>
            </p:cNvPr>
            <p:cNvSpPr>
              <a:spLocks noChangeArrowheads="1"/>
            </p:cNvSpPr>
            <p:nvPr/>
          </p:nvSpPr>
          <p:spPr bwMode="auto">
            <a:xfrm>
              <a:off x="5164138" y="2084388"/>
              <a:ext cx="31750" cy="28575"/>
            </a:xfrm>
            <a:custGeom>
              <a:avLst/>
              <a:gdLst>
                <a:gd name="T0" fmla="*/ 76 w 88"/>
                <a:gd name="T1" fmla="*/ 45 h 81"/>
                <a:gd name="T2" fmla="*/ 55 w 88"/>
                <a:gd name="T3" fmla="*/ 16 h 81"/>
                <a:gd name="T4" fmla="*/ 42 w 88"/>
                <a:gd name="T5" fmla="*/ 27 h 81"/>
                <a:gd name="T6" fmla="*/ 63 w 88"/>
                <a:gd name="T7" fmla="*/ 53 h 81"/>
                <a:gd name="T8" fmla="*/ 53 w 88"/>
                <a:gd name="T9" fmla="*/ 59 h 81"/>
                <a:gd name="T10" fmla="*/ 34 w 88"/>
                <a:gd name="T11" fmla="*/ 32 h 81"/>
                <a:gd name="T12" fmla="*/ 18 w 88"/>
                <a:gd name="T13" fmla="*/ 43 h 81"/>
                <a:gd name="T14" fmla="*/ 42 w 88"/>
                <a:gd name="T15" fmla="*/ 74 h 81"/>
                <a:gd name="T16" fmla="*/ 31 w 88"/>
                <a:gd name="T17" fmla="*/ 80 h 81"/>
                <a:gd name="T18" fmla="*/ 0 w 88"/>
                <a:gd name="T19" fmla="*/ 40 h 81"/>
                <a:gd name="T20" fmla="*/ 55 w 88"/>
                <a:gd name="T21" fmla="*/ 0 h 81"/>
                <a:gd name="T22" fmla="*/ 87 w 88"/>
                <a:gd name="T23" fmla="*/ 37 h 81"/>
                <a:gd name="T24" fmla="*/ 76 w 88"/>
                <a:gd name="T25"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1">
                  <a:moveTo>
                    <a:pt x="76" y="45"/>
                  </a:moveTo>
                  <a:lnTo>
                    <a:pt x="55" y="16"/>
                  </a:lnTo>
                  <a:lnTo>
                    <a:pt x="42" y="27"/>
                  </a:lnTo>
                  <a:lnTo>
                    <a:pt x="63" y="53"/>
                  </a:lnTo>
                  <a:lnTo>
                    <a:pt x="53" y="59"/>
                  </a:lnTo>
                  <a:lnTo>
                    <a:pt x="34" y="32"/>
                  </a:lnTo>
                  <a:lnTo>
                    <a:pt x="18" y="43"/>
                  </a:lnTo>
                  <a:lnTo>
                    <a:pt x="42" y="74"/>
                  </a:lnTo>
                  <a:lnTo>
                    <a:pt x="31" y="80"/>
                  </a:lnTo>
                  <a:lnTo>
                    <a:pt x="0" y="40"/>
                  </a:lnTo>
                  <a:lnTo>
                    <a:pt x="55" y="0"/>
                  </a:lnTo>
                  <a:lnTo>
                    <a:pt x="87" y="37"/>
                  </a:lnTo>
                  <a:lnTo>
                    <a:pt x="76"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 name="Freeform 112">
              <a:extLst>
                <a:ext uri="{FF2B5EF4-FFF2-40B4-BE49-F238E27FC236}">
                  <a16:creationId xmlns:a16="http://schemas.microsoft.com/office/drawing/2014/main" id="{C05DE302-9888-3841-B7B9-9C02A598A163}"/>
                </a:ext>
              </a:extLst>
            </p:cNvPr>
            <p:cNvSpPr>
              <a:spLocks noChangeArrowheads="1"/>
            </p:cNvSpPr>
            <p:nvPr/>
          </p:nvSpPr>
          <p:spPr bwMode="auto">
            <a:xfrm>
              <a:off x="4972050" y="2284413"/>
              <a:ext cx="31750" cy="31750"/>
            </a:xfrm>
            <a:custGeom>
              <a:avLst/>
              <a:gdLst>
                <a:gd name="T0" fmla="*/ 71 w 90"/>
                <a:gd name="T1" fmla="*/ 63 h 90"/>
                <a:gd name="T2" fmla="*/ 24 w 90"/>
                <a:gd name="T3" fmla="*/ 74 h 90"/>
                <a:gd name="T4" fmla="*/ 18 w 90"/>
                <a:gd name="T5" fmla="*/ 26 h 90"/>
                <a:gd name="T6" fmla="*/ 66 w 90"/>
                <a:gd name="T7" fmla="*/ 16 h 90"/>
                <a:gd name="T8" fmla="*/ 71 w 90"/>
                <a:gd name="T9" fmla="*/ 63 h 90"/>
                <a:gd name="T10" fmla="*/ 61 w 90"/>
                <a:gd name="T11" fmla="*/ 55 h 90"/>
                <a:gd name="T12" fmla="*/ 58 w 90"/>
                <a:gd name="T13" fmla="*/ 26 h 90"/>
                <a:gd name="T14" fmla="*/ 29 w 90"/>
                <a:gd name="T15" fmla="*/ 34 h 90"/>
                <a:gd name="T16" fmla="*/ 32 w 90"/>
                <a:gd name="T17" fmla="*/ 63 h 90"/>
                <a:gd name="T18" fmla="*/ 61 w 90"/>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71" y="63"/>
                  </a:moveTo>
                  <a:cubicBezTo>
                    <a:pt x="52" y="89"/>
                    <a:pt x="32" y="79"/>
                    <a:pt x="24" y="74"/>
                  </a:cubicBezTo>
                  <a:cubicBezTo>
                    <a:pt x="16" y="69"/>
                    <a:pt x="0" y="53"/>
                    <a:pt x="18" y="26"/>
                  </a:cubicBezTo>
                  <a:cubicBezTo>
                    <a:pt x="37" y="0"/>
                    <a:pt x="61" y="10"/>
                    <a:pt x="66" y="16"/>
                  </a:cubicBezTo>
                  <a:cubicBezTo>
                    <a:pt x="74" y="21"/>
                    <a:pt x="89" y="36"/>
                    <a:pt x="71" y="63"/>
                  </a:cubicBezTo>
                  <a:close/>
                  <a:moveTo>
                    <a:pt x="61" y="55"/>
                  </a:moveTo>
                  <a:cubicBezTo>
                    <a:pt x="71" y="39"/>
                    <a:pt x="66" y="29"/>
                    <a:pt x="58" y="26"/>
                  </a:cubicBezTo>
                  <a:cubicBezTo>
                    <a:pt x="53" y="21"/>
                    <a:pt x="39" y="21"/>
                    <a:pt x="29" y="34"/>
                  </a:cubicBezTo>
                  <a:cubicBezTo>
                    <a:pt x="18" y="50"/>
                    <a:pt x="26" y="61"/>
                    <a:pt x="32" y="63"/>
                  </a:cubicBezTo>
                  <a:cubicBezTo>
                    <a:pt x="37" y="69"/>
                    <a:pt x="50" y="71"/>
                    <a:pt x="61" y="5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1" name="Freeform 113">
              <a:extLst>
                <a:ext uri="{FF2B5EF4-FFF2-40B4-BE49-F238E27FC236}">
                  <a16:creationId xmlns:a16="http://schemas.microsoft.com/office/drawing/2014/main" id="{4CF3C869-1496-AA4A-A1E6-5C3F2866915F}"/>
                </a:ext>
              </a:extLst>
            </p:cNvPr>
            <p:cNvSpPr>
              <a:spLocks noChangeArrowheads="1"/>
            </p:cNvSpPr>
            <p:nvPr/>
          </p:nvSpPr>
          <p:spPr bwMode="auto">
            <a:xfrm>
              <a:off x="5006975" y="2297113"/>
              <a:ext cx="20638" cy="26987"/>
            </a:xfrm>
            <a:custGeom>
              <a:avLst/>
              <a:gdLst>
                <a:gd name="T0" fmla="*/ 45 w 59"/>
                <a:gd name="T1" fmla="*/ 16 h 75"/>
                <a:gd name="T2" fmla="*/ 58 w 59"/>
                <a:gd name="T3" fmla="*/ 21 h 75"/>
                <a:gd name="T4" fmla="*/ 13 w 59"/>
                <a:gd name="T5" fmla="*/ 74 h 75"/>
                <a:gd name="T6" fmla="*/ 0 w 59"/>
                <a:gd name="T7" fmla="*/ 71 h 75"/>
                <a:gd name="T8" fmla="*/ 3 w 59"/>
                <a:gd name="T9" fmla="*/ 0 h 75"/>
                <a:gd name="T10" fmla="*/ 19 w 59"/>
                <a:gd name="T11" fmla="*/ 5 h 75"/>
                <a:gd name="T12" fmla="*/ 13 w 59"/>
                <a:gd name="T13" fmla="*/ 58 h 75"/>
                <a:gd name="T14" fmla="*/ 13 w 59"/>
                <a:gd name="T15" fmla="*/ 58 h 75"/>
                <a:gd name="T16" fmla="*/ 45 w 59"/>
                <a:gd name="T17"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5">
                  <a:moveTo>
                    <a:pt x="45" y="16"/>
                  </a:moveTo>
                  <a:lnTo>
                    <a:pt x="58" y="21"/>
                  </a:lnTo>
                  <a:lnTo>
                    <a:pt x="13" y="74"/>
                  </a:lnTo>
                  <a:lnTo>
                    <a:pt x="0" y="71"/>
                  </a:lnTo>
                  <a:lnTo>
                    <a:pt x="3" y="0"/>
                  </a:lnTo>
                  <a:lnTo>
                    <a:pt x="19" y="5"/>
                  </a:lnTo>
                  <a:lnTo>
                    <a:pt x="13" y="58"/>
                  </a:lnTo>
                  <a:lnTo>
                    <a:pt x="13" y="58"/>
                  </a:lnTo>
                  <a:lnTo>
                    <a:pt x="45"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 name="Freeform 114">
              <a:extLst>
                <a:ext uri="{FF2B5EF4-FFF2-40B4-BE49-F238E27FC236}">
                  <a16:creationId xmlns:a16="http://schemas.microsoft.com/office/drawing/2014/main" id="{C99F09A3-65CA-674C-9F34-C3F4AB348930}"/>
                </a:ext>
              </a:extLst>
            </p:cNvPr>
            <p:cNvSpPr>
              <a:spLocks noChangeArrowheads="1"/>
            </p:cNvSpPr>
            <p:nvPr/>
          </p:nvSpPr>
          <p:spPr bwMode="auto">
            <a:xfrm>
              <a:off x="5026025" y="2306638"/>
              <a:ext cx="11113" cy="25400"/>
            </a:xfrm>
            <a:custGeom>
              <a:avLst/>
              <a:gdLst>
                <a:gd name="T0" fmla="*/ 13 w 32"/>
                <a:gd name="T1" fmla="*/ 69 h 70"/>
                <a:gd name="T2" fmla="*/ 0 w 32"/>
                <a:gd name="T3" fmla="*/ 63 h 70"/>
                <a:gd name="T4" fmla="*/ 18 w 32"/>
                <a:gd name="T5" fmla="*/ 0 h 70"/>
                <a:gd name="T6" fmla="*/ 31 w 32"/>
                <a:gd name="T7" fmla="*/ 2 h 70"/>
                <a:gd name="T8" fmla="*/ 13 w 32"/>
                <a:gd name="T9" fmla="*/ 69 h 70"/>
              </a:gdLst>
              <a:ahLst/>
              <a:cxnLst>
                <a:cxn ang="0">
                  <a:pos x="T0" y="T1"/>
                </a:cxn>
                <a:cxn ang="0">
                  <a:pos x="T2" y="T3"/>
                </a:cxn>
                <a:cxn ang="0">
                  <a:pos x="T4" y="T5"/>
                </a:cxn>
                <a:cxn ang="0">
                  <a:pos x="T6" y="T7"/>
                </a:cxn>
                <a:cxn ang="0">
                  <a:pos x="T8" y="T9"/>
                </a:cxn>
              </a:cxnLst>
              <a:rect l="0" t="0" r="r" b="b"/>
              <a:pathLst>
                <a:path w="32" h="70">
                  <a:moveTo>
                    <a:pt x="13" y="69"/>
                  </a:moveTo>
                  <a:lnTo>
                    <a:pt x="0" y="63"/>
                  </a:lnTo>
                  <a:lnTo>
                    <a:pt x="18" y="0"/>
                  </a:lnTo>
                  <a:lnTo>
                    <a:pt x="31" y="2"/>
                  </a:lnTo>
                  <a:lnTo>
                    <a:pt x="13"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3" name="Freeform 115">
              <a:extLst>
                <a:ext uri="{FF2B5EF4-FFF2-40B4-BE49-F238E27FC236}">
                  <a16:creationId xmlns:a16="http://schemas.microsoft.com/office/drawing/2014/main" id="{F4944C3E-4D48-1645-A2A9-72D439077F0F}"/>
                </a:ext>
              </a:extLst>
            </p:cNvPr>
            <p:cNvSpPr>
              <a:spLocks noChangeArrowheads="1"/>
            </p:cNvSpPr>
            <p:nvPr/>
          </p:nvSpPr>
          <p:spPr bwMode="auto">
            <a:xfrm>
              <a:off x="5064125" y="2308225"/>
              <a:ext cx="25400" cy="25400"/>
            </a:xfrm>
            <a:custGeom>
              <a:avLst/>
              <a:gdLst>
                <a:gd name="T0" fmla="*/ 70 w 71"/>
                <a:gd name="T1" fmla="*/ 69 h 72"/>
                <a:gd name="T2" fmla="*/ 57 w 71"/>
                <a:gd name="T3" fmla="*/ 69 h 72"/>
                <a:gd name="T4" fmla="*/ 54 w 71"/>
                <a:gd name="T5" fmla="*/ 13 h 72"/>
                <a:gd name="T6" fmla="*/ 54 w 71"/>
                <a:gd name="T7" fmla="*/ 13 h 72"/>
                <a:gd name="T8" fmla="*/ 44 w 71"/>
                <a:gd name="T9" fmla="*/ 69 h 72"/>
                <a:gd name="T10" fmla="*/ 31 w 71"/>
                <a:gd name="T11" fmla="*/ 71 h 72"/>
                <a:gd name="T12" fmla="*/ 13 w 71"/>
                <a:gd name="T13" fmla="*/ 16 h 72"/>
                <a:gd name="T14" fmla="*/ 13 w 71"/>
                <a:gd name="T15" fmla="*/ 16 h 72"/>
                <a:gd name="T16" fmla="*/ 18 w 71"/>
                <a:gd name="T17" fmla="*/ 71 h 72"/>
                <a:gd name="T18" fmla="*/ 5 w 71"/>
                <a:gd name="T19" fmla="*/ 71 h 72"/>
                <a:gd name="T20" fmla="*/ 0 w 71"/>
                <a:gd name="T21" fmla="*/ 5 h 72"/>
                <a:gd name="T22" fmla="*/ 21 w 71"/>
                <a:gd name="T23" fmla="*/ 3 h 72"/>
                <a:gd name="T24" fmla="*/ 37 w 71"/>
                <a:gd name="T25" fmla="*/ 56 h 72"/>
                <a:gd name="T26" fmla="*/ 37 w 71"/>
                <a:gd name="T27" fmla="*/ 56 h 72"/>
                <a:gd name="T28" fmla="*/ 46 w 71"/>
                <a:gd name="T29" fmla="*/ 3 h 72"/>
                <a:gd name="T30" fmla="*/ 65 w 71"/>
                <a:gd name="T31" fmla="*/ 0 h 72"/>
                <a:gd name="T32" fmla="*/ 70 w 71"/>
                <a:gd name="T33"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2">
                  <a:moveTo>
                    <a:pt x="70" y="69"/>
                  </a:moveTo>
                  <a:lnTo>
                    <a:pt x="57" y="69"/>
                  </a:lnTo>
                  <a:lnTo>
                    <a:pt x="54" y="13"/>
                  </a:lnTo>
                  <a:lnTo>
                    <a:pt x="54" y="13"/>
                  </a:lnTo>
                  <a:lnTo>
                    <a:pt x="44" y="69"/>
                  </a:lnTo>
                  <a:lnTo>
                    <a:pt x="31" y="71"/>
                  </a:lnTo>
                  <a:lnTo>
                    <a:pt x="13" y="16"/>
                  </a:lnTo>
                  <a:lnTo>
                    <a:pt x="13" y="16"/>
                  </a:lnTo>
                  <a:lnTo>
                    <a:pt x="18" y="71"/>
                  </a:lnTo>
                  <a:lnTo>
                    <a:pt x="5" y="71"/>
                  </a:lnTo>
                  <a:lnTo>
                    <a:pt x="0" y="5"/>
                  </a:lnTo>
                  <a:lnTo>
                    <a:pt x="21" y="3"/>
                  </a:lnTo>
                  <a:lnTo>
                    <a:pt x="37" y="56"/>
                  </a:lnTo>
                  <a:lnTo>
                    <a:pt x="37" y="56"/>
                  </a:lnTo>
                  <a:lnTo>
                    <a:pt x="46" y="3"/>
                  </a:lnTo>
                  <a:lnTo>
                    <a:pt x="65" y="0"/>
                  </a:lnTo>
                  <a:lnTo>
                    <a:pt x="70"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4" name="Freeform 116">
              <a:extLst>
                <a:ext uri="{FF2B5EF4-FFF2-40B4-BE49-F238E27FC236}">
                  <a16:creationId xmlns:a16="http://schemas.microsoft.com/office/drawing/2014/main" id="{4BFB20D4-4461-BB4D-A32E-BCE65739B32C}"/>
                </a:ext>
              </a:extLst>
            </p:cNvPr>
            <p:cNvSpPr>
              <a:spLocks noChangeArrowheads="1"/>
            </p:cNvSpPr>
            <p:nvPr/>
          </p:nvSpPr>
          <p:spPr bwMode="auto">
            <a:xfrm>
              <a:off x="5095875" y="2303463"/>
              <a:ext cx="26988" cy="26987"/>
            </a:xfrm>
            <a:custGeom>
              <a:avLst/>
              <a:gdLst>
                <a:gd name="T0" fmla="*/ 66 w 73"/>
                <a:gd name="T1" fmla="*/ 39 h 75"/>
                <a:gd name="T2" fmla="*/ 45 w 73"/>
                <a:gd name="T3" fmla="*/ 71 h 75"/>
                <a:gd name="T4" fmla="*/ 21 w 73"/>
                <a:gd name="T5" fmla="*/ 69 h 75"/>
                <a:gd name="T6" fmla="*/ 11 w 73"/>
                <a:gd name="T7" fmla="*/ 53 h 75"/>
                <a:gd name="T8" fmla="*/ 0 w 73"/>
                <a:gd name="T9" fmla="*/ 10 h 75"/>
                <a:gd name="T10" fmla="*/ 13 w 73"/>
                <a:gd name="T11" fmla="*/ 8 h 75"/>
                <a:gd name="T12" fmla="*/ 24 w 73"/>
                <a:gd name="T13" fmla="*/ 50 h 75"/>
                <a:gd name="T14" fmla="*/ 40 w 73"/>
                <a:gd name="T15" fmla="*/ 61 h 75"/>
                <a:gd name="T16" fmla="*/ 50 w 73"/>
                <a:gd name="T17" fmla="*/ 45 h 75"/>
                <a:gd name="T18" fmla="*/ 40 w 73"/>
                <a:gd name="T19" fmla="*/ 2 h 75"/>
                <a:gd name="T20" fmla="*/ 53 w 73"/>
                <a:gd name="T21" fmla="*/ 0 h 75"/>
                <a:gd name="T22" fmla="*/ 66 w 73"/>
                <a:gd name="T23"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5">
                  <a:moveTo>
                    <a:pt x="66" y="39"/>
                  </a:moveTo>
                  <a:cubicBezTo>
                    <a:pt x="72" y="58"/>
                    <a:pt x="61" y="66"/>
                    <a:pt x="45" y="71"/>
                  </a:cubicBezTo>
                  <a:cubicBezTo>
                    <a:pt x="40" y="74"/>
                    <a:pt x="29" y="74"/>
                    <a:pt x="21" y="69"/>
                  </a:cubicBezTo>
                  <a:cubicBezTo>
                    <a:pt x="16" y="66"/>
                    <a:pt x="13" y="61"/>
                    <a:pt x="11" y="53"/>
                  </a:cubicBezTo>
                  <a:lnTo>
                    <a:pt x="0" y="10"/>
                  </a:lnTo>
                  <a:lnTo>
                    <a:pt x="13" y="8"/>
                  </a:lnTo>
                  <a:lnTo>
                    <a:pt x="24" y="50"/>
                  </a:lnTo>
                  <a:cubicBezTo>
                    <a:pt x="26" y="58"/>
                    <a:pt x="32" y="61"/>
                    <a:pt x="40" y="61"/>
                  </a:cubicBezTo>
                  <a:cubicBezTo>
                    <a:pt x="50" y="58"/>
                    <a:pt x="53" y="53"/>
                    <a:pt x="50" y="45"/>
                  </a:cubicBezTo>
                  <a:lnTo>
                    <a:pt x="40" y="2"/>
                  </a:lnTo>
                  <a:lnTo>
                    <a:pt x="53" y="0"/>
                  </a:lnTo>
                  <a:lnTo>
                    <a:pt x="66" y="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5" name="Freeform 117">
              <a:extLst>
                <a:ext uri="{FF2B5EF4-FFF2-40B4-BE49-F238E27FC236}">
                  <a16:creationId xmlns:a16="http://schemas.microsoft.com/office/drawing/2014/main" id="{52F18E29-43AB-B74C-8B30-2CBD1CEF5C7F}"/>
                </a:ext>
              </a:extLst>
            </p:cNvPr>
            <p:cNvSpPr>
              <a:spLocks noChangeArrowheads="1"/>
            </p:cNvSpPr>
            <p:nvPr/>
          </p:nvSpPr>
          <p:spPr bwMode="auto">
            <a:xfrm>
              <a:off x="4930775" y="2089150"/>
              <a:ext cx="23813" cy="26988"/>
            </a:xfrm>
            <a:custGeom>
              <a:avLst/>
              <a:gdLst>
                <a:gd name="T0" fmla="*/ 66 w 67"/>
                <a:gd name="T1" fmla="*/ 66 h 77"/>
                <a:gd name="T2" fmla="*/ 59 w 67"/>
                <a:gd name="T3" fmla="*/ 76 h 77"/>
                <a:gd name="T4" fmla="*/ 0 w 67"/>
                <a:gd name="T5" fmla="*/ 39 h 77"/>
                <a:gd name="T6" fmla="*/ 19 w 67"/>
                <a:gd name="T7" fmla="*/ 13 h 77"/>
                <a:gd name="T8" fmla="*/ 51 w 67"/>
                <a:gd name="T9" fmla="*/ 8 h 77"/>
                <a:gd name="T10" fmla="*/ 56 w 67"/>
                <a:gd name="T11" fmla="*/ 37 h 77"/>
                <a:gd name="T12" fmla="*/ 45 w 67"/>
                <a:gd name="T13" fmla="*/ 53 h 77"/>
                <a:gd name="T14" fmla="*/ 66 w 67"/>
                <a:gd name="T15" fmla="*/ 66 h 77"/>
                <a:gd name="T16" fmla="*/ 43 w 67"/>
                <a:gd name="T17" fmla="*/ 37 h 77"/>
                <a:gd name="T18" fmla="*/ 40 w 67"/>
                <a:gd name="T19" fmla="*/ 21 h 77"/>
                <a:gd name="T20" fmla="*/ 24 w 67"/>
                <a:gd name="T21" fmla="*/ 26 h 77"/>
                <a:gd name="T22" fmla="*/ 19 w 67"/>
                <a:gd name="T23" fmla="*/ 37 h 77"/>
                <a:gd name="T24" fmla="*/ 35 w 67"/>
                <a:gd name="T25" fmla="*/ 47 h 77"/>
                <a:gd name="T26" fmla="*/ 43 w 67"/>
                <a:gd name="T27"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7">
                  <a:moveTo>
                    <a:pt x="66" y="66"/>
                  </a:moveTo>
                  <a:lnTo>
                    <a:pt x="59" y="76"/>
                  </a:lnTo>
                  <a:lnTo>
                    <a:pt x="0" y="39"/>
                  </a:lnTo>
                  <a:lnTo>
                    <a:pt x="19" y="13"/>
                  </a:lnTo>
                  <a:cubicBezTo>
                    <a:pt x="27" y="2"/>
                    <a:pt x="37" y="0"/>
                    <a:pt x="51" y="8"/>
                  </a:cubicBezTo>
                  <a:cubicBezTo>
                    <a:pt x="56" y="10"/>
                    <a:pt x="66" y="23"/>
                    <a:pt x="56" y="37"/>
                  </a:cubicBezTo>
                  <a:lnTo>
                    <a:pt x="45" y="53"/>
                  </a:lnTo>
                  <a:lnTo>
                    <a:pt x="66" y="66"/>
                  </a:lnTo>
                  <a:close/>
                  <a:moveTo>
                    <a:pt x="43" y="37"/>
                  </a:moveTo>
                  <a:cubicBezTo>
                    <a:pt x="48" y="29"/>
                    <a:pt x="43" y="23"/>
                    <a:pt x="40" y="21"/>
                  </a:cubicBezTo>
                  <a:cubicBezTo>
                    <a:pt x="35" y="18"/>
                    <a:pt x="29" y="18"/>
                    <a:pt x="24" y="26"/>
                  </a:cubicBezTo>
                  <a:lnTo>
                    <a:pt x="19" y="37"/>
                  </a:lnTo>
                  <a:lnTo>
                    <a:pt x="35" y="47"/>
                  </a:lnTo>
                  <a:lnTo>
                    <a:pt x="43"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6" name="Freeform 118">
              <a:extLst>
                <a:ext uri="{FF2B5EF4-FFF2-40B4-BE49-F238E27FC236}">
                  <a16:creationId xmlns:a16="http://schemas.microsoft.com/office/drawing/2014/main" id="{141A259F-00CE-894A-8FBA-FCBAABF9D901}"/>
                </a:ext>
              </a:extLst>
            </p:cNvPr>
            <p:cNvSpPr>
              <a:spLocks noChangeArrowheads="1"/>
            </p:cNvSpPr>
            <p:nvPr/>
          </p:nvSpPr>
          <p:spPr bwMode="auto">
            <a:xfrm>
              <a:off x="5083175" y="2274888"/>
              <a:ext cx="7938" cy="6350"/>
            </a:xfrm>
            <a:custGeom>
              <a:avLst/>
              <a:gdLst>
                <a:gd name="T0" fmla="*/ 5 w 24"/>
                <a:gd name="T1" fmla="*/ 18 h 19"/>
                <a:gd name="T2" fmla="*/ 0 w 24"/>
                <a:gd name="T3" fmla="*/ 18 h 19"/>
                <a:gd name="T4" fmla="*/ 18 w 24"/>
                <a:gd name="T5" fmla="*/ 5 h 19"/>
                <a:gd name="T6" fmla="*/ 5 w 24"/>
                <a:gd name="T7" fmla="*/ 18 h 19"/>
              </a:gdLst>
              <a:ahLst/>
              <a:cxnLst>
                <a:cxn ang="0">
                  <a:pos x="T0" y="T1"/>
                </a:cxn>
                <a:cxn ang="0">
                  <a:pos x="T2" y="T3"/>
                </a:cxn>
                <a:cxn ang="0">
                  <a:pos x="T4" y="T5"/>
                </a:cxn>
                <a:cxn ang="0">
                  <a:pos x="T6" y="T7"/>
                </a:cxn>
              </a:cxnLst>
              <a:rect l="0" t="0" r="r" b="b"/>
              <a:pathLst>
                <a:path w="24" h="19">
                  <a:moveTo>
                    <a:pt x="5" y="18"/>
                  </a:moveTo>
                  <a:lnTo>
                    <a:pt x="0" y="18"/>
                  </a:lnTo>
                  <a:cubicBezTo>
                    <a:pt x="2" y="11"/>
                    <a:pt x="8" y="0"/>
                    <a:pt x="18" y="5"/>
                  </a:cubicBezTo>
                  <a:cubicBezTo>
                    <a:pt x="23" y="16"/>
                    <a:pt x="10" y="13"/>
                    <a:pt x="5" y="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 name="Freeform 119">
              <a:extLst>
                <a:ext uri="{FF2B5EF4-FFF2-40B4-BE49-F238E27FC236}">
                  <a16:creationId xmlns:a16="http://schemas.microsoft.com/office/drawing/2014/main" id="{D2EB8CC6-E1EA-D646-8D22-2422D32EE426}"/>
                </a:ext>
              </a:extLst>
            </p:cNvPr>
            <p:cNvSpPr>
              <a:spLocks noChangeArrowheads="1"/>
            </p:cNvSpPr>
            <p:nvPr/>
          </p:nvSpPr>
          <p:spPr bwMode="auto">
            <a:xfrm>
              <a:off x="5056188" y="2200275"/>
              <a:ext cx="7937" cy="4763"/>
            </a:xfrm>
            <a:custGeom>
              <a:avLst/>
              <a:gdLst>
                <a:gd name="T0" fmla="*/ 21 w 22"/>
                <a:gd name="T1" fmla="*/ 14 h 15"/>
                <a:gd name="T2" fmla="*/ 2 w 22"/>
                <a:gd name="T3" fmla="*/ 14 h 15"/>
                <a:gd name="T4" fmla="*/ 21 w 22"/>
                <a:gd name="T5" fmla="*/ 8 h 15"/>
                <a:gd name="T6" fmla="*/ 21 w 22"/>
                <a:gd name="T7" fmla="*/ 14 h 15"/>
              </a:gdLst>
              <a:ahLst/>
              <a:cxnLst>
                <a:cxn ang="0">
                  <a:pos x="T0" y="T1"/>
                </a:cxn>
                <a:cxn ang="0">
                  <a:pos x="T2" y="T3"/>
                </a:cxn>
                <a:cxn ang="0">
                  <a:pos x="T4" y="T5"/>
                </a:cxn>
                <a:cxn ang="0">
                  <a:pos x="T6" y="T7"/>
                </a:cxn>
              </a:cxnLst>
              <a:rect l="0" t="0" r="r" b="b"/>
              <a:pathLst>
                <a:path w="22" h="15">
                  <a:moveTo>
                    <a:pt x="21" y="14"/>
                  </a:moveTo>
                  <a:lnTo>
                    <a:pt x="2" y="14"/>
                  </a:lnTo>
                  <a:cubicBezTo>
                    <a:pt x="0" y="3"/>
                    <a:pt x="16" y="0"/>
                    <a:pt x="21" y="8"/>
                  </a:cubicBezTo>
                  <a:lnTo>
                    <a:pt x="21"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8" name="Freeform 120">
              <a:extLst>
                <a:ext uri="{FF2B5EF4-FFF2-40B4-BE49-F238E27FC236}">
                  <a16:creationId xmlns:a16="http://schemas.microsoft.com/office/drawing/2014/main" id="{750563B0-2C0F-5A49-8755-6E7EB77CC576}"/>
                </a:ext>
              </a:extLst>
            </p:cNvPr>
            <p:cNvSpPr>
              <a:spLocks noChangeArrowheads="1"/>
            </p:cNvSpPr>
            <p:nvPr/>
          </p:nvSpPr>
          <p:spPr bwMode="auto">
            <a:xfrm>
              <a:off x="5073650" y="2155825"/>
              <a:ext cx="15875" cy="4763"/>
            </a:xfrm>
            <a:custGeom>
              <a:avLst/>
              <a:gdLst>
                <a:gd name="T0" fmla="*/ 0 w 42"/>
                <a:gd name="T1" fmla="*/ 13 h 14"/>
                <a:gd name="T2" fmla="*/ 11 w 42"/>
                <a:gd name="T3" fmla="*/ 3 h 14"/>
                <a:gd name="T4" fmla="*/ 31 w 42"/>
                <a:gd name="T5" fmla="*/ 0 h 14"/>
                <a:gd name="T6" fmla="*/ 41 w 42"/>
                <a:gd name="T7" fmla="*/ 0 h 14"/>
                <a:gd name="T8" fmla="*/ 39 w 42"/>
                <a:gd name="T9" fmla="*/ 8 h 14"/>
                <a:gd name="T10" fmla="*/ 26 w 42"/>
                <a:gd name="T11" fmla="*/ 13 h 14"/>
                <a:gd name="T12" fmla="*/ 28 w 42"/>
                <a:gd name="T13" fmla="*/ 8 h 14"/>
                <a:gd name="T14" fmla="*/ 13 w 42"/>
                <a:gd name="T15" fmla="*/ 8 h 14"/>
                <a:gd name="T16" fmla="*/ 5 w 42"/>
                <a:gd name="T17" fmla="*/ 13 h 14"/>
                <a:gd name="T18" fmla="*/ 0 w 42"/>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4">
                  <a:moveTo>
                    <a:pt x="0" y="13"/>
                  </a:moveTo>
                  <a:lnTo>
                    <a:pt x="11" y="3"/>
                  </a:lnTo>
                  <a:lnTo>
                    <a:pt x="31" y="0"/>
                  </a:lnTo>
                  <a:lnTo>
                    <a:pt x="41" y="0"/>
                  </a:lnTo>
                  <a:lnTo>
                    <a:pt x="39" y="8"/>
                  </a:lnTo>
                  <a:lnTo>
                    <a:pt x="26" y="13"/>
                  </a:lnTo>
                  <a:lnTo>
                    <a:pt x="28" y="8"/>
                  </a:lnTo>
                  <a:lnTo>
                    <a:pt x="13" y="8"/>
                  </a:lnTo>
                  <a:lnTo>
                    <a:pt x="5" y="13"/>
                  </a:lnTo>
                  <a:lnTo>
                    <a:pt x="0"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9" name="Freeform 121">
              <a:extLst>
                <a:ext uri="{FF2B5EF4-FFF2-40B4-BE49-F238E27FC236}">
                  <a16:creationId xmlns:a16="http://schemas.microsoft.com/office/drawing/2014/main" id="{71DE752E-C711-164B-BF08-DE31F9E7DE54}"/>
                </a:ext>
              </a:extLst>
            </p:cNvPr>
            <p:cNvSpPr>
              <a:spLocks noChangeArrowheads="1"/>
            </p:cNvSpPr>
            <p:nvPr/>
          </p:nvSpPr>
          <p:spPr bwMode="auto">
            <a:xfrm>
              <a:off x="5089525" y="2155825"/>
              <a:ext cx="11113" cy="6350"/>
            </a:xfrm>
            <a:custGeom>
              <a:avLst/>
              <a:gdLst>
                <a:gd name="T0" fmla="*/ 16 w 33"/>
                <a:gd name="T1" fmla="*/ 0 h 17"/>
                <a:gd name="T2" fmla="*/ 24 w 33"/>
                <a:gd name="T3" fmla="*/ 0 h 17"/>
                <a:gd name="T4" fmla="*/ 32 w 33"/>
                <a:gd name="T5" fmla="*/ 3 h 17"/>
                <a:gd name="T6" fmla="*/ 27 w 33"/>
                <a:gd name="T7" fmla="*/ 8 h 17"/>
                <a:gd name="T8" fmla="*/ 19 w 33"/>
                <a:gd name="T9" fmla="*/ 11 h 17"/>
                <a:gd name="T10" fmla="*/ 14 w 33"/>
                <a:gd name="T11" fmla="*/ 16 h 17"/>
                <a:gd name="T12" fmla="*/ 11 w 33"/>
                <a:gd name="T13" fmla="*/ 11 h 17"/>
                <a:gd name="T14" fmla="*/ 3 w 33"/>
                <a:gd name="T15" fmla="*/ 13 h 17"/>
                <a:gd name="T16" fmla="*/ 0 w 33"/>
                <a:gd name="T17" fmla="*/ 11 h 17"/>
                <a:gd name="T18" fmla="*/ 8 w 33"/>
                <a:gd name="T19" fmla="*/ 8 h 17"/>
                <a:gd name="T20" fmla="*/ 6 w 33"/>
                <a:gd name="T21" fmla="*/ 5 h 17"/>
                <a:gd name="T22" fmla="*/ 8 w 33"/>
                <a:gd name="T23" fmla="*/ 0 h 17"/>
                <a:gd name="T24" fmla="*/ 16 w 33"/>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7">
                  <a:moveTo>
                    <a:pt x="16" y="0"/>
                  </a:moveTo>
                  <a:lnTo>
                    <a:pt x="24" y="0"/>
                  </a:lnTo>
                  <a:lnTo>
                    <a:pt x="32" y="3"/>
                  </a:lnTo>
                  <a:lnTo>
                    <a:pt x="27" y="8"/>
                  </a:lnTo>
                  <a:lnTo>
                    <a:pt x="19" y="11"/>
                  </a:lnTo>
                  <a:lnTo>
                    <a:pt x="14" y="16"/>
                  </a:lnTo>
                  <a:lnTo>
                    <a:pt x="11" y="11"/>
                  </a:lnTo>
                  <a:lnTo>
                    <a:pt x="3" y="13"/>
                  </a:lnTo>
                  <a:lnTo>
                    <a:pt x="0" y="11"/>
                  </a:lnTo>
                  <a:lnTo>
                    <a:pt x="8" y="8"/>
                  </a:lnTo>
                  <a:lnTo>
                    <a:pt x="6" y="5"/>
                  </a:lnTo>
                  <a:lnTo>
                    <a:pt x="8" y="0"/>
                  </a:lnTo>
                  <a:lnTo>
                    <a:pt x="1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0" name="Freeform 122">
              <a:extLst>
                <a:ext uri="{FF2B5EF4-FFF2-40B4-BE49-F238E27FC236}">
                  <a16:creationId xmlns:a16="http://schemas.microsoft.com/office/drawing/2014/main" id="{7A224748-E3B1-0745-B85F-826D4726E284}"/>
                </a:ext>
              </a:extLst>
            </p:cNvPr>
            <p:cNvSpPr>
              <a:spLocks noChangeArrowheads="1"/>
            </p:cNvSpPr>
            <p:nvPr/>
          </p:nvSpPr>
          <p:spPr bwMode="auto">
            <a:xfrm>
              <a:off x="5102225" y="2157413"/>
              <a:ext cx="6350" cy="3175"/>
            </a:xfrm>
            <a:custGeom>
              <a:avLst/>
              <a:gdLst>
                <a:gd name="T0" fmla="*/ 2 w 16"/>
                <a:gd name="T1" fmla="*/ 3 h 9"/>
                <a:gd name="T2" fmla="*/ 5 w 16"/>
                <a:gd name="T3" fmla="*/ 0 h 9"/>
                <a:gd name="T4" fmla="*/ 15 w 16"/>
                <a:gd name="T5" fmla="*/ 0 h 9"/>
                <a:gd name="T6" fmla="*/ 13 w 16"/>
                <a:gd name="T7" fmla="*/ 6 h 9"/>
                <a:gd name="T8" fmla="*/ 0 w 16"/>
                <a:gd name="T9" fmla="*/ 8 h 9"/>
                <a:gd name="T10" fmla="*/ 2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2" y="3"/>
                  </a:moveTo>
                  <a:lnTo>
                    <a:pt x="5" y="0"/>
                  </a:lnTo>
                  <a:lnTo>
                    <a:pt x="15" y="0"/>
                  </a:lnTo>
                  <a:lnTo>
                    <a:pt x="13" y="6"/>
                  </a:lnTo>
                  <a:lnTo>
                    <a:pt x="0" y="8"/>
                  </a:lnTo>
                  <a:lnTo>
                    <a:pt x="2"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1" name="Freeform 123">
              <a:extLst>
                <a:ext uri="{FF2B5EF4-FFF2-40B4-BE49-F238E27FC236}">
                  <a16:creationId xmlns:a16="http://schemas.microsoft.com/office/drawing/2014/main" id="{984A696F-E9D3-E447-B42A-8B798412466D}"/>
                </a:ext>
              </a:extLst>
            </p:cNvPr>
            <p:cNvSpPr>
              <a:spLocks noChangeArrowheads="1"/>
            </p:cNvSpPr>
            <p:nvPr/>
          </p:nvSpPr>
          <p:spPr bwMode="auto">
            <a:xfrm>
              <a:off x="5078413" y="2162175"/>
              <a:ext cx="4762" cy="3175"/>
            </a:xfrm>
            <a:custGeom>
              <a:avLst/>
              <a:gdLst>
                <a:gd name="T0" fmla="*/ 2 w 13"/>
                <a:gd name="T1" fmla="*/ 3 h 7"/>
                <a:gd name="T2" fmla="*/ 12 w 13"/>
                <a:gd name="T3" fmla="*/ 0 h 7"/>
                <a:gd name="T4" fmla="*/ 9 w 13"/>
                <a:gd name="T5" fmla="*/ 6 h 7"/>
                <a:gd name="T6" fmla="*/ 0 w 13"/>
                <a:gd name="T7" fmla="*/ 6 h 7"/>
                <a:gd name="T8" fmla="*/ 2 w 13"/>
                <a:gd name="T9" fmla="*/ 3 h 7"/>
              </a:gdLst>
              <a:ahLst/>
              <a:cxnLst>
                <a:cxn ang="0">
                  <a:pos x="T0" y="T1"/>
                </a:cxn>
                <a:cxn ang="0">
                  <a:pos x="T2" y="T3"/>
                </a:cxn>
                <a:cxn ang="0">
                  <a:pos x="T4" y="T5"/>
                </a:cxn>
                <a:cxn ang="0">
                  <a:pos x="T6" y="T7"/>
                </a:cxn>
                <a:cxn ang="0">
                  <a:pos x="T8" y="T9"/>
                </a:cxn>
              </a:cxnLst>
              <a:rect l="0" t="0" r="r" b="b"/>
              <a:pathLst>
                <a:path w="13" h="7">
                  <a:moveTo>
                    <a:pt x="2" y="3"/>
                  </a:moveTo>
                  <a:lnTo>
                    <a:pt x="12" y="0"/>
                  </a:lnTo>
                  <a:lnTo>
                    <a:pt x="9" y="6"/>
                  </a:lnTo>
                  <a:lnTo>
                    <a:pt x="0" y="6"/>
                  </a:lnTo>
                  <a:lnTo>
                    <a:pt x="2"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2" name="Freeform 124">
              <a:extLst>
                <a:ext uri="{FF2B5EF4-FFF2-40B4-BE49-F238E27FC236}">
                  <a16:creationId xmlns:a16="http://schemas.microsoft.com/office/drawing/2014/main" id="{F4CECA89-13AC-FC48-AE73-11C676773A32}"/>
                </a:ext>
              </a:extLst>
            </p:cNvPr>
            <p:cNvSpPr>
              <a:spLocks noChangeArrowheads="1"/>
            </p:cNvSpPr>
            <p:nvPr/>
          </p:nvSpPr>
          <p:spPr bwMode="auto">
            <a:xfrm>
              <a:off x="5102225" y="2160588"/>
              <a:ext cx="3175" cy="3175"/>
            </a:xfrm>
            <a:custGeom>
              <a:avLst/>
              <a:gdLst>
                <a:gd name="T0" fmla="*/ 0 w 8"/>
                <a:gd name="T1" fmla="*/ 5 h 9"/>
                <a:gd name="T2" fmla="*/ 5 w 8"/>
                <a:gd name="T3" fmla="*/ 0 h 9"/>
                <a:gd name="T4" fmla="*/ 7 w 8"/>
                <a:gd name="T5" fmla="*/ 5 h 9"/>
                <a:gd name="T6" fmla="*/ 5 w 8"/>
                <a:gd name="T7" fmla="*/ 8 h 9"/>
                <a:gd name="T8" fmla="*/ 0 w 8"/>
                <a:gd name="T9" fmla="*/ 5 h 9"/>
              </a:gdLst>
              <a:ahLst/>
              <a:cxnLst>
                <a:cxn ang="0">
                  <a:pos x="T0" y="T1"/>
                </a:cxn>
                <a:cxn ang="0">
                  <a:pos x="T2" y="T3"/>
                </a:cxn>
                <a:cxn ang="0">
                  <a:pos x="T4" y="T5"/>
                </a:cxn>
                <a:cxn ang="0">
                  <a:pos x="T6" y="T7"/>
                </a:cxn>
                <a:cxn ang="0">
                  <a:pos x="T8" y="T9"/>
                </a:cxn>
              </a:cxnLst>
              <a:rect l="0" t="0" r="r" b="b"/>
              <a:pathLst>
                <a:path w="8" h="9">
                  <a:moveTo>
                    <a:pt x="0" y="5"/>
                  </a:moveTo>
                  <a:lnTo>
                    <a:pt x="5" y="0"/>
                  </a:lnTo>
                  <a:lnTo>
                    <a:pt x="7" y="5"/>
                  </a:lnTo>
                  <a:lnTo>
                    <a:pt x="5" y="8"/>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 name="Freeform 125">
              <a:extLst>
                <a:ext uri="{FF2B5EF4-FFF2-40B4-BE49-F238E27FC236}">
                  <a16:creationId xmlns:a16="http://schemas.microsoft.com/office/drawing/2014/main" id="{817DAE1F-EB61-FE45-9C01-57D97E0A37C1}"/>
                </a:ext>
              </a:extLst>
            </p:cNvPr>
            <p:cNvSpPr>
              <a:spLocks noChangeArrowheads="1"/>
            </p:cNvSpPr>
            <p:nvPr/>
          </p:nvSpPr>
          <p:spPr bwMode="auto">
            <a:xfrm>
              <a:off x="5100638" y="2163763"/>
              <a:ext cx="3175" cy="4762"/>
            </a:xfrm>
            <a:custGeom>
              <a:avLst/>
              <a:gdLst>
                <a:gd name="T0" fmla="*/ 0 w 9"/>
                <a:gd name="T1" fmla="*/ 8 h 14"/>
                <a:gd name="T2" fmla="*/ 6 w 9"/>
                <a:gd name="T3" fmla="*/ 13 h 14"/>
                <a:gd name="T4" fmla="*/ 8 w 9"/>
                <a:gd name="T5" fmla="*/ 11 h 14"/>
                <a:gd name="T6" fmla="*/ 6 w 9"/>
                <a:gd name="T7" fmla="*/ 0 h 14"/>
                <a:gd name="T8" fmla="*/ 0 w 9"/>
                <a:gd name="T9" fmla="*/ 8 h 14"/>
              </a:gdLst>
              <a:ahLst/>
              <a:cxnLst>
                <a:cxn ang="0">
                  <a:pos x="T0" y="T1"/>
                </a:cxn>
                <a:cxn ang="0">
                  <a:pos x="T2" y="T3"/>
                </a:cxn>
                <a:cxn ang="0">
                  <a:pos x="T4" y="T5"/>
                </a:cxn>
                <a:cxn ang="0">
                  <a:pos x="T6" y="T7"/>
                </a:cxn>
                <a:cxn ang="0">
                  <a:pos x="T8" y="T9"/>
                </a:cxn>
              </a:cxnLst>
              <a:rect l="0" t="0" r="r" b="b"/>
              <a:pathLst>
                <a:path w="9" h="14">
                  <a:moveTo>
                    <a:pt x="0" y="8"/>
                  </a:moveTo>
                  <a:lnTo>
                    <a:pt x="6" y="13"/>
                  </a:lnTo>
                  <a:lnTo>
                    <a:pt x="8" y="11"/>
                  </a:lnTo>
                  <a:lnTo>
                    <a:pt x="6" y="0"/>
                  </a:lnTo>
                  <a:lnTo>
                    <a:pt x="0"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4" name="Freeform 126">
              <a:extLst>
                <a:ext uri="{FF2B5EF4-FFF2-40B4-BE49-F238E27FC236}">
                  <a16:creationId xmlns:a16="http://schemas.microsoft.com/office/drawing/2014/main" id="{FE9874FC-4272-8341-88F9-7DF4F8903423}"/>
                </a:ext>
              </a:extLst>
            </p:cNvPr>
            <p:cNvSpPr>
              <a:spLocks noChangeArrowheads="1"/>
            </p:cNvSpPr>
            <p:nvPr/>
          </p:nvSpPr>
          <p:spPr bwMode="auto">
            <a:xfrm>
              <a:off x="5103813" y="2165350"/>
              <a:ext cx="3175" cy="3175"/>
            </a:xfrm>
            <a:custGeom>
              <a:avLst/>
              <a:gdLst>
                <a:gd name="T0" fmla="*/ 5 w 11"/>
                <a:gd name="T1" fmla="*/ 8 h 9"/>
                <a:gd name="T2" fmla="*/ 10 w 11"/>
                <a:gd name="T3" fmla="*/ 2 h 9"/>
                <a:gd name="T4" fmla="*/ 0 w 11"/>
                <a:gd name="T5" fmla="*/ 0 h 9"/>
                <a:gd name="T6" fmla="*/ 5 w 11"/>
                <a:gd name="T7" fmla="*/ 8 h 9"/>
              </a:gdLst>
              <a:ahLst/>
              <a:cxnLst>
                <a:cxn ang="0">
                  <a:pos x="T0" y="T1"/>
                </a:cxn>
                <a:cxn ang="0">
                  <a:pos x="T2" y="T3"/>
                </a:cxn>
                <a:cxn ang="0">
                  <a:pos x="T4" y="T5"/>
                </a:cxn>
                <a:cxn ang="0">
                  <a:pos x="T6" y="T7"/>
                </a:cxn>
              </a:cxnLst>
              <a:rect l="0" t="0" r="r" b="b"/>
              <a:pathLst>
                <a:path w="11" h="9">
                  <a:moveTo>
                    <a:pt x="5" y="8"/>
                  </a:moveTo>
                  <a:lnTo>
                    <a:pt x="10" y="2"/>
                  </a:lnTo>
                  <a:lnTo>
                    <a:pt x="0" y="0"/>
                  </a:lnTo>
                  <a:lnTo>
                    <a:pt x="5"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5" name="Freeform 127">
              <a:extLst>
                <a:ext uri="{FF2B5EF4-FFF2-40B4-BE49-F238E27FC236}">
                  <a16:creationId xmlns:a16="http://schemas.microsoft.com/office/drawing/2014/main" id="{59F3A0AD-5C2A-6340-ACC3-4BC84D409A66}"/>
                </a:ext>
              </a:extLst>
            </p:cNvPr>
            <p:cNvSpPr>
              <a:spLocks noChangeArrowheads="1"/>
            </p:cNvSpPr>
            <p:nvPr/>
          </p:nvSpPr>
          <p:spPr bwMode="auto">
            <a:xfrm>
              <a:off x="5108575" y="2165350"/>
              <a:ext cx="1588" cy="6350"/>
            </a:xfrm>
            <a:custGeom>
              <a:avLst/>
              <a:gdLst>
                <a:gd name="T0" fmla="*/ 3 w 6"/>
                <a:gd name="T1" fmla="*/ 0 h 17"/>
                <a:gd name="T2" fmla="*/ 5 w 6"/>
                <a:gd name="T3" fmla="*/ 3 h 17"/>
                <a:gd name="T4" fmla="*/ 5 w 6"/>
                <a:gd name="T5" fmla="*/ 16 h 17"/>
                <a:gd name="T6" fmla="*/ 0 w 6"/>
                <a:gd name="T7" fmla="*/ 3 h 17"/>
                <a:gd name="T8" fmla="*/ 3 w 6"/>
                <a:gd name="T9" fmla="*/ 0 h 17"/>
              </a:gdLst>
              <a:ahLst/>
              <a:cxnLst>
                <a:cxn ang="0">
                  <a:pos x="T0" y="T1"/>
                </a:cxn>
                <a:cxn ang="0">
                  <a:pos x="T2" y="T3"/>
                </a:cxn>
                <a:cxn ang="0">
                  <a:pos x="T4" y="T5"/>
                </a:cxn>
                <a:cxn ang="0">
                  <a:pos x="T6" y="T7"/>
                </a:cxn>
                <a:cxn ang="0">
                  <a:pos x="T8" y="T9"/>
                </a:cxn>
              </a:cxnLst>
              <a:rect l="0" t="0" r="r" b="b"/>
              <a:pathLst>
                <a:path w="6" h="17">
                  <a:moveTo>
                    <a:pt x="3" y="0"/>
                  </a:moveTo>
                  <a:lnTo>
                    <a:pt x="5" y="3"/>
                  </a:lnTo>
                  <a:lnTo>
                    <a:pt x="5" y="16"/>
                  </a:lnTo>
                  <a:lnTo>
                    <a:pt x="0" y="3"/>
                  </a:lnTo>
                  <a:lnTo>
                    <a:pt x="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6" name="Freeform 128">
              <a:extLst>
                <a:ext uri="{FF2B5EF4-FFF2-40B4-BE49-F238E27FC236}">
                  <a16:creationId xmlns:a16="http://schemas.microsoft.com/office/drawing/2014/main" id="{48FA611A-D5D7-4048-9A1D-9F49F3D9E080}"/>
                </a:ext>
              </a:extLst>
            </p:cNvPr>
            <p:cNvSpPr>
              <a:spLocks noChangeArrowheads="1"/>
            </p:cNvSpPr>
            <p:nvPr/>
          </p:nvSpPr>
          <p:spPr bwMode="auto">
            <a:xfrm>
              <a:off x="4981575" y="2074863"/>
              <a:ext cx="171450" cy="211137"/>
            </a:xfrm>
            <a:custGeom>
              <a:avLst/>
              <a:gdLst>
                <a:gd name="T0" fmla="*/ 199 w 477"/>
                <a:gd name="T1" fmla="*/ 18 h 586"/>
                <a:gd name="T2" fmla="*/ 204 w 477"/>
                <a:gd name="T3" fmla="*/ 40 h 586"/>
                <a:gd name="T4" fmla="*/ 220 w 477"/>
                <a:gd name="T5" fmla="*/ 74 h 586"/>
                <a:gd name="T6" fmla="*/ 209 w 477"/>
                <a:gd name="T7" fmla="*/ 66 h 586"/>
                <a:gd name="T8" fmla="*/ 215 w 477"/>
                <a:gd name="T9" fmla="*/ 71 h 586"/>
                <a:gd name="T10" fmla="*/ 202 w 477"/>
                <a:gd name="T11" fmla="*/ 90 h 586"/>
                <a:gd name="T12" fmla="*/ 215 w 477"/>
                <a:gd name="T13" fmla="*/ 98 h 586"/>
                <a:gd name="T14" fmla="*/ 236 w 477"/>
                <a:gd name="T15" fmla="*/ 93 h 586"/>
                <a:gd name="T16" fmla="*/ 241 w 477"/>
                <a:gd name="T17" fmla="*/ 58 h 586"/>
                <a:gd name="T18" fmla="*/ 241 w 477"/>
                <a:gd name="T19" fmla="*/ 58 h 586"/>
                <a:gd name="T20" fmla="*/ 239 w 477"/>
                <a:gd name="T21" fmla="*/ 45 h 586"/>
                <a:gd name="T22" fmla="*/ 237 w 477"/>
                <a:gd name="T23" fmla="*/ 68 h 586"/>
                <a:gd name="T24" fmla="*/ 312 w 477"/>
                <a:gd name="T25" fmla="*/ 283 h 586"/>
                <a:gd name="T26" fmla="*/ 341 w 477"/>
                <a:gd name="T27" fmla="*/ 296 h 586"/>
                <a:gd name="T28" fmla="*/ 357 w 477"/>
                <a:gd name="T29" fmla="*/ 296 h 586"/>
                <a:gd name="T30" fmla="*/ 396 w 477"/>
                <a:gd name="T31" fmla="*/ 339 h 586"/>
                <a:gd name="T32" fmla="*/ 418 w 477"/>
                <a:gd name="T33" fmla="*/ 437 h 586"/>
                <a:gd name="T34" fmla="*/ 338 w 477"/>
                <a:gd name="T35" fmla="*/ 500 h 586"/>
                <a:gd name="T36" fmla="*/ 262 w 477"/>
                <a:gd name="T37" fmla="*/ 572 h 586"/>
                <a:gd name="T38" fmla="*/ 241 w 477"/>
                <a:gd name="T39" fmla="*/ 559 h 586"/>
                <a:gd name="T40" fmla="*/ 260 w 477"/>
                <a:gd name="T41" fmla="*/ 344 h 586"/>
                <a:gd name="T42" fmla="*/ 270 w 477"/>
                <a:gd name="T43" fmla="*/ 302 h 586"/>
                <a:gd name="T44" fmla="*/ 239 w 477"/>
                <a:gd name="T45" fmla="*/ 294 h 586"/>
                <a:gd name="T46" fmla="*/ 167 w 477"/>
                <a:gd name="T47" fmla="*/ 259 h 586"/>
                <a:gd name="T48" fmla="*/ 135 w 477"/>
                <a:gd name="T49" fmla="*/ 238 h 586"/>
                <a:gd name="T50" fmla="*/ 104 w 477"/>
                <a:gd name="T51" fmla="*/ 148 h 586"/>
                <a:gd name="T52" fmla="*/ 0 w 477"/>
                <a:gd name="T53" fmla="*/ 132 h 586"/>
                <a:gd name="T54" fmla="*/ 24 w 477"/>
                <a:gd name="T55" fmla="*/ 103 h 586"/>
                <a:gd name="T56" fmla="*/ 24 w 477"/>
                <a:gd name="T57" fmla="*/ 93 h 586"/>
                <a:gd name="T58" fmla="*/ 24 w 477"/>
                <a:gd name="T59" fmla="*/ 79 h 586"/>
                <a:gd name="T60" fmla="*/ 156 w 477"/>
                <a:gd name="T61" fmla="*/ 42 h 586"/>
                <a:gd name="T62" fmla="*/ 167 w 477"/>
                <a:gd name="T63" fmla="*/ 21 h 586"/>
                <a:gd name="T64" fmla="*/ 207 w 477"/>
                <a:gd name="T65" fmla="*/ 3 h 586"/>
                <a:gd name="T66" fmla="*/ 220 w 477"/>
                <a:gd name="T67" fmla="*/ 10 h 586"/>
                <a:gd name="T68" fmla="*/ 231 w 477"/>
                <a:gd name="T69" fmla="*/ 10 h 586"/>
                <a:gd name="T70" fmla="*/ 285 w 477"/>
                <a:gd name="T71" fmla="*/ 55 h 586"/>
                <a:gd name="T72" fmla="*/ 291 w 477"/>
                <a:gd name="T73" fmla="*/ 79 h 586"/>
                <a:gd name="T74" fmla="*/ 341 w 477"/>
                <a:gd name="T75" fmla="*/ 116 h 586"/>
                <a:gd name="T76" fmla="*/ 265 w 477"/>
                <a:gd name="T77" fmla="*/ 220 h 586"/>
                <a:gd name="T78" fmla="*/ 249 w 477"/>
                <a:gd name="T79" fmla="*/ 206 h 586"/>
                <a:gd name="T80" fmla="*/ 204 w 477"/>
                <a:gd name="T81" fmla="*/ 251 h 586"/>
                <a:gd name="T82" fmla="*/ 225 w 477"/>
                <a:gd name="T83" fmla="*/ 233 h 586"/>
                <a:gd name="T84" fmla="*/ 252 w 477"/>
                <a:gd name="T85" fmla="*/ 270 h 586"/>
                <a:gd name="T86" fmla="*/ 257 w 477"/>
                <a:gd name="T87" fmla="*/ 291 h 586"/>
                <a:gd name="T88" fmla="*/ 273 w 477"/>
                <a:gd name="T89" fmla="*/ 291 h 586"/>
                <a:gd name="T90" fmla="*/ 283 w 477"/>
                <a:gd name="T91" fmla="*/ 29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7" h="586">
                  <a:moveTo>
                    <a:pt x="204" y="40"/>
                  </a:moveTo>
                  <a:cubicBezTo>
                    <a:pt x="207" y="37"/>
                    <a:pt x="204" y="21"/>
                    <a:pt x="199" y="18"/>
                  </a:cubicBezTo>
                  <a:cubicBezTo>
                    <a:pt x="194" y="29"/>
                    <a:pt x="212" y="32"/>
                    <a:pt x="199" y="40"/>
                  </a:cubicBezTo>
                  <a:lnTo>
                    <a:pt x="204" y="40"/>
                  </a:lnTo>
                  <a:close/>
                  <a:moveTo>
                    <a:pt x="237" y="69"/>
                  </a:moveTo>
                  <a:cubicBezTo>
                    <a:pt x="236" y="72"/>
                    <a:pt x="231" y="74"/>
                    <a:pt x="220" y="74"/>
                  </a:cubicBezTo>
                  <a:cubicBezTo>
                    <a:pt x="217" y="71"/>
                    <a:pt x="215" y="69"/>
                    <a:pt x="215" y="66"/>
                  </a:cubicBezTo>
                  <a:lnTo>
                    <a:pt x="209" y="66"/>
                  </a:lnTo>
                  <a:lnTo>
                    <a:pt x="209" y="71"/>
                  </a:lnTo>
                  <a:lnTo>
                    <a:pt x="215" y="71"/>
                  </a:lnTo>
                  <a:cubicBezTo>
                    <a:pt x="212" y="74"/>
                    <a:pt x="209" y="77"/>
                    <a:pt x="207" y="77"/>
                  </a:cubicBezTo>
                  <a:cubicBezTo>
                    <a:pt x="207" y="82"/>
                    <a:pt x="207" y="87"/>
                    <a:pt x="202" y="90"/>
                  </a:cubicBezTo>
                  <a:lnTo>
                    <a:pt x="209" y="90"/>
                  </a:lnTo>
                  <a:cubicBezTo>
                    <a:pt x="212" y="93"/>
                    <a:pt x="215" y="95"/>
                    <a:pt x="215" y="98"/>
                  </a:cubicBezTo>
                  <a:cubicBezTo>
                    <a:pt x="220" y="100"/>
                    <a:pt x="231" y="95"/>
                    <a:pt x="233" y="103"/>
                  </a:cubicBezTo>
                  <a:cubicBezTo>
                    <a:pt x="231" y="95"/>
                    <a:pt x="233" y="93"/>
                    <a:pt x="236" y="93"/>
                  </a:cubicBezTo>
                  <a:cubicBezTo>
                    <a:pt x="236" y="87"/>
                    <a:pt x="235" y="78"/>
                    <a:pt x="237" y="69"/>
                  </a:cubicBezTo>
                  <a:close/>
                  <a:moveTo>
                    <a:pt x="241" y="58"/>
                  </a:moveTo>
                  <a:lnTo>
                    <a:pt x="247" y="53"/>
                  </a:lnTo>
                  <a:cubicBezTo>
                    <a:pt x="244" y="53"/>
                    <a:pt x="244" y="55"/>
                    <a:pt x="241" y="58"/>
                  </a:cubicBezTo>
                  <a:lnTo>
                    <a:pt x="233" y="50"/>
                  </a:lnTo>
                  <a:lnTo>
                    <a:pt x="239" y="45"/>
                  </a:lnTo>
                  <a:cubicBezTo>
                    <a:pt x="233" y="48"/>
                    <a:pt x="231" y="40"/>
                    <a:pt x="225" y="37"/>
                  </a:cubicBezTo>
                  <a:cubicBezTo>
                    <a:pt x="222" y="48"/>
                    <a:pt x="238" y="61"/>
                    <a:pt x="237" y="68"/>
                  </a:cubicBezTo>
                  <a:cubicBezTo>
                    <a:pt x="238" y="65"/>
                    <a:pt x="239" y="61"/>
                    <a:pt x="241" y="58"/>
                  </a:cubicBezTo>
                  <a:close/>
                  <a:moveTo>
                    <a:pt x="312" y="283"/>
                  </a:moveTo>
                  <a:cubicBezTo>
                    <a:pt x="312" y="288"/>
                    <a:pt x="314" y="288"/>
                    <a:pt x="317" y="291"/>
                  </a:cubicBezTo>
                  <a:cubicBezTo>
                    <a:pt x="328" y="281"/>
                    <a:pt x="333" y="288"/>
                    <a:pt x="341" y="296"/>
                  </a:cubicBezTo>
                  <a:cubicBezTo>
                    <a:pt x="343" y="299"/>
                    <a:pt x="349" y="302"/>
                    <a:pt x="354" y="302"/>
                  </a:cubicBezTo>
                  <a:cubicBezTo>
                    <a:pt x="354" y="299"/>
                    <a:pt x="354" y="299"/>
                    <a:pt x="357" y="296"/>
                  </a:cubicBezTo>
                  <a:lnTo>
                    <a:pt x="362" y="296"/>
                  </a:lnTo>
                  <a:cubicBezTo>
                    <a:pt x="367" y="312"/>
                    <a:pt x="394" y="323"/>
                    <a:pt x="396" y="339"/>
                  </a:cubicBezTo>
                  <a:cubicBezTo>
                    <a:pt x="412" y="347"/>
                    <a:pt x="434" y="339"/>
                    <a:pt x="444" y="355"/>
                  </a:cubicBezTo>
                  <a:cubicBezTo>
                    <a:pt x="476" y="389"/>
                    <a:pt x="407" y="402"/>
                    <a:pt x="418" y="437"/>
                  </a:cubicBezTo>
                  <a:cubicBezTo>
                    <a:pt x="412" y="461"/>
                    <a:pt x="394" y="463"/>
                    <a:pt x="373" y="466"/>
                  </a:cubicBezTo>
                  <a:cubicBezTo>
                    <a:pt x="365" y="484"/>
                    <a:pt x="351" y="490"/>
                    <a:pt x="338" y="500"/>
                  </a:cubicBezTo>
                  <a:cubicBezTo>
                    <a:pt x="317" y="500"/>
                    <a:pt x="314" y="516"/>
                    <a:pt x="293" y="522"/>
                  </a:cubicBezTo>
                  <a:cubicBezTo>
                    <a:pt x="285" y="543"/>
                    <a:pt x="268" y="551"/>
                    <a:pt x="262" y="572"/>
                  </a:cubicBezTo>
                  <a:cubicBezTo>
                    <a:pt x="265" y="580"/>
                    <a:pt x="277" y="574"/>
                    <a:pt x="275" y="585"/>
                  </a:cubicBezTo>
                  <a:cubicBezTo>
                    <a:pt x="260" y="585"/>
                    <a:pt x="241" y="577"/>
                    <a:pt x="241" y="559"/>
                  </a:cubicBezTo>
                  <a:cubicBezTo>
                    <a:pt x="247" y="511"/>
                    <a:pt x="283" y="474"/>
                    <a:pt x="285" y="426"/>
                  </a:cubicBezTo>
                  <a:cubicBezTo>
                    <a:pt x="262" y="408"/>
                    <a:pt x="260" y="376"/>
                    <a:pt x="260" y="344"/>
                  </a:cubicBezTo>
                  <a:cubicBezTo>
                    <a:pt x="275" y="336"/>
                    <a:pt x="270" y="320"/>
                    <a:pt x="277" y="310"/>
                  </a:cubicBezTo>
                  <a:lnTo>
                    <a:pt x="270" y="302"/>
                  </a:lnTo>
                  <a:cubicBezTo>
                    <a:pt x="262" y="315"/>
                    <a:pt x="254" y="296"/>
                    <a:pt x="244" y="302"/>
                  </a:cubicBezTo>
                  <a:cubicBezTo>
                    <a:pt x="244" y="299"/>
                    <a:pt x="241" y="296"/>
                    <a:pt x="239" y="294"/>
                  </a:cubicBezTo>
                  <a:cubicBezTo>
                    <a:pt x="233" y="288"/>
                    <a:pt x="225" y="283"/>
                    <a:pt x="220" y="275"/>
                  </a:cubicBezTo>
                  <a:cubicBezTo>
                    <a:pt x="202" y="270"/>
                    <a:pt x="183" y="270"/>
                    <a:pt x="167" y="259"/>
                  </a:cubicBezTo>
                  <a:cubicBezTo>
                    <a:pt x="146" y="257"/>
                    <a:pt x="159" y="236"/>
                    <a:pt x="141" y="230"/>
                  </a:cubicBezTo>
                  <a:cubicBezTo>
                    <a:pt x="138" y="233"/>
                    <a:pt x="135" y="236"/>
                    <a:pt x="135" y="238"/>
                  </a:cubicBezTo>
                  <a:cubicBezTo>
                    <a:pt x="106" y="230"/>
                    <a:pt x="119" y="201"/>
                    <a:pt x="104" y="183"/>
                  </a:cubicBezTo>
                  <a:cubicBezTo>
                    <a:pt x="106" y="169"/>
                    <a:pt x="106" y="159"/>
                    <a:pt x="104" y="148"/>
                  </a:cubicBezTo>
                  <a:cubicBezTo>
                    <a:pt x="101" y="140"/>
                    <a:pt x="98" y="135"/>
                    <a:pt x="93" y="127"/>
                  </a:cubicBezTo>
                  <a:cubicBezTo>
                    <a:pt x="64" y="95"/>
                    <a:pt x="35" y="148"/>
                    <a:pt x="0" y="132"/>
                  </a:cubicBezTo>
                  <a:cubicBezTo>
                    <a:pt x="13" y="132"/>
                    <a:pt x="24" y="127"/>
                    <a:pt x="32" y="116"/>
                  </a:cubicBezTo>
                  <a:cubicBezTo>
                    <a:pt x="29" y="111"/>
                    <a:pt x="21" y="111"/>
                    <a:pt x="24" y="103"/>
                  </a:cubicBezTo>
                  <a:lnTo>
                    <a:pt x="29" y="98"/>
                  </a:lnTo>
                  <a:lnTo>
                    <a:pt x="24" y="93"/>
                  </a:lnTo>
                  <a:lnTo>
                    <a:pt x="29" y="87"/>
                  </a:lnTo>
                  <a:cubicBezTo>
                    <a:pt x="27" y="85"/>
                    <a:pt x="24" y="82"/>
                    <a:pt x="24" y="79"/>
                  </a:cubicBezTo>
                  <a:cubicBezTo>
                    <a:pt x="40" y="66"/>
                    <a:pt x="64" y="48"/>
                    <a:pt x="90" y="50"/>
                  </a:cubicBezTo>
                  <a:cubicBezTo>
                    <a:pt x="111" y="42"/>
                    <a:pt x="138" y="66"/>
                    <a:pt x="156" y="42"/>
                  </a:cubicBezTo>
                  <a:cubicBezTo>
                    <a:pt x="146" y="42"/>
                    <a:pt x="138" y="29"/>
                    <a:pt x="149" y="21"/>
                  </a:cubicBezTo>
                  <a:cubicBezTo>
                    <a:pt x="154" y="21"/>
                    <a:pt x="162" y="10"/>
                    <a:pt x="167" y="21"/>
                  </a:cubicBezTo>
                  <a:cubicBezTo>
                    <a:pt x="172" y="18"/>
                    <a:pt x="172" y="13"/>
                    <a:pt x="172" y="8"/>
                  </a:cubicBezTo>
                  <a:cubicBezTo>
                    <a:pt x="186" y="0"/>
                    <a:pt x="202" y="24"/>
                    <a:pt x="207" y="3"/>
                  </a:cubicBezTo>
                  <a:lnTo>
                    <a:pt x="215" y="3"/>
                  </a:lnTo>
                  <a:cubicBezTo>
                    <a:pt x="215" y="8"/>
                    <a:pt x="217" y="8"/>
                    <a:pt x="220" y="10"/>
                  </a:cubicBezTo>
                  <a:lnTo>
                    <a:pt x="225" y="5"/>
                  </a:lnTo>
                  <a:lnTo>
                    <a:pt x="231" y="10"/>
                  </a:lnTo>
                  <a:cubicBezTo>
                    <a:pt x="241" y="0"/>
                    <a:pt x="249" y="24"/>
                    <a:pt x="265" y="16"/>
                  </a:cubicBezTo>
                  <a:cubicBezTo>
                    <a:pt x="275" y="24"/>
                    <a:pt x="283" y="40"/>
                    <a:pt x="285" y="55"/>
                  </a:cubicBezTo>
                  <a:cubicBezTo>
                    <a:pt x="280" y="55"/>
                    <a:pt x="275" y="55"/>
                    <a:pt x="273" y="61"/>
                  </a:cubicBezTo>
                  <a:lnTo>
                    <a:pt x="291" y="79"/>
                  </a:lnTo>
                  <a:cubicBezTo>
                    <a:pt x="296" y="77"/>
                    <a:pt x="296" y="71"/>
                    <a:pt x="296" y="66"/>
                  </a:cubicBezTo>
                  <a:cubicBezTo>
                    <a:pt x="317" y="77"/>
                    <a:pt x="330" y="98"/>
                    <a:pt x="341" y="116"/>
                  </a:cubicBezTo>
                  <a:cubicBezTo>
                    <a:pt x="317" y="119"/>
                    <a:pt x="296" y="130"/>
                    <a:pt x="283" y="151"/>
                  </a:cubicBezTo>
                  <a:cubicBezTo>
                    <a:pt x="296" y="185"/>
                    <a:pt x="239" y="185"/>
                    <a:pt x="265" y="220"/>
                  </a:cubicBezTo>
                  <a:lnTo>
                    <a:pt x="257" y="228"/>
                  </a:lnTo>
                  <a:cubicBezTo>
                    <a:pt x="257" y="220"/>
                    <a:pt x="254" y="212"/>
                    <a:pt x="249" y="206"/>
                  </a:cubicBezTo>
                  <a:cubicBezTo>
                    <a:pt x="225" y="220"/>
                    <a:pt x="186" y="193"/>
                    <a:pt x="191" y="236"/>
                  </a:cubicBezTo>
                  <a:cubicBezTo>
                    <a:pt x="196" y="241"/>
                    <a:pt x="196" y="249"/>
                    <a:pt x="204" y="251"/>
                  </a:cubicBezTo>
                  <a:cubicBezTo>
                    <a:pt x="215" y="257"/>
                    <a:pt x="220" y="243"/>
                    <a:pt x="225" y="238"/>
                  </a:cubicBezTo>
                  <a:lnTo>
                    <a:pt x="225" y="233"/>
                  </a:lnTo>
                  <a:lnTo>
                    <a:pt x="244" y="233"/>
                  </a:lnTo>
                  <a:cubicBezTo>
                    <a:pt x="254" y="249"/>
                    <a:pt x="225" y="267"/>
                    <a:pt x="252" y="270"/>
                  </a:cubicBezTo>
                  <a:cubicBezTo>
                    <a:pt x="252" y="275"/>
                    <a:pt x="252" y="281"/>
                    <a:pt x="247" y="283"/>
                  </a:cubicBezTo>
                  <a:cubicBezTo>
                    <a:pt x="249" y="288"/>
                    <a:pt x="252" y="291"/>
                    <a:pt x="257" y="291"/>
                  </a:cubicBezTo>
                  <a:lnTo>
                    <a:pt x="268" y="291"/>
                  </a:lnTo>
                  <a:lnTo>
                    <a:pt x="273" y="291"/>
                  </a:lnTo>
                  <a:cubicBezTo>
                    <a:pt x="275" y="291"/>
                    <a:pt x="280" y="291"/>
                    <a:pt x="280" y="296"/>
                  </a:cubicBezTo>
                  <a:cubicBezTo>
                    <a:pt x="277" y="299"/>
                    <a:pt x="280" y="296"/>
                    <a:pt x="283" y="296"/>
                  </a:cubicBezTo>
                  <a:cubicBezTo>
                    <a:pt x="293" y="291"/>
                    <a:pt x="298" y="286"/>
                    <a:pt x="312" y="28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 name="Freeform 129">
              <a:extLst>
                <a:ext uri="{FF2B5EF4-FFF2-40B4-BE49-F238E27FC236}">
                  <a16:creationId xmlns:a16="http://schemas.microsoft.com/office/drawing/2014/main" id="{110E7AA2-6C13-484F-880E-FBF5DA5544F7}"/>
                </a:ext>
              </a:extLst>
            </p:cNvPr>
            <p:cNvSpPr>
              <a:spLocks noChangeArrowheads="1"/>
            </p:cNvSpPr>
            <p:nvPr/>
          </p:nvSpPr>
          <p:spPr bwMode="auto">
            <a:xfrm>
              <a:off x="5199063" y="2151063"/>
              <a:ext cx="14287" cy="17462"/>
            </a:xfrm>
            <a:custGeom>
              <a:avLst/>
              <a:gdLst>
                <a:gd name="T0" fmla="*/ 2 w 38"/>
                <a:gd name="T1" fmla="*/ 1 h 47"/>
                <a:gd name="T2" fmla="*/ 18 w 38"/>
                <a:gd name="T3" fmla="*/ 1 h 47"/>
                <a:gd name="T4" fmla="*/ 31 w 38"/>
                <a:gd name="T5" fmla="*/ 3 h 47"/>
                <a:gd name="T6" fmla="*/ 37 w 38"/>
                <a:gd name="T7" fmla="*/ 14 h 47"/>
                <a:gd name="T8" fmla="*/ 31 w 38"/>
                <a:gd name="T9" fmla="*/ 25 h 47"/>
                <a:gd name="T10" fmla="*/ 16 w 38"/>
                <a:gd name="T11" fmla="*/ 30 h 47"/>
                <a:gd name="T12" fmla="*/ 13 w 38"/>
                <a:gd name="T13" fmla="*/ 30 h 47"/>
                <a:gd name="T14" fmla="*/ 13 w 38"/>
                <a:gd name="T15" fmla="*/ 46 h 47"/>
                <a:gd name="T16" fmla="*/ 0 w 38"/>
                <a:gd name="T17" fmla="*/ 46 h 47"/>
                <a:gd name="T18" fmla="*/ 2 w 38"/>
                <a:gd name="T19" fmla="*/ 1 h 47"/>
                <a:gd name="T20" fmla="*/ 13 w 38"/>
                <a:gd name="T21" fmla="*/ 22 h 47"/>
                <a:gd name="T22" fmla="*/ 16 w 38"/>
                <a:gd name="T23" fmla="*/ 22 h 47"/>
                <a:gd name="T24" fmla="*/ 23 w 38"/>
                <a:gd name="T25" fmla="*/ 17 h 47"/>
                <a:gd name="T26" fmla="*/ 16 w 38"/>
                <a:gd name="T27" fmla="*/ 11 h 47"/>
                <a:gd name="T28" fmla="*/ 13 w 38"/>
                <a:gd name="T29" fmla="*/ 11 h 47"/>
                <a:gd name="T30" fmla="*/ 13 w 38"/>
                <a:gd name="T31"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7">
                  <a:moveTo>
                    <a:pt x="2" y="1"/>
                  </a:moveTo>
                  <a:cubicBezTo>
                    <a:pt x="5" y="1"/>
                    <a:pt x="10" y="1"/>
                    <a:pt x="18" y="1"/>
                  </a:cubicBezTo>
                  <a:cubicBezTo>
                    <a:pt x="23" y="1"/>
                    <a:pt x="29" y="0"/>
                    <a:pt x="31" y="3"/>
                  </a:cubicBezTo>
                  <a:cubicBezTo>
                    <a:pt x="34" y="5"/>
                    <a:pt x="37" y="9"/>
                    <a:pt x="37" y="14"/>
                  </a:cubicBezTo>
                  <a:cubicBezTo>
                    <a:pt x="37" y="19"/>
                    <a:pt x="34" y="22"/>
                    <a:pt x="31" y="25"/>
                  </a:cubicBezTo>
                  <a:cubicBezTo>
                    <a:pt x="29" y="27"/>
                    <a:pt x="23" y="30"/>
                    <a:pt x="16" y="30"/>
                  </a:cubicBezTo>
                  <a:lnTo>
                    <a:pt x="13" y="30"/>
                  </a:lnTo>
                  <a:lnTo>
                    <a:pt x="13" y="46"/>
                  </a:lnTo>
                  <a:lnTo>
                    <a:pt x="0" y="46"/>
                  </a:lnTo>
                  <a:lnTo>
                    <a:pt x="2" y="1"/>
                  </a:lnTo>
                  <a:close/>
                  <a:moveTo>
                    <a:pt x="13" y="22"/>
                  </a:moveTo>
                  <a:lnTo>
                    <a:pt x="16" y="22"/>
                  </a:lnTo>
                  <a:cubicBezTo>
                    <a:pt x="21" y="22"/>
                    <a:pt x="23" y="19"/>
                    <a:pt x="23" y="17"/>
                  </a:cubicBezTo>
                  <a:cubicBezTo>
                    <a:pt x="23" y="14"/>
                    <a:pt x="21" y="11"/>
                    <a:pt x="16" y="11"/>
                  </a:cubicBezTo>
                  <a:cubicBezTo>
                    <a:pt x="13" y="11"/>
                    <a:pt x="13" y="11"/>
                    <a:pt x="13" y="11"/>
                  </a:cubicBezTo>
                  <a:lnTo>
                    <a:pt x="13" y="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8" name="Freeform 130">
              <a:extLst>
                <a:ext uri="{FF2B5EF4-FFF2-40B4-BE49-F238E27FC236}">
                  <a16:creationId xmlns:a16="http://schemas.microsoft.com/office/drawing/2014/main" id="{4C12E53F-72DB-614F-A331-374B1F02FA53}"/>
                </a:ext>
              </a:extLst>
            </p:cNvPr>
            <p:cNvSpPr>
              <a:spLocks noChangeArrowheads="1"/>
            </p:cNvSpPr>
            <p:nvPr/>
          </p:nvSpPr>
          <p:spPr bwMode="auto">
            <a:xfrm>
              <a:off x="5202238" y="2174875"/>
              <a:ext cx="15875" cy="15875"/>
            </a:xfrm>
            <a:custGeom>
              <a:avLst/>
              <a:gdLst>
                <a:gd name="T0" fmla="*/ 16 w 43"/>
                <a:gd name="T1" fmla="*/ 35 h 46"/>
                <a:gd name="T2" fmla="*/ 13 w 43"/>
                <a:gd name="T3" fmla="*/ 45 h 46"/>
                <a:gd name="T4" fmla="*/ 0 w 43"/>
                <a:gd name="T5" fmla="*/ 45 h 46"/>
                <a:gd name="T6" fmla="*/ 13 w 43"/>
                <a:gd name="T7" fmla="*/ 0 h 46"/>
                <a:gd name="T8" fmla="*/ 29 w 43"/>
                <a:gd name="T9" fmla="*/ 0 h 46"/>
                <a:gd name="T10" fmla="*/ 42 w 43"/>
                <a:gd name="T11" fmla="*/ 45 h 46"/>
                <a:gd name="T12" fmla="*/ 32 w 43"/>
                <a:gd name="T13" fmla="*/ 45 h 46"/>
                <a:gd name="T14" fmla="*/ 29 w 43"/>
                <a:gd name="T15" fmla="*/ 35 h 46"/>
                <a:gd name="T16" fmla="*/ 16 w 43"/>
                <a:gd name="T17" fmla="*/ 35 h 46"/>
                <a:gd name="T18" fmla="*/ 26 w 43"/>
                <a:gd name="T19" fmla="*/ 24 h 46"/>
                <a:gd name="T20" fmla="*/ 24 w 43"/>
                <a:gd name="T21" fmla="*/ 16 h 46"/>
                <a:gd name="T22" fmla="*/ 21 w 43"/>
                <a:gd name="T23" fmla="*/ 8 h 46"/>
                <a:gd name="T24" fmla="*/ 21 w 43"/>
                <a:gd name="T25" fmla="*/ 8 h 46"/>
                <a:gd name="T26" fmla="*/ 18 w 43"/>
                <a:gd name="T27" fmla="*/ 16 h 46"/>
                <a:gd name="T28" fmla="*/ 16 w 43"/>
                <a:gd name="T29" fmla="*/ 24 h 46"/>
                <a:gd name="T30" fmla="*/ 26 w 43"/>
                <a:gd name="T3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35"/>
                  </a:moveTo>
                  <a:lnTo>
                    <a:pt x="13" y="45"/>
                  </a:lnTo>
                  <a:lnTo>
                    <a:pt x="0" y="45"/>
                  </a:lnTo>
                  <a:lnTo>
                    <a:pt x="13" y="0"/>
                  </a:lnTo>
                  <a:lnTo>
                    <a:pt x="29" y="0"/>
                  </a:lnTo>
                  <a:lnTo>
                    <a:pt x="42" y="45"/>
                  </a:lnTo>
                  <a:lnTo>
                    <a:pt x="32" y="45"/>
                  </a:lnTo>
                  <a:lnTo>
                    <a:pt x="29" y="35"/>
                  </a:lnTo>
                  <a:lnTo>
                    <a:pt x="16" y="35"/>
                  </a:lnTo>
                  <a:close/>
                  <a:moveTo>
                    <a:pt x="26" y="24"/>
                  </a:moveTo>
                  <a:lnTo>
                    <a:pt x="24" y="16"/>
                  </a:lnTo>
                  <a:cubicBezTo>
                    <a:pt x="24" y="13"/>
                    <a:pt x="21" y="11"/>
                    <a:pt x="21" y="8"/>
                  </a:cubicBezTo>
                  <a:lnTo>
                    <a:pt x="21" y="8"/>
                  </a:lnTo>
                  <a:cubicBezTo>
                    <a:pt x="21" y="11"/>
                    <a:pt x="18" y="13"/>
                    <a:pt x="18" y="16"/>
                  </a:cubicBezTo>
                  <a:lnTo>
                    <a:pt x="16" y="24"/>
                  </a:lnTo>
                  <a:lnTo>
                    <a:pt x="26" y="2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9" name="Freeform 131">
              <a:extLst>
                <a:ext uri="{FF2B5EF4-FFF2-40B4-BE49-F238E27FC236}">
                  <a16:creationId xmlns:a16="http://schemas.microsoft.com/office/drawing/2014/main" id="{53C2B563-C2B9-6249-A75B-1ABF7B71F017}"/>
                </a:ext>
              </a:extLst>
            </p:cNvPr>
            <p:cNvSpPr>
              <a:spLocks noChangeArrowheads="1"/>
            </p:cNvSpPr>
            <p:nvPr/>
          </p:nvSpPr>
          <p:spPr bwMode="auto">
            <a:xfrm>
              <a:off x="5199063" y="2197100"/>
              <a:ext cx="14287" cy="15875"/>
            </a:xfrm>
            <a:custGeom>
              <a:avLst/>
              <a:gdLst>
                <a:gd name="T0" fmla="*/ 10 w 40"/>
                <a:gd name="T1" fmla="*/ 0 h 46"/>
                <a:gd name="T2" fmla="*/ 10 w 40"/>
                <a:gd name="T3" fmla="*/ 16 h 46"/>
                <a:gd name="T4" fmla="*/ 26 w 40"/>
                <a:gd name="T5" fmla="*/ 16 h 46"/>
                <a:gd name="T6" fmla="*/ 26 w 40"/>
                <a:gd name="T7" fmla="*/ 0 h 46"/>
                <a:gd name="T8" fmla="*/ 39 w 40"/>
                <a:gd name="T9" fmla="*/ 0 h 46"/>
                <a:gd name="T10" fmla="*/ 39 w 40"/>
                <a:gd name="T11" fmla="*/ 45 h 46"/>
                <a:gd name="T12" fmla="*/ 26 w 40"/>
                <a:gd name="T13" fmla="*/ 45 h 46"/>
                <a:gd name="T14" fmla="*/ 26 w 40"/>
                <a:gd name="T15" fmla="*/ 26 h 46"/>
                <a:gd name="T16" fmla="*/ 10 w 40"/>
                <a:gd name="T17" fmla="*/ 26 h 46"/>
                <a:gd name="T18" fmla="*/ 10 w 40"/>
                <a:gd name="T19" fmla="*/ 45 h 46"/>
                <a:gd name="T20" fmla="*/ 0 w 40"/>
                <a:gd name="T21" fmla="*/ 45 h 46"/>
                <a:gd name="T22" fmla="*/ 0 w 40"/>
                <a:gd name="T23" fmla="*/ 0 h 46"/>
                <a:gd name="T24" fmla="*/ 10 w 40"/>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6">
                  <a:moveTo>
                    <a:pt x="10" y="0"/>
                  </a:moveTo>
                  <a:lnTo>
                    <a:pt x="10" y="16"/>
                  </a:lnTo>
                  <a:lnTo>
                    <a:pt x="26" y="16"/>
                  </a:lnTo>
                  <a:lnTo>
                    <a:pt x="26" y="0"/>
                  </a:lnTo>
                  <a:lnTo>
                    <a:pt x="39" y="0"/>
                  </a:lnTo>
                  <a:lnTo>
                    <a:pt x="39" y="45"/>
                  </a:lnTo>
                  <a:lnTo>
                    <a:pt x="26" y="45"/>
                  </a:lnTo>
                  <a:lnTo>
                    <a:pt x="26" y="26"/>
                  </a:lnTo>
                  <a:lnTo>
                    <a:pt x="10" y="26"/>
                  </a:lnTo>
                  <a:lnTo>
                    <a:pt x="10" y="45"/>
                  </a:lnTo>
                  <a:lnTo>
                    <a:pt x="0" y="45"/>
                  </a:lnTo>
                  <a:lnTo>
                    <a:pt x="0" y="0"/>
                  </a:lnTo>
                  <a:lnTo>
                    <a:pt x="1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0" name="Freeform 132">
              <a:extLst>
                <a:ext uri="{FF2B5EF4-FFF2-40B4-BE49-F238E27FC236}">
                  <a16:creationId xmlns:a16="http://schemas.microsoft.com/office/drawing/2014/main" id="{A0F24BBA-DAAA-DC47-8303-C478ABE01580}"/>
                </a:ext>
              </a:extLst>
            </p:cNvPr>
            <p:cNvSpPr>
              <a:spLocks noChangeArrowheads="1"/>
            </p:cNvSpPr>
            <p:nvPr/>
          </p:nvSpPr>
          <p:spPr bwMode="auto">
            <a:xfrm>
              <a:off x="5194300" y="2219325"/>
              <a:ext cx="15875" cy="17463"/>
            </a:xfrm>
            <a:custGeom>
              <a:avLst/>
              <a:gdLst>
                <a:gd name="T0" fmla="*/ 21 w 46"/>
                <a:gd name="T1" fmla="*/ 47 h 48"/>
                <a:gd name="T2" fmla="*/ 0 w 46"/>
                <a:gd name="T3" fmla="*/ 24 h 48"/>
                <a:gd name="T4" fmla="*/ 24 w 46"/>
                <a:gd name="T5" fmla="*/ 0 h 48"/>
                <a:gd name="T6" fmla="*/ 45 w 46"/>
                <a:gd name="T7" fmla="*/ 24 h 48"/>
                <a:gd name="T8" fmla="*/ 21 w 46"/>
                <a:gd name="T9" fmla="*/ 47 h 48"/>
                <a:gd name="T10" fmla="*/ 24 w 46"/>
                <a:gd name="T11" fmla="*/ 37 h 48"/>
                <a:gd name="T12" fmla="*/ 34 w 46"/>
                <a:gd name="T13" fmla="*/ 24 h 48"/>
                <a:gd name="T14" fmla="*/ 24 w 46"/>
                <a:gd name="T15" fmla="*/ 10 h 48"/>
                <a:gd name="T16" fmla="*/ 13 w 46"/>
                <a:gd name="T17" fmla="*/ 24 h 48"/>
                <a:gd name="T18" fmla="*/ 24 w 46"/>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8">
                  <a:moveTo>
                    <a:pt x="21" y="47"/>
                  </a:moveTo>
                  <a:cubicBezTo>
                    <a:pt x="8" y="47"/>
                    <a:pt x="0" y="37"/>
                    <a:pt x="0" y="24"/>
                  </a:cubicBezTo>
                  <a:cubicBezTo>
                    <a:pt x="0" y="10"/>
                    <a:pt x="8" y="0"/>
                    <a:pt x="24" y="0"/>
                  </a:cubicBezTo>
                  <a:cubicBezTo>
                    <a:pt x="37" y="2"/>
                    <a:pt x="45" y="13"/>
                    <a:pt x="45" y="24"/>
                  </a:cubicBezTo>
                  <a:cubicBezTo>
                    <a:pt x="45" y="37"/>
                    <a:pt x="37" y="47"/>
                    <a:pt x="21" y="47"/>
                  </a:cubicBezTo>
                  <a:close/>
                  <a:moveTo>
                    <a:pt x="24" y="37"/>
                  </a:moveTo>
                  <a:cubicBezTo>
                    <a:pt x="29" y="37"/>
                    <a:pt x="34" y="31"/>
                    <a:pt x="34" y="24"/>
                  </a:cubicBezTo>
                  <a:cubicBezTo>
                    <a:pt x="34" y="16"/>
                    <a:pt x="32" y="10"/>
                    <a:pt x="24" y="10"/>
                  </a:cubicBezTo>
                  <a:cubicBezTo>
                    <a:pt x="16" y="10"/>
                    <a:pt x="13" y="16"/>
                    <a:pt x="13" y="24"/>
                  </a:cubicBezTo>
                  <a:cubicBezTo>
                    <a:pt x="13" y="31"/>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1" name="Freeform 133">
              <a:extLst>
                <a:ext uri="{FF2B5EF4-FFF2-40B4-BE49-F238E27FC236}">
                  <a16:creationId xmlns:a16="http://schemas.microsoft.com/office/drawing/2014/main" id="{8BA36BDF-84FC-8249-8476-BF08C0138906}"/>
                </a:ext>
              </a:extLst>
            </p:cNvPr>
            <p:cNvSpPr>
              <a:spLocks noChangeArrowheads="1"/>
            </p:cNvSpPr>
            <p:nvPr/>
          </p:nvSpPr>
          <p:spPr bwMode="auto">
            <a:xfrm>
              <a:off x="4916488" y="2159000"/>
              <a:ext cx="15875" cy="17463"/>
            </a:xfrm>
            <a:custGeom>
              <a:avLst/>
              <a:gdLst>
                <a:gd name="T0" fmla="*/ 21 w 46"/>
                <a:gd name="T1" fmla="*/ 48 h 49"/>
                <a:gd name="T2" fmla="*/ 0 w 46"/>
                <a:gd name="T3" fmla="*/ 24 h 49"/>
                <a:gd name="T4" fmla="*/ 24 w 46"/>
                <a:gd name="T5" fmla="*/ 0 h 49"/>
                <a:gd name="T6" fmla="*/ 45 w 46"/>
                <a:gd name="T7" fmla="*/ 24 h 49"/>
                <a:gd name="T8" fmla="*/ 21 w 46"/>
                <a:gd name="T9" fmla="*/ 48 h 49"/>
                <a:gd name="T10" fmla="*/ 24 w 46"/>
                <a:gd name="T11" fmla="*/ 37 h 49"/>
                <a:gd name="T12" fmla="*/ 35 w 46"/>
                <a:gd name="T13" fmla="*/ 24 h 49"/>
                <a:gd name="T14" fmla="*/ 24 w 46"/>
                <a:gd name="T15" fmla="*/ 10 h 49"/>
                <a:gd name="T16" fmla="*/ 13 w 46"/>
                <a:gd name="T17" fmla="*/ 24 h 49"/>
                <a:gd name="T18" fmla="*/ 24 w 46"/>
                <a:gd name="T19"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9">
                  <a:moveTo>
                    <a:pt x="21" y="48"/>
                  </a:moveTo>
                  <a:cubicBezTo>
                    <a:pt x="8" y="48"/>
                    <a:pt x="0" y="37"/>
                    <a:pt x="0" y="24"/>
                  </a:cubicBezTo>
                  <a:cubicBezTo>
                    <a:pt x="0" y="10"/>
                    <a:pt x="8" y="0"/>
                    <a:pt x="24" y="0"/>
                  </a:cubicBezTo>
                  <a:cubicBezTo>
                    <a:pt x="37" y="3"/>
                    <a:pt x="45" y="13"/>
                    <a:pt x="45" y="24"/>
                  </a:cubicBezTo>
                  <a:cubicBezTo>
                    <a:pt x="45" y="37"/>
                    <a:pt x="37" y="48"/>
                    <a:pt x="21" y="48"/>
                  </a:cubicBezTo>
                  <a:close/>
                  <a:moveTo>
                    <a:pt x="24" y="37"/>
                  </a:moveTo>
                  <a:cubicBezTo>
                    <a:pt x="29" y="37"/>
                    <a:pt x="35" y="32"/>
                    <a:pt x="35" y="24"/>
                  </a:cubicBezTo>
                  <a:cubicBezTo>
                    <a:pt x="35" y="16"/>
                    <a:pt x="32" y="10"/>
                    <a:pt x="24" y="10"/>
                  </a:cubicBezTo>
                  <a:cubicBezTo>
                    <a:pt x="16" y="10"/>
                    <a:pt x="13" y="16"/>
                    <a:pt x="13" y="24"/>
                  </a:cubicBezTo>
                  <a:cubicBezTo>
                    <a:pt x="13" y="32"/>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2" name="Freeform 134">
              <a:extLst>
                <a:ext uri="{FF2B5EF4-FFF2-40B4-BE49-F238E27FC236}">
                  <a16:creationId xmlns:a16="http://schemas.microsoft.com/office/drawing/2014/main" id="{E2DB0835-2822-5F45-9DF0-4495FDF120A1}"/>
                </a:ext>
              </a:extLst>
            </p:cNvPr>
            <p:cNvSpPr>
              <a:spLocks noChangeArrowheads="1"/>
            </p:cNvSpPr>
            <p:nvPr/>
          </p:nvSpPr>
          <p:spPr bwMode="auto">
            <a:xfrm>
              <a:off x="4916488" y="2185988"/>
              <a:ext cx="14287" cy="15875"/>
            </a:xfrm>
            <a:custGeom>
              <a:avLst/>
              <a:gdLst>
                <a:gd name="T0" fmla="*/ 2 w 38"/>
                <a:gd name="T1" fmla="*/ 0 h 46"/>
                <a:gd name="T2" fmla="*/ 18 w 38"/>
                <a:gd name="T3" fmla="*/ 0 h 46"/>
                <a:gd name="T4" fmla="*/ 31 w 38"/>
                <a:gd name="T5" fmla="*/ 3 h 46"/>
                <a:gd name="T6" fmla="*/ 37 w 38"/>
                <a:gd name="T7" fmla="*/ 13 h 46"/>
                <a:gd name="T8" fmla="*/ 31 w 38"/>
                <a:gd name="T9" fmla="*/ 24 h 46"/>
                <a:gd name="T10" fmla="*/ 15 w 38"/>
                <a:gd name="T11" fmla="*/ 29 h 46"/>
                <a:gd name="T12" fmla="*/ 13 w 38"/>
                <a:gd name="T13" fmla="*/ 29 h 46"/>
                <a:gd name="T14" fmla="*/ 13 w 38"/>
                <a:gd name="T15" fmla="*/ 45 h 46"/>
                <a:gd name="T16" fmla="*/ 0 w 38"/>
                <a:gd name="T17" fmla="*/ 45 h 46"/>
                <a:gd name="T18" fmla="*/ 2 w 38"/>
                <a:gd name="T19" fmla="*/ 0 h 46"/>
                <a:gd name="T20" fmla="*/ 13 w 38"/>
                <a:gd name="T21" fmla="*/ 21 h 46"/>
                <a:gd name="T22" fmla="*/ 15 w 38"/>
                <a:gd name="T23" fmla="*/ 21 h 46"/>
                <a:gd name="T24" fmla="*/ 23 w 38"/>
                <a:gd name="T25" fmla="*/ 16 h 46"/>
                <a:gd name="T26" fmla="*/ 15 w 38"/>
                <a:gd name="T27" fmla="*/ 11 h 46"/>
                <a:gd name="T28" fmla="*/ 13 w 38"/>
                <a:gd name="T29" fmla="*/ 11 h 46"/>
                <a:gd name="T30" fmla="*/ 13 w 38"/>
                <a:gd name="T31"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6">
                  <a:moveTo>
                    <a:pt x="2" y="0"/>
                  </a:moveTo>
                  <a:cubicBezTo>
                    <a:pt x="5" y="0"/>
                    <a:pt x="10" y="0"/>
                    <a:pt x="18" y="0"/>
                  </a:cubicBezTo>
                  <a:cubicBezTo>
                    <a:pt x="23" y="0"/>
                    <a:pt x="28" y="0"/>
                    <a:pt x="31" y="3"/>
                  </a:cubicBezTo>
                  <a:cubicBezTo>
                    <a:pt x="33" y="5"/>
                    <a:pt x="37" y="8"/>
                    <a:pt x="37" y="13"/>
                  </a:cubicBezTo>
                  <a:cubicBezTo>
                    <a:pt x="37" y="19"/>
                    <a:pt x="34" y="21"/>
                    <a:pt x="31" y="24"/>
                  </a:cubicBezTo>
                  <a:cubicBezTo>
                    <a:pt x="29" y="27"/>
                    <a:pt x="23" y="29"/>
                    <a:pt x="15" y="29"/>
                  </a:cubicBezTo>
                  <a:lnTo>
                    <a:pt x="13" y="29"/>
                  </a:lnTo>
                  <a:lnTo>
                    <a:pt x="13" y="45"/>
                  </a:lnTo>
                  <a:lnTo>
                    <a:pt x="0" y="45"/>
                  </a:lnTo>
                  <a:lnTo>
                    <a:pt x="2" y="0"/>
                  </a:lnTo>
                  <a:close/>
                  <a:moveTo>
                    <a:pt x="13" y="21"/>
                  </a:moveTo>
                  <a:lnTo>
                    <a:pt x="15" y="21"/>
                  </a:lnTo>
                  <a:cubicBezTo>
                    <a:pt x="21" y="21"/>
                    <a:pt x="23" y="19"/>
                    <a:pt x="23" y="16"/>
                  </a:cubicBezTo>
                  <a:cubicBezTo>
                    <a:pt x="23" y="13"/>
                    <a:pt x="21" y="11"/>
                    <a:pt x="15" y="11"/>
                  </a:cubicBezTo>
                  <a:cubicBezTo>
                    <a:pt x="13" y="11"/>
                    <a:pt x="13" y="11"/>
                    <a:pt x="13" y="11"/>
                  </a:cubicBezTo>
                  <a:lnTo>
                    <a:pt x="13" y="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 name="Freeform 135">
              <a:extLst>
                <a:ext uri="{FF2B5EF4-FFF2-40B4-BE49-F238E27FC236}">
                  <a16:creationId xmlns:a16="http://schemas.microsoft.com/office/drawing/2014/main" id="{1897AC13-439A-094D-830E-40D2AF364494}"/>
                </a:ext>
              </a:extLst>
            </p:cNvPr>
            <p:cNvSpPr>
              <a:spLocks noChangeArrowheads="1"/>
            </p:cNvSpPr>
            <p:nvPr/>
          </p:nvSpPr>
          <p:spPr bwMode="auto">
            <a:xfrm>
              <a:off x="4921250" y="2208213"/>
              <a:ext cx="11113" cy="15875"/>
            </a:xfrm>
            <a:custGeom>
              <a:avLst/>
              <a:gdLst>
                <a:gd name="T0" fmla="*/ 6 w 33"/>
                <a:gd name="T1" fmla="*/ 31 h 46"/>
                <a:gd name="T2" fmla="*/ 16 w 33"/>
                <a:gd name="T3" fmla="*/ 34 h 46"/>
                <a:gd name="T4" fmla="*/ 22 w 33"/>
                <a:gd name="T5" fmla="*/ 31 h 46"/>
                <a:gd name="T6" fmla="*/ 14 w 33"/>
                <a:gd name="T7" fmla="*/ 26 h 46"/>
                <a:gd name="T8" fmla="*/ 0 w 33"/>
                <a:gd name="T9" fmla="*/ 13 h 46"/>
                <a:gd name="T10" fmla="*/ 19 w 33"/>
                <a:gd name="T11" fmla="*/ 0 h 46"/>
                <a:gd name="T12" fmla="*/ 32 w 33"/>
                <a:gd name="T13" fmla="*/ 2 h 46"/>
                <a:gd name="T14" fmla="*/ 30 w 33"/>
                <a:gd name="T15" fmla="*/ 13 h 46"/>
                <a:gd name="T16" fmla="*/ 19 w 33"/>
                <a:gd name="T17" fmla="*/ 10 h 46"/>
                <a:gd name="T18" fmla="*/ 14 w 33"/>
                <a:gd name="T19" fmla="*/ 13 h 46"/>
                <a:gd name="T20" fmla="*/ 22 w 33"/>
                <a:gd name="T21" fmla="*/ 18 h 46"/>
                <a:gd name="T22" fmla="*/ 32 w 33"/>
                <a:gd name="T23" fmla="*/ 31 h 46"/>
                <a:gd name="T24" fmla="*/ 14 w 33"/>
                <a:gd name="T25" fmla="*/ 45 h 46"/>
                <a:gd name="T26" fmla="*/ 0 w 33"/>
                <a:gd name="T27" fmla="*/ 42 h 46"/>
                <a:gd name="T28" fmla="*/ 6 w 33"/>
                <a:gd name="T2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6">
                  <a:moveTo>
                    <a:pt x="6" y="31"/>
                  </a:moveTo>
                  <a:cubicBezTo>
                    <a:pt x="8" y="34"/>
                    <a:pt x="14" y="34"/>
                    <a:pt x="16" y="34"/>
                  </a:cubicBezTo>
                  <a:cubicBezTo>
                    <a:pt x="22" y="34"/>
                    <a:pt x="22" y="31"/>
                    <a:pt x="22" y="31"/>
                  </a:cubicBezTo>
                  <a:cubicBezTo>
                    <a:pt x="22" y="29"/>
                    <a:pt x="19" y="29"/>
                    <a:pt x="14" y="26"/>
                  </a:cubicBezTo>
                  <a:cubicBezTo>
                    <a:pt x="6" y="23"/>
                    <a:pt x="0" y="18"/>
                    <a:pt x="0" y="13"/>
                  </a:cubicBezTo>
                  <a:cubicBezTo>
                    <a:pt x="0" y="5"/>
                    <a:pt x="8" y="0"/>
                    <a:pt x="19" y="0"/>
                  </a:cubicBezTo>
                  <a:cubicBezTo>
                    <a:pt x="24" y="0"/>
                    <a:pt x="30" y="0"/>
                    <a:pt x="32" y="2"/>
                  </a:cubicBezTo>
                  <a:lnTo>
                    <a:pt x="30" y="13"/>
                  </a:lnTo>
                  <a:cubicBezTo>
                    <a:pt x="27" y="13"/>
                    <a:pt x="24" y="10"/>
                    <a:pt x="19" y="10"/>
                  </a:cubicBezTo>
                  <a:cubicBezTo>
                    <a:pt x="16" y="10"/>
                    <a:pt x="14" y="13"/>
                    <a:pt x="14" y="13"/>
                  </a:cubicBezTo>
                  <a:cubicBezTo>
                    <a:pt x="14" y="15"/>
                    <a:pt x="16" y="15"/>
                    <a:pt x="22" y="18"/>
                  </a:cubicBezTo>
                  <a:cubicBezTo>
                    <a:pt x="30" y="21"/>
                    <a:pt x="32" y="26"/>
                    <a:pt x="32" y="31"/>
                  </a:cubicBezTo>
                  <a:cubicBezTo>
                    <a:pt x="32" y="39"/>
                    <a:pt x="27" y="45"/>
                    <a:pt x="14" y="45"/>
                  </a:cubicBezTo>
                  <a:cubicBezTo>
                    <a:pt x="8" y="45"/>
                    <a:pt x="3" y="42"/>
                    <a:pt x="0" y="42"/>
                  </a:cubicBezTo>
                  <a:lnTo>
                    <a:pt x="6"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4" name="Freeform 136">
              <a:extLst>
                <a:ext uri="{FF2B5EF4-FFF2-40B4-BE49-F238E27FC236}">
                  <a16:creationId xmlns:a16="http://schemas.microsoft.com/office/drawing/2014/main" id="{606BB688-23C2-2941-9CBA-21B71B1ABA73}"/>
                </a:ext>
              </a:extLst>
            </p:cNvPr>
            <p:cNvSpPr>
              <a:spLocks noChangeArrowheads="1"/>
            </p:cNvSpPr>
            <p:nvPr/>
          </p:nvSpPr>
          <p:spPr bwMode="auto">
            <a:xfrm>
              <a:off x="2933700" y="2017713"/>
              <a:ext cx="438150" cy="381000"/>
            </a:xfrm>
            <a:custGeom>
              <a:avLst/>
              <a:gdLst>
                <a:gd name="T0" fmla="*/ 0 w 1219"/>
                <a:gd name="T1" fmla="*/ 0 h 1060"/>
                <a:gd name="T2" fmla="*/ 784 w 1219"/>
                <a:gd name="T3" fmla="*/ 0 h 1060"/>
                <a:gd name="T4" fmla="*/ 1218 w 1219"/>
                <a:gd name="T5" fmla="*/ 365 h 1060"/>
                <a:gd name="T6" fmla="*/ 781 w 1219"/>
                <a:gd name="T7" fmla="*/ 755 h 1060"/>
                <a:gd name="T8" fmla="*/ 455 w 1219"/>
                <a:gd name="T9" fmla="*/ 755 h 1060"/>
                <a:gd name="T10" fmla="*/ 455 w 1219"/>
                <a:gd name="T11" fmla="*/ 1059 h 1060"/>
                <a:gd name="T12" fmla="*/ 0 w 1219"/>
                <a:gd name="T13" fmla="*/ 1059 h 1060"/>
                <a:gd name="T14" fmla="*/ 0 w 1219"/>
                <a:gd name="T15" fmla="*/ 0 h 1060"/>
                <a:gd name="T16" fmla="*/ 543 w 1219"/>
                <a:gd name="T17" fmla="*/ 508 h 1060"/>
                <a:gd name="T18" fmla="*/ 762 w 1219"/>
                <a:gd name="T19" fmla="*/ 371 h 1060"/>
                <a:gd name="T20" fmla="*/ 543 w 1219"/>
                <a:gd name="T21" fmla="*/ 244 h 1060"/>
                <a:gd name="T22" fmla="*/ 445 w 1219"/>
                <a:gd name="T23" fmla="*/ 244 h 1060"/>
                <a:gd name="T24" fmla="*/ 445 w 1219"/>
                <a:gd name="T25" fmla="*/ 508 h 1060"/>
                <a:gd name="T26" fmla="*/ 543 w 1219"/>
                <a:gd name="T27" fmla="*/ 508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9" h="1060">
                  <a:moveTo>
                    <a:pt x="0" y="0"/>
                  </a:moveTo>
                  <a:lnTo>
                    <a:pt x="784" y="0"/>
                  </a:lnTo>
                  <a:cubicBezTo>
                    <a:pt x="969" y="0"/>
                    <a:pt x="1218" y="79"/>
                    <a:pt x="1218" y="365"/>
                  </a:cubicBezTo>
                  <a:cubicBezTo>
                    <a:pt x="1218" y="641"/>
                    <a:pt x="1019" y="755"/>
                    <a:pt x="781" y="755"/>
                  </a:cubicBezTo>
                  <a:lnTo>
                    <a:pt x="455" y="755"/>
                  </a:lnTo>
                  <a:lnTo>
                    <a:pt x="455" y="1059"/>
                  </a:lnTo>
                  <a:lnTo>
                    <a:pt x="0" y="1059"/>
                  </a:lnTo>
                  <a:lnTo>
                    <a:pt x="0" y="0"/>
                  </a:lnTo>
                  <a:close/>
                  <a:moveTo>
                    <a:pt x="543" y="508"/>
                  </a:moveTo>
                  <a:cubicBezTo>
                    <a:pt x="651" y="508"/>
                    <a:pt x="762" y="490"/>
                    <a:pt x="762" y="371"/>
                  </a:cubicBezTo>
                  <a:cubicBezTo>
                    <a:pt x="762" y="259"/>
                    <a:pt x="651" y="244"/>
                    <a:pt x="543" y="244"/>
                  </a:cubicBezTo>
                  <a:lnTo>
                    <a:pt x="445" y="244"/>
                  </a:lnTo>
                  <a:lnTo>
                    <a:pt x="445" y="508"/>
                  </a:lnTo>
                  <a:lnTo>
                    <a:pt x="543" y="50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5" name="Freeform 137">
              <a:extLst>
                <a:ext uri="{FF2B5EF4-FFF2-40B4-BE49-F238E27FC236}">
                  <a16:creationId xmlns:a16="http://schemas.microsoft.com/office/drawing/2014/main" id="{D4A7620A-42A5-7541-8C2C-0AEAD73EDA0F}"/>
                </a:ext>
              </a:extLst>
            </p:cNvPr>
            <p:cNvSpPr>
              <a:spLocks noChangeArrowheads="1"/>
            </p:cNvSpPr>
            <p:nvPr/>
          </p:nvSpPr>
          <p:spPr bwMode="auto">
            <a:xfrm>
              <a:off x="3335338" y="2017713"/>
              <a:ext cx="528637" cy="381000"/>
            </a:xfrm>
            <a:custGeom>
              <a:avLst/>
              <a:gdLst>
                <a:gd name="T0" fmla="*/ 416 w 1468"/>
                <a:gd name="T1" fmla="*/ 0 h 1060"/>
                <a:gd name="T2" fmla="*/ 1044 w 1468"/>
                <a:gd name="T3" fmla="*/ 0 h 1060"/>
                <a:gd name="T4" fmla="*/ 1467 w 1468"/>
                <a:gd name="T5" fmla="*/ 1059 h 1060"/>
                <a:gd name="T6" fmla="*/ 991 w 1468"/>
                <a:gd name="T7" fmla="*/ 1059 h 1060"/>
                <a:gd name="T8" fmla="*/ 911 w 1468"/>
                <a:gd name="T9" fmla="*/ 829 h 1060"/>
                <a:gd name="T10" fmla="*/ 527 w 1468"/>
                <a:gd name="T11" fmla="*/ 829 h 1060"/>
                <a:gd name="T12" fmla="*/ 453 w 1468"/>
                <a:gd name="T13" fmla="*/ 1059 h 1060"/>
                <a:gd name="T14" fmla="*/ 0 w 1468"/>
                <a:gd name="T15" fmla="*/ 1059 h 1060"/>
                <a:gd name="T16" fmla="*/ 416 w 1468"/>
                <a:gd name="T17" fmla="*/ 0 h 1060"/>
                <a:gd name="T18" fmla="*/ 591 w 1468"/>
                <a:gd name="T19" fmla="*/ 575 h 1060"/>
                <a:gd name="T20" fmla="*/ 856 w 1468"/>
                <a:gd name="T21" fmla="*/ 575 h 1060"/>
                <a:gd name="T22" fmla="*/ 726 w 1468"/>
                <a:gd name="T23" fmla="*/ 228 h 1060"/>
                <a:gd name="T24" fmla="*/ 723 w 1468"/>
                <a:gd name="T25" fmla="*/ 228 h 1060"/>
                <a:gd name="T26" fmla="*/ 591 w 1468"/>
                <a:gd name="T27" fmla="*/ 575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8" h="1060">
                  <a:moveTo>
                    <a:pt x="416" y="0"/>
                  </a:moveTo>
                  <a:lnTo>
                    <a:pt x="1044" y="0"/>
                  </a:lnTo>
                  <a:lnTo>
                    <a:pt x="1467" y="1059"/>
                  </a:lnTo>
                  <a:lnTo>
                    <a:pt x="991" y="1059"/>
                  </a:lnTo>
                  <a:lnTo>
                    <a:pt x="911" y="829"/>
                  </a:lnTo>
                  <a:lnTo>
                    <a:pt x="527" y="829"/>
                  </a:lnTo>
                  <a:lnTo>
                    <a:pt x="453" y="1059"/>
                  </a:lnTo>
                  <a:lnTo>
                    <a:pt x="0" y="1059"/>
                  </a:lnTo>
                  <a:lnTo>
                    <a:pt x="416" y="0"/>
                  </a:lnTo>
                  <a:close/>
                  <a:moveTo>
                    <a:pt x="591" y="575"/>
                  </a:moveTo>
                  <a:lnTo>
                    <a:pt x="856" y="575"/>
                  </a:lnTo>
                  <a:lnTo>
                    <a:pt x="726" y="228"/>
                  </a:lnTo>
                  <a:lnTo>
                    <a:pt x="723" y="228"/>
                  </a:lnTo>
                  <a:lnTo>
                    <a:pt x="591" y="57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6" name="Freeform 138">
              <a:extLst>
                <a:ext uri="{FF2B5EF4-FFF2-40B4-BE49-F238E27FC236}">
                  <a16:creationId xmlns:a16="http://schemas.microsoft.com/office/drawing/2014/main" id="{327EEBFE-B4DA-324E-BE77-87CC374B3026}"/>
                </a:ext>
              </a:extLst>
            </p:cNvPr>
            <p:cNvSpPr>
              <a:spLocks noChangeArrowheads="1"/>
            </p:cNvSpPr>
            <p:nvPr/>
          </p:nvSpPr>
          <p:spPr bwMode="auto">
            <a:xfrm>
              <a:off x="3886200" y="2017713"/>
              <a:ext cx="438150" cy="381000"/>
            </a:xfrm>
            <a:custGeom>
              <a:avLst/>
              <a:gdLst>
                <a:gd name="T0" fmla="*/ 760 w 1217"/>
                <a:gd name="T1" fmla="*/ 0 h 1060"/>
                <a:gd name="T2" fmla="*/ 1216 w 1217"/>
                <a:gd name="T3" fmla="*/ 0 h 1060"/>
                <a:gd name="T4" fmla="*/ 1216 w 1217"/>
                <a:gd name="T5" fmla="*/ 1059 h 1060"/>
                <a:gd name="T6" fmla="*/ 760 w 1217"/>
                <a:gd name="T7" fmla="*/ 1059 h 1060"/>
                <a:gd name="T8" fmla="*/ 760 w 1217"/>
                <a:gd name="T9" fmla="*/ 678 h 1060"/>
                <a:gd name="T10" fmla="*/ 456 w 1217"/>
                <a:gd name="T11" fmla="*/ 678 h 1060"/>
                <a:gd name="T12" fmla="*/ 456 w 1217"/>
                <a:gd name="T13" fmla="*/ 1059 h 1060"/>
                <a:gd name="T14" fmla="*/ 0 w 1217"/>
                <a:gd name="T15" fmla="*/ 1059 h 1060"/>
                <a:gd name="T16" fmla="*/ 0 w 1217"/>
                <a:gd name="T17" fmla="*/ 0 h 1060"/>
                <a:gd name="T18" fmla="*/ 456 w 1217"/>
                <a:gd name="T19" fmla="*/ 0 h 1060"/>
                <a:gd name="T20" fmla="*/ 456 w 1217"/>
                <a:gd name="T21" fmla="*/ 365 h 1060"/>
                <a:gd name="T22" fmla="*/ 760 w 1217"/>
                <a:gd name="T23" fmla="*/ 365 h 1060"/>
                <a:gd name="T24" fmla="*/ 760 w 1217"/>
                <a:gd name="T25"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7" h="1060">
                  <a:moveTo>
                    <a:pt x="760" y="0"/>
                  </a:moveTo>
                  <a:lnTo>
                    <a:pt x="1216" y="0"/>
                  </a:lnTo>
                  <a:lnTo>
                    <a:pt x="1216" y="1059"/>
                  </a:lnTo>
                  <a:lnTo>
                    <a:pt x="760" y="1059"/>
                  </a:lnTo>
                  <a:lnTo>
                    <a:pt x="760" y="678"/>
                  </a:lnTo>
                  <a:lnTo>
                    <a:pt x="456" y="678"/>
                  </a:lnTo>
                  <a:lnTo>
                    <a:pt x="456" y="1059"/>
                  </a:lnTo>
                  <a:lnTo>
                    <a:pt x="0" y="1059"/>
                  </a:lnTo>
                  <a:lnTo>
                    <a:pt x="0" y="0"/>
                  </a:lnTo>
                  <a:lnTo>
                    <a:pt x="456" y="0"/>
                  </a:lnTo>
                  <a:lnTo>
                    <a:pt x="456" y="365"/>
                  </a:lnTo>
                  <a:lnTo>
                    <a:pt x="760" y="365"/>
                  </a:lnTo>
                  <a:lnTo>
                    <a:pt x="76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7" name="Freeform 139">
              <a:extLst>
                <a:ext uri="{FF2B5EF4-FFF2-40B4-BE49-F238E27FC236}">
                  <a16:creationId xmlns:a16="http://schemas.microsoft.com/office/drawing/2014/main" id="{747F0B85-9AAD-F341-AD82-A38079F6B3D1}"/>
                </a:ext>
              </a:extLst>
            </p:cNvPr>
            <p:cNvSpPr>
              <a:spLocks noChangeArrowheads="1"/>
            </p:cNvSpPr>
            <p:nvPr/>
          </p:nvSpPr>
          <p:spPr bwMode="auto">
            <a:xfrm>
              <a:off x="4365625" y="2011363"/>
              <a:ext cx="476250" cy="395287"/>
            </a:xfrm>
            <a:custGeom>
              <a:avLst/>
              <a:gdLst>
                <a:gd name="T0" fmla="*/ 657 w 1322"/>
                <a:gd name="T1" fmla="*/ 1097 h 1098"/>
                <a:gd name="T2" fmla="*/ 0 w 1322"/>
                <a:gd name="T3" fmla="*/ 549 h 1098"/>
                <a:gd name="T4" fmla="*/ 657 w 1322"/>
                <a:gd name="T5" fmla="*/ 0 h 1098"/>
                <a:gd name="T6" fmla="*/ 1319 w 1322"/>
                <a:gd name="T7" fmla="*/ 549 h 1098"/>
                <a:gd name="T8" fmla="*/ 657 w 1322"/>
                <a:gd name="T9" fmla="*/ 1097 h 1098"/>
                <a:gd name="T10" fmla="*/ 657 w 1322"/>
                <a:gd name="T11" fmla="*/ 843 h 1098"/>
                <a:gd name="T12" fmla="*/ 845 w 1322"/>
                <a:gd name="T13" fmla="*/ 549 h 1098"/>
                <a:gd name="T14" fmla="*/ 657 w 1322"/>
                <a:gd name="T15" fmla="*/ 255 h 1098"/>
                <a:gd name="T16" fmla="*/ 474 w 1322"/>
                <a:gd name="T17" fmla="*/ 549 h 1098"/>
                <a:gd name="T18" fmla="*/ 657 w 1322"/>
                <a:gd name="T19" fmla="*/ 84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 h="1098">
                  <a:moveTo>
                    <a:pt x="657" y="1097"/>
                  </a:moveTo>
                  <a:cubicBezTo>
                    <a:pt x="241" y="1097"/>
                    <a:pt x="0" y="909"/>
                    <a:pt x="0" y="549"/>
                  </a:cubicBezTo>
                  <a:cubicBezTo>
                    <a:pt x="0" y="194"/>
                    <a:pt x="244" y="0"/>
                    <a:pt x="657" y="0"/>
                  </a:cubicBezTo>
                  <a:cubicBezTo>
                    <a:pt x="1072" y="0"/>
                    <a:pt x="1319" y="194"/>
                    <a:pt x="1319" y="549"/>
                  </a:cubicBezTo>
                  <a:cubicBezTo>
                    <a:pt x="1321" y="911"/>
                    <a:pt x="1072" y="1097"/>
                    <a:pt x="657" y="1097"/>
                  </a:cubicBezTo>
                  <a:close/>
                  <a:moveTo>
                    <a:pt x="657" y="843"/>
                  </a:moveTo>
                  <a:cubicBezTo>
                    <a:pt x="837" y="843"/>
                    <a:pt x="842" y="662"/>
                    <a:pt x="845" y="549"/>
                  </a:cubicBezTo>
                  <a:cubicBezTo>
                    <a:pt x="842" y="451"/>
                    <a:pt x="831" y="255"/>
                    <a:pt x="657" y="255"/>
                  </a:cubicBezTo>
                  <a:cubicBezTo>
                    <a:pt x="487" y="255"/>
                    <a:pt x="474" y="448"/>
                    <a:pt x="474" y="549"/>
                  </a:cubicBezTo>
                  <a:cubicBezTo>
                    <a:pt x="477" y="662"/>
                    <a:pt x="495" y="843"/>
                    <a:pt x="657" y="8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103A96BE-C2B5-461C-A1FF-186BE16E08C9}" type="slidenum">
              <a:rPr lang="en-US" smtClean="0"/>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0339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29CB75-D974-58FE-F233-6BD15A8D1BD1}"/>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8">
            <a:extLst>
              <a:ext uri="{FF2B5EF4-FFF2-40B4-BE49-F238E27FC236}">
                <a16:creationId xmlns:a16="http://schemas.microsoft.com/office/drawing/2014/main" id="{A32221E9-7B31-84BC-3773-760AB3F01590}"/>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9" name="Picture 8" descr="A white letter o and a black circle&#10;&#10;Description automatically generated">
            <a:extLst>
              <a:ext uri="{FF2B5EF4-FFF2-40B4-BE49-F238E27FC236}">
                <a16:creationId xmlns:a16="http://schemas.microsoft.com/office/drawing/2014/main" id="{B23ADA08-4624-22BD-7B85-64BC0267686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2.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image" Target="../media/image12.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mj-lt"/>
              </a:defRPr>
            </a:lvl1pPr>
          </a:lstStyle>
          <a:p>
            <a:endParaRPr lang="en-US"/>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48CEA-885D-5C4E-A5CD-C931F1E95D6A}" type="slidenum">
              <a:rPr lang="en-US" smtClean="0"/>
              <a:t>‹#›</a:t>
            </a:fld>
            <a:endParaRPr lang="en-US"/>
          </a:p>
        </p:txBody>
      </p:sp>
    </p:spTree>
    <p:extLst>
      <p:ext uri="{BB962C8B-B14F-4D97-AF65-F5344CB8AC3E}">
        <p14:creationId xmlns:p14="http://schemas.microsoft.com/office/powerpoint/2010/main" val="1056680579"/>
      </p:ext>
    </p:extLst>
  </p:cSld>
  <p:clrMap bg1="lt1" tx1="dk1" bg2="lt2" tx2="dk2" accent1="accent1" accent2="accent2" accent3="accent3" accent4="accent4" accent5="accent5" accent6="accent6" hlink="hlink" folHlink="folHlink"/>
  <p:sldLayoutIdLst>
    <p:sldLayoutId id="2147483949" r:id="rId1"/>
    <p:sldLayoutId id="2147483973" r:id="rId2"/>
    <p:sldLayoutId id="2147483979" r:id="rId3"/>
    <p:sldLayoutId id="2147483977" r:id="rId4"/>
    <p:sldLayoutId id="2147483975" r:id="rId5"/>
    <p:sldLayoutId id="2147483976" r:id="rId6"/>
    <p:sldLayoutId id="2147483981" r:id="rId7"/>
    <p:sldLayoutId id="2147483978" r:id="rId8"/>
    <p:sldLayoutId id="2147483972" r:id="rId9"/>
    <p:sldLayoutId id="2147483922" r:id="rId10"/>
    <p:sldLayoutId id="2147483983" r:id="rId11"/>
    <p:sldLayoutId id="2147483984" r:id="rId12"/>
    <p:sldLayoutId id="2147483985" r:id="rId13"/>
    <p:sldLayoutId id="2147483989" r:id="rId14"/>
    <p:sldLayoutId id="2147484004" r:id="rId15"/>
    <p:sldLayoutId id="2147484003" r:id="rId16"/>
    <p:sldLayoutId id="2147484005" r:id="rId17"/>
    <p:sldLayoutId id="2147484006" r:id="rId18"/>
    <p:sldLayoutId id="2147484007" r:id="rId19"/>
    <p:sldLayoutId id="2147483986" r:id="rId20"/>
    <p:sldLayoutId id="2147483987" r:id="rId21"/>
    <p:sldLayoutId id="2147483988" r:id="rId22"/>
    <p:sldLayoutId id="2147483991" r:id="rId23"/>
    <p:sldLayoutId id="2147483992" r:id="rId24"/>
    <p:sldLayoutId id="2147483993" r:id="rId25"/>
    <p:sldLayoutId id="2147483996" r:id="rId26"/>
    <p:sldLayoutId id="2147483997" r:id="rId27"/>
    <p:sldLayoutId id="2147483998" r:id="rId28"/>
    <p:sldLayoutId id="2147483999" r:id="rId29"/>
    <p:sldLayoutId id="2147484000" r:id="rId30"/>
    <p:sldLayoutId id="2147484001" r:id="rId31"/>
    <p:sldLayoutId id="2147484002" r:id="rId32"/>
    <p:sldLayoutId id="2147483982" r:id="rId33"/>
    <p:sldLayoutId id="2147484008" r:id="rId34"/>
    <p:sldLayoutId id="2147484009" r:id="rId35"/>
    <p:sldLayoutId id="2147484010" r:id="rId36"/>
    <p:sldLayoutId id="2147484011" r:id="rId37"/>
    <p:sldLayoutId id="2147484079" r:id="rId38"/>
  </p:sldLayoutIdLst>
  <p:hf hdr="0" ftr="0" dt="0"/>
  <p:txStyles>
    <p:titleStyle>
      <a:lvl1pPr algn="ctr"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extLst>
      <p:ext uri="{BB962C8B-B14F-4D97-AF65-F5344CB8AC3E}">
        <p14:creationId xmlns:p14="http://schemas.microsoft.com/office/powerpoint/2010/main" val="652759655"/>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Lst>
  <p:transition spd="slow"/>
  <p:hf hdr="0" ftr="0" dt="0"/>
  <p:txStyles>
    <p:title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extLst>
      <p:ext uri="{BB962C8B-B14F-4D97-AF65-F5344CB8AC3E}">
        <p14:creationId xmlns:p14="http://schemas.microsoft.com/office/powerpoint/2010/main" val="250827296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Lst>
  <p:transition spd="slow"/>
  <p:hf hdr="0" ftr="0" dt="0"/>
  <p:txStyles>
    <p:title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hyperlink" Target="https://paho-org.zoom.us/meeting/register/tZIkcOyvrTkqE92fRNmyeGQVSXCKMLOTrr0-"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mailto:strategicplan26-31@paho.org" TargetMode="External"/><Relationship Id="rId7" Type="http://schemas.openxmlformats.org/officeDocument/2006/relationships/hyperlink" Target="https://www.paho.org/pt/documentos/cd61inf1-roteiro-para-elaboracao-do-plano-estrategico-da-organizacao-pan-americana-da"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www.paho.org/fr/documents/cd61inf1-feuille-route-pour-lelaboration-du-plan-strategique-lorganisation-panamericaine" TargetMode="External"/><Relationship Id="rId5" Type="http://schemas.openxmlformats.org/officeDocument/2006/relationships/hyperlink" Target="https://www.paho.org/es/documentos/cd61inf1-hoja-ruta-para-elaboracion-plan-estrategico-organizacion-panamericana-salud" TargetMode="External"/><Relationship Id="rId4" Type="http://schemas.openxmlformats.org/officeDocument/2006/relationships/hyperlink" Target="https://www.paho.org/en/documents/cd61inf1-roadmap-developing-strategic-plan-pan-american-health-organization-2026-203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s://www.paho.org/es/documentos/cd61inf1-hoja-ruta-para-elaboracion-plan-estrategico-organizacion-panamericana-salud"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hyperlink" Target="https://www.paho.org/en/documents/cd61inf1-roadmap-developing-strategic-plan-pan-american-health-organization-2026-2031"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hyperlink" Target="https://www.paho.org/pt/documentos/cd61inf1-roteiro-para-elaboracao-do-plano-estrategico-da-organizacao-pan-americana-da" TargetMode="External"/><Relationship Id="rId10" Type="http://schemas.openxmlformats.org/officeDocument/2006/relationships/slideLayout" Target="../slideLayouts/slideLayout3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www.paho.org/fr/documents/cd61inf1-feuille-route-pour-lelaboration-du-plan-strategique-lorganisation-panamericaine"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slideLayout" Target="../slideLayouts/slideLayout15.xml"/><Relationship Id="rId4" Type="http://schemas.openxmlformats.org/officeDocument/2006/relationships/tags" Target="../tags/tag13.xml"/><Relationship Id="rId9" Type="http://schemas.openxmlformats.org/officeDocument/2006/relationships/tags" Target="../tags/tag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5CCF5-A57C-454D-B167-5449EF940565}"/>
              </a:ext>
            </a:extLst>
          </p:cNvPr>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a:xfrm>
            <a:off x="7487190" y="6402298"/>
            <a:ext cx="2098880" cy="361727"/>
          </a:xfrm>
          <a:prstGeom prst="rect">
            <a:avLst/>
          </a:prstGeom>
        </p:spPr>
      </p:pic>
      <p:pic>
        <p:nvPicPr>
          <p:cNvPr id="3" name="Graphic 2">
            <a:extLst>
              <a:ext uri="{FF2B5EF4-FFF2-40B4-BE49-F238E27FC236}">
                <a16:creationId xmlns:a16="http://schemas.microsoft.com/office/drawing/2014/main" id="{055199D9-37F8-4C22-8FF9-EDF1A2D333E3}"/>
              </a:ext>
            </a:extLst>
          </p:cNvPr>
          <p:cNvPicPr>
            <a:picLocks noChangeAspect="1"/>
          </p:cNvPicPr>
          <p:nvPr/>
        </p:nvPicPr>
        <p:blipFill>
          <a:blip r:embed="rId3">
            <a:grayscl/>
            <a:extLst>
              <a:ext uri="{96DAC541-7B7A-43D3-8B79-37D633B846F1}">
                <asvg:svgBlip xmlns:asvg="http://schemas.microsoft.com/office/drawing/2016/SVG/main" r:embed="rId4"/>
              </a:ext>
            </a:extLst>
          </a:blip>
          <a:stretch>
            <a:fillRect/>
          </a:stretch>
        </p:blipFill>
        <p:spPr>
          <a:xfrm>
            <a:off x="2800647" y="6434571"/>
            <a:ext cx="2262408" cy="297182"/>
          </a:xfrm>
          <a:prstGeom prst="rect">
            <a:avLst/>
          </a:prstGeom>
        </p:spPr>
      </p:pic>
      <p:graphicFrame>
        <p:nvGraphicFramePr>
          <p:cNvPr id="4" name="Table 4">
            <a:extLst>
              <a:ext uri="{FF2B5EF4-FFF2-40B4-BE49-F238E27FC236}">
                <a16:creationId xmlns:a16="http://schemas.microsoft.com/office/drawing/2014/main" id="{1963B680-2A0F-4183-8324-0E5B20AC3960}"/>
              </a:ext>
            </a:extLst>
          </p:cNvPr>
          <p:cNvGraphicFramePr>
            <a:graphicFrameLocks noGrp="1"/>
          </p:cNvGraphicFramePr>
          <p:nvPr/>
        </p:nvGraphicFramePr>
        <p:xfrm>
          <a:off x="371645" y="408340"/>
          <a:ext cx="11741151" cy="6162317"/>
        </p:xfrm>
        <a:graphic>
          <a:graphicData uri="http://schemas.openxmlformats.org/drawingml/2006/table">
            <a:tbl>
              <a:tblPr firstRow="1" bandRow="1"/>
              <a:tblGrid>
                <a:gridCol w="4357748">
                  <a:extLst>
                    <a:ext uri="{9D8B030D-6E8A-4147-A177-3AD203B41FA5}">
                      <a16:colId xmlns:a16="http://schemas.microsoft.com/office/drawing/2014/main" val="1161275194"/>
                    </a:ext>
                  </a:extLst>
                </a:gridCol>
                <a:gridCol w="2735202">
                  <a:extLst>
                    <a:ext uri="{9D8B030D-6E8A-4147-A177-3AD203B41FA5}">
                      <a16:colId xmlns:a16="http://schemas.microsoft.com/office/drawing/2014/main" val="3449663072"/>
                    </a:ext>
                  </a:extLst>
                </a:gridCol>
                <a:gridCol w="4648201">
                  <a:extLst>
                    <a:ext uri="{9D8B030D-6E8A-4147-A177-3AD203B41FA5}">
                      <a16:colId xmlns:a16="http://schemas.microsoft.com/office/drawing/2014/main" val="249996348"/>
                    </a:ext>
                  </a:extLst>
                </a:gridCol>
              </a:tblGrid>
              <a:tr h="613808">
                <a:tc>
                  <a:txBody>
                    <a:bodyPr/>
                    <a:lstStyle/>
                    <a:p>
                      <a:pPr algn="ctr">
                        <a:lnSpc>
                          <a:spcPct val="200000"/>
                        </a:lnSpc>
                        <a:spcBef>
                          <a:spcPts val="1200"/>
                        </a:spcBef>
                      </a:pPr>
                      <a:r>
                        <a:rPr lang="en-US" b="1">
                          <a:solidFill>
                            <a:schemeClr val="bg1">
                              <a:lumMod val="95000"/>
                            </a:schemeClr>
                          </a:solidFill>
                          <a:latin typeface="Abadi"/>
                        </a:rPr>
                        <a:t>CONTROL GUIDE FOR PARTICIPANTS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Bef>
                          <a:spcPts val="1200"/>
                        </a:spcBef>
                      </a:pPr>
                      <a:r>
                        <a:rPr lang="en-US" b="1">
                          <a:solidFill>
                            <a:schemeClr val="bg1">
                              <a:lumMod val="95000"/>
                            </a:schemeClr>
                          </a:solidFill>
                          <a:latin typeface="Abadi"/>
                        </a:rPr>
                        <a:t>GUÍA DE CONTROL PARA PARTICIPANTES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8941873"/>
                  </a:ext>
                </a:extLst>
              </a:tr>
              <a:tr h="758889">
                <a:tc>
                  <a:txBody>
                    <a:bodyPr/>
                    <a:lstStyle/>
                    <a:p>
                      <a:r>
                        <a:rPr lang="en-US" sz="1500">
                          <a:solidFill>
                            <a:schemeClr val="bg1">
                              <a:lumMod val="95000"/>
                            </a:schemeClr>
                          </a:solidFill>
                          <a:latin typeface="Abadi"/>
                        </a:rPr>
                        <a:t>Hover the cursor over your name, then click </a:t>
                      </a:r>
                      <a:r>
                        <a:rPr lang="en-US" sz="1500" i="1">
                          <a:solidFill>
                            <a:schemeClr val="bg1">
                              <a:lumMod val="95000"/>
                            </a:schemeClr>
                          </a:solidFill>
                          <a:latin typeface="Abadi"/>
                        </a:rPr>
                        <a:t>more&gt;</a:t>
                      </a:r>
                      <a:r>
                        <a:rPr lang="en-US" sz="1500" b="1" i="1">
                          <a:solidFill>
                            <a:schemeClr val="bg1">
                              <a:lumMod val="95000"/>
                            </a:schemeClr>
                          </a:solidFill>
                          <a:latin typeface="Abadi"/>
                        </a:rPr>
                        <a:t>rename </a:t>
                      </a:r>
                      <a:r>
                        <a:rPr lang="en-US" sz="1500">
                          <a:solidFill>
                            <a:schemeClr val="bg1">
                              <a:lumMod val="95000"/>
                            </a:schemeClr>
                          </a:solidFill>
                          <a:latin typeface="Abadi"/>
                        </a:rPr>
                        <a:t>to edit to rename yourself including organization acronym and participant's name (USAID-Jose Rodriguez).</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ponga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cursor </a:t>
                      </a:r>
                      <a:r>
                        <a:rPr lang="en-US" sz="1500" err="1">
                          <a:solidFill>
                            <a:schemeClr val="bg1">
                              <a:lumMod val="95000"/>
                            </a:schemeClr>
                          </a:solidFill>
                          <a:latin typeface="Abadi"/>
                        </a:rPr>
                        <a:t>sobre</a:t>
                      </a:r>
                      <a:r>
                        <a:rPr lang="en-US" sz="1500">
                          <a:solidFill>
                            <a:schemeClr val="bg1">
                              <a:lumMod val="95000"/>
                            </a:schemeClr>
                          </a:solidFill>
                          <a:latin typeface="Abadi"/>
                        </a:rPr>
                        <a:t> </a:t>
                      </a:r>
                      <a:r>
                        <a:rPr lang="en-US" sz="1500" err="1">
                          <a:solidFill>
                            <a:schemeClr val="bg1">
                              <a:lumMod val="95000"/>
                            </a:schemeClr>
                          </a:solidFill>
                          <a:latin typeface="Abadi"/>
                        </a:rPr>
                        <a:t>su</a:t>
                      </a:r>
                      <a:r>
                        <a:rPr lang="en-US" sz="1500">
                          <a:solidFill>
                            <a:schemeClr val="bg1">
                              <a:lumMod val="95000"/>
                            </a:schemeClr>
                          </a:solidFill>
                          <a:latin typeface="Abadi"/>
                        </a:rPr>
                        <a:t> </a:t>
                      </a:r>
                      <a:r>
                        <a:rPr lang="en-US" sz="1500" err="1">
                          <a:solidFill>
                            <a:schemeClr val="bg1">
                              <a:lumMod val="95000"/>
                            </a:schemeClr>
                          </a:solidFill>
                          <a:latin typeface="Abadi"/>
                        </a:rPr>
                        <a:t>nombre</a:t>
                      </a:r>
                      <a:r>
                        <a:rPr lang="en-US" sz="1500">
                          <a:solidFill>
                            <a:schemeClr val="bg1">
                              <a:lumMod val="95000"/>
                            </a:schemeClr>
                          </a:solidFill>
                          <a:latin typeface="Abadi"/>
                        </a:rPr>
                        <a:t>, luego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i="1" err="1">
                          <a:solidFill>
                            <a:schemeClr val="bg1">
                              <a:lumMod val="95000"/>
                            </a:schemeClr>
                          </a:solidFill>
                          <a:latin typeface="Abadi"/>
                        </a:rPr>
                        <a:t>más</a:t>
                      </a:r>
                      <a:r>
                        <a:rPr lang="en-US" sz="1500" i="1">
                          <a:solidFill>
                            <a:schemeClr val="bg1">
                              <a:lumMod val="95000"/>
                            </a:schemeClr>
                          </a:solidFill>
                          <a:latin typeface="Abadi"/>
                        </a:rPr>
                        <a:t> para </a:t>
                      </a:r>
                      <a:r>
                        <a:rPr lang="en-US" sz="1500" b="1" i="1" u="sng" err="1">
                          <a:solidFill>
                            <a:schemeClr val="bg1">
                              <a:lumMod val="95000"/>
                            </a:schemeClr>
                          </a:solidFill>
                          <a:latin typeface="Abadi"/>
                        </a:rPr>
                        <a:t>renombrarse</a:t>
                      </a:r>
                      <a:r>
                        <a:rPr lang="en-US" sz="1500" b="1" i="1" u="sng">
                          <a:solidFill>
                            <a:schemeClr val="bg1">
                              <a:lumMod val="95000"/>
                            </a:schemeClr>
                          </a:solidFill>
                          <a:latin typeface="Abadi"/>
                        </a:rPr>
                        <a:t> e </a:t>
                      </a:r>
                      <a:r>
                        <a:rPr lang="en-US" sz="1500" b="1" i="1" u="sng" err="1">
                          <a:solidFill>
                            <a:schemeClr val="bg1">
                              <a:lumMod val="95000"/>
                            </a:schemeClr>
                          </a:solidFill>
                          <a:latin typeface="Abadi"/>
                        </a:rPr>
                        <a:t>identificarse</a:t>
                      </a:r>
                      <a:r>
                        <a:rPr lang="en-US" sz="1500" b="1" i="1" u="sng">
                          <a:solidFill>
                            <a:schemeClr val="bg1">
                              <a:lumMod val="95000"/>
                            </a:schemeClr>
                          </a:solidFill>
                          <a:latin typeface="Abadi"/>
                        </a:rPr>
                        <a:t> </a:t>
                      </a:r>
                      <a:r>
                        <a:rPr lang="en-US" sz="1500" i="0" err="1">
                          <a:solidFill>
                            <a:schemeClr val="bg1">
                              <a:lumMod val="95000"/>
                            </a:schemeClr>
                          </a:solidFill>
                          <a:latin typeface="Abadi"/>
                        </a:rPr>
                        <a:t>incluyendo</a:t>
                      </a:r>
                      <a:r>
                        <a:rPr lang="en-US" sz="1500" i="0">
                          <a:solidFill>
                            <a:schemeClr val="bg1">
                              <a:lumMod val="95000"/>
                            </a:schemeClr>
                          </a:solidFill>
                          <a:latin typeface="Abadi"/>
                        </a:rPr>
                        <a:t> </a:t>
                      </a:r>
                      <a:r>
                        <a:rPr lang="en-US" sz="1500" i="0" err="1">
                          <a:solidFill>
                            <a:schemeClr val="bg1">
                              <a:lumMod val="95000"/>
                            </a:schemeClr>
                          </a:solidFill>
                          <a:latin typeface="Abadi"/>
                        </a:rPr>
                        <a:t>el</a:t>
                      </a:r>
                      <a:r>
                        <a:rPr lang="en-US" sz="1500" i="0">
                          <a:solidFill>
                            <a:schemeClr val="bg1">
                              <a:lumMod val="95000"/>
                            </a:schemeClr>
                          </a:solidFill>
                          <a:latin typeface="Abadi"/>
                        </a:rPr>
                        <a:t> </a:t>
                      </a:r>
                      <a:r>
                        <a:rPr lang="en-US" sz="1500" i="0" err="1">
                          <a:solidFill>
                            <a:schemeClr val="bg1">
                              <a:lumMod val="95000"/>
                            </a:schemeClr>
                          </a:solidFill>
                          <a:latin typeface="Abadi"/>
                        </a:rPr>
                        <a:t>acronimo</a:t>
                      </a:r>
                      <a:r>
                        <a:rPr lang="en-US" sz="1500" i="0">
                          <a:solidFill>
                            <a:schemeClr val="bg1">
                              <a:lumMod val="95000"/>
                            </a:schemeClr>
                          </a:solidFill>
                          <a:latin typeface="Abadi"/>
                        </a:rPr>
                        <a:t> de la </a:t>
                      </a:r>
                      <a:r>
                        <a:rPr lang="en-US" sz="1500" i="0" err="1">
                          <a:solidFill>
                            <a:schemeClr val="bg1">
                              <a:lumMod val="95000"/>
                            </a:schemeClr>
                          </a:solidFill>
                          <a:latin typeface="Abadi"/>
                        </a:rPr>
                        <a:t>organización</a:t>
                      </a:r>
                      <a:r>
                        <a:rPr lang="en-US" sz="1500" i="0">
                          <a:solidFill>
                            <a:schemeClr val="bg1">
                              <a:lumMod val="95000"/>
                            </a:schemeClr>
                          </a:solidFill>
                          <a:latin typeface="Abadi"/>
                        </a:rPr>
                        <a:t> y </a:t>
                      </a:r>
                      <a:r>
                        <a:rPr lang="en-US" sz="1500" i="0" err="1">
                          <a:solidFill>
                            <a:schemeClr val="bg1">
                              <a:lumMod val="95000"/>
                            </a:schemeClr>
                          </a:solidFill>
                          <a:latin typeface="Abadi"/>
                        </a:rPr>
                        <a:t>nombre</a:t>
                      </a:r>
                      <a:r>
                        <a:rPr lang="en-US" sz="1500" i="0">
                          <a:solidFill>
                            <a:schemeClr val="bg1">
                              <a:lumMod val="95000"/>
                            </a:schemeClr>
                          </a:solidFill>
                          <a:latin typeface="Abadi"/>
                        </a:rPr>
                        <a:t> del </a:t>
                      </a:r>
                      <a:r>
                        <a:rPr lang="en-US" sz="1500" i="0" err="1">
                          <a:solidFill>
                            <a:schemeClr val="bg1">
                              <a:lumMod val="95000"/>
                            </a:schemeClr>
                          </a:solidFill>
                          <a:latin typeface="Abadi"/>
                        </a:rPr>
                        <a:t>participante</a:t>
                      </a:r>
                      <a:r>
                        <a:rPr lang="en-US" sz="1500" i="0">
                          <a:solidFill>
                            <a:schemeClr val="bg1">
                              <a:lumMod val="95000"/>
                            </a:schemeClr>
                          </a:solidFill>
                          <a:latin typeface="Abadi"/>
                        </a:rPr>
                        <a:t> (USAID-Jose Rodriguez)</a:t>
                      </a:r>
                      <a:endParaRPr lang="es-ES" sz="1500" i="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4601743"/>
                  </a:ext>
                </a:extLst>
              </a:tr>
              <a:tr h="79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PARTICIPANTS</a:t>
                      </a:r>
                      <a:r>
                        <a:rPr lang="en-US" sz="1500">
                          <a:solidFill>
                            <a:schemeClr val="bg1">
                              <a:lumMod val="95000"/>
                            </a:schemeClr>
                          </a:solidFill>
                          <a:latin typeface="Abadi"/>
                        </a:rPr>
                        <a:t>, </a:t>
                      </a:r>
                      <a:r>
                        <a:rPr lang="en-US" sz="1500" b="1">
                          <a:solidFill>
                            <a:schemeClr val="bg1">
                              <a:lumMod val="95000"/>
                            </a:schemeClr>
                          </a:solidFill>
                          <a:latin typeface="Abadi"/>
                        </a:rPr>
                        <a:t>CHAT</a:t>
                      </a:r>
                      <a:r>
                        <a:rPr lang="en-US" sz="1500">
                          <a:solidFill>
                            <a:schemeClr val="bg1">
                              <a:lumMod val="95000"/>
                            </a:schemeClr>
                          </a:solidFill>
                          <a:latin typeface="Abadi"/>
                        </a:rPr>
                        <a:t> and </a:t>
                      </a:r>
                      <a:r>
                        <a:rPr lang="en-US" sz="1500" b="1">
                          <a:solidFill>
                            <a:schemeClr val="bg1">
                              <a:lumMod val="95000"/>
                            </a:schemeClr>
                          </a:solidFill>
                          <a:latin typeface="Abadi"/>
                        </a:rPr>
                        <a:t>Q&amp;A </a:t>
                      </a:r>
                      <a:r>
                        <a:rPr lang="en-US" sz="1500">
                          <a:solidFill>
                            <a:schemeClr val="bg1">
                              <a:lumMod val="95000"/>
                            </a:schemeClr>
                          </a:solidFill>
                          <a:latin typeface="Abadi"/>
                        </a:rPr>
                        <a:t>buttons to activate and use them during the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botones</a:t>
                      </a:r>
                      <a:r>
                        <a:rPr lang="en-US" sz="1500">
                          <a:solidFill>
                            <a:schemeClr val="bg1">
                              <a:lumMod val="95000"/>
                            </a:schemeClr>
                          </a:solidFill>
                          <a:latin typeface="Abadi"/>
                        </a:rPr>
                        <a:t> </a:t>
                      </a:r>
                      <a:r>
                        <a:rPr lang="en-US" sz="1500" b="0">
                          <a:solidFill>
                            <a:schemeClr val="bg1">
                              <a:lumMod val="95000"/>
                            </a:schemeClr>
                          </a:solidFill>
                          <a:latin typeface="Abadi"/>
                        </a:rPr>
                        <a:t>de </a:t>
                      </a:r>
                      <a:r>
                        <a:rPr lang="en-US" sz="1500" b="1">
                          <a:solidFill>
                            <a:schemeClr val="bg1">
                              <a:lumMod val="95000"/>
                            </a:schemeClr>
                          </a:solidFill>
                          <a:latin typeface="Abadi"/>
                        </a:rPr>
                        <a:t>PARTICIPANTES, CHAT </a:t>
                      </a:r>
                      <a:r>
                        <a:rPr lang="en-US" sz="1500">
                          <a:solidFill>
                            <a:schemeClr val="bg1">
                              <a:lumMod val="95000"/>
                            </a:schemeClr>
                          </a:solidFill>
                          <a:latin typeface="Abadi"/>
                        </a:rPr>
                        <a:t>y </a:t>
                      </a:r>
                      <a:r>
                        <a:rPr lang="en-US" sz="1500" b="1">
                          <a:solidFill>
                            <a:schemeClr val="bg1">
                              <a:lumMod val="95000"/>
                            </a:schemeClr>
                          </a:solidFill>
                          <a:latin typeface="Abadi"/>
                        </a:rPr>
                        <a:t>Q&amp;A </a:t>
                      </a:r>
                      <a:r>
                        <a:rPr lang="en-US" sz="1500">
                          <a:solidFill>
                            <a:schemeClr val="bg1">
                              <a:lumMod val="95000"/>
                            </a:schemeClr>
                          </a:solidFill>
                          <a:latin typeface="Abadi"/>
                        </a:rPr>
                        <a:t>para </a:t>
                      </a:r>
                      <a:r>
                        <a:rPr lang="en-US" sz="1500" err="1">
                          <a:solidFill>
                            <a:schemeClr val="bg1">
                              <a:lumMod val="95000"/>
                            </a:schemeClr>
                          </a:solidFill>
                          <a:latin typeface="Abadi"/>
                        </a:rPr>
                        <a:t>activarlos</a:t>
                      </a:r>
                      <a:r>
                        <a:rPr lang="en-US" sz="1500">
                          <a:solidFill>
                            <a:schemeClr val="bg1">
                              <a:lumMod val="95000"/>
                            </a:schemeClr>
                          </a:solidFill>
                          <a:latin typeface="Abadi"/>
                        </a:rPr>
                        <a:t> y </a:t>
                      </a:r>
                      <a:r>
                        <a:rPr lang="en-US" sz="1500" err="1">
                          <a:solidFill>
                            <a:schemeClr val="bg1">
                              <a:lumMod val="95000"/>
                            </a:schemeClr>
                          </a:solidFill>
                          <a:latin typeface="Abadi"/>
                        </a:rPr>
                        <a:t>usarlos</a:t>
                      </a:r>
                      <a:r>
                        <a:rPr lang="en-US" sz="1500">
                          <a:solidFill>
                            <a:schemeClr val="bg1">
                              <a:lumMod val="95000"/>
                            </a:schemeClr>
                          </a:solidFill>
                          <a:latin typeface="Abadi"/>
                        </a:rPr>
                        <a:t> </a:t>
                      </a:r>
                      <a:r>
                        <a:rPr lang="en-US" sz="1500" err="1">
                          <a:solidFill>
                            <a:schemeClr val="bg1">
                              <a:lumMod val="95000"/>
                            </a:schemeClr>
                          </a:solidFill>
                          <a:latin typeface="Abadi"/>
                        </a:rPr>
                        <a:t>durante</a:t>
                      </a:r>
                      <a:r>
                        <a:rPr lang="en-US" sz="1500">
                          <a:solidFill>
                            <a:schemeClr val="bg1">
                              <a:lumMod val="95000"/>
                            </a:schemeClr>
                          </a:solidFill>
                          <a:latin typeface="Abadi"/>
                        </a:rPr>
                        <a:t> la reunion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5870532"/>
                  </a:ext>
                </a:extLst>
              </a:tr>
              <a:tr h="149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INTERPRETATION</a:t>
                      </a:r>
                      <a:r>
                        <a:rPr lang="en-US" sz="1500">
                          <a:solidFill>
                            <a:schemeClr val="bg1">
                              <a:lumMod val="95000"/>
                            </a:schemeClr>
                          </a:solidFill>
                          <a:latin typeface="Abadi"/>
                        </a:rPr>
                        <a:t> button and choose the same language to listen AND speak.  Use the off selection to ask the question to every one in the meeting              Click </a:t>
                      </a:r>
                      <a:r>
                        <a:rPr lang="en-US" sz="1500" b="1" u="sng">
                          <a:solidFill>
                            <a:schemeClr val="bg1">
                              <a:lumMod val="95000"/>
                            </a:schemeClr>
                          </a:solidFill>
                          <a:latin typeface="Abadi"/>
                        </a:rPr>
                        <a:t>Mute Original Audio</a:t>
                      </a:r>
                      <a:r>
                        <a:rPr lang="en-US" sz="1500">
                          <a:solidFill>
                            <a:schemeClr val="bg1">
                              <a:lumMod val="95000"/>
                            </a:schemeClr>
                          </a:solidFill>
                          <a:latin typeface="Abadi"/>
                        </a:rPr>
                        <a:t>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INTERPRETACIÓN</a:t>
                      </a:r>
                      <a:r>
                        <a:rPr lang="en-US" sz="1500">
                          <a:solidFill>
                            <a:schemeClr val="bg1">
                              <a:lumMod val="95000"/>
                            </a:schemeClr>
                          </a:solidFill>
                          <a:latin typeface="Abadi"/>
                        </a:rPr>
                        <a:t> y </a:t>
                      </a:r>
                      <a:r>
                        <a:rPr lang="en-US" sz="1500" err="1">
                          <a:solidFill>
                            <a:schemeClr val="bg1">
                              <a:lumMod val="95000"/>
                            </a:schemeClr>
                          </a:solidFill>
                          <a:latin typeface="Abadi"/>
                        </a:rPr>
                        <a:t>escoja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mismo</a:t>
                      </a:r>
                      <a:r>
                        <a:rPr lang="en-US" sz="1500">
                          <a:solidFill>
                            <a:schemeClr val="bg1">
                              <a:lumMod val="95000"/>
                            </a:schemeClr>
                          </a:solidFill>
                          <a:latin typeface="Abadi"/>
                        </a:rPr>
                        <a:t> </a:t>
                      </a:r>
                      <a:r>
                        <a:rPr lang="en-US" sz="1500" err="1">
                          <a:solidFill>
                            <a:schemeClr val="bg1">
                              <a:lumMod val="95000"/>
                            </a:schemeClr>
                          </a:solidFill>
                          <a:latin typeface="Abadi"/>
                        </a:rPr>
                        <a:t>idioma</a:t>
                      </a:r>
                      <a:r>
                        <a:rPr lang="en-US" sz="1500">
                          <a:solidFill>
                            <a:schemeClr val="bg1">
                              <a:lumMod val="95000"/>
                            </a:schemeClr>
                          </a:solidFill>
                          <a:latin typeface="Abadi"/>
                        </a:rPr>
                        <a:t> para </a:t>
                      </a:r>
                      <a:r>
                        <a:rPr lang="en-US" sz="1500" err="1">
                          <a:solidFill>
                            <a:schemeClr val="bg1">
                              <a:lumMod val="95000"/>
                            </a:schemeClr>
                          </a:solidFill>
                          <a:latin typeface="Abadi"/>
                        </a:rPr>
                        <a:t>escuchar</a:t>
                      </a:r>
                      <a:r>
                        <a:rPr lang="en-US" sz="1500">
                          <a:solidFill>
                            <a:schemeClr val="bg1">
                              <a:lumMod val="95000"/>
                            </a:schemeClr>
                          </a:solidFill>
                          <a:latin typeface="Abadi"/>
                        </a:rPr>
                        <a:t> </a:t>
                      </a:r>
                      <a:r>
                        <a:rPr lang="en-US" sz="1500" b="0">
                          <a:solidFill>
                            <a:schemeClr val="bg1">
                              <a:lumMod val="95000"/>
                            </a:schemeClr>
                          </a:solidFill>
                          <a:latin typeface="Abadi"/>
                        </a:rPr>
                        <a:t>y</a:t>
                      </a:r>
                      <a:r>
                        <a:rPr lang="en-US" sz="1500">
                          <a:solidFill>
                            <a:schemeClr val="bg1">
                              <a:lumMod val="95000"/>
                            </a:schemeClr>
                          </a:solidFill>
                          <a:latin typeface="Abadi"/>
                        </a:rPr>
                        <a:t> </a:t>
                      </a:r>
                      <a:r>
                        <a:rPr lang="en-US" sz="1500" err="1">
                          <a:solidFill>
                            <a:schemeClr val="bg1">
                              <a:lumMod val="95000"/>
                            </a:schemeClr>
                          </a:solidFill>
                          <a:latin typeface="Abadi"/>
                        </a:rPr>
                        <a:t>hablar</a:t>
                      </a:r>
                      <a:r>
                        <a:rPr lang="en-US" sz="1500">
                          <a:solidFill>
                            <a:schemeClr val="bg1">
                              <a:lumMod val="95000"/>
                            </a:schemeClr>
                          </a:solidFill>
                          <a:latin typeface="Abadi"/>
                        </a:rPr>
                        <a:t>.  </a:t>
                      </a:r>
                      <a:r>
                        <a:rPr lang="en-US" sz="1500" err="1">
                          <a:solidFill>
                            <a:schemeClr val="bg1">
                              <a:lumMod val="95000"/>
                            </a:schemeClr>
                          </a:solidFill>
                          <a:latin typeface="Abadi"/>
                        </a:rPr>
                        <a:t>Ponga</a:t>
                      </a:r>
                      <a:r>
                        <a:rPr lang="en-US" sz="1500">
                          <a:solidFill>
                            <a:schemeClr val="bg1">
                              <a:lumMod val="95000"/>
                            </a:schemeClr>
                          </a:solidFill>
                          <a:latin typeface="Abadi"/>
                        </a:rPr>
                        <a:t> off </a:t>
                      </a:r>
                      <a:r>
                        <a:rPr lang="en-US" sz="1500" err="1">
                          <a:solidFill>
                            <a:schemeClr val="bg1">
                              <a:lumMod val="95000"/>
                            </a:schemeClr>
                          </a:solidFill>
                          <a:latin typeface="Abadi"/>
                        </a:rPr>
                        <a:t>si</a:t>
                      </a:r>
                      <a:r>
                        <a:rPr lang="en-US" sz="1500">
                          <a:solidFill>
                            <a:schemeClr val="bg1">
                              <a:lumMod val="95000"/>
                            </a:schemeClr>
                          </a:solidFill>
                          <a:latin typeface="Abadi"/>
                        </a:rPr>
                        <a:t> </a:t>
                      </a:r>
                      <a:r>
                        <a:rPr lang="en-US" sz="1500" err="1">
                          <a:solidFill>
                            <a:schemeClr val="bg1">
                              <a:lumMod val="95000"/>
                            </a:schemeClr>
                          </a:solidFill>
                          <a:latin typeface="Abadi"/>
                        </a:rPr>
                        <a:t>desea</a:t>
                      </a:r>
                      <a:r>
                        <a:rPr lang="en-US" sz="1500">
                          <a:solidFill>
                            <a:schemeClr val="bg1">
                              <a:lumMod val="95000"/>
                            </a:schemeClr>
                          </a:solidFill>
                          <a:latin typeface="Abadi"/>
                        </a:rPr>
                        <a:t> </a:t>
                      </a:r>
                      <a:r>
                        <a:rPr lang="en-US" sz="1500" err="1">
                          <a:solidFill>
                            <a:schemeClr val="bg1">
                              <a:lumMod val="95000"/>
                            </a:schemeClr>
                          </a:solidFill>
                          <a:latin typeface="Abadi"/>
                        </a:rPr>
                        <a:t>hacer</a:t>
                      </a:r>
                      <a:r>
                        <a:rPr lang="en-US" sz="1500">
                          <a:solidFill>
                            <a:schemeClr val="bg1">
                              <a:lumMod val="95000"/>
                            </a:schemeClr>
                          </a:solidFill>
                          <a:latin typeface="Abadi"/>
                        </a:rPr>
                        <a:t> la </a:t>
                      </a:r>
                      <a:r>
                        <a:rPr lang="en-US" sz="1500" err="1">
                          <a:solidFill>
                            <a:schemeClr val="bg1">
                              <a:lumMod val="95000"/>
                            </a:schemeClr>
                          </a:solidFill>
                          <a:latin typeface="Abadi"/>
                        </a:rPr>
                        <a:t>pregunta</a:t>
                      </a:r>
                      <a:r>
                        <a:rPr lang="en-US" sz="1500">
                          <a:solidFill>
                            <a:schemeClr val="bg1">
                              <a:lumMod val="95000"/>
                            </a:schemeClr>
                          </a:solidFill>
                          <a:latin typeface="Abadi"/>
                        </a:rPr>
                        <a:t> y que lo </a:t>
                      </a:r>
                      <a:r>
                        <a:rPr lang="en-US" sz="1500" err="1">
                          <a:solidFill>
                            <a:schemeClr val="bg1">
                              <a:lumMod val="95000"/>
                            </a:schemeClr>
                          </a:solidFill>
                          <a:latin typeface="Abadi"/>
                        </a:rPr>
                        <a:t>escuchen</a:t>
                      </a:r>
                      <a:r>
                        <a:rPr lang="en-US" sz="1500">
                          <a:solidFill>
                            <a:schemeClr val="bg1">
                              <a:lumMod val="95000"/>
                            </a:schemeClr>
                          </a:solidFill>
                          <a:latin typeface="Abadi"/>
                        </a:rPr>
                        <a:t> </a:t>
                      </a:r>
                      <a:r>
                        <a:rPr lang="en-US" sz="1500" err="1">
                          <a:solidFill>
                            <a:schemeClr val="bg1">
                              <a:lumMod val="95000"/>
                            </a:schemeClr>
                          </a:solidFill>
                          <a:latin typeface="Abadi"/>
                        </a:rPr>
                        <a:t>todos</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participantes</a:t>
                      </a:r>
                      <a:r>
                        <a:rPr lang="en-US" sz="1500">
                          <a:solidFill>
                            <a:schemeClr val="bg1">
                              <a:lumMod val="95000"/>
                            </a:schemeClr>
                          </a:solidFill>
                          <a:latin typeface="Abadi"/>
                        </a:rPr>
                        <a:t>                 </a:t>
                      </a:r>
                      <a:r>
                        <a:rPr lang="en-US" sz="1500" b="1" u="sng" err="1">
                          <a:solidFill>
                            <a:schemeClr val="bg1">
                              <a:lumMod val="95000"/>
                            </a:schemeClr>
                          </a:solidFill>
                          <a:latin typeface="Abadi"/>
                        </a:rPr>
                        <a:t>Desactive</a:t>
                      </a:r>
                      <a:r>
                        <a:rPr lang="en-US" sz="1500" b="1" u="sng">
                          <a:solidFill>
                            <a:schemeClr val="bg1">
                              <a:lumMod val="95000"/>
                            </a:schemeClr>
                          </a:solidFill>
                          <a:latin typeface="Abadi"/>
                        </a:rPr>
                        <a:t> </a:t>
                      </a:r>
                      <a:r>
                        <a:rPr lang="en-US" sz="1500" b="1" u="sng" err="1">
                          <a:solidFill>
                            <a:schemeClr val="bg1">
                              <a:lumMod val="95000"/>
                            </a:schemeClr>
                          </a:solidFill>
                          <a:latin typeface="Abadi"/>
                        </a:rPr>
                        <a:t>el</a:t>
                      </a:r>
                      <a:r>
                        <a:rPr lang="en-US" sz="1500" b="1" u="sng">
                          <a:solidFill>
                            <a:schemeClr val="bg1">
                              <a:lumMod val="95000"/>
                            </a:schemeClr>
                          </a:solidFill>
                          <a:latin typeface="Abadi"/>
                        </a:rPr>
                        <a:t> audio origina</a:t>
                      </a:r>
                      <a:r>
                        <a:rPr lang="en-US" sz="1500" b="1">
                          <a:solidFill>
                            <a:schemeClr val="bg1">
                              <a:lumMod val="95000"/>
                            </a:schemeClr>
                          </a:solidFill>
                          <a:latin typeface="Abadi"/>
                        </a:rPr>
                        <a:t>l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127049"/>
                  </a:ext>
                </a:extLst>
              </a:tr>
              <a:tr h="982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Make sure to click the microphone icon in the bottom bar to unmute before you speak. Please remain </a:t>
                      </a:r>
                      <a:r>
                        <a:rPr lang="en-US" sz="1500" u="sng">
                          <a:solidFill>
                            <a:schemeClr val="bg1">
                              <a:lumMod val="95000"/>
                            </a:schemeClr>
                          </a:solidFill>
                          <a:latin typeface="Abadi"/>
                        </a:rPr>
                        <a:t>muted</a:t>
                      </a:r>
                      <a:r>
                        <a:rPr lang="en-US" sz="1500">
                          <a:solidFill>
                            <a:schemeClr val="bg1">
                              <a:lumMod val="95000"/>
                            </a:schemeClr>
                          </a:solidFill>
                          <a:latin typeface="Abadi"/>
                        </a:rPr>
                        <a:t> when speaker is presenting.</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Asegúrese</a:t>
                      </a:r>
                      <a:r>
                        <a:rPr lang="en-US" sz="1500">
                          <a:solidFill>
                            <a:schemeClr val="bg1">
                              <a:lumMod val="95000"/>
                            </a:schemeClr>
                          </a:solidFill>
                          <a:latin typeface="Abadi"/>
                        </a:rPr>
                        <a:t> de </a:t>
                      </a:r>
                      <a:r>
                        <a:rPr lang="en-US" sz="1500" err="1">
                          <a:solidFill>
                            <a:schemeClr val="bg1">
                              <a:lumMod val="95000"/>
                            </a:schemeClr>
                          </a:solidFill>
                          <a:latin typeface="Abadi"/>
                        </a:rPr>
                        <a:t>hacer</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err="1">
                          <a:solidFill>
                            <a:schemeClr val="bg1">
                              <a:lumMod val="95000"/>
                            </a:schemeClr>
                          </a:solidFill>
                          <a:latin typeface="Abadi"/>
                        </a:rPr>
                        <a:t>microfóno</a:t>
                      </a:r>
                      <a:r>
                        <a:rPr lang="en-US" sz="1500">
                          <a:solidFill>
                            <a:schemeClr val="bg1">
                              <a:lumMod val="95000"/>
                            </a:schemeClr>
                          </a:solidFill>
                          <a:latin typeface="Abadi"/>
                        </a:rPr>
                        <a:t> de la barra inferior antes de </a:t>
                      </a:r>
                      <a:r>
                        <a:rPr lang="en-US" sz="1500" err="1">
                          <a:solidFill>
                            <a:schemeClr val="bg1">
                              <a:lumMod val="95000"/>
                            </a:schemeClr>
                          </a:solidFill>
                          <a:latin typeface="Abadi"/>
                        </a:rPr>
                        <a:t>hablar</a:t>
                      </a:r>
                      <a:r>
                        <a:rPr lang="en-US" sz="1500">
                          <a:solidFill>
                            <a:schemeClr val="bg1">
                              <a:lumMod val="95000"/>
                            </a:schemeClr>
                          </a:solidFill>
                          <a:latin typeface="Abadi"/>
                        </a:rPr>
                        <a:t>. Por favor </a:t>
                      </a:r>
                      <a:r>
                        <a:rPr lang="en-US" sz="1500" err="1">
                          <a:solidFill>
                            <a:schemeClr val="bg1">
                              <a:lumMod val="95000"/>
                            </a:schemeClr>
                          </a:solidFill>
                          <a:latin typeface="Abadi"/>
                        </a:rPr>
                        <a:t>mantenerse</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u="sng">
                          <a:solidFill>
                            <a:schemeClr val="bg1">
                              <a:lumMod val="95000"/>
                            </a:schemeClr>
                          </a:solidFill>
                          <a:latin typeface="Abadi"/>
                        </a:rPr>
                        <a:t>modo </a:t>
                      </a:r>
                      <a:r>
                        <a:rPr lang="en-US" sz="1500" u="sng" err="1">
                          <a:solidFill>
                            <a:schemeClr val="bg1">
                              <a:lumMod val="95000"/>
                            </a:schemeClr>
                          </a:solidFill>
                          <a:latin typeface="Abadi"/>
                        </a:rPr>
                        <a:t>silencio</a:t>
                      </a:r>
                      <a:r>
                        <a:rPr lang="en-US" sz="1500" u="sng">
                          <a:solidFill>
                            <a:schemeClr val="bg1">
                              <a:lumMod val="95000"/>
                            </a:schemeClr>
                          </a:solidFill>
                          <a:latin typeface="Abadi"/>
                        </a:rPr>
                        <a:t> </a:t>
                      </a:r>
                      <a:r>
                        <a:rPr lang="en-US" sz="1500" err="1">
                          <a:solidFill>
                            <a:schemeClr val="bg1">
                              <a:lumMod val="95000"/>
                            </a:schemeClr>
                          </a:solidFill>
                          <a:latin typeface="Abadi"/>
                        </a:rPr>
                        <a:t>cuando</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ponente </a:t>
                      </a:r>
                      <a:r>
                        <a:rPr lang="en-US" sz="1500" err="1">
                          <a:solidFill>
                            <a:schemeClr val="bg1">
                              <a:lumMod val="95000"/>
                            </a:schemeClr>
                          </a:solidFill>
                          <a:latin typeface="Abadi"/>
                        </a:rPr>
                        <a:t>esté</a:t>
                      </a:r>
                      <a:r>
                        <a:rPr lang="en-US" sz="1500">
                          <a:solidFill>
                            <a:schemeClr val="bg1">
                              <a:lumMod val="95000"/>
                            </a:schemeClr>
                          </a:solidFill>
                          <a:latin typeface="Abadi"/>
                        </a:rPr>
                        <a:t> </a:t>
                      </a:r>
                      <a:r>
                        <a:rPr lang="en-US" sz="1500" err="1">
                          <a:solidFill>
                            <a:schemeClr val="bg1">
                              <a:lumMod val="95000"/>
                            </a:schemeClr>
                          </a:solidFill>
                          <a:latin typeface="Abadi"/>
                        </a:rPr>
                        <a:t>hablando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984256"/>
                  </a:ext>
                </a:extLst>
              </a:tr>
              <a:tr h="663575">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To ask for the floor, click </a:t>
                      </a:r>
                      <a:r>
                        <a:rPr lang="en-US" sz="1500" b="1">
                          <a:solidFill>
                            <a:schemeClr val="bg1">
                              <a:lumMod val="95000"/>
                            </a:schemeClr>
                          </a:solidFill>
                          <a:latin typeface="Abadi"/>
                        </a:rPr>
                        <a:t> REACTIONS, then RAISE HAND </a:t>
                      </a:r>
                      <a:r>
                        <a:rPr lang="en-US" sz="1500">
                          <a:solidFill>
                            <a:schemeClr val="bg1">
                              <a:lumMod val="95000"/>
                            </a:schemeClr>
                          </a:solidFill>
                          <a:latin typeface="Abadi"/>
                        </a:rPr>
                        <a:t>button at the lower right side of the screen.</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Para </a:t>
                      </a:r>
                      <a:r>
                        <a:rPr lang="en-US" sz="1500" err="1">
                          <a:solidFill>
                            <a:schemeClr val="bg1">
                              <a:lumMod val="95000"/>
                            </a:schemeClr>
                          </a:solidFill>
                          <a:latin typeface="Abadi"/>
                        </a:rPr>
                        <a:t>solicitar</a:t>
                      </a:r>
                      <a:r>
                        <a:rPr lang="en-US" sz="1500">
                          <a:solidFill>
                            <a:schemeClr val="bg1">
                              <a:lumMod val="95000"/>
                            </a:schemeClr>
                          </a:solidFill>
                          <a:latin typeface="Abadi"/>
                        </a:rPr>
                        <a:t> la palabra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RAISE HAND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inferior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079019"/>
                  </a:ext>
                </a:extLst>
              </a:tr>
              <a:tr h="591488">
                <a:tc>
                  <a:txBody>
                    <a:bodyPr/>
                    <a:lstStyle/>
                    <a:p>
                      <a:r>
                        <a:rPr lang="en-US" sz="1500">
                          <a:solidFill>
                            <a:schemeClr val="bg1">
                              <a:lumMod val="95000"/>
                            </a:schemeClr>
                          </a:solidFill>
                          <a:latin typeface="Abadi"/>
                        </a:rPr>
                        <a:t>Choose the layout view between </a:t>
                      </a:r>
                      <a:r>
                        <a:rPr lang="en-US" sz="1500" b="1">
                          <a:solidFill>
                            <a:schemeClr val="bg1">
                              <a:lumMod val="95000"/>
                            </a:schemeClr>
                          </a:solidFill>
                          <a:latin typeface="Abadi"/>
                        </a:rPr>
                        <a:t>GALLERY</a:t>
                      </a:r>
                      <a:r>
                        <a:rPr lang="en-US" sz="1500">
                          <a:solidFill>
                            <a:schemeClr val="bg1">
                              <a:lumMod val="95000"/>
                            </a:schemeClr>
                          </a:solidFill>
                          <a:latin typeface="Abadi"/>
                        </a:rPr>
                        <a:t> or </a:t>
                      </a:r>
                      <a:r>
                        <a:rPr lang="en-US" sz="1500" b="1">
                          <a:solidFill>
                            <a:schemeClr val="bg1">
                              <a:lumMod val="95000"/>
                            </a:schemeClr>
                          </a:solidFill>
                          <a:latin typeface="Abadi"/>
                        </a:rPr>
                        <a:t>SPEAKER</a:t>
                      </a:r>
                      <a:r>
                        <a:rPr lang="en-US" sz="1500">
                          <a:solidFill>
                            <a:schemeClr val="bg1">
                              <a:lumMod val="95000"/>
                            </a:schemeClr>
                          </a:solidFill>
                          <a:latin typeface="Abadi"/>
                        </a:rPr>
                        <a:t> view in the upper right corner.</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Escoja</a:t>
                      </a:r>
                      <a:r>
                        <a:rPr lang="en-US" sz="1500">
                          <a:solidFill>
                            <a:schemeClr val="bg1">
                              <a:lumMod val="95000"/>
                            </a:schemeClr>
                          </a:solidFill>
                          <a:latin typeface="Abadi"/>
                        </a:rPr>
                        <a:t> la </a:t>
                      </a:r>
                      <a:r>
                        <a:rPr lang="en-US" sz="1500" err="1">
                          <a:solidFill>
                            <a:schemeClr val="bg1">
                              <a:lumMod val="95000"/>
                            </a:schemeClr>
                          </a:solidFill>
                          <a:latin typeface="Abadi"/>
                        </a:rPr>
                        <a:t>visualización</a:t>
                      </a:r>
                      <a:r>
                        <a:rPr lang="en-US" sz="1500">
                          <a:solidFill>
                            <a:schemeClr val="bg1">
                              <a:lumMod val="95000"/>
                            </a:schemeClr>
                          </a:solidFill>
                          <a:latin typeface="Abadi"/>
                        </a:rPr>
                        <a:t> </a:t>
                      </a:r>
                      <a:r>
                        <a:rPr lang="en-US" sz="1500" err="1">
                          <a:solidFill>
                            <a:schemeClr val="bg1">
                              <a:lumMod val="95000"/>
                            </a:schemeClr>
                          </a:solidFill>
                          <a:latin typeface="Abadi"/>
                        </a:rPr>
                        <a:t>preferida</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superior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1467961"/>
                  </a:ext>
                </a:extLst>
              </a:tr>
            </a:tbl>
          </a:graphicData>
        </a:graphic>
      </p:graphicFrame>
      <p:pic>
        <p:nvPicPr>
          <p:cNvPr id="17" name="Picture 16">
            <a:extLst>
              <a:ext uri="{FF2B5EF4-FFF2-40B4-BE49-F238E27FC236}">
                <a16:creationId xmlns:a16="http://schemas.microsoft.com/office/drawing/2014/main" id="{5E75825B-EF4C-421E-99C2-8DA6FC261D2C}"/>
              </a:ext>
            </a:extLst>
          </p:cNvPr>
          <p:cNvPicPr>
            <a:picLocks noChangeAspect="1"/>
          </p:cNvPicPr>
          <p:nvPr/>
        </p:nvPicPr>
        <p:blipFill>
          <a:blip r:embed="rId5"/>
          <a:stretch>
            <a:fillRect/>
          </a:stretch>
        </p:blipFill>
        <p:spPr>
          <a:xfrm>
            <a:off x="5267997" y="5904208"/>
            <a:ext cx="1460804" cy="429696"/>
          </a:xfrm>
          <a:prstGeom prst="rect">
            <a:avLst/>
          </a:prstGeom>
        </p:spPr>
      </p:pic>
      <p:grpSp>
        <p:nvGrpSpPr>
          <p:cNvPr id="26" name="Group 25">
            <a:extLst>
              <a:ext uri="{FF2B5EF4-FFF2-40B4-BE49-F238E27FC236}">
                <a16:creationId xmlns:a16="http://schemas.microsoft.com/office/drawing/2014/main" id="{2B1181D1-5FEB-4A8C-8C58-188C40D85D3D}"/>
              </a:ext>
            </a:extLst>
          </p:cNvPr>
          <p:cNvGrpSpPr/>
          <p:nvPr/>
        </p:nvGrpSpPr>
        <p:grpSpPr>
          <a:xfrm>
            <a:off x="5013410" y="1056865"/>
            <a:ext cx="2271031" cy="4624724"/>
            <a:chOff x="5002605" y="826133"/>
            <a:chExt cx="2271031" cy="4624724"/>
          </a:xfrm>
        </p:grpSpPr>
        <p:pic>
          <p:nvPicPr>
            <p:cNvPr id="9" name="Picture 8">
              <a:extLst>
                <a:ext uri="{FF2B5EF4-FFF2-40B4-BE49-F238E27FC236}">
                  <a16:creationId xmlns:a16="http://schemas.microsoft.com/office/drawing/2014/main" id="{8D9EF061-241D-4DE9-BCF4-12EA04EEF9F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7486" r="805" b="10824"/>
            <a:stretch/>
          </p:blipFill>
          <p:spPr>
            <a:xfrm>
              <a:off x="5002605" y="1516090"/>
              <a:ext cx="2119597" cy="295059"/>
            </a:xfrm>
            <a:prstGeom prst="rect">
              <a:avLst/>
            </a:prstGeom>
          </p:spPr>
        </p:pic>
        <p:pic>
          <p:nvPicPr>
            <p:cNvPr id="10" name="Picture 9">
              <a:extLst>
                <a:ext uri="{FF2B5EF4-FFF2-40B4-BE49-F238E27FC236}">
                  <a16:creationId xmlns:a16="http://schemas.microsoft.com/office/drawing/2014/main" id="{C0A26331-B6E2-49E3-A907-E2F6ABBE9F68}"/>
                </a:ext>
              </a:extLst>
            </p:cNvPr>
            <p:cNvPicPr>
              <a:picLocks noChangeAspect="1"/>
            </p:cNvPicPr>
            <p:nvPr/>
          </p:nvPicPr>
          <p:blipFill>
            <a:blip r:embed="rId7"/>
            <a:stretch>
              <a:fillRect/>
            </a:stretch>
          </p:blipFill>
          <p:spPr>
            <a:xfrm>
              <a:off x="5238142" y="4145853"/>
              <a:ext cx="1281801" cy="359491"/>
            </a:xfrm>
            <a:prstGeom prst="rect">
              <a:avLst/>
            </a:prstGeom>
          </p:spPr>
        </p:pic>
        <p:pic>
          <p:nvPicPr>
            <p:cNvPr id="12" name="Picture 11">
              <a:extLst>
                <a:ext uri="{FF2B5EF4-FFF2-40B4-BE49-F238E27FC236}">
                  <a16:creationId xmlns:a16="http://schemas.microsoft.com/office/drawing/2014/main" id="{E0B22B8F-9953-403B-93A6-7B9C07D5574B}"/>
                </a:ext>
              </a:extLst>
            </p:cNvPr>
            <p:cNvPicPr>
              <a:picLocks noChangeAspect="1"/>
            </p:cNvPicPr>
            <p:nvPr/>
          </p:nvPicPr>
          <p:blipFill>
            <a:blip r:embed="rId8"/>
            <a:stretch>
              <a:fillRect/>
            </a:stretch>
          </p:blipFill>
          <p:spPr>
            <a:xfrm>
              <a:off x="6128159" y="5079322"/>
              <a:ext cx="570787" cy="326597"/>
            </a:xfrm>
            <a:prstGeom prst="rect">
              <a:avLst/>
            </a:prstGeom>
          </p:spPr>
        </p:pic>
        <p:grpSp>
          <p:nvGrpSpPr>
            <p:cNvPr id="13" name="Group 12">
              <a:extLst>
                <a:ext uri="{FF2B5EF4-FFF2-40B4-BE49-F238E27FC236}">
                  <a16:creationId xmlns:a16="http://schemas.microsoft.com/office/drawing/2014/main" id="{6122A758-7FA7-46C4-8CDB-B427B9505512}"/>
                </a:ext>
              </a:extLst>
            </p:cNvPr>
            <p:cNvGrpSpPr/>
            <p:nvPr/>
          </p:nvGrpSpPr>
          <p:grpSpPr>
            <a:xfrm>
              <a:off x="5238142" y="3132385"/>
              <a:ext cx="1325504" cy="515922"/>
              <a:chOff x="5331581" y="1454723"/>
              <a:chExt cx="1574512" cy="641481"/>
            </a:xfrm>
          </p:grpSpPr>
          <p:pic>
            <p:nvPicPr>
              <p:cNvPr id="14" name="Picture 13">
                <a:extLst>
                  <a:ext uri="{FF2B5EF4-FFF2-40B4-BE49-F238E27FC236}">
                    <a16:creationId xmlns:a16="http://schemas.microsoft.com/office/drawing/2014/main" id="{CDD78DF6-90E2-4ACA-8F6F-71BC29AA0D86}"/>
                  </a:ext>
                </a:extLst>
              </p:cNvPr>
              <p:cNvPicPr>
                <a:picLocks noChangeAspect="1"/>
              </p:cNvPicPr>
              <p:nvPr/>
            </p:nvPicPr>
            <p:blipFill>
              <a:blip r:embed="rId9"/>
              <a:stretch>
                <a:fillRect/>
              </a:stretch>
            </p:blipFill>
            <p:spPr>
              <a:xfrm>
                <a:off x="5331581" y="1456124"/>
                <a:ext cx="1107831" cy="640080"/>
              </a:xfrm>
              <a:prstGeom prst="rect">
                <a:avLst/>
              </a:prstGeom>
            </p:spPr>
          </p:pic>
          <p:pic>
            <p:nvPicPr>
              <p:cNvPr id="15" name="Picture 14">
                <a:extLst>
                  <a:ext uri="{FF2B5EF4-FFF2-40B4-BE49-F238E27FC236}">
                    <a16:creationId xmlns:a16="http://schemas.microsoft.com/office/drawing/2014/main" id="{07317DC0-AE70-458A-943D-1B9F030B2F4A}"/>
                  </a:ext>
                </a:extLst>
              </p:cNvPr>
              <p:cNvPicPr>
                <a:picLocks noChangeAspect="1"/>
              </p:cNvPicPr>
              <p:nvPr/>
            </p:nvPicPr>
            <p:blipFill>
              <a:blip r:embed="rId10"/>
              <a:stretch>
                <a:fillRect/>
              </a:stretch>
            </p:blipFill>
            <p:spPr>
              <a:xfrm>
                <a:off x="6456514" y="1454723"/>
                <a:ext cx="449579" cy="640080"/>
              </a:xfrm>
              <a:prstGeom prst="rect">
                <a:avLst/>
              </a:prstGeom>
            </p:spPr>
          </p:pic>
        </p:grpSp>
        <p:pic>
          <p:nvPicPr>
            <p:cNvPr id="16" name="Picture 15">
              <a:extLst>
                <a:ext uri="{FF2B5EF4-FFF2-40B4-BE49-F238E27FC236}">
                  <a16:creationId xmlns:a16="http://schemas.microsoft.com/office/drawing/2014/main" id="{A35579A6-77CB-460E-9496-20D287C6F706}"/>
                </a:ext>
              </a:extLst>
            </p:cNvPr>
            <p:cNvPicPr>
              <a:picLocks noChangeAspect="1"/>
            </p:cNvPicPr>
            <p:nvPr/>
          </p:nvPicPr>
          <p:blipFill>
            <a:blip r:embed="rId11"/>
            <a:stretch>
              <a:fillRect/>
            </a:stretch>
          </p:blipFill>
          <p:spPr>
            <a:xfrm>
              <a:off x="5002605" y="826133"/>
              <a:ext cx="1919410" cy="332653"/>
            </a:xfrm>
            <a:prstGeom prst="rect">
              <a:avLst/>
            </a:prstGeom>
          </p:spPr>
        </p:pic>
        <p:pic>
          <p:nvPicPr>
            <p:cNvPr id="18" name="Picture 17">
              <a:extLst>
                <a:ext uri="{FF2B5EF4-FFF2-40B4-BE49-F238E27FC236}">
                  <a16:creationId xmlns:a16="http://schemas.microsoft.com/office/drawing/2014/main" id="{F088412D-05EA-4E91-9F96-416487C92CC3}"/>
                </a:ext>
              </a:extLst>
            </p:cNvPr>
            <p:cNvPicPr>
              <a:picLocks noChangeAspect="1"/>
            </p:cNvPicPr>
            <p:nvPr/>
          </p:nvPicPr>
          <p:blipFill>
            <a:blip r:embed="rId12"/>
            <a:stretch>
              <a:fillRect/>
            </a:stretch>
          </p:blipFill>
          <p:spPr>
            <a:xfrm>
              <a:off x="5002605" y="2359181"/>
              <a:ext cx="2271031" cy="326597"/>
            </a:xfrm>
            <a:prstGeom prst="rect">
              <a:avLst/>
            </a:prstGeom>
          </p:spPr>
        </p:pic>
        <p:pic>
          <p:nvPicPr>
            <p:cNvPr id="22" name="Picture 21">
              <a:extLst>
                <a:ext uri="{FF2B5EF4-FFF2-40B4-BE49-F238E27FC236}">
                  <a16:creationId xmlns:a16="http://schemas.microsoft.com/office/drawing/2014/main" id="{0041CBC8-26AE-4D85-80AD-DAB9185BF86E}"/>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240502" y="5063609"/>
              <a:ext cx="901880" cy="387248"/>
            </a:xfrm>
            <a:prstGeom prst="rect">
              <a:avLst/>
            </a:prstGeom>
          </p:spPr>
        </p:pic>
      </p:grpSp>
      <p:sp>
        <p:nvSpPr>
          <p:cNvPr id="5" name="TextBox 4">
            <a:extLst>
              <a:ext uri="{FF2B5EF4-FFF2-40B4-BE49-F238E27FC236}">
                <a16:creationId xmlns:a16="http://schemas.microsoft.com/office/drawing/2014/main" id="{04455129-E1FD-D92A-A902-D164DC948394}"/>
              </a:ext>
            </a:extLst>
          </p:cNvPr>
          <p:cNvSpPr txBox="1"/>
          <p:nvPr/>
        </p:nvSpPr>
        <p:spPr>
          <a:xfrm>
            <a:off x="120602" y="26450"/>
            <a:ext cx="119687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Confirm your zoom account is the latest version available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Confirme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que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su</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cuenta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de zoom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tiene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la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última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versión</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disponible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60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p:txBody>
          <a:bodyPr>
            <a:noAutofit/>
          </a:bodyPr>
          <a:lstStyle/>
          <a:p>
            <a:r>
              <a:rPr lang="en-US" sz="3600" b="1"/>
              <a:t>2. Despite improvements, persistent threats and stagnating progress have jeopardized efforts to improve health and wellbeing and close equity gaps</a:t>
            </a:r>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838200" y="2346978"/>
            <a:ext cx="11056620" cy="4113026"/>
          </a:xfrm>
        </p:spPr>
        <p:txBody>
          <a:bodyPr>
            <a:noAutofit/>
          </a:bodyPr>
          <a:lstStyle/>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The COVID-19 pandemic highlighted weaknesses in health systems that have a direct impact on a person’s access to timely, appropriate, and good quality health services. </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There are persistent health inequities in the Region, demonstrating the intersectionality of social determinants’ impact on health that present comprehensive challenges to health systems resilience. </a:t>
            </a:r>
          </a:p>
          <a:p>
            <a:pPr marL="457200" indent="-45720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Over the last two decades, one in four global disasters occurred in the Americas, mostly due to natural and human-induced disasters. The impact of climate change on health can no longer be ignored.</a:t>
            </a:r>
          </a:p>
        </p:txBody>
      </p:sp>
      <p:sp>
        <p:nvSpPr>
          <p:cNvPr id="6" name="CuadroTexto 1">
            <a:extLst>
              <a:ext uri="{FF2B5EF4-FFF2-40B4-BE49-F238E27FC236}">
                <a16:creationId xmlns:a16="http://schemas.microsoft.com/office/drawing/2014/main" id="{BDE3A1E4-4ED1-770B-F366-43ED53C6896E}"/>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See</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below</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for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details</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a:t>
            </a:r>
          </a:p>
        </p:txBody>
      </p:sp>
    </p:spTree>
    <p:extLst>
      <p:ext uri="{BB962C8B-B14F-4D97-AF65-F5344CB8AC3E}">
        <p14:creationId xmlns:p14="http://schemas.microsoft.com/office/powerpoint/2010/main" val="18153717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p:txBody>
          <a:bodyPr>
            <a:normAutofit/>
          </a:bodyPr>
          <a:lstStyle/>
          <a:p>
            <a:r>
              <a:rPr lang="en-US" sz="3600" b="1"/>
              <a:t>3. There are challenges and barriers to achieving universal health, with a widening equity gap.</a:t>
            </a:r>
            <a:endParaRPr lang="es-MX" sz="3600" b="1"/>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838201" y="1807599"/>
            <a:ext cx="10515599" cy="4107499"/>
          </a:xfrm>
        </p:spPr>
        <p:txBody>
          <a:bodyPr vert="horz" lIns="91440" tIns="45720" rIns="91440" bIns="45720" rtlCol="0" anchor="t">
            <a:normAutofit/>
          </a:bodyPr>
          <a:lstStyle/>
          <a:p>
            <a:pPr marL="457200" indent="-457200" algn="l" rtl="0" fontAlgn="base">
              <a:lnSpc>
                <a:spcPct val="100000"/>
              </a:lnSpc>
              <a:buAutoNum type="alphaLcParenR"/>
            </a:pPr>
            <a:r>
              <a:rPr lang="en-US" sz="2400">
                <a:solidFill>
                  <a:srgbClr val="000000"/>
                </a:solidFill>
                <a:highlight>
                  <a:srgbClr val="FFFFFF"/>
                </a:highlight>
                <a:latin typeface="Aptos" panose="020B0004020202020204" pitchFamily="34" charset="0"/>
              </a:rPr>
              <a:t>H</a:t>
            </a:r>
            <a:r>
              <a:rPr lang="en-US" sz="2400" b="0" i="0">
                <a:solidFill>
                  <a:srgbClr val="000000"/>
                </a:solidFill>
                <a:effectLst/>
                <a:highlight>
                  <a:srgbClr val="FFFFFF"/>
                </a:highlight>
                <a:latin typeface="Aptos" panose="020B0004020202020204" pitchFamily="34" charset="0"/>
              </a:rPr>
              <a:t>ealth expenditure and financial sustainability (public investment).</a:t>
            </a:r>
            <a:endParaRPr lang="es-ES"/>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a:rPr>
              <a:t>Limite</a:t>
            </a:r>
            <a:r>
              <a:rPr lang="en-US" sz="2400">
                <a:solidFill>
                  <a:srgbClr val="000000"/>
                </a:solidFill>
                <a:highlight>
                  <a:srgbClr val="FFFFFF"/>
                </a:highlight>
                <a:latin typeface="Aptos"/>
              </a:rPr>
              <a:t>d progress on establishing </a:t>
            </a:r>
            <a:r>
              <a:rPr lang="en-US" sz="2400" b="0" i="0">
                <a:solidFill>
                  <a:srgbClr val="000000"/>
                </a:solidFill>
                <a:effectLst/>
                <a:highlight>
                  <a:srgbClr val="FFFFFF"/>
                </a:highlight>
                <a:latin typeface="Aptos"/>
              </a:rPr>
              <a:t>primary healthcare-based systems and access to essential medicines.</a:t>
            </a:r>
          </a:p>
          <a:p>
            <a:pPr marL="457200" indent="-457200" algn="l" rtl="0" fontAlgn="base">
              <a:lnSpc>
                <a:spcPct val="100000"/>
              </a:lnSpc>
              <a:buFont typeface="+mj-lt"/>
              <a:buAutoNum type="alphaLcParenR"/>
            </a:pPr>
            <a:r>
              <a:rPr lang="en-US" sz="2400">
                <a:solidFill>
                  <a:srgbClr val="000000"/>
                </a:solidFill>
                <a:highlight>
                  <a:srgbClr val="FFFFFF"/>
                </a:highlight>
                <a:latin typeface="Aptos"/>
              </a:rPr>
              <a:t>Need for better</a:t>
            </a:r>
            <a:r>
              <a:rPr lang="en-US" sz="2400" b="0" i="0">
                <a:solidFill>
                  <a:srgbClr val="000000"/>
                </a:solidFill>
                <a:effectLst/>
                <a:highlight>
                  <a:srgbClr val="FFFFFF"/>
                </a:highlight>
                <a:latin typeface="Aptos"/>
              </a:rPr>
              <a:t> integrated health systems and person-centered approaches.</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a:rPr>
              <a:t>Shortage and inadequate distribution of human resources for health.</a:t>
            </a:r>
          </a:p>
          <a:p>
            <a:pPr marL="457200" indent="-457200" fontAlgn="base">
              <a:lnSpc>
                <a:spcPct val="100000"/>
              </a:lnSpc>
              <a:buFont typeface="+mj-lt"/>
              <a:buAutoNum type="alphaLcParenR"/>
            </a:pPr>
            <a:r>
              <a:rPr lang="en-US" sz="2400">
                <a:solidFill>
                  <a:srgbClr val="000000"/>
                </a:solidFill>
                <a:highlight>
                  <a:srgbClr val="FFFFFF"/>
                </a:highlight>
                <a:latin typeface="Aptos"/>
              </a:rPr>
              <a:t>Need to strengthen the </a:t>
            </a:r>
            <a:r>
              <a:rPr lang="en-US" sz="2400" b="0" i="0">
                <a:solidFill>
                  <a:srgbClr val="000000"/>
                </a:solidFill>
                <a:effectLst/>
                <a:highlight>
                  <a:srgbClr val="FFFFFF"/>
                </a:highlight>
                <a:latin typeface="Aptos"/>
              </a:rPr>
              <a:t>evidence </a:t>
            </a:r>
            <a:r>
              <a:rPr lang="en-US" sz="2400">
                <a:solidFill>
                  <a:srgbClr val="000000"/>
                </a:solidFill>
                <a:highlight>
                  <a:srgbClr val="FFFFFF"/>
                </a:highlight>
                <a:latin typeface="Aptos"/>
              </a:rPr>
              <a:t>ecosystem at country level to inform decision. making, improve</a:t>
            </a:r>
            <a:r>
              <a:rPr lang="en-US" sz="2400" b="0" i="0">
                <a:solidFill>
                  <a:srgbClr val="000000"/>
                </a:solidFill>
                <a:effectLst/>
                <a:highlight>
                  <a:srgbClr val="FFFFFF"/>
                </a:highlight>
                <a:latin typeface="Aptos"/>
              </a:rPr>
              <a:t> health outcomes,</a:t>
            </a:r>
            <a:r>
              <a:rPr lang="en-US" sz="2400">
                <a:solidFill>
                  <a:srgbClr val="000000"/>
                </a:solidFill>
                <a:highlight>
                  <a:srgbClr val="FFFFFF"/>
                </a:highlight>
                <a:latin typeface="Aptos"/>
              </a:rPr>
              <a:t> and bolster confidence in science.</a:t>
            </a:r>
            <a:endParaRPr lang="en-US" sz="2400" b="0" i="0">
              <a:solidFill>
                <a:srgbClr val="000000"/>
              </a:solidFill>
              <a:effectLst/>
              <a:highlight>
                <a:srgbClr val="FFFFFF"/>
              </a:highlight>
              <a:latin typeface="Aptos"/>
            </a:endParaRPr>
          </a:p>
        </p:txBody>
      </p:sp>
      <p:sp>
        <p:nvSpPr>
          <p:cNvPr id="6" name="CuadroTexto 1">
            <a:extLst>
              <a:ext uri="{FF2B5EF4-FFF2-40B4-BE49-F238E27FC236}">
                <a16:creationId xmlns:a16="http://schemas.microsoft.com/office/drawing/2014/main" id="{AD68D310-B5DD-326A-C869-6E0972BBF5E5}"/>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See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below for details.</a:t>
            </a:r>
          </a:p>
        </p:txBody>
      </p:sp>
    </p:spTree>
    <p:extLst>
      <p:ext uri="{BB962C8B-B14F-4D97-AF65-F5344CB8AC3E}">
        <p14:creationId xmlns:p14="http://schemas.microsoft.com/office/powerpoint/2010/main" val="10872218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a:xfrm>
            <a:off x="425884" y="365125"/>
            <a:ext cx="11323529" cy="1639039"/>
          </a:xfrm>
        </p:spPr>
        <p:txBody>
          <a:bodyPr>
            <a:noAutofit/>
          </a:bodyPr>
          <a:lstStyle/>
          <a:p>
            <a:r>
              <a:rPr lang="es-MX" sz="3600" b="1"/>
              <a:t>4. Outlook for the future: </a:t>
            </a:r>
            <a:r>
              <a:rPr lang="en-US" sz="3600" b="1"/>
              <a:t>PAHO has a unique position as a regional leader for ensuring that all people and communities in the Americas enjoy optimal health and wellbeing.</a:t>
            </a:r>
            <a:endParaRPr lang="es-MX" sz="3600" b="1"/>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838200" y="2222666"/>
            <a:ext cx="10515599" cy="3809356"/>
          </a:xfrm>
        </p:spPr>
        <p:txBody>
          <a:bodyPr vert="horz" lIns="91440" tIns="45720" rIns="91440" bIns="45720" rtlCol="0" anchor="t">
            <a:normAutofit fontScale="92500"/>
          </a:bodyPr>
          <a:lstStyle/>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Accelerate action to achieve the SDG3/SHAA2030 targets.</a:t>
            </a:r>
          </a:p>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Promote health equity.</a:t>
            </a:r>
            <a:endParaRPr lang="es-MX" sz="2400" b="0" i="0">
              <a:solidFill>
                <a:srgbClr val="000000"/>
              </a:solidFill>
              <a:effectLst/>
              <a:highlight>
                <a:srgbClr val="FFFFFF"/>
              </a:highlight>
              <a:latin typeface="Aptos" panose="020B0004020202020204" pitchFamily="34" charset="0"/>
            </a:endParaRPr>
          </a:p>
          <a:p>
            <a:pPr marL="342900" indent="-342900">
              <a:lnSpc>
                <a:spcPct val="110000"/>
              </a:lnSpc>
              <a:buFont typeface="+mj-lt"/>
              <a:buAutoNum type="alphaLcParenR"/>
            </a:pPr>
            <a:r>
              <a:rPr lang="en-US">
                <a:solidFill>
                  <a:srgbClr val="000000"/>
                </a:solidFill>
                <a:highlight>
                  <a:srgbClr val="FFFFFF"/>
                </a:highlight>
                <a:latin typeface="Aptos" panose="020B0004020202020204" pitchFamily="34" charset="0"/>
              </a:rPr>
              <a:t>Construct resilient health systems.</a:t>
            </a:r>
          </a:p>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Promote </a:t>
            </a:r>
            <a:r>
              <a:rPr lang="en-US">
                <a:solidFill>
                  <a:srgbClr val="000000"/>
                </a:solidFill>
                <a:highlight>
                  <a:srgbClr val="FFFFFF"/>
                </a:highlight>
                <a:latin typeface="Aptos" panose="020B0004020202020204" pitchFamily="34" charset="0"/>
              </a:rPr>
              <a:t>i</a:t>
            </a:r>
            <a:r>
              <a:rPr lang="en-US" sz="2400" b="0" i="0">
                <a:solidFill>
                  <a:srgbClr val="000000"/>
                </a:solidFill>
                <a:effectLst/>
                <a:highlight>
                  <a:srgbClr val="FFFFFF"/>
                </a:highlight>
                <a:latin typeface="Aptos" panose="020B0004020202020204" pitchFamily="34" charset="0"/>
              </a:rPr>
              <a:t>nnovation in medicines and health technologies.</a:t>
            </a:r>
          </a:p>
          <a:p>
            <a:pPr marL="342900" indent="-342900">
              <a:lnSpc>
                <a:spcPct val="110000"/>
              </a:lnSpc>
              <a:buFont typeface="+mj-lt"/>
              <a:buAutoNum type="alphaLcParenR"/>
            </a:pPr>
            <a:r>
              <a:rPr lang="en-US">
                <a:solidFill>
                  <a:srgbClr val="000000"/>
                </a:solidFill>
                <a:highlight>
                  <a:srgbClr val="FFFFFF"/>
                </a:highlight>
                <a:latin typeface="Aptos"/>
              </a:rPr>
              <a:t>Escalate disease prevention and control (achieving the goals of the Director’s Interprogrammatic Initiatives on Disease Elimination and Better Care for NCDs).</a:t>
            </a:r>
          </a:p>
          <a:p>
            <a:pPr marL="342900" indent="-342900" fontAlgn="base">
              <a:lnSpc>
                <a:spcPct val="110000"/>
              </a:lnSpc>
              <a:buFont typeface="+mj-lt"/>
              <a:buAutoNum type="alphaLcParenR"/>
            </a:pPr>
            <a:r>
              <a:rPr lang="en-US" sz="2400" b="0" i="0">
                <a:solidFill>
                  <a:srgbClr val="000000"/>
                </a:solidFill>
                <a:effectLst/>
                <a:highlight>
                  <a:srgbClr val="FFFFFF"/>
                </a:highlight>
                <a:latin typeface="Aptos"/>
              </a:rPr>
              <a:t>Revamp health emergency preparedness</a:t>
            </a:r>
            <a:r>
              <a:rPr lang="en-US" sz="2400">
                <a:solidFill>
                  <a:srgbClr val="000000"/>
                </a:solidFill>
                <a:highlight>
                  <a:srgbClr val="FFFFFF"/>
                </a:highlight>
                <a:latin typeface="Aptos"/>
              </a:rPr>
              <a:t> and response.</a:t>
            </a:r>
            <a:endParaRPr lang="en-US" sz="2400" b="0" i="0">
              <a:solidFill>
                <a:srgbClr val="000000"/>
              </a:solidFill>
              <a:effectLst/>
              <a:highlight>
                <a:srgbClr val="FFFFFF"/>
              </a:highlight>
              <a:latin typeface="Aptos" panose="020B0004020202020204" pitchFamily="34" charset="0"/>
            </a:endParaRPr>
          </a:p>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Create strong, effective, and accountable institutions.</a:t>
            </a:r>
          </a:p>
        </p:txBody>
      </p:sp>
      <p:sp>
        <p:nvSpPr>
          <p:cNvPr id="6" name="CuadroTexto 1">
            <a:extLst>
              <a:ext uri="{FF2B5EF4-FFF2-40B4-BE49-F238E27FC236}">
                <a16:creationId xmlns:a16="http://schemas.microsoft.com/office/drawing/2014/main" id="{9C102F52-8DE0-4190-6A26-E2DCB8E9B708}"/>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See</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below</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for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details</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a:t>
            </a:r>
          </a:p>
        </p:txBody>
      </p:sp>
    </p:spTree>
    <p:extLst>
      <p:ext uri="{BB962C8B-B14F-4D97-AF65-F5344CB8AC3E}">
        <p14:creationId xmlns:p14="http://schemas.microsoft.com/office/powerpoint/2010/main" val="15791575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802481" y="2977333"/>
            <a:ext cx="10587038" cy="763139"/>
          </a:xfrm>
        </p:spPr>
        <p:txBody>
          <a:bodyPr vert="horz" lIns="91440" tIns="45720" rIns="91440" bIns="45720" rtlCol="0" anchor="t">
            <a:normAutofit fontScale="62500" lnSpcReduction="20000"/>
          </a:bodyPr>
          <a:lstStyle/>
          <a:p>
            <a:r>
              <a:rPr lang="en-US"/>
              <a:t>Components of the proposed Results Framework</a:t>
            </a:r>
          </a:p>
        </p:txBody>
      </p:sp>
    </p:spTree>
    <p:extLst>
      <p:ext uri="{BB962C8B-B14F-4D97-AF65-F5344CB8AC3E}">
        <p14:creationId xmlns:p14="http://schemas.microsoft.com/office/powerpoint/2010/main" val="200827428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p:txBody>
          <a:bodyPr>
            <a:normAutofit/>
          </a:bodyPr>
          <a:lstStyle/>
          <a:p>
            <a:r>
              <a:rPr lang="es-MX" sz="3200" err="1"/>
              <a:t>Context</a:t>
            </a:r>
            <a:r>
              <a:rPr lang="es-MX" sz="3200"/>
              <a:t> and </a:t>
            </a:r>
            <a:r>
              <a:rPr lang="es-MX" sz="3200" err="1"/>
              <a:t>Considerations</a:t>
            </a:r>
            <a:r>
              <a:rPr lang="es-MX" sz="3200"/>
              <a:t> for </a:t>
            </a:r>
            <a:r>
              <a:rPr lang="es-MX" sz="3200" err="1"/>
              <a:t>the</a:t>
            </a:r>
            <a:r>
              <a:rPr lang="es-MX" sz="3200"/>
              <a:t> </a:t>
            </a:r>
            <a:br>
              <a:rPr lang="es-MX" sz="3200"/>
            </a:br>
            <a:r>
              <a:rPr lang="es-MX" sz="3200" err="1"/>
              <a:t>Results</a:t>
            </a:r>
            <a:r>
              <a:rPr lang="es-MX" sz="3200"/>
              <a:t> Framework</a:t>
            </a:r>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2806701" y="2038864"/>
            <a:ext cx="6197600" cy="1026835"/>
          </a:xfrm>
        </p:spPr>
        <p:txBody>
          <a:bodyPr>
            <a:normAutofit fontScale="70000" lnSpcReduction="20000"/>
          </a:bodyPr>
          <a:lstStyle/>
          <a:p>
            <a:pPr marL="457200" indent="-457200">
              <a:buFont typeface="Wingdings" panose="05000000000000000000" pitchFamily="2" charset="2"/>
              <a:buChar char="§"/>
            </a:pPr>
            <a:r>
              <a:rPr lang="en-US" sz="3000">
                <a:latin typeface="Arial" panose="020B0604020202020204" pitchFamily="34" charset="0"/>
                <a:cs typeface="Arial" panose="020B0604020202020204" pitchFamily="34" charset="0"/>
              </a:rPr>
              <a:t>areas where PAHO adds value</a:t>
            </a:r>
          </a:p>
          <a:p>
            <a:pPr marL="457200" indent="-457200">
              <a:buFont typeface="Wingdings" panose="05000000000000000000" pitchFamily="2" charset="2"/>
              <a:buChar char="§"/>
            </a:pPr>
            <a:r>
              <a:rPr lang="en-US" sz="3000">
                <a:latin typeface="Arial" panose="020B0604020202020204" pitchFamily="34" charset="0"/>
                <a:cs typeface="Arial" panose="020B0604020202020204" pitchFamily="34" charset="0"/>
              </a:rPr>
              <a:t>driving impact in countries </a:t>
            </a:r>
          </a:p>
          <a:p>
            <a:pPr marL="457200" indent="-457200">
              <a:buFont typeface="Wingdings" panose="05000000000000000000" pitchFamily="2" charset="2"/>
              <a:buChar char="§"/>
            </a:pPr>
            <a:r>
              <a:rPr lang="en-US" sz="3000">
                <a:latin typeface="Arial" panose="020B0604020202020204" pitchFamily="34" charset="0"/>
                <a:cs typeface="Arial" panose="020B0604020202020204" pitchFamily="34" charset="0"/>
              </a:rPr>
              <a:t>addressing inequities in health</a:t>
            </a:r>
          </a:p>
        </p:txBody>
      </p:sp>
      <p:sp>
        <p:nvSpPr>
          <p:cNvPr id="4" name="TextBox 3">
            <a:extLst>
              <a:ext uri="{FF2B5EF4-FFF2-40B4-BE49-F238E27FC236}">
                <a16:creationId xmlns:a16="http://schemas.microsoft.com/office/drawing/2014/main" id="{58CBC51F-A479-0A6B-79D5-24250E771FFE}"/>
              </a:ext>
            </a:extLst>
          </p:cNvPr>
          <p:cNvSpPr txBox="1"/>
          <p:nvPr/>
        </p:nvSpPr>
        <p:spPr>
          <a:xfrm>
            <a:off x="444500" y="1424204"/>
            <a:ext cx="2514600" cy="369332"/>
          </a:xfrm>
          <a:prstGeom prst="rect">
            <a:avLst/>
          </a:prstGeom>
          <a:noFill/>
        </p:spPr>
        <p:txBody>
          <a:bodyPr wrap="square" rtlCol="0">
            <a:spAutoFit/>
          </a:bodyPr>
          <a:lstStyle/>
          <a:p>
            <a:r>
              <a:rPr lang="en-US" b="1"/>
              <a:t>Results must be…</a:t>
            </a:r>
          </a:p>
        </p:txBody>
      </p:sp>
      <p:graphicFrame>
        <p:nvGraphicFramePr>
          <p:cNvPr id="5" name="Diagram 4">
            <a:extLst>
              <a:ext uri="{FF2B5EF4-FFF2-40B4-BE49-F238E27FC236}">
                <a16:creationId xmlns:a16="http://schemas.microsoft.com/office/drawing/2014/main" id="{6F518EA7-5A9E-A4BD-97A8-083DF60E1973}"/>
              </a:ext>
            </a:extLst>
          </p:cNvPr>
          <p:cNvGraphicFramePr/>
          <p:nvPr>
            <p:extLst>
              <p:ext uri="{D42A27DB-BD31-4B8C-83A1-F6EECF244321}">
                <p14:modId xmlns:p14="http://schemas.microsoft.com/office/powerpoint/2010/main" val="3681271271"/>
              </p:ext>
            </p:extLst>
          </p:nvPr>
        </p:nvGraphicFramePr>
        <p:xfrm>
          <a:off x="-381000" y="1865084"/>
          <a:ext cx="3683000" cy="4107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5B00594-8E7B-7A19-B403-83A0BCE81EED}"/>
              </a:ext>
            </a:extLst>
          </p:cNvPr>
          <p:cNvSpPr txBox="1"/>
          <p:nvPr/>
        </p:nvSpPr>
        <p:spPr>
          <a:xfrm>
            <a:off x="2806701" y="3469135"/>
            <a:ext cx="7962900" cy="903965"/>
          </a:xfrm>
          <a:prstGeom prst="rect">
            <a:avLst/>
          </a:prstGeom>
          <a:noFill/>
        </p:spPr>
        <p:txBody>
          <a:bodyPr wrap="square">
            <a:spAutoFit/>
          </a:bodyPr>
          <a:lstStyle/>
          <a:p>
            <a:pPr marL="457200" indent="-457200" defTabSz="914400" fontAlgn="base">
              <a:lnSpc>
                <a:spcPct val="70000"/>
              </a:lnSpc>
              <a:spcBef>
                <a:spcPts val="1000"/>
              </a:spcBef>
              <a:buFont typeface="Wingdings" panose="05000000000000000000" pitchFamily="2" charset="2"/>
              <a:buChar char="§"/>
            </a:pPr>
            <a:r>
              <a:rPr lang="en-US" sz="2100">
                <a:latin typeface="Arial" panose="020B0604020202020204" pitchFamily="34" charset="0"/>
                <a:cs typeface="Arial" panose="020B0604020202020204" pitchFamily="34" charset="0"/>
              </a:rPr>
              <a:t>Country Cooperation Strategies </a:t>
            </a:r>
          </a:p>
          <a:p>
            <a:pPr marL="457200" indent="-457200" defTabSz="914400" fontAlgn="base">
              <a:lnSpc>
                <a:spcPct val="70000"/>
              </a:lnSpc>
              <a:spcBef>
                <a:spcPts val="1000"/>
              </a:spcBef>
              <a:buFont typeface="Wingdings" panose="05000000000000000000" pitchFamily="2" charset="2"/>
              <a:buChar char="§"/>
            </a:pPr>
            <a:r>
              <a:rPr lang="en-US" sz="2100">
                <a:latin typeface="Arial" panose="020B0604020202020204" pitchFamily="34" charset="0"/>
                <a:cs typeface="Arial" panose="020B0604020202020204" pitchFamily="34" charset="0"/>
              </a:rPr>
              <a:t>Regional and global mandates: SHAA2030 and GPW 14, among others</a:t>
            </a:r>
          </a:p>
        </p:txBody>
      </p:sp>
      <p:sp>
        <p:nvSpPr>
          <p:cNvPr id="9" name="TextBox 8">
            <a:extLst>
              <a:ext uri="{FF2B5EF4-FFF2-40B4-BE49-F238E27FC236}">
                <a16:creationId xmlns:a16="http://schemas.microsoft.com/office/drawing/2014/main" id="{981CDFB6-1BB7-6FDA-7619-E858D2E15726}"/>
              </a:ext>
            </a:extLst>
          </p:cNvPr>
          <p:cNvSpPr txBox="1"/>
          <p:nvPr/>
        </p:nvSpPr>
        <p:spPr>
          <a:xfrm>
            <a:off x="2806701" y="4672555"/>
            <a:ext cx="8966200" cy="1384995"/>
          </a:xfrm>
          <a:prstGeom prst="rect">
            <a:avLst/>
          </a:prstGeom>
          <a:noFill/>
        </p:spPr>
        <p:txBody>
          <a:bodyPr wrap="square">
            <a:spAutoFit/>
          </a:bodyPr>
          <a:lstStyle/>
          <a:p>
            <a:pPr marL="457200" lvl="1" indent="-457200" fontAlgn="base">
              <a:buFont typeface="Wingdings" panose="05000000000000000000" pitchFamily="2" charset="2"/>
              <a:buChar char="§"/>
            </a:pPr>
            <a:r>
              <a:rPr lang="en-US" sz="2100">
                <a:latin typeface="Arial" panose="020B0604020202020204" pitchFamily="34" charset="0"/>
                <a:cs typeface="Arial" panose="020B0604020202020204" pitchFamily="34" charset="0"/>
              </a:rPr>
              <a:t>Guided by lessons learned from external evaluation of Results-based management, external audits, and others</a:t>
            </a:r>
          </a:p>
          <a:p>
            <a:pPr marL="457200" lvl="1" indent="-457200" fontAlgn="base">
              <a:buFont typeface="Wingdings" panose="05000000000000000000" pitchFamily="2" charset="2"/>
              <a:buChar char="§"/>
            </a:pPr>
            <a:r>
              <a:rPr lang="en-US" sz="2100">
                <a:latin typeface="Arial" panose="020B0604020202020204" pitchFamily="34" charset="0"/>
                <a:cs typeface="Arial" panose="020B0604020202020204" pitchFamily="34" charset="0"/>
              </a:rPr>
              <a:t>Pragmatic and streamlined approach, with a simple programmatic structure and informed by SMART/CREAM criteria</a:t>
            </a:r>
          </a:p>
        </p:txBody>
      </p:sp>
    </p:spTree>
    <p:extLst>
      <p:ext uri="{BB962C8B-B14F-4D97-AF65-F5344CB8AC3E}">
        <p14:creationId xmlns:p14="http://schemas.microsoft.com/office/powerpoint/2010/main" val="5956716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F6108F9-60F7-A811-8C7B-962BADA003B2}"/>
              </a:ext>
            </a:extLst>
          </p:cNvPr>
          <p:cNvSpPr/>
          <p:nvPr/>
        </p:nvSpPr>
        <p:spPr>
          <a:xfrm>
            <a:off x="5447178" y="749019"/>
            <a:ext cx="4193780" cy="257784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237C8BC-3140-8B49-AA20-70DA08D436F7}"/>
              </a:ext>
            </a:extLst>
          </p:cNvPr>
          <p:cNvSpPr/>
          <p:nvPr/>
        </p:nvSpPr>
        <p:spPr>
          <a:xfrm>
            <a:off x="213998" y="749017"/>
            <a:ext cx="3667328" cy="400195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71090" y="6110572"/>
            <a:ext cx="2037700" cy="593653"/>
          </a:xfrm>
          <a:noFill/>
          <a:ln>
            <a:noFill/>
          </a:ln>
        </p:spPr>
        <p:style>
          <a:lnRef idx="2">
            <a:schemeClr val="dk1"/>
          </a:lnRef>
          <a:fillRef idx="1">
            <a:schemeClr val="lt1"/>
          </a:fillRef>
          <a:effectRef idx="0">
            <a:schemeClr val="dk1"/>
          </a:effectRef>
          <a:fontRef idx="minor">
            <a:schemeClr val="dk1"/>
          </a:fontRef>
        </p:style>
        <p:txBody>
          <a:bodyPr numCol="1" spcCol="365760"/>
          <a:lstStyle/>
          <a:p>
            <a:pPr marL="0" indent="0" algn="ctr">
              <a:lnSpc>
                <a:spcPct val="100000"/>
              </a:lnSpc>
              <a:spcBef>
                <a:spcPts val="600"/>
              </a:spcBef>
              <a:buNone/>
            </a:pPr>
            <a:r>
              <a:rPr lang="en-US" sz="2800"/>
              <a:t>Current</a:t>
            </a:r>
          </a:p>
        </p:txBody>
      </p:sp>
      <p:sp>
        <p:nvSpPr>
          <p:cNvPr id="8" name="Title 2">
            <a:extLst>
              <a:ext uri="{FF2B5EF4-FFF2-40B4-BE49-F238E27FC236}">
                <a16:creationId xmlns:a16="http://schemas.microsoft.com/office/drawing/2014/main" id="{F336783E-DB6B-3C9C-FEF8-D31554F98222}"/>
              </a:ext>
            </a:extLst>
          </p:cNvPr>
          <p:cNvSpPr>
            <a:spLocks noGrp="1"/>
          </p:cNvSpPr>
          <p:nvPr>
            <p:ph type="title"/>
          </p:nvPr>
        </p:nvSpPr>
        <p:spPr>
          <a:xfrm>
            <a:off x="-430357" y="-31682"/>
            <a:ext cx="10515163" cy="858380"/>
          </a:xfrm>
        </p:spPr>
        <p:txBody>
          <a:bodyPr/>
          <a:lstStyle/>
          <a:p>
            <a:r>
              <a:rPr lang="en-GB" altLang="en-US" sz="4000" noProof="1">
                <a:ea typeface="ＭＳ Ｐゴシック" pitchFamily="34" charset="-128"/>
              </a:rPr>
              <a:t>Updated Results Chain</a:t>
            </a:r>
            <a:endParaRPr lang="en-US">
              <a:latin typeface="+mn-lt"/>
            </a:endParaRPr>
          </a:p>
        </p:txBody>
      </p:sp>
      <p:sp>
        <p:nvSpPr>
          <p:cNvPr id="5" name="Rectangle 4">
            <a:extLst>
              <a:ext uri="{FF2B5EF4-FFF2-40B4-BE49-F238E27FC236}">
                <a16:creationId xmlns:a16="http://schemas.microsoft.com/office/drawing/2014/main" id="{26B5007B-E24B-6944-2C8F-B7037328CFE6}"/>
              </a:ext>
            </a:extLst>
          </p:cNvPr>
          <p:cNvSpPr/>
          <p:nvPr/>
        </p:nvSpPr>
        <p:spPr>
          <a:xfrm>
            <a:off x="316385" y="904378"/>
            <a:ext cx="3477392" cy="930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sustainable changes in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10079C55-BB97-1FE5-0E41-165DA5816AF6}"/>
              </a:ext>
            </a:extLst>
          </p:cNvPr>
          <p:cNvSpPr txBox="1">
            <a:spLocks/>
          </p:cNvSpPr>
          <p:nvPr/>
        </p:nvSpPr>
        <p:spPr bwMode="auto">
          <a:xfrm>
            <a:off x="4021006" y="3828961"/>
            <a:ext cx="1286492" cy="593653"/>
          </a:xfrm>
          <a:prstGeom prst="rect">
            <a:avLst/>
          </a:prstGeom>
          <a:solidFill>
            <a:schemeClr val="accent2">
              <a:lumMod val="40000"/>
              <a:lumOff val="60000"/>
            </a:schemeClr>
          </a:solidFill>
          <a:ln>
            <a:solidFill>
              <a:schemeClr val="accent2">
                <a:lumMod val="40000"/>
                <a:lumOff val="60000"/>
              </a:schemeClr>
            </a:solidFill>
          </a:ln>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Output</a:t>
            </a:r>
            <a:endParaRPr kumimoji="0" lang="en-US" sz="2400" b="0" i="0" u="none" strike="noStrike" kern="1200" cap="none" spc="0" normalizeH="0" baseline="0" noProof="0">
              <a:ln>
                <a:noFill/>
              </a:ln>
              <a:solidFill>
                <a:srgbClr val="1C2835"/>
              </a:solidFill>
              <a:effectLst/>
              <a:uLnTx/>
              <a:uFillTx/>
              <a:latin typeface="Calibri" panose="020F0502020204030204"/>
              <a:ea typeface="+mn-ea"/>
              <a:cs typeface="Calibri"/>
            </a:endParaRPr>
          </a:p>
        </p:txBody>
      </p:sp>
      <p:sp>
        <p:nvSpPr>
          <p:cNvPr id="7" name="Content Placeholder 2">
            <a:extLst>
              <a:ext uri="{FF2B5EF4-FFF2-40B4-BE49-F238E27FC236}">
                <a16:creationId xmlns:a16="http://schemas.microsoft.com/office/drawing/2014/main" id="{12750458-08C5-CC44-A783-75E82C6CBC23}"/>
              </a:ext>
            </a:extLst>
          </p:cNvPr>
          <p:cNvSpPr txBox="1">
            <a:spLocks/>
          </p:cNvSpPr>
          <p:nvPr/>
        </p:nvSpPr>
        <p:spPr bwMode="auto">
          <a:xfrm>
            <a:off x="4028052" y="2376431"/>
            <a:ext cx="1279445" cy="593653"/>
          </a:xfrm>
          <a:prstGeom prst="rect">
            <a:avLst/>
          </a:prstGeom>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Outcome</a:t>
            </a:r>
            <a:endParaRPr kumimoji="0" lang="en-US" sz="2400" b="0" i="0" u="none" strike="noStrike" kern="1200" cap="none" spc="0" normalizeH="0" baseline="0" noProof="0">
              <a:ln>
                <a:noFill/>
              </a:ln>
              <a:solidFill>
                <a:srgbClr val="1C2835"/>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59743E3C-9CBA-5327-14CA-5916E50F26A4}"/>
              </a:ext>
            </a:extLst>
          </p:cNvPr>
          <p:cNvSpPr txBox="1">
            <a:spLocks/>
          </p:cNvSpPr>
          <p:nvPr/>
        </p:nvSpPr>
        <p:spPr bwMode="auto">
          <a:xfrm>
            <a:off x="4021006" y="1100488"/>
            <a:ext cx="1286492" cy="593653"/>
          </a:xfrm>
          <a:prstGeom prst="rect">
            <a:avLst/>
          </a:prstGeom>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Impact</a:t>
            </a:r>
          </a:p>
        </p:txBody>
      </p:sp>
      <p:sp>
        <p:nvSpPr>
          <p:cNvPr id="10" name="Rectangle 9">
            <a:extLst>
              <a:ext uri="{FF2B5EF4-FFF2-40B4-BE49-F238E27FC236}">
                <a16:creationId xmlns:a16="http://schemas.microsoft.com/office/drawing/2014/main" id="{A7F71C3F-AFC6-396C-00F6-622F3E3038F4}"/>
              </a:ext>
            </a:extLst>
          </p:cNvPr>
          <p:cNvSpPr/>
          <p:nvPr/>
        </p:nvSpPr>
        <p:spPr>
          <a:xfrm>
            <a:off x="5576280" y="904378"/>
            <a:ext cx="3952128" cy="9362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sustainable changes in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DCD48D-F91B-E9F4-D2B4-B8ADB6371496}"/>
              </a:ext>
            </a:extLst>
          </p:cNvPr>
          <p:cNvSpPr/>
          <p:nvPr/>
        </p:nvSpPr>
        <p:spPr>
          <a:xfrm>
            <a:off x="316385" y="2171635"/>
            <a:ext cx="3477392" cy="1123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collective or individual changes in the factors that affect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D03A9F8-D464-A4AF-972A-F8CF482D60B9}"/>
              </a:ext>
            </a:extLst>
          </p:cNvPr>
          <p:cNvSpPr/>
          <p:nvPr/>
        </p:nvSpPr>
        <p:spPr>
          <a:xfrm>
            <a:off x="5576280" y="2119205"/>
            <a:ext cx="3952128" cy="1123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collective or individual changes in the factors that affect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FB6B5CDF-643E-20F9-45B3-3C1A87C9DFDA}"/>
              </a:ext>
            </a:extLst>
          </p:cNvPr>
          <p:cNvSpPr txBox="1">
            <a:spLocks/>
          </p:cNvSpPr>
          <p:nvPr/>
        </p:nvSpPr>
        <p:spPr bwMode="auto">
          <a:xfrm>
            <a:off x="4028053" y="5078701"/>
            <a:ext cx="1279444" cy="929552"/>
          </a:xfrm>
          <a:prstGeom prst="rect">
            <a:avLst/>
          </a:prstGeom>
          <a:solidFill>
            <a:schemeClr val="accent2">
              <a:lumMod val="40000"/>
              <a:lumOff val="60000"/>
            </a:schemeClr>
          </a:solidFill>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Products and services</a:t>
            </a:r>
          </a:p>
        </p:txBody>
      </p:sp>
      <p:sp>
        <p:nvSpPr>
          <p:cNvPr id="17" name="Rectangle 16">
            <a:extLst>
              <a:ext uri="{FF2B5EF4-FFF2-40B4-BE49-F238E27FC236}">
                <a16:creationId xmlns:a16="http://schemas.microsoft.com/office/drawing/2014/main" id="{42351219-4AF2-4656-3612-DB1E519F301D}"/>
              </a:ext>
            </a:extLst>
          </p:cNvPr>
          <p:cNvSpPr/>
          <p:nvPr/>
        </p:nvSpPr>
        <p:spPr>
          <a:xfrm>
            <a:off x="316386" y="3648938"/>
            <a:ext cx="3477391" cy="8838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changes in national systems, services, and tools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9067339-30DE-C9C4-9688-A3B7D8A03232}"/>
              </a:ext>
            </a:extLst>
          </p:cNvPr>
          <p:cNvSpPr/>
          <p:nvPr/>
        </p:nvSpPr>
        <p:spPr>
          <a:xfrm>
            <a:off x="213998" y="4906328"/>
            <a:ext cx="3667328" cy="1202650"/>
          </a:xfrm>
          <a:prstGeom prst="rect">
            <a:avLst/>
          </a:prstGeom>
          <a:solidFill>
            <a:srgbClr val="FEE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ED69189-24C4-459F-EA52-B28D4733D8DA}"/>
              </a:ext>
            </a:extLst>
          </p:cNvPr>
          <p:cNvSpPr/>
          <p:nvPr/>
        </p:nvSpPr>
        <p:spPr>
          <a:xfrm>
            <a:off x="316384" y="5103709"/>
            <a:ext cx="3457937" cy="8499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deliverables against an agreed budget for which PASB is directly accountable during the biennium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4091089-827A-9838-9F07-C1D90A17F581}"/>
              </a:ext>
            </a:extLst>
          </p:cNvPr>
          <p:cNvSpPr/>
          <p:nvPr/>
        </p:nvSpPr>
        <p:spPr>
          <a:xfrm>
            <a:off x="5446166" y="3482217"/>
            <a:ext cx="4194792" cy="2626761"/>
          </a:xfrm>
          <a:prstGeom prst="rect">
            <a:avLst/>
          </a:prstGeom>
          <a:solidFill>
            <a:srgbClr val="FEE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F7AD1CB-4D23-2910-CC6B-B0372CC1107F}"/>
              </a:ext>
            </a:extLst>
          </p:cNvPr>
          <p:cNvSpPr/>
          <p:nvPr/>
        </p:nvSpPr>
        <p:spPr>
          <a:xfrm>
            <a:off x="5559727" y="4939230"/>
            <a:ext cx="3968183" cy="1060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Entity-specific deliverables against an agreed budget that influence, enable, and catalyze the joint action toward delivery of targeted outcomes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7EF91D8-5825-F088-B083-A6DB970540BC}"/>
              </a:ext>
            </a:extLst>
          </p:cNvPr>
          <p:cNvSpPr/>
          <p:nvPr/>
        </p:nvSpPr>
        <p:spPr>
          <a:xfrm>
            <a:off x="5560225" y="3590424"/>
            <a:ext cx="3968183" cy="11288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PASB deliverables that influence, enable, and catalyze the joint action of member states and partners towards delivery of targeted outcomes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2CFB1002-CF30-0AE7-116F-509F3E4E56FC}"/>
              </a:ext>
            </a:extLst>
          </p:cNvPr>
          <p:cNvSpPr txBox="1">
            <a:spLocks/>
          </p:cNvSpPr>
          <p:nvPr/>
        </p:nvSpPr>
        <p:spPr bwMode="auto">
          <a:xfrm>
            <a:off x="6866189" y="6127700"/>
            <a:ext cx="2037700" cy="593653"/>
          </a:xfrm>
          <a:prstGeom prst="rect">
            <a:avLst/>
          </a:prstGeom>
          <a:noFill/>
          <a:ln w="12700" cap="flat" cmpd="sng" algn="ctr">
            <a:noFill/>
            <a:prstDash val="solid"/>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2800" b="0" i="0" u="none" strike="noStrike" kern="1200" cap="none" spc="0" normalizeH="0" baseline="0" noProof="0">
                <a:ln>
                  <a:noFill/>
                </a:ln>
                <a:solidFill>
                  <a:srgbClr val="1C2835"/>
                </a:solidFill>
                <a:effectLst/>
                <a:uLnTx/>
                <a:uFillTx/>
                <a:latin typeface="Calibri" panose="020F0502020204030204"/>
                <a:ea typeface="+mn-ea"/>
                <a:cs typeface="+mn-cs"/>
              </a:rPr>
              <a:t>Updated</a:t>
            </a:r>
          </a:p>
        </p:txBody>
      </p:sp>
      <p:sp>
        <p:nvSpPr>
          <p:cNvPr id="25" name="TextBox 24">
            <a:extLst>
              <a:ext uri="{FF2B5EF4-FFF2-40B4-BE49-F238E27FC236}">
                <a16:creationId xmlns:a16="http://schemas.microsoft.com/office/drawing/2014/main" id="{69A0AFEB-64FB-9BA9-7A67-7EA18FC4DCBF}"/>
              </a:ext>
            </a:extLst>
          </p:cNvPr>
          <p:cNvSpPr txBox="1"/>
          <p:nvPr/>
        </p:nvSpPr>
        <p:spPr>
          <a:xfrm>
            <a:off x="10240029" y="1534841"/>
            <a:ext cx="1875380" cy="1200329"/>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Emphasis on MS accountability at impact/outcome level</a:t>
            </a:r>
          </a:p>
        </p:txBody>
      </p:sp>
      <p:sp>
        <p:nvSpPr>
          <p:cNvPr id="26" name="Star: 5 Points 25">
            <a:extLst>
              <a:ext uri="{FF2B5EF4-FFF2-40B4-BE49-F238E27FC236}">
                <a16:creationId xmlns:a16="http://schemas.microsoft.com/office/drawing/2014/main" id="{E34CC11D-3BE8-DB58-DEEB-1716D1A149F3}"/>
              </a:ext>
            </a:extLst>
          </p:cNvPr>
          <p:cNvSpPr/>
          <p:nvPr/>
        </p:nvSpPr>
        <p:spPr>
          <a:xfrm>
            <a:off x="9818806" y="1831819"/>
            <a:ext cx="287701" cy="27861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5101038-F690-6896-D8A2-21CD3358EED6}"/>
              </a:ext>
            </a:extLst>
          </p:cNvPr>
          <p:cNvSpPr txBox="1"/>
          <p:nvPr/>
        </p:nvSpPr>
        <p:spPr>
          <a:xfrm>
            <a:off x="10230480" y="3399522"/>
            <a:ext cx="2073254" cy="2308324"/>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Outputs (OPTs) redefined to focus on PASB contribution, for which PASB is solely accountable, in line with standard UN/WHO def</a:t>
            </a:r>
          </a:p>
        </p:txBody>
      </p:sp>
      <p:sp>
        <p:nvSpPr>
          <p:cNvPr id="32" name="Star: 5 Points 31">
            <a:extLst>
              <a:ext uri="{FF2B5EF4-FFF2-40B4-BE49-F238E27FC236}">
                <a16:creationId xmlns:a16="http://schemas.microsoft.com/office/drawing/2014/main" id="{B53AA098-B1FF-5C67-67A8-C1979A877915}"/>
              </a:ext>
            </a:extLst>
          </p:cNvPr>
          <p:cNvSpPr/>
          <p:nvPr/>
        </p:nvSpPr>
        <p:spPr>
          <a:xfrm>
            <a:off x="9818805" y="3986482"/>
            <a:ext cx="287701" cy="27861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B840FF63-F938-469E-3F36-0793A9F5F92B}"/>
              </a:ext>
            </a:extLst>
          </p:cNvPr>
          <p:cNvSpPr txBox="1">
            <a:spLocks/>
          </p:cNvSpPr>
          <p:nvPr/>
        </p:nvSpPr>
        <p:spPr bwMode="auto">
          <a:xfrm>
            <a:off x="9998864" y="-74820"/>
            <a:ext cx="2180897" cy="593653"/>
          </a:xfrm>
          <a:prstGeom prst="rect">
            <a:avLst/>
          </a:prstGeom>
          <a:noFill/>
          <a:ln w="12700" cap="flat" cmpd="sng" algn="ctr">
            <a:noFill/>
            <a:prstDash val="solid"/>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2400" b="1" i="0" u="none" strike="noStrike" kern="1200" cap="none" spc="0" normalizeH="0" baseline="0" noProof="0">
                <a:ln>
                  <a:noFill/>
                </a:ln>
                <a:solidFill>
                  <a:srgbClr val="1C2835"/>
                </a:solidFill>
                <a:effectLst/>
                <a:uLnTx/>
                <a:uFillTx/>
                <a:latin typeface="Calibri" panose="020F0502020204030204"/>
                <a:ea typeface="+mn-ea"/>
                <a:cs typeface="+mn-cs"/>
              </a:rPr>
              <a:t>Main changes</a:t>
            </a:r>
          </a:p>
        </p:txBody>
      </p:sp>
      <p:sp>
        <p:nvSpPr>
          <p:cNvPr id="34" name="Arrow: Up 33">
            <a:extLst>
              <a:ext uri="{FF2B5EF4-FFF2-40B4-BE49-F238E27FC236}">
                <a16:creationId xmlns:a16="http://schemas.microsoft.com/office/drawing/2014/main" id="{4DA61911-8E11-C0D4-B95C-F91B59146387}"/>
              </a:ext>
            </a:extLst>
          </p:cNvPr>
          <p:cNvSpPr/>
          <p:nvPr/>
        </p:nvSpPr>
        <p:spPr>
          <a:xfrm>
            <a:off x="4470848" y="4625432"/>
            <a:ext cx="374096" cy="29914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row: Up 34">
            <a:extLst>
              <a:ext uri="{FF2B5EF4-FFF2-40B4-BE49-F238E27FC236}">
                <a16:creationId xmlns:a16="http://schemas.microsoft.com/office/drawing/2014/main" id="{C2FA6DC1-0D38-CB9C-272A-C7646673BFFF}"/>
              </a:ext>
            </a:extLst>
          </p:cNvPr>
          <p:cNvSpPr/>
          <p:nvPr/>
        </p:nvSpPr>
        <p:spPr>
          <a:xfrm>
            <a:off x="4474011" y="3249948"/>
            <a:ext cx="374096" cy="29914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rrow: Up 35">
            <a:extLst>
              <a:ext uri="{FF2B5EF4-FFF2-40B4-BE49-F238E27FC236}">
                <a16:creationId xmlns:a16="http://schemas.microsoft.com/office/drawing/2014/main" id="{EAF5B601-943E-FC3F-428E-3E713C704DDE}"/>
              </a:ext>
            </a:extLst>
          </p:cNvPr>
          <p:cNvSpPr/>
          <p:nvPr/>
        </p:nvSpPr>
        <p:spPr>
          <a:xfrm>
            <a:off x="4483559" y="1846932"/>
            <a:ext cx="374096" cy="29914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52768E4-8265-E4F2-B19F-06F7D674E0AD}"/>
              </a:ext>
            </a:extLst>
          </p:cNvPr>
          <p:cNvSpPr/>
          <p:nvPr/>
        </p:nvSpPr>
        <p:spPr>
          <a:xfrm>
            <a:off x="10230480" y="6486644"/>
            <a:ext cx="1717666" cy="279214"/>
          </a:xfrm>
          <a:prstGeom prst="rect">
            <a:avLst/>
          </a:prstGeom>
          <a:solidFill>
            <a:srgbClr val="FEE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C2835"/>
                </a:solidFill>
                <a:effectLst/>
                <a:uLnTx/>
                <a:uFillTx/>
                <a:latin typeface="Calibri" panose="020F0502020204030204"/>
                <a:ea typeface="+mn-ea"/>
                <a:cs typeface="+mn-cs"/>
              </a:rPr>
              <a:t>PASB accountability</a:t>
            </a:r>
          </a:p>
        </p:txBody>
      </p:sp>
      <p:sp>
        <p:nvSpPr>
          <p:cNvPr id="38" name="Rectangle 37">
            <a:extLst>
              <a:ext uri="{FF2B5EF4-FFF2-40B4-BE49-F238E27FC236}">
                <a16:creationId xmlns:a16="http://schemas.microsoft.com/office/drawing/2014/main" id="{45CB0455-2B97-C7BB-D193-469722C2F0CD}"/>
              </a:ext>
            </a:extLst>
          </p:cNvPr>
          <p:cNvSpPr/>
          <p:nvPr/>
        </p:nvSpPr>
        <p:spPr>
          <a:xfrm>
            <a:off x="10230480" y="6108978"/>
            <a:ext cx="1717666" cy="27921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C2835"/>
                </a:solidFill>
                <a:effectLst/>
                <a:uLnTx/>
                <a:uFillTx/>
                <a:latin typeface="Calibri" panose="020F0502020204030204"/>
                <a:ea typeface="+mn-ea"/>
                <a:cs typeface="+mn-cs"/>
              </a:rPr>
              <a:t>Joint accountability</a:t>
            </a:r>
          </a:p>
        </p:txBody>
      </p:sp>
      <p:sp>
        <p:nvSpPr>
          <p:cNvPr id="2" name="TextBox 1">
            <a:extLst>
              <a:ext uri="{FF2B5EF4-FFF2-40B4-BE49-F238E27FC236}">
                <a16:creationId xmlns:a16="http://schemas.microsoft.com/office/drawing/2014/main" id="{C8743BFA-2794-1AD5-BF12-38E976B86C28}"/>
              </a:ext>
            </a:extLst>
          </p:cNvPr>
          <p:cNvSpPr txBox="1"/>
          <p:nvPr/>
        </p:nvSpPr>
        <p:spPr>
          <a:xfrm>
            <a:off x="10230480" y="425853"/>
            <a:ext cx="1875380" cy="923330"/>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Better alignment through </a:t>
            </a:r>
            <a:r>
              <a:rPr lang="en-US">
                <a:solidFill>
                  <a:srgbClr val="1C2835"/>
                </a:solidFill>
                <a:latin typeface="Calibri" panose="020F0502020204030204"/>
                <a:ea typeface="ＭＳ Ｐゴシック" charset="-128"/>
              </a:rPr>
              <a:t>theory of chain</a:t>
            </a:r>
            <a:endPar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4" name="Star: 5 Points 3">
            <a:extLst>
              <a:ext uri="{FF2B5EF4-FFF2-40B4-BE49-F238E27FC236}">
                <a16:creationId xmlns:a16="http://schemas.microsoft.com/office/drawing/2014/main" id="{87C54AC1-653C-DA44-45B2-A4272E4283E8}"/>
              </a:ext>
            </a:extLst>
          </p:cNvPr>
          <p:cNvSpPr/>
          <p:nvPr/>
        </p:nvSpPr>
        <p:spPr>
          <a:xfrm>
            <a:off x="9803044" y="476744"/>
            <a:ext cx="287701" cy="27861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
            <a:extLst>
              <a:ext uri="{FF2B5EF4-FFF2-40B4-BE49-F238E27FC236}">
                <a16:creationId xmlns:a16="http://schemas.microsoft.com/office/drawing/2014/main" id="{0A9B3C6A-74F5-FEFF-3842-973DDCDE0D23}"/>
              </a:ext>
            </a:extLst>
          </p:cNvPr>
          <p:cNvSpPr txBox="1"/>
          <p:nvPr/>
        </p:nvSpPr>
        <p:spPr>
          <a:xfrm>
            <a:off x="3665679" y="6479674"/>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779366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lowchart: Process 79">
            <a:extLst>
              <a:ext uri="{FF2B5EF4-FFF2-40B4-BE49-F238E27FC236}">
                <a16:creationId xmlns:a16="http://schemas.microsoft.com/office/drawing/2014/main" id="{359520BD-1150-03F5-775C-5928B08A7BD6}"/>
              </a:ext>
            </a:extLst>
          </p:cNvPr>
          <p:cNvSpPr/>
          <p:nvPr/>
        </p:nvSpPr>
        <p:spPr>
          <a:xfrm>
            <a:off x="12121041" y="876956"/>
            <a:ext cx="73849" cy="5906683"/>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D2B5AFB-6359-AAA4-E668-A9A3D2EA6001}"/>
              </a:ext>
            </a:extLst>
          </p:cNvPr>
          <p:cNvSpPr txBox="1"/>
          <p:nvPr/>
        </p:nvSpPr>
        <p:spPr>
          <a:xfrm>
            <a:off x="359322" y="998208"/>
            <a:ext cx="1789633"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Impact goal</a:t>
            </a:r>
            <a:endParaRPr kumimoji="0" lang="en-US"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7" name="TextBox 6">
            <a:extLst>
              <a:ext uri="{FF2B5EF4-FFF2-40B4-BE49-F238E27FC236}">
                <a16:creationId xmlns:a16="http://schemas.microsoft.com/office/drawing/2014/main" id="{F36C1277-A941-68D3-2C4A-6322AE6CE1DC}"/>
              </a:ext>
            </a:extLst>
          </p:cNvPr>
          <p:cNvSpPr txBox="1"/>
          <p:nvPr/>
        </p:nvSpPr>
        <p:spPr>
          <a:xfrm>
            <a:off x="477625" y="5909179"/>
            <a:ext cx="1146729"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Outputs</a:t>
            </a:r>
            <a:endParaRPr kumimoji="0" lang="en-US"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9" name="Flowchart: Process 8">
            <a:extLst>
              <a:ext uri="{FF2B5EF4-FFF2-40B4-BE49-F238E27FC236}">
                <a16:creationId xmlns:a16="http://schemas.microsoft.com/office/drawing/2014/main" id="{6A36FA6A-2E8C-B4EF-A770-CF4D3238F64E}"/>
              </a:ext>
            </a:extLst>
          </p:cNvPr>
          <p:cNvSpPr/>
          <p:nvPr/>
        </p:nvSpPr>
        <p:spPr>
          <a:xfrm>
            <a:off x="5243" y="876957"/>
            <a:ext cx="198539" cy="5920537"/>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vert="vert270"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Cross-cutting approaches to achieve equity in all its dimensions</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40">
            <a:extLst>
              <a:ext uri="{FF2B5EF4-FFF2-40B4-BE49-F238E27FC236}">
                <a16:creationId xmlns:a16="http://schemas.microsoft.com/office/drawing/2014/main" id="{189E1A47-6B8B-82BD-07F8-D7241BA90A8B}"/>
              </a:ext>
            </a:extLst>
          </p:cNvPr>
          <p:cNvSpPr/>
          <p:nvPr/>
        </p:nvSpPr>
        <p:spPr>
          <a:xfrm>
            <a:off x="310951" y="3405830"/>
            <a:ext cx="922888" cy="240071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Inequities, </a:t>
            </a:r>
            <a:r>
              <a:rPr lang="en-US" sz="1200" err="1">
                <a:solidFill>
                  <a:prstClr val="white"/>
                </a:solidFill>
                <a:latin typeface="Calibri" panose="020F0502020204030204"/>
              </a:rPr>
              <a:t>determi-nants</a:t>
            </a:r>
            <a:r>
              <a:rPr lang="en-US" sz="1200">
                <a:solidFill>
                  <a:prstClr val="white"/>
                </a:solidFill>
                <a:latin typeface="Calibri" panose="020F0502020204030204"/>
              </a:rPr>
              <a:t>, risk factors, and health promo-</a:t>
            </a:r>
            <a:r>
              <a:rPr lang="en-US" sz="1200" err="1">
                <a:solidFill>
                  <a:prstClr val="white"/>
                </a:solidFill>
                <a:latin typeface="Calibri" panose="020F0502020204030204"/>
              </a:rPr>
              <a:t>tion</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13" name="Rectangle 41">
            <a:extLst>
              <a:ext uri="{FF2B5EF4-FFF2-40B4-BE49-F238E27FC236}">
                <a16:creationId xmlns:a16="http://schemas.microsoft.com/office/drawing/2014/main" id="{03D7CCEE-E8BC-C144-1063-E1CFCA3DC37C}"/>
              </a:ext>
            </a:extLst>
          </p:cNvPr>
          <p:cNvSpPr/>
          <p:nvPr/>
        </p:nvSpPr>
        <p:spPr>
          <a:xfrm>
            <a:off x="1254651" y="3396757"/>
            <a:ext cx="908526" cy="2416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Adapt and mitigate climate-related threats to health</a:t>
            </a:r>
          </a:p>
        </p:txBody>
      </p:sp>
      <p:sp>
        <p:nvSpPr>
          <p:cNvPr id="15" name="Rectangle 42">
            <a:extLst>
              <a:ext uri="{FF2B5EF4-FFF2-40B4-BE49-F238E27FC236}">
                <a16:creationId xmlns:a16="http://schemas.microsoft.com/office/drawing/2014/main" id="{4C49D966-F077-BED8-B28B-757CD58077BB}"/>
              </a:ext>
            </a:extLst>
          </p:cNvPr>
          <p:cNvSpPr/>
          <p:nvPr/>
        </p:nvSpPr>
        <p:spPr>
          <a:xfrm>
            <a:off x="2237968" y="3397830"/>
            <a:ext cx="1021425" cy="2408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Steward-ship</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governance for resilient HS based on PHC, incl health workforce</a:t>
            </a:r>
          </a:p>
        </p:txBody>
      </p:sp>
      <p:sp>
        <p:nvSpPr>
          <p:cNvPr id="17" name="Rectangle 43">
            <a:extLst>
              <a:ext uri="{FF2B5EF4-FFF2-40B4-BE49-F238E27FC236}">
                <a16:creationId xmlns:a16="http://schemas.microsoft.com/office/drawing/2014/main" id="{116ECD60-69F4-C05D-9152-31DEB3C6249B}"/>
              </a:ext>
            </a:extLst>
          </p:cNvPr>
          <p:cNvSpPr/>
          <p:nvPr/>
        </p:nvSpPr>
        <p:spPr>
          <a:xfrm>
            <a:off x="3277708" y="3386859"/>
            <a:ext cx="1029870" cy="24247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Person-centered, resilient care and services throughout the life course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44">
            <a:extLst>
              <a:ext uri="{FF2B5EF4-FFF2-40B4-BE49-F238E27FC236}">
                <a16:creationId xmlns:a16="http://schemas.microsoft.com/office/drawing/2014/main" id="{9405BC84-5DC2-5315-56F4-17A9BAC4F5A5}"/>
              </a:ext>
            </a:extLst>
          </p:cNvPr>
          <p:cNvSpPr/>
          <p:nvPr/>
        </p:nvSpPr>
        <p:spPr>
          <a:xfrm>
            <a:off x="4319201" y="3391146"/>
            <a:ext cx="1183887" cy="243139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Access to health </a:t>
            </a:r>
            <a:r>
              <a:rPr lang="en-US" sz="1200">
                <a:solidFill>
                  <a:prstClr val="white"/>
                </a:solidFill>
                <a:latin typeface="Calibri" panose="020F0502020204030204"/>
              </a:rPr>
              <a:t>technologies</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innovation, and production</a:t>
            </a:r>
          </a:p>
        </p:txBody>
      </p:sp>
      <p:sp>
        <p:nvSpPr>
          <p:cNvPr id="21" name="Rectangle 45">
            <a:extLst>
              <a:ext uri="{FF2B5EF4-FFF2-40B4-BE49-F238E27FC236}">
                <a16:creationId xmlns:a16="http://schemas.microsoft.com/office/drawing/2014/main" id="{793CDCFA-EABB-E9C6-8067-DF53D8FB6056}"/>
              </a:ext>
            </a:extLst>
          </p:cNvPr>
          <p:cNvSpPr/>
          <p:nvPr/>
        </p:nvSpPr>
        <p:spPr>
          <a:xfrm>
            <a:off x="5533608" y="3401716"/>
            <a:ext cx="1029384" cy="244285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3607">
              <a:defRPr/>
            </a:pPr>
            <a:r>
              <a:rPr lang="en-US" sz="1200">
                <a:solidFill>
                  <a:schemeClr val="bg1"/>
                </a:solidFill>
                <a:ea typeface="+mn-lt"/>
                <a:cs typeface="+mn-lt"/>
              </a:rPr>
              <a:t>Digital trans-formation,</a:t>
            </a:r>
            <a:r>
              <a:rPr kumimoji="0" lang="en-US" sz="1200" b="0" i="0" u="none" strike="noStrike" kern="1200" cap="none" spc="0" normalizeH="0" baseline="0" noProof="0">
                <a:ln>
                  <a:noFill/>
                </a:ln>
                <a:solidFill>
                  <a:schemeClr val="bg1"/>
                </a:solidFill>
                <a:effectLst/>
                <a:uLnTx/>
                <a:uFillTx/>
                <a:ea typeface="+mn-lt"/>
                <a:cs typeface="+mn-lt"/>
              </a:rPr>
              <a:t> </a:t>
            </a:r>
            <a:r>
              <a:rPr kumimoji="0" lang="en-US" sz="1200" b="0" i="0" u="none" strike="noStrike" kern="1200" cap="none" spc="0" normalizeH="0" baseline="0" noProof="0" err="1">
                <a:ln>
                  <a:noFill/>
                </a:ln>
                <a:solidFill>
                  <a:schemeClr val="bg1"/>
                </a:solidFill>
                <a:effectLst/>
                <a:uLnTx/>
                <a:uFillTx/>
                <a:ea typeface="+mn-lt"/>
                <a:cs typeface="+mn-lt"/>
              </a:rPr>
              <a:t>informationsystems</a:t>
            </a:r>
            <a:r>
              <a:rPr kumimoji="0" lang="en-US" sz="1200" b="0" i="0" u="none" strike="noStrike" kern="1200" cap="none" spc="0" normalizeH="0" baseline="0" noProof="0">
                <a:ln>
                  <a:noFill/>
                </a:ln>
                <a:solidFill>
                  <a:schemeClr val="bg1"/>
                </a:solidFill>
                <a:effectLst/>
                <a:uLnTx/>
                <a:uFillTx/>
                <a:ea typeface="+mn-lt"/>
                <a:cs typeface="+mn-lt"/>
              </a:rPr>
              <a:t> for health</a:t>
            </a:r>
            <a:r>
              <a:rPr lang="en-US" sz="1200">
                <a:solidFill>
                  <a:schemeClr val="bg1"/>
                </a:solidFill>
                <a:ea typeface="+mn-lt"/>
                <a:cs typeface="+mn-lt"/>
              </a:rPr>
              <a:t>, evidence, and science</a:t>
            </a:r>
          </a:p>
          <a:p>
            <a:pPr marL="0" marR="0" lvl="0" indent="0" algn="ctr" defTabSz="913607">
              <a:lnSpc>
                <a:spcPct val="100000"/>
              </a:lnSpc>
              <a:spcBef>
                <a:spcPct val="0"/>
              </a:spcBef>
              <a:spcAft>
                <a:spcPct val="0"/>
              </a:spcAft>
              <a:buClrTx/>
              <a:buSzTx/>
              <a:buFontTx/>
              <a:buNone/>
              <a:tabLst/>
              <a:defRPr/>
            </a:pP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3" name="Rectangle 46">
            <a:extLst>
              <a:ext uri="{FF2B5EF4-FFF2-40B4-BE49-F238E27FC236}">
                <a16:creationId xmlns:a16="http://schemas.microsoft.com/office/drawing/2014/main" id="{00B7BBB9-BADE-D737-89E4-3672E6BA7406}"/>
              </a:ext>
            </a:extLst>
          </p:cNvPr>
          <p:cNvSpPr/>
          <p:nvPr/>
        </p:nvSpPr>
        <p:spPr>
          <a:xfrm>
            <a:off x="6646545" y="3368714"/>
            <a:ext cx="831789" cy="246528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Non-</a:t>
            </a:r>
            <a:r>
              <a:rPr lang="en-US" sz="1200" err="1">
                <a:solidFill>
                  <a:prstClr val="white"/>
                </a:solidFill>
                <a:latin typeface="Calibri" panose="020F0502020204030204"/>
              </a:rPr>
              <a:t>commu</a:t>
            </a:r>
            <a:r>
              <a:rPr lang="en-US" sz="1200">
                <a:solidFill>
                  <a:prstClr val="white"/>
                </a:solidFill>
                <a:latin typeface="Calibri" panose="020F0502020204030204"/>
              </a:rPr>
              <a:t>-</a:t>
            </a:r>
            <a:r>
              <a:rPr lang="en-US" sz="1200" err="1">
                <a:solidFill>
                  <a:prstClr val="white"/>
                </a:solidFill>
                <a:latin typeface="Calibri" panose="020F0502020204030204"/>
              </a:rPr>
              <a:t>nicable</a:t>
            </a:r>
            <a:r>
              <a:rPr lang="en-US" sz="1200">
                <a:solidFill>
                  <a:prstClr val="white"/>
                </a:solidFill>
                <a:latin typeface="Calibri" panose="020F0502020204030204"/>
              </a:rPr>
              <a:t> diseases</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a:t>
            </a:r>
            <a:r>
              <a:rPr lang="en-US" sz="1200">
                <a:solidFill>
                  <a:prstClr val="white"/>
                </a:solidFill>
                <a:latin typeface="Calibri" panose="020F0502020204030204"/>
              </a:rPr>
              <a:t>mental</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health</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5" name="Rectangle 47">
            <a:extLst>
              <a:ext uri="{FF2B5EF4-FFF2-40B4-BE49-F238E27FC236}">
                <a16:creationId xmlns:a16="http://schemas.microsoft.com/office/drawing/2014/main" id="{65E7A0C7-2518-5780-DC07-BB6906600B26}"/>
              </a:ext>
            </a:extLst>
          </p:cNvPr>
          <p:cNvSpPr/>
          <p:nvPr/>
        </p:nvSpPr>
        <p:spPr>
          <a:xfrm>
            <a:off x="7501994" y="3373002"/>
            <a:ext cx="820096" cy="246981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Commu-nicable</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diseases, </a:t>
            </a: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antimi-crobial</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resis-tance</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a:t>
            </a:r>
            <a:r>
              <a:rPr lang="en-US" sz="1200" err="1">
                <a:solidFill>
                  <a:prstClr val="white"/>
                </a:solidFill>
                <a:latin typeface="Calibri" panose="020F0502020204030204"/>
              </a:rPr>
              <a:t>immuni-zation</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7" name="Rectangle 48">
            <a:extLst>
              <a:ext uri="{FF2B5EF4-FFF2-40B4-BE49-F238E27FC236}">
                <a16:creationId xmlns:a16="http://schemas.microsoft.com/office/drawing/2014/main" id="{CD8E0F21-88BB-DAFA-876F-B0A59C959591}"/>
              </a:ext>
            </a:extLst>
          </p:cNvPr>
          <p:cNvSpPr/>
          <p:nvPr/>
        </p:nvSpPr>
        <p:spPr>
          <a:xfrm>
            <a:off x="8419509" y="3384815"/>
            <a:ext cx="929045" cy="2454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Prevent, mitigate, prepare, be ready to respond</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9" name="Rectangle 49">
            <a:extLst>
              <a:ext uri="{FF2B5EF4-FFF2-40B4-BE49-F238E27FC236}">
                <a16:creationId xmlns:a16="http://schemas.microsoft.com/office/drawing/2014/main" id="{58C91AEE-768C-0C83-17E0-52BE45D0E83A}"/>
              </a:ext>
            </a:extLst>
          </p:cNvPr>
          <p:cNvSpPr/>
          <p:nvPr/>
        </p:nvSpPr>
        <p:spPr>
          <a:xfrm>
            <a:off x="9377865" y="3365830"/>
            <a:ext cx="914370" cy="246792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Rapid detection and response</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31" name="Rectangle 50">
            <a:extLst>
              <a:ext uri="{FF2B5EF4-FFF2-40B4-BE49-F238E27FC236}">
                <a16:creationId xmlns:a16="http://schemas.microsoft.com/office/drawing/2014/main" id="{9900905E-87F6-78E7-820F-D4B4FD618314}"/>
              </a:ext>
            </a:extLst>
          </p:cNvPr>
          <p:cNvSpPr/>
          <p:nvPr/>
        </p:nvSpPr>
        <p:spPr>
          <a:xfrm>
            <a:off x="10377424" y="3365828"/>
            <a:ext cx="882323"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PAHO’s </a:t>
            </a:r>
            <a:r>
              <a:rPr lang="en-US" sz="1200">
                <a:solidFill>
                  <a:prstClr val="white"/>
                </a:solidFill>
                <a:latin typeface="Calibri" panose="020F0502020204030204"/>
              </a:rPr>
              <a:t>leader-ship</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a:t>
            </a:r>
            <a:r>
              <a:rPr lang="en-US" sz="1200">
                <a:solidFill>
                  <a:prstClr val="white"/>
                </a:solidFill>
                <a:latin typeface="Calibri" panose="020F0502020204030204"/>
              </a:rPr>
              <a:t>govern-</a:t>
            </a:r>
            <a:r>
              <a:rPr lang="en-US" sz="1200" err="1">
                <a:solidFill>
                  <a:prstClr val="white"/>
                </a:solidFill>
                <a:latin typeface="Calibri" panose="020F0502020204030204"/>
              </a:rPr>
              <a:t>ance</a:t>
            </a:r>
            <a:endParaRPr lang="en-US" sz="1200" b="0" i="0" u="none" strike="noStrike" kern="1200" cap="none" spc="0" normalizeH="0" baseline="0" noProof="0" err="1">
              <a:ln>
                <a:noFill/>
              </a:ln>
              <a:solidFill>
                <a:prstClr val="white"/>
              </a:solidFill>
              <a:effectLst/>
              <a:uLnTx/>
              <a:uFillTx/>
              <a:latin typeface="Calibri" panose="020F0502020204030204"/>
              <a:cs typeface="Calibri"/>
            </a:endParaRPr>
          </a:p>
        </p:txBody>
      </p:sp>
      <p:sp>
        <p:nvSpPr>
          <p:cNvPr id="35" name="Rectangle 34">
            <a:extLst>
              <a:ext uri="{FF2B5EF4-FFF2-40B4-BE49-F238E27FC236}">
                <a16:creationId xmlns:a16="http://schemas.microsoft.com/office/drawing/2014/main" id="{B52F1880-7567-D6FD-DACC-AA1D1ADE7988}"/>
              </a:ext>
            </a:extLst>
          </p:cNvPr>
          <p:cNvSpPr/>
          <p:nvPr/>
        </p:nvSpPr>
        <p:spPr>
          <a:xfrm>
            <a:off x="232335" y="1775094"/>
            <a:ext cx="2002800" cy="341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Strategic objectives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2403A5-6660-B253-D021-6743804AFE1B}"/>
              </a:ext>
            </a:extLst>
          </p:cNvPr>
          <p:cNvSpPr/>
          <p:nvPr/>
        </p:nvSpPr>
        <p:spPr>
          <a:xfrm>
            <a:off x="306514" y="3136855"/>
            <a:ext cx="1164527" cy="228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Outcomes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CFCCAD07-F5F7-ECD9-1761-959A11C694A5}"/>
              </a:ext>
            </a:extLst>
          </p:cNvPr>
          <p:cNvCxnSpPr>
            <a:cxnSpLocks/>
          </p:cNvCxnSpPr>
          <p:nvPr/>
        </p:nvCxnSpPr>
        <p:spPr>
          <a:xfrm>
            <a:off x="2192188" y="2208693"/>
            <a:ext cx="0" cy="3586963"/>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88E70E7E-C134-0125-4F38-C9F24F69E31E}"/>
              </a:ext>
            </a:extLst>
          </p:cNvPr>
          <p:cNvCxnSpPr>
            <a:cxnSpLocks/>
          </p:cNvCxnSpPr>
          <p:nvPr/>
        </p:nvCxnSpPr>
        <p:spPr>
          <a:xfrm>
            <a:off x="6598888" y="2234344"/>
            <a:ext cx="0" cy="358028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45" name="Straight Arrow Connector 44">
            <a:extLst>
              <a:ext uri="{FF2B5EF4-FFF2-40B4-BE49-F238E27FC236}">
                <a16:creationId xmlns:a16="http://schemas.microsoft.com/office/drawing/2014/main" id="{4F991D06-2E59-F7CB-B3F8-7476906B69EB}"/>
              </a:ext>
            </a:extLst>
          </p:cNvPr>
          <p:cNvCxnSpPr>
            <a:cxnSpLocks/>
          </p:cNvCxnSpPr>
          <p:nvPr/>
        </p:nvCxnSpPr>
        <p:spPr>
          <a:xfrm>
            <a:off x="8354035" y="2239940"/>
            <a:ext cx="2108" cy="3586965"/>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ACE3E9CE-F7F9-5675-DB77-60E10EAF1E4F}"/>
              </a:ext>
            </a:extLst>
          </p:cNvPr>
          <p:cNvCxnSpPr>
            <a:cxnSpLocks/>
          </p:cNvCxnSpPr>
          <p:nvPr/>
        </p:nvCxnSpPr>
        <p:spPr>
          <a:xfrm>
            <a:off x="10332320" y="2281265"/>
            <a:ext cx="0" cy="359389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sp>
        <p:nvSpPr>
          <p:cNvPr id="49" name="Rectangle: Rounded Corners 48">
            <a:extLst>
              <a:ext uri="{FF2B5EF4-FFF2-40B4-BE49-F238E27FC236}">
                <a16:creationId xmlns:a16="http://schemas.microsoft.com/office/drawing/2014/main" id="{96681E36-F344-956F-5A57-E886785365C2}"/>
              </a:ext>
            </a:extLst>
          </p:cNvPr>
          <p:cNvSpPr/>
          <p:nvPr/>
        </p:nvSpPr>
        <p:spPr>
          <a:xfrm>
            <a:off x="304788" y="1313882"/>
            <a:ext cx="11744407" cy="348128"/>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Improved health and wellbeing, for everyone, throughout the Region</a:t>
            </a:r>
          </a:p>
        </p:txBody>
      </p:sp>
      <p:sp>
        <p:nvSpPr>
          <p:cNvPr id="51" name="Rectangle: Rounded Corners 50">
            <a:extLst>
              <a:ext uri="{FF2B5EF4-FFF2-40B4-BE49-F238E27FC236}">
                <a16:creationId xmlns:a16="http://schemas.microsoft.com/office/drawing/2014/main" id="{6A0A8A1C-66C7-EDEB-640D-D8B26414230E}"/>
              </a:ext>
            </a:extLst>
          </p:cNvPr>
          <p:cNvSpPr/>
          <p:nvPr/>
        </p:nvSpPr>
        <p:spPr>
          <a:xfrm>
            <a:off x="309740" y="2091592"/>
            <a:ext cx="1835283" cy="92139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Health equity, determinants, root causes of ill health, risk factors, and climate change</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3" name="Rectangle: Rounded Corners 52">
            <a:extLst>
              <a:ext uri="{FF2B5EF4-FFF2-40B4-BE49-F238E27FC236}">
                <a16:creationId xmlns:a16="http://schemas.microsoft.com/office/drawing/2014/main" id="{4E32D87C-BA26-EE5E-68F6-76E5109A6B36}"/>
              </a:ext>
            </a:extLst>
          </p:cNvPr>
          <p:cNvSpPr/>
          <p:nvPr/>
        </p:nvSpPr>
        <p:spPr>
          <a:xfrm>
            <a:off x="2248343" y="2083960"/>
            <a:ext cx="4311644" cy="939797"/>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Resilient health systems based on primary care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289C5FDE-7BC8-8A07-4070-0B992514E72D}"/>
              </a:ext>
            </a:extLst>
          </p:cNvPr>
          <p:cNvSpPr/>
          <p:nvPr/>
        </p:nvSpPr>
        <p:spPr>
          <a:xfrm>
            <a:off x="6663839" y="2078920"/>
            <a:ext cx="1653764" cy="933321"/>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Disease prevention, control, and elimination</a:t>
            </a:r>
            <a:endParaRPr lang="en-US" sz="14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7" name="Rectangle: Rounded Corners 56">
            <a:extLst>
              <a:ext uri="{FF2B5EF4-FFF2-40B4-BE49-F238E27FC236}">
                <a16:creationId xmlns:a16="http://schemas.microsoft.com/office/drawing/2014/main" id="{AA9B8967-E97C-6F33-2178-734A125BDB6F}"/>
              </a:ext>
            </a:extLst>
          </p:cNvPr>
          <p:cNvSpPr/>
          <p:nvPr/>
        </p:nvSpPr>
        <p:spPr>
          <a:xfrm>
            <a:off x="8416412" y="2083960"/>
            <a:ext cx="1862149" cy="940006"/>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Prevent, prepare, detect, and respond better to </a:t>
            </a:r>
            <a:r>
              <a:rPr lang="en-US" sz="1400">
                <a:solidFill>
                  <a:prstClr val="white"/>
                </a:solidFill>
                <a:latin typeface="Calibri" panose="020F0502020204030204"/>
              </a:rPr>
              <a:t>h</a:t>
            </a: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ealth</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emergencies</a:t>
            </a:r>
            <a:endParaRPr lang="en-US" sz="14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9" name="Rectangle: Rounded Corners 58">
            <a:extLst>
              <a:ext uri="{FF2B5EF4-FFF2-40B4-BE49-F238E27FC236}">
                <a16:creationId xmlns:a16="http://schemas.microsoft.com/office/drawing/2014/main" id="{2BF852EA-459F-5F6A-7E86-BD93D5FB8F36}"/>
              </a:ext>
            </a:extLst>
          </p:cNvPr>
          <p:cNvSpPr/>
          <p:nvPr/>
        </p:nvSpPr>
        <p:spPr>
          <a:xfrm>
            <a:off x="10405647" y="2091592"/>
            <a:ext cx="1647066" cy="925689"/>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Strong, effective, and accountable organization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75BE1C05-0967-2579-3E0F-36CCBC2372CB}"/>
              </a:ext>
            </a:extLst>
          </p:cNvPr>
          <p:cNvSpPr/>
          <p:nvPr/>
        </p:nvSpPr>
        <p:spPr>
          <a:xfrm>
            <a:off x="313059" y="6237931"/>
            <a:ext cx="11740473" cy="363951"/>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Outputs</a:t>
            </a:r>
          </a:p>
        </p:txBody>
      </p:sp>
      <p:sp>
        <p:nvSpPr>
          <p:cNvPr id="65" name="Flowchart: Process 64">
            <a:extLst>
              <a:ext uri="{FF2B5EF4-FFF2-40B4-BE49-F238E27FC236}">
                <a16:creationId xmlns:a16="http://schemas.microsoft.com/office/drawing/2014/main" id="{88436403-6B1E-17D4-A9EB-109A2047A92C}"/>
              </a:ext>
            </a:extLst>
          </p:cNvPr>
          <p:cNvSpPr/>
          <p:nvPr/>
        </p:nvSpPr>
        <p:spPr>
          <a:xfrm>
            <a:off x="205039" y="876956"/>
            <a:ext cx="11927260"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lowchart: Process 66">
            <a:extLst>
              <a:ext uri="{FF2B5EF4-FFF2-40B4-BE49-F238E27FC236}">
                <a16:creationId xmlns:a16="http://schemas.microsoft.com/office/drawing/2014/main" id="{47630B3E-0C8B-73F1-2213-FA8C2058AFE0}"/>
              </a:ext>
            </a:extLst>
          </p:cNvPr>
          <p:cNvSpPr/>
          <p:nvPr/>
        </p:nvSpPr>
        <p:spPr>
          <a:xfrm>
            <a:off x="87274" y="6772064"/>
            <a:ext cx="12114297"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51">
            <a:extLst>
              <a:ext uri="{FF2B5EF4-FFF2-40B4-BE49-F238E27FC236}">
                <a16:creationId xmlns:a16="http://schemas.microsoft.com/office/drawing/2014/main" id="{160E3627-96F0-BAF4-41BA-36A14023B55F}"/>
              </a:ext>
            </a:extLst>
          </p:cNvPr>
          <p:cNvSpPr/>
          <p:nvPr/>
        </p:nvSpPr>
        <p:spPr>
          <a:xfrm>
            <a:off x="11288525" y="3365828"/>
            <a:ext cx="777749"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PASB’s </a:t>
            </a:r>
            <a:r>
              <a:rPr lang="en-US" sz="1200" err="1">
                <a:solidFill>
                  <a:prstClr val="white"/>
                </a:solidFill>
                <a:latin typeface="Calibri" panose="020F0502020204030204"/>
              </a:rPr>
              <a:t>institu-tional</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capacity</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79" name="Title 2">
            <a:extLst>
              <a:ext uri="{FF2B5EF4-FFF2-40B4-BE49-F238E27FC236}">
                <a16:creationId xmlns:a16="http://schemas.microsoft.com/office/drawing/2014/main" id="{B3C8E46F-BC57-C006-B5F5-6AE3EF58B32E}"/>
              </a:ext>
            </a:extLst>
          </p:cNvPr>
          <p:cNvSpPr txBox="1">
            <a:spLocks/>
          </p:cNvSpPr>
          <p:nvPr/>
        </p:nvSpPr>
        <p:spPr>
          <a:xfrm>
            <a:off x="-246943" y="233077"/>
            <a:ext cx="12170070" cy="51818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3600" b="1" i="0" u="none" strike="noStrike" kern="1200" cap="none" spc="0" normalizeH="0" baseline="0" noProof="1">
                <a:ln>
                  <a:noFill/>
                </a:ln>
                <a:solidFill>
                  <a:srgbClr val="00B0F0"/>
                </a:solidFill>
                <a:effectLst/>
                <a:uLnTx/>
                <a:uFillTx/>
                <a:latin typeface="Calibri" panose="020F0502020204030204"/>
                <a:ea typeface="ＭＳ Ｐゴシック"/>
                <a:cs typeface="+mj-cs"/>
              </a:rPr>
              <a:t>Proposed Results Framework </a:t>
            </a:r>
            <a:r>
              <a:rPr lang="en-GB" sz="3600" b="1" noProof="1">
                <a:solidFill>
                  <a:srgbClr val="00B0F0"/>
                </a:solidFill>
                <a:latin typeface="Calibri" panose="020F0502020204030204"/>
                <a:ea typeface="ＭＳ Ｐゴシック"/>
              </a:rPr>
              <a:t>for the SP26-31</a:t>
            </a:r>
            <a:endParaRPr kumimoji="0" lang="en-US" sz="3600" b="1" i="0" u="none" strike="noStrike" kern="1200" cap="none" spc="0" normalizeH="0" baseline="0" noProof="0">
              <a:ln>
                <a:noFill/>
              </a:ln>
              <a:solidFill>
                <a:srgbClr val="00B0F0"/>
              </a:solidFill>
              <a:effectLst/>
              <a:uLnTx/>
              <a:uFillTx/>
              <a:latin typeface="Calibri" panose="020F0502020204030204"/>
              <a:ea typeface="ＭＳ Ｐゴシック"/>
              <a:cs typeface="Calibri"/>
            </a:endParaRPr>
          </a:p>
        </p:txBody>
      </p:sp>
      <p:sp>
        <p:nvSpPr>
          <p:cNvPr id="22" name="Arrow: Up 21">
            <a:extLst>
              <a:ext uri="{FF2B5EF4-FFF2-40B4-BE49-F238E27FC236}">
                <a16:creationId xmlns:a16="http://schemas.microsoft.com/office/drawing/2014/main" id="{352AEB33-A008-D667-A85E-4A9B498CF7BC}"/>
              </a:ext>
            </a:extLst>
          </p:cNvPr>
          <p:cNvSpPr/>
          <p:nvPr/>
        </p:nvSpPr>
        <p:spPr>
          <a:xfrm>
            <a:off x="5683580" y="1721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Up 2">
            <a:extLst>
              <a:ext uri="{FF2B5EF4-FFF2-40B4-BE49-F238E27FC236}">
                <a16:creationId xmlns:a16="http://schemas.microsoft.com/office/drawing/2014/main" id="{D1E80B50-416D-9EA7-8AFA-3F75603FD8C6}"/>
              </a:ext>
            </a:extLst>
          </p:cNvPr>
          <p:cNvSpPr/>
          <p:nvPr/>
        </p:nvSpPr>
        <p:spPr>
          <a:xfrm>
            <a:off x="5683580" y="5912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51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17</a:t>
            </a:fld>
            <a:endParaRPr lang="en-US"/>
          </a:p>
        </p:txBody>
      </p:sp>
      <p:sp>
        <p:nvSpPr>
          <p:cNvPr id="7" name="Rectangle 6">
            <a:extLst>
              <a:ext uri="{FF2B5EF4-FFF2-40B4-BE49-F238E27FC236}">
                <a16:creationId xmlns:a16="http://schemas.microsoft.com/office/drawing/2014/main" id="{4775E46E-9C87-9DF0-734F-D42D2F5F7C3D}"/>
              </a:ext>
            </a:extLst>
          </p:cNvPr>
          <p:cNvSpPr/>
          <p:nvPr/>
        </p:nvSpPr>
        <p:spPr>
          <a:xfrm>
            <a:off x="5937319" y="-2391"/>
            <a:ext cx="6256655" cy="44224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9" name="Picture 8" descr="A group of people walking on a bridge over water&#10;&#10;Description automatically generated">
            <a:extLst>
              <a:ext uri="{FF2B5EF4-FFF2-40B4-BE49-F238E27FC236}">
                <a16:creationId xmlns:a16="http://schemas.microsoft.com/office/drawing/2014/main" id="{BCFF3990-7E67-EB80-2CB1-C96BC453334F}"/>
              </a:ext>
            </a:extLst>
          </p:cNvPr>
          <p:cNvPicPr>
            <a:picLocks noChangeAspect="1"/>
          </p:cNvPicPr>
          <p:nvPr/>
        </p:nvPicPr>
        <p:blipFill>
          <a:blip r:embed="rId3">
            <a:alphaModFix/>
          </a:blip>
          <a:srcRect l="-6" t="35138" r="57815" b="42178"/>
          <a:stretch/>
        </p:blipFill>
        <p:spPr>
          <a:xfrm>
            <a:off x="-6887" y="3740821"/>
            <a:ext cx="12234932" cy="2394624"/>
          </a:xfrm>
          <a:prstGeom prst="rect">
            <a:avLst/>
          </a:prstGeom>
        </p:spPr>
      </p:pic>
      <p:sp>
        <p:nvSpPr>
          <p:cNvPr id="11" name="Rectangle 10">
            <a:extLst>
              <a:ext uri="{FF2B5EF4-FFF2-40B4-BE49-F238E27FC236}">
                <a16:creationId xmlns:a16="http://schemas.microsoft.com/office/drawing/2014/main" id="{3AA32E8F-596A-D731-EB33-587EC37F830B}"/>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Content Placeholder 2">
            <a:extLst>
              <a:ext uri="{FF2B5EF4-FFF2-40B4-BE49-F238E27FC236}">
                <a16:creationId xmlns:a16="http://schemas.microsoft.com/office/drawing/2014/main" id="{87E69E40-133A-8079-F282-4B98EACD07F2}"/>
              </a:ext>
            </a:extLst>
          </p:cNvPr>
          <p:cNvSpPr txBox="1">
            <a:spLocks/>
          </p:cNvSpPr>
          <p:nvPr/>
        </p:nvSpPr>
        <p:spPr>
          <a:xfrm>
            <a:off x="68025" y="1621518"/>
            <a:ext cx="5725688" cy="2213881"/>
          </a:xfrm>
          <a:prstGeom prst="rect">
            <a:avLst/>
          </a:prstGeom>
          <a:solidFill>
            <a:srgbClr val="FFFFFF">
              <a:alpha val="60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a:solidFill>
                  <a:srgbClr val="242424"/>
                </a:solidFill>
                <a:ea typeface="+mn-lt"/>
                <a:cs typeface="+mn-lt"/>
              </a:rPr>
              <a:t>Outcome:</a:t>
            </a:r>
            <a:r>
              <a:rPr lang="en-US" sz="2000">
                <a:solidFill>
                  <a:srgbClr val="242424"/>
                </a:solidFill>
                <a:ea typeface="+mn-lt"/>
                <a:cs typeface="+mn-lt"/>
              </a:rPr>
              <a:t> </a:t>
            </a:r>
            <a:r>
              <a:rPr lang="en-US" sz="2100">
                <a:solidFill>
                  <a:srgbClr val="242424"/>
                </a:solidFill>
                <a:ea typeface="+mn-lt"/>
                <a:cs typeface="+mn-lt"/>
              </a:rPr>
              <a:t>Country capacities enhanced to reduce health inequities, promote health, and address risk factors and social and environmental determinants.</a:t>
            </a:r>
          </a:p>
          <a:p>
            <a:pPr marL="0" indent="0">
              <a:buFont typeface="Arial"/>
              <a:buNone/>
            </a:pPr>
            <a:r>
              <a:rPr lang="en-US" sz="2000" b="1">
                <a:solidFill>
                  <a:srgbClr val="242424"/>
                </a:solidFill>
                <a:ea typeface="+mn-lt"/>
                <a:cs typeface="+mn-lt"/>
              </a:rPr>
              <a:t>Outcome:</a:t>
            </a:r>
            <a:r>
              <a:rPr lang="en-US" sz="2000">
                <a:solidFill>
                  <a:srgbClr val="242424"/>
                </a:solidFill>
                <a:ea typeface="+mn-lt"/>
                <a:cs typeface="+mn-lt"/>
              </a:rPr>
              <a:t> Country capacities strengthened to adapt to and mitigate climate-related threats to health.</a:t>
            </a:r>
          </a:p>
        </p:txBody>
      </p:sp>
      <p:sp>
        <p:nvSpPr>
          <p:cNvPr id="15" name="TextBox 14">
            <a:extLst>
              <a:ext uri="{FF2B5EF4-FFF2-40B4-BE49-F238E27FC236}">
                <a16:creationId xmlns:a16="http://schemas.microsoft.com/office/drawing/2014/main" id="{560E5874-8621-1221-CB5D-76407410DD5F}"/>
              </a:ext>
            </a:extLst>
          </p:cNvPr>
          <p:cNvSpPr txBox="1"/>
          <p:nvPr/>
        </p:nvSpPr>
        <p:spPr>
          <a:xfrm>
            <a:off x="68024" y="138236"/>
            <a:ext cx="588677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fontAlgn="auto">
              <a:spcBef>
                <a:spcPts val="0"/>
              </a:spcBef>
              <a:spcAft>
                <a:spcPts val="0"/>
              </a:spcAft>
              <a:defRPr/>
            </a:pPr>
            <a:r>
              <a:rPr kumimoji="0" lang="en-GB" sz="2000" b="0" i="0" u="none" strike="noStrike" kern="1200" cap="none" spc="0" normalizeH="0" baseline="0" noProof="0">
                <a:ln>
                  <a:noFill/>
                </a:ln>
                <a:solidFill>
                  <a:srgbClr val="00AAF0"/>
                </a:solidFill>
                <a:effectLst/>
                <a:uLnTx/>
                <a:uFillTx/>
                <a:latin typeface="Aptos" panose="020B0004020202020204"/>
                <a:ea typeface="+mn-lt"/>
                <a:cs typeface="+mn-lt"/>
              </a:rPr>
              <a:t>Strategic </a:t>
            </a:r>
            <a:r>
              <a:rPr lang="en-GB" sz="2000">
                <a:solidFill>
                  <a:srgbClr val="00AAF0"/>
                </a:solidFill>
                <a:latin typeface="Aptos" panose="020B0004020202020204"/>
                <a:ea typeface="+mn-lt"/>
                <a:cs typeface="+mn-lt"/>
              </a:rPr>
              <a:t>objective 1: </a:t>
            </a:r>
            <a:r>
              <a:rPr lang="en-US" sz="2000">
                <a:solidFill>
                  <a:srgbClr val="00AAF0"/>
                </a:solidFill>
                <a:latin typeface="Lato Light"/>
                <a:ea typeface="Lato Light"/>
                <a:cs typeface="Lato Light"/>
              </a:rPr>
              <a:t>Accelerate efforts to address health equity, health determinants and root causes of ill health, risk factors, and the threats posed by climate change on health.</a:t>
            </a:r>
            <a:endParaRPr lang="en-US" sz="2000" b="0" i="0" u="none" strike="noStrike" kern="1200" cap="none" spc="0" normalizeH="0" baseline="0" noProof="0">
              <a:ln>
                <a:noFill/>
              </a:ln>
              <a:solidFill>
                <a:prstClr val="black"/>
              </a:solidFill>
              <a:effectLst/>
              <a:uLnTx/>
              <a:uFillTx/>
              <a:latin typeface="Aptos" panose="020B0004020202020204"/>
              <a:ea typeface="+mn-ea"/>
            </a:endParaRPr>
          </a:p>
        </p:txBody>
      </p:sp>
      <p:sp>
        <p:nvSpPr>
          <p:cNvPr id="17" name="TextBox 16">
            <a:extLst>
              <a:ext uri="{FF2B5EF4-FFF2-40B4-BE49-F238E27FC236}">
                <a16:creationId xmlns:a16="http://schemas.microsoft.com/office/drawing/2014/main" id="{DF90FF03-2BDB-A729-7488-52C06B5010D5}"/>
              </a:ext>
            </a:extLst>
          </p:cNvPr>
          <p:cNvSpPr txBox="1"/>
          <p:nvPr/>
        </p:nvSpPr>
        <p:spPr>
          <a:xfrm>
            <a:off x="6095890" y="138235"/>
            <a:ext cx="6096110"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spcAft>
                <a:spcPts val="0"/>
              </a:spcAft>
              <a:defRPr/>
            </a:pPr>
            <a:r>
              <a:rPr kumimoji="0" lang="en-GB" b="1" i="0" u="none" strike="noStrike" kern="1200" cap="none" spc="0" normalizeH="0" baseline="0" noProof="0" err="1">
                <a:ln>
                  <a:noFill/>
                </a:ln>
                <a:solidFill>
                  <a:srgbClr val="00AAF0"/>
                </a:solidFill>
                <a:effectLst/>
                <a:uLnTx/>
                <a:uFillTx/>
                <a:latin typeface="Lato Light"/>
                <a:ea typeface="Lato Light"/>
                <a:cs typeface="Lato Light"/>
              </a:rPr>
              <a:t>Objetivo</a:t>
            </a:r>
            <a:r>
              <a:rPr kumimoji="0" lang="en-GB" b="1" i="0" u="none" strike="noStrike" kern="1200" cap="none" spc="0" normalizeH="0" baseline="0" noProof="0">
                <a:ln>
                  <a:noFill/>
                </a:ln>
                <a:solidFill>
                  <a:srgbClr val="00AAF0"/>
                </a:solidFill>
                <a:effectLst/>
                <a:uLnTx/>
                <a:uFillTx/>
                <a:latin typeface="Lato Light"/>
                <a:ea typeface="Lato Light"/>
                <a:cs typeface="Lato Light"/>
              </a:rPr>
              <a:t> </a:t>
            </a:r>
            <a:r>
              <a:rPr kumimoji="0" lang="en-GB" b="1" i="0" u="none" strike="noStrike" kern="1200" cap="none" spc="0" normalizeH="0" baseline="0" noProof="0" err="1">
                <a:ln>
                  <a:noFill/>
                </a:ln>
                <a:solidFill>
                  <a:srgbClr val="00AAF0"/>
                </a:solidFill>
                <a:effectLst/>
                <a:uLnTx/>
                <a:uFillTx/>
                <a:latin typeface="Lato Light"/>
                <a:ea typeface="Lato Light"/>
                <a:cs typeface="Lato Light"/>
              </a:rPr>
              <a:t>estratégico</a:t>
            </a:r>
            <a:r>
              <a:rPr kumimoji="0" lang="en-GB" b="1" i="0" u="none" strike="noStrike" kern="1200" cap="none" spc="0" normalizeH="0" baseline="0" noProof="0">
                <a:ln>
                  <a:noFill/>
                </a:ln>
                <a:solidFill>
                  <a:srgbClr val="00AAF0"/>
                </a:solidFill>
                <a:effectLst/>
                <a:uLnTx/>
                <a:uFillTx/>
                <a:latin typeface="Lato Light"/>
                <a:ea typeface="Lato Light"/>
                <a:cs typeface="Lato Light"/>
              </a:rPr>
              <a:t> 1</a:t>
            </a:r>
            <a:r>
              <a:rPr lang="en-GB" b="1">
                <a:solidFill>
                  <a:srgbClr val="00AAF0"/>
                </a:solidFill>
                <a:latin typeface="Lato Light"/>
                <a:ea typeface="Lato Light"/>
                <a:cs typeface="Lato Light"/>
              </a:rPr>
              <a:t>:</a:t>
            </a:r>
            <a:r>
              <a:rPr lang="en-GB">
                <a:solidFill>
                  <a:srgbClr val="00AAF0"/>
                </a:solidFill>
                <a:latin typeface="Lato Light"/>
                <a:ea typeface="Lato Light"/>
                <a:cs typeface="Lato Light"/>
              </a:rPr>
              <a:t> </a:t>
            </a:r>
            <a:r>
              <a:rPr lang="es-ES">
                <a:solidFill>
                  <a:srgbClr val="00AAF0"/>
                </a:solidFill>
                <a:latin typeface="Lato Light"/>
                <a:ea typeface="Lato Light"/>
                <a:cs typeface="Lato Light"/>
              </a:rPr>
              <a:t>Acelerar los esfuerzos para abordar la equidad en salud, los determinantes de la salud y las causas raíz de la mala salud, los factores de riesgo y las amenazas que plantea el cambio climático para la salud.</a:t>
            </a:r>
            <a:endParaRPr lang="en-US">
              <a:ea typeface="Lato Light"/>
              <a:cs typeface="Lato Light"/>
            </a:endParaRPr>
          </a:p>
        </p:txBody>
      </p:sp>
      <p:sp>
        <p:nvSpPr>
          <p:cNvPr id="19" name="Content Placeholder 2">
            <a:extLst>
              <a:ext uri="{FF2B5EF4-FFF2-40B4-BE49-F238E27FC236}">
                <a16:creationId xmlns:a16="http://schemas.microsoft.com/office/drawing/2014/main" id="{88495AFA-1B98-6622-D108-D3D8E147A795}"/>
              </a:ext>
            </a:extLst>
          </p:cNvPr>
          <p:cNvSpPr txBox="1">
            <a:spLocks/>
          </p:cNvSpPr>
          <p:nvPr/>
        </p:nvSpPr>
        <p:spPr>
          <a:xfrm>
            <a:off x="5908634" y="1621925"/>
            <a:ext cx="6278851" cy="1679626"/>
          </a:xfrm>
          <a:prstGeom prst="rect">
            <a:avLst/>
          </a:prstGeom>
          <a:solidFill>
            <a:srgbClr val="FBE3D6">
              <a:alpha val="51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kumimoji="0" lang="es-ES" sz="1800" b="1" i="0" u="none" strike="noStrike" kern="1200" cap="none" spc="0" normalizeH="0" baseline="0" noProof="0">
                <a:ln>
                  <a:noFill/>
                </a:ln>
                <a:solidFill>
                  <a:srgbClr val="242424"/>
                </a:solidFill>
                <a:effectLst/>
                <a:uLnTx/>
                <a:uFillTx/>
                <a:latin typeface="Aptos" panose="020B0004020202020204"/>
                <a:ea typeface="+mn-lt"/>
                <a:cs typeface="+mn-lt"/>
              </a:rPr>
              <a:t>Resultado intermedio</a:t>
            </a:r>
            <a:r>
              <a:rPr kumimoji="0" lang="es-ES" sz="1800" i="0" u="none" strike="noStrike" kern="1200" cap="none" spc="0" normalizeH="0" baseline="0" noProof="0">
                <a:ln>
                  <a:noFill/>
                </a:ln>
                <a:solidFill>
                  <a:srgbClr val="242424"/>
                </a:solidFill>
                <a:effectLst/>
                <a:uLnTx/>
                <a:uFillTx/>
                <a:latin typeface="Aptos" panose="020B0004020202020204"/>
                <a:ea typeface="+mn-lt"/>
                <a:cs typeface="+mn-lt"/>
              </a:rPr>
              <a:t>: Capacidades de los países fortalecidas para reducir las inequidades en materia de salud, promover la salud y abordar los factores de riesgo y los determinantes sociales y ambientales.</a:t>
            </a:r>
          </a:p>
          <a:p>
            <a:pPr marL="0" indent="0" fontAlgn="auto">
              <a:spcAft>
                <a:spcPts val="0"/>
              </a:spcAft>
              <a:buNone/>
              <a:defRPr/>
            </a:pPr>
            <a:r>
              <a:rPr kumimoji="0" lang="es-ES" sz="1800" b="1" i="0" u="none" strike="noStrike" kern="1200" cap="none" spc="0" normalizeH="0" baseline="0" noProof="0">
                <a:ln>
                  <a:noFill/>
                </a:ln>
                <a:solidFill>
                  <a:srgbClr val="242424"/>
                </a:solidFill>
                <a:effectLst/>
                <a:uLnTx/>
                <a:uFillTx/>
                <a:latin typeface="Aptos" panose="020B0004020202020204"/>
                <a:ea typeface="+mn-lt"/>
                <a:cs typeface="+mn-lt"/>
              </a:rPr>
              <a:t>Resultado intermedio</a:t>
            </a:r>
            <a:r>
              <a:rPr kumimoji="0" lang="es-ES" sz="1800" i="0" u="none" strike="noStrike" kern="1200" cap="none" spc="0" normalizeH="0" baseline="0" noProof="0">
                <a:ln>
                  <a:noFill/>
                </a:ln>
                <a:solidFill>
                  <a:srgbClr val="242424"/>
                </a:solidFill>
                <a:effectLst/>
                <a:uLnTx/>
                <a:uFillTx/>
                <a:latin typeface="Aptos" panose="020B0004020202020204"/>
                <a:ea typeface="+mn-lt"/>
                <a:cs typeface="+mn-lt"/>
              </a:rPr>
              <a:t>: Capacidades de los países fortalecidas para adaptarse a las amenazas a la salud relacionadas con el clima y mitigarlas.</a:t>
            </a:r>
          </a:p>
        </p:txBody>
      </p:sp>
      <p:sp>
        <p:nvSpPr>
          <p:cNvPr id="2" name="CuadroTexto 1">
            <a:extLst>
              <a:ext uri="{FF2B5EF4-FFF2-40B4-BE49-F238E27FC236}">
                <a16:creationId xmlns:a16="http://schemas.microsoft.com/office/drawing/2014/main" id="{6988A3B4-AEB0-D8F9-712F-F621311BE89D}"/>
              </a:ext>
            </a:extLst>
          </p:cNvPr>
          <p:cNvSpPr txBox="1"/>
          <p:nvPr/>
        </p:nvSpPr>
        <p:spPr>
          <a:xfrm>
            <a:off x="5335286" y="6292846"/>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10245392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E81168-6C4B-8619-B3C9-0DC3A36028D4}"/>
              </a:ext>
            </a:extLst>
          </p:cNvPr>
          <p:cNvSpPr/>
          <p:nvPr/>
        </p:nvSpPr>
        <p:spPr>
          <a:xfrm>
            <a:off x="5958637" y="41151"/>
            <a:ext cx="62348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18</a:t>
            </a:fld>
            <a:endParaRPr lang="en-US"/>
          </a:p>
        </p:txBody>
      </p:sp>
      <p:sp>
        <p:nvSpPr>
          <p:cNvPr id="11" name="Content Placeholder 2">
            <a:extLst>
              <a:ext uri="{FF2B5EF4-FFF2-40B4-BE49-F238E27FC236}">
                <a16:creationId xmlns:a16="http://schemas.microsoft.com/office/drawing/2014/main" id="{462F783B-E753-CE4E-E55B-6680A20F1B71}"/>
              </a:ext>
            </a:extLst>
          </p:cNvPr>
          <p:cNvSpPr txBox="1">
            <a:spLocks/>
          </p:cNvSpPr>
          <p:nvPr/>
        </p:nvSpPr>
        <p:spPr>
          <a:xfrm>
            <a:off x="199625" y="2197100"/>
            <a:ext cx="5707044" cy="3708994"/>
          </a:xfrm>
          <a:prstGeom prst="rect">
            <a:avLst/>
          </a:prstGeom>
          <a:solidFill>
            <a:srgbClr val="FFFFFF"/>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a:solidFill>
                  <a:srgbClr val="242424"/>
                </a:solidFill>
                <a:ea typeface="+mn-lt"/>
                <a:cs typeface="+mn-lt"/>
              </a:rPr>
              <a:t>Outcome:</a:t>
            </a:r>
            <a:r>
              <a:rPr lang="en-US" sz="2400">
                <a:solidFill>
                  <a:srgbClr val="242424"/>
                </a:solidFill>
                <a:ea typeface="+mn-lt"/>
                <a:cs typeface="+mn-lt"/>
              </a:rPr>
              <a:t> Stewardship and governance strengthened for resilient health systems based on primary health care.</a:t>
            </a:r>
          </a:p>
          <a:p>
            <a:pPr marL="0" indent="0">
              <a:buFont typeface="Arial"/>
              <a:buNone/>
            </a:pPr>
            <a:endParaRPr lang="en-US" sz="2400">
              <a:solidFill>
                <a:srgbClr val="000000"/>
              </a:solidFill>
              <a:ea typeface="+mn-lt"/>
              <a:cs typeface="+mn-lt"/>
            </a:endParaRPr>
          </a:p>
          <a:p>
            <a:pPr marL="0" indent="0">
              <a:buFont typeface="Arial"/>
              <a:buNone/>
            </a:pPr>
            <a:r>
              <a:rPr lang="en-US" sz="2400" b="1">
                <a:solidFill>
                  <a:srgbClr val="242424"/>
                </a:solidFill>
                <a:ea typeface="+mn-lt"/>
                <a:cs typeface="+mn-lt"/>
              </a:rPr>
              <a:t>Outcome:</a:t>
            </a:r>
            <a:r>
              <a:rPr lang="en-US" sz="2400">
                <a:solidFill>
                  <a:srgbClr val="242424"/>
                </a:solidFill>
                <a:ea typeface="+mn-lt"/>
                <a:cs typeface="+mn-lt"/>
              </a:rPr>
              <a:t> Person-centered, resilient healthcare and services strengthened for communities and people throughout the life course.</a:t>
            </a:r>
            <a:endParaRPr lang="en-US" sz="2400">
              <a:solidFill>
                <a:srgbClr val="242424"/>
              </a:solidFill>
              <a:cs typeface="Arial"/>
            </a:endParaRPr>
          </a:p>
        </p:txBody>
      </p:sp>
      <p:sp>
        <p:nvSpPr>
          <p:cNvPr id="13" name="TextBox 12">
            <a:extLst>
              <a:ext uri="{FF2B5EF4-FFF2-40B4-BE49-F238E27FC236}">
                <a16:creationId xmlns:a16="http://schemas.microsoft.com/office/drawing/2014/main" id="{D6F2EDE3-0794-6B47-7F0B-4AC530CD0D15}"/>
              </a:ext>
            </a:extLst>
          </p:cNvPr>
          <p:cNvSpPr txBox="1"/>
          <p:nvPr/>
        </p:nvSpPr>
        <p:spPr>
          <a:xfrm>
            <a:off x="236976" y="41151"/>
            <a:ext cx="5617724"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2: </a:t>
            </a:r>
            <a:r>
              <a:rPr lang="en-US" sz="2400" b="1">
                <a:solidFill>
                  <a:srgbClr val="00AAF0"/>
                </a:solidFill>
                <a:latin typeface="Lato Light"/>
                <a:ea typeface="+mn-lt"/>
                <a:cs typeface="+mn-lt"/>
              </a:rPr>
              <a:t>Build resilient health systems for universal access to health and universal health coverage, based on the primary health care</a:t>
            </a:r>
            <a:endParaRPr lang="en-GB" sz="2400" b="1">
              <a:solidFill>
                <a:srgbClr val="00AAF0"/>
              </a:solidFill>
              <a:cs typeface="Lato Light"/>
            </a:endParaRPr>
          </a:p>
        </p:txBody>
      </p:sp>
      <p:sp>
        <p:nvSpPr>
          <p:cNvPr id="15" name="TextBox 14">
            <a:extLst>
              <a:ext uri="{FF2B5EF4-FFF2-40B4-BE49-F238E27FC236}">
                <a16:creationId xmlns:a16="http://schemas.microsoft.com/office/drawing/2014/main" id="{F041C550-B5DB-7C88-748D-85B86BE6CCDA}"/>
              </a:ext>
            </a:extLst>
          </p:cNvPr>
          <p:cNvSpPr txBox="1"/>
          <p:nvPr/>
        </p:nvSpPr>
        <p:spPr>
          <a:xfrm>
            <a:off x="6010605" y="0"/>
            <a:ext cx="6234884"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Objetivo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a:t>
            </a:r>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estratégico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2</a:t>
            </a:r>
            <a:r>
              <a:rPr lang="en-GB" sz="2400" b="1">
                <a:solidFill>
                  <a:srgbClr val="00AAF0"/>
                </a:solidFill>
                <a:latin typeface="Lato Light"/>
                <a:ea typeface="Lato Light"/>
                <a:cs typeface="Lato Light"/>
              </a:rPr>
              <a:t>:</a:t>
            </a:r>
            <a:r>
              <a:rPr lang="en-GB" sz="2400">
                <a:solidFill>
                  <a:srgbClr val="00AAF0"/>
                </a:solidFill>
                <a:latin typeface="Lato Light"/>
                <a:ea typeface="Lato Light"/>
                <a:cs typeface="Lato Light"/>
              </a:rPr>
              <a:t> </a:t>
            </a:r>
            <a:r>
              <a:rPr lang="en-US" sz="2400" b="1" err="1">
                <a:solidFill>
                  <a:srgbClr val="00AAF0"/>
                </a:solidFill>
                <a:latin typeface="Lato Light"/>
                <a:ea typeface="+mn-lt"/>
                <a:cs typeface="+mn-lt"/>
              </a:rPr>
              <a:t>Construir</a:t>
            </a:r>
            <a:r>
              <a:rPr lang="en-US" sz="2400" b="1">
                <a:solidFill>
                  <a:srgbClr val="00AAF0"/>
                </a:solidFill>
                <a:latin typeface="Lato Light"/>
                <a:ea typeface="+mn-lt"/>
                <a:cs typeface="+mn-lt"/>
              </a:rPr>
              <a:t> </a:t>
            </a:r>
            <a:r>
              <a:rPr lang="es-ES" sz="2400" b="1">
                <a:solidFill>
                  <a:srgbClr val="00AAF0"/>
                </a:solidFill>
                <a:latin typeface="Lato Light"/>
                <a:ea typeface="+mn-lt"/>
                <a:cs typeface="+mn-lt"/>
              </a:rPr>
              <a:t>sistemas de salud resilientes para el acceso universal a la salud y la cobertura universal de salud, basados ​​en la atención primaria de salud</a:t>
            </a:r>
            <a:endParaRPr lang="en-US" sz="2400" b="1">
              <a:solidFill>
                <a:srgbClr val="00AAF0"/>
              </a:solidFill>
              <a:latin typeface="Lato Light"/>
              <a:ea typeface="+mn-lt"/>
              <a:cs typeface="+mn-lt"/>
            </a:endParaRPr>
          </a:p>
        </p:txBody>
      </p:sp>
      <p:sp>
        <p:nvSpPr>
          <p:cNvPr id="17" name="Content Placeholder 2">
            <a:extLst>
              <a:ext uri="{FF2B5EF4-FFF2-40B4-BE49-F238E27FC236}">
                <a16:creationId xmlns:a16="http://schemas.microsoft.com/office/drawing/2014/main" id="{02FC05DF-F11B-A1A7-E2C4-782AE7795BC6}"/>
              </a:ext>
            </a:extLst>
          </p:cNvPr>
          <p:cNvSpPr txBox="1">
            <a:spLocks/>
          </p:cNvSpPr>
          <p:nvPr/>
        </p:nvSpPr>
        <p:spPr>
          <a:xfrm>
            <a:off x="5973253" y="2197099"/>
            <a:ext cx="5981771" cy="3714215"/>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b="1">
                <a:solidFill>
                  <a:srgbClr val="242424"/>
                </a:solidFill>
                <a:ea typeface="+mn-lt"/>
                <a:cs typeface="+mn-lt"/>
              </a:rPr>
              <a:t>Resultado intermedio</a:t>
            </a:r>
            <a:r>
              <a:rPr lang="es-ES" sz="2400">
                <a:solidFill>
                  <a:srgbClr val="242424"/>
                </a:solidFill>
                <a:ea typeface="+mn-lt"/>
                <a:cs typeface="+mn-lt"/>
              </a:rPr>
              <a:t>: Rectoría y gobernanza fortalecidas para lograr sistemas de salud resilientes basados ​​en la atención primaria de salud.</a:t>
            </a:r>
          </a:p>
          <a:p>
            <a:pPr marL="0" indent="0">
              <a:buNone/>
            </a:pPr>
            <a:endParaRPr lang="es-ES" sz="2400">
              <a:solidFill>
                <a:srgbClr val="242424"/>
              </a:solidFill>
              <a:ea typeface="+mn-lt"/>
              <a:cs typeface="+mn-lt"/>
            </a:endParaRPr>
          </a:p>
          <a:p>
            <a:pPr marL="0" indent="0">
              <a:buNone/>
            </a:pPr>
            <a:r>
              <a:rPr lang="es-ES" sz="2400" b="1">
                <a:solidFill>
                  <a:srgbClr val="242424"/>
                </a:solidFill>
                <a:ea typeface="+mn-lt"/>
                <a:cs typeface="+mn-lt"/>
              </a:rPr>
              <a:t>Resultado intermedio</a:t>
            </a:r>
            <a:r>
              <a:rPr lang="es-ES" sz="2400">
                <a:solidFill>
                  <a:srgbClr val="242424"/>
                </a:solidFill>
                <a:ea typeface="+mn-lt"/>
                <a:cs typeface="+mn-lt"/>
              </a:rPr>
              <a:t>: Servicios y atención de salud resilientes y centrados en la persona fortalecidos para las comunidades y las personas a lo largo del curso de vida.</a:t>
            </a:r>
          </a:p>
        </p:txBody>
      </p:sp>
      <p:sp>
        <p:nvSpPr>
          <p:cNvPr id="2" name="CuadroTexto 1">
            <a:extLst>
              <a:ext uri="{FF2B5EF4-FFF2-40B4-BE49-F238E27FC236}">
                <a16:creationId xmlns:a16="http://schemas.microsoft.com/office/drawing/2014/main" id="{F6F00FFD-4648-2141-E1D1-514691471BEB}"/>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8043388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67F45-8F03-C609-60D1-3B162FB3572F}"/>
              </a:ext>
            </a:extLst>
          </p:cNvPr>
          <p:cNvSpPr/>
          <p:nvPr/>
        </p:nvSpPr>
        <p:spPr>
          <a:xfrm>
            <a:off x="5682866" y="19380"/>
            <a:ext cx="6510655"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19</a:t>
            </a:fld>
            <a:endParaRPr lang="en-US"/>
          </a:p>
        </p:txBody>
      </p:sp>
      <p:sp>
        <p:nvSpPr>
          <p:cNvPr id="9" name="Content Placeholder 2">
            <a:extLst>
              <a:ext uri="{FF2B5EF4-FFF2-40B4-BE49-F238E27FC236}">
                <a16:creationId xmlns:a16="http://schemas.microsoft.com/office/drawing/2014/main" id="{D677369E-1FF5-ED3F-76FD-C53EEDADA3FE}"/>
              </a:ext>
            </a:extLst>
          </p:cNvPr>
          <p:cNvSpPr>
            <a:spLocks noGrp="1"/>
          </p:cNvSpPr>
          <p:nvPr>
            <p:ph sz="half" idx="1"/>
          </p:nvPr>
        </p:nvSpPr>
        <p:spPr>
          <a:xfrm>
            <a:off x="230549" y="2057400"/>
            <a:ext cx="5430879" cy="4053522"/>
          </a:xfrm>
          <a:solidFill>
            <a:srgbClr val="FFFFFF"/>
          </a:solidFill>
        </p:spPr>
        <p:txBody>
          <a:bodyPr vert="horz" lIns="91440" tIns="45720" rIns="91440" bIns="45720" rtlCol="0" anchor="t">
            <a:normAutofit lnSpcReduction="10000"/>
          </a:bodyPr>
          <a:lstStyle/>
          <a:p>
            <a:pPr marL="0" indent="0">
              <a:buNone/>
            </a:pPr>
            <a:r>
              <a:rPr lang="en-US" sz="2000" b="1">
                <a:solidFill>
                  <a:srgbClr val="242424"/>
                </a:solidFill>
              </a:rPr>
              <a:t>Outcome: </a:t>
            </a:r>
            <a:r>
              <a:rPr lang="en-US" sz="2000">
                <a:solidFill>
                  <a:srgbClr val="242424"/>
                </a:solidFill>
              </a:rPr>
              <a:t>Increased equitable access to and rational use of quality, affordable and effective medicines, vaccines, diagnostics and other health technologies and services, strengthening innovation and production, generating ecosystems, and addressing barriers to access across the full life cycle of health technologies. </a:t>
            </a:r>
          </a:p>
          <a:p>
            <a:pPr marL="0" indent="0">
              <a:buNone/>
            </a:pPr>
            <a:r>
              <a:rPr lang="en-US" sz="2000" b="1">
                <a:solidFill>
                  <a:srgbClr val="242424"/>
                </a:solidFill>
              </a:rPr>
              <a:t>Outcome: </a:t>
            </a:r>
            <a:r>
              <a:rPr lang="en-US" sz="2000">
                <a:solidFill>
                  <a:srgbClr val="242424"/>
                </a:solidFill>
                <a:cs typeface="Arial"/>
              </a:rPr>
              <a:t>Digital transformation of the health sector accelerated by advancing the development and integration of information systems for health, fostering robust regional health intelligence and evidence, and strengthening capacities of the scientific ecosystem. </a:t>
            </a:r>
            <a:endParaRPr lang="en-US" sz="2000">
              <a:solidFill>
                <a:srgbClr val="000000"/>
              </a:solidFill>
              <a:cs typeface="Arial"/>
            </a:endParaRPr>
          </a:p>
          <a:p>
            <a:pPr marL="0" indent="0">
              <a:buNone/>
            </a:pPr>
            <a:endParaRPr lang="en-US" sz="2000">
              <a:solidFill>
                <a:srgbClr val="242424"/>
              </a:solidFill>
              <a:cs typeface="Arial"/>
            </a:endParaRPr>
          </a:p>
        </p:txBody>
      </p:sp>
      <p:sp>
        <p:nvSpPr>
          <p:cNvPr id="11" name="TextBox 10">
            <a:extLst>
              <a:ext uri="{FF2B5EF4-FFF2-40B4-BE49-F238E27FC236}">
                <a16:creationId xmlns:a16="http://schemas.microsoft.com/office/drawing/2014/main" id="{660741A0-F2F2-6599-22DA-1DBE0C32D311}"/>
              </a:ext>
            </a:extLst>
          </p:cNvPr>
          <p:cNvSpPr txBox="1"/>
          <p:nvPr/>
        </p:nvSpPr>
        <p:spPr>
          <a:xfrm>
            <a:off x="230549" y="21786"/>
            <a:ext cx="5424362"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2: </a:t>
            </a:r>
            <a:r>
              <a:rPr kumimoji="0" lang="en-US" sz="2400" b="1" i="0" u="none" strike="noStrike" kern="1200" cap="none" spc="0" normalizeH="0" baseline="0" noProof="0">
                <a:ln>
                  <a:noFill/>
                </a:ln>
                <a:solidFill>
                  <a:srgbClr val="00AAF0"/>
                </a:solidFill>
                <a:effectLst/>
                <a:uLnTx/>
                <a:uFillTx/>
                <a:latin typeface="Lato Light"/>
                <a:ea typeface="+mn-lt"/>
                <a:cs typeface="Arial" panose="020B0604020202020204"/>
              </a:rPr>
              <a:t>Build </a:t>
            </a:r>
            <a:r>
              <a:rPr lang="en-US" sz="2400" b="1">
                <a:solidFill>
                  <a:srgbClr val="00AAF0"/>
                </a:solidFill>
                <a:latin typeface="Lato Light"/>
                <a:ea typeface="+mn-lt"/>
                <a:cs typeface="+mn-lt"/>
              </a:rPr>
              <a:t>resilient health systems for universal access to health and universal health coverage, based on the primary health care</a:t>
            </a:r>
            <a:endParaRPr lang="en-GB" sz="2400" b="1">
              <a:solidFill>
                <a:srgbClr val="00AAF0"/>
              </a:solidFill>
              <a:cs typeface="Lato Light"/>
            </a:endParaRPr>
          </a:p>
        </p:txBody>
      </p:sp>
      <p:sp>
        <p:nvSpPr>
          <p:cNvPr id="13" name="TextBox 12">
            <a:extLst>
              <a:ext uri="{FF2B5EF4-FFF2-40B4-BE49-F238E27FC236}">
                <a16:creationId xmlns:a16="http://schemas.microsoft.com/office/drawing/2014/main" id="{DABABE8F-4484-77FB-FFF1-B2D7B6B1F56F}"/>
              </a:ext>
            </a:extLst>
          </p:cNvPr>
          <p:cNvSpPr txBox="1"/>
          <p:nvPr/>
        </p:nvSpPr>
        <p:spPr>
          <a:xfrm>
            <a:off x="5812226" y="73029"/>
            <a:ext cx="6251934"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Objetivo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a:t>
            </a:r>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estratégico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2</a:t>
            </a:r>
            <a:r>
              <a:rPr lang="en-GB" sz="2400" b="1">
                <a:solidFill>
                  <a:srgbClr val="00AAF0"/>
                </a:solidFill>
                <a:latin typeface="Lato Light"/>
                <a:ea typeface="Lato Light"/>
                <a:cs typeface="Lato Light"/>
              </a:rPr>
              <a:t>:</a:t>
            </a:r>
            <a:r>
              <a:rPr lang="en-GB" sz="2400">
                <a:solidFill>
                  <a:srgbClr val="00AAF0"/>
                </a:solidFill>
                <a:latin typeface="Lato Light"/>
                <a:ea typeface="Lato Light"/>
                <a:cs typeface="Lato Light"/>
              </a:rPr>
              <a:t> </a:t>
            </a:r>
            <a:r>
              <a:rPr lang="en-US" sz="2400" b="1" err="1">
                <a:solidFill>
                  <a:srgbClr val="00AAF0"/>
                </a:solidFill>
                <a:latin typeface="Lato Light"/>
                <a:ea typeface="+mn-lt"/>
                <a:cs typeface="+mn-lt"/>
              </a:rPr>
              <a:t>Construir</a:t>
            </a:r>
            <a:r>
              <a:rPr lang="en-US" sz="2400" b="1">
                <a:solidFill>
                  <a:srgbClr val="00AAF0"/>
                </a:solidFill>
                <a:latin typeface="Lato Light"/>
                <a:ea typeface="+mn-lt"/>
                <a:cs typeface="+mn-lt"/>
              </a:rPr>
              <a:t> </a:t>
            </a:r>
            <a:r>
              <a:rPr lang="es-ES" sz="2400" b="1">
                <a:solidFill>
                  <a:srgbClr val="00AAF0"/>
                </a:solidFill>
                <a:latin typeface="Lato Light"/>
                <a:ea typeface="+mn-lt"/>
                <a:cs typeface="+mn-lt"/>
              </a:rPr>
              <a:t>sistemas de salud resilientes para el acceso universal a la salud y la cobertura universal de salud, basados ​​en la atención primaria de salud</a:t>
            </a:r>
            <a:endParaRPr lang="en-US" sz="2400" b="1">
              <a:solidFill>
                <a:srgbClr val="00AAF0"/>
              </a:solidFill>
              <a:latin typeface="Lato Light"/>
              <a:ea typeface="+mn-lt"/>
              <a:cs typeface="+mn-lt"/>
            </a:endParaRPr>
          </a:p>
        </p:txBody>
      </p:sp>
      <p:sp>
        <p:nvSpPr>
          <p:cNvPr id="15" name="Content Placeholder 2">
            <a:extLst>
              <a:ext uri="{FF2B5EF4-FFF2-40B4-BE49-F238E27FC236}">
                <a16:creationId xmlns:a16="http://schemas.microsoft.com/office/drawing/2014/main" id="{BDCF98B8-1370-5104-FA90-317D697EA6D1}"/>
              </a:ext>
            </a:extLst>
          </p:cNvPr>
          <p:cNvSpPr txBox="1">
            <a:spLocks/>
          </p:cNvSpPr>
          <p:nvPr/>
        </p:nvSpPr>
        <p:spPr>
          <a:xfrm>
            <a:off x="5806999" y="2057400"/>
            <a:ext cx="6238080" cy="4053522"/>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b="1">
                <a:solidFill>
                  <a:srgbClr val="242424"/>
                </a:solidFill>
                <a:ea typeface="+mn-lt"/>
                <a:cs typeface="+mn-lt"/>
              </a:rPr>
              <a:t>Resultado intermedio</a:t>
            </a:r>
            <a:r>
              <a:rPr lang="es-ES" sz="1800">
                <a:solidFill>
                  <a:srgbClr val="242424"/>
                </a:solidFill>
                <a:ea typeface="+mn-lt"/>
                <a:cs typeface="+mn-lt"/>
              </a:rPr>
              <a:t>: Mayor acceso equitativo a, y uso racional de, medicamentos, vacunas, diagnósticos y otras tecnologías y servicios de salud de calidad, asequibles y eficaces, fortaleciendo la innovación y la producción, generando ecosistemas y abordando las barreras de acceso a lo largo de todo el ciclo de vida de las tecnologías de salud.</a:t>
            </a:r>
          </a:p>
          <a:p>
            <a:pPr marL="0" indent="0">
              <a:buNone/>
            </a:pPr>
            <a:endParaRPr lang="es-ES" sz="1800">
              <a:solidFill>
                <a:srgbClr val="242424"/>
              </a:solidFill>
              <a:ea typeface="+mn-lt"/>
              <a:cs typeface="+mn-lt"/>
            </a:endParaRPr>
          </a:p>
          <a:p>
            <a:pPr marL="0" indent="0">
              <a:buNone/>
            </a:pPr>
            <a:r>
              <a:rPr lang="es-ES" sz="1800" b="1">
                <a:solidFill>
                  <a:srgbClr val="242424"/>
                </a:solidFill>
                <a:ea typeface="+mn-lt"/>
                <a:cs typeface="+mn-lt"/>
              </a:rPr>
              <a:t>Resultado intermedio</a:t>
            </a:r>
            <a:r>
              <a:rPr lang="es-ES" sz="1800">
                <a:solidFill>
                  <a:srgbClr val="242424"/>
                </a:solidFill>
                <a:ea typeface="+mn-lt"/>
                <a:cs typeface="+mn-lt"/>
              </a:rPr>
              <a:t>: Transformación digital del sector de la salud acelerada, impulsando el desarrollo y la integración de sistemas de información para la salud, fomentando una inteligencia y evidencia sanitarias regionales sólidas y fortaleciendo las capacidades del ecosistema científico. </a:t>
            </a:r>
          </a:p>
          <a:p>
            <a:pPr marL="0" indent="0">
              <a:buNone/>
            </a:pPr>
            <a:endParaRPr lang="es-ES" sz="1800">
              <a:solidFill>
                <a:srgbClr val="242424"/>
              </a:solidFill>
              <a:ea typeface="+mn-lt"/>
              <a:cs typeface="+mn-lt"/>
            </a:endParaRPr>
          </a:p>
        </p:txBody>
      </p:sp>
      <p:sp>
        <p:nvSpPr>
          <p:cNvPr id="2" name="CuadroTexto 1">
            <a:extLst>
              <a:ext uri="{FF2B5EF4-FFF2-40B4-BE49-F238E27FC236}">
                <a16:creationId xmlns:a16="http://schemas.microsoft.com/office/drawing/2014/main" id="{F41AC7DB-CE4D-A14F-5662-D5263DF19D35}"/>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4637535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3FF94-C8FF-2E63-999E-CEDD7EFCF7A0}"/>
              </a:ext>
            </a:extLst>
          </p:cNvPr>
          <p:cNvSpPr>
            <a:spLocks noGrp="1"/>
          </p:cNvSpPr>
          <p:nvPr>
            <p:ph type="body" sz="quarter" idx="10"/>
          </p:nvPr>
        </p:nvSpPr>
        <p:spPr/>
        <p:txBody>
          <a:bodyPr>
            <a:normAutofit fontScale="92500"/>
          </a:bodyPr>
          <a:lstStyle/>
          <a:p>
            <a:r>
              <a:rPr lang="en-US" sz="4800"/>
              <a:t>PAHO Strategic Plan 2026-2031</a:t>
            </a:r>
          </a:p>
        </p:txBody>
      </p:sp>
      <p:sp>
        <p:nvSpPr>
          <p:cNvPr id="3" name="Text Placeholder 2">
            <a:extLst>
              <a:ext uri="{FF2B5EF4-FFF2-40B4-BE49-F238E27FC236}">
                <a16:creationId xmlns:a16="http://schemas.microsoft.com/office/drawing/2014/main" id="{3F5DF48F-0B82-91C1-F405-4E47C0E64A40}"/>
              </a:ext>
            </a:extLst>
          </p:cNvPr>
          <p:cNvSpPr>
            <a:spLocks noGrp="1"/>
          </p:cNvSpPr>
          <p:nvPr>
            <p:ph type="body" sz="quarter" idx="11"/>
          </p:nvPr>
        </p:nvSpPr>
        <p:spPr>
          <a:xfrm>
            <a:off x="838200" y="4475284"/>
            <a:ext cx="10552113" cy="1415561"/>
          </a:xfrm>
        </p:spPr>
        <p:txBody>
          <a:bodyPr vert="horz" lIns="91440" tIns="45720" rIns="91440" bIns="45720" rtlCol="0" anchor="t">
            <a:normAutofit fontScale="77500" lnSpcReduction="20000"/>
          </a:bodyPr>
          <a:lstStyle/>
          <a:p>
            <a:pPr marL="0" indent="0">
              <a:buNone/>
              <a:defRPr/>
            </a:pPr>
            <a:r>
              <a:rPr kumimoji="0" lang="en-US" sz="4000" b="0" i="0" u="none" strike="noStrike" kern="1200" cap="none" spc="0" normalizeH="0" baseline="0" noProof="0">
                <a:ln>
                  <a:noFill/>
                </a:ln>
                <a:solidFill>
                  <a:prstClr val="white"/>
                </a:solidFill>
                <a:effectLst/>
                <a:uLnTx/>
                <a:uFillTx/>
                <a:latin typeface="-webkit-standard"/>
                <a:ea typeface="+mn-ea"/>
                <a:cs typeface="+mn-cs"/>
              </a:rPr>
              <a:t>1</a:t>
            </a:r>
            <a:r>
              <a:rPr kumimoji="0" lang="en-US" sz="4000" b="0" i="0" u="none" strike="noStrike" kern="1200" cap="none" spc="0" normalizeH="0" baseline="30000" noProof="0">
                <a:ln>
                  <a:noFill/>
                </a:ln>
                <a:solidFill>
                  <a:prstClr val="white"/>
                </a:solidFill>
                <a:effectLst/>
                <a:uLnTx/>
                <a:uFillTx/>
                <a:latin typeface="-webkit-standard"/>
                <a:ea typeface="+mn-ea"/>
                <a:cs typeface="+mn-cs"/>
              </a:rPr>
              <a:t>st</a:t>
            </a:r>
            <a:r>
              <a:rPr kumimoji="0" lang="en-US" sz="4000" b="0" i="0" u="none" strike="noStrike" kern="1200" cap="none" spc="0" normalizeH="0" baseline="0" noProof="0">
                <a:ln>
                  <a:noFill/>
                </a:ln>
                <a:solidFill>
                  <a:prstClr val="white"/>
                </a:solidFill>
                <a:effectLst/>
                <a:uLnTx/>
                <a:uFillTx/>
                <a:latin typeface="-webkit-standard"/>
                <a:ea typeface="+mn-ea"/>
                <a:cs typeface="+mn-cs"/>
              </a:rPr>
              <a:t> </a:t>
            </a:r>
            <a:r>
              <a:rPr lang="en-US" sz="4000">
                <a:solidFill>
                  <a:prstClr val="white"/>
                </a:solidFill>
                <a:latin typeface="-webkit-standard"/>
              </a:rPr>
              <a:t>Stakeholders</a:t>
            </a:r>
            <a:r>
              <a:rPr kumimoji="0" lang="en-US" sz="4000" b="0" i="0" u="none" strike="noStrike" kern="1200" cap="none" spc="0" normalizeH="0" baseline="0" noProof="0">
                <a:ln>
                  <a:noFill/>
                </a:ln>
                <a:solidFill>
                  <a:prstClr val="white"/>
                </a:solidFill>
                <a:effectLst/>
                <a:uLnTx/>
                <a:uFillTx/>
                <a:latin typeface="-webkit-standard"/>
                <a:ea typeface="+mn-ea"/>
                <a:cs typeface="+mn-cs"/>
              </a:rPr>
              <a:t> </a:t>
            </a:r>
            <a:r>
              <a:rPr lang="en-US" sz="4000">
                <a:solidFill>
                  <a:prstClr val="white"/>
                </a:solidFill>
                <a:latin typeface="-webkit-standard"/>
              </a:rPr>
              <a:t>Information Session</a:t>
            </a:r>
            <a:endParaRPr kumimoji="0" lang="en-US" sz="4000" b="0" i="0" u="none" strike="noStrike" kern="1200" cap="none" spc="0" normalizeH="0" baseline="0" noProof="0">
              <a:ln>
                <a:noFill/>
              </a:ln>
              <a:solidFill>
                <a:prstClr val="white"/>
              </a:solidFill>
              <a:effectLst/>
              <a:uLnTx/>
              <a:uFillTx/>
              <a:latin typeface="-webkit-standard"/>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4000">
                <a:solidFill>
                  <a:prstClr val="white"/>
                </a:solidFill>
                <a:latin typeface="-webkit-standard"/>
              </a:rPr>
              <a:t>5</a:t>
            </a:r>
            <a:r>
              <a:rPr kumimoji="0" lang="en-US" sz="4000" b="0" i="0" u="none" strike="noStrike" kern="1200" cap="none" spc="0" normalizeH="0" baseline="0" noProof="0">
                <a:ln>
                  <a:noFill/>
                </a:ln>
                <a:solidFill>
                  <a:prstClr val="white"/>
                </a:solidFill>
                <a:effectLst/>
                <a:uLnTx/>
                <a:uFillTx/>
                <a:latin typeface="-webkit-standard"/>
                <a:ea typeface="+mn-ea"/>
                <a:cs typeface="+mn-cs"/>
              </a:rPr>
              <a:t> September 2024</a:t>
            </a:r>
            <a:endParaRPr lang="en-US" sz="4000" b="0" i="0" u="none" strike="noStrike" kern="1200" cap="none" spc="0" normalizeH="0" baseline="0" noProof="0">
              <a:ln>
                <a:noFill/>
              </a:ln>
              <a:solidFill>
                <a:prstClr val="white"/>
              </a:solidFill>
              <a:effectLst/>
              <a:uLnTx/>
              <a:uFillTx/>
              <a:latin typeface="-webkit-standar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0" i="0" u="none" strike="noStrike" kern="1200" cap="none" spc="0" normalizeH="0" baseline="0" noProof="0">
                <a:ln>
                  <a:noFill/>
                </a:ln>
                <a:solidFill>
                  <a:prstClr val="white"/>
                </a:solidFill>
                <a:effectLst/>
                <a:uLnTx/>
                <a:uFillTx/>
                <a:latin typeface="-webkit-standard"/>
                <a:ea typeface="+mn-ea"/>
                <a:cs typeface="+mn-cs"/>
              </a:rPr>
              <a:t>Virtual (</a:t>
            </a:r>
            <a:r>
              <a:rPr kumimoji="0" lang="en-US" sz="4000" b="0" i="0" u="none" strike="noStrike" kern="1200" cap="none" spc="0" normalizeH="0" baseline="0" noProof="0">
                <a:ln>
                  <a:noFill/>
                </a:ln>
                <a:solidFill>
                  <a:prstClr val="white"/>
                </a:solidFill>
                <a:effectLst/>
                <a:uLnTx/>
                <a:uFillTx/>
                <a:latin typeface="-webkit-standard"/>
                <a:ea typeface="+mn-ea"/>
                <a:cs typeface="+mn-cs"/>
                <a:hlinkClick r:id="rId2">
                  <a:extLst>
                    <a:ext uri="{A12FA001-AC4F-418D-AE19-62706E023703}">
                      <ahyp:hlinkClr xmlns:ahyp="http://schemas.microsoft.com/office/drawing/2018/hyperlinkcolor" val="tx"/>
                    </a:ext>
                  </a:extLst>
                </a:hlinkClick>
              </a:rPr>
              <a:t>Zoom link</a:t>
            </a:r>
            <a:r>
              <a:rPr kumimoji="0" lang="en-US" sz="4000" b="0" i="0" u="none" strike="noStrike" kern="1200" cap="none" spc="0" normalizeH="0" baseline="0" noProof="0">
                <a:ln>
                  <a:noFill/>
                </a:ln>
                <a:solidFill>
                  <a:prstClr val="white"/>
                </a:solidFill>
                <a:effectLst/>
                <a:uLnTx/>
                <a:uFillTx/>
                <a:latin typeface="-webkit-standard"/>
                <a:ea typeface="+mn-ea"/>
                <a:cs typeface="+mn-cs"/>
              </a:rPr>
              <a:t>)</a:t>
            </a:r>
            <a:endParaRPr lang="en-US">
              <a:solidFill>
                <a:prstClr val="white"/>
              </a:solidFill>
            </a:endParaRPr>
          </a:p>
        </p:txBody>
      </p:sp>
      <p:sp>
        <p:nvSpPr>
          <p:cNvPr id="4" name="Slide Number Placeholder 3">
            <a:extLst>
              <a:ext uri="{FF2B5EF4-FFF2-40B4-BE49-F238E27FC236}">
                <a16:creationId xmlns:a16="http://schemas.microsoft.com/office/drawing/2014/main" id="{24F03AF2-FC20-1785-85FD-C5008CB3CFF0}"/>
              </a:ext>
            </a:extLst>
          </p:cNvPr>
          <p:cNvSpPr>
            <a:spLocks noGrp="1"/>
          </p:cNvSpPr>
          <p:nvPr>
            <p:ph type="sldNum" sz="quarter" idx="4"/>
          </p:nvPr>
        </p:nvSpPr>
        <p:spPr/>
        <p:txBody>
          <a:bodyPr/>
          <a:lstStyle/>
          <a:p>
            <a:fld id="{CEF48CEA-885D-5C4E-A5CD-C931F1E95D6A}" type="slidenum">
              <a:rPr lang="en-US" smtClean="0"/>
              <a:pPr/>
              <a:t>2</a:t>
            </a:fld>
            <a:endParaRPr lang="en-US"/>
          </a:p>
        </p:txBody>
      </p:sp>
    </p:spTree>
    <p:extLst>
      <p:ext uri="{BB962C8B-B14F-4D97-AF65-F5344CB8AC3E}">
        <p14:creationId xmlns:p14="http://schemas.microsoft.com/office/powerpoint/2010/main" val="2148979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CB19B-A402-3492-32F6-9E732E851B29}"/>
              </a:ext>
            </a:extLst>
          </p:cNvPr>
          <p:cNvSpPr/>
          <p:nvPr/>
        </p:nvSpPr>
        <p:spPr>
          <a:xfrm>
            <a:off x="5958637" y="12123"/>
            <a:ext cx="6234884" cy="607704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20</a:t>
            </a:fld>
            <a:endParaRPr lang="en-US"/>
          </a:p>
        </p:txBody>
      </p:sp>
      <p:sp>
        <p:nvSpPr>
          <p:cNvPr id="21" name="Rectangle 20">
            <a:extLst>
              <a:ext uri="{FF2B5EF4-FFF2-40B4-BE49-F238E27FC236}">
                <a16:creationId xmlns:a16="http://schemas.microsoft.com/office/drawing/2014/main" id="{FE2051C6-273A-589D-2D24-2CCB7A788A2C}"/>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3EF8A9CE-953B-342F-5308-6C74CCC53302}"/>
              </a:ext>
            </a:extLst>
          </p:cNvPr>
          <p:cNvSpPr>
            <a:spLocks noGrp="1"/>
          </p:cNvSpPr>
          <p:nvPr>
            <p:ph sz="half" idx="1"/>
          </p:nvPr>
        </p:nvSpPr>
        <p:spPr>
          <a:xfrm>
            <a:off x="16662" y="2115225"/>
            <a:ext cx="5933287" cy="3988972"/>
          </a:xfrm>
          <a:solidFill>
            <a:srgbClr val="FBFBFB">
              <a:alpha val="47000"/>
            </a:srgbClr>
          </a:solidFill>
        </p:spPr>
        <p:txBody>
          <a:bodyPr vert="horz" lIns="91440" tIns="45720" rIns="91440" bIns="45720" rtlCol="0" anchor="t">
            <a:normAutofit fontScale="92500" lnSpcReduction="10000"/>
          </a:bodyPr>
          <a:lstStyle/>
          <a:p>
            <a:r>
              <a:rPr lang="en-US" sz="2400" b="1">
                <a:solidFill>
                  <a:srgbClr val="242424"/>
                </a:solidFill>
                <a:ea typeface="+mn-lt"/>
                <a:cs typeface="+mn-lt"/>
              </a:rPr>
              <a:t>Outcome:</a:t>
            </a:r>
            <a:r>
              <a:rPr lang="en-US" sz="2400">
                <a:solidFill>
                  <a:srgbClr val="242424"/>
                </a:solidFill>
                <a:ea typeface="+mn-lt"/>
                <a:cs typeface="+mn-lt"/>
              </a:rPr>
              <a:t> Screening, early detection, management, rehabilitation, and palliative care for the main NCDs and mental and neurological health conditions strengthened, based on the primary health care approach, and disabilities, violence, road safety, suicide prevention, and unintentional injuries addressed through health service strengthening.</a:t>
            </a:r>
          </a:p>
          <a:p>
            <a:r>
              <a:rPr lang="en-US" sz="2400" b="1">
                <a:solidFill>
                  <a:srgbClr val="242424"/>
                </a:solidFill>
                <a:ea typeface="+mn-lt"/>
                <a:cs typeface="+mn-lt"/>
              </a:rPr>
              <a:t>Outcome:</a:t>
            </a:r>
            <a:r>
              <a:rPr lang="en-US" sz="2400">
                <a:solidFill>
                  <a:srgbClr val="242424"/>
                </a:solidFill>
                <a:ea typeface="+mn-lt"/>
                <a:cs typeface="+mn-lt"/>
              </a:rPr>
              <a:t> Prevention, control, and elimination of communicable diseases and related conditions accelerated and sustained.</a:t>
            </a:r>
            <a:endParaRPr lang="en-US" sz="2400">
              <a:solidFill>
                <a:srgbClr val="242424"/>
              </a:solidFill>
              <a:cs typeface="Arial"/>
            </a:endParaRPr>
          </a:p>
        </p:txBody>
      </p:sp>
      <p:sp>
        <p:nvSpPr>
          <p:cNvPr id="25" name="TextBox 24">
            <a:extLst>
              <a:ext uri="{FF2B5EF4-FFF2-40B4-BE49-F238E27FC236}">
                <a16:creationId xmlns:a16="http://schemas.microsoft.com/office/drawing/2014/main" id="{F59D1A88-BC4E-464D-2E56-8F56312BFC4E}"/>
              </a:ext>
            </a:extLst>
          </p:cNvPr>
          <p:cNvSpPr txBox="1"/>
          <p:nvPr/>
        </p:nvSpPr>
        <p:spPr>
          <a:xfrm>
            <a:off x="0" y="96571"/>
            <a:ext cx="5964565"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AAF0"/>
                </a:solidFill>
                <a:latin typeface="Lato Light"/>
                <a:ea typeface="+mn-lt"/>
                <a:cs typeface="+mn-lt"/>
              </a:rPr>
              <a:t>Strategic objective 3: </a:t>
            </a:r>
            <a:r>
              <a:rPr lang="en-US" sz="2000" b="1">
                <a:solidFill>
                  <a:srgbClr val="00AAF0"/>
                </a:solidFill>
                <a:latin typeface="Lato Light"/>
                <a:ea typeface="+mn-lt"/>
                <a:cs typeface="+mn-lt"/>
              </a:rPr>
              <a:t>Accelerate the elimination, reduction, management and control of communicable and non-communicable diseases, disabilities and mental health-related conditions, and strengthen the health system response for violence, road safety, suicides and unintentional injuries </a:t>
            </a:r>
            <a:r>
              <a:rPr lang="es-PE" sz="2000" b="1">
                <a:solidFill>
                  <a:srgbClr val="00AAF0"/>
                </a:solidFill>
                <a:latin typeface="Lato Light"/>
                <a:ea typeface="+mn-lt"/>
                <a:cs typeface="+mn-lt"/>
              </a:rPr>
              <a:t> </a:t>
            </a:r>
            <a:r>
              <a:rPr lang="en-GB" sz="2000" b="1">
                <a:solidFill>
                  <a:srgbClr val="00AAF0"/>
                </a:solidFill>
                <a:latin typeface="Lato Light"/>
                <a:ea typeface="+mn-lt"/>
                <a:cs typeface="+mn-lt"/>
              </a:rPr>
              <a:t> </a:t>
            </a:r>
            <a:endParaRPr lang="en-GB" sz="2000" b="1" i="1">
              <a:solidFill>
                <a:srgbClr val="00AAF0"/>
              </a:solidFill>
              <a:cs typeface="Lato Light"/>
            </a:endParaRPr>
          </a:p>
        </p:txBody>
      </p:sp>
      <p:sp>
        <p:nvSpPr>
          <p:cNvPr id="27" name="TextBox 26">
            <a:extLst>
              <a:ext uri="{FF2B5EF4-FFF2-40B4-BE49-F238E27FC236}">
                <a16:creationId xmlns:a16="http://schemas.microsoft.com/office/drawing/2014/main" id="{78ED0141-E55E-61D5-7756-8DF8D66819D5}"/>
              </a:ext>
            </a:extLst>
          </p:cNvPr>
          <p:cNvSpPr txBox="1"/>
          <p:nvPr/>
        </p:nvSpPr>
        <p:spPr>
          <a:xfrm>
            <a:off x="5959651" y="82551"/>
            <a:ext cx="6232350" cy="1754326"/>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solidFill>
                  <a:srgbClr val="00AAF0"/>
                </a:solidFill>
                <a:latin typeface="Lato Light"/>
                <a:ea typeface="Lato Light"/>
                <a:cs typeface="Lato Light"/>
              </a:rPr>
              <a:t>Objetivo</a:t>
            </a:r>
            <a:r>
              <a:rPr lang="en-GB" b="1">
                <a:solidFill>
                  <a:srgbClr val="00AAF0"/>
                </a:solidFill>
                <a:latin typeface="Lato Light"/>
                <a:ea typeface="Lato Light"/>
                <a:cs typeface="Lato Light"/>
              </a:rPr>
              <a:t> </a:t>
            </a:r>
            <a:r>
              <a:rPr lang="en-GB" b="1" err="1">
                <a:solidFill>
                  <a:srgbClr val="00AAF0"/>
                </a:solidFill>
                <a:latin typeface="Lato Light"/>
                <a:ea typeface="Lato Light"/>
                <a:cs typeface="Lato Light"/>
              </a:rPr>
              <a:t>estratégico</a:t>
            </a:r>
            <a:r>
              <a:rPr lang="en-GB" b="1">
                <a:solidFill>
                  <a:srgbClr val="00AAF0"/>
                </a:solidFill>
                <a:latin typeface="Lato Light"/>
                <a:ea typeface="Lato Light"/>
                <a:cs typeface="Lato Light"/>
              </a:rPr>
              <a:t> 3: </a:t>
            </a:r>
            <a:r>
              <a:rPr lang="es-ES">
                <a:solidFill>
                  <a:srgbClr val="00AAF0"/>
                </a:solidFill>
                <a:latin typeface="Lato Light"/>
                <a:ea typeface="Lato Light"/>
                <a:cs typeface="Lato Light"/>
              </a:rPr>
              <a:t>Acelerar la eliminación, reducción, gestión y control de las enfermedades transmisibles y no transmisibles, las discapacidades y las condiciones relacionadas con la salud mental, y fortalecer la respuesta del sistema de salud a la violencia, la seguridad vial, los suicidios, y las lesiones no intencionales.</a:t>
            </a:r>
            <a:endParaRPr lang="en-US"/>
          </a:p>
        </p:txBody>
      </p:sp>
      <p:sp>
        <p:nvSpPr>
          <p:cNvPr id="29" name="Content Placeholder 2">
            <a:extLst>
              <a:ext uri="{FF2B5EF4-FFF2-40B4-BE49-F238E27FC236}">
                <a16:creationId xmlns:a16="http://schemas.microsoft.com/office/drawing/2014/main" id="{E2DFB66E-3048-98DD-BE1B-0E5A04C6E5B0}"/>
              </a:ext>
            </a:extLst>
          </p:cNvPr>
          <p:cNvSpPr txBox="1">
            <a:spLocks/>
          </p:cNvSpPr>
          <p:nvPr/>
        </p:nvSpPr>
        <p:spPr>
          <a:xfrm>
            <a:off x="5964565" y="2129415"/>
            <a:ext cx="6223831" cy="3963572"/>
          </a:xfrm>
          <a:prstGeom prst="rect">
            <a:avLst/>
          </a:prstGeom>
          <a:solidFill>
            <a:srgbClr val="FBE3D6">
              <a:alpha val="79000"/>
            </a:srgbClr>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sz="2400" b="1">
                <a:solidFill>
                  <a:srgbClr val="242424"/>
                </a:solidFill>
                <a:ea typeface="+mn-lt"/>
                <a:cs typeface="+mn-lt"/>
              </a:rPr>
              <a:t>Resultado intermedio:</a:t>
            </a:r>
            <a:r>
              <a:rPr lang="es-419" sz="2400">
                <a:solidFill>
                  <a:srgbClr val="242424"/>
                </a:solidFill>
                <a:ea typeface="+mn-lt"/>
                <a:cs typeface="+mn-lt"/>
              </a:rPr>
              <a:t> El tamizaje, la detección temprana, el manejo, la rehabilitación y los cuidados paliativos de las principales ENT y condiciones de salud mental y neurológica fortalecidos, con base en el enfoque de atención primaria de salud, y las discapacidades, la violencia, la seguridad vial, prevención del suicidio y las lesiones no intencionales abordadas mediante el fortalecimiento de los servicios de salud.</a:t>
            </a:r>
          </a:p>
          <a:p>
            <a:r>
              <a:rPr lang="es-419" sz="2400" b="1">
                <a:solidFill>
                  <a:srgbClr val="242424"/>
                </a:solidFill>
                <a:ea typeface="+mn-lt"/>
                <a:cs typeface="+mn-lt"/>
              </a:rPr>
              <a:t>Resultado intermedio: </a:t>
            </a:r>
            <a:r>
              <a:rPr lang="es-419" sz="2400">
                <a:solidFill>
                  <a:srgbClr val="242424"/>
                </a:solidFill>
                <a:ea typeface="+mn-lt"/>
                <a:cs typeface="+mn-lt"/>
              </a:rPr>
              <a:t>Prevención, control y eliminación de enfermedades transmisibles y condiciones relacionadas acelerados y sostenidos.</a:t>
            </a:r>
            <a:endParaRPr lang="es-419" sz="3600"/>
          </a:p>
        </p:txBody>
      </p:sp>
      <p:sp>
        <p:nvSpPr>
          <p:cNvPr id="2" name="CuadroTexto 1">
            <a:extLst>
              <a:ext uri="{FF2B5EF4-FFF2-40B4-BE49-F238E27FC236}">
                <a16:creationId xmlns:a16="http://schemas.microsoft.com/office/drawing/2014/main" id="{059CFCB7-867B-9E27-45F4-80D2A2758C69}"/>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33392918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21</a:t>
            </a:fld>
            <a:endParaRPr lang="en-US"/>
          </a:p>
        </p:txBody>
      </p:sp>
      <p:sp>
        <p:nvSpPr>
          <p:cNvPr id="7" name="Rectangle 6">
            <a:extLst>
              <a:ext uri="{FF2B5EF4-FFF2-40B4-BE49-F238E27FC236}">
                <a16:creationId xmlns:a16="http://schemas.microsoft.com/office/drawing/2014/main" id="{3AC56973-02A2-3541-E114-CF7622D0420F}"/>
              </a:ext>
            </a:extLst>
          </p:cNvPr>
          <p:cNvSpPr/>
          <p:nvPr/>
        </p:nvSpPr>
        <p:spPr>
          <a:xfrm>
            <a:off x="5965894" y="-9318"/>
            <a:ext cx="6226105" cy="36443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1140F0-3419-39BF-2D63-8FE60BD8D319}"/>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2090E8-A274-BF41-0BAE-5EBB16D8CE4D}"/>
              </a:ext>
            </a:extLst>
          </p:cNvPr>
          <p:cNvSpPr txBox="1"/>
          <p:nvPr/>
        </p:nvSpPr>
        <p:spPr>
          <a:xfrm>
            <a:off x="126639" y="235928"/>
            <a:ext cx="5828157"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4: </a:t>
            </a:r>
            <a:r>
              <a:rPr lang="en-US" sz="2400" b="1">
                <a:solidFill>
                  <a:srgbClr val="00AAF0"/>
                </a:solidFill>
                <a:latin typeface="Lato Light"/>
                <a:ea typeface="+mn-lt"/>
                <a:cs typeface="+mn-lt"/>
              </a:rPr>
              <a:t>Prevent, prepare, detect, and respond better to health emergencies.</a:t>
            </a:r>
            <a:endParaRPr lang="en-GB" sz="2400" b="1">
              <a:solidFill>
                <a:srgbClr val="00AAF0"/>
              </a:solidFill>
              <a:latin typeface="Lato Light"/>
              <a:cs typeface="Lato Light"/>
            </a:endParaRPr>
          </a:p>
        </p:txBody>
      </p:sp>
      <p:sp>
        <p:nvSpPr>
          <p:cNvPr id="15" name="TextBox 14">
            <a:extLst>
              <a:ext uri="{FF2B5EF4-FFF2-40B4-BE49-F238E27FC236}">
                <a16:creationId xmlns:a16="http://schemas.microsoft.com/office/drawing/2014/main" id="{5ACDF4CA-A915-3518-A3FB-7B6D66F6084F}"/>
              </a:ext>
            </a:extLst>
          </p:cNvPr>
          <p:cNvSpPr txBox="1"/>
          <p:nvPr/>
        </p:nvSpPr>
        <p:spPr>
          <a:xfrm>
            <a:off x="6097884" y="235927"/>
            <a:ext cx="5971722"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err="1">
                <a:solidFill>
                  <a:srgbClr val="00AAF0"/>
                </a:solidFill>
                <a:latin typeface="Lato Light"/>
                <a:ea typeface="Lato Light"/>
                <a:cs typeface="Lato Light"/>
              </a:rPr>
              <a:t>Objetivo</a:t>
            </a:r>
            <a:r>
              <a:rPr lang="en-GB" sz="2400" b="1">
                <a:solidFill>
                  <a:srgbClr val="00AAF0"/>
                </a:solidFill>
                <a:latin typeface="Lato Light"/>
                <a:ea typeface="Lato Light"/>
                <a:cs typeface="Lato Light"/>
              </a:rPr>
              <a:t> </a:t>
            </a:r>
            <a:r>
              <a:rPr lang="en-GB" sz="2400" b="1" err="1">
                <a:solidFill>
                  <a:srgbClr val="00AAF0"/>
                </a:solidFill>
                <a:latin typeface="Lato Light"/>
                <a:ea typeface="Lato Light"/>
                <a:cs typeface="Lato Light"/>
              </a:rPr>
              <a:t>estratégico</a:t>
            </a:r>
            <a:r>
              <a:rPr lang="en-GB" sz="2400" b="1">
                <a:solidFill>
                  <a:srgbClr val="00AAF0"/>
                </a:solidFill>
                <a:latin typeface="Lato Light"/>
                <a:ea typeface="Lato Light"/>
                <a:cs typeface="Lato Light"/>
              </a:rPr>
              <a:t> 4:</a:t>
            </a:r>
            <a:r>
              <a:rPr lang="es-ES" sz="2400">
                <a:solidFill>
                  <a:srgbClr val="00AAF0"/>
                </a:solidFill>
                <a:latin typeface="Lato Light"/>
                <a:ea typeface="Lato Light"/>
                <a:cs typeface="Lato Light"/>
              </a:rPr>
              <a:t> Prevenir, preparar, detectar y responder mejor ante las emergencias de salud</a:t>
            </a:r>
            <a:r>
              <a:rPr lang="en-GB" sz="2400">
                <a:solidFill>
                  <a:srgbClr val="00AAF0"/>
                </a:solidFill>
                <a:latin typeface="Lato Light"/>
                <a:ea typeface="Lato Light"/>
                <a:cs typeface="Lato Light"/>
              </a:rPr>
              <a:t>.</a:t>
            </a:r>
            <a:endParaRPr lang="en-US" sz="2400"/>
          </a:p>
        </p:txBody>
      </p:sp>
      <p:pic>
        <p:nvPicPr>
          <p:cNvPr id="19" name="Picture 18" descr="A person standing in flood water next to a building&#10;&#10;Description automatically generated">
            <a:extLst>
              <a:ext uri="{FF2B5EF4-FFF2-40B4-BE49-F238E27FC236}">
                <a16:creationId xmlns:a16="http://schemas.microsoft.com/office/drawing/2014/main" id="{35548F17-650A-C26F-0105-24A127FB50DE}"/>
              </a:ext>
            </a:extLst>
          </p:cNvPr>
          <p:cNvPicPr>
            <a:picLocks noChangeAspect="1"/>
          </p:cNvPicPr>
          <p:nvPr/>
        </p:nvPicPr>
        <p:blipFill>
          <a:blip r:embed="rId3">
            <a:alphaModFix/>
          </a:blip>
          <a:srcRect l="36891" t="36664" r="-417" b="25740"/>
          <a:stretch/>
        </p:blipFill>
        <p:spPr>
          <a:xfrm>
            <a:off x="-4369" y="3637432"/>
            <a:ext cx="7750229" cy="2506055"/>
          </a:xfrm>
          <a:prstGeom prst="rect">
            <a:avLst/>
          </a:prstGeom>
        </p:spPr>
      </p:pic>
      <p:pic>
        <p:nvPicPr>
          <p:cNvPr id="21" name="Picture 20" descr="A group of people wearing masks&#10;&#10;Description automatically generated">
            <a:extLst>
              <a:ext uri="{FF2B5EF4-FFF2-40B4-BE49-F238E27FC236}">
                <a16:creationId xmlns:a16="http://schemas.microsoft.com/office/drawing/2014/main" id="{56457081-FFED-3D7C-8635-7488E571FD82}"/>
              </a:ext>
            </a:extLst>
          </p:cNvPr>
          <p:cNvPicPr>
            <a:picLocks noChangeAspect="1"/>
          </p:cNvPicPr>
          <p:nvPr/>
        </p:nvPicPr>
        <p:blipFill>
          <a:blip r:embed="rId4"/>
          <a:srcRect l="6649" t="-78" r="16330" b="32459"/>
          <a:stretch/>
        </p:blipFill>
        <p:spPr>
          <a:xfrm>
            <a:off x="5950586" y="3632139"/>
            <a:ext cx="6243021" cy="2512004"/>
          </a:xfrm>
          <a:prstGeom prst="rect">
            <a:avLst/>
          </a:prstGeom>
        </p:spPr>
      </p:pic>
      <p:sp>
        <p:nvSpPr>
          <p:cNvPr id="4" name="Content Placeholder 2">
            <a:extLst>
              <a:ext uri="{FF2B5EF4-FFF2-40B4-BE49-F238E27FC236}">
                <a16:creationId xmlns:a16="http://schemas.microsoft.com/office/drawing/2014/main" id="{8DAFE883-3F42-5858-5D4A-F877F0E07350}"/>
              </a:ext>
            </a:extLst>
          </p:cNvPr>
          <p:cNvSpPr>
            <a:spLocks noGrp="1"/>
          </p:cNvSpPr>
          <p:nvPr>
            <p:ph idx="1"/>
          </p:nvPr>
        </p:nvSpPr>
        <p:spPr>
          <a:xfrm>
            <a:off x="126639" y="1551822"/>
            <a:ext cx="5630694" cy="1961845"/>
          </a:xfrm>
          <a:solidFill>
            <a:srgbClr val="FFFFFF"/>
          </a:solidFill>
        </p:spPr>
        <p:txBody>
          <a:bodyPr vert="horz" lIns="91440" tIns="45720" rIns="91440" bIns="45720" rtlCol="0" anchor="t">
            <a:normAutofit/>
          </a:bodyPr>
          <a:lstStyle/>
          <a:p>
            <a:pPr marL="0" indent="0">
              <a:buNone/>
            </a:pPr>
            <a:r>
              <a:rPr lang="en-US" sz="1800" b="1">
                <a:solidFill>
                  <a:srgbClr val="242424"/>
                </a:solidFill>
                <a:ea typeface="+mn-lt"/>
                <a:cs typeface="+mn-lt"/>
              </a:rPr>
              <a:t>Outcome:</a:t>
            </a:r>
            <a:r>
              <a:rPr lang="en-US" sz="1800">
                <a:solidFill>
                  <a:srgbClr val="242424"/>
                </a:solidFill>
                <a:ea typeface="+mn-lt"/>
                <a:cs typeface="+mn-lt"/>
              </a:rPr>
              <a:t> Country capacities strengthened to prevent, mitigate, prepare for, and be ready to respond to health emergencies and disasters caused by any hazard.</a:t>
            </a:r>
            <a:endParaRPr lang="en-US" sz="4400">
              <a:solidFill>
                <a:srgbClr val="000000"/>
              </a:solidFill>
              <a:ea typeface="+mn-lt"/>
              <a:cs typeface="+mn-lt"/>
            </a:endParaRPr>
          </a:p>
          <a:p>
            <a:pPr marL="0" indent="0">
              <a:buNone/>
            </a:pPr>
            <a:r>
              <a:rPr lang="en-US" sz="1800" b="1">
                <a:solidFill>
                  <a:srgbClr val="242424"/>
                </a:solidFill>
                <a:ea typeface="+mn-lt"/>
                <a:cs typeface="+mn-lt"/>
              </a:rPr>
              <a:t>Outcome:</a:t>
            </a:r>
            <a:r>
              <a:rPr lang="en-US" sz="1800">
                <a:solidFill>
                  <a:srgbClr val="242424"/>
                </a:solidFill>
                <a:ea typeface="+mn-lt"/>
                <a:cs typeface="+mn-lt"/>
              </a:rPr>
              <a:t> Regional and national capacities enhanced to rapidly detect and respond to health emergencies and disasters caused by any hazard</a:t>
            </a:r>
            <a:endParaRPr lang="en-US" sz="1800">
              <a:solidFill>
                <a:srgbClr val="242424"/>
              </a:solidFill>
            </a:endParaRPr>
          </a:p>
        </p:txBody>
      </p:sp>
      <p:sp>
        <p:nvSpPr>
          <p:cNvPr id="6" name="Content Placeholder 2">
            <a:extLst>
              <a:ext uri="{FF2B5EF4-FFF2-40B4-BE49-F238E27FC236}">
                <a16:creationId xmlns:a16="http://schemas.microsoft.com/office/drawing/2014/main" id="{A61A3CDD-A0E2-C897-C9EE-CAA3E61BBDED}"/>
              </a:ext>
            </a:extLst>
          </p:cNvPr>
          <p:cNvSpPr txBox="1">
            <a:spLocks/>
          </p:cNvSpPr>
          <p:nvPr/>
        </p:nvSpPr>
        <p:spPr>
          <a:xfrm>
            <a:off x="6096000" y="1551822"/>
            <a:ext cx="5969361" cy="1961845"/>
          </a:xfrm>
          <a:prstGeom prst="rect">
            <a:avLst/>
          </a:prstGeom>
          <a:solidFill>
            <a:schemeClr val="accent2">
              <a:lumMod val="20000"/>
              <a:lumOff val="80000"/>
            </a:scheme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err="1">
                <a:solidFill>
                  <a:srgbClr val="242424"/>
                </a:solidFill>
                <a:ea typeface="+mn-lt"/>
                <a:cs typeface="+mn-lt"/>
              </a:rPr>
              <a:t>Resultado</a:t>
            </a:r>
            <a:r>
              <a:rPr lang="en-US" sz="1800" b="1">
                <a:solidFill>
                  <a:srgbClr val="242424"/>
                </a:solidFill>
                <a:ea typeface="+mn-lt"/>
                <a:cs typeface="+mn-lt"/>
              </a:rPr>
              <a:t> </a:t>
            </a:r>
            <a:r>
              <a:rPr lang="en-US" sz="1800" b="1" err="1">
                <a:solidFill>
                  <a:srgbClr val="242424"/>
                </a:solidFill>
                <a:ea typeface="+mn-lt"/>
                <a:cs typeface="+mn-lt"/>
              </a:rPr>
              <a:t>intermedio</a:t>
            </a:r>
            <a:r>
              <a:rPr lang="en-US" sz="1800" b="1">
                <a:solidFill>
                  <a:srgbClr val="242424"/>
                </a:solidFill>
                <a:ea typeface="+mn-lt"/>
                <a:cs typeface="+mn-lt"/>
              </a:rPr>
              <a:t>: </a:t>
            </a:r>
            <a:r>
              <a:rPr lang="es-ES" sz="1800">
                <a:solidFill>
                  <a:srgbClr val="242424"/>
                </a:solidFill>
                <a:ea typeface="+mn-lt"/>
                <a:cs typeface="+mn-lt"/>
              </a:rPr>
              <a:t>Capacidades de los países fortalecidas para prevenir, mitigar, preparar y estar listos para responder a emergencias y desastres de salud causadas de cualquier tipo de amenaza.</a:t>
            </a:r>
            <a:endParaRPr lang="en-US" sz="4400"/>
          </a:p>
          <a:p>
            <a:pPr marL="0" indent="0">
              <a:buNone/>
            </a:pPr>
            <a:r>
              <a:rPr lang="en-US" sz="1800" b="1" err="1">
                <a:solidFill>
                  <a:srgbClr val="242424"/>
                </a:solidFill>
                <a:ea typeface="+mn-lt"/>
                <a:cs typeface="+mn-lt"/>
              </a:rPr>
              <a:t>Resultado</a:t>
            </a:r>
            <a:r>
              <a:rPr lang="en-US" sz="1800" b="1">
                <a:solidFill>
                  <a:srgbClr val="242424"/>
                </a:solidFill>
                <a:ea typeface="+mn-lt"/>
                <a:cs typeface="+mn-lt"/>
              </a:rPr>
              <a:t> </a:t>
            </a:r>
            <a:r>
              <a:rPr lang="en-US" sz="1800" b="1" err="1">
                <a:solidFill>
                  <a:srgbClr val="242424"/>
                </a:solidFill>
                <a:ea typeface="+mn-lt"/>
                <a:cs typeface="+mn-lt"/>
              </a:rPr>
              <a:t>intermedio</a:t>
            </a:r>
            <a:r>
              <a:rPr lang="en-US" sz="1800" b="1">
                <a:solidFill>
                  <a:srgbClr val="242424"/>
                </a:solidFill>
                <a:ea typeface="+mn-lt"/>
                <a:cs typeface="+mn-lt"/>
              </a:rPr>
              <a:t>: </a:t>
            </a:r>
            <a:r>
              <a:rPr lang="en-US" sz="1800">
                <a:solidFill>
                  <a:srgbClr val="242424"/>
                </a:solidFill>
                <a:ea typeface="+mn-lt"/>
                <a:cs typeface="+mn-lt"/>
              </a:rPr>
              <a:t>C</a:t>
            </a:r>
            <a:r>
              <a:rPr lang="es-ES" sz="1800" err="1">
                <a:solidFill>
                  <a:srgbClr val="242424"/>
                </a:solidFill>
                <a:ea typeface="+mn-lt"/>
                <a:cs typeface="+mn-lt"/>
              </a:rPr>
              <a:t>apacidades</a:t>
            </a:r>
            <a:r>
              <a:rPr lang="es-ES" sz="1800">
                <a:solidFill>
                  <a:srgbClr val="242424"/>
                </a:solidFill>
                <a:ea typeface="+mn-lt"/>
                <a:cs typeface="+mn-lt"/>
              </a:rPr>
              <a:t> regionales y nacionales fortalecidas para mejorar la detección y respuesta r</a:t>
            </a:r>
            <a:r>
              <a:rPr lang="es-MX" sz="1800" err="1">
                <a:solidFill>
                  <a:srgbClr val="242424"/>
                </a:solidFill>
                <a:ea typeface="+mn-lt"/>
                <a:cs typeface="+mn-lt"/>
              </a:rPr>
              <a:t>ápida</a:t>
            </a:r>
            <a:r>
              <a:rPr lang="es-MX" sz="1800">
                <a:solidFill>
                  <a:srgbClr val="242424"/>
                </a:solidFill>
                <a:ea typeface="+mn-lt"/>
                <a:cs typeface="+mn-lt"/>
              </a:rPr>
              <a:t> </a:t>
            </a:r>
            <a:r>
              <a:rPr lang="es-ES" sz="1800">
                <a:solidFill>
                  <a:srgbClr val="242424"/>
                </a:solidFill>
                <a:ea typeface="+mn-lt"/>
                <a:cs typeface="+mn-lt"/>
              </a:rPr>
              <a:t>a emergencias de salud y desastres causadas de cualquier tipo de amenaza.</a:t>
            </a:r>
            <a:endParaRPr lang="en-US" sz="4400"/>
          </a:p>
        </p:txBody>
      </p:sp>
      <p:sp>
        <p:nvSpPr>
          <p:cNvPr id="2" name="CuadroTexto 1">
            <a:extLst>
              <a:ext uri="{FF2B5EF4-FFF2-40B4-BE49-F238E27FC236}">
                <a16:creationId xmlns:a16="http://schemas.microsoft.com/office/drawing/2014/main" id="{C5C2D6DD-20A8-BA26-7B29-7EC0B5132DA3}"/>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3486563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3D0357-909F-D636-CFAB-6C6D6384A469}"/>
              </a:ext>
            </a:extLst>
          </p:cNvPr>
          <p:cNvSpPr/>
          <p:nvPr/>
        </p:nvSpPr>
        <p:spPr>
          <a:xfrm>
            <a:off x="5849780" y="-2391"/>
            <a:ext cx="63872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22</a:t>
            </a:fld>
            <a:endParaRPr lang="en-US"/>
          </a:p>
        </p:txBody>
      </p:sp>
      <p:sp>
        <p:nvSpPr>
          <p:cNvPr id="9" name="Rectangle 8">
            <a:extLst>
              <a:ext uri="{FF2B5EF4-FFF2-40B4-BE49-F238E27FC236}">
                <a16:creationId xmlns:a16="http://schemas.microsoft.com/office/drawing/2014/main" id="{A316D413-FEDB-B2EA-9DB0-26A25FC7B7AA}"/>
              </a:ext>
            </a:extLst>
          </p:cNvPr>
          <p:cNvSpPr/>
          <p:nvPr/>
        </p:nvSpPr>
        <p:spPr>
          <a:xfrm>
            <a:off x="6002199" y="-1849"/>
            <a:ext cx="6189800" cy="218167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B908C34-266D-9807-F7EF-89F3DD8416C5}"/>
              </a:ext>
            </a:extLst>
          </p:cNvPr>
          <p:cNvSpPr>
            <a:spLocks noGrp="1"/>
          </p:cNvSpPr>
          <p:nvPr>
            <p:ph sz="half" idx="1"/>
          </p:nvPr>
        </p:nvSpPr>
        <p:spPr>
          <a:xfrm>
            <a:off x="146303" y="2336601"/>
            <a:ext cx="5696433" cy="3735293"/>
          </a:xfrm>
          <a:solidFill>
            <a:srgbClr val="FFFFFF">
              <a:alpha val="47000"/>
            </a:srgbClr>
          </a:solidFill>
          <a:effectLst/>
        </p:spPr>
        <p:txBody>
          <a:bodyPr vert="horz" lIns="91440" tIns="45720" rIns="91440" bIns="45720" rtlCol="0" anchor="t">
            <a:normAutofit/>
          </a:bodyPr>
          <a:lstStyle/>
          <a:p>
            <a:pPr marL="0" indent="0">
              <a:buNone/>
            </a:pPr>
            <a:r>
              <a:rPr lang="en-US" sz="2000" b="1">
                <a:solidFill>
                  <a:srgbClr val="242424"/>
                </a:solidFill>
                <a:ea typeface="+mn-lt"/>
                <a:cs typeface="+mn-lt"/>
              </a:rPr>
              <a:t>Outcome:</a:t>
            </a:r>
            <a:r>
              <a:rPr lang="en-US" sz="2000">
                <a:solidFill>
                  <a:srgbClr val="242424"/>
                </a:solidFill>
                <a:ea typeface="+mn-lt"/>
                <a:cs typeface="+mn-lt"/>
              </a:rPr>
              <a:t> PAHO’s leadership capacity and governance mechanisms strengthened, bolstering its resilience and strategic collaboration to drive results and impact for advancing health development with equity.</a:t>
            </a:r>
          </a:p>
          <a:p>
            <a:pPr marL="0" indent="0">
              <a:buNone/>
            </a:pPr>
            <a:r>
              <a:rPr lang="en-US" sz="2000" b="1">
                <a:solidFill>
                  <a:srgbClr val="242424"/>
                </a:solidFill>
                <a:ea typeface="+mn-lt"/>
                <a:cs typeface="+mn-lt"/>
              </a:rPr>
              <a:t>Outcome:</a:t>
            </a:r>
            <a:r>
              <a:rPr lang="en-US" sz="2000">
                <a:solidFill>
                  <a:srgbClr val="242424"/>
                </a:solidFill>
                <a:ea typeface="+mn-lt"/>
                <a:cs typeface="+mn-lt"/>
              </a:rPr>
              <a:t> PASB’s institutional capacity enhanced to deliver PAHO's mission in an efficient, transparent, and accountable manner through modern and innovative management practices that foster an engaging, inclusive, and respectful culture.</a:t>
            </a:r>
          </a:p>
        </p:txBody>
      </p:sp>
      <p:sp>
        <p:nvSpPr>
          <p:cNvPr id="13" name="TextBox 12">
            <a:extLst>
              <a:ext uri="{FF2B5EF4-FFF2-40B4-BE49-F238E27FC236}">
                <a16:creationId xmlns:a16="http://schemas.microsoft.com/office/drawing/2014/main" id="{166646D6-6293-D32D-BA57-6092A43571A0}"/>
              </a:ext>
            </a:extLst>
          </p:cNvPr>
          <p:cNvSpPr txBox="1"/>
          <p:nvPr/>
        </p:nvSpPr>
        <p:spPr>
          <a:xfrm>
            <a:off x="238700" y="220986"/>
            <a:ext cx="5604037"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5</a:t>
            </a:r>
            <a:r>
              <a:rPr lang="en-GB" sz="2400">
                <a:solidFill>
                  <a:srgbClr val="00AAF0"/>
                </a:solidFill>
                <a:latin typeface="Lato Light"/>
                <a:ea typeface="+mn-lt"/>
                <a:cs typeface="+mn-lt"/>
              </a:rPr>
              <a:t>: Bolster leadership,</a:t>
            </a:r>
            <a:r>
              <a:rPr lang="en-GB" sz="2400">
                <a:solidFill>
                  <a:srgbClr val="00AAF0"/>
                </a:solidFill>
                <a:latin typeface="Lato Light"/>
                <a:ea typeface="Lato Light"/>
                <a:cs typeface="Lato Light"/>
              </a:rPr>
              <a:t> governance, and performance of PAHO to advance the regional health agenda and deliver technical cooperation that drives public health impact in countries</a:t>
            </a:r>
            <a:endParaRPr lang="en-GB" sz="2400">
              <a:solidFill>
                <a:srgbClr val="00AAF0"/>
              </a:solidFill>
              <a:latin typeface="Lato Light"/>
              <a:cs typeface="Lato Light"/>
            </a:endParaRPr>
          </a:p>
        </p:txBody>
      </p:sp>
      <p:sp>
        <p:nvSpPr>
          <p:cNvPr id="15" name="TextBox 14">
            <a:extLst>
              <a:ext uri="{FF2B5EF4-FFF2-40B4-BE49-F238E27FC236}">
                <a16:creationId xmlns:a16="http://schemas.microsoft.com/office/drawing/2014/main" id="{4D149D8B-8C5E-7C69-8A1B-CC52B17E9DF3}"/>
              </a:ext>
            </a:extLst>
          </p:cNvPr>
          <p:cNvSpPr txBox="1"/>
          <p:nvPr/>
        </p:nvSpPr>
        <p:spPr>
          <a:xfrm>
            <a:off x="6062372" y="220986"/>
            <a:ext cx="6142471" cy="193899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419" sz="2400" b="1">
                <a:solidFill>
                  <a:srgbClr val="179ADC"/>
                </a:solidFill>
                <a:latin typeface="Lato Light"/>
                <a:ea typeface="Lato Light"/>
                <a:cs typeface="Lato Light"/>
              </a:rPr>
              <a:t>Objetivo estratégico 5</a:t>
            </a:r>
            <a:r>
              <a:rPr lang="es-419" sz="2400">
                <a:solidFill>
                  <a:srgbClr val="179ADC"/>
                </a:solidFill>
                <a:latin typeface="Lato Light"/>
                <a:ea typeface="Lato Light"/>
                <a:cs typeface="Lato Light"/>
              </a:rPr>
              <a:t>: Reforzar el liderazgo, la gobernanza y el desempeño de la OPS para avanzar en la agenda de salud regional y brindar una cooperación técnica que impulse el impacto de la salud pública en los países</a:t>
            </a:r>
            <a:endParaRPr lang="es-419" sz="2400">
              <a:solidFill>
                <a:srgbClr val="179ADC"/>
              </a:solidFill>
              <a:cs typeface="Lato Light"/>
            </a:endParaRPr>
          </a:p>
        </p:txBody>
      </p:sp>
      <p:sp>
        <p:nvSpPr>
          <p:cNvPr id="17" name="Content Placeholder 2">
            <a:extLst>
              <a:ext uri="{FF2B5EF4-FFF2-40B4-BE49-F238E27FC236}">
                <a16:creationId xmlns:a16="http://schemas.microsoft.com/office/drawing/2014/main" id="{51E3F744-C431-3EC9-3565-3825EAC5A740}"/>
              </a:ext>
            </a:extLst>
          </p:cNvPr>
          <p:cNvSpPr txBox="1">
            <a:spLocks/>
          </p:cNvSpPr>
          <p:nvPr/>
        </p:nvSpPr>
        <p:spPr>
          <a:xfrm>
            <a:off x="6007142" y="2328621"/>
            <a:ext cx="6191784" cy="3743273"/>
          </a:xfrm>
          <a:prstGeom prst="rect">
            <a:avLst/>
          </a:prstGeom>
          <a:solidFill>
            <a:srgbClr val="FBE3D6">
              <a:alpha val="4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000" b="1">
                <a:solidFill>
                  <a:srgbClr val="242424"/>
                </a:solidFill>
                <a:ea typeface="+mn-lt"/>
                <a:cs typeface="+mn-lt"/>
              </a:rPr>
              <a:t>Resultado intermedio</a:t>
            </a:r>
            <a:r>
              <a:rPr lang="es-419" sz="2000">
                <a:solidFill>
                  <a:srgbClr val="242424"/>
                </a:solidFill>
                <a:ea typeface="+mn-lt"/>
                <a:cs typeface="+mn-lt"/>
              </a:rPr>
              <a:t>: Capacidad de liderazgo y mecanismos de gobernanza de la OPS fortalecidos, reforzando su resiliencia y la colaboración estratégica para impulsar resultados e impacto para avanzar en el desarrollo de la salud con equidad.</a:t>
            </a:r>
            <a:endParaRPr lang="es-419" sz="2000">
              <a:solidFill>
                <a:srgbClr val="000000"/>
              </a:solidFill>
              <a:ea typeface="+mn-lt"/>
              <a:cs typeface="+mn-lt"/>
            </a:endParaRPr>
          </a:p>
          <a:p>
            <a:pPr marL="0" indent="0">
              <a:buNone/>
            </a:pPr>
            <a:r>
              <a:rPr lang="es-419" sz="2000" b="1">
                <a:ea typeface="+mn-lt"/>
                <a:cs typeface="+mn-lt"/>
              </a:rPr>
              <a:t>Resultado intermedio:</a:t>
            </a:r>
            <a:r>
              <a:rPr lang="es-419" sz="2000">
                <a:ea typeface="+mn-lt"/>
                <a:cs typeface="+mn-lt"/>
              </a:rPr>
              <a:t> Capacidad institucional de la OSP potenciada para cumplir la misión de la OPS de manera eficiente y transparente y con la </a:t>
            </a:r>
            <a:r>
              <a:rPr lang="es-419" sz="2000" err="1">
                <a:ea typeface="+mn-lt"/>
                <a:cs typeface="+mn-lt"/>
              </a:rPr>
              <a:t>rendicion</a:t>
            </a:r>
            <a:r>
              <a:rPr lang="es-419" sz="2000">
                <a:ea typeface="+mn-lt"/>
                <a:cs typeface="+mn-lt"/>
              </a:rPr>
              <a:t> de cuentas, mediante las prácticas de gestión modernas e innovadoras, mientras que se fomenta una cultura participativa, inclusiva y respetuosa.</a:t>
            </a:r>
          </a:p>
        </p:txBody>
      </p:sp>
      <p:sp>
        <p:nvSpPr>
          <p:cNvPr id="2" name="CuadroTexto 1">
            <a:extLst>
              <a:ext uri="{FF2B5EF4-FFF2-40B4-BE49-F238E27FC236}">
                <a16:creationId xmlns:a16="http://schemas.microsoft.com/office/drawing/2014/main" id="{CDF19127-6660-6162-00BA-987473CD8582}"/>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for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9446906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n-US"/>
              <a:t>Next Steps</a:t>
            </a:r>
          </a:p>
          <a:p>
            <a:pPr marL="457200" indent="-457200">
              <a:buFont typeface="+mj-lt"/>
              <a:buAutoNum type="arabicPeriod"/>
            </a:pPr>
            <a:endParaRPr lang="en-US"/>
          </a:p>
        </p:txBody>
      </p:sp>
    </p:spTree>
    <p:extLst>
      <p:ext uri="{BB962C8B-B14F-4D97-AF65-F5344CB8AC3E}">
        <p14:creationId xmlns:p14="http://schemas.microsoft.com/office/powerpoint/2010/main" val="348199015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01A4-3220-F0C3-E794-8E896A1C7004}"/>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C8DBA8C1-543F-7BDC-EE09-D4ED6881D815}"/>
              </a:ext>
            </a:extLst>
          </p:cNvPr>
          <p:cNvSpPr>
            <a:spLocks noGrp="1"/>
          </p:cNvSpPr>
          <p:nvPr>
            <p:ph sz="half" idx="1"/>
          </p:nvPr>
        </p:nvSpPr>
        <p:spPr>
          <a:xfrm>
            <a:off x="280689" y="1554359"/>
            <a:ext cx="5815311" cy="4107499"/>
          </a:xfrm>
        </p:spPr>
        <p:txBody>
          <a:bodyPr vert="horz" lIns="91440" tIns="45720" rIns="91440" bIns="45720" rtlCol="0" anchor="t">
            <a:normAutofit fontScale="92500" lnSpcReduction="20000"/>
          </a:bodyPr>
          <a:lstStyle/>
          <a:p>
            <a:pPr>
              <a:lnSpc>
                <a:spcPct val="110000"/>
              </a:lnSpc>
            </a:pPr>
            <a:r>
              <a:rPr lang="en-US" sz="2400"/>
              <a:t>Stakeholders are invited to provide feedback during the session and in writing to </a:t>
            </a:r>
            <a:r>
              <a:rPr lang="en-US" sz="2400">
                <a:hlinkClick r:id="rId3"/>
              </a:rPr>
              <a:t>strategicplan26-31@paho.org</a:t>
            </a:r>
            <a:r>
              <a:rPr lang="en-US" sz="2400"/>
              <a:t> by </a:t>
            </a:r>
            <a:r>
              <a:rPr lang="en-US" sz="2400" b="1"/>
              <a:t>11 September 2024</a:t>
            </a:r>
            <a:r>
              <a:rPr lang="en-US" sz="2400"/>
              <a:t>.</a:t>
            </a:r>
            <a:endParaRPr lang="en-US" sz="2400">
              <a:cs typeface="Arial"/>
            </a:endParaRPr>
          </a:p>
          <a:p>
            <a:pPr>
              <a:lnSpc>
                <a:spcPct val="110000"/>
              </a:lnSpc>
            </a:pPr>
            <a:r>
              <a:rPr lang="en-US" sz="2400"/>
              <a:t>61st Directing Council will consider the updates on the implementation of the roadmap (CD61/INF/1</a:t>
            </a:r>
            <a:r>
              <a:rPr lang="es-ES" sz="2400"/>
              <a:t> – </a:t>
            </a:r>
            <a:r>
              <a:rPr lang="es-ES" sz="2400">
                <a:hlinkClick r:id="rId4"/>
              </a:rPr>
              <a:t>ENG</a:t>
            </a:r>
            <a:r>
              <a:rPr lang="es-ES" sz="2400"/>
              <a:t>, </a:t>
            </a:r>
            <a:r>
              <a:rPr lang="es-ES" sz="2400">
                <a:hlinkClick r:id="rId5"/>
              </a:rPr>
              <a:t>ESP</a:t>
            </a:r>
            <a:r>
              <a:rPr lang="es-ES" sz="2400"/>
              <a:t>, </a:t>
            </a:r>
            <a:r>
              <a:rPr lang="es-ES" sz="2400">
                <a:hlinkClick r:id="rId6"/>
              </a:rPr>
              <a:t>FRA</a:t>
            </a:r>
            <a:r>
              <a:rPr lang="es-ES" sz="2400"/>
              <a:t>, </a:t>
            </a:r>
            <a:r>
              <a:rPr lang="es-ES" sz="2400">
                <a:hlinkClick r:id="rId7"/>
              </a:rPr>
              <a:t>POR</a:t>
            </a:r>
            <a:r>
              <a:rPr lang="en-US" sz="2400"/>
              <a:t>) on </a:t>
            </a:r>
            <a:r>
              <a:rPr lang="en-US" sz="2400" b="1"/>
              <a:t>30 September – 4 October 2024</a:t>
            </a:r>
            <a:r>
              <a:rPr lang="en-US" sz="2400"/>
              <a:t>.  </a:t>
            </a:r>
            <a:endParaRPr lang="en-US" sz="2400">
              <a:cs typeface="Arial"/>
            </a:endParaRPr>
          </a:p>
          <a:p>
            <a:pPr>
              <a:lnSpc>
                <a:spcPct val="110000"/>
              </a:lnSpc>
            </a:pPr>
            <a:r>
              <a:rPr lang="en-US" sz="2400"/>
              <a:t>PASB teams will review feedback and build the first full draft SP, that will serve for the 2</a:t>
            </a:r>
            <a:r>
              <a:rPr lang="en-US" sz="2400" baseline="30000"/>
              <a:t>nd</a:t>
            </a:r>
            <a:r>
              <a:rPr lang="en-US" sz="2400"/>
              <a:t> Stakeholders session, which will be held on </a:t>
            </a:r>
            <a:r>
              <a:rPr lang="en-US" sz="2400" b="1"/>
              <a:t>5 November 2024</a:t>
            </a:r>
            <a:r>
              <a:rPr lang="en-US" sz="2400"/>
              <a:t>. </a:t>
            </a:r>
            <a:endParaRPr lang="en-US" sz="2400">
              <a:cs typeface="Arial"/>
            </a:endParaRPr>
          </a:p>
        </p:txBody>
      </p:sp>
      <p:sp>
        <p:nvSpPr>
          <p:cNvPr id="4" name="Slide Number Placeholder 3">
            <a:extLst>
              <a:ext uri="{FF2B5EF4-FFF2-40B4-BE49-F238E27FC236}">
                <a16:creationId xmlns:a16="http://schemas.microsoft.com/office/drawing/2014/main" id="{93AB8EA4-CC06-F66D-60E4-6855B78500BB}"/>
              </a:ext>
            </a:extLst>
          </p:cNvPr>
          <p:cNvSpPr>
            <a:spLocks noGrp="1"/>
          </p:cNvSpPr>
          <p:nvPr>
            <p:ph type="sldNum" sz="quarter" idx="4"/>
          </p:nvPr>
        </p:nvSpPr>
        <p:spPr/>
        <p:txBody>
          <a:bodyPr/>
          <a:lstStyle/>
          <a:p>
            <a:fld id="{CEF48CEA-885D-5C4E-A5CD-C931F1E95D6A}" type="slidenum">
              <a:rPr lang="en-US" smtClean="0"/>
              <a:pPr/>
              <a:t>24</a:t>
            </a:fld>
            <a:endParaRPr lang="en-US"/>
          </a:p>
        </p:txBody>
      </p:sp>
      <p:pic>
        <p:nvPicPr>
          <p:cNvPr id="6" name="Picture Placeholder 5" descr="A group of children smiling and giving thumbs up&#10;&#10;Description automatically generated">
            <a:extLst>
              <a:ext uri="{FF2B5EF4-FFF2-40B4-BE49-F238E27FC236}">
                <a16:creationId xmlns:a16="http://schemas.microsoft.com/office/drawing/2014/main" id="{422106F3-A492-0D72-78C4-CDF133A34577}"/>
              </a:ext>
            </a:extLst>
          </p:cNvPr>
          <p:cNvPicPr>
            <a:picLocks noGrp="1" noChangeAspect="1"/>
          </p:cNvPicPr>
          <p:nvPr>
            <p:ph type="pic" sz="quarter" idx="13"/>
          </p:nvPr>
        </p:nvPicPr>
        <p:blipFill>
          <a:blip r:embed="rId8"/>
          <a:srcRect l="4271" r="4271"/>
          <a:stretch/>
        </p:blipFill>
        <p:spPr/>
      </p:pic>
    </p:spTree>
    <p:extLst>
      <p:ext uri="{BB962C8B-B14F-4D97-AF65-F5344CB8AC3E}">
        <p14:creationId xmlns:p14="http://schemas.microsoft.com/office/powerpoint/2010/main" val="25087966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n-US"/>
              <a:t>Closure</a:t>
            </a:r>
          </a:p>
          <a:p>
            <a:pPr marL="457200" indent="-457200">
              <a:buFont typeface="+mj-lt"/>
              <a:buAutoNum type="arabicPeriod"/>
            </a:pPr>
            <a:endParaRPr lang="en-US"/>
          </a:p>
        </p:txBody>
      </p:sp>
    </p:spTree>
    <p:extLst>
      <p:ext uri="{BB962C8B-B14F-4D97-AF65-F5344CB8AC3E}">
        <p14:creationId xmlns:p14="http://schemas.microsoft.com/office/powerpoint/2010/main" val="164431577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E709-AC56-0E63-A27B-326998A06AC4}"/>
              </a:ext>
            </a:extLst>
          </p:cNvPr>
          <p:cNvSpPr>
            <a:spLocks noGrp="1"/>
          </p:cNvSpPr>
          <p:nvPr>
            <p:ph type="title"/>
          </p:nvPr>
        </p:nvSpPr>
        <p:spPr>
          <a:xfrm>
            <a:off x="1134763" y="1589519"/>
            <a:ext cx="10515600" cy="3708874"/>
          </a:xfrm>
        </p:spPr>
        <p:txBody>
          <a:bodyPr>
            <a:normAutofit/>
          </a:bodyPr>
          <a:lstStyle/>
          <a:p>
            <a:r>
              <a:rPr lang="en-US"/>
              <a:t>Thank you</a:t>
            </a:r>
            <a:br>
              <a:rPr lang="en-US"/>
            </a:br>
            <a:r>
              <a:rPr lang="en-US"/>
              <a:t>Gracias</a:t>
            </a:r>
            <a:br>
              <a:rPr lang="en-US"/>
            </a:br>
            <a:r>
              <a:rPr lang="en-US"/>
              <a:t>Merci</a:t>
            </a:r>
            <a:br>
              <a:rPr lang="en-US"/>
            </a:br>
            <a:r>
              <a:rPr lang="en-US" err="1"/>
              <a:t>Obrigado</a:t>
            </a:r>
            <a:endParaRPr lang="en-US"/>
          </a:p>
        </p:txBody>
      </p:sp>
      <p:sp>
        <p:nvSpPr>
          <p:cNvPr id="3" name="Slide Number Placeholder 2">
            <a:extLst>
              <a:ext uri="{FF2B5EF4-FFF2-40B4-BE49-F238E27FC236}">
                <a16:creationId xmlns:a16="http://schemas.microsoft.com/office/drawing/2014/main" id="{11603AA1-1A59-513E-A57F-E5CD124639F0}"/>
              </a:ext>
            </a:extLst>
          </p:cNvPr>
          <p:cNvSpPr>
            <a:spLocks noGrp="1"/>
          </p:cNvSpPr>
          <p:nvPr>
            <p:ph type="sldNum" sz="quarter" idx="4"/>
          </p:nvPr>
        </p:nvSpPr>
        <p:spPr/>
        <p:txBody>
          <a:bodyPr/>
          <a:lstStyle/>
          <a:p>
            <a:fld id="{CEF48CEA-885D-5C4E-A5CD-C931F1E95D6A}" type="slidenum">
              <a:rPr lang="en-US" smtClean="0"/>
              <a:pPr/>
              <a:t>26</a:t>
            </a:fld>
            <a:endParaRPr lang="en-US"/>
          </a:p>
        </p:txBody>
      </p:sp>
    </p:spTree>
    <p:extLst>
      <p:ext uri="{BB962C8B-B14F-4D97-AF65-F5344CB8AC3E}">
        <p14:creationId xmlns:p14="http://schemas.microsoft.com/office/powerpoint/2010/main" val="2924876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AFE6-FB6B-DE86-546B-0DD5565D64C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B3AF7CB-5326-0FDF-C3E7-E94ED4D268B2}"/>
              </a:ext>
            </a:extLst>
          </p:cNvPr>
          <p:cNvSpPr>
            <a:spLocks noGrp="1"/>
          </p:cNvSpPr>
          <p:nvPr>
            <p:ph sz="half" idx="1"/>
          </p:nvPr>
        </p:nvSpPr>
        <p:spPr>
          <a:xfrm>
            <a:off x="526991" y="1825625"/>
            <a:ext cx="10520212" cy="4043834"/>
          </a:xfrm>
        </p:spPr>
        <p:txBody>
          <a:bodyPr vert="horz" lIns="91440" tIns="45720" rIns="91440" bIns="45720" rtlCol="0" anchor="t">
            <a:normAutofit/>
          </a:bodyPr>
          <a:lstStyle/>
          <a:p>
            <a:r>
              <a:rPr lang="en-US"/>
              <a:t>Update on the Strategic Plan development process</a:t>
            </a:r>
          </a:p>
          <a:p>
            <a:endParaRPr lang="en-US"/>
          </a:p>
          <a:p>
            <a:r>
              <a:rPr lang="en-US"/>
              <a:t>Proposed content for the situation analysis</a:t>
            </a:r>
            <a:endParaRPr lang="en-US">
              <a:cs typeface="Arial"/>
            </a:endParaRPr>
          </a:p>
          <a:p>
            <a:endParaRPr lang="en-US"/>
          </a:p>
          <a:p>
            <a:r>
              <a:rPr lang="en-US"/>
              <a:t>Components of the Proposed results framework</a:t>
            </a:r>
            <a:endParaRPr lang="en-US">
              <a:cs typeface="Arial"/>
            </a:endParaRPr>
          </a:p>
          <a:p>
            <a:endParaRPr lang="en-US"/>
          </a:p>
          <a:p>
            <a:r>
              <a:rPr lang="en-US"/>
              <a:t>Next Steps</a:t>
            </a:r>
            <a:endParaRPr lang="en-US">
              <a:cs typeface="Arial"/>
            </a:endParaRPr>
          </a:p>
        </p:txBody>
      </p:sp>
      <p:sp>
        <p:nvSpPr>
          <p:cNvPr id="5" name="Slide Number Placeholder 4">
            <a:extLst>
              <a:ext uri="{FF2B5EF4-FFF2-40B4-BE49-F238E27FC236}">
                <a16:creationId xmlns:a16="http://schemas.microsoft.com/office/drawing/2014/main" id="{81D44C86-592D-3014-0889-07396000EB39}"/>
              </a:ext>
            </a:extLst>
          </p:cNvPr>
          <p:cNvSpPr>
            <a:spLocks noGrp="1"/>
          </p:cNvSpPr>
          <p:nvPr>
            <p:ph type="sldNum" sz="quarter" idx="4"/>
          </p:nvPr>
        </p:nvSpPr>
        <p:spPr/>
        <p:txBody>
          <a:bodyPr/>
          <a:lstStyle/>
          <a:p>
            <a:fld id="{CEF48CEA-885D-5C4E-A5CD-C931F1E95D6A}" type="slidenum">
              <a:rPr lang="en-US" smtClean="0"/>
              <a:pPr/>
              <a:t>3</a:t>
            </a:fld>
            <a:endParaRPr lang="en-US"/>
          </a:p>
        </p:txBody>
      </p:sp>
    </p:spTree>
    <p:extLst>
      <p:ext uri="{BB962C8B-B14F-4D97-AF65-F5344CB8AC3E}">
        <p14:creationId xmlns:p14="http://schemas.microsoft.com/office/powerpoint/2010/main" val="6477269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fontScale="92500" lnSpcReduction="10000"/>
          </a:bodyPr>
          <a:lstStyle/>
          <a:p>
            <a:r>
              <a:rPr lang="en-US"/>
              <a:t>Updates on the Strategic Plan Development Process</a:t>
            </a:r>
          </a:p>
          <a:p>
            <a:pPr marL="457200" indent="-457200">
              <a:buFont typeface="+mj-lt"/>
              <a:buAutoNum type="arabicPeriod"/>
            </a:pPr>
            <a:endParaRPr lang="en-US"/>
          </a:p>
        </p:txBody>
      </p:sp>
    </p:spTree>
    <p:extLst>
      <p:ext uri="{BB962C8B-B14F-4D97-AF65-F5344CB8AC3E}">
        <p14:creationId xmlns:p14="http://schemas.microsoft.com/office/powerpoint/2010/main" val="16960352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996" y="513891"/>
            <a:ext cx="11872779" cy="858380"/>
          </a:xfrm>
        </p:spPr>
        <p:txBody>
          <a:bodyPr/>
          <a:lstStyle/>
          <a:p>
            <a:r>
              <a:rPr lang="en-GB" altLang="en-US" sz="3200" noProof="1">
                <a:solidFill>
                  <a:srgbClr val="FF671B"/>
                </a:solidFill>
                <a:latin typeface="Arial" panose="020B0604020202020204" pitchFamily="34" charset="0"/>
                <a:ea typeface="ＭＳ Ｐゴシック" pitchFamily="34" charset="-128"/>
                <a:cs typeface="Arial" panose="020B0604020202020204" pitchFamily="34" charset="0"/>
              </a:rPr>
              <a:t>Timeline for the development of the SP26-31</a:t>
            </a:r>
            <a:endParaRPr lang="en-US" sz="3200">
              <a:solidFill>
                <a:srgbClr val="FF671B"/>
              </a:solidFill>
              <a:latin typeface="Arial" panose="020B0604020202020204" pitchFamily="34" charset="0"/>
              <a:cs typeface="Arial" panose="020B0604020202020204" pitchFamily="34" charset="0"/>
            </a:endParaRPr>
          </a:p>
        </p:txBody>
      </p:sp>
      <p:sp>
        <p:nvSpPr>
          <p:cNvPr id="31" name="Arrow: Right 10">
            <a:extLst>
              <a:ext uri="{FF2B5EF4-FFF2-40B4-BE49-F238E27FC236}">
                <a16:creationId xmlns:a16="http://schemas.microsoft.com/office/drawing/2014/main" id="{CFEA1D9C-D6CB-83B7-5543-A97D7B4B7A7C}"/>
              </a:ext>
            </a:extLst>
          </p:cNvPr>
          <p:cNvSpPr/>
          <p:nvPr/>
        </p:nvSpPr>
        <p:spPr>
          <a:xfrm>
            <a:off x="15418" y="3273830"/>
            <a:ext cx="11681282" cy="1339776"/>
          </a:xfrm>
          <a:prstGeom prst="rightArrow">
            <a:avLst/>
          </a:prstGeom>
          <a:solidFill>
            <a:srgbClr val="2683C6"/>
          </a:solidFill>
          <a:ln w="15875" cap="flat" cmpd="sng" algn="ctr">
            <a:solidFill>
              <a:srgbClr val="2683C6">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grpSp>
        <p:nvGrpSpPr>
          <p:cNvPr id="32" name="Grupo 31">
            <a:extLst>
              <a:ext uri="{FF2B5EF4-FFF2-40B4-BE49-F238E27FC236}">
                <a16:creationId xmlns:a16="http://schemas.microsoft.com/office/drawing/2014/main" id="{C017C291-F6C9-352E-A0F2-0F94146D58F4}"/>
              </a:ext>
            </a:extLst>
          </p:cNvPr>
          <p:cNvGrpSpPr/>
          <p:nvPr/>
        </p:nvGrpSpPr>
        <p:grpSpPr>
          <a:xfrm>
            <a:off x="984827" y="1453425"/>
            <a:ext cx="10222345" cy="4660376"/>
            <a:chOff x="1002147" y="1793012"/>
            <a:chExt cx="10222345" cy="4660376"/>
          </a:xfrm>
        </p:grpSpPr>
        <p:cxnSp>
          <p:nvCxnSpPr>
            <p:cNvPr id="33" name="OTLSHAPE_TB_00000000000000000000000000000000_Separator1">
              <a:extLst>
                <a:ext uri="{FF2B5EF4-FFF2-40B4-BE49-F238E27FC236}">
                  <a16:creationId xmlns:a16="http://schemas.microsoft.com/office/drawing/2014/main" id="{2D72AA3F-F9AE-01CC-BB81-492C11DCC7DE}"/>
                </a:ext>
              </a:extLst>
            </p:cNvPr>
            <p:cNvCxnSpPr/>
            <p:nvPr>
              <p:custDataLst>
                <p:tags r:id="rId4"/>
              </p:custDataLst>
            </p:nvPr>
          </p:nvCxnSpPr>
          <p:spPr>
            <a:xfrm>
              <a:off x="2845585" y="3580431"/>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cxnSp>
          <p:nvCxnSpPr>
            <p:cNvPr id="34" name="OTLSHAPE_TB_00000000000000000000000000000000_Separator6">
              <a:extLst>
                <a:ext uri="{FF2B5EF4-FFF2-40B4-BE49-F238E27FC236}">
                  <a16:creationId xmlns:a16="http://schemas.microsoft.com/office/drawing/2014/main" id="{B0A06ABB-4252-B637-1208-A5C0ED4E03A6}"/>
                </a:ext>
              </a:extLst>
            </p:cNvPr>
            <p:cNvCxnSpPr/>
            <p:nvPr>
              <p:custDataLst>
                <p:tags r:id="rId5"/>
              </p:custDataLst>
            </p:nvPr>
          </p:nvCxnSpPr>
          <p:spPr>
            <a:xfrm>
              <a:off x="5716924" y="3505817"/>
              <a:ext cx="0" cy="288057"/>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35" name="OTLSHAPE_M_498df976ba42469b9eb437001bff6e4f_Title">
              <a:extLst>
                <a:ext uri="{FF2B5EF4-FFF2-40B4-BE49-F238E27FC236}">
                  <a16:creationId xmlns:a16="http://schemas.microsoft.com/office/drawing/2014/main" id="{515EC2EC-4254-D1B7-AF54-B0E70B0712A8}"/>
                </a:ext>
              </a:extLst>
            </p:cNvPr>
            <p:cNvSpPr txBox="1"/>
            <p:nvPr>
              <p:custDataLst>
                <p:tags r:id="rId6"/>
              </p:custDataLst>
            </p:nvPr>
          </p:nvSpPr>
          <p:spPr>
            <a:xfrm>
              <a:off x="9483228" y="4729839"/>
              <a:ext cx="1741264" cy="1477328"/>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Final drafts of the SP 26–31 and PB 26–27 presented to the 62nd Directing Council</a:t>
              </a:r>
            </a:p>
          </p:txBody>
        </p:sp>
        <p:grpSp>
          <p:nvGrpSpPr>
            <p:cNvPr id="36" name="Group 14">
              <a:extLst>
                <a:ext uri="{FF2B5EF4-FFF2-40B4-BE49-F238E27FC236}">
                  <a16:creationId xmlns:a16="http://schemas.microsoft.com/office/drawing/2014/main" id="{30D5F49C-14E9-1E04-1910-FABC76F5FAD7}"/>
                </a:ext>
              </a:extLst>
            </p:cNvPr>
            <p:cNvGrpSpPr/>
            <p:nvPr/>
          </p:nvGrpSpPr>
          <p:grpSpPr>
            <a:xfrm>
              <a:off x="2677428" y="1801007"/>
              <a:ext cx="3107132" cy="822960"/>
              <a:chOff x="2855744" y="652615"/>
              <a:chExt cx="5325585" cy="822960"/>
            </a:xfrm>
          </p:grpSpPr>
          <p:sp>
            <p:nvSpPr>
              <p:cNvPr id="55" name="Rectangle: Rounded Corners 15">
                <a:extLst>
                  <a:ext uri="{FF2B5EF4-FFF2-40B4-BE49-F238E27FC236}">
                    <a16:creationId xmlns:a16="http://schemas.microsoft.com/office/drawing/2014/main" id="{7F6778F4-4769-0856-D87B-DADCAE9A31F2}"/>
                  </a:ext>
                </a:extLst>
              </p:cNvPr>
              <p:cNvSpPr/>
              <p:nvPr/>
            </p:nvSpPr>
            <p:spPr>
              <a:xfrm>
                <a:off x="2862327" y="652615"/>
                <a:ext cx="5319002"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6" name="TextBox 16">
                <a:extLst>
                  <a:ext uri="{FF2B5EF4-FFF2-40B4-BE49-F238E27FC236}">
                    <a16:creationId xmlns:a16="http://schemas.microsoft.com/office/drawing/2014/main" id="{9AE24A4E-A7A2-2FBE-9935-70D627D76449}"/>
                  </a:ext>
                </a:extLst>
              </p:cNvPr>
              <p:cNvSpPr txBox="1"/>
              <p:nvPr/>
            </p:nvSpPr>
            <p:spPr>
              <a:xfrm>
                <a:off x="2855744" y="776765"/>
                <a:ext cx="5293209"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Phase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analysis and drafting</a:t>
                </a:r>
              </a:p>
            </p:txBody>
          </p:sp>
        </p:grpSp>
        <p:grpSp>
          <p:nvGrpSpPr>
            <p:cNvPr id="37" name="Group 17">
              <a:extLst>
                <a:ext uri="{FF2B5EF4-FFF2-40B4-BE49-F238E27FC236}">
                  <a16:creationId xmlns:a16="http://schemas.microsoft.com/office/drawing/2014/main" id="{7C3FC75F-5242-F02E-813B-AD06F130D70B}"/>
                </a:ext>
              </a:extLst>
            </p:cNvPr>
            <p:cNvGrpSpPr/>
            <p:nvPr/>
          </p:nvGrpSpPr>
          <p:grpSpPr>
            <a:xfrm>
              <a:off x="5905866" y="1793012"/>
              <a:ext cx="5081441" cy="822960"/>
              <a:chOff x="8415139" y="629454"/>
              <a:chExt cx="3529210" cy="822960"/>
            </a:xfrm>
          </p:grpSpPr>
          <p:sp>
            <p:nvSpPr>
              <p:cNvPr id="53" name="Rectangle: Rounded Corners 18">
                <a:extLst>
                  <a:ext uri="{FF2B5EF4-FFF2-40B4-BE49-F238E27FC236}">
                    <a16:creationId xmlns:a16="http://schemas.microsoft.com/office/drawing/2014/main" id="{ED0D5BA4-4631-9DA9-C825-BDFFFD15AD3F}"/>
                  </a:ext>
                </a:extLst>
              </p:cNvPr>
              <p:cNvSpPr/>
              <p:nvPr/>
            </p:nvSpPr>
            <p:spPr>
              <a:xfrm>
                <a:off x="8415139" y="629454"/>
                <a:ext cx="3529209"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4" name="TextBox 19">
                <a:extLst>
                  <a:ext uri="{FF2B5EF4-FFF2-40B4-BE49-F238E27FC236}">
                    <a16:creationId xmlns:a16="http://schemas.microsoft.com/office/drawing/2014/main" id="{EC41902A-D5BA-ED42-5F8C-E2A327092F5E}"/>
                  </a:ext>
                </a:extLst>
              </p:cNvPr>
              <p:cNvSpPr txBox="1"/>
              <p:nvPr/>
            </p:nvSpPr>
            <p:spPr>
              <a:xfrm>
                <a:off x="8501536" y="784386"/>
                <a:ext cx="3442813"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Phase 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refinement and approval</a:t>
                </a:r>
              </a:p>
            </p:txBody>
          </p:sp>
        </p:grpSp>
        <p:sp>
          <p:nvSpPr>
            <p:cNvPr id="38" name="Left Brace 20">
              <a:extLst>
                <a:ext uri="{FF2B5EF4-FFF2-40B4-BE49-F238E27FC236}">
                  <a16:creationId xmlns:a16="http://schemas.microsoft.com/office/drawing/2014/main" id="{70002534-40AA-D74D-850E-9C49FA2327EF}"/>
                </a:ext>
              </a:extLst>
            </p:cNvPr>
            <p:cNvSpPr/>
            <p:nvPr/>
          </p:nvSpPr>
          <p:spPr>
            <a:xfrm rot="5400000">
              <a:off x="7121853" y="554317"/>
              <a:ext cx="185269" cy="573508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39" name="TextBox 21">
              <a:extLst>
                <a:ext uri="{FF2B5EF4-FFF2-40B4-BE49-F238E27FC236}">
                  <a16:creationId xmlns:a16="http://schemas.microsoft.com/office/drawing/2014/main" id="{6EB7DA92-1E23-28CD-F95E-91C0AFA56536}"/>
                </a:ext>
              </a:extLst>
            </p:cNvPr>
            <p:cNvSpPr txBox="1"/>
            <p:nvPr/>
          </p:nvSpPr>
          <p:spPr>
            <a:xfrm>
              <a:off x="5562106" y="3066135"/>
              <a:ext cx="36657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Program Budget 26–27 development</a:t>
              </a:r>
            </a:p>
          </p:txBody>
        </p:sp>
        <p:sp>
          <p:nvSpPr>
            <p:cNvPr id="40" name="Left Brace 22">
              <a:extLst>
                <a:ext uri="{FF2B5EF4-FFF2-40B4-BE49-F238E27FC236}">
                  <a16:creationId xmlns:a16="http://schemas.microsoft.com/office/drawing/2014/main" id="{1987E561-C18D-25B7-98C1-61FC5302C298}"/>
                </a:ext>
              </a:extLst>
            </p:cNvPr>
            <p:cNvSpPr/>
            <p:nvPr/>
          </p:nvSpPr>
          <p:spPr>
            <a:xfrm rot="5400000">
              <a:off x="5766913" y="-1132664"/>
              <a:ext cx="277906" cy="8308458"/>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1" name="TextBox 23">
              <a:extLst>
                <a:ext uri="{FF2B5EF4-FFF2-40B4-BE49-F238E27FC236}">
                  <a16:creationId xmlns:a16="http://schemas.microsoft.com/office/drawing/2014/main" id="{6FD0BF16-6A7F-597F-D2D0-5506DD44A513}"/>
                </a:ext>
              </a:extLst>
            </p:cNvPr>
            <p:cNvSpPr txBox="1"/>
            <p:nvPr/>
          </p:nvSpPr>
          <p:spPr>
            <a:xfrm>
              <a:off x="1413097" y="2613654"/>
              <a:ext cx="8908332" cy="338554"/>
            </a:xfrm>
            <a:prstGeom prst="rect">
              <a:avLst/>
            </a:prstGeom>
            <a:noFill/>
          </p:spPr>
          <p:txBody>
            <a:bodyPr wrap="square" lIns="91440" tIns="45720" rIns="91440" bIns="45720" rtlCol="0" anchor="t">
              <a:spAutoFit/>
            </a:bodyPr>
            <a:lstStyle/>
            <a:p>
              <a:pPr algn="ctr" defTabSz="914400">
                <a:defRPr/>
              </a:pPr>
              <a:r>
                <a:rPr kumimoji="0" lang="en-US" sz="1600" b="1" i="0" u="none" strike="noStrike" kern="1200" cap="none" spc="0" normalizeH="0" baseline="0" noProof="0">
                  <a:ln>
                    <a:noFill/>
                  </a:ln>
                  <a:solidFill>
                    <a:prstClr val="black"/>
                  </a:solidFill>
                  <a:effectLst/>
                  <a:uLnTx/>
                  <a:uFillTx/>
                  <a:latin typeface="Arial"/>
                  <a:ea typeface="Calibri"/>
                  <a:cs typeface="Arial"/>
                </a:rPr>
                <a:t>Virtual consultations </a:t>
              </a:r>
              <a:r>
                <a:rPr lang="en-US" sz="1600" b="1">
                  <a:solidFill>
                    <a:prstClr val="black"/>
                  </a:solidFill>
                  <a:latin typeface="Arial"/>
                  <a:ea typeface="Calibri"/>
                  <a:cs typeface="Arial"/>
                </a:rPr>
                <a:t>and </a:t>
              </a:r>
              <a:r>
                <a:rPr lang="en-US" sz="1600" b="1">
                  <a:solidFill>
                    <a:prstClr val="black"/>
                  </a:solidFill>
                  <a:highlight>
                    <a:srgbClr val="FFFF00"/>
                  </a:highlight>
                  <a:latin typeface="Arial"/>
                  <a:ea typeface="Calibri"/>
                  <a:cs typeface="Arial"/>
                </a:rPr>
                <a:t>information sessions</a:t>
              </a:r>
              <a:r>
                <a:rPr lang="en-US" sz="1600" b="1">
                  <a:solidFill>
                    <a:prstClr val="black"/>
                  </a:solidFill>
                  <a:latin typeface="Arial"/>
                  <a:ea typeface="Calibri"/>
                  <a:cs typeface="Arial"/>
                </a:rPr>
                <a:t> with</a:t>
              </a:r>
              <a:r>
                <a:rPr kumimoji="0" lang="en-US" sz="1600" b="1" i="0" u="none" strike="noStrike" kern="1200" cap="none" spc="0" normalizeH="0" baseline="0" noProof="0">
                  <a:ln>
                    <a:noFill/>
                  </a:ln>
                  <a:solidFill>
                    <a:prstClr val="black"/>
                  </a:solidFill>
                  <a:effectLst/>
                  <a:uLnTx/>
                  <a:uFillTx/>
                  <a:latin typeface="Arial"/>
                  <a:ea typeface="Calibri"/>
                  <a:cs typeface="Arial"/>
                </a:rPr>
                <a:t> Member States and </a:t>
              </a:r>
              <a:r>
                <a:rPr lang="en-US" sz="1600" b="1">
                  <a:solidFill>
                    <a:prstClr val="black"/>
                  </a:solidFill>
                  <a:latin typeface="Arial"/>
                  <a:ea typeface="Calibri"/>
                  <a:cs typeface="Arial"/>
                </a:rPr>
                <a:t>stakeholders</a:t>
              </a:r>
              <a:endParaRPr kumimoji="0" lang="en-US" sz="1600" b="1" i="0" u="none" strike="noStrike" kern="1200" cap="none" spc="0" normalizeH="0" baseline="0" noProof="0">
                <a:ln>
                  <a:noFill/>
                </a:ln>
                <a:solidFill>
                  <a:prstClr val="black"/>
                </a:solidFill>
                <a:effectLst/>
                <a:uLnTx/>
                <a:uFillTx/>
                <a:latin typeface="Arial"/>
                <a:ea typeface="Calibri"/>
                <a:cs typeface="Arial"/>
              </a:endParaRPr>
            </a:p>
          </p:txBody>
        </p:sp>
        <p:sp>
          <p:nvSpPr>
            <p:cNvPr id="42" name="Left Brace 24">
              <a:extLst>
                <a:ext uri="{FF2B5EF4-FFF2-40B4-BE49-F238E27FC236}">
                  <a16:creationId xmlns:a16="http://schemas.microsoft.com/office/drawing/2014/main" id="{8BDF7B78-F7A7-864D-C407-B291528E338A}"/>
                </a:ext>
              </a:extLst>
            </p:cNvPr>
            <p:cNvSpPr/>
            <p:nvPr/>
          </p:nvSpPr>
          <p:spPr>
            <a:xfrm rot="5400000">
              <a:off x="2519234" y="1937057"/>
              <a:ext cx="181114" cy="297375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3" name="Left Brace 26">
              <a:extLst>
                <a:ext uri="{FF2B5EF4-FFF2-40B4-BE49-F238E27FC236}">
                  <a16:creationId xmlns:a16="http://schemas.microsoft.com/office/drawing/2014/main" id="{02BBE7CA-1295-8BC0-11C4-81FEBD4C4BF8}"/>
                </a:ext>
              </a:extLst>
            </p:cNvPr>
            <p:cNvSpPr/>
            <p:nvPr/>
          </p:nvSpPr>
          <p:spPr>
            <a:xfrm rot="5400000">
              <a:off x="3374188" y="2273512"/>
              <a:ext cx="123346" cy="3164070"/>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4" name="TextBox 27">
              <a:extLst>
                <a:ext uri="{FF2B5EF4-FFF2-40B4-BE49-F238E27FC236}">
                  <a16:creationId xmlns:a16="http://schemas.microsoft.com/office/drawing/2014/main" id="{B61F5E62-68A2-B1B5-FA54-FFFECFFECA81}"/>
                </a:ext>
              </a:extLst>
            </p:cNvPr>
            <p:cNvSpPr txBox="1"/>
            <p:nvPr/>
          </p:nvSpPr>
          <p:spPr>
            <a:xfrm>
              <a:off x="1351819" y="3514566"/>
              <a:ext cx="43486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Country strategic  input and prioritization</a:t>
              </a:r>
            </a:p>
          </p:txBody>
        </p:sp>
        <p:sp>
          <p:nvSpPr>
            <p:cNvPr id="45" name="TextBox 28">
              <a:extLst>
                <a:ext uri="{FF2B5EF4-FFF2-40B4-BE49-F238E27FC236}">
                  <a16:creationId xmlns:a16="http://schemas.microsoft.com/office/drawing/2014/main" id="{D48AFC85-92AD-216D-C97A-F52AE82830D2}"/>
                </a:ext>
              </a:extLst>
            </p:cNvPr>
            <p:cNvSpPr txBox="1"/>
            <p:nvPr/>
          </p:nvSpPr>
          <p:spPr>
            <a:xfrm>
              <a:off x="3162300" y="3978734"/>
              <a:ext cx="12444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CD61</a:t>
              </a:r>
            </a:p>
          </p:txBody>
        </p:sp>
        <p:sp>
          <p:nvSpPr>
            <p:cNvPr id="46" name="TextBox 29">
              <a:extLst>
                <a:ext uri="{FF2B5EF4-FFF2-40B4-BE49-F238E27FC236}">
                  <a16:creationId xmlns:a16="http://schemas.microsoft.com/office/drawing/2014/main" id="{8CBF9FBA-021E-AEDD-BA87-EBB8F860924C}"/>
                </a:ext>
              </a:extLst>
            </p:cNvPr>
            <p:cNvSpPr txBox="1"/>
            <p:nvPr/>
          </p:nvSpPr>
          <p:spPr>
            <a:xfrm>
              <a:off x="5629572" y="3978734"/>
              <a:ext cx="1056268" cy="584775"/>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March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SPBA19</a:t>
              </a:r>
            </a:p>
          </p:txBody>
        </p:sp>
        <p:sp>
          <p:nvSpPr>
            <p:cNvPr id="47" name="TextBox 30">
              <a:extLst>
                <a:ext uri="{FF2B5EF4-FFF2-40B4-BE49-F238E27FC236}">
                  <a16:creationId xmlns:a16="http://schemas.microsoft.com/office/drawing/2014/main" id="{274ED748-B342-D68C-4C51-5368A5F25828}"/>
                </a:ext>
              </a:extLst>
            </p:cNvPr>
            <p:cNvSpPr txBox="1"/>
            <p:nvPr/>
          </p:nvSpPr>
          <p:spPr>
            <a:xfrm>
              <a:off x="7984004" y="3978734"/>
              <a:ext cx="88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CE176</a:t>
              </a:r>
            </a:p>
          </p:txBody>
        </p:sp>
        <p:sp>
          <p:nvSpPr>
            <p:cNvPr id="48" name="TextBox 31">
              <a:extLst>
                <a:ext uri="{FF2B5EF4-FFF2-40B4-BE49-F238E27FC236}">
                  <a16:creationId xmlns:a16="http://schemas.microsoft.com/office/drawing/2014/main" id="{429CAA70-032F-4CB8-9D7B-B325B44EFDE5}"/>
                </a:ext>
              </a:extLst>
            </p:cNvPr>
            <p:cNvSpPr txBox="1"/>
            <p:nvPr/>
          </p:nvSpPr>
          <p:spPr>
            <a:xfrm>
              <a:off x="9568805" y="3978734"/>
              <a:ext cx="1570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CD62</a:t>
              </a:r>
            </a:p>
          </p:txBody>
        </p:sp>
        <p:sp>
          <p:nvSpPr>
            <p:cNvPr id="49" name="TextBox 32">
              <a:extLst>
                <a:ext uri="{FF2B5EF4-FFF2-40B4-BE49-F238E27FC236}">
                  <a16:creationId xmlns:a16="http://schemas.microsoft.com/office/drawing/2014/main" id="{6C0EBCD6-6265-608E-0ACB-88970FD4E7F5}"/>
                </a:ext>
              </a:extLst>
            </p:cNvPr>
            <p:cNvSpPr txBox="1"/>
            <p:nvPr/>
          </p:nvSpPr>
          <p:spPr>
            <a:xfrm>
              <a:off x="1002147" y="3978734"/>
              <a:ext cx="1056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CE174</a:t>
              </a:r>
            </a:p>
          </p:txBody>
        </p:sp>
        <p:sp>
          <p:nvSpPr>
            <p:cNvPr id="50" name="OTLSHAPE_TB_00000000000000000000000000000000_LeftEndCaps">
              <a:extLst>
                <a:ext uri="{FF2B5EF4-FFF2-40B4-BE49-F238E27FC236}">
                  <a16:creationId xmlns:a16="http://schemas.microsoft.com/office/drawing/2014/main" id="{0ED09890-C5B0-4CF4-1C46-A1A03A6EB85C}"/>
                </a:ext>
              </a:extLst>
            </p:cNvPr>
            <p:cNvSpPr txBox="1"/>
            <p:nvPr>
              <p:custDataLst>
                <p:tags r:id="rId7"/>
              </p:custDataLst>
            </p:nvPr>
          </p:nvSpPr>
          <p:spPr>
            <a:xfrm>
              <a:off x="4692358" y="417176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Arial Black" panose="020B0A04020102020204" pitchFamily="34" charset="0"/>
                  <a:ea typeface="ＭＳ Ｐゴシック" charset="-128"/>
                  <a:cs typeface="+mn-cs"/>
                </a:rPr>
                <a:t>2025</a:t>
              </a:r>
            </a:p>
          </p:txBody>
        </p:sp>
        <p:sp>
          <p:nvSpPr>
            <p:cNvPr id="51" name="OTLSHAPE_M_4915f609d1724b9e9e9575470f8f3320_Title">
              <a:extLst>
                <a:ext uri="{FF2B5EF4-FFF2-40B4-BE49-F238E27FC236}">
                  <a16:creationId xmlns:a16="http://schemas.microsoft.com/office/drawing/2014/main" id="{E7B3FD5E-91E3-2259-40B0-D8167AC8562A}"/>
                </a:ext>
              </a:extLst>
            </p:cNvPr>
            <p:cNvSpPr txBox="1"/>
            <p:nvPr>
              <p:custDataLst>
                <p:tags r:id="rId8"/>
              </p:custDataLst>
            </p:nvPr>
          </p:nvSpPr>
          <p:spPr>
            <a:xfrm>
              <a:off x="7579483" y="4729839"/>
              <a:ext cx="1817347"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Updated SP 26–31 and draft PB 26–27 presented to 176th Session of the Executive Committee</a:t>
              </a:r>
            </a:p>
          </p:txBody>
        </p:sp>
        <p:sp>
          <p:nvSpPr>
            <p:cNvPr id="52" name="OTLSHAPE_M_7054b8f8cd834d3194a9548bd5e56275_Title">
              <a:extLst>
                <a:ext uri="{FF2B5EF4-FFF2-40B4-BE49-F238E27FC236}">
                  <a16:creationId xmlns:a16="http://schemas.microsoft.com/office/drawing/2014/main" id="{3BFDF22E-A356-4A6A-0A66-17BC82FC5BCF}"/>
                </a:ext>
              </a:extLst>
            </p:cNvPr>
            <p:cNvSpPr txBox="1"/>
            <p:nvPr>
              <p:custDataLst>
                <p:tags r:id="rId9"/>
              </p:custDataLst>
            </p:nvPr>
          </p:nvSpPr>
          <p:spPr>
            <a:xfrm>
              <a:off x="2945490" y="4729839"/>
              <a:ext cx="1757259"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Progress update on the development of the SP 26–31 to the 61st Directing Council</a:t>
              </a:r>
            </a:p>
          </p:txBody>
        </p:sp>
      </p:grpSp>
      <p:grpSp>
        <p:nvGrpSpPr>
          <p:cNvPr id="59" name="Group 11">
            <a:extLst>
              <a:ext uri="{FF2B5EF4-FFF2-40B4-BE49-F238E27FC236}">
                <a16:creationId xmlns:a16="http://schemas.microsoft.com/office/drawing/2014/main" id="{A2D1C27F-7C6B-F9DA-B64A-6C54134D392C}"/>
              </a:ext>
            </a:extLst>
          </p:cNvPr>
          <p:cNvGrpSpPr/>
          <p:nvPr/>
        </p:nvGrpSpPr>
        <p:grpSpPr>
          <a:xfrm>
            <a:off x="138540" y="1453425"/>
            <a:ext cx="2514098" cy="822960"/>
            <a:chOff x="70905" y="699941"/>
            <a:chExt cx="2657412" cy="822960"/>
          </a:xfrm>
        </p:grpSpPr>
        <p:sp>
          <p:nvSpPr>
            <p:cNvPr id="60" name="Rectangle: Rounded Corners 12">
              <a:extLst>
                <a:ext uri="{FF2B5EF4-FFF2-40B4-BE49-F238E27FC236}">
                  <a16:creationId xmlns:a16="http://schemas.microsoft.com/office/drawing/2014/main" id="{7A75ADCB-A363-3D8C-53D1-52D9AD15348B}"/>
                </a:ext>
              </a:extLst>
            </p:cNvPr>
            <p:cNvSpPr/>
            <p:nvPr/>
          </p:nvSpPr>
          <p:spPr>
            <a:xfrm>
              <a:off x="70905" y="699941"/>
              <a:ext cx="2581318"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61" name="TextBox 13">
              <a:extLst>
                <a:ext uri="{FF2B5EF4-FFF2-40B4-BE49-F238E27FC236}">
                  <a16:creationId xmlns:a16="http://schemas.microsoft.com/office/drawing/2014/main" id="{D9308978-6D01-960F-CBD0-EE64567AB91F}"/>
                </a:ext>
              </a:extLst>
            </p:cNvPr>
            <p:cNvSpPr txBox="1"/>
            <p:nvPr/>
          </p:nvSpPr>
          <p:spPr>
            <a:xfrm>
              <a:off x="71000" y="725132"/>
              <a:ext cx="2657317" cy="784830"/>
            </a:xfrm>
            <a:prstGeom prst="rect">
              <a:avLst/>
            </a:prstGeom>
            <a:noFill/>
          </p:spPr>
          <p:txBody>
            <a:bodyPr wrap="square" lIns="91440" tIns="45720" rIns="91440" bIns="45720" rtlCol="0" anchor="ctr">
              <a:spAutoFit/>
            </a:bodyPr>
            <a:lstStyle/>
            <a:p>
              <a:pPr algn="ctr" defTabSz="457200">
                <a:defRPr/>
              </a:pPr>
              <a:r>
                <a:rPr kumimoji="0" lang="es-CO" sz="1500" b="1" i="0" u="none" strike="noStrike" kern="1200" cap="none" spc="0" normalizeH="0" baseline="0" noProof="0" err="1">
                  <a:ln>
                    <a:noFill/>
                  </a:ln>
                  <a:solidFill>
                    <a:prstClr val="white"/>
                  </a:solidFill>
                  <a:effectLst/>
                  <a:uLnTx/>
                  <a:uFillTx/>
                  <a:latin typeface="Arial"/>
                  <a:ea typeface="Calibri"/>
                  <a:cs typeface="Arial"/>
                </a:rPr>
                <a:t>Phase</a:t>
              </a:r>
              <a:r>
                <a:rPr kumimoji="0" lang="es-CO" sz="1500" b="1" i="0" u="none" strike="noStrike" kern="1200" cap="none" spc="0" normalizeH="0" baseline="0" noProof="0">
                  <a:ln>
                    <a:noFill/>
                  </a:ln>
                  <a:solidFill>
                    <a:prstClr val="white"/>
                  </a:solidFill>
                  <a:effectLst/>
                  <a:uLnTx/>
                  <a:uFillTx/>
                  <a:latin typeface="Arial"/>
                  <a:ea typeface="Calibri"/>
                  <a:cs typeface="Arial"/>
                </a:rPr>
                <a:t> 1: </a:t>
              </a:r>
              <a:r>
                <a:rPr kumimoji="0" lang="en-US" sz="1500" b="1" i="0" u="none" strike="noStrike" kern="1200" cap="none" spc="0" normalizeH="0" baseline="0" noProof="0">
                  <a:ln>
                    <a:noFill/>
                  </a:ln>
                  <a:solidFill>
                    <a:prstClr val="white"/>
                  </a:solidFill>
                  <a:effectLst/>
                  <a:uLnTx/>
                  <a:uFillTx/>
                  <a:latin typeface="Arial"/>
                  <a:ea typeface="Calibri"/>
                  <a:cs typeface="Arial"/>
                </a:rPr>
                <a:t>preparation of the SP development process</a:t>
              </a:r>
              <a:r>
                <a:rPr lang="en-US" sz="1500" b="1">
                  <a:solidFill>
                    <a:prstClr val="white"/>
                  </a:solidFill>
                  <a:latin typeface="Arial"/>
                  <a:ea typeface="Calibri"/>
                  <a:cs typeface="Arial"/>
                </a:rPr>
                <a:t> (completed)</a:t>
              </a:r>
              <a:endParaRPr lang="en-US" sz="1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2" name="TextBox 25">
            <a:extLst>
              <a:ext uri="{FF2B5EF4-FFF2-40B4-BE49-F238E27FC236}">
                <a16:creationId xmlns:a16="http://schemas.microsoft.com/office/drawing/2014/main" id="{4350581C-974F-A1C7-ACC1-6D309938F212}"/>
              </a:ext>
            </a:extLst>
          </p:cNvPr>
          <p:cNvSpPr txBox="1"/>
          <p:nvPr/>
        </p:nvSpPr>
        <p:spPr>
          <a:xfrm>
            <a:off x="219628" y="2699124"/>
            <a:ext cx="48809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Results-based management framework revision</a:t>
            </a:r>
          </a:p>
        </p:txBody>
      </p:sp>
      <p:sp>
        <p:nvSpPr>
          <p:cNvPr id="63" name="OTLSHAPE_TB_00000000000000000000000000000000_LeftEndCaps">
            <a:extLst>
              <a:ext uri="{FF2B5EF4-FFF2-40B4-BE49-F238E27FC236}">
                <a16:creationId xmlns:a16="http://schemas.microsoft.com/office/drawing/2014/main" id="{6DA78874-DEB0-7042-123D-B56E9D17816B}"/>
              </a:ext>
            </a:extLst>
          </p:cNvPr>
          <p:cNvSpPr txBox="1"/>
          <p:nvPr>
            <p:custDataLst>
              <p:tags r:id="rId1"/>
            </p:custDataLst>
          </p:nvPr>
        </p:nvSpPr>
        <p:spPr>
          <a:xfrm>
            <a:off x="215229" y="381689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Arial Black" panose="020B0A04020102020204" pitchFamily="34" charset="0"/>
                <a:ea typeface="ＭＳ Ｐゴシック" charset="-128"/>
                <a:cs typeface="+mn-cs"/>
              </a:rPr>
              <a:t>2024</a:t>
            </a:r>
          </a:p>
        </p:txBody>
      </p:sp>
      <p:sp>
        <p:nvSpPr>
          <p:cNvPr id="64" name="OTLSHAPE_M_b53f41a12be2432b8480fcf3d5b7fe90_Title">
            <a:extLst>
              <a:ext uri="{FF2B5EF4-FFF2-40B4-BE49-F238E27FC236}">
                <a16:creationId xmlns:a16="http://schemas.microsoft.com/office/drawing/2014/main" id="{F9FEBD22-2084-20EF-DC3A-82D2816B1337}"/>
              </a:ext>
            </a:extLst>
          </p:cNvPr>
          <p:cNvSpPr txBox="1"/>
          <p:nvPr>
            <p:custDataLst>
              <p:tags r:id="rId2"/>
            </p:custDataLst>
          </p:nvPr>
        </p:nvSpPr>
        <p:spPr>
          <a:xfrm>
            <a:off x="760250" y="4393907"/>
            <a:ext cx="1817347" cy="196977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Roadmap for the development of the SP 26–31 presented to the 174th Session of the Executive Committee</a:t>
            </a:r>
          </a:p>
        </p:txBody>
      </p:sp>
      <p:sp>
        <p:nvSpPr>
          <p:cNvPr id="65" name="OTLSHAPE_M_cbe286b1f1024486ad2dcd7456a869d0_Title">
            <a:extLst>
              <a:ext uri="{FF2B5EF4-FFF2-40B4-BE49-F238E27FC236}">
                <a16:creationId xmlns:a16="http://schemas.microsoft.com/office/drawing/2014/main" id="{40540BD6-550C-1657-D71E-62E30A48DD1F}"/>
              </a:ext>
            </a:extLst>
          </p:cNvPr>
          <p:cNvSpPr txBox="1"/>
          <p:nvPr>
            <p:custDataLst>
              <p:tags r:id="rId3"/>
            </p:custDataLst>
          </p:nvPr>
        </p:nvSpPr>
        <p:spPr>
          <a:xfrm>
            <a:off x="5100587" y="4393907"/>
            <a:ext cx="2279597" cy="196977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Full draft SP 26–31 and outline PB 26–27 presented to 19th Session of the Subcommittee on Program, Budget, and Administration</a:t>
            </a:r>
          </a:p>
        </p:txBody>
      </p:sp>
      <p:sp>
        <p:nvSpPr>
          <p:cNvPr id="66" name="object 9">
            <a:extLst>
              <a:ext uri="{FF2B5EF4-FFF2-40B4-BE49-F238E27FC236}">
                <a16:creationId xmlns:a16="http://schemas.microsoft.com/office/drawing/2014/main" id="{E22AF3FE-DBCF-98FA-42C3-9B0F631275FC}"/>
              </a:ext>
            </a:extLst>
          </p:cNvPr>
          <p:cNvSpPr txBox="1"/>
          <p:nvPr/>
        </p:nvSpPr>
        <p:spPr>
          <a:xfrm>
            <a:off x="8429267" y="6385322"/>
            <a:ext cx="1626235" cy="259686"/>
          </a:xfrm>
          <a:prstGeom prst="rect">
            <a:avLst/>
          </a:prstGeom>
        </p:spPr>
        <p:txBody>
          <a:bodyPr vert="horz" wrap="square" lIns="0" tIns="13335" rIns="0" bIns="0" rtlCol="0">
            <a:spAutoFit/>
          </a:bodyPr>
          <a:lstStyle/>
          <a:p>
            <a:pPr marL="12700" marR="0" lvl="0" indent="0" algn="r" defTabSz="913607" rtl="0" eaLnBrk="1" fontAlgn="base" latinLnBrk="0" hangingPunct="1">
              <a:lnSpc>
                <a:spcPct val="100000"/>
              </a:lnSpc>
              <a:spcBef>
                <a:spcPts val="105"/>
              </a:spcBef>
              <a:spcAft>
                <a:spcPct val="0"/>
              </a:spcAft>
              <a:buClrTx/>
              <a:buSzTx/>
              <a:buFontTx/>
              <a:buNone/>
              <a:tabLst/>
              <a:defRPr/>
            </a:pPr>
            <a:r>
              <a:rPr kumimoji="0" sz="1600" b="0" i="0" u="none" strike="noStrike" kern="1200" cap="none" spc="0" normalizeH="0" baseline="0" noProof="0" err="1">
                <a:ln>
                  <a:noFill/>
                </a:ln>
                <a:solidFill>
                  <a:srgbClr val="009ADE"/>
                </a:solidFill>
                <a:effectLst/>
                <a:uLnTx/>
                <a:uFillTx/>
                <a:latin typeface="Arial Narrow"/>
                <a:ea typeface="ＭＳ Ｐゴシック" charset="-128"/>
                <a:cs typeface="Arial Narrow"/>
              </a:rPr>
              <a:t>www.paho.org</a:t>
            </a:r>
            <a:endParaRPr kumimoji="0" sz="1600" b="0" i="0" u="none" strike="noStrike" kern="1200" cap="none" spc="0" normalizeH="0" baseline="0" noProof="0">
              <a:ln>
                <a:noFill/>
              </a:ln>
              <a:solidFill>
                <a:srgbClr val="009ADE"/>
              </a:solidFill>
              <a:effectLst/>
              <a:uLnTx/>
              <a:uFillTx/>
              <a:latin typeface="Arial Narrow"/>
              <a:ea typeface="ＭＳ Ｐゴシック" charset="-128"/>
              <a:cs typeface="Arial Narrow"/>
            </a:endParaRPr>
          </a:p>
        </p:txBody>
      </p:sp>
      <p:sp>
        <p:nvSpPr>
          <p:cNvPr id="2" name="TextBox 1">
            <a:extLst>
              <a:ext uri="{FF2B5EF4-FFF2-40B4-BE49-F238E27FC236}">
                <a16:creationId xmlns:a16="http://schemas.microsoft.com/office/drawing/2014/main" id="{9FF1D059-7D5A-8A61-D4A4-AC7272CE14AE}"/>
              </a:ext>
            </a:extLst>
          </p:cNvPr>
          <p:cNvSpPr txBox="1"/>
          <p:nvPr/>
        </p:nvSpPr>
        <p:spPr>
          <a:xfrm>
            <a:off x="2820803" y="6385322"/>
            <a:ext cx="5757602" cy="307777"/>
          </a:xfrm>
          <a:prstGeom prst="rect">
            <a:avLst/>
          </a:prstGeom>
          <a:noFill/>
        </p:spPr>
        <p:txBody>
          <a:bodyPr wrap="none" rtlCol="0">
            <a:spAutoFit/>
          </a:bodyPr>
          <a:lstStyle/>
          <a:p>
            <a:r>
              <a:rPr lang="en-US" sz="1400"/>
              <a:t>See document (CD61/INF/1</a:t>
            </a:r>
            <a:r>
              <a:rPr lang="es-ES" sz="1400"/>
              <a:t> – </a:t>
            </a:r>
            <a:r>
              <a:rPr lang="es-ES" sz="1400">
                <a:hlinkClick r:id="rId12"/>
              </a:rPr>
              <a:t>ENG</a:t>
            </a:r>
            <a:r>
              <a:rPr lang="es-ES" sz="1400"/>
              <a:t>, </a:t>
            </a:r>
            <a:r>
              <a:rPr lang="es-ES" sz="1400">
                <a:hlinkClick r:id="rId13"/>
              </a:rPr>
              <a:t>ESP</a:t>
            </a:r>
            <a:r>
              <a:rPr lang="es-ES" sz="1400"/>
              <a:t>, </a:t>
            </a:r>
            <a:r>
              <a:rPr lang="es-ES" sz="1400">
                <a:hlinkClick r:id="rId14"/>
              </a:rPr>
              <a:t>FRA</a:t>
            </a:r>
            <a:r>
              <a:rPr lang="es-ES" sz="1400"/>
              <a:t>, </a:t>
            </a:r>
            <a:r>
              <a:rPr lang="es-ES" sz="1400">
                <a:hlinkClick r:id="rId15"/>
              </a:rPr>
              <a:t>POR</a:t>
            </a:r>
            <a:r>
              <a:rPr lang="en-US" sz="1400"/>
              <a:t>) for more details.</a:t>
            </a:r>
          </a:p>
        </p:txBody>
      </p:sp>
    </p:spTree>
    <p:extLst>
      <p:ext uri="{BB962C8B-B14F-4D97-AF65-F5344CB8AC3E}">
        <p14:creationId xmlns:p14="http://schemas.microsoft.com/office/powerpoint/2010/main" val="209728690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TLSHAPE_TB_00000000000000000000000000000000_LeftEndCaps">
            <a:extLst>
              <a:ext uri="{FF2B5EF4-FFF2-40B4-BE49-F238E27FC236}">
                <a16:creationId xmlns:a16="http://schemas.microsoft.com/office/drawing/2014/main" id="{2A248C25-3A87-6DFC-D113-0034A9CDB29A}"/>
              </a:ext>
            </a:extLst>
          </p:cNvPr>
          <p:cNvSpPr txBox="1"/>
          <p:nvPr>
            <p:custDataLst>
              <p:tags r:id="rId1"/>
            </p:custDataLst>
          </p:nvPr>
        </p:nvSpPr>
        <p:spPr>
          <a:xfrm>
            <a:off x="99567" y="2888876"/>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rPr>
              <a:t>2024</a:t>
            </a:r>
            <a:endParaRPr kumimoji="0" lang="en-US" sz="16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endParaRPr>
          </a:p>
        </p:txBody>
      </p:sp>
      <p:sp>
        <p:nvSpPr>
          <p:cNvPr id="7" name="OTLSHAPE_TB_00000000000000000000000000000000_RightEndCaps">
            <a:extLst>
              <a:ext uri="{FF2B5EF4-FFF2-40B4-BE49-F238E27FC236}">
                <a16:creationId xmlns:a16="http://schemas.microsoft.com/office/drawing/2014/main" id="{5E92E977-9322-9600-3954-3FB7A9A522A7}"/>
              </a:ext>
            </a:extLst>
          </p:cNvPr>
          <p:cNvSpPr txBox="1"/>
          <p:nvPr>
            <p:custDataLst>
              <p:tags r:id="rId2"/>
            </p:custDataLst>
          </p:nvPr>
        </p:nvSpPr>
        <p:spPr>
          <a:xfrm>
            <a:off x="6292001" y="2925095"/>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rPr>
              <a:t>2025</a:t>
            </a:r>
          </a:p>
        </p:txBody>
      </p:sp>
      <p:sp>
        <p:nvSpPr>
          <p:cNvPr id="8" name="OTLSHAPE_TB_00000000000000000000000000000000_TimescaleInterval1">
            <a:extLst>
              <a:ext uri="{FF2B5EF4-FFF2-40B4-BE49-F238E27FC236}">
                <a16:creationId xmlns:a16="http://schemas.microsoft.com/office/drawing/2014/main" id="{134BA7F0-EF56-5777-E6BB-4E09DC5FD1CB}"/>
              </a:ext>
            </a:extLst>
          </p:cNvPr>
          <p:cNvSpPr txBox="1"/>
          <p:nvPr>
            <p:custDataLst>
              <p:tags r:id="rId3"/>
            </p:custDataLst>
          </p:nvPr>
        </p:nvSpPr>
        <p:spPr>
          <a:xfrm>
            <a:off x="1701801" y="3053040"/>
            <a:ext cx="1032821" cy="380253"/>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March</a:t>
            </a:r>
          </a:p>
        </p:txBody>
      </p:sp>
      <p:cxnSp>
        <p:nvCxnSpPr>
          <p:cNvPr id="9" name="OTLSHAPE_TB_00000000000000000000000000000000_Separator1">
            <a:extLst>
              <a:ext uri="{FF2B5EF4-FFF2-40B4-BE49-F238E27FC236}">
                <a16:creationId xmlns:a16="http://schemas.microsoft.com/office/drawing/2014/main" id="{22375E1E-45A7-703F-EFBC-D303E19E40FA}"/>
              </a:ext>
            </a:extLst>
          </p:cNvPr>
          <p:cNvCxnSpPr/>
          <p:nvPr>
            <p:custDataLst>
              <p:tags r:id="rId4"/>
            </p:custDataLst>
          </p:nvPr>
        </p:nvCxnSpPr>
        <p:spPr>
          <a:xfrm>
            <a:off x="2662956" y="3132680"/>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TLSHAPE_TB_00000000000000000000000000000000_TimescaleInterval2">
            <a:extLst>
              <a:ext uri="{FF2B5EF4-FFF2-40B4-BE49-F238E27FC236}">
                <a16:creationId xmlns:a16="http://schemas.microsoft.com/office/drawing/2014/main" id="{07464B68-E6B6-B204-F060-B924B22C4736}"/>
              </a:ext>
            </a:extLst>
          </p:cNvPr>
          <p:cNvSpPr txBox="1"/>
          <p:nvPr>
            <p:custDataLst>
              <p:tags r:id="rId5"/>
            </p:custDataLst>
          </p:nvPr>
        </p:nvSpPr>
        <p:spPr>
          <a:xfrm>
            <a:off x="3070322" y="2749763"/>
            <a:ext cx="1022747" cy="378821"/>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June</a:t>
            </a:r>
          </a:p>
        </p:txBody>
      </p:sp>
      <p:sp>
        <p:nvSpPr>
          <p:cNvPr id="11" name="OTLSHAPE_TB_00000000000000000000000000000000_TimescaleInterval3">
            <a:extLst>
              <a:ext uri="{FF2B5EF4-FFF2-40B4-BE49-F238E27FC236}">
                <a16:creationId xmlns:a16="http://schemas.microsoft.com/office/drawing/2014/main" id="{89591979-BE76-CD37-8DCA-BD1CBCD3D210}"/>
              </a:ext>
            </a:extLst>
          </p:cNvPr>
          <p:cNvSpPr txBox="1"/>
          <p:nvPr>
            <p:custDataLst>
              <p:tags r:id="rId6"/>
            </p:custDataLst>
          </p:nvPr>
        </p:nvSpPr>
        <p:spPr>
          <a:xfrm>
            <a:off x="3888132" y="3035774"/>
            <a:ext cx="1029881" cy="383729"/>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September</a:t>
            </a:r>
          </a:p>
        </p:txBody>
      </p:sp>
      <p:sp>
        <p:nvSpPr>
          <p:cNvPr id="12" name="OTLSHAPE_TB_00000000000000000000000000000000_TimescaleInterval6">
            <a:extLst>
              <a:ext uri="{FF2B5EF4-FFF2-40B4-BE49-F238E27FC236}">
                <a16:creationId xmlns:a16="http://schemas.microsoft.com/office/drawing/2014/main" id="{908A8069-40F5-0002-587D-ADEBE6D6CEC8}"/>
              </a:ext>
            </a:extLst>
          </p:cNvPr>
          <p:cNvSpPr txBox="1"/>
          <p:nvPr>
            <p:custDataLst>
              <p:tags r:id="rId7"/>
            </p:custDataLst>
          </p:nvPr>
        </p:nvSpPr>
        <p:spPr>
          <a:xfrm>
            <a:off x="6655059" y="3036748"/>
            <a:ext cx="1048162" cy="363707"/>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March</a:t>
            </a:r>
          </a:p>
        </p:txBody>
      </p:sp>
      <p:cxnSp>
        <p:nvCxnSpPr>
          <p:cNvPr id="13" name="OTLSHAPE_TB_00000000000000000000000000000000_Separator6">
            <a:extLst>
              <a:ext uri="{FF2B5EF4-FFF2-40B4-BE49-F238E27FC236}">
                <a16:creationId xmlns:a16="http://schemas.microsoft.com/office/drawing/2014/main" id="{9C9F873B-4EE7-2A8E-E3C6-F6B7D0F8665E}"/>
              </a:ext>
            </a:extLst>
          </p:cNvPr>
          <p:cNvCxnSpPr/>
          <p:nvPr>
            <p:custDataLst>
              <p:tags r:id="rId8"/>
            </p:custDataLst>
          </p:nvPr>
        </p:nvCxnSpPr>
        <p:spPr>
          <a:xfrm>
            <a:off x="5534295" y="3058066"/>
            <a:ext cx="0" cy="288057"/>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TLSHAPE_TB_00000000000000000000000000000000_TimescaleInterval8">
            <a:extLst>
              <a:ext uri="{FF2B5EF4-FFF2-40B4-BE49-F238E27FC236}">
                <a16:creationId xmlns:a16="http://schemas.microsoft.com/office/drawing/2014/main" id="{5EE46566-EAAA-A779-F3A2-1CB1E14342A8}"/>
              </a:ext>
            </a:extLst>
          </p:cNvPr>
          <p:cNvSpPr txBox="1"/>
          <p:nvPr>
            <p:custDataLst>
              <p:tags r:id="rId9"/>
            </p:custDataLst>
          </p:nvPr>
        </p:nvSpPr>
        <p:spPr>
          <a:xfrm>
            <a:off x="9234948" y="3013245"/>
            <a:ext cx="1023654" cy="380253"/>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September</a:t>
            </a:r>
          </a:p>
        </p:txBody>
      </p:sp>
      <p:cxnSp>
        <p:nvCxnSpPr>
          <p:cNvPr id="15" name="Straight Connector 14">
            <a:extLst>
              <a:ext uri="{FF2B5EF4-FFF2-40B4-BE49-F238E27FC236}">
                <a16:creationId xmlns:a16="http://schemas.microsoft.com/office/drawing/2014/main" id="{6E17BE3E-3345-8FF2-84D5-9A462737C953}"/>
              </a:ext>
            </a:extLst>
          </p:cNvPr>
          <p:cNvCxnSpPr/>
          <p:nvPr/>
        </p:nvCxnSpPr>
        <p:spPr>
          <a:xfrm>
            <a:off x="7434961" y="3977687"/>
            <a:ext cx="0" cy="291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BD72B0F2-7426-6BAC-B008-749342DEA765}"/>
              </a:ext>
            </a:extLst>
          </p:cNvPr>
          <p:cNvSpPr/>
          <p:nvPr/>
        </p:nvSpPr>
        <p:spPr>
          <a:xfrm>
            <a:off x="0" y="3174440"/>
            <a:ext cx="12191997" cy="63247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EDCDAB1-C011-27A9-3E89-46D343D29997}"/>
              </a:ext>
            </a:extLst>
          </p:cNvPr>
          <p:cNvGrpSpPr/>
          <p:nvPr/>
        </p:nvGrpSpPr>
        <p:grpSpPr>
          <a:xfrm>
            <a:off x="153388" y="3261766"/>
            <a:ext cx="572645" cy="466164"/>
            <a:chOff x="2289682" y="3613448"/>
            <a:chExt cx="572645" cy="466164"/>
          </a:xfrm>
        </p:grpSpPr>
        <p:sp>
          <p:nvSpPr>
            <p:cNvPr id="18" name="Oval 17">
              <a:extLst>
                <a:ext uri="{FF2B5EF4-FFF2-40B4-BE49-F238E27FC236}">
                  <a16:creationId xmlns:a16="http://schemas.microsoft.com/office/drawing/2014/main" id="{8A8FAAAE-3E47-1E89-5941-3BC9D236FB15}"/>
                </a:ext>
              </a:extLst>
            </p:cNvPr>
            <p:cNvSpPr/>
            <p:nvPr/>
          </p:nvSpPr>
          <p:spPr>
            <a:xfrm>
              <a:off x="228968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049E68B-48E7-86D6-EEDD-7F6C697D75D1}"/>
                </a:ext>
              </a:extLst>
            </p:cNvPr>
            <p:cNvSpPr txBox="1"/>
            <p:nvPr/>
          </p:nvSpPr>
          <p:spPr>
            <a:xfrm>
              <a:off x="2300911" y="367409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Jun</a:t>
              </a:r>
            </a:p>
          </p:txBody>
        </p:sp>
      </p:grpSp>
      <p:grpSp>
        <p:nvGrpSpPr>
          <p:cNvPr id="20" name="Group 19">
            <a:extLst>
              <a:ext uri="{FF2B5EF4-FFF2-40B4-BE49-F238E27FC236}">
                <a16:creationId xmlns:a16="http://schemas.microsoft.com/office/drawing/2014/main" id="{4A137F5C-3574-38F8-BF6E-E9128AFD5B43}"/>
              </a:ext>
            </a:extLst>
          </p:cNvPr>
          <p:cNvGrpSpPr/>
          <p:nvPr/>
        </p:nvGrpSpPr>
        <p:grpSpPr>
          <a:xfrm>
            <a:off x="1022483" y="3242507"/>
            <a:ext cx="576925" cy="466164"/>
            <a:chOff x="3005617" y="3613448"/>
            <a:chExt cx="576925" cy="466164"/>
          </a:xfrm>
        </p:grpSpPr>
        <p:sp>
          <p:nvSpPr>
            <p:cNvPr id="21" name="Oval 20">
              <a:extLst>
                <a:ext uri="{FF2B5EF4-FFF2-40B4-BE49-F238E27FC236}">
                  <a16:creationId xmlns:a16="http://schemas.microsoft.com/office/drawing/2014/main" id="{1D7F1EEA-5980-2175-0573-5709F3E28FA8}"/>
                </a:ext>
              </a:extLst>
            </p:cNvPr>
            <p:cNvSpPr/>
            <p:nvPr/>
          </p:nvSpPr>
          <p:spPr>
            <a:xfrm>
              <a:off x="300561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076A10F-25FA-5238-C07B-BC0128F50475}"/>
                </a:ext>
              </a:extLst>
            </p:cNvPr>
            <p:cNvSpPr txBox="1"/>
            <p:nvPr/>
          </p:nvSpPr>
          <p:spPr>
            <a:xfrm>
              <a:off x="3021126" y="3661465"/>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Jul</a:t>
              </a:r>
            </a:p>
          </p:txBody>
        </p:sp>
      </p:grpSp>
      <p:grpSp>
        <p:nvGrpSpPr>
          <p:cNvPr id="23" name="Group 22">
            <a:extLst>
              <a:ext uri="{FF2B5EF4-FFF2-40B4-BE49-F238E27FC236}">
                <a16:creationId xmlns:a16="http://schemas.microsoft.com/office/drawing/2014/main" id="{EBFC4C72-E7F4-D06D-99EF-299A234986D9}"/>
              </a:ext>
            </a:extLst>
          </p:cNvPr>
          <p:cNvGrpSpPr/>
          <p:nvPr/>
        </p:nvGrpSpPr>
        <p:grpSpPr>
          <a:xfrm>
            <a:off x="1895858" y="3242507"/>
            <a:ext cx="581205" cy="466164"/>
            <a:chOff x="3721552" y="3613448"/>
            <a:chExt cx="581205" cy="466164"/>
          </a:xfrm>
        </p:grpSpPr>
        <p:sp>
          <p:nvSpPr>
            <p:cNvPr id="24" name="Oval 23">
              <a:extLst>
                <a:ext uri="{FF2B5EF4-FFF2-40B4-BE49-F238E27FC236}">
                  <a16:creationId xmlns:a16="http://schemas.microsoft.com/office/drawing/2014/main" id="{8FE29185-7101-838E-8CB7-CB4B78542CAB}"/>
                </a:ext>
              </a:extLst>
            </p:cNvPr>
            <p:cNvSpPr/>
            <p:nvPr/>
          </p:nvSpPr>
          <p:spPr>
            <a:xfrm>
              <a:off x="372155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D649BA7-E596-C8B9-7DFD-23767F5F66C3}"/>
                </a:ext>
              </a:extLst>
            </p:cNvPr>
            <p:cNvSpPr txBox="1"/>
            <p:nvPr/>
          </p:nvSpPr>
          <p:spPr>
            <a:xfrm>
              <a:off x="3741341" y="3658308"/>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Aug</a:t>
              </a:r>
            </a:p>
          </p:txBody>
        </p:sp>
      </p:grpSp>
      <p:grpSp>
        <p:nvGrpSpPr>
          <p:cNvPr id="26" name="Group 25">
            <a:extLst>
              <a:ext uri="{FF2B5EF4-FFF2-40B4-BE49-F238E27FC236}">
                <a16:creationId xmlns:a16="http://schemas.microsoft.com/office/drawing/2014/main" id="{639C9736-B885-A291-AC69-677BC03F1B80}"/>
              </a:ext>
            </a:extLst>
          </p:cNvPr>
          <p:cNvGrpSpPr/>
          <p:nvPr/>
        </p:nvGrpSpPr>
        <p:grpSpPr>
          <a:xfrm>
            <a:off x="2773513" y="3242507"/>
            <a:ext cx="585485" cy="466164"/>
            <a:chOff x="4437487" y="3613448"/>
            <a:chExt cx="585485" cy="466164"/>
          </a:xfrm>
        </p:grpSpPr>
        <p:sp>
          <p:nvSpPr>
            <p:cNvPr id="27" name="Oval 26">
              <a:extLst>
                <a:ext uri="{FF2B5EF4-FFF2-40B4-BE49-F238E27FC236}">
                  <a16:creationId xmlns:a16="http://schemas.microsoft.com/office/drawing/2014/main" id="{2764B3CA-3456-4EC7-BA0A-85AA7ECB2B92}"/>
                </a:ext>
              </a:extLst>
            </p:cNvPr>
            <p:cNvSpPr/>
            <p:nvPr/>
          </p:nvSpPr>
          <p:spPr>
            <a:xfrm>
              <a:off x="443748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8C821BE-A537-E019-83DC-249D1BCF52B0}"/>
                </a:ext>
              </a:extLst>
            </p:cNvPr>
            <p:cNvSpPr txBox="1"/>
            <p:nvPr/>
          </p:nvSpPr>
          <p:spPr>
            <a:xfrm>
              <a:off x="4461556"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Sep</a:t>
              </a:r>
            </a:p>
          </p:txBody>
        </p:sp>
      </p:grpSp>
      <p:grpSp>
        <p:nvGrpSpPr>
          <p:cNvPr id="29" name="Group 28">
            <a:extLst>
              <a:ext uri="{FF2B5EF4-FFF2-40B4-BE49-F238E27FC236}">
                <a16:creationId xmlns:a16="http://schemas.microsoft.com/office/drawing/2014/main" id="{840BCA85-D8A5-2DAC-496D-460104A9194C}"/>
              </a:ext>
            </a:extLst>
          </p:cNvPr>
          <p:cNvGrpSpPr/>
          <p:nvPr/>
        </p:nvGrpSpPr>
        <p:grpSpPr>
          <a:xfrm>
            <a:off x="3655448" y="3242507"/>
            <a:ext cx="590781" cy="466164"/>
            <a:chOff x="5153422" y="3613448"/>
            <a:chExt cx="590781" cy="466164"/>
          </a:xfrm>
        </p:grpSpPr>
        <p:sp>
          <p:nvSpPr>
            <p:cNvPr id="30" name="Oval 29">
              <a:extLst>
                <a:ext uri="{FF2B5EF4-FFF2-40B4-BE49-F238E27FC236}">
                  <a16:creationId xmlns:a16="http://schemas.microsoft.com/office/drawing/2014/main" id="{C76316C1-882E-AEED-5248-26FFDCC2C623}"/>
                </a:ext>
              </a:extLst>
            </p:cNvPr>
            <p:cNvSpPr/>
            <p:nvPr/>
          </p:nvSpPr>
          <p:spPr>
            <a:xfrm>
              <a:off x="515342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299B7EF-9407-9F73-3741-C9DCCEF3CDFD}"/>
                </a:ext>
              </a:extLst>
            </p:cNvPr>
            <p:cNvSpPr txBox="1"/>
            <p:nvPr/>
          </p:nvSpPr>
          <p:spPr>
            <a:xfrm>
              <a:off x="5182787"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Oct</a:t>
              </a:r>
            </a:p>
          </p:txBody>
        </p:sp>
      </p:grpSp>
      <p:grpSp>
        <p:nvGrpSpPr>
          <p:cNvPr id="32" name="Group 31">
            <a:extLst>
              <a:ext uri="{FF2B5EF4-FFF2-40B4-BE49-F238E27FC236}">
                <a16:creationId xmlns:a16="http://schemas.microsoft.com/office/drawing/2014/main" id="{F06F9534-0886-636E-D350-B289F5412571}"/>
              </a:ext>
            </a:extLst>
          </p:cNvPr>
          <p:cNvGrpSpPr/>
          <p:nvPr/>
        </p:nvGrpSpPr>
        <p:grpSpPr>
          <a:xfrm>
            <a:off x="4542679" y="3242507"/>
            <a:ext cx="585003" cy="466164"/>
            <a:chOff x="5869357" y="3613448"/>
            <a:chExt cx="585003" cy="466164"/>
          </a:xfrm>
        </p:grpSpPr>
        <p:sp>
          <p:nvSpPr>
            <p:cNvPr id="33" name="Oval 32">
              <a:extLst>
                <a:ext uri="{FF2B5EF4-FFF2-40B4-BE49-F238E27FC236}">
                  <a16:creationId xmlns:a16="http://schemas.microsoft.com/office/drawing/2014/main" id="{EF6EEB59-65FB-3D11-49F2-4A0F4055875B}"/>
                </a:ext>
              </a:extLst>
            </p:cNvPr>
            <p:cNvSpPr/>
            <p:nvPr/>
          </p:nvSpPr>
          <p:spPr>
            <a:xfrm>
              <a:off x="586935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229E072-ACA0-88C7-37C4-409AEACE435E}"/>
                </a:ext>
              </a:extLst>
            </p:cNvPr>
            <p:cNvSpPr txBox="1"/>
            <p:nvPr/>
          </p:nvSpPr>
          <p:spPr>
            <a:xfrm>
              <a:off x="5892944" y="367725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Nov</a:t>
              </a:r>
            </a:p>
          </p:txBody>
        </p:sp>
      </p:grpSp>
      <p:grpSp>
        <p:nvGrpSpPr>
          <p:cNvPr id="35" name="Group 34">
            <a:extLst>
              <a:ext uri="{FF2B5EF4-FFF2-40B4-BE49-F238E27FC236}">
                <a16:creationId xmlns:a16="http://schemas.microsoft.com/office/drawing/2014/main" id="{924CD36C-6108-DB25-3DF6-70DD08E1878D}"/>
              </a:ext>
            </a:extLst>
          </p:cNvPr>
          <p:cNvGrpSpPr/>
          <p:nvPr/>
        </p:nvGrpSpPr>
        <p:grpSpPr>
          <a:xfrm>
            <a:off x="5424132" y="3242507"/>
            <a:ext cx="598325" cy="466164"/>
            <a:chOff x="6585292" y="3613448"/>
            <a:chExt cx="598325" cy="466164"/>
          </a:xfrm>
        </p:grpSpPr>
        <p:sp>
          <p:nvSpPr>
            <p:cNvPr id="36" name="Oval 35">
              <a:extLst>
                <a:ext uri="{FF2B5EF4-FFF2-40B4-BE49-F238E27FC236}">
                  <a16:creationId xmlns:a16="http://schemas.microsoft.com/office/drawing/2014/main" id="{FA12B519-A776-6038-3D2D-9641285DAA98}"/>
                </a:ext>
              </a:extLst>
            </p:cNvPr>
            <p:cNvSpPr/>
            <p:nvPr/>
          </p:nvSpPr>
          <p:spPr>
            <a:xfrm>
              <a:off x="658529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77EDEB7-6564-5ADE-D048-0BE6EEE570CD}"/>
                </a:ext>
              </a:extLst>
            </p:cNvPr>
            <p:cNvSpPr txBox="1"/>
            <p:nvPr/>
          </p:nvSpPr>
          <p:spPr>
            <a:xfrm>
              <a:off x="6622201" y="3670936"/>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Dec</a:t>
              </a:r>
            </a:p>
          </p:txBody>
        </p:sp>
      </p:grpSp>
      <p:grpSp>
        <p:nvGrpSpPr>
          <p:cNvPr id="38" name="Group 37">
            <a:extLst>
              <a:ext uri="{FF2B5EF4-FFF2-40B4-BE49-F238E27FC236}">
                <a16:creationId xmlns:a16="http://schemas.microsoft.com/office/drawing/2014/main" id="{1CBD40B5-FEE1-C6BF-110A-C77B91E7EC78}"/>
              </a:ext>
            </a:extLst>
          </p:cNvPr>
          <p:cNvGrpSpPr/>
          <p:nvPr/>
        </p:nvGrpSpPr>
        <p:grpSpPr>
          <a:xfrm>
            <a:off x="6318907" y="3242507"/>
            <a:ext cx="602605" cy="466164"/>
            <a:chOff x="7301227" y="3613448"/>
            <a:chExt cx="602605" cy="466164"/>
          </a:xfrm>
        </p:grpSpPr>
        <p:sp>
          <p:nvSpPr>
            <p:cNvPr id="39" name="Oval 38">
              <a:extLst>
                <a:ext uri="{FF2B5EF4-FFF2-40B4-BE49-F238E27FC236}">
                  <a16:creationId xmlns:a16="http://schemas.microsoft.com/office/drawing/2014/main" id="{A879EA12-52E1-94C5-035A-535D3888986E}"/>
                </a:ext>
              </a:extLst>
            </p:cNvPr>
            <p:cNvSpPr/>
            <p:nvPr/>
          </p:nvSpPr>
          <p:spPr>
            <a:xfrm>
              <a:off x="730122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BFC34A8-C25C-2F5E-AA14-4B76820EEA53}"/>
                </a:ext>
              </a:extLst>
            </p:cNvPr>
            <p:cNvSpPr txBox="1"/>
            <p:nvPr/>
          </p:nvSpPr>
          <p:spPr>
            <a:xfrm>
              <a:off x="7342416" y="365199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Jan</a:t>
              </a:r>
            </a:p>
          </p:txBody>
        </p:sp>
      </p:grpSp>
      <p:grpSp>
        <p:nvGrpSpPr>
          <p:cNvPr id="41" name="Group 40">
            <a:extLst>
              <a:ext uri="{FF2B5EF4-FFF2-40B4-BE49-F238E27FC236}">
                <a16:creationId xmlns:a16="http://schemas.microsoft.com/office/drawing/2014/main" id="{27BBC5F6-3B31-18AB-BA71-640B74387A66}"/>
              </a:ext>
            </a:extLst>
          </p:cNvPr>
          <p:cNvGrpSpPr/>
          <p:nvPr/>
        </p:nvGrpSpPr>
        <p:grpSpPr>
          <a:xfrm>
            <a:off x="7217962" y="3242507"/>
            <a:ext cx="579634" cy="466164"/>
            <a:chOff x="8017162" y="3613448"/>
            <a:chExt cx="579634" cy="466164"/>
          </a:xfrm>
        </p:grpSpPr>
        <p:sp>
          <p:nvSpPr>
            <p:cNvPr id="42" name="Oval 41">
              <a:extLst>
                <a:ext uri="{FF2B5EF4-FFF2-40B4-BE49-F238E27FC236}">
                  <a16:creationId xmlns:a16="http://schemas.microsoft.com/office/drawing/2014/main" id="{8355E1E4-F362-D8C6-DF5F-62598BFB5C99}"/>
                </a:ext>
              </a:extLst>
            </p:cNvPr>
            <p:cNvSpPr/>
            <p:nvPr/>
          </p:nvSpPr>
          <p:spPr>
            <a:xfrm>
              <a:off x="801716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A33B858-2C29-7062-640D-D1E009AB5432}"/>
                </a:ext>
              </a:extLst>
            </p:cNvPr>
            <p:cNvSpPr txBox="1"/>
            <p:nvPr/>
          </p:nvSpPr>
          <p:spPr>
            <a:xfrm>
              <a:off x="8035380"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Feb</a:t>
              </a:r>
            </a:p>
          </p:txBody>
        </p:sp>
      </p:grpSp>
      <p:grpSp>
        <p:nvGrpSpPr>
          <p:cNvPr id="44" name="Group 43">
            <a:extLst>
              <a:ext uri="{FF2B5EF4-FFF2-40B4-BE49-F238E27FC236}">
                <a16:creationId xmlns:a16="http://schemas.microsoft.com/office/drawing/2014/main" id="{FA632DFE-7025-498D-1E1D-3EC40660B960}"/>
              </a:ext>
            </a:extLst>
          </p:cNvPr>
          <p:cNvGrpSpPr/>
          <p:nvPr/>
        </p:nvGrpSpPr>
        <p:grpSpPr>
          <a:xfrm>
            <a:off x="8094046" y="3242507"/>
            <a:ext cx="565446" cy="466164"/>
            <a:chOff x="8733097" y="3613448"/>
            <a:chExt cx="565446" cy="466164"/>
          </a:xfrm>
        </p:grpSpPr>
        <p:sp>
          <p:nvSpPr>
            <p:cNvPr id="45" name="Oval 44">
              <a:extLst>
                <a:ext uri="{FF2B5EF4-FFF2-40B4-BE49-F238E27FC236}">
                  <a16:creationId xmlns:a16="http://schemas.microsoft.com/office/drawing/2014/main" id="{D93020BB-7D60-5E30-710C-694825783417}"/>
                </a:ext>
              </a:extLst>
            </p:cNvPr>
            <p:cNvSpPr/>
            <p:nvPr/>
          </p:nvSpPr>
          <p:spPr>
            <a:xfrm>
              <a:off x="873309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A6B4E79-7839-C129-EA59-B963F4D29822}"/>
                </a:ext>
              </a:extLst>
            </p:cNvPr>
            <p:cNvSpPr txBox="1"/>
            <p:nvPr/>
          </p:nvSpPr>
          <p:spPr>
            <a:xfrm>
              <a:off x="8737127" y="3665622"/>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Mar</a:t>
              </a:r>
            </a:p>
          </p:txBody>
        </p:sp>
      </p:grpSp>
      <p:grpSp>
        <p:nvGrpSpPr>
          <p:cNvPr id="47" name="Group 46">
            <a:extLst>
              <a:ext uri="{FF2B5EF4-FFF2-40B4-BE49-F238E27FC236}">
                <a16:creationId xmlns:a16="http://schemas.microsoft.com/office/drawing/2014/main" id="{BA181AEE-9C87-7A4B-6E00-5E29E2C97491}"/>
              </a:ext>
            </a:extLst>
          </p:cNvPr>
          <p:cNvGrpSpPr/>
          <p:nvPr/>
        </p:nvGrpSpPr>
        <p:grpSpPr>
          <a:xfrm>
            <a:off x="8955942" y="3242507"/>
            <a:ext cx="578264" cy="466164"/>
            <a:chOff x="9449032" y="3613448"/>
            <a:chExt cx="578264" cy="466164"/>
          </a:xfrm>
        </p:grpSpPr>
        <p:sp>
          <p:nvSpPr>
            <p:cNvPr id="48" name="Oval 47">
              <a:extLst>
                <a:ext uri="{FF2B5EF4-FFF2-40B4-BE49-F238E27FC236}">
                  <a16:creationId xmlns:a16="http://schemas.microsoft.com/office/drawing/2014/main" id="{C4925645-10FC-273C-2F36-06C44D45E13C}"/>
                </a:ext>
              </a:extLst>
            </p:cNvPr>
            <p:cNvSpPr/>
            <p:nvPr/>
          </p:nvSpPr>
          <p:spPr>
            <a:xfrm>
              <a:off x="944903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B0E947D-A772-F921-FB45-09C9EB197D3F}"/>
                </a:ext>
              </a:extLst>
            </p:cNvPr>
            <p:cNvSpPr txBox="1"/>
            <p:nvPr/>
          </p:nvSpPr>
          <p:spPr>
            <a:xfrm>
              <a:off x="9465880" y="366312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Apr</a:t>
              </a:r>
            </a:p>
          </p:txBody>
        </p:sp>
      </p:grpSp>
      <p:grpSp>
        <p:nvGrpSpPr>
          <p:cNvPr id="50" name="Group 49">
            <a:extLst>
              <a:ext uri="{FF2B5EF4-FFF2-40B4-BE49-F238E27FC236}">
                <a16:creationId xmlns:a16="http://schemas.microsoft.com/office/drawing/2014/main" id="{6D677EA3-913A-E4AD-1EE1-D3159B47BC99}"/>
              </a:ext>
            </a:extLst>
          </p:cNvPr>
          <p:cNvGrpSpPr/>
          <p:nvPr/>
        </p:nvGrpSpPr>
        <p:grpSpPr>
          <a:xfrm>
            <a:off x="9830656" y="3242507"/>
            <a:ext cx="561416" cy="466164"/>
            <a:chOff x="10157899" y="3613448"/>
            <a:chExt cx="561416" cy="466164"/>
          </a:xfrm>
        </p:grpSpPr>
        <p:sp>
          <p:nvSpPr>
            <p:cNvPr id="51" name="Oval 50">
              <a:extLst>
                <a:ext uri="{FF2B5EF4-FFF2-40B4-BE49-F238E27FC236}">
                  <a16:creationId xmlns:a16="http://schemas.microsoft.com/office/drawing/2014/main" id="{9CA344DD-1E22-96EC-F6B6-9911A8CB9EBA}"/>
                </a:ext>
              </a:extLst>
            </p:cNvPr>
            <p:cNvSpPr/>
            <p:nvPr/>
          </p:nvSpPr>
          <p:spPr>
            <a:xfrm>
              <a:off x="1016496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BE6CF3E-A9ED-B2A2-4A46-0B46B70F90DD}"/>
                </a:ext>
              </a:extLst>
            </p:cNvPr>
            <p:cNvSpPr txBox="1"/>
            <p:nvPr/>
          </p:nvSpPr>
          <p:spPr>
            <a:xfrm>
              <a:off x="10157899"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May</a:t>
              </a:r>
            </a:p>
          </p:txBody>
        </p:sp>
      </p:grpSp>
      <p:grpSp>
        <p:nvGrpSpPr>
          <p:cNvPr id="53" name="Group 52">
            <a:extLst>
              <a:ext uri="{FF2B5EF4-FFF2-40B4-BE49-F238E27FC236}">
                <a16:creationId xmlns:a16="http://schemas.microsoft.com/office/drawing/2014/main" id="{B1206DB9-86AC-BC8D-5239-506AF3DA95DE}"/>
              </a:ext>
            </a:extLst>
          </p:cNvPr>
          <p:cNvGrpSpPr/>
          <p:nvPr/>
        </p:nvGrpSpPr>
        <p:grpSpPr>
          <a:xfrm>
            <a:off x="10688522" y="3242507"/>
            <a:ext cx="598465" cy="466164"/>
            <a:chOff x="10880902" y="3613448"/>
            <a:chExt cx="598465" cy="466164"/>
          </a:xfrm>
        </p:grpSpPr>
        <p:sp>
          <p:nvSpPr>
            <p:cNvPr id="54" name="Oval 53">
              <a:extLst>
                <a:ext uri="{FF2B5EF4-FFF2-40B4-BE49-F238E27FC236}">
                  <a16:creationId xmlns:a16="http://schemas.microsoft.com/office/drawing/2014/main" id="{8BC78A62-AB74-DEE4-5C49-2FA3022D1C8D}"/>
                </a:ext>
              </a:extLst>
            </p:cNvPr>
            <p:cNvSpPr/>
            <p:nvPr/>
          </p:nvSpPr>
          <p:spPr>
            <a:xfrm>
              <a:off x="1088090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C30EA207-60F5-9974-8A6F-2C351F4479DD}"/>
                </a:ext>
              </a:extLst>
            </p:cNvPr>
            <p:cNvSpPr txBox="1"/>
            <p:nvPr/>
          </p:nvSpPr>
          <p:spPr>
            <a:xfrm>
              <a:off x="10917951" y="3665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Jun</a:t>
              </a:r>
            </a:p>
          </p:txBody>
        </p:sp>
      </p:grpSp>
      <p:grpSp>
        <p:nvGrpSpPr>
          <p:cNvPr id="56" name="Group 55">
            <a:extLst>
              <a:ext uri="{FF2B5EF4-FFF2-40B4-BE49-F238E27FC236}">
                <a16:creationId xmlns:a16="http://schemas.microsoft.com/office/drawing/2014/main" id="{7AAA03B3-C54B-05BA-AE7F-014ED6FE7B84}"/>
              </a:ext>
            </a:extLst>
          </p:cNvPr>
          <p:cNvGrpSpPr/>
          <p:nvPr/>
        </p:nvGrpSpPr>
        <p:grpSpPr>
          <a:xfrm>
            <a:off x="11583436" y="3242507"/>
            <a:ext cx="593480" cy="466164"/>
            <a:chOff x="11596836" y="3613448"/>
            <a:chExt cx="593480" cy="466164"/>
          </a:xfrm>
        </p:grpSpPr>
        <p:sp>
          <p:nvSpPr>
            <p:cNvPr id="57" name="Oval 56">
              <a:extLst>
                <a:ext uri="{FF2B5EF4-FFF2-40B4-BE49-F238E27FC236}">
                  <a16:creationId xmlns:a16="http://schemas.microsoft.com/office/drawing/2014/main" id="{14C260F1-BF42-80D0-DE29-B4B2ADA08CE6}"/>
                </a:ext>
              </a:extLst>
            </p:cNvPr>
            <p:cNvSpPr/>
            <p:nvPr/>
          </p:nvSpPr>
          <p:spPr>
            <a:xfrm>
              <a:off x="11596836"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95F7E68-BB63-7C30-63E1-FB8E324271F5}"/>
                </a:ext>
              </a:extLst>
            </p:cNvPr>
            <p:cNvSpPr txBox="1"/>
            <p:nvPr/>
          </p:nvSpPr>
          <p:spPr>
            <a:xfrm>
              <a:off x="11628900" y="3664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Sep</a:t>
              </a:r>
            </a:p>
          </p:txBody>
        </p:sp>
      </p:grpSp>
      <p:sp>
        <p:nvSpPr>
          <p:cNvPr id="59" name="TextBox 58">
            <a:extLst>
              <a:ext uri="{FF2B5EF4-FFF2-40B4-BE49-F238E27FC236}">
                <a16:creationId xmlns:a16="http://schemas.microsoft.com/office/drawing/2014/main" id="{676E8F2C-5DF5-A6DF-B47D-2D93014B5AA4}"/>
              </a:ext>
            </a:extLst>
          </p:cNvPr>
          <p:cNvSpPr txBox="1"/>
          <p:nvPr/>
        </p:nvSpPr>
        <p:spPr>
          <a:xfrm>
            <a:off x="-49362" y="4117599"/>
            <a:ext cx="101416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20 Jun: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with Member States</a:t>
            </a:r>
          </a:p>
        </p:txBody>
      </p:sp>
      <p:sp>
        <p:nvSpPr>
          <p:cNvPr id="60" name="Title 1">
            <a:extLst>
              <a:ext uri="{FF2B5EF4-FFF2-40B4-BE49-F238E27FC236}">
                <a16:creationId xmlns:a16="http://schemas.microsoft.com/office/drawing/2014/main" id="{FB6580EE-0620-F930-AA9C-147000C16A0E}"/>
              </a:ext>
            </a:extLst>
          </p:cNvPr>
          <p:cNvSpPr txBox="1">
            <a:spLocks/>
          </p:cNvSpPr>
          <p:nvPr/>
        </p:nvSpPr>
        <p:spPr>
          <a:xfrm>
            <a:off x="-21943" y="180205"/>
            <a:ext cx="12192000" cy="973393"/>
          </a:xfrm>
          <a:prstGeom prst="rect">
            <a:avLst/>
          </a:prstGeom>
        </p:spPr>
        <p:txBody>
          <a:bodyPr vert="horz" lIns="91440" tIns="45720" rIns="91440" bIns="45720" rtlCol="0" anchor="ctr">
            <a:normAutofit/>
          </a:bodyPr>
          <a:lstStyle>
            <a:lvl1pPr algn="ctr">
              <a:lnSpc>
                <a:spcPct val="90000"/>
              </a:lnSpc>
              <a:spcBef>
                <a:spcPct val="0"/>
              </a:spcBef>
              <a:buNone/>
              <a:defRPr sz="4400" b="0" i="0">
                <a:solidFill>
                  <a:srgbClr val="179ADC"/>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atin typeface="Arial Black" panose="020B0A04020102020204" pitchFamily="34" charset="0"/>
              </a:rPr>
              <a:t>SP 26-31 Consultations</a:t>
            </a:r>
            <a:endParaRPr kumimoji="0" lang="en-US" sz="4400" b="0" i="0" u="none" strike="noStrike" kern="1200" cap="none" spc="0" normalizeH="0" baseline="0" noProof="0">
              <a:ln>
                <a:noFill/>
              </a:ln>
              <a:solidFill>
                <a:srgbClr val="179ADC"/>
              </a:solidFill>
              <a:effectLst/>
              <a:uLnTx/>
              <a:uFillTx/>
              <a:latin typeface="Arial Black" panose="020B0A04020102020204" pitchFamily="34" charset="0"/>
              <a:ea typeface="+mj-ea"/>
              <a:cs typeface="+mj-cs"/>
            </a:endParaRPr>
          </a:p>
        </p:txBody>
      </p:sp>
      <p:sp>
        <p:nvSpPr>
          <p:cNvPr id="61" name="TextBox 60">
            <a:extLst>
              <a:ext uri="{FF2B5EF4-FFF2-40B4-BE49-F238E27FC236}">
                <a16:creationId xmlns:a16="http://schemas.microsoft.com/office/drawing/2014/main" id="{903DF0E4-B1AF-FFDF-AFCF-016EF74045F2}"/>
              </a:ext>
            </a:extLst>
          </p:cNvPr>
          <p:cNvSpPr txBox="1"/>
          <p:nvPr/>
        </p:nvSpPr>
        <p:spPr>
          <a:xfrm>
            <a:off x="1599718" y="4092445"/>
            <a:ext cx="1133493" cy="892552"/>
          </a:xfrm>
          <a:prstGeom prst="rect">
            <a:avLst/>
          </a:prstGeom>
          <a:noFill/>
        </p:spPr>
        <p:txBody>
          <a:bodyPr wrap="square" lIns="91440" tIns="45720" rIns="91440" bIns="45720" rtlCol="0" anchor="t">
            <a:spAutoFit/>
          </a:bodyPr>
          <a:lstStyle/>
          <a:p>
            <a:pPr algn="ctr" defTabSz="914400" fontAlgn="auto">
              <a:spcBef>
                <a:spcPts val="0"/>
              </a:spcBef>
              <a:spcAft>
                <a:spcPts val="0"/>
              </a:spcAft>
              <a:defRPr/>
            </a:pPr>
            <a:r>
              <a:rPr lang="en-US" sz="1300" b="1">
                <a:solidFill>
                  <a:schemeClr val="accent2"/>
                </a:solidFill>
                <a:latin typeface="Calibri" panose="020F0502020204030204"/>
                <a:ea typeface="+mn-ea"/>
              </a:rPr>
              <a:t>4 Sep</a:t>
            </a: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1</a:t>
            </a:r>
            <a:r>
              <a:rPr kumimoji="0" lang="en-US" sz="1300" i="0" u="none" strike="noStrike" kern="1200" cap="none" spc="0" normalizeH="0" baseline="30000" noProof="0">
                <a:ln>
                  <a:noFill/>
                </a:ln>
                <a:solidFill>
                  <a:schemeClr val="accent2"/>
                </a:solidFill>
                <a:effectLst/>
                <a:uLnTx/>
                <a:uFillTx/>
                <a:latin typeface="Calibri" panose="020F0502020204030204"/>
                <a:ea typeface="+mn-ea"/>
                <a:cs typeface="+mn-cs"/>
              </a:rPr>
              <a:t>st</a:t>
            </a: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 Member States Consultation</a:t>
            </a:r>
            <a:endParaRPr lang="en-US" sz="1300" i="0" u="none" strike="noStrike" kern="1200" cap="none" spc="0" normalizeH="0" baseline="0" noProof="0">
              <a:ln>
                <a:noFill/>
              </a:ln>
              <a:solidFill>
                <a:schemeClr val="accent2"/>
              </a:solidFill>
              <a:effectLst/>
              <a:uLnTx/>
              <a:uFillTx/>
              <a:latin typeface="Calibri" panose="020F0502020204030204"/>
              <a:ea typeface="Calibri"/>
              <a:cs typeface="Calibri"/>
            </a:endParaRPr>
          </a:p>
        </p:txBody>
      </p:sp>
      <p:sp>
        <p:nvSpPr>
          <p:cNvPr id="62" name="TextBox 61">
            <a:extLst>
              <a:ext uri="{FF2B5EF4-FFF2-40B4-BE49-F238E27FC236}">
                <a16:creationId xmlns:a16="http://schemas.microsoft.com/office/drawing/2014/main" id="{22720488-77D2-FD2C-04A0-6B67860EB683}"/>
              </a:ext>
            </a:extLst>
          </p:cNvPr>
          <p:cNvSpPr txBox="1"/>
          <p:nvPr/>
        </p:nvSpPr>
        <p:spPr>
          <a:xfrm>
            <a:off x="2354501" y="5139631"/>
            <a:ext cx="137252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9ADE"/>
                </a:solidFill>
                <a:effectLst/>
                <a:uLnTx/>
                <a:uFillTx/>
                <a:latin typeface="Calibri" panose="020F0502020204030204"/>
                <a:ea typeface="+mn-ea"/>
                <a:cs typeface="+mn-cs"/>
              </a:rPr>
              <a:t>5 Sep: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1</a:t>
            </a:r>
            <a:r>
              <a:rPr kumimoji="0" lang="en-US" sz="1300" i="0" u="none" strike="noStrike" kern="1200" cap="none" spc="0" normalizeH="0" baseline="30000" noProof="0">
                <a:ln>
                  <a:noFill/>
                </a:ln>
                <a:solidFill>
                  <a:srgbClr val="009ADE"/>
                </a:solidFill>
                <a:effectLst/>
                <a:uLnTx/>
                <a:uFillTx/>
                <a:latin typeface="Calibri" panose="020F0502020204030204"/>
                <a:ea typeface="+mn-ea"/>
                <a:cs typeface="+mn-cs"/>
              </a:rPr>
              <a:t>st</a:t>
            </a: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 Stakeholders</a:t>
            </a:r>
            <a:endParaRPr lang="en-US" sz="1300" i="0" u="none" strike="noStrike" kern="1200" cap="none" spc="0" normalizeH="0" baseline="0" noProof="0">
              <a:ln>
                <a:noFill/>
              </a:ln>
              <a:solidFill>
                <a:srgbClr val="009ADE"/>
              </a:solidFill>
              <a:effectLst/>
              <a:uLnTx/>
              <a:uFillTx/>
              <a:latin typeface="Calibri" panose="020F0502020204030204"/>
              <a:ea typeface="Calibri"/>
              <a:cs typeface="Calibri"/>
            </a:endParaRPr>
          </a:p>
          <a:p>
            <a:pPr algn="ctr" defTabSz="914400">
              <a:defRPr/>
            </a:pPr>
            <a:r>
              <a:rPr lang="en-US" sz="1300">
                <a:solidFill>
                  <a:srgbClr val="009ADE"/>
                </a:solidFill>
                <a:latin typeface="Calibri" panose="020F0502020204030204"/>
              </a:rPr>
              <a:t>Information session</a:t>
            </a:r>
            <a:endParaRPr kumimoji="0" lang="en-US" sz="1300" i="0" u="none" strike="noStrike" kern="1200" cap="none" spc="0" normalizeH="0" baseline="0" noProof="0">
              <a:ln>
                <a:noFill/>
              </a:ln>
              <a:solidFill>
                <a:srgbClr val="009AD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7496C407-79F3-B586-3726-DE0080D8F264}"/>
              </a:ext>
            </a:extLst>
          </p:cNvPr>
          <p:cNvSpPr txBox="1"/>
          <p:nvPr/>
        </p:nvSpPr>
        <p:spPr>
          <a:xfrm>
            <a:off x="3351296" y="4079653"/>
            <a:ext cx="113349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30 Oct: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2</a:t>
            </a:r>
            <a:r>
              <a:rPr kumimoji="0" lang="en-US" sz="1300" i="0" u="none" strike="noStrike" kern="1200" cap="none" spc="0" normalizeH="0" baseline="30000" noProof="0">
                <a:ln>
                  <a:noFill/>
                </a:ln>
                <a:solidFill>
                  <a:schemeClr val="accent2"/>
                </a:solidFill>
                <a:effectLst/>
                <a:uLnTx/>
                <a:uFillTx/>
                <a:latin typeface="Calibri" panose="020F0502020204030204"/>
                <a:ea typeface="+mn-ea"/>
                <a:cs typeface="+mn-cs"/>
              </a:rPr>
              <a:t>nd </a:t>
            </a: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Member States Consultation</a:t>
            </a:r>
          </a:p>
        </p:txBody>
      </p:sp>
      <p:sp>
        <p:nvSpPr>
          <p:cNvPr id="64" name="TextBox 63">
            <a:extLst>
              <a:ext uri="{FF2B5EF4-FFF2-40B4-BE49-F238E27FC236}">
                <a16:creationId xmlns:a16="http://schemas.microsoft.com/office/drawing/2014/main" id="{21BBAED3-1515-F861-44D7-211F9B100373}"/>
              </a:ext>
            </a:extLst>
          </p:cNvPr>
          <p:cNvSpPr txBox="1"/>
          <p:nvPr/>
        </p:nvSpPr>
        <p:spPr>
          <a:xfrm>
            <a:off x="4198634" y="5137470"/>
            <a:ext cx="1344628" cy="6924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rgbClr val="009ADE"/>
                </a:solidFill>
                <a:latin typeface="Calibri" panose="020F0502020204030204"/>
                <a:ea typeface="+mn-ea"/>
              </a:rPr>
              <a:t>5</a:t>
            </a:r>
            <a:r>
              <a:rPr kumimoji="0" lang="en-US" sz="1300" b="1" i="0" u="none" strike="noStrike" kern="1200" cap="none" spc="0" normalizeH="0" baseline="0" noProof="0">
                <a:ln>
                  <a:noFill/>
                </a:ln>
                <a:solidFill>
                  <a:srgbClr val="009ADE"/>
                </a:solidFill>
                <a:effectLst/>
                <a:uLnTx/>
                <a:uFillTx/>
                <a:latin typeface="Calibri" panose="020F0502020204030204"/>
                <a:ea typeface="+mn-ea"/>
                <a:cs typeface="+mn-cs"/>
              </a:rPr>
              <a:t> Nov: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2</a:t>
            </a:r>
            <a:r>
              <a:rPr kumimoji="0" lang="en-US" sz="1300" i="0" u="none" strike="noStrike" kern="1200" cap="none" spc="0" normalizeH="0" baseline="30000" noProof="0">
                <a:ln>
                  <a:noFill/>
                </a:ln>
                <a:solidFill>
                  <a:srgbClr val="009ADE"/>
                </a:solidFill>
                <a:effectLst/>
                <a:uLnTx/>
                <a:uFillTx/>
                <a:latin typeface="Calibri" panose="020F0502020204030204"/>
                <a:ea typeface="+mn-ea"/>
                <a:cs typeface="+mn-cs"/>
              </a:rPr>
              <a:t>nd</a:t>
            </a: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 Stakeholders</a:t>
            </a:r>
            <a:endParaRPr lang="en-US" sz="1300" i="0" u="none" strike="noStrike" kern="1200" cap="none" spc="0" normalizeH="0" baseline="0" noProof="0">
              <a:ln>
                <a:noFill/>
              </a:ln>
              <a:solidFill>
                <a:srgbClr val="009ADE"/>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rgbClr val="009ADE"/>
                </a:solidFill>
                <a:latin typeface="Calibri" panose="020F0502020204030204"/>
              </a:rPr>
              <a:t>Session</a:t>
            </a:r>
            <a:endParaRPr kumimoji="0" lang="en-US" sz="1300" i="0" u="none" strike="noStrike" kern="1200" cap="none" spc="0" normalizeH="0" baseline="0" noProof="0">
              <a:ln>
                <a:noFill/>
              </a:ln>
              <a:solidFill>
                <a:srgbClr val="009AD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5D005B24-976D-7284-26FA-BD1744BECC48}"/>
              </a:ext>
            </a:extLst>
          </p:cNvPr>
          <p:cNvSpPr txBox="1"/>
          <p:nvPr/>
        </p:nvSpPr>
        <p:spPr>
          <a:xfrm>
            <a:off x="6056128" y="4086111"/>
            <a:ext cx="113349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16 Jan: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2"/>
                </a:solidFill>
                <a:latin typeface="Calibri" panose="020F0502020204030204"/>
                <a:ea typeface="+mn-ea"/>
              </a:rPr>
              <a:t>3</a:t>
            </a:r>
            <a:r>
              <a:rPr lang="en-US" sz="1300" baseline="30000">
                <a:solidFill>
                  <a:schemeClr val="accent2"/>
                </a:solidFill>
                <a:latin typeface="Calibri" panose="020F0502020204030204"/>
                <a:ea typeface="+mn-ea"/>
              </a:rPr>
              <a:t>rd</a:t>
            </a:r>
            <a:r>
              <a:rPr lang="en-US" sz="1300">
                <a:solidFill>
                  <a:schemeClr val="accent2"/>
                </a:solidFill>
                <a:latin typeface="Calibri" panose="020F0502020204030204"/>
                <a:ea typeface="+mn-ea"/>
              </a:rPr>
              <a:t> </a:t>
            </a: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Member States Consultation</a:t>
            </a:r>
          </a:p>
        </p:txBody>
      </p:sp>
      <p:sp>
        <p:nvSpPr>
          <p:cNvPr id="66" name="TextBox 65">
            <a:extLst>
              <a:ext uri="{FF2B5EF4-FFF2-40B4-BE49-F238E27FC236}">
                <a16:creationId xmlns:a16="http://schemas.microsoft.com/office/drawing/2014/main" id="{D23FB6EF-F445-D85F-E9A7-1C2F6F648141}"/>
              </a:ext>
            </a:extLst>
          </p:cNvPr>
          <p:cNvSpPr txBox="1"/>
          <p:nvPr/>
        </p:nvSpPr>
        <p:spPr>
          <a:xfrm>
            <a:off x="7829383" y="4102278"/>
            <a:ext cx="1077107"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13 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with Member States</a:t>
            </a:r>
          </a:p>
        </p:txBody>
      </p:sp>
      <p:sp>
        <p:nvSpPr>
          <p:cNvPr id="67" name="TextBox 66">
            <a:extLst>
              <a:ext uri="{FF2B5EF4-FFF2-40B4-BE49-F238E27FC236}">
                <a16:creationId xmlns:a16="http://schemas.microsoft.com/office/drawing/2014/main" id="{D5E8F663-4BED-2C51-F68C-3A772B4D4346}"/>
              </a:ext>
            </a:extLst>
          </p:cNvPr>
          <p:cNvSpPr txBox="1"/>
          <p:nvPr/>
        </p:nvSpPr>
        <p:spPr>
          <a:xfrm>
            <a:off x="8833475" y="4110755"/>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23 Apr: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with Member States</a:t>
            </a:r>
          </a:p>
        </p:txBody>
      </p:sp>
      <p:sp>
        <p:nvSpPr>
          <p:cNvPr id="68" name="TextBox 67">
            <a:extLst>
              <a:ext uri="{FF2B5EF4-FFF2-40B4-BE49-F238E27FC236}">
                <a16:creationId xmlns:a16="http://schemas.microsoft.com/office/drawing/2014/main" id="{D84A880E-5645-01DA-778C-38D0D46ED9D1}"/>
              </a:ext>
            </a:extLst>
          </p:cNvPr>
          <p:cNvSpPr txBox="1"/>
          <p:nvPr/>
        </p:nvSpPr>
        <p:spPr>
          <a:xfrm>
            <a:off x="11245195" y="4157328"/>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22 Jul: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with Member States</a:t>
            </a:r>
          </a:p>
        </p:txBody>
      </p:sp>
      <p:cxnSp>
        <p:nvCxnSpPr>
          <p:cNvPr id="69" name="Straight Connector 68">
            <a:extLst>
              <a:ext uri="{FF2B5EF4-FFF2-40B4-BE49-F238E27FC236}">
                <a16:creationId xmlns:a16="http://schemas.microsoft.com/office/drawing/2014/main" id="{CE128391-6295-7FC9-5C05-23C25B48599B}"/>
              </a:ext>
            </a:extLst>
          </p:cNvPr>
          <p:cNvCxnSpPr>
            <a:cxnSpLocks/>
          </p:cNvCxnSpPr>
          <p:nvPr/>
        </p:nvCxnSpPr>
        <p:spPr>
          <a:xfrm>
            <a:off x="2161650" y="3734112"/>
            <a:ext cx="4815" cy="358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06C22B6-4991-2703-901E-1A57161437F7}"/>
              </a:ext>
            </a:extLst>
          </p:cNvPr>
          <p:cNvCxnSpPr>
            <a:cxnSpLocks/>
          </p:cNvCxnSpPr>
          <p:nvPr/>
        </p:nvCxnSpPr>
        <p:spPr>
          <a:xfrm>
            <a:off x="3036109" y="3734112"/>
            <a:ext cx="4654" cy="1405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37905D7-00B2-0EEB-9BFB-F22F336A6419}"/>
              </a:ext>
            </a:extLst>
          </p:cNvPr>
          <p:cNvCxnSpPr>
            <a:cxnSpLocks/>
          </p:cNvCxnSpPr>
          <p:nvPr/>
        </p:nvCxnSpPr>
        <p:spPr>
          <a:xfrm flipH="1">
            <a:off x="3918043" y="3734112"/>
            <a:ext cx="1" cy="345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5762951-904A-1E8B-E406-412F8A9B8C3A}"/>
              </a:ext>
            </a:extLst>
          </p:cNvPr>
          <p:cNvCxnSpPr>
            <a:cxnSpLocks/>
          </p:cNvCxnSpPr>
          <p:nvPr/>
        </p:nvCxnSpPr>
        <p:spPr>
          <a:xfrm flipH="1">
            <a:off x="4870948" y="3716742"/>
            <a:ext cx="1" cy="142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8086EC-5E88-CDAA-FCA0-00693569AF05}"/>
              </a:ext>
            </a:extLst>
          </p:cNvPr>
          <p:cNvCxnSpPr>
            <a:cxnSpLocks/>
          </p:cNvCxnSpPr>
          <p:nvPr/>
        </p:nvCxnSpPr>
        <p:spPr>
          <a:xfrm flipH="1">
            <a:off x="6622875" y="3734112"/>
            <a:ext cx="886" cy="351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C7C194-566B-859D-BA72-1524E34A2414}"/>
              </a:ext>
            </a:extLst>
          </p:cNvPr>
          <p:cNvCxnSpPr>
            <a:cxnSpLocks/>
          </p:cNvCxnSpPr>
          <p:nvPr/>
        </p:nvCxnSpPr>
        <p:spPr>
          <a:xfrm>
            <a:off x="8367937" y="3760192"/>
            <a:ext cx="7813" cy="332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20BBAF3-AE66-C846-BB8C-804E55D34EAF}"/>
              </a:ext>
            </a:extLst>
          </p:cNvPr>
          <p:cNvCxnSpPr>
            <a:cxnSpLocks/>
          </p:cNvCxnSpPr>
          <p:nvPr/>
        </p:nvCxnSpPr>
        <p:spPr>
          <a:xfrm>
            <a:off x="11813044" y="3708671"/>
            <a:ext cx="0" cy="408928"/>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98CEE28-BEED-26AA-B4DD-A7DB32D37439}"/>
              </a:ext>
            </a:extLst>
          </p:cNvPr>
          <p:cNvSpPr txBox="1"/>
          <p:nvPr/>
        </p:nvSpPr>
        <p:spPr>
          <a:xfrm>
            <a:off x="-161342" y="1499847"/>
            <a:ext cx="1213333" cy="692497"/>
          </a:xfrm>
          <a:prstGeom prst="rect">
            <a:avLst/>
          </a:prstGeom>
          <a:noFill/>
        </p:spPr>
        <p:txBody>
          <a:bodyPr wrap="square" rtlCol="0">
            <a:spAutoFit/>
          </a:bodyPr>
          <a:lstStyle/>
          <a:p>
            <a:pPr algn="ctr"/>
            <a:r>
              <a:rPr lang="en-US" sz="1300">
                <a:effectLst/>
                <a:latin typeface="Aptos" panose="020B0004020202020204" pitchFamily="34" charset="0"/>
                <a:ea typeface="Aptos" panose="020B0004020202020204" pitchFamily="34" charset="0"/>
                <a:cs typeface="Times New Roman" panose="02020603050405020304" pitchFamily="18" charset="0"/>
              </a:rPr>
              <a:t>Process launched </a:t>
            </a:r>
          </a:p>
          <a:p>
            <a:pPr algn="ctr"/>
            <a:r>
              <a:rPr lang="en-US" sz="1300">
                <a:latin typeface="Aptos" panose="020B0004020202020204" pitchFamily="34" charset="0"/>
                <a:cs typeface="Times New Roman" panose="02020603050405020304" pitchFamily="18" charset="0"/>
              </a:rPr>
              <a:t>In PASB</a:t>
            </a:r>
            <a:endParaRPr lang="es-CO" sz="1300"/>
          </a:p>
        </p:txBody>
      </p:sp>
      <p:sp>
        <p:nvSpPr>
          <p:cNvPr id="78" name="TextBox 77">
            <a:extLst>
              <a:ext uri="{FF2B5EF4-FFF2-40B4-BE49-F238E27FC236}">
                <a16:creationId xmlns:a16="http://schemas.microsoft.com/office/drawing/2014/main" id="{87634E27-0F0D-24DF-04B0-81A83E4426B7}"/>
              </a:ext>
            </a:extLst>
          </p:cNvPr>
          <p:cNvSpPr txBox="1"/>
          <p:nvPr/>
        </p:nvSpPr>
        <p:spPr>
          <a:xfrm>
            <a:off x="1009070" y="1100403"/>
            <a:ext cx="1607514" cy="2011384"/>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Development of key components (situation analysis, RBM framework including revised results chain</a:t>
            </a:r>
            <a:r>
              <a:rPr lang="en-US" sz="1300" kern="100">
                <a:latin typeface="Aptos" panose="020B0004020202020204" pitchFamily="34" charset="0"/>
                <a:ea typeface="Aptos" panose="020B0004020202020204" pitchFamily="34" charset="0"/>
                <a:cs typeface="Times New Roman" panose="02020603050405020304" pitchFamily="18" charset="0"/>
              </a:rPr>
              <a:t>) and inputs (</a:t>
            </a:r>
            <a:r>
              <a:rPr lang="en-US" sz="1300" kern="100">
                <a:effectLst/>
                <a:latin typeface="Aptos" panose="020B0004020202020204" pitchFamily="34" charset="0"/>
                <a:ea typeface="Aptos" panose="020B0004020202020204" pitchFamily="34" charset="0"/>
                <a:cs typeface="Times New Roman" panose="02020603050405020304" pitchFamily="18" charset="0"/>
              </a:rPr>
              <a:t>theory of change and country strategic input)</a:t>
            </a:r>
          </a:p>
        </p:txBody>
      </p:sp>
      <p:sp>
        <p:nvSpPr>
          <p:cNvPr id="79" name="TextBox 78">
            <a:extLst>
              <a:ext uri="{FF2B5EF4-FFF2-40B4-BE49-F238E27FC236}">
                <a16:creationId xmlns:a16="http://schemas.microsoft.com/office/drawing/2014/main" id="{E1CDAD5A-0A13-E77E-3E9F-B1520336726E}"/>
              </a:ext>
            </a:extLst>
          </p:cNvPr>
          <p:cNvSpPr txBox="1"/>
          <p:nvPr/>
        </p:nvSpPr>
        <p:spPr>
          <a:xfrm>
            <a:off x="2547260" y="1548899"/>
            <a:ext cx="1213333" cy="1155253"/>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Results Framework including OCM scopes and </a:t>
            </a:r>
            <a:r>
              <a:rPr lang="en-US" sz="1300" kern="100">
                <a:latin typeface="Aptos" panose="020B0004020202020204" pitchFamily="34" charset="0"/>
                <a:ea typeface="Aptos" panose="020B0004020202020204" pitchFamily="34" charset="0"/>
                <a:cs typeface="Times New Roman" panose="02020603050405020304" pitchFamily="18" charset="0"/>
              </a:rPr>
              <a:t>i</a:t>
            </a:r>
            <a:r>
              <a:rPr lang="en-US" sz="1300" kern="100">
                <a:effectLst/>
                <a:latin typeface="Aptos" panose="020B0004020202020204" pitchFamily="34" charset="0"/>
                <a:ea typeface="Aptos" panose="020B0004020202020204" pitchFamily="34" charset="0"/>
                <a:cs typeface="Times New Roman" panose="02020603050405020304" pitchFamily="18" charset="0"/>
              </a:rPr>
              <a:t>ndicators</a:t>
            </a:r>
          </a:p>
        </p:txBody>
      </p:sp>
      <p:sp>
        <p:nvSpPr>
          <p:cNvPr id="80" name="TextBox 79">
            <a:extLst>
              <a:ext uri="{FF2B5EF4-FFF2-40B4-BE49-F238E27FC236}">
                <a16:creationId xmlns:a16="http://schemas.microsoft.com/office/drawing/2014/main" id="{E336586D-9BF7-717A-E6B7-1B08869F3BAE}"/>
              </a:ext>
            </a:extLst>
          </p:cNvPr>
          <p:cNvSpPr txBox="1"/>
          <p:nvPr/>
        </p:nvSpPr>
        <p:spPr>
          <a:xfrm>
            <a:off x="3812473" y="1615531"/>
            <a:ext cx="1323209" cy="941220"/>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Full draft of the SP, including indicators and compendiums</a:t>
            </a:r>
          </a:p>
        </p:txBody>
      </p:sp>
      <p:sp>
        <p:nvSpPr>
          <p:cNvPr id="81" name="TextBox 80">
            <a:extLst>
              <a:ext uri="{FF2B5EF4-FFF2-40B4-BE49-F238E27FC236}">
                <a16:creationId xmlns:a16="http://schemas.microsoft.com/office/drawing/2014/main" id="{2A6DEBFC-72DE-8FB5-2518-F3FAACD0A919}"/>
              </a:ext>
            </a:extLst>
          </p:cNvPr>
          <p:cNvSpPr txBox="1"/>
          <p:nvPr/>
        </p:nvSpPr>
        <p:spPr>
          <a:xfrm>
            <a:off x="5582212" y="1904325"/>
            <a:ext cx="1104438" cy="513154"/>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PB 26-27 outline</a:t>
            </a:r>
          </a:p>
        </p:txBody>
      </p:sp>
      <p:sp>
        <p:nvSpPr>
          <p:cNvPr id="82" name="TextBox 81">
            <a:extLst>
              <a:ext uri="{FF2B5EF4-FFF2-40B4-BE49-F238E27FC236}">
                <a16:creationId xmlns:a16="http://schemas.microsoft.com/office/drawing/2014/main" id="{B1EBD8F0-347A-56E4-143C-9FDC17C80371}"/>
              </a:ext>
            </a:extLst>
          </p:cNvPr>
          <p:cNvSpPr txBox="1"/>
          <p:nvPr/>
        </p:nvSpPr>
        <p:spPr>
          <a:xfrm>
            <a:off x="7062197" y="1829564"/>
            <a:ext cx="1597295" cy="727187"/>
          </a:xfrm>
          <a:prstGeom prst="rect">
            <a:avLst/>
          </a:prstGeom>
          <a:noFill/>
        </p:spPr>
        <p:txBody>
          <a:bodyPr wrap="square" rtlCol="0">
            <a:spAutoFit/>
          </a:bodyPr>
          <a:lstStyle/>
          <a:p>
            <a:pPr marR="0" lvl="0" algn="ctr">
              <a:lnSpc>
                <a:spcPct val="107000"/>
              </a:lnSpc>
              <a:spcBef>
                <a:spcPts val="0"/>
              </a:spcBef>
              <a:spcAft>
                <a:spcPts val="800"/>
              </a:spcAft>
            </a:pPr>
            <a:r>
              <a:rPr lang="en-US" sz="1300" kern="100">
                <a:latin typeface="Aptos" panose="020B0004020202020204" pitchFamily="34" charset="0"/>
                <a:ea typeface="Aptos" panose="020B0004020202020204" pitchFamily="34" charset="0"/>
                <a:cs typeface="Times New Roman" panose="02020603050405020304" pitchFamily="18" charset="0"/>
              </a:rPr>
              <a:t>Development of outputs and their indicators</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3" name="Arrow: Right 82">
            <a:extLst>
              <a:ext uri="{FF2B5EF4-FFF2-40B4-BE49-F238E27FC236}">
                <a16:creationId xmlns:a16="http://schemas.microsoft.com/office/drawing/2014/main" id="{F142014F-49DC-6381-797D-A1E71491AEE8}"/>
              </a:ext>
            </a:extLst>
          </p:cNvPr>
          <p:cNvSpPr/>
          <p:nvPr/>
        </p:nvSpPr>
        <p:spPr>
          <a:xfrm>
            <a:off x="829892"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Arrow: Right 83">
            <a:extLst>
              <a:ext uri="{FF2B5EF4-FFF2-40B4-BE49-F238E27FC236}">
                <a16:creationId xmlns:a16="http://schemas.microsoft.com/office/drawing/2014/main" id="{1BFBDF7B-9745-FE88-4B55-E9E4B44B34F5}"/>
              </a:ext>
            </a:extLst>
          </p:cNvPr>
          <p:cNvSpPr/>
          <p:nvPr/>
        </p:nvSpPr>
        <p:spPr>
          <a:xfrm>
            <a:off x="2461530"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5" name="Arrow: Right 84">
            <a:extLst>
              <a:ext uri="{FF2B5EF4-FFF2-40B4-BE49-F238E27FC236}">
                <a16:creationId xmlns:a16="http://schemas.microsoft.com/office/drawing/2014/main" id="{09D8B9FE-1725-07DE-E78D-E7F24A9B5E15}"/>
              </a:ext>
            </a:extLst>
          </p:cNvPr>
          <p:cNvSpPr/>
          <p:nvPr/>
        </p:nvSpPr>
        <p:spPr>
          <a:xfrm>
            <a:off x="3687695"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6" name="Arrow: Right 85">
            <a:extLst>
              <a:ext uri="{FF2B5EF4-FFF2-40B4-BE49-F238E27FC236}">
                <a16:creationId xmlns:a16="http://schemas.microsoft.com/office/drawing/2014/main" id="{1C3F661B-A325-1488-71BB-256F51B05BAB}"/>
              </a:ext>
            </a:extLst>
          </p:cNvPr>
          <p:cNvSpPr/>
          <p:nvPr/>
        </p:nvSpPr>
        <p:spPr>
          <a:xfrm>
            <a:off x="53505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7" name="Arrow: Right 86">
            <a:extLst>
              <a:ext uri="{FF2B5EF4-FFF2-40B4-BE49-F238E27FC236}">
                <a16:creationId xmlns:a16="http://schemas.microsoft.com/office/drawing/2014/main" id="{F275C819-62F7-BD13-F6E9-969DDABE925B}"/>
              </a:ext>
            </a:extLst>
          </p:cNvPr>
          <p:cNvSpPr/>
          <p:nvPr/>
        </p:nvSpPr>
        <p:spPr>
          <a:xfrm>
            <a:off x="67477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9" name="Straight Connector 88">
            <a:extLst>
              <a:ext uri="{FF2B5EF4-FFF2-40B4-BE49-F238E27FC236}">
                <a16:creationId xmlns:a16="http://schemas.microsoft.com/office/drawing/2014/main" id="{9AB7022D-15EC-9267-FE91-F26FFA65BB04}"/>
              </a:ext>
            </a:extLst>
          </p:cNvPr>
          <p:cNvCxnSpPr>
            <a:cxnSpLocks/>
          </p:cNvCxnSpPr>
          <p:nvPr/>
        </p:nvCxnSpPr>
        <p:spPr>
          <a:xfrm>
            <a:off x="417804" y="3744842"/>
            <a:ext cx="4815" cy="358333"/>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2683AA3-9FE7-B6AE-3B03-321103C4F6FB}"/>
              </a:ext>
            </a:extLst>
          </p:cNvPr>
          <p:cNvSpPr txBox="1"/>
          <p:nvPr/>
        </p:nvSpPr>
        <p:spPr>
          <a:xfrm>
            <a:off x="5453069" y="6218831"/>
            <a:ext cx="4500137" cy="513154"/>
          </a:xfrm>
          <a:prstGeom prst="rect">
            <a:avLst/>
          </a:prstGeom>
          <a:noFill/>
        </p:spPr>
        <p:txBody>
          <a:bodyPr wrap="square" rtlCol="0">
            <a:spAutoFit/>
          </a:bodyPr>
          <a:lstStyle/>
          <a:p>
            <a:pPr marR="0" lvl="0">
              <a:lnSpc>
                <a:spcPct val="107000"/>
              </a:lnSpc>
              <a:spcBef>
                <a:spcPts val="0"/>
              </a:spcBef>
              <a:spcAft>
                <a:spcPts val="800"/>
              </a:spcAft>
            </a:pPr>
            <a:r>
              <a:rPr lang="en-US" sz="1300" kern="100">
                <a:solidFill>
                  <a:schemeClr val="bg1"/>
                </a:solidFill>
                <a:latin typeface="Aptos" panose="020B0004020202020204" pitchFamily="34" charset="0"/>
                <a:ea typeface="Aptos" panose="020B0004020202020204" pitchFamily="34" charset="0"/>
                <a:cs typeface="Times New Roman" panose="02020603050405020304" pitchFamily="18" charset="0"/>
              </a:rPr>
              <a:t>Note: </a:t>
            </a:r>
            <a:r>
              <a:rPr lang="en-US" sz="13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Additional details are available </a:t>
            </a:r>
            <a:r>
              <a:rPr lang="en-US" sz="1300" kern="100">
                <a:solidFill>
                  <a:schemeClr val="bg1"/>
                </a:solidFill>
                <a:latin typeface="Aptos" panose="020B0004020202020204" pitchFamily="34" charset="0"/>
                <a:ea typeface="Aptos" panose="020B0004020202020204" pitchFamily="34" charset="0"/>
                <a:cs typeface="Times New Roman" panose="02020603050405020304" pitchFamily="18" charset="0"/>
              </a:rPr>
              <a:t>in the document on the consultation methodology.</a:t>
            </a:r>
            <a:endParaRPr lang="en-US" sz="13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92" name="Straight Connector 91">
            <a:extLst>
              <a:ext uri="{FF2B5EF4-FFF2-40B4-BE49-F238E27FC236}">
                <a16:creationId xmlns:a16="http://schemas.microsoft.com/office/drawing/2014/main" id="{483D9F90-B178-97FA-C196-5FDC5D59DA88}"/>
              </a:ext>
            </a:extLst>
          </p:cNvPr>
          <p:cNvCxnSpPr>
            <a:cxnSpLocks/>
          </p:cNvCxnSpPr>
          <p:nvPr/>
        </p:nvCxnSpPr>
        <p:spPr>
          <a:xfrm>
            <a:off x="9219020" y="3762467"/>
            <a:ext cx="7813" cy="3322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2978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763139"/>
          </a:xfrm>
        </p:spPr>
        <p:txBody>
          <a:bodyPr vert="horz" lIns="91440" tIns="45720" rIns="91440" bIns="45720" rtlCol="0" anchor="t">
            <a:normAutofit fontScale="85000" lnSpcReduction="10000"/>
          </a:bodyPr>
          <a:lstStyle/>
          <a:p>
            <a:r>
              <a:rPr lang="en-US"/>
              <a:t>Proposed content for the situation analysis</a:t>
            </a:r>
          </a:p>
          <a:p>
            <a:pPr marL="457200" indent="-457200">
              <a:buFont typeface="+mj-lt"/>
              <a:buAutoNum type="arabicPeriod"/>
            </a:pPr>
            <a:endParaRPr lang="en-US"/>
          </a:p>
        </p:txBody>
      </p:sp>
    </p:spTree>
    <p:extLst>
      <p:ext uri="{BB962C8B-B14F-4D97-AF65-F5344CB8AC3E}">
        <p14:creationId xmlns:p14="http://schemas.microsoft.com/office/powerpoint/2010/main" val="171437352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98024-796B-B183-A4B2-BC9C4D2187A0}"/>
              </a:ext>
            </a:extLst>
          </p:cNvPr>
          <p:cNvSpPr>
            <a:spLocks noGrp="1"/>
          </p:cNvSpPr>
          <p:nvPr>
            <p:ph type="title"/>
          </p:nvPr>
        </p:nvSpPr>
        <p:spPr/>
        <p:txBody>
          <a:bodyPr/>
          <a:lstStyle/>
          <a:p>
            <a:pPr algn="ctr"/>
            <a:r>
              <a:rPr lang="es-MX" sz="3800" b="1" err="1"/>
              <a:t>Overview</a:t>
            </a:r>
            <a:endParaRPr lang="es-MX" sz="3800" b="1"/>
          </a:p>
        </p:txBody>
      </p:sp>
      <p:sp>
        <p:nvSpPr>
          <p:cNvPr id="3" name="Marcador de contenido 2">
            <a:extLst>
              <a:ext uri="{FF2B5EF4-FFF2-40B4-BE49-F238E27FC236}">
                <a16:creationId xmlns:a16="http://schemas.microsoft.com/office/drawing/2014/main" id="{ABA1658B-E52B-2BA5-C39B-451D7824C9F3}"/>
              </a:ext>
            </a:extLst>
          </p:cNvPr>
          <p:cNvSpPr>
            <a:spLocks noGrp="1"/>
          </p:cNvSpPr>
          <p:nvPr>
            <p:ph sz="half" idx="1"/>
          </p:nvPr>
        </p:nvSpPr>
        <p:spPr>
          <a:xfrm>
            <a:off x="838200" y="1891430"/>
            <a:ext cx="10515600" cy="4222681"/>
          </a:xfrm>
        </p:spPr>
        <p:txBody>
          <a:bodyPr vert="horz" lIns="91440" tIns="45720" rIns="91440" bIns="45720" rtlCol="0" anchor="t">
            <a:normAutofit fontScale="92500" lnSpcReduction="20000"/>
          </a:bodyPr>
          <a:lstStyle/>
          <a:p>
            <a:pPr marL="514350" indent="-514350">
              <a:lnSpc>
                <a:spcPct val="110000"/>
              </a:lnSpc>
              <a:buAutoNum type="arabicPeriod"/>
            </a:pPr>
            <a:r>
              <a:rPr lang="en-US" sz="2800">
                <a:solidFill>
                  <a:srgbClr val="000000"/>
                </a:solidFill>
                <a:ea typeface="+mn-lt"/>
                <a:cs typeface="+mn-lt"/>
              </a:rPr>
              <a:t>Improving health and wellbeing in the Americas Region: great achievements and significant strides over the last two decades</a:t>
            </a:r>
            <a:endParaRPr lang="es-ES" sz="2800">
              <a:ea typeface="+mn-lt"/>
              <a:cs typeface="+mn-lt"/>
            </a:endParaRPr>
          </a:p>
          <a:p>
            <a:pPr marL="514350" indent="-514350">
              <a:lnSpc>
                <a:spcPct val="110000"/>
              </a:lnSpc>
              <a:buAutoNum type="arabicPeriod"/>
            </a:pPr>
            <a:r>
              <a:rPr lang="en-US" sz="2800">
                <a:ea typeface="+mn-lt"/>
                <a:cs typeface="+mn-lt"/>
              </a:rPr>
              <a:t>Despite improvements, persistent threats and stagnating progress have jeopardized efforts to improve health and wellbeing and close equity gaps.</a:t>
            </a:r>
            <a:endParaRPr lang="en-US" sz="2800">
              <a:cs typeface="Arial"/>
            </a:endParaRPr>
          </a:p>
          <a:p>
            <a:pPr marL="514350" indent="-514350">
              <a:lnSpc>
                <a:spcPct val="110000"/>
              </a:lnSpc>
              <a:buAutoNum type="arabicPeriod"/>
            </a:pPr>
            <a:r>
              <a:rPr lang="en-US" sz="2800">
                <a:ea typeface="+mn-lt"/>
                <a:cs typeface="+mn-lt"/>
              </a:rPr>
              <a:t>Challenges and barriers to achieving universal health, with a widening equity gap.</a:t>
            </a:r>
          </a:p>
          <a:p>
            <a:pPr marL="514350" indent="-514350">
              <a:lnSpc>
                <a:spcPct val="110000"/>
              </a:lnSpc>
              <a:buAutoNum type="arabicPeriod"/>
            </a:pPr>
            <a:r>
              <a:rPr lang="en-US" sz="2800">
                <a:ea typeface="+mn-lt"/>
                <a:cs typeface="+mn-lt"/>
              </a:rPr>
              <a:t>Outlook for the future: PAHO's unique position as a regional leader for ensuring that all people and communities in the Americas enjoy optimal health and wellbeing.</a:t>
            </a:r>
            <a:endParaRPr lang="en-US" sz="2800">
              <a:cs typeface="Arial" panose="020B0604020202020204"/>
            </a:endParaRPr>
          </a:p>
        </p:txBody>
      </p:sp>
    </p:spTree>
    <p:extLst>
      <p:ext uri="{BB962C8B-B14F-4D97-AF65-F5344CB8AC3E}">
        <p14:creationId xmlns:p14="http://schemas.microsoft.com/office/powerpoint/2010/main" val="32651041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4AED416C-4C2E-366B-02DC-E115F5F2914A}"/>
              </a:ext>
            </a:extLst>
          </p:cNvPr>
          <p:cNvSpPr>
            <a:spLocks noGrp="1"/>
          </p:cNvSpPr>
          <p:nvPr>
            <p:ph type="title"/>
          </p:nvPr>
        </p:nvSpPr>
        <p:spPr>
          <a:xfrm>
            <a:off x="513311" y="337076"/>
            <a:ext cx="11165378" cy="1800559"/>
          </a:xfrm>
        </p:spPr>
        <p:txBody>
          <a:bodyPr>
            <a:noAutofit/>
          </a:bodyPr>
          <a:lstStyle/>
          <a:p>
            <a:r>
              <a:rPr lang="es-MX" sz="3600" b="1"/>
              <a:t>1. </a:t>
            </a:r>
            <a:r>
              <a:rPr lang="en-US" sz="3600" b="1"/>
              <a:t>Improving health and wellbeing in the Americas Region: great achievements and significant strides have been made over the last two decades.</a:t>
            </a:r>
            <a:endParaRPr lang="es-MX" sz="3600" b="1"/>
          </a:p>
        </p:txBody>
      </p:sp>
      <p:sp>
        <p:nvSpPr>
          <p:cNvPr id="10" name="Marcador de contenido 9">
            <a:extLst>
              <a:ext uri="{FF2B5EF4-FFF2-40B4-BE49-F238E27FC236}">
                <a16:creationId xmlns:a16="http://schemas.microsoft.com/office/drawing/2014/main" id="{9D7FB97D-10C9-A67C-5174-8AFC2EC33553}"/>
              </a:ext>
            </a:extLst>
          </p:cNvPr>
          <p:cNvSpPr>
            <a:spLocks noGrp="1"/>
          </p:cNvSpPr>
          <p:nvPr>
            <p:ph sz="half" idx="1"/>
          </p:nvPr>
        </p:nvSpPr>
        <p:spPr>
          <a:xfrm>
            <a:off x="838200" y="2506967"/>
            <a:ext cx="10515600" cy="3558892"/>
          </a:xfrm>
        </p:spPr>
        <p:txBody>
          <a:bodyPr>
            <a:normAutofit/>
          </a:bodyPr>
          <a:lstStyle/>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Regional landscape (political, environmental, social, demographic; profound inequalities within the region; and status of SDG3 targets, including impact of non-health SDGs, such as poverty, hunger, education, gender equality, </a:t>
            </a:r>
            <a:r>
              <a:rPr lang="en-US">
                <a:solidFill>
                  <a:srgbClr val="000000"/>
                </a:solidFill>
                <a:highlight>
                  <a:srgbClr val="FFFFFF"/>
                </a:highlight>
                <a:latin typeface="Aptos" panose="020B0004020202020204" pitchFamily="34" charset="0"/>
              </a:rPr>
              <a:t>water and sanitation</a:t>
            </a:r>
            <a:r>
              <a:rPr lang="en-US" sz="2400" b="0" i="0">
                <a:solidFill>
                  <a:srgbClr val="000000"/>
                </a:solidFill>
                <a:effectLst/>
                <a:highlight>
                  <a:srgbClr val="FFFFFF"/>
                </a:highlight>
                <a:latin typeface="Aptos" panose="020B0004020202020204" pitchFamily="34" charset="0"/>
              </a:rPr>
              <a:t>, economic growth, etc.)</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Regional health status</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Advances in communicable disease prevention, control, and elimination</a:t>
            </a:r>
          </a:p>
          <a:p>
            <a:pPr marL="457200" indent="-457200" algn="l" rtl="0" fontAlgn="base">
              <a:lnSpc>
                <a:spcPct val="100000"/>
              </a:lnSpc>
              <a:buFont typeface="+mj-lt"/>
              <a:buAutoNum type="alphaLcParenR"/>
            </a:pPr>
            <a:r>
              <a:rPr lang="en-US" sz="2400">
                <a:solidFill>
                  <a:srgbClr val="000000"/>
                </a:solidFill>
                <a:highlight>
                  <a:srgbClr val="FFFFFF"/>
                </a:highlight>
                <a:latin typeface="Aptos" panose="020B0004020202020204" pitchFamily="34" charset="0"/>
              </a:rPr>
              <a:t>E</a:t>
            </a:r>
            <a:r>
              <a:rPr lang="en-US" sz="2400" b="0" i="0">
                <a:solidFill>
                  <a:srgbClr val="000000"/>
                </a:solidFill>
                <a:effectLst/>
                <a:highlight>
                  <a:srgbClr val="FFFFFF"/>
                </a:highlight>
                <a:latin typeface="Aptos" panose="020B0004020202020204" pitchFamily="34" charset="0"/>
              </a:rPr>
              <a:t>pidemiological shift to noncommunicable diseases as a high burden of morbidity and mortality</a:t>
            </a:r>
          </a:p>
        </p:txBody>
      </p:sp>
      <p:sp>
        <p:nvSpPr>
          <p:cNvPr id="2" name="CuadroTexto 1">
            <a:extLst>
              <a:ext uri="{FF2B5EF4-FFF2-40B4-BE49-F238E27FC236}">
                <a16:creationId xmlns:a16="http://schemas.microsoft.com/office/drawing/2014/main" id="{139115C2-692A-2012-E9E9-94506AAC27D8}"/>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See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below for details.</a:t>
            </a:r>
          </a:p>
        </p:txBody>
      </p:sp>
    </p:spTree>
    <p:extLst>
      <p:ext uri="{BB962C8B-B14F-4D97-AF65-F5344CB8AC3E}">
        <p14:creationId xmlns:p14="http://schemas.microsoft.com/office/powerpoint/2010/main" val="23470411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_SlideMaster.potx" id="{4D86ECF3-808A-584D-BB03-8E1EA99BAF5A}" vid="{CDFCA2A7-F242-BC42-8EB4-1179C20D9AC2}"/>
    </a:ext>
  </a:extLst>
</a:theme>
</file>

<file path=ppt/theme/theme2.xml><?xml version="1.0" encoding="utf-8"?>
<a:theme xmlns:a="http://schemas.openxmlformats.org/drawingml/2006/main" name="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3.xml><?xml version="1.0" encoding="utf-8"?>
<a:theme xmlns:a="http://schemas.openxmlformats.org/drawingml/2006/main" name="2_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13aadc-de86-43ee-b386-40c01ba74c80" xsi:nil="true"/>
    <e0fc859611b647e38685cffa0e5b8c58 xmlns="3ec96f9b-ea8e-42cb-bfa7-0124d6ce72f8">
      <Terms xmlns="http://schemas.microsoft.com/office/infopath/2007/PartnerControls"/>
    </e0fc859611b647e38685cffa0e5b8c58>
    <DocumentID xmlns="3ec96f9b-ea8e-42cb-bfa7-0124d6ce72f8" xsi:nil="true"/>
    <Category xmlns="3ec96f9b-ea8e-42cb-bfa7-0124d6ce72f8" xsi:nil="true"/>
    <Sub_x002d_Category xmlns="3ec96f9b-ea8e-42cb-bfa7-0124d6ce72f8" xsi:nil="true"/>
    <if38e05dcf3e4967ad5449b86cfb43af xmlns="3ec96f9b-ea8e-42cb-bfa7-0124d6ce72f8">
      <Terms xmlns="http://schemas.microsoft.com/office/infopath/2007/PartnerControls"/>
    </if38e05dcf3e4967ad5449b86cfb43af>
    <nead04517f994055becc1e3683196745 xmlns="3ec96f9b-ea8e-42cb-bfa7-0124d6ce72f8">
      <Terms xmlns="http://schemas.microsoft.com/office/infopath/2007/PartnerControls"/>
    </nead04517f994055becc1e3683196745>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9E4280DAB2984ABA374B1513F1F9B1" ma:contentTypeVersion="23" ma:contentTypeDescription="Create a new document." ma:contentTypeScope="" ma:versionID="8304410282cbf5e95348f3d986755cf9">
  <xsd:schema xmlns:xsd="http://www.w3.org/2001/XMLSchema" xmlns:xs="http://www.w3.org/2001/XMLSchema" xmlns:p="http://schemas.microsoft.com/office/2006/metadata/properties" xmlns:ns2="3ec96f9b-ea8e-42cb-bfa7-0124d6ce72f8" xmlns:ns3="5e13aadc-de86-43ee-b386-40c01ba74c80" xmlns:ns4="73d0ba8d-d766-4bf6-bcf0-d2eb81301a02" targetNamespace="http://schemas.microsoft.com/office/2006/metadata/properties" ma:root="true" ma:fieldsID="6c6c98a6c0c2ab7f8b909d3880722dd0" ns2:_="" ns3:_="" ns4:_="">
    <xsd:import namespace="3ec96f9b-ea8e-42cb-bfa7-0124d6ce72f8"/>
    <xsd:import namespace="5e13aadc-de86-43ee-b386-40c01ba74c80"/>
    <xsd:import namespace="73d0ba8d-d766-4bf6-bcf0-d2eb81301a02"/>
    <xsd:element name="properties">
      <xsd:complexType>
        <xsd:sequence>
          <xsd:element name="documentManagement">
            <xsd:complexType>
              <xsd:all>
                <xsd:element ref="ns2:DocumentID" minOccurs="0"/>
                <xsd:element ref="ns2:Category" minOccurs="0"/>
                <xsd:element ref="ns2:Sub_x002d_Category" minOccurs="0"/>
                <xsd:element ref="ns2:nead04517f994055becc1e3683196745" minOccurs="0"/>
                <xsd:element ref="ns2:if38e05dcf3e4967ad5449b86cfb43af" minOccurs="0"/>
                <xsd:element ref="ns2:e0fc859611b647e38685cffa0e5b8c58" minOccurs="0"/>
                <xsd:element ref="ns3:TaxCatchAll"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4:SharedWithUsers" minOccurs="0"/>
                <xsd:element ref="ns4:SharedWithDetails"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96f9b-ea8e-42cb-bfa7-0124d6ce72f8" elementFormDefault="qualified">
    <xsd:import namespace="http://schemas.microsoft.com/office/2006/documentManagement/types"/>
    <xsd:import namespace="http://schemas.microsoft.com/office/infopath/2007/PartnerControls"/>
    <xsd:element name="DocumentID" ma:index="7" nillable="true" ma:displayName="DocumentID" ma:internalName="DocumentID" ma:readOnly="false">
      <xsd:simpleType>
        <xsd:restriction base="dms:Text">
          <xsd:maxLength value="255"/>
        </xsd:restriction>
      </xsd:simpleType>
    </xsd:element>
    <xsd:element name="Category" ma:index="8" nillable="true" ma:displayName="Category" ma:format="Dropdown" ma:internalName="Category" ma:readOnly="false">
      <xsd:simpleType>
        <xsd:restriction base="dms:Choice">
          <xsd:enumeration value="Caribbean Capacity Building"/>
          <xsd:enumeration value="Operational Planning 2016-2017"/>
        </xsd:restriction>
      </xsd:simpleType>
    </xsd:element>
    <xsd:element name="Sub_x002d_Category" ma:index="9" nillable="true" ma:displayName="Sub-Category" ma:format="Dropdown" ma:internalName="Sub_x002d_Category" ma:readOnly="false">
      <xsd:simpleType>
        <xsd:restriction base="dms:Choice">
          <xsd:enumeration value="OP Manual 2016-2017"/>
        </xsd:restriction>
      </xsd:simpleType>
    </xsd:element>
    <xsd:element name="nead04517f994055becc1e3683196745" ma:index="14" nillable="true" ma:taxonomy="true" ma:internalName="nead04517f994055becc1e3683196745" ma:taxonomyFieldName="DocumentStatus" ma:displayName="Document Status" ma:indexed="true" ma:readOnly="false" ma:fieldId="{7ead0451-7f99-4055-becc-1e3683196745}" ma:sspId="c0f44cca-6aff-4d49-827c-e4b3bc2e3f13" ma:termSetId="69f34639-8193-4f59-83ce-7b70453c1c3e" ma:anchorId="00000000-0000-0000-0000-000000000000" ma:open="false" ma:isKeyword="false">
      <xsd:complexType>
        <xsd:sequence>
          <xsd:element ref="pc:Terms" minOccurs="0" maxOccurs="1"/>
        </xsd:sequence>
      </xsd:complexType>
    </xsd:element>
    <xsd:element name="if38e05dcf3e4967ad5449b86cfb43af" ma:index="15" nillable="true" ma:taxonomy="true" ma:internalName="if38e05dcf3e4967ad5449b86cfb43af" ma:taxonomyFieldName="DocumentType" ma:displayName="Document Type" ma:readOnly="false" ma:fieldId="{2f38e05d-cf3e-4967-ad54-49b86cfb43af}" ma:sspId="c0f44cca-6aff-4d49-827c-e4b3bc2e3f13" ma:termSetId="ffe23d74-dce8-488c-9cf8-caf5fb0a25c6" ma:anchorId="00000000-0000-0000-0000-000000000000" ma:open="true" ma:isKeyword="false">
      <xsd:complexType>
        <xsd:sequence>
          <xsd:element ref="pc:Terms" minOccurs="0" maxOccurs="1"/>
        </xsd:sequence>
      </xsd:complexType>
    </xsd:element>
    <xsd:element name="e0fc859611b647e38685cffa0e5b8c58" ma:index="16" nillable="true" ma:taxonomy="true" ma:internalName="e0fc859611b647e38685cffa0e5b8c58" ma:taxonomyFieldName="SecurityClearance" ma:displayName="Security Clearance" ma:readOnly="false" ma:fieldId="{e0fc8596-11b6-47e3-8685-cffa0e5b8c58}" ma:sspId="c0f44cca-6aff-4d49-827c-e4b3bc2e3f13" ma:termSetId="6e547b13-ee3f-4e18-98de-63181f35a1e3" ma:anchorId="00000000-0000-0000-0000-000000000000" ma:open="tru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64313e6-382b-4868-8d13-f929664f5c7f}" ma:internalName="TaxCatchAll" ma:showField="CatchAllData" ma:web="73d0ba8d-d766-4bf6-bcf0-d2eb81301a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d0ba8d-d766-4bf6-bcf0-d2eb81301a02"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DFB87B-ED8C-4605-BB6D-4865ABBA003D}">
  <ds:schemaRefs>
    <ds:schemaRef ds:uri="5e13aadc-de86-43ee-b386-40c01ba74c80"/>
    <ds:schemaRef ds:uri="73d0ba8d-d766-4bf6-bcf0-d2eb81301a02"/>
    <ds:schemaRef ds:uri="bcabbffb-545f-48ba-bd6e-702da6a9c0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66D435E-DD7A-47A8-A66B-37F3879EC7D5}"/>
</file>

<file path=customXml/itemProps3.xml><?xml version="1.0" encoding="utf-8"?>
<ds:datastoreItem xmlns:ds="http://schemas.openxmlformats.org/officeDocument/2006/customXml" ds:itemID="{D3019BA0-7C08-45D7-80CF-0FFFCBF964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16</Notes>
  <HiddenSlides>0</HiddenSlide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Default Theme</vt:lpstr>
      <vt:lpstr>2_Default Theme</vt:lpstr>
      <vt:lpstr>PowerPoint Presentation</vt:lpstr>
      <vt:lpstr>PowerPoint Presentation</vt:lpstr>
      <vt:lpstr>Agenda</vt:lpstr>
      <vt:lpstr>PowerPoint Presentation</vt:lpstr>
      <vt:lpstr>Timeline for the development of the SP26-31</vt:lpstr>
      <vt:lpstr>PowerPoint Presentation</vt:lpstr>
      <vt:lpstr>PowerPoint Presentation</vt:lpstr>
      <vt:lpstr>Overview</vt:lpstr>
      <vt:lpstr>1. Improving health and wellbeing in the Americas Region: great achievements and significant strides have been made over the last two decades.</vt:lpstr>
      <vt:lpstr>2. Despite improvements, persistent threats and stagnating progress have jeopardized efforts to improve health and wellbeing and close equity gaps</vt:lpstr>
      <vt:lpstr>3. There are challenges and barriers to achieving universal health, with a widening equity gap.</vt:lpstr>
      <vt:lpstr>4. Outlook for the future: PAHO has a unique position as a regional leader for ensuring that all people and communities in the Americas enjoy optimal health and wellbeing.</vt:lpstr>
      <vt:lpstr>PowerPoint Presentation</vt:lpstr>
      <vt:lpstr>Context and Considerations for the  Results Framework</vt:lpstr>
      <vt:lpstr>Updated Results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Thank you Gracias Merci 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Herrera, Mr. Vladimir (WDC)</dc:creator>
  <cp:revision>1</cp:revision>
  <dcterms:created xsi:type="dcterms:W3CDTF">2020-02-24T17:34:00Z</dcterms:created>
  <dcterms:modified xsi:type="dcterms:W3CDTF">2024-09-04T20:41:50Z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0x0101005E9E4280DAB2984ABA374B1513F1F9B1</vt:lpwstr>
  </property>
  <property fmtid="{D5CDD505-2E9C-101B-9397-08002B2CF9AE}" pid="3" name="_dlc_DocIdItemGuid">
    <vt:lpwstr>dc3d5798-aaa7-46de-8340-cb2149bef68c</vt:lpwstr>
  </property>
  <property fmtid="{D5CDD505-2E9C-101B-9397-08002B2CF9AE}" pid="4" name="Order">
    <vt:r8>10700</vt:r8>
  </property>
  <property fmtid="{D5CDD505-2E9C-101B-9397-08002B2CF9AE}" pid="5" name="MediaServiceImageTags">
    <vt:lpwstr/>
  </property>
  <property fmtid="{D5CDD505-2E9C-101B-9397-08002B2CF9AE}" pid="6" name="DocumentType">
    <vt:lpwstr/>
  </property>
  <property fmtid="{D5CDD505-2E9C-101B-9397-08002B2CF9AE}" pid="7" name="DocumentStatus">
    <vt:lpwstr/>
  </property>
  <property fmtid="{D5CDD505-2E9C-101B-9397-08002B2CF9AE}" pid="8" name="SecurityClearance">
    <vt:lpwstr/>
  </property>
</Properties>
</file>