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9" r:id="rId4"/>
    <p:sldMasterId id="2147483670" r:id="rId5"/>
  </p:sldMasterIdLst>
  <p:notesMasterIdLst>
    <p:notesMasterId r:id="rId17"/>
  </p:notesMasterIdLst>
  <p:sldIdLst>
    <p:sldId id="256" r:id="rId6"/>
    <p:sldId id="257" r:id="rId7"/>
    <p:sldId id="298" r:id="rId8"/>
    <p:sldId id="299" r:id="rId9"/>
    <p:sldId id="300" r:id="rId10"/>
    <p:sldId id="261" r:id="rId11"/>
    <p:sldId id="262" r:id="rId12"/>
    <p:sldId id="301" r:id="rId13"/>
    <p:sldId id="302" r:id="rId14"/>
    <p:sldId id="267" r:id="rId15"/>
    <p:sldId id="266" r:id="rId16"/>
  </p:sldIdLst>
  <p:sldSz cx="9144000" cy="5143500" type="screen16x9"/>
  <p:notesSz cx="6858000" cy="9144000"/>
  <p:embeddedFontLst>
    <p:embeddedFont>
      <p:font typeface="Poppins" pitchFamily="2" charset="77"/>
      <p:regular r:id="rId18"/>
      <p:bold r:id="rId19"/>
      <p:italic r:id="rId20"/>
      <p:boldItalic r:id="rId21"/>
    </p:embeddedFont>
    <p:embeddedFont>
      <p:font typeface="Poppins Black" pitchFamily="2" charset="77"/>
      <p:bold r:id="rId22"/>
      <p:italic r:id="rId23"/>
      <p:boldItalic r:id="rId24"/>
    </p:embeddedFont>
    <p:embeddedFont>
      <p:font typeface="Poppins SemiBold" pitchFamily="2" charset="77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56">
          <p15:clr>
            <a:srgbClr val="747775"/>
          </p15:clr>
        </p15:guide>
        <p15:guide id="2" pos="397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2F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292751-9C03-3F5E-D7D5-8CB7BBE8E95D}" v="3" dt="2023-12-21T19:15:55.16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18"/>
  </p:normalViewPr>
  <p:slideViewPr>
    <p:cSldViewPr snapToGrid="0">
      <p:cViewPr varScale="1">
        <p:scale>
          <a:sx n="150" d="100"/>
          <a:sy n="150" d="100"/>
        </p:scale>
        <p:origin x="424" y="160"/>
      </p:cViewPr>
      <p:guideLst>
        <p:guide orient="horz" pos="356"/>
        <p:guide pos="39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customXml" Target="../customXml/item3.xml"/><Relationship Id="rId21" Type="http://schemas.openxmlformats.org/officeDocument/2006/relationships/font" Target="fonts/font4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font" Target="fonts/font3.fntdata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7.fntdata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5.xml"/><Relationship Id="rId19" Type="http://schemas.openxmlformats.org/officeDocument/2006/relationships/font" Target="fonts/font2.fntdata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viewProps" Target="viewProps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97db20ce4d_0_3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g297db20ce4d_0_3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2a04eae5a1a_0_6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2a04eae5a1a_0_6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2a04eae5a1a_0_7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2a04eae5a1a_0_7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2a04eae5a1a_0_7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2a04eae5a1a_0_7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2a04eae5a1a_0_3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2a04eae5a1a_0_3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2a0d9a797d1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Google Shape;352;g2a0d9a797d1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ctrTitle"/>
          </p:nvPr>
        </p:nvSpPr>
        <p:spPr>
          <a:xfrm>
            <a:off x="433552" y="1008589"/>
            <a:ext cx="52893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Poppins Black"/>
              <a:buNone/>
              <a:defRPr sz="4500" b="1" i="0"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1"/>
          </p:nvPr>
        </p:nvSpPr>
        <p:spPr>
          <a:xfrm>
            <a:off x="433553" y="2868345"/>
            <a:ext cx="4560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 txBox="1">
            <a:spLocks noGrp="1"/>
          </p:cNvSpPr>
          <p:nvPr>
            <p:ph type="title"/>
          </p:nvPr>
        </p:nvSpPr>
        <p:spPr>
          <a:xfrm>
            <a:off x="628649" y="273844"/>
            <a:ext cx="82365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oppins"/>
              <a:buNone/>
              <a:defRPr b="1" i="0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body" idx="1"/>
          </p:nvPr>
        </p:nvSpPr>
        <p:spPr>
          <a:xfrm>
            <a:off x="628649" y="1369219"/>
            <a:ext cx="8236500" cy="30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82365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oppins"/>
              <a:buNone/>
              <a:defRPr b="1" i="0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8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82365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oppins"/>
              <a:buNone/>
              <a:defRPr b="1" i="0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8"/>
          <p:cNvSpPr txBox="1">
            <a:spLocks noGrp="1"/>
          </p:cNvSpPr>
          <p:nvPr>
            <p:ph type="body" idx="1"/>
          </p:nvPr>
        </p:nvSpPr>
        <p:spPr>
          <a:xfrm>
            <a:off x="628649" y="1369219"/>
            <a:ext cx="4071000" cy="30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18"/>
          <p:cNvSpPr txBox="1">
            <a:spLocks noGrp="1"/>
          </p:cNvSpPr>
          <p:nvPr>
            <p:ph type="body" idx="2"/>
          </p:nvPr>
        </p:nvSpPr>
        <p:spPr>
          <a:xfrm>
            <a:off x="4871196" y="1369219"/>
            <a:ext cx="3993600" cy="30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range">
  <p:cSld name="Title Orang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0"/>
          <p:cNvSpPr txBox="1">
            <a:spLocks noGrp="1"/>
          </p:cNvSpPr>
          <p:nvPr>
            <p:ph type="ctrTitle"/>
          </p:nvPr>
        </p:nvSpPr>
        <p:spPr>
          <a:xfrm>
            <a:off x="648725" y="276702"/>
            <a:ext cx="6700500" cy="12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Poppins Black"/>
              <a:buNone/>
              <a:defRPr sz="4500" b="1" i="0"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Green">
  <p:cSld name="Title Gree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1"/>
          <p:cNvSpPr txBox="1">
            <a:spLocks noGrp="1"/>
          </p:cNvSpPr>
          <p:nvPr>
            <p:ph type="ctrTitle"/>
          </p:nvPr>
        </p:nvSpPr>
        <p:spPr>
          <a:xfrm>
            <a:off x="648725" y="276702"/>
            <a:ext cx="6700500" cy="12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Poppins Black"/>
              <a:buNone/>
              <a:defRPr sz="4500" b="1" i="0"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Pink">
  <p:cSld name="Title Pi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2"/>
          <p:cNvSpPr txBox="1">
            <a:spLocks noGrp="1"/>
          </p:cNvSpPr>
          <p:nvPr>
            <p:ph type="ctrTitle"/>
          </p:nvPr>
        </p:nvSpPr>
        <p:spPr>
          <a:xfrm>
            <a:off x="648725" y="276702"/>
            <a:ext cx="6700500" cy="12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Poppins Black"/>
              <a:buNone/>
              <a:defRPr sz="4500" b="1" i="0"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3" r:id="rId4"/>
    <p:sldLayoutId id="2147483665" r:id="rId5"/>
    <p:sldLayoutId id="2147483666" r:id="rId6"/>
    <p:sldLayoutId id="2147483667" r:id="rId7"/>
    <p:sldLayoutId id="2147483668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4"/>
          <p:cNvSpPr txBox="1">
            <a:spLocks noGrp="1"/>
          </p:cNvSpPr>
          <p:nvPr>
            <p:ph type="ctrTitle"/>
          </p:nvPr>
        </p:nvSpPr>
        <p:spPr>
          <a:xfrm>
            <a:off x="296508" y="209000"/>
            <a:ext cx="5014800" cy="3811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" sz="3200" dirty="0" err="1"/>
              <a:t>Ferramenta </a:t>
            </a:r>
            <a:r>
              <a:rPr lang="pt" sz="3200" dirty="0"/>
              <a:t>de monitoramento do programa </a:t>
            </a:r>
            <a:r>
              <a:rPr lang="pt" sz="3200" dirty="0" err="1"/>
              <a:t>_ _</a:t>
            </a:r>
            <a:r>
              <a:rPr lang="pt" sz="3200" dirty="0"/>
              <a:t> Imunização Nacional </a:t>
            </a:r>
            <a:endParaRPr sz="3200" dirty="0"/>
          </a:p>
        </p:txBody>
      </p:sp>
      <p:sp>
        <p:nvSpPr>
          <p:cNvPr id="224" name="Google Shape;224;p24"/>
          <p:cNvSpPr txBox="1"/>
          <p:nvPr/>
        </p:nvSpPr>
        <p:spPr>
          <a:xfrm>
            <a:off x="0" y="-923"/>
            <a:ext cx="1080000" cy="386700"/>
          </a:xfrm>
          <a:prstGeom prst="rect">
            <a:avLst/>
          </a:prstGeom>
          <a:solidFill>
            <a:srgbClr val="FF2F9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" sz="1200" b="1">
                <a:solidFill>
                  <a:schemeClr val="bg1"/>
                </a:solidFill>
                <a:latin typeface="Poppins" pitchFamily="2" charset="77"/>
                <a:ea typeface="Source Serif Pro"/>
                <a:cs typeface="Poppins" pitchFamily="2" charset="77"/>
                <a:sym typeface="Source Serif Pro"/>
              </a:rPr>
              <a:t>Modelo</a:t>
            </a:r>
            <a:endParaRPr sz="1200" b="1">
              <a:solidFill>
                <a:schemeClr val="bg1"/>
              </a:solidFill>
              <a:latin typeface="Poppins" pitchFamily="2" charset="77"/>
              <a:ea typeface="Source Serif Pro"/>
              <a:cs typeface="Poppins" pitchFamily="2" charset="77"/>
              <a:sym typeface="Source Serif Pro"/>
            </a:endParaRPr>
          </a:p>
        </p:txBody>
      </p:sp>
      <p:sp>
        <p:nvSpPr>
          <p:cNvPr id="225" name="Google Shape;225;p24"/>
          <p:cNvSpPr txBox="1">
            <a:spLocks noGrp="1"/>
          </p:cNvSpPr>
          <p:nvPr>
            <p:ph type="body" idx="4294967295"/>
          </p:nvPr>
        </p:nvSpPr>
        <p:spPr>
          <a:xfrm>
            <a:off x="296508" y="3497729"/>
            <a:ext cx="4071000" cy="554100"/>
          </a:xfrm>
          <a:prstGeom prst="rect">
            <a:avLst/>
          </a:prstGeom>
          <a:noFill/>
        </p:spPr>
        <p:txBody>
          <a:bodyPr spcFirstLastPara="1" wrap="square" lIns="68575" tIns="34275" rIns="68575" bIns="34275" anchor="t" anchorCtr="0">
            <a:normAutofit fontScale="85000" lnSpcReduction="1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pt" sz="1800" i="1" dirty="0">
                <a:latin typeface="Poppins SemiBold"/>
                <a:ea typeface="Poppins SemiBold"/>
                <a:cs typeface="Poppins SemiBold"/>
                <a:sym typeface="Poppins SemiBold"/>
              </a:rPr>
              <a:t>Anexo 13. Workshop </a:t>
            </a:r>
            <a:r>
              <a:rPr lang="pt" sz="1800" i="1" dirty="0" err="1">
                <a:latin typeface="Poppins SemiBold"/>
                <a:ea typeface="Poppins SemiBold"/>
                <a:cs typeface="Poppins SemiBold"/>
                <a:sym typeface="Poppins SemiBold"/>
              </a:rPr>
              <a:t>de componentes</a:t>
            </a:r>
            <a:endParaRPr sz="2105" i="1" dirty="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E101356-C3A7-890A-85C6-220F89530A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508" y="4573858"/>
            <a:ext cx="4027930" cy="36773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46;p33">
            <a:extLst>
              <a:ext uri="{FF2B5EF4-FFF2-40B4-BE49-F238E27FC236}">
                <a16:creationId xmlns:a16="http://schemas.microsoft.com/office/drawing/2014/main" id="{13D3901F-F065-9F7D-DBF1-F8A6262A7460}"/>
              </a:ext>
            </a:extLst>
          </p:cNvPr>
          <p:cNvSpPr txBox="1">
            <a:spLocks/>
          </p:cNvSpPr>
          <p:nvPr/>
        </p:nvSpPr>
        <p:spPr>
          <a:xfrm>
            <a:off x="635850" y="111227"/>
            <a:ext cx="7872300" cy="5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oppins"/>
              <a:buNone/>
              <a:defRPr sz="33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" sz="2400" b="0" dirty="0">
                <a:latin typeface="Poppins Black"/>
                <a:cs typeface="Poppins Black"/>
                <a:sym typeface="Poppins Black"/>
              </a:rPr>
              <a:t>Obter </a:t>
            </a:r>
            <a:r>
              <a:rPr lang="pt" sz="2400" b="0" dirty="0" err="1">
                <a:latin typeface="Poppins Black"/>
                <a:cs typeface="Poppins Black"/>
                <a:sym typeface="Poppins Black"/>
              </a:rPr>
              <a:t>_</a:t>
            </a:r>
            <a:r>
              <a:rPr lang="pt" sz="2400" b="0" dirty="0">
                <a:latin typeface="Poppins Black"/>
                <a:cs typeface="Poppins Black"/>
                <a:sym typeface="Poppins Black"/>
              </a:rPr>
              <a:t> </a:t>
            </a:r>
            <a:r>
              <a:rPr lang="pt" sz="2400" b="0" dirty="0" err="1">
                <a:latin typeface="Poppins Black"/>
                <a:cs typeface="Poppins Black"/>
                <a:sym typeface="Poppins Black"/>
              </a:rPr>
              <a:t>a</a:t>
            </a:r>
            <a:r>
              <a:rPr lang="pt" sz="2400" b="0" dirty="0">
                <a:latin typeface="Poppins Black"/>
                <a:cs typeface="Poppins Black"/>
                <a:sym typeface="Poppins Black"/>
              </a:rPr>
              <a:t> </a:t>
            </a:r>
            <a:r>
              <a:rPr lang="pt" sz="2400" b="0" dirty="0" err="1">
                <a:latin typeface="Poppins Black"/>
                <a:cs typeface="Poppins Black"/>
                <a:sym typeface="Poppins Black"/>
              </a:rPr>
              <a:t>classificação </a:t>
            </a:r>
            <a:r>
              <a:rPr lang="pt" sz="2400" b="0" dirty="0">
                <a:latin typeface="Poppins Black"/>
                <a:cs typeface="Poppins Black"/>
                <a:sym typeface="Poppins Black"/>
              </a:rPr>
              <a:t>de </a:t>
            </a:r>
            <a:r>
              <a:rPr lang="pt" sz="2400" b="0" dirty="0" err="1">
                <a:latin typeface="Poppins Black"/>
                <a:cs typeface="Poppins Black"/>
                <a:sym typeface="Poppins Black"/>
              </a:rPr>
              <a:t>cinco</a:t>
            </a:r>
            <a:r>
              <a:rPr lang="pt" sz="2400" b="0" dirty="0">
                <a:latin typeface="Poppins Black"/>
                <a:cs typeface="Poppins Black"/>
                <a:sym typeface="Poppins Black"/>
              </a:rPr>
              <a:t> </a:t>
            </a:r>
            <a:r>
              <a:rPr lang="pt" sz="2400" b="0" dirty="0" err="1">
                <a:latin typeface="Poppins Black"/>
                <a:cs typeface="Poppins Black"/>
                <a:sym typeface="Poppins Black"/>
              </a:rPr>
              <a:t>em</a:t>
            </a:r>
            <a:r>
              <a:rPr lang="pt" sz="2400" b="0" dirty="0">
                <a:latin typeface="Poppins Black"/>
                <a:cs typeface="Poppins Black"/>
                <a:sym typeface="Poppins Black"/>
              </a:rPr>
              <a:t> </a:t>
            </a:r>
            <a:r>
              <a:rPr lang="pt" sz="2400" b="0" dirty="0" err="1">
                <a:latin typeface="Poppins Black"/>
                <a:cs typeface="Poppins Black"/>
                <a:sym typeface="Poppins Black"/>
              </a:rPr>
              <a:t>ele</a:t>
            </a:r>
            <a:r>
              <a:rPr lang="pt" sz="2400" b="0" dirty="0">
                <a:latin typeface="Poppins Black"/>
                <a:cs typeface="Poppins Black"/>
                <a:sym typeface="Poppins Black"/>
              </a:rPr>
              <a:t> </a:t>
            </a:r>
            <a:r>
              <a:rPr lang="pt" sz="2400" b="0" dirty="0" err="1">
                <a:latin typeface="Poppins Black"/>
                <a:cs typeface="Poppins Black"/>
                <a:sym typeface="Poppins Black"/>
              </a:rPr>
              <a:t>componente geral </a:t>
            </a:r>
            <a:r>
              <a:rPr lang="pt" sz="2400" b="0" dirty="0">
                <a:latin typeface="Poppins Black"/>
                <a:cs typeface="Poppins Black"/>
                <a:sym typeface="Poppins Black"/>
              </a:rPr>
              <a:t>, </a:t>
            </a:r>
            <a:r>
              <a:rPr lang="pt" sz="2400" b="0" dirty="0" err="1">
                <a:latin typeface="Poppins Black"/>
                <a:cs typeface="Poppins Black"/>
                <a:sym typeface="Poppins Black"/>
              </a:rPr>
              <a:t>devemos</a:t>
            </a:r>
            <a:r>
              <a:rPr lang="pt" sz="2400" b="0" dirty="0">
                <a:latin typeface="Poppins Black"/>
                <a:cs typeface="Poppins Black"/>
                <a:sym typeface="Poppins Black"/>
              </a:rPr>
              <a:t> </a:t>
            </a:r>
            <a:r>
              <a:rPr lang="pt" sz="2400" b="0" dirty="0" err="1">
                <a:latin typeface="Poppins Black"/>
                <a:cs typeface="Poppins Black"/>
                <a:sym typeface="Poppins Black"/>
              </a:rPr>
              <a:t>alcançar</a:t>
            </a:r>
            <a:r>
              <a:rPr lang="pt" sz="2400" b="0" dirty="0">
                <a:latin typeface="Poppins Black"/>
                <a:cs typeface="Poppins Black"/>
                <a:sym typeface="Poppins Black"/>
              </a:rPr>
              <a:t> </a:t>
            </a:r>
            <a:r>
              <a:rPr lang="pt" sz="2400" b="0" dirty="0" err="1">
                <a:latin typeface="Poppins Black"/>
                <a:cs typeface="Poppins Black"/>
                <a:sym typeface="Poppins Black"/>
              </a:rPr>
              <a:t>o</a:t>
            </a:r>
            <a:r>
              <a:rPr lang="pt" sz="2400" b="0" dirty="0">
                <a:latin typeface="Poppins Black"/>
                <a:cs typeface="Poppins Black"/>
                <a:sym typeface="Poppins Black"/>
              </a:rPr>
              <a:t> </a:t>
            </a:r>
            <a:r>
              <a:rPr lang="pt" sz="2400" b="0" dirty="0" err="1">
                <a:latin typeface="Poppins Black"/>
                <a:cs typeface="Poppins Black"/>
                <a:sym typeface="Poppins Black"/>
              </a:rPr>
              <a:t>seguindo</a:t>
            </a:r>
            <a:r>
              <a:rPr lang="pt" sz="2400" b="0" dirty="0">
                <a:latin typeface="Poppins Black"/>
                <a:cs typeface="Poppins Black"/>
                <a:sym typeface="Poppins Black"/>
              </a:rPr>
              <a:t> </a:t>
            </a:r>
            <a:r>
              <a:rPr lang="pt" sz="2400" b="0" dirty="0" err="1">
                <a:latin typeface="Poppins Black"/>
                <a:cs typeface="Poppins Black"/>
                <a:sym typeface="Poppins Black"/>
              </a:rPr>
              <a:t>critério </a:t>
            </a:r>
            <a:r>
              <a:rPr lang="pt" sz="2400" b="0" dirty="0"/>
              <a:t>:</a:t>
            </a:r>
          </a:p>
        </p:txBody>
      </p:sp>
      <p:sp>
        <p:nvSpPr>
          <p:cNvPr id="4" name="Google Shape;347;p33">
            <a:extLst>
              <a:ext uri="{FF2B5EF4-FFF2-40B4-BE49-F238E27FC236}">
                <a16:creationId xmlns:a16="http://schemas.microsoft.com/office/drawing/2014/main" id="{AA6ED1A6-C0CF-54B4-3F0A-9F5994AFA474}"/>
              </a:ext>
            </a:extLst>
          </p:cNvPr>
          <p:cNvSpPr txBox="1"/>
          <p:nvPr/>
        </p:nvSpPr>
        <p:spPr>
          <a:xfrm>
            <a:off x="904552" y="1690525"/>
            <a:ext cx="7461000" cy="3200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oppins"/>
              <a:buChar char="●"/>
            </a:pPr>
            <a:r>
              <a:rPr lang="pt" dirty="0">
                <a:solidFill>
                  <a:schemeClr val="dk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O </a:t>
            </a:r>
            <a:r>
              <a:rPr lang="pt" dirty="0" err="1">
                <a:solidFill>
                  <a:schemeClr val="dk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país </a:t>
            </a:r>
            <a:r>
              <a:rPr lang="pt" dirty="0">
                <a:solidFill>
                  <a:schemeClr val="dk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estabeleceu </a:t>
            </a:r>
            <a:r>
              <a:rPr lang="pt" dirty="0" err="1">
                <a:solidFill>
                  <a:schemeClr val="dk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_</a:t>
            </a:r>
            <a:r>
              <a:rPr lang="pt" dirty="0">
                <a:solidFill>
                  <a:schemeClr val="dk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 </a:t>
            </a:r>
            <a:r>
              <a:rPr lang="pt" dirty="0" err="1">
                <a:solidFill>
                  <a:schemeClr val="dk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procedimentos</a:t>
            </a:r>
            <a:r>
              <a:rPr lang="pt" dirty="0">
                <a:solidFill>
                  <a:schemeClr val="dk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 </a:t>
            </a:r>
            <a:r>
              <a:rPr lang="pt" dirty="0" err="1">
                <a:solidFill>
                  <a:schemeClr val="dk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documentado </a:t>
            </a:r>
            <a:r>
              <a:rPr lang="pt" dirty="0">
                <a:solidFill>
                  <a:schemeClr val="dk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para </a:t>
            </a:r>
            <a:r>
              <a:rPr lang="pt" dirty="0" err="1">
                <a:solidFill>
                  <a:schemeClr val="dk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programar </a:t>
            </a:r>
            <a:r>
              <a:rPr lang="pt" dirty="0">
                <a:solidFill>
                  <a:schemeClr val="dk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a </a:t>
            </a:r>
            <a:r>
              <a:rPr lang="pt" dirty="0" err="1">
                <a:solidFill>
                  <a:schemeClr val="dk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demanda</a:t>
            </a:r>
            <a:r>
              <a:rPr lang="pt" dirty="0">
                <a:solidFill>
                  <a:schemeClr val="dk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 vacinas e </a:t>
            </a:r>
            <a:r>
              <a:rPr lang="pt" dirty="0" err="1">
                <a:solidFill>
                  <a:schemeClr val="dk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suprimentos anuais </a:t>
            </a:r>
            <a:r>
              <a:rPr lang="pt" dirty="0">
                <a:solidFill>
                  <a:schemeClr val="dk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, que </a:t>
            </a:r>
            <a:r>
              <a:rPr lang="pt" dirty="0" err="1">
                <a:solidFill>
                  <a:schemeClr val="dk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são usados</a:t>
            </a:r>
            <a:r>
              <a:rPr lang="pt" dirty="0">
                <a:solidFill>
                  <a:schemeClr val="dk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 </a:t>
            </a:r>
            <a:r>
              <a:rPr lang="pt" dirty="0" err="1">
                <a:solidFill>
                  <a:schemeClr val="dk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em</a:t>
            </a:r>
            <a:r>
              <a:rPr lang="pt" dirty="0">
                <a:solidFill>
                  <a:schemeClr val="dk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 </a:t>
            </a:r>
            <a:r>
              <a:rPr lang="pt" dirty="0" err="1">
                <a:solidFill>
                  <a:schemeClr val="dk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todos</a:t>
            </a:r>
            <a:r>
              <a:rPr lang="pt" dirty="0">
                <a:solidFill>
                  <a:schemeClr val="dk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 </a:t>
            </a:r>
            <a:r>
              <a:rPr lang="pt" dirty="0" err="1">
                <a:solidFill>
                  <a:schemeClr val="dk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o</a:t>
            </a:r>
            <a:r>
              <a:rPr lang="pt" dirty="0">
                <a:solidFill>
                  <a:schemeClr val="dk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 </a:t>
            </a:r>
            <a:r>
              <a:rPr lang="pt" dirty="0" err="1">
                <a:solidFill>
                  <a:schemeClr val="dk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níveis </a:t>
            </a:r>
            <a:r>
              <a:rPr lang="pt" dirty="0">
                <a:solidFill>
                  <a:schemeClr val="dk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. A </a:t>
            </a:r>
            <a:r>
              <a:rPr lang="pt" dirty="0" err="1">
                <a:solidFill>
                  <a:schemeClr val="dk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autoridade</a:t>
            </a:r>
            <a:r>
              <a:rPr lang="pt" dirty="0">
                <a:solidFill>
                  <a:schemeClr val="dk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 </a:t>
            </a:r>
            <a:r>
              <a:rPr lang="pt" dirty="0" err="1">
                <a:solidFill>
                  <a:schemeClr val="dk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Regulador </a:t>
            </a:r>
            <a:r>
              <a:rPr lang="pt" dirty="0">
                <a:solidFill>
                  <a:schemeClr val="dk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Nacional </a:t>
            </a:r>
            <a:r>
              <a:rPr lang="pt" dirty="0" err="1">
                <a:solidFill>
                  <a:schemeClr val="dk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participa</a:t>
            </a:r>
            <a:r>
              <a:rPr lang="pt" dirty="0">
                <a:solidFill>
                  <a:schemeClr val="dk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 </a:t>
            </a:r>
            <a:r>
              <a:rPr lang="pt" dirty="0" err="1">
                <a:solidFill>
                  <a:schemeClr val="dk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ativamente</a:t>
            </a:r>
            <a:r>
              <a:rPr lang="pt" dirty="0">
                <a:solidFill>
                  <a:schemeClr val="dk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 </a:t>
            </a:r>
            <a:r>
              <a:rPr lang="pt" dirty="0" err="1">
                <a:solidFill>
                  <a:schemeClr val="dk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em</a:t>
            </a:r>
            <a:r>
              <a:rPr lang="pt" dirty="0">
                <a:solidFill>
                  <a:schemeClr val="dk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 </a:t>
            </a:r>
            <a:r>
              <a:rPr lang="pt" dirty="0" err="1">
                <a:solidFill>
                  <a:schemeClr val="dk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Atividades</a:t>
            </a:r>
            <a:r>
              <a:rPr lang="pt" dirty="0">
                <a:solidFill>
                  <a:schemeClr val="dk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 </a:t>
            </a:r>
            <a:r>
              <a:rPr lang="pt" dirty="0" err="1">
                <a:solidFill>
                  <a:schemeClr val="dk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relacionados </a:t>
            </a:r>
            <a:r>
              <a:rPr lang="pt" dirty="0">
                <a:solidFill>
                  <a:schemeClr val="dk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ao </a:t>
            </a:r>
            <a:r>
              <a:rPr lang="pt" dirty="0" err="1">
                <a:solidFill>
                  <a:schemeClr val="dk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EPI </a:t>
            </a:r>
            <a:r>
              <a:rPr lang="pt" dirty="0">
                <a:solidFill>
                  <a:schemeClr val="dk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.</a:t>
            </a:r>
            <a:endParaRPr dirty="0">
              <a:solidFill>
                <a:schemeClr val="dk1"/>
              </a:solidFill>
              <a:latin typeface="Poppins" pitchFamily="2" charset="77"/>
              <a:ea typeface="Poppins"/>
              <a:cs typeface="Poppins" pitchFamily="2" charset="77"/>
              <a:sym typeface="Poppin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Poppins" pitchFamily="2" charset="77"/>
              <a:ea typeface="Poppins"/>
              <a:cs typeface="Poppins" pitchFamily="2" charset="77"/>
              <a:sym typeface="Poppins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oppins"/>
              <a:buChar char="●"/>
            </a:pPr>
            <a:r>
              <a:rPr lang="pt" dirty="0" err="1">
                <a:solidFill>
                  <a:schemeClr val="dk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Além disso </a:t>
            </a:r>
            <a:r>
              <a:rPr lang="pt" dirty="0">
                <a:solidFill>
                  <a:schemeClr val="dk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, </a:t>
            </a:r>
            <a:r>
              <a:rPr lang="pt" dirty="0" err="1">
                <a:solidFill>
                  <a:schemeClr val="dk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o</a:t>
            </a:r>
            <a:r>
              <a:rPr lang="pt" dirty="0">
                <a:solidFill>
                  <a:schemeClr val="dk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 </a:t>
            </a:r>
            <a:r>
              <a:rPr lang="pt" dirty="0" err="1">
                <a:solidFill>
                  <a:schemeClr val="dk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país </a:t>
            </a:r>
            <a:r>
              <a:rPr lang="pt" dirty="0">
                <a:solidFill>
                  <a:schemeClr val="dk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adere ao </a:t>
            </a:r>
            <a:r>
              <a:rPr lang="pt" dirty="0" err="1">
                <a:solidFill>
                  <a:schemeClr val="dk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_ _</a:t>
            </a:r>
            <a:r>
              <a:rPr lang="pt" dirty="0">
                <a:solidFill>
                  <a:schemeClr val="dk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 </a:t>
            </a:r>
            <a:r>
              <a:rPr lang="pt" dirty="0" err="1">
                <a:solidFill>
                  <a:schemeClr val="dk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procedimentos</a:t>
            </a:r>
            <a:r>
              <a:rPr lang="pt" dirty="0">
                <a:solidFill>
                  <a:schemeClr val="dk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 </a:t>
            </a:r>
            <a:r>
              <a:rPr lang="pt" dirty="0" err="1">
                <a:solidFill>
                  <a:schemeClr val="dk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regulatório</a:t>
            </a:r>
            <a:r>
              <a:rPr lang="pt" dirty="0">
                <a:solidFill>
                  <a:schemeClr val="dk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 </a:t>
            </a:r>
            <a:r>
              <a:rPr lang="pt" dirty="0" err="1">
                <a:solidFill>
                  <a:schemeClr val="dk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atualizado </a:t>
            </a:r>
            <a:r>
              <a:rPr lang="pt" dirty="0">
                <a:solidFill>
                  <a:schemeClr val="dk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para </a:t>
            </a:r>
            <a:r>
              <a:rPr lang="pt" dirty="0" err="1">
                <a:solidFill>
                  <a:schemeClr val="dk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autorizar </a:t>
            </a:r>
            <a:r>
              <a:rPr lang="pt" dirty="0">
                <a:solidFill>
                  <a:schemeClr val="dk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a </a:t>
            </a:r>
            <a:r>
              <a:rPr lang="pt" dirty="0" err="1">
                <a:solidFill>
                  <a:schemeClr val="dk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introdução </a:t>
            </a:r>
            <a:r>
              <a:rPr lang="pt" dirty="0">
                <a:solidFill>
                  <a:schemeClr val="dk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de </a:t>
            </a:r>
            <a:r>
              <a:rPr lang="pt" dirty="0" err="1">
                <a:solidFill>
                  <a:schemeClr val="dk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vacinas </a:t>
            </a:r>
            <a:r>
              <a:rPr lang="pt" dirty="0">
                <a:solidFill>
                  <a:schemeClr val="dk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sob a Lista </a:t>
            </a:r>
            <a:r>
              <a:rPr lang="pt" dirty="0" err="1">
                <a:solidFill>
                  <a:schemeClr val="dk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de </a:t>
            </a:r>
            <a:r>
              <a:rPr lang="pt" dirty="0">
                <a:solidFill>
                  <a:schemeClr val="dk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Uso de Emergência (EUL) ou Pré-qualificação ( PQ </a:t>
            </a:r>
            <a:r>
              <a:rPr lang="pt" dirty="0" err="1">
                <a:solidFill>
                  <a:schemeClr val="dk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) da OMS , </a:t>
            </a:r>
            <a:r>
              <a:rPr lang="pt" dirty="0">
                <a:solidFill>
                  <a:schemeClr val="dk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bem </a:t>
            </a:r>
            <a:r>
              <a:rPr lang="pt" dirty="0" err="1">
                <a:solidFill>
                  <a:schemeClr val="dk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como</a:t>
            </a:r>
            <a:r>
              <a:rPr lang="pt" dirty="0">
                <a:solidFill>
                  <a:schemeClr val="dk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 </a:t>
            </a:r>
            <a:r>
              <a:rPr lang="pt" dirty="0" err="1">
                <a:solidFill>
                  <a:schemeClr val="dk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como </a:t>
            </a:r>
            <a:r>
              <a:rPr lang="pt" dirty="0">
                <a:solidFill>
                  <a:schemeClr val="dk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o </a:t>
            </a:r>
            <a:r>
              <a:rPr lang="pt" dirty="0" err="1">
                <a:solidFill>
                  <a:schemeClr val="dk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_</a:t>
            </a:r>
            <a:r>
              <a:rPr lang="pt" dirty="0">
                <a:solidFill>
                  <a:schemeClr val="dk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 </a:t>
            </a:r>
            <a:r>
              <a:rPr lang="pt" dirty="0" err="1">
                <a:solidFill>
                  <a:schemeClr val="dk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procedimentos</a:t>
            </a:r>
            <a:r>
              <a:rPr lang="pt" dirty="0">
                <a:solidFill>
                  <a:schemeClr val="dk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 </a:t>
            </a:r>
            <a:r>
              <a:rPr lang="pt" dirty="0" err="1">
                <a:solidFill>
                  <a:schemeClr val="dk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oficiais </a:t>
            </a:r>
            <a:r>
              <a:rPr lang="pt" dirty="0">
                <a:solidFill>
                  <a:schemeClr val="dk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para </a:t>
            </a:r>
            <a:r>
              <a:rPr lang="pt" dirty="0" err="1">
                <a:solidFill>
                  <a:schemeClr val="dk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liberação </a:t>
            </a:r>
            <a:r>
              <a:rPr lang="pt" dirty="0">
                <a:solidFill>
                  <a:schemeClr val="dk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de </a:t>
            </a:r>
            <a:r>
              <a:rPr lang="pt" dirty="0" err="1">
                <a:solidFill>
                  <a:schemeClr val="dk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lotes </a:t>
            </a:r>
            <a:r>
              <a:rPr lang="pt" dirty="0">
                <a:solidFill>
                  <a:schemeClr val="dk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de </a:t>
            </a:r>
            <a:r>
              <a:rPr lang="pt" dirty="0" err="1">
                <a:solidFill>
                  <a:schemeClr val="dk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vacinas </a:t>
            </a:r>
            <a:r>
              <a:rPr lang="pt" dirty="0">
                <a:solidFill>
                  <a:schemeClr val="dk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, com </a:t>
            </a:r>
            <a:r>
              <a:rPr lang="pt" dirty="0" err="1">
                <a:solidFill>
                  <a:schemeClr val="dk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monitoramento</a:t>
            </a:r>
            <a:r>
              <a:rPr lang="pt" dirty="0">
                <a:solidFill>
                  <a:schemeClr val="dk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 </a:t>
            </a:r>
            <a:r>
              <a:rPr lang="pt" dirty="0" err="1">
                <a:solidFill>
                  <a:schemeClr val="dk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sistemático</a:t>
            </a:r>
            <a:r>
              <a:rPr lang="pt" dirty="0">
                <a:solidFill>
                  <a:schemeClr val="dk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 </a:t>
            </a:r>
            <a:r>
              <a:rPr lang="pt" dirty="0" err="1">
                <a:solidFill>
                  <a:schemeClr val="dk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implementado </a:t>
            </a:r>
            <a:r>
              <a:rPr lang="pt" dirty="0">
                <a:solidFill>
                  <a:schemeClr val="dk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.</a:t>
            </a:r>
            <a:endParaRPr dirty="0">
              <a:solidFill>
                <a:schemeClr val="dk1"/>
              </a:solidFill>
              <a:latin typeface="Poppins" pitchFamily="2" charset="77"/>
              <a:ea typeface="Poppins"/>
              <a:cs typeface="Poppins" pitchFamily="2" charset="77"/>
              <a:sym typeface="Poppin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Poppins" pitchFamily="2" charset="77"/>
              <a:ea typeface="Poppins"/>
              <a:cs typeface="Poppins" pitchFamily="2" charset="77"/>
              <a:sym typeface="Poppins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oppins"/>
              <a:buChar char="●"/>
            </a:pPr>
            <a:r>
              <a:rPr lang="pt" dirty="0">
                <a:solidFill>
                  <a:schemeClr val="dk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Não </a:t>
            </a:r>
            <a:r>
              <a:rPr lang="pt" dirty="0" err="1">
                <a:solidFill>
                  <a:schemeClr val="dk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houve</a:t>
            </a:r>
            <a:r>
              <a:rPr lang="pt" dirty="0">
                <a:solidFill>
                  <a:schemeClr val="dk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 </a:t>
            </a:r>
            <a:r>
              <a:rPr lang="pt" dirty="0" err="1">
                <a:solidFill>
                  <a:schemeClr val="dk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escassez </a:t>
            </a:r>
            <a:r>
              <a:rPr lang="pt" dirty="0">
                <a:solidFill>
                  <a:schemeClr val="dk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de vacina </a:t>
            </a:r>
            <a:r>
              <a:rPr lang="pt" dirty="0" err="1">
                <a:solidFill>
                  <a:schemeClr val="dk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_</a:t>
            </a:r>
            <a:r>
              <a:rPr lang="pt" dirty="0">
                <a:solidFill>
                  <a:schemeClr val="dk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 </a:t>
            </a:r>
            <a:r>
              <a:rPr lang="pt" dirty="0" err="1">
                <a:solidFill>
                  <a:schemeClr val="dk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em</a:t>
            </a:r>
            <a:r>
              <a:rPr lang="pt" dirty="0">
                <a:solidFill>
                  <a:schemeClr val="dk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 </a:t>
            </a:r>
            <a:r>
              <a:rPr lang="pt" dirty="0" err="1">
                <a:solidFill>
                  <a:schemeClr val="dk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o</a:t>
            </a:r>
            <a:r>
              <a:rPr lang="pt" dirty="0">
                <a:solidFill>
                  <a:schemeClr val="dk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 </a:t>
            </a:r>
            <a:r>
              <a:rPr lang="pt" dirty="0" err="1">
                <a:solidFill>
                  <a:schemeClr val="dk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últimos </a:t>
            </a:r>
            <a:r>
              <a:rPr lang="pt" dirty="0">
                <a:solidFill>
                  <a:schemeClr val="dk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12 </a:t>
            </a:r>
            <a:r>
              <a:rPr lang="pt" dirty="0" err="1">
                <a:solidFill>
                  <a:schemeClr val="dk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meses e </a:t>
            </a:r>
            <a:r>
              <a:rPr lang="pt" dirty="0">
                <a:solidFill>
                  <a:schemeClr val="dk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as </a:t>
            </a:r>
            <a:r>
              <a:rPr lang="pt" dirty="0" err="1">
                <a:solidFill>
                  <a:schemeClr val="dk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taxas </a:t>
            </a:r>
            <a:r>
              <a:rPr lang="pt" dirty="0">
                <a:solidFill>
                  <a:schemeClr val="dk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de desperdício de vacinas </a:t>
            </a:r>
            <a:r>
              <a:rPr lang="pt" dirty="0" err="1">
                <a:solidFill>
                  <a:schemeClr val="dk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_</a:t>
            </a:r>
            <a:r>
              <a:rPr lang="pt" dirty="0">
                <a:solidFill>
                  <a:schemeClr val="dk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 </a:t>
            </a:r>
            <a:r>
              <a:rPr lang="pt" dirty="0" err="1">
                <a:solidFill>
                  <a:schemeClr val="dk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mantido</a:t>
            </a:r>
            <a:r>
              <a:rPr lang="pt" dirty="0">
                <a:solidFill>
                  <a:schemeClr val="dk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 </a:t>
            </a:r>
            <a:r>
              <a:rPr lang="pt" dirty="0" err="1">
                <a:solidFill>
                  <a:schemeClr val="dk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constantemente</a:t>
            </a:r>
            <a:r>
              <a:rPr lang="pt" dirty="0">
                <a:solidFill>
                  <a:schemeClr val="dk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 </a:t>
            </a:r>
            <a:r>
              <a:rPr lang="pt" dirty="0" err="1">
                <a:solidFill>
                  <a:schemeClr val="dk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por</a:t>
            </a:r>
            <a:r>
              <a:rPr lang="pt" dirty="0">
                <a:solidFill>
                  <a:schemeClr val="dk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 </a:t>
            </a:r>
            <a:r>
              <a:rPr lang="pt" dirty="0" err="1">
                <a:solidFill>
                  <a:schemeClr val="dk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abaixo </a:t>
            </a:r>
            <a:r>
              <a:rPr lang="pt" dirty="0">
                <a:solidFill>
                  <a:schemeClr val="dk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das diretrizes </a:t>
            </a:r>
            <a:r>
              <a:rPr lang="pt" dirty="0" err="1">
                <a:solidFill>
                  <a:schemeClr val="dk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nacionais </a:t>
            </a:r>
            <a:r>
              <a:rPr lang="pt" dirty="0">
                <a:solidFill>
                  <a:schemeClr val="dk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para </a:t>
            </a:r>
            <a:r>
              <a:rPr lang="pt" dirty="0" err="1">
                <a:solidFill>
                  <a:schemeClr val="dk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cada</a:t>
            </a:r>
            <a:r>
              <a:rPr lang="pt" dirty="0">
                <a:solidFill>
                  <a:schemeClr val="dk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 </a:t>
            </a:r>
            <a:r>
              <a:rPr lang="pt" dirty="0" err="1">
                <a:solidFill>
                  <a:schemeClr val="dk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vacina </a:t>
            </a:r>
            <a:r>
              <a:rPr lang="pt" dirty="0">
                <a:solidFill>
                  <a:schemeClr val="dk1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.</a:t>
            </a:r>
            <a:endParaRPr dirty="0">
              <a:latin typeface="Poppins" pitchFamily="2" charset="77"/>
              <a:ea typeface="Poppins"/>
              <a:cs typeface="Poppins" pitchFamily="2" charset="77"/>
              <a:sym typeface="Poppins"/>
            </a:endParaRPr>
          </a:p>
        </p:txBody>
      </p:sp>
      <p:sp>
        <p:nvSpPr>
          <p:cNvPr id="5" name="Google Shape;348;p33">
            <a:extLst>
              <a:ext uri="{FF2B5EF4-FFF2-40B4-BE49-F238E27FC236}">
                <a16:creationId xmlns:a16="http://schemas.microsoft.com/office/drawing/2014/main" id="{E7BD859F-8375-9C1E-03A1-424BAF244013}"/>
              </a:ext>
            </a:extLst>
          </p:cNvPr>
          <p:cNvSpPr txBox="1">
            <a:spLocks/>
          </p:cNvSpPr>
          <p:nvPr/>
        </p:nvSpPr>
        <p:spPr>
          <a:xfrm>
            <a:off x="935948" y="1146529"/>
            <a:ext cx="4071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lnSpc>
                <a:spcPct val="100000"/>
              </a:lnSpc>
              <a:buFont typeface="Arial"/>
              <a:buNone/>
            </a:pPr>
            <a:r>
              <a:rPr lang="pt" sz="1400" b="1" i="1" dirty="0" err="1">
                <a:latin typeface="Poppins"/>
                <a:ea typeface="Poppins"/>
                <a:cs typeface="Poppins"/>
                <a:sym typeface="Poppins"/>
              </a:rPr>
              <a:t>padrão </a:t>
            </a:r>
            <a:r>
              <a:rPr lang="pt" sz="1400" b="1" i="1" dirty="0">
                <a:latin typeface="Poppins"/>
                <a:ea typeface="Poppins"/>
                <a:cs typeface="Poppins"/>
                <a:sym typeface="Poppins"/>
              </a:rPr>
              <a:t>-ouro</a:t>
            </a:r>
          </a:p>
        </p:txBody>
      </p:sp>
      <p:cxnSp>
        <p:nvCxnSpPr>
          <p:cNvPr id="6" name="Google Shape;349;p33">
            <a:extLst>
              <a:ext uri="{FF2B5EF4-FFF2-40B4-BE49-F238E27FC236}">
                <a16:creationId xmlns:a16="http://schemas.microsoft.com/office/drawing/2014/main" id="{14A88E54-B33B-85C5-4B11-E127E74DA15C}"/>
              </a:ext>
            </a:extLst>
          </p:cNvPr>
          <p:cNvCxnSpPr/>
          <p:nvPr/>
        </p:nvCxnSpPr>
        <p:spPr>
          <a:xfrm>
            <a:off x="1039448" y="1686925"/>
            <a:ext cx="7200000" cy="3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42545157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34"/>
          <p:cNvSpPr txBox="1"/>
          <p:nvPr/>
        </p:nvSpPr>
        <p:spPr>
          <a:xfrm>
            <a:off x="796675" y="258400"/>
            <a:ext cx="8347200" cy="5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55" name="Google Shape;355;p34"/>
          <p:cNvSpPr txBox="1">
            <a:spLocks noGrp="1"/>
          </p:cNvSpPr>
          <p:nvPr>
            <p:ph type="ctrTitle" idx="4294967295"/>
          </p:nvPr>
        </p:nvSpPr>
        <p:spPr>
          <a:xfrm>
            <a:off x="648475" y="638531"/>
            <a:ext cx="8495400" cy="747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" sz="2400" dirty="0">
                <a:latin typeface="Poppins Black"/>
                <a:ea typeface="Poppins Black"/>
                <a:cs typeface="Poppins Black"/>
                <a:sym typeface="Poppins Black"/>
              </a:rPr>
              <a:t>Uma </a:t>
            </a:r>
            <a:r>
              <a:rPr lang="pt" sz="2400" dirty="0" err="1">
                <a:latin typeface="Poppins Black"/>
                <a:ea typeface="Poppins Black"/>
                <a:cs typeface="Poppins Black"/>
                <a:sym typeface="Poppins Black"/>
              </a:rPr>
              <a:t>revisão </a:t>
            </a:r>
            <a:r>
              <a:rPr lang="pt" sz="2400" dirty="0">
                <a:latin typeface="Poppins Black"/>
                <a:ea typeface="Poppins Black"/>
                <a:cs typeface="Poppins Black"/>
                <a:sym typeface="Poppins Black"/>
              </a:rPr>
              <a:t>documental </a:t>
            </a:r>
            <a:r>
              <a:rPr lang="pt" sz="2400" dirty="0" err="1">
                <a:latin typeface="Poppins Black"/>
                <a:ea typeface="Poppins Black"/>
                <a:cs typeface="Poppins Black"/>
                <a:sym typeface="Poppins Black"/>
              </a:rPr>
              <a:t>realizada </a:t>
            </a:r>
            <a:r>
              <a:rPr lang="pt" sz="2400" dirty="0">
                <a:latin typeface="Poppins Black"/>
                <a:ea typeface="Poppins Black"/>
                <a:cs typeface="Poppins Black"/>
                <a:sym typeface="Poppins Black"/>
              </a:rPr>
              <a:t>antes </a:t>
            </a:r>
            <a:r>
              <a:rPr lang="pt" sz="2400" dirty="0" err="1">
                <a:latin typeface="Poppins Black"/>
                <a:ea typeface="Poppins Black"/>
                <a:cs typeface="Poppins Black"/>
                <a:sym typeface="Poppins Black"/>
              </a:rPr>
              <a:t>do</a:t>
            </a:r>
            <a:r>
              <a:rPr lang="pt" sz="2400" dirty="0">
                <a:latin typeface="Poppins Black"/>
                <a:ea typeface="Poppins Black"/>
                <a:cs typeface="Poppins Black"/>
                <a:sym typeface="Poppins Black"/>
              </a:rPr>
              <a:t> </a:t>
            </a:r>
            <a:r>
              <a:rPr lang="pt" sz="2400" dirty="0" err="1">
                <a:latin typeface="Poppins Black"/>
                <a:ea typeface="Poppins Black"/>
                <a:cs typeface="Poppins Black"/>
                <a:sym typeface="Poppins Black"/>
              </a:rPr>
              <a:t>oficinas</a:t>
            </a:r>
            <a:r>
              <a:rPr lang="pt" sz="2400" dirty="0">
                <a:latin typeface="Poppins Black"/>
                <a:ea typeface="Poppins Black"/>
                <a:cs typeface="Poppins Black"/>
                <a:sym typeface="Poppins Black"/>
              </a:rPr>
              <a:t> </a:t>
            </a:r>
            <a:r>
              <a:rPr lang="pt" sz="2400" dirty="0" err="1">
                <a:latin typeface="Poppins Black"/>
                <a:ea typeface="Poppins Black"/>
                <a:cs typeface="Poppins Black"/>
                <a:sym typeface="Poppins Black"/>
              </a:rPr>
              <a:t>revelou </a:t>
            </a:r>
            <a:r>
              <a:rPr lang="pt" sz="2400" dirty="0">
                <a:latin typeface="Poppins Black"/>
                <a:ea typeface="Poppins Black"/>
                <a:cs typeface="Poppins Black"/>
                <a:sym typeface="Poppins Black"/>
              </a:rPr>
              <a:t>que </a:t>
            </a:r>
            <a:r>
              <a:rPr lang="pt" sz="2400" dirty="0" err="1">
                <a:latin typeface="Poppins Black"/>
                <a:ea typeface="Poppins Black"/>
                <a:cs typeface="Poppins Black"/>
                <a:sym typeface="Poppins Black"/>
              </a:rPr>
              <a:t>o</a:t>
            </a:r>
            <a:r>
              <a:rPr lang="pt" sz="2400" dirty="0">
                <a:latin typeface="Poppins Black"/>
                <a:ea typeface="Poppins Black"/>
                <a:cs typeface="Poppins Black"/>
                <a:sym typeface="Poppins Black"/>
              </a:rPr>
              <a:t> </a:t>
            </a:r>
            <a:r>
              <a:rPr lang="pt" sz="2400" dirty="0" err="1">
                <a:latin typeface="Poppins Black"/>
                <a:ea typeface="Poppins Black"/>
                <a:cs typeface="Poppins Black"/>
                <a:sym typeface="Poppins Black"/>
              </a:rPr>
              <a:t>seguindo</a:t>
            </a:r>
            <a:r>
              <a:rPr lang="pt" sz="2400" dirty="0">
                <a:latin typeface="Poppins Black"/>
                <a:ea typeface="Poppins Black"/>
                <a:cs typeface="Poppins Black"/>
                <a:sym typeface="Poppins Black"/>
              </a:rPr>
              <a:t> </a:t>
            </a:r>
            <a:r>
              <a:rPr lang="pt" sz="2400" dirty="0" err="1">
                <a:latin typeface="Poppins Black"/>
                <a:ea typeface="Poppins Black"/>
                <a:cs typeface="Poppins Black"/>
                <a:sym typeface="Poppins Black"/>
              </a:rPr>
              <a:t>documentos</a:t>
            </a:r>
            <a:r>
              <a:rPr lang="pt" sz="2400" dirty="0">
                <a:latin typeface="Poppins Black"/>
                <a:ea typeface="Poppins Black"/>
                <a:cs typeface="Poppins Black"/>
                <a:sym typeface="Poppins Black"/>
              </a:rPr>
              <a:t> </a:t>
            </a:r>
            <a:r>
              <a:rPr lang="pt" sz="2400" dirty="0" err="1">
                <a:latin typeface="Poppins Black"/>
                <a:ea typeface="Poppins Black"/>
                <a:cs typeface="Poppins Black"/>
                <a:sym typeface="Poppins Black"/>
              </a:rPr>
              <a:t>relacionado </a:t>
            </a:r>
            <a:r>
              <a:rPr lang="pt" sz="2400" dirty="0">
                <a:latin typeface="Poppins Black"/>
                <a:ea typeface="Poppins Black"/>
                <a:cs typeface="Poppins Black"/>
                <a:sym typeface="Poppins Black"/>
              </a:rPr>
              <a:t>a </a:t>
            </a:r>
            <a:r>
              <a:rPr lang="pt" sz="2400" dirty="0" err="1">
                <a:latin typeface="Poppins Black"/>
                <a:ea typeface="Poppins Black"/>
                <a:cs typeface="Poppins Black"/>
                <a:sym typeface="Poppins Black"/>
              </a:rPr>
              <a:t>estes</a:t>
            </a:r>
            <a:r>
              <a:rPr lang="pt" sz="2400" dirty="0">
                <a:latin typeface="Poppins Black"/>
                <a:ea typeface="Poppins Black"/>
                <a:cs typeface="Poppins Black"/>
                <a:sym typeface="Poppins Black"/>
              </a:rPr>
              <a:t> </a:t>
            </a:r>
            <a:r>
              <a:rPr lang="pt" sz="2400" dirty="0" err="1">
                <a:latin typeface="Poppins Black"/>
                <a:ea typeface="Poppins Black"/>
                <a:cs typeface="Poppins Black"/>
                <a:sym typeface="Poppins Black"/>
              </a:rPr>
              <a:t>componentes </a:t>
            </a:r>
            <a:r>
              <a:rPr lang="pt" sz="2400" dirty="0">
                <a:latin typeface="Poppins Black"/>
                <a:ea typeface="Poppins Black"/>
                <a:cs typeface="Poppins Black"/>
                <a:sym typeface="Poppins Black"/>
              </a:rPr>
              <a:t>não </a:t>
            </a:r>
            <a:r>
              <a:rPr lang="pt" sz="2400" dirty="0" err="1">
                <a:latin typeface="Poppins Black"/>
                <a:ea typeface="Poppins Black"/>
                <a:cs typeface="Poppins Black"/>
                <a:sym typeface="Poppins Black"/>
              </a:rPr>
              <a:t>foram</a:t>
            </a:r>
            <a:r>
              <a:rPr lang="pt" sz="2400" dirty="0">
                <a:latin typeface="Poppins Black"/>
                <a:ea typeface="Poppins Black"/>
                <a:cs typeface="Poppins Black"/>
                <a:sym typeface="Poppins Black"/>
              </a:rPr>
              <a:t> </a:t>
            </a:r>
            <a:r>
              <a:rPr lang="pt" sz="2400" dirty="0" err="1">
                <a:latin typeface="Poppins Black"/>
                <a:ea typeface="Poppins Black"/>
                <a:cs typeface="Poppins Black"/>
                <a:sym typeface="Poppins Black"/>
              </a:rPr>
              <a:t>disponível</a:t>
            </a:r>
            <a:endParaRPr sz="2400" dirty="0"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sp>
        <p:nvSpPr>
          <p:cNvPr id="356" name="Google Shape;356;p34"/>
          <p:cNvSpPr txBox="1"/>
          <p:nvPr/>
        </p:nvSpPr>
        <p:spPr>
          <a:xfrm>
            <a:off x="1380425" y="2341500"/>
            <a:ext cx="7032000" cy="123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" sz="1900" b="1">
                <a:solidFill>
                  <a:srgbClr val="CC0000"/>
                </a:solidFill>
                <a:latin typeface="Poppins"/>
                <a:ea typeface="Poppins"/>
                <a:cs typeface="Poppins"/>
                <a:sym typeface="Poppins"/>
              </a:rPr>
              <a:t>Observação:</a:t>
            </a:r>
            <a:endParaRPr sz="1900" b="1">
              <a:solidFill>
                <a:srgbClr val="CC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492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900"/>
              <a:buFont typeface="Poppins"/>
              <a:buChar char="●"/>
            </a:pPr>
            <a:r>
              <a:rPr lang="pt" sz="1900" b="1">
                <a:solidFill>
                  <a:srgbClr val="CC0000"/>
                </a:solidFill>
                <a:latin typeface="Poppins"/>
                <a:ea typeface="Poppins"/>
                <a:cs typeface="Poppins"/>
                <a:sym typeface="Poppins"/>
              </a:rPr>
              <a:t>Incluir a tabela e o slide correspondentes do “Anexo 4b: Apresentação da Análise da Situação”</a:t>
            </a:r>
            <a:endParaRPr sz="1900" b="1">
              <a:solidFill>
                <a:srgbClr val="CC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492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900"/>
              <a:buFont typeface="Poppins"/>
              <a:buChar char="●"/>
            </a:pPr>
            <a:r>
              <a:rPr lang="pt" sz="1900" b="1">
                <a:solidFill>
                  <a:srgbClr val="CC0000"/>
                </a:solidFill>
                <a:latin typeface="Poppins"/>
                <a:ea typeface="Poppins"/>
                <a:cs typeface="Poppins"/>
                <a:sym typeface="Poppins"/>
              </a:rPr>
              <a:t>Modifique o título com base nos detalhes da tabela.</a:t>
            </a:r>
            <a:endParaRPr sz="1900" b="1">
              <a:solidFill>
                <a:srgbClr val="CC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5"/>
          <p:cNvSpPr/>
          <p:nvPr/>
        </p:nvSpPr>
        <p:spPr>
          <a:xfrm flipH="1">
            <a:off x="2224925" y="-453625"/>
            <a:ext cx="4929300" cy="6050700"/>
          </a:xfrm>
          <a:prstGeom prst="flowChartDelay">
            <a:avLst/>
          </a:prstGeom>
          <a:solidFill>
            <a:srgbClr val="FFCB03">
              <a:alpha val="647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25"/>
          <p:cNvSpPr/>
          <p:nvPr/>
        </p:nvSpPr>
        <p:spPr>
          <a:xfrm flipH="1">
            <a:off x="2811725" y="-453625"/>
            <a:ext cx="5564100" cy="6050700"/>
          </a:xfrm>
          <a:prstGeom prst="flowChartDelay">
            <a:avLst/>
          </a:prstGeom>
          <a:solidFill>
            <a:srgbClr val="FFCB03">
              <a:alpha val="647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25"/>
          <p:cNvSpPr/>
          <p:nvPr/>
        </p:nvSpPr>
        <p:spPr>
          <a:xfrm flipH="1">
            <a:off x="3466350" y="-453625"/>
            <a:ext cx="6506400" cy="6050700"/>
          </a:xfrm>
          <a:prstGeom prst="flowChartDelay">
            <a:avLst/>
          </a:prstGeom>
          <a:solidFill>
            <a:srgbClr val="FFCB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25"/>
          <p:cNvSpPr txBox="1">
            <a:spLocks noGrp="1"/>
          </p:cNvSpPr>
          <p:nvPr>
            <p:ph type="body" idx="4294967295"/>
          </p:nvPr>
        </p:nvSpPr>
        <p:spPr>
          <a:xfrm>
            <a:off x="4572000" y="372300"/>
            <a:ext cx="4295100" cy="4398900"/>
          </a:xfrm>
          <a:prstGeom prst="rect">
            <a:avLst/>
          </a:prstGeom>
          <a:noFill/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244800" lvl="0" indent="-181968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ts val="1505"/>
              <a:buFont typeface="Poppins"/>
              <a:buChar char="●"/>
            </a:pPr>
            <a:r>
              <a:rPr lang="pt" sz="1505">
                <a:latin typeface="Poppins"/>
                <a:ea typeface="Poppins"/>
                <a:cs typeface="Poppins"/>
                <a:sym typeface="Poppins"/>
              </a:rPr>
              <a:t>Situação atual da imunização</a:t>
            </a:r>
            <a:endParaRPr sz="1505">
              <a:latin typeface="Poppins"/>
              <a:ea typeface="Poppins"/>
              <a:cs typeface="Poppins"/>
              <a:sym typeface="Poppins"/>
            </a:endParaRPr>
          </a:p>
          <a:p>
            <a:pPr marL="244800" lvl="0" indent="-181968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5"/>
              <a:buFont typeface="Poppins"/>
              <a:buChar char="●"/>
            </a:pPr>
            <a:r>
              <a:rPr lang="pt" sz="1505">
                <a:latin typeface="Poppins"/>
                <a:ea typeface="Poppins"/>
                <a:cs typeface="Poppins"/>
                <a:sym typeface="Poppins"/>
              </a:rPr>
              <a:t>Finalidade e objetivo da ferramenta</a:t>
            </a:r>
            <a:endParaRPr sz="1505">
              <a:latin typeface="Poppins"/>
              <a:ea typeface="Poppins"/>
              <a:cs typeface="Poppins"/>
              <a:sym typeface="Poppins"/>
            </a:endParaRPr>
          </a:p>
          <a:p>
            <a:pPr marL="244800" lvl="0" indent="-181968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5"/>
              <a:buFont typeface="Poppins"/>
              <a:buChar char="●"/>
            </a:pPr>
            <a:r>
              <a:rPr lang="pt" sz="1505">
                <a:latin typeface="Poppins"/>
                <a:ea typeface="Poppins"/>
                <a:cs typeface="Poppins"/>
                <a:sym typeface="Poppins"/>
              </a:rPr>
              <a:t>Diferentes partes da ferramenta.</a:t>
            </a:r>
            <a:endParaRPr sz="1505">
              <a:latin typeface="Poppins"/>
              <a:ea typeface="Poppins"/>
              <a:cs typeface="Poppins"/>
              <a:sym typeface="Poppins"/>
            </a:endParaRPr>
          </a:p>
          <a:p>
            <a:pPr marL="244800" lvl="0" indent="-181968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5"/>
              <a:buFont typeface="Poppins"/>
              <a:buChar char="●"/>
            </a:pPr>
            <a:r>
              <a:rPr lang="pt" sz="1505">
                <a:latin typeface="Poppins"/>
                <a:ea typeface="Poppins"/>
                <a:cs typeface="Poppins"/>
                <a:sym typeface="Poppins"/>
              </a:rPr>
              <a:t>Classificando perguntas em uma escala de maturidade</a:t>
            </a:r>
            <a:endParaRPr sz="1505">
              <a:latin typeface="Poppins"/>
              <a:ea typeface="Poppins"/>
              <a:cs typeface="Poppins"/>
              <a:sym typeface="Poppins"/>
            </a:endParaRPr>
          </a:p>
          <a:p>
            <a:pPr marL="244800" lvl="0" indent="-181968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5"/>
              <a:buFont typeface="Poppins"/>
              <a:buChar char="●"/>
            </a:pPr>
            <a:r>
              <a:rPr lang="pt" sz="1505">
                <a:latin typeface="Poppins"/>
                <a:ea typeface="Poppins"/>
                <a:cs typeface="Poppins"/>
                <a:sym typeface="Poppins"/>
              </a:rPr>
              <a:t>Pontos-chave a considerar</a:t>
            </a:r>
            <a:endParaRPr sz="1505">
              <a:latin typeface="Poppins"/>
              <a:ea typeface="Poppins"/>
              <a:cs typeface="Poppins"/>
              <a:sym typeface="Poppins"/>
            </a:endParaRPr>
          </a:p>
          <a:p>
            <a:pPr marL="244800" lvl="0" indent="-181968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5"/>
              <a:buFont typeface="Poppins"/>
              <a:buChar char="●"/>
            </a:pPr>
            <a:r>
              <a:rPr lang="pt" sz="1505">
                <a:latin typeface="Poppins"/>
                <a:ea typeface="Poppins"/>
                <a:cs typeface="Poppins"/>
                <a:sym typeface="Poppins"/>
              </a:rPr>
              <a:t>padrão-ouro</a:t>
            </a:r>
            <a:endParaRPr sz="1505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34" name="Google Shape;234;p25"/>
          <p:cNvSpPr txBox="1">
            <a:spLocks noGrp="1"/>
          </p:cNvSpPr>
          <p:nvPr>
            <p:ph type="ctrTitle"/>
          </p:nvPr>
        </p:nvSpPr>
        <p:spPr>
          <a:xfrm>
            <a:off x="648725" y="276700"/>
            <a:ext cx="4165500" cy="10047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" sz="3900"/>
              <a:t>Diário</a:t>
            </a:r>
            <a:endParaRPr sz="39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45;p26">
            <a:extLst>
              <a:ext uri="{FF2B5EF4-FFF2-40B4-BE49-F238E27FC236}">
                <a16:creationId xmlns:a16="http://schemas.microsoft.com/office/drawing/2014/main" id="{9361F819-3DBE-3291-0F20-39332505FDAD}"/>
              </a:ext>
            </a:extLst>
          </p:cNvPr>
          <p:cNvSpPr txBox="1">
            <a:spLocks/>
          </p:cNvSpPr>
          <p:nvPr/>
        </p:nvSpPr>
        <p:spPr>
          <a:xfrm>
            <a:off x="567761" y="543102"/>
            <a:ext cx="8009311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oppins"/>
              <a:buNone/>
              <a:defRPr sz="33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00000"/>
              </a:lnSpc>
            </a:pPr>
            <a:r>
              <a:rPr lang="pt" sz="2400" dirty="0">
                <a:latin typeface="Poppins Black" pitchFamily="2" charset="77"/>
                <a:cs typeface="Poppins Black" pitchFamily="2" charset="77"/>
              </a:rPr>
              <a:t>Situação atual da imunização no país</a:t>
            </a:r>
            <a:endParaRPr lang="en-GB" sz="2400" dirty="0">
              <a:latin typeface="Poppins Black" pitchFamily="2" charset="77"/>
              <a:cs typeface="Poppins Black" pitchFamily="2" charset="77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01313FF-2908-7A17-7404-2668552B2E1D}"/>
              </a:ext>
            </a:extLst>
          </p:cNvPr>
          <p:cNvSpPr txBox="1"/>
          <p:nvPr/>
        </p:nvSpPr>
        <p:spPr>
          <a:xfrm>
            <a:off x="631708" y="1246058"/>
            <a:ext cx="794536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SzPts val="1100"/>
              <a:buFont typeface="Wingdings" pitchFamily="2" charset="2"/>
              <a:buChar char="§"/>
              <a:tabLst>
                <a:tab pos="270510" algn="l"/>
              </a:tabLst>
            </a:pPr>
            <a:r>
              <a:rPr lang="pt" sz="1600" dirty="0">
                <a:solidFill>
                  <a:srgbClr val="000000"/>
                </a:solidFill>
                <a:effectLst/>
                <a:latin typeface="Poppins" pitchFamily="2" charset="77"/>
                <a:ea typeface="Calibri" panose="020F0502020204030204" pitchFamily="34" charset="0"/>
                <a:cs typeface="Poppins" pitchFamily="2" charset="77"/>
              </a:rPr>
              <a:t>Situação dos serviços de saúde em consequência da pandemia e das operações de vacinação contra a COVID-19.</a:t>
            </a:r>
          </a:p>
          <a:p>
            <a:pPr marL="342900" lvl="0" indent="-342900" algn="just">
              <a:buSzPts val="1100"/>
              <a:buFont typeface="Arial" panose="020B0604020202020204" pitchFamily="34" charset="0"/>
              <a:buChar char="●"/>
              <a:tabLst>
                <a:tab pos="270510" algn="l"/>
              </a:tabLst>
            </a:pPr>
            <a:endParaRPr lang="es-MX" sz="1600" dirty="0">
              <a:effectLst/>
              <a:latin typeface="Poppins" pitchFamily="2" charset="77"/>
              <a:ea typeface="Noto Sans Symbols"/>
              <a:cs typeface="Poppins" pitchFamily="2" charset="77"/>
            </a:endParaRPr>
          </a:p>
          <a:p>
            <a:pPr marL="285750" lvl="0" indent="-285750" algn="just">
              <a:buSzPts val="1100"/>
              <a:buFont typeface="Wingdings" pitchFamily="2" charset="2"/>
              <a:buChar char="§"/>
              <a:tabLst>
                <a:tab pos="270510" algn="l"/>
              </a:tabLst>
            </a:pPr>
            <a:r>
              <a:rPr lang="pt" sz="1600" dirty="0">
                <a:solidFill>
                  <a:srgbClr val="000000"/>
                </a:solidFill>
                <a:effectLst/>
                <a:latin typeface="Poppins" pitchFamily="2" charset="77"/>
                <a:ea typeface="Calibri" panose="020F0502020204030204" pitchFamily="34" charset="0"/>
                <a:cs typeface="Poppins" pitchFamily="2" charset="77"/>
              </a:rPr>
              <a:t>Principais indicadores de desempenho do PAI:</a:t>
            </a:r>
            <a:endParaRPr lang="es-MX" sz="1600" dirty="0">
              <a:latin typeface="Poppins" pitchFamily="2" charset="77"/>
              <a:ea typeface="Noto Sans Symbols"/>
              <a:cs typeface="Poppins" pitchFamily="2" charset="77"/>
            </a:endParaRPr>
          </a:p>
          <a:p>
            <a:pPr marL="490538" lvl="8" indent="-279400" algn="just">
              <a:buSzPts val="1100"/>
              <a:buFont typeface="Courier New" panose="02070309020205020404" pitchFamily="49" charset="0"/>
              <a:buChar char="o"/>
            </a:pPr>
            <a:r>
              <a:rPr lang="pt" sz="1600" dirty="0">
                <a:effectLst/>
                <a:latin typeface="Poppins" pitchFamily="2" charset="77"/>
                <a:ea typeface="Noto Sans Symbols"/>
                <a:cs typeface="Poppins" pitchFamily="2" charset="77"/>
              </a:rPr>
              <a:t>Taxas de cobertura na população pediátrica (de acordo com vacinas e calendários).</a:t>
            </a:r>
          </a:p>
          <a:p>
            <a:pPr marL="490538" lvl="8" indent="-279400" algn="just">
              <a:buSzPts val="1100"/>
              <a:buFont typeface="Courier New" panose="02070309020205020404" pitchFamily="49" charset="0"/>
              <a:buChar char="o"/>
            </a:pPr>
            <a:r>
              <a:rPr lang="pt" sz="1600" dirty="0">
                <a:latin typeface="Poppins" pitchFamily="2" charset="77"/>
                <a:ea typeface="Noto Sans Symbols"/>
                <a:cs typeface="Poppins" pitchFamily="2" charset="77"/>
              </a:rPr>
              <a:t>Taxas de cobertura na população adolescente e adulta (meninas até 15 anos, grávidas, idosos (≥60 anos), trabalhadores de saúde, outros grupos populacionais.</a:t>
            </a:r>
          </a:p>
          <a:p>
            <a:pPr marL="490538" lvl="8" indent="-279400" algn="just">
              <a:buSzPts val="1100"/>
              <a:buFont typeface="Courier New" panose="02070309020205020404" pitchFamily="49" charset="0"/>
              <a:buChar char="o"/>
            </a:pPr>
            <a:r>
              <a:rPr lang="pt" sz="1600" dirty="0">
                <a:latin typeface="Poppins" pitchFamily="2" charset="77"/>
                <a:cs typeface="Poppins" pitchFamily="2" charset="77"/>
              </a:rPr>
              <a:t>Crianças menores de um ano com dose zero (Proporção de crianças sem DTP1).</a:t>
            </a:r>
          </a:p>
          <a:p>
            <a:pPr lvl="8" algn="just">
              <a:buSzPts val="1100"/>
              <a:tabLst>
                <a:tab pos="270510" algn="l"/>
              </a:tabLst>
            </a:pPr>
            <a:endParaRPr lang="es-MX" sz="1600" dirty="0">
              <a:effectLst/>
              <a:latin typeface="Poppins" pitchFamily="2" charset="77"/>
              <a:ea typeface="Noto Sans Symbols"/>
              <a:cs typeface="Poppins" pitchFamily="2" charset="77"/>
            </a:endParaRPr>
          </a:p>
          <a:p>
            <a:pPr marL="342900" lvl="0" indent="-342900">
              <a:buSzPts val="1100"/>
              <a:buFont typeface="Arial" panose="020B0604020202020204" pitchFamily="34" charset="0"/>
              <a:buChar char="●"/>
              <a:tabLst>
                <a:tab pos="270510" algn="l"/>
              </a:tabLst>
            </a:pPr>
            <a:r>
              <a:rPr lang="pt" sz="1600" dirty="0">
                <a:solidFill>
                  <a:srgbClr val="000000"/>
                </a:solidFill>
                <a:effectLst/>
                <a:latin typeface="Poppins" pitchFamily="2" charset="77"/>
                <a:ea typeface="Calibri" panose="020F0502020204030204" pitchFamily="34" charset="0"/>
                <a:cs typeface="Poppins" pitchFamily="2" charset="77"/>
              </a:rPr>
              <a:t>Principais recomendações da última avaliação nacional do MYP: desafios, recomendações </a:t>
            </a:r>
            <a:r>
              <a:rPr lang="pt" sz="1600" dirty="0">
                <a:latin typeface="Poppins" pitchFamily="2" charset="77"/>
                <a:ea typeface="Calibri" panose="020F0502020204030204" pitchFamily="34" charset="0"/>
                <a:cs typeface="Poppins" pitchFamily="2" charset="77"/>
              </a:rPr>
              <a:t>, </a:t>
            </a:r>
            <a:r>
              <a:rPr lang="pt" sz="1600" dirty="0">
                <a:solidFill>
                  <a:srgbClr val="000000"/>
                </a:solidFill>
                <a:effectLst/>
                <a:latin typeface="Poppins" pitchFamily="2" charset="77"/>
                <a:ea typeface="Calibri" panose="020F0502020204030204" pitchFamily="34" charset="0"/>
                <a:cs typeface="Poppins" pitchFamily="2" charset="77"/>
              </a:rPr>
              <a:t>alcançados </a:t>
            </a:r>
            <a:r>
              <a:rPr lang="pt" sz="1600" dirty="0">
                <a:latin typeface="Poppins" pitchFamily="2" charset="77"/>
                <a:ea typeface="Calibri" panose="020F0502020204030204" pitchFamily="34" charset="0"/>
                <a:cs typeface="Poppins" pitchFamily="2" charset="77"/>
              </a:rPr>
              <a:t>, </a:t>
            </a:r>
            <a:r>
              <a:rPr lang="pt" sz="1600" dirty="0">
                <a:solidFill>
                  <a:srgbClr val="000000"/>
                </a:solidFill>
                <a:effectLst/>
                <a:latin typeface="Poppins" pitchFamily="2" charset="77"/>
                <a:ea typeface="Calibri" panose="020F0502020204030204" pitchFamily="34" charset="0"/>
                <a:cs typeface="Poppins" pitchFamily="2" charset="77"/>
              </a:rPr>
              <a:t>em andamento, não cumpridos</a:t>
            </a:r>
            <a:endParaRPr lang="es-MX" sz="1600" dirty="0">
              <a:latin typeface="Poppins" pitchFamily="2" charset="77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0166537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AD61954-7CAA-FA31-7B57-B693776CB0AE}"/>
              </a:ext>
            </a:extLst>
          </p:cNvPr>
          <p:cNvSpPr txBox="1">
            <a:spLocks/>
          </p:cNvSpPr>
          <p:nvPr/>
        </p:nvSpPr>
        <p:spPr>
          <a:xfrm>
            <a:off x="724341" y="595755"/>
            <a:ext cx="8236500" cy="452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Poppins Black"/>
              <a:buNone/>
              <a:defRPr sz="4500" b="1" i="0" u="none" strike="noStrike" cap="non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" sz="2700" dirty="0"/>
              <a:t>Objetivo da ferramenta</a:t>
            </a:r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51BB31E-AF11-A6A2-CD86-EEE3D4ED9190}"/>
              </a:ext>
            </a:extLst>
          </p:cNvPr>
          <p:cNvSpPr txBox="1">
            <a:spLocks/>
          </p:cNvSpPr>
          <p:nvPr/>
        </p:nvSpPr>
        <p:spPr>
          <a:xfrm>
            <a:off x="829465" y="1273526"/>
            <a:ext cx="8026253" cy="304800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95248"/>
            <a:r>
              <a:rPr lang="pt" sz="1800" dirty="0">
                <a:latin typeface="Poppins" pitchFamily="2" charset="77"/>
                <a:cs typeface="Poppins" pitchFamily="2" charset="77"/>
              </a:rPr>
              <a:t>O protocolo oferece aos Estados-Membros</a:t>
            </a:r>
            <a:r>
              <a:rPr lang="pt" sz="2400" dirty="0">
                <a:latin typeface="Poppins" pitchFamily="2" charset="77"/>
                <a:cs typeface="Poppins" pitchFamily="2" charset="77"/>
              </a:rPr>
              <a:t> </a:t>
            </a:r>
            <a:r>
              <a:rPr lang="pt" sz="1800" dirty="0">
                <a:latin typeface="Poppins" pitchFamily="2" charset="77"/>
                <a:cs typeface="Poppins" pitchFamily="2" charset="77"/>
              </a:rPr>
              <a:t>uma metodologia e ferramentas para:</a:t>
            </a:r>
          </a:p>
          <a:p>
            <a:endParaRPr lang="es-MX" sz="1800" dirty="0">
              <a:latin typeface="Poppins" pitchFamily="2" charset="77"/>
              <a:cs typeface="Poppins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" sz="1800" dirty="0">
                <a:latin typeface="Poppins" pitchFamily="2" charset="77"/>
                <a:cs typeface="Poppins" pitchFamily="2" charset="77"/>
              </a:rPr>
              <a:t>Realizar uma autoavaliação visando reconhecer o nível de desempenho dos 13 componentes do PAI para cumprir seus objetivos e estratégias voltadas ao controle e eliminação de DVPs,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1800" dirty="0">
              <a:latin typeface="Poppins" pitchFamily="2" charset="77"/>
              <a:cs typeface="Poppins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" sz="1800" dirty="0">
                <a:latin typeface="Poppins" pitchFamily="2" charset="77"/>
                <a:cs typeface="Poppins" pitchFamily="2" charset="77"/>
              </a:rPr>
              <a:t>Identificando as dificuldades e desafios enfrentados durante a execução de cada componente do MYP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1800" dirty="0">
              <a:latin typeface="Poppins" pitchFamily="2" charset="77"/>
              <a:cs typeface="Poppins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" sz="1800" dirty="0">
                <a:latin typeface="Poppins" pitchFamily="2" charset="77"/>
                <a:cs typeface="Poppins" pitchFamily="2" charset="77"/>
              </a:rPr>
              <a:t>Propor planos de melhoria contínua a curto e médio prazo, gerindo os processos de implementação e monitorização </a:t>
            </a:r>
            <a:r>
              <a:rPr lang="pt" sz="2400" dirty="0">
                <a:latin typeface="Poppins" pitchFamily="2" charset="77"/>
                <a:ea typeface="Calibri" panose="020F0502020204030204" pitchFamily="34" charset="0"/>
                <a:cs typeface="Poppins" pitchFamily="2" charset="77"/>
              </a:rPr>
              <a:t>.</a:t>
            </a:r>
            <a:endParaRPr lang="es-MX" sz="2400" dirty="0">
              <a:latin typeface="Poppins" pitchFamily="2" charset="77"/>
              <a:ea typeface="Times New Roman" panose="02020603050405020304" pitchFamily="18" charset="0"/>
              <a:cs typeface="Poppins" pitchFamily="2" charset="77"/>
            </a:endParaRPr>
          </a:p>
          <a:p>
            <a:endParaRPr lang="en-US" dirty="0">
              <a:latin typeface="Poppins" pitchFamily="2" charset="77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0672642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17C6F-7724-0AB9-B59E-09DF2A78A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92744"/>
            <a:ext cx="7886700" cy="757514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4500"/>
            </a:pPr>
            <a:r>
              <a:rPr lang="pt" sz="2700" b="1" dirty="0">
                <a:solidFill>
                  <a:schemeClr val="dk1"/>
                </a:solidFill>
                <a:latin typeface="Poppins Black"/>
                <a:cs typeface="Poppins Black"/>
                <a:sym typeface="Poppins Black"/>
              </a:rPr>
              <a:t>Objetivos da ferramenta</a:t>
            </a:r>
          </a:p>
        </p:txBody>
      </p:sp>
      <p:sp>
        <p:nvSpPr>
          <p:cNvPr id="3" name="Google Shape;248;p27">
            <a:extLst>
              <a:ext uri="{FF2B5EF4-FFF2-40B4-BE49-F238E27FC236}">
                <a16:creationId xmlns:a16="http://schemas.microsoft.com/office/drawing/2014/main" id="{29F15B19-D820-4666-BB1B-C784D7F0ECD3}"/>
              </a:ext>
            </a:extLst>
          </p:cNvPr>
          <p:cNvSpPr txBox="1">
            <a:spLocks/>
          </p:cNvSpPr>
          <p:nvPr/>
        </p:nvSpPr>
        <p:spPr>
          <a:xfrm>
            <a:off x="703078" y="911057"/>
            <a:ext cx="4836485" cy="3981229"/>
          </a:xfrm>
          <a:prstGeom prst="rect">
            <a:avLst/>
          </a:prstGeom>
          <a:noFill/>
        </p:spPr>
        <p:txBody>
          <a:bodyPr spcFirstLastPara="1" vert="horz" wrap="square" lIns="68575" tIns="34275" rIns="68575" bIns="34275" rtlCol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" sz="1600" dirty="0">
                <a:latin typeface="Poppins" pitchFamily="2" charset="77"/>
                <a:cs typeface="Poppins" pitchFamily="2" charset="77"/>
              </a:rPr>
              <a:t>Autoavaliar o desempenho de cada componente do MYP (conforme mostrado no diagrama)</a:t>
            </a:r>
          </a:p>
          <a:p>
            <a:endParaRPr lang="es-ES" sz="1600" dirty="0">
              <a:latin typeface="Poppins" pitchFamily="2" charset="77"/>
              <a:cs typeface="Poppins" pitchFamily="2" charset="77"/>
            </a:endParaRPr>
          </a:p>
          <a:p>
            <a:r>
              <a:rPr lang="pt" sz="1600" dirty="0">
                <a:latin typeface="Poppins" pitchFamily="2" charset="77"/>
                <a:cs typeface="Poppins" pitchFamily="2" charset="77"/>
              </a:rPr>
              <a:t>Desenvolver um plano de acção nacional para melhorar o PAV visando:</a:t>
            </a:r>
          </a:p>
          <a:p>
            <a:endParaRPr lang="es-ES" sz="1600" dirty="0">
              <a:latin typeface="Poppins" pitchFamily="2" charset="77"/>
              <a:cs typeface="Poppins" pitchFamily="2" charset="77"/>
            </a:endParaRPr>
          </a:p>
          <a:p>
            <a:pPr marL="266393" lvl="1" indent="-172545">
              <a:buSzPts val="1300"/>
              <a:buFont typeface="Poppins"/>
              <a:buChar char="•"/>
            </a:pPr>
            <a:r>
              <a:rPr lang="pt" sz="1600" dirty="0">
                <a:latin typeface="Poppins" pitchFamily="2" charset="77"/>
                <a:cs typeface="Poppins" pitchFamily="2" charset="77"/>
                <a:sym typeface="Poppins"/>
              </a:rPr>
              <a:t>Priorizar recomendações que exijam intervenção imediata,</a:t>
            </a:r>
          </a:p>
          <a:p>
            <a:pPr marL="914378"/>
            <a:endParaRPr lang="es-ES" sz="1600" dirty="0">
              <a:latin typeface="Poppins" pitchFamily="2" charset="77"/>
              <a:cs typeface="Poppins" pitchFamily="2" charset="77"/>
            </a:endParaRPr>
          </a:p>
          <a:p>
            <a:pPr marL="266393" lvl="1" indent="-172545">
              <a:buSzPts val="1300"/>
              <a:buFont typeface="Poppins"/>
              <a:buChar char="•"/>
            </a:pPr>
            <a:r>
              <a:rPr lang="pt" sz="1600" dirty="0">
                <a:latin typeface="Poppins" pitchFamily="2" charset="77"/>
                <a:cs typeface="Poppins" pitchFamily="2" charset="77"/>
                <a:sym typeface="Poppins"/>
              </a:rPr>
              <a:t>Definir o cronograma de atividades e o orçamento necessário,</a:t>
            </a:r>
          </a:p>
          <a:p>
            <a:pPr marL="914378"/>
            <a:endParaRPr lang="es-ES" sz="1600" dirty="0">
              <a:latin typeface="Poppins" pitchFamily="2" charset="77"/>
              <a:cs typeface="Poppins" pitchFamily="2" charset="77"/>
            </a:endParaRPr>
          </a:p>
          <a:p>
            <a:pPr marL="266393" lvl="1" indent="-172545">
              <a:buSzPts val="1300"/>
              <a:buFont typeface="Poppins"/>
              <a:buChar char="•"/>
            </a:pPr>
            <a:r>
              <a:rPr lang="pt" sz="1600" dirty="0">
                <a:latin typeface="Poppins" pitchFamily="2" charset="77"/>
                <a:cs typeface="Poppins" pitchFamily="2" charset="77"/>
                <a:sym typeface="Poppins"/>
              </a:rPr>
              <a:t>Determine se é necessário expandir a avaliação ou apoiar a abordagem de lacunas em componentes específicos.</a:t>
            </a:r>
          </a:p>
        </p:txBody>
      </p:sp>
      <p:pic>
        <p:nvPicPr>
          <p:cNvPr id="4" name="Google Shape;249;p27">
            <a:extLst>
              <a:ext uri="{FF2B5EF4-FFF2-40B4-BE49-F238E27FC236}">
                <a16:creationId xmlns:a16="http://schemas.microsoft.com/office/drawing/2014/main" id="{A09A1EE5-23F1-715D-1E13-89BA9C5E06C6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7433" t="6496" b="2387"/>
          <a:stretch/>
        </p:blipFill>
        <p:spPr>
          <a:xfrm>
            <a:off x="5411972" y="938994"/>
            <a:ext cx="3694589" cy="36330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5395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9"/>
          <p:cNvSpPr txBox="1"/>
          <p:nvPr/>
        </p:nvSpPr>
        <p:spPr>
          <a:xfrm>
            <a:off x="1332900" y="1727500"/>
            <a:ext cx="7032000" cy="107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" sz="3200" i="1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rPr>
              <a:t>Iremos revisar o componente:</a:t>
            </a:r>
            <a:endParaRPr sz="3200" i="1">
              <a:solidFill>
                <a:schemeClr val="dk1"/>
              </a:solidFill>
              <a:latin typeface="Poppins Black"/>
              <a:ea typeface="Poppins Black"/>
              <a:cs typeface="Poppins Black"/>
              <a:sym typeface="Poppins Black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" sz="3200" b="1">
                <a:solidFill>
                  <a:srgbClr val="30B671"/>
                </a:solidFill>
                <a:latin typeface="Poppins"/>
                <a:ea typeface="Poppins"/>
                <a:cs typeface="Poppins"/>
                <a:sym typeface="Poppins"/>
              </a:rPr>
              <a:t>FORNECIMENTO DE VACINAS</a:t>
            </a:r>
            <a:endParaRPr sz="3200" b="1">
              <a:solidFill>
                <a:srgbClr val="30B67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0"/>
          <p:cNvSpPr txBox="1">
            <a:spLocks noGrp="1"/>
          </p:cNvSpPr>
          <p:nvPr>
            <p:ph type="ctrTitle"/>
          </p:nvPr>
        </p:nvSpPr>
        <p:spPr>
          <a:xfrm>
            <a:off x="572525" y="258905"/>
            <a:ext cx="6700500" cy="12027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" sz="2400"/>
              <a:t>A ferramenta possui quatro partes principais diferentes.</a:t>
            </a:r>
            <a:endParaRPr sz="2400"/>
          </a:p>
        </p:txBody>
      </p:sp>
      <p:pic>
        <p:nvPicPr>
          <p:cNvPr id="284" name="Google Shape;28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88450" y="1479400"/>
            <a:ext cx="6338074" cy="33114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5" name="Google Shape;285;p30"/>
          <p:cNvGrpSpPr/>
          <p:nvPr/>
        </p:nvGrpSpPr>
        <p:grpSpPr>
          <a:xfrm>
            <a:off x="1288681" y="858107"/>
            <a:ext cx="1236900" cy="491700"/>
            <a:chOff x="526681" y="1086707"/>
            <a:chExt cx="1236900" cy="491700"/>
          </a:xfrm>
        </p:grpSpPr>
        <p:sp>
          <p:nvSpPr>
            <p:cNvPr id="286" name="Google Shape;286;p30"/>
            <p:cNvSpPr/>
            <p:nvPr/>
          </p:nvSpPr>
          <p:spPr>
            <a:xfrm rot="-5400000">
              <a:off x="899281" y="714107"/>
              <a:ext cx="491700" cy="1236900"/>
            </a:xfrm>
            <a:prstGeom prst="wedgeRectCallout">
              <a:avLst>
                <a:gd name="adj1" fmla="val -128527"/>
                <a:gd name="adj2" fmla="val 8506"/>
              </a:avLst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287;p30"/>
            <p:cNvSpPr txBox="1"/>
            <p:nvPr/>
          </p:nvSpPr>
          <p:spPr>
            <a:xfrm>
              <a:off x="575536" y="1137899"/>
              <a:ext cx="1152300" cy="34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" sz="1200" b="1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1. Perguntas</a:t>
              </a:r>
              <a:endParaRPr sz="12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288" name="Google Shape;288;p30"/>
          <p:cNvGrpSpPr/>
          <p:nvPr/>
        </p:nvGrpSpPr>
        <p:grpSpPr>
          <a:xfrm>
            <a:off x="5597425" y="708350"/>
            <a:ext cx="2422125" cy="491700"/>
            <a:chOff x="6554025" y="963851"/>
            <a:chExt cx="2422125" cy="491700"/>
          </a:xfrm>
        </p:grpSpPr>
        <p:sp>
          <p:nvSpPr>
            <p:cNvPr id="289" name="Google Shape;289;p30"/>
            <p:cNvSpPr/>
            <p:nvPr/>
          </p:nvSpPr>
          <p:spPr>
            <a:xfrm rot="-5400000">
              <a:off x="7512525" y="5351"/>
              <a:ext cx="491700" cy="2408700"/>
            </a:xfrm>
            <a:prstGeom prst="wedgeRectCallout">
              <a:avLst>
                <a:gd name="adj1" fmla="val -131701"/>
                <a:gd name="adj2" fmla="val -47970"/>
              </a:avLst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" name="Google Shape;290;p30"/>
            <p:cNvSpPr txBox="1"/>
            <p:nvPr/>
          </p:nvSpPr>
          <p:spPr>
            <a:xfrm>
              <a:off x="6580650" y="1006150"/>
              <a:ext cx="2395500" cy="34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" sz="1200" b="1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2. Escala de maturidade de cinco pontos</a:t>
              </a:r>
              <a:endParaRPr sz="12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291" name="Google Shape;291;p30"/>
          <p:cNvGrpSpPr/>
          <p:nvPr/>
        </p:nvGrpSpPr>
        <p:grpSpPr>
          <a:xfrm>
            <a:off x="1252650" y="2812151"/>
            <a:ext cx="1706100" cy="426599"/>
            <a:chOff x="-326325" y="2510706"/>
            <a:chExt cx="1706100" cy="491700"/>
          </a:xfrm>
        </p:grpSpPr>
        <p:sp>
          <p:nvSpPr>
            <p:cNvPr id="292" name="Google Shape;292;p30"/>
            <p:cNvSpPr/>
            <p:nvPr/>
          </p:nvSpPr>
          <p:spPr>
            <a:xfrm rot="-5400000">
              <a:off x="217100" y="1972956"/>
              <a:ext cx="491700" cy="1567200"/>
            </a:xfrm>
            <a:prstGeom prst="wedgeRectCallout">
              <a:avLst>
                <a:gd name="adj1" fmla="val -123107"/>
                <a:gd name="adj2" fmla="val -25528"/>
              </a:avLst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" name="Google Shape;293;p30"/>
            <p:cNvSpPr txBox="1"/>
            <p:nvPr/>
          </p:nvSpPr>
          <p:spPr>
            <a:xfrm>
              <a:off x="-326325" y="2572745"/>
              <a:ext cx="1706100" cy="34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" sz="1200" b="1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4. Subseções</a:t>
              </a:r>
              <a:endParaRPr sz="12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294" name="Google Shape;294;p30"/>
          <p:cNvSpPr/>
          <p:nvPr/>
        </p:nvSpPr>
        <p:spPr>
          <a:xfrm rot="-5400000">
            <a:off x="3675550" y="-146150"/>
            <a:ext cx="426600" cy="2500200"/>
          </a:xfrm>
          <a:prstGeom prst="wedgeRectCallout">
            <a:avLst>
              <a:gd name="adj1" fmla="val -181364"/>
              <a:gd name="adj2" fmla="val -74568"/>
            </a:avLst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p30"/>
          <p:cNvSpPr txBox="1"/>
          <p:nvPr/>
        </p:nvSpPr>
        <p:spPr>
          <a:xfrm>
            <a:off x="2612054" y="926654"/>
            <a:ext cx="2651700" cy="3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" sz="12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3. Nível nacional/subnacional</a:t>
            </a:r>
            <a:endParaRPr sz="12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32"/>
          <p:cNvSpPr/>
          <p:nvPr/>
        </p:nvSpPr>
        <p:spPr>
          <a:xfrm>
            <a:off x="657745" y="1688755"/>
            <a:ext cx="2907260" cy="965100"/>
          </a:xfrm>
          <a:prstGeom prst="rect">
            <a:avLst/>
          </a:prstGeom>
          <a:solidFill>
            <a:srgbClr val="FFCB03">
              <a:alpha val="64709"/>
            </a:srgbClr>
          </a:solidFill>
          <a:ln w="762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" name="Google Shape;335;p32"/>
          <p:cNvSpPr/>
          <p:nvPr/>
        </p:nvSpPr>
        <p:spPr>
          <a:xfrm>
            <a:off x="1812517" y="1688755"/>
            <a:ext cx="2661600" cy="965100"/>
          </a:xfrm>
          <a:prstGeom prst="chevron">
            <a:avLst>
              <a:gd name="adj" fmla="val 50000"/>
            </a:avLst>
          </a:prstGeom>
          <a:solidFill>
            <a:srgbClr val="FFCB07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p32"/>
          <p:cNvSpPr/>
          <p:nvPr/>
        </p:nvSpPr>
        <p:spPr>
          <a:xfrm>
            <a:off x="3144809" y="1688755"/>
            <a:ext cx="2201534" cy="965100"/>
          </a:xfrm>
          <a:prstGeom prst="chevron">
            <a:avLst>
              <a:gd name="adj" fmla="val 50000"/>
            </a:avLst>
          </a:prstGeom>
          <a:solidFill>
            <a:srgbClr val="F5821A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Google Shape;337;p32"/>
          <p:cNvSpPr/>
          <p:nvPr/>
        </p:nvSpPr>
        <p:spPr>
          <a:xfrm>
            <a:off x="4835503" y="1688755"/>
            <a:ext cx="2428520" cy="965100"/>
          </a:xfrm>
          <a:prstGeom prst="chevron">
            <a:avLst>
              <a:gd name="adj" fmla="val 50000"/>
            </a:avLst>
          </a:prstGeom>
          <a:solidFill>
            <a:srgbClr val="F04E98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Google Shape;338;p32"/>
          <p:cNvSpPr/>
          <p:nvPr/>
        </p:nvSpPr>
        <p:spPr>
          <a:xfrm>
            <a:off x="6738785" y="1688755"/>
            <a:ext cx="2219700" cy="965100"/>
          </a:xfrm>
          <a:prstGeom prst="chevron">
            <a:avLst>
              <a:gd name="adj" fmla="val 50000"/>
            </a:avLst>
          </a:prstGeom>
          <a:solidFill>
            <a:srgbClr val="30B671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" name="Google Shape;339;p32"/>
          <p:cNvSpPr/>
          <p:nvPr/>
        </p:nvSpPr>
        <p:spPr>
          <a:xfrm>
            <a:off x="1164455" y="1875805"/>
            <a:ext cx="591000" cy="591000"/>
          </a:xfrm>
          <a:prstGeom prst="ellipse">
            <a:avLst/>
          </a:prstGeom>
          <a:solidFill>
            <a:srgbClr val="7F7F7F">
              <a:alpha val="49800"/>
            </a:srgbClr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" sz="2700">
                <a:solidFill>
                  <a:schemeClr val="lt1"/>
                </a:solidFill>
                <a:latin typeface="Poppins Black"/>
                <a:ea typeface="Poppins Black"/>
                <a:cs typeface="Poppins Black"/>
                <a:sym typeface="Poppins Black"/>
              </a:rPr>
              <a:t>1</a:t>
            </a:r>
            <a:endParaRPr sz="2700">
              <a:solidFill>
                <a:schemeClr val="lt1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sp>
        <p:nvSpPr>
          <p:cNvPr id="340" name="Google Shape;340;p32"/>
          <p:cNvSpPr/>
          <p:nvPr/>
        </p:nvSpPr>
        <p:spPr>
          <a:xfrm>
            <a:off x="2509630" y="1875805"/>
            <a:ext cx="591000" cy="591000"/>
          </a:xfrm>
          <a:prstGeom prst="ellipse">
            <a:avLst/>
          </a:prstGeom>
          <a:solidFill>
            <a:srgbClr val="7F7F7F">
              <a:alpha val="49800"/>
            </a:srgbClr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" sz="2700">
                <a:solidFill>
                  <a:schemeClr val="lt1"/>
                </a:solidFill>
                <a:latin typeface="Poppins Black"/>
                <a:ea typeface="Poppins Black"/>
                <a:cs typeface="Poppins Black"/>
                <a:sym typeface="Poppins Black"/>
              </a:rPr>
              <a:t>2</a:t>
            </a:r>
            <a:endParaRPr sz="2700">
              <a:solidFill>
                <a:schemeClr val="lt1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sp>
        <p:nvSpPr>
          <p:cNvPr id="341" name="Google Shape;341;p32"/>
          <p:cNvSpPr/>
          <p:nvPr/>
        </p:nvSpPr>
        <p:spPr>
          <a:xfrm>
            <a:off x="3854805" y="1875805"/>
            <a:ext cx="591000" cy="591000"/>
          </a:xfrm>
          <a:prstGeom prst="ellipse">
            <a:avLst/>
          </a:prstGeom>
          <a:solidFill>
            <a:srgbClr val="7F7F7F">
              <a:alpha val="49800"/>
            </a:srgbClr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" sz="2700">
                <a:solidFill>
                  <a:schemeClr val="lt1"/>
                </a:solidFill>
                <a:latin typeface="Poppins Black"/>
                <a:ea typeface="Poppins Black"/>
                <a:cs typeface="Poppins Black"/>
                <a:sym typeface="Poppins Black"/>
              </a:rPr>
              <a:t>3</a:t>
            </a:r>
            <a:endParaRPr sz="2700">
              <a:solidFill>
                <a:schemeClr val="lt1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sp>
        <p:nvSpPr>
          <p:cNvPr id="342" name="Google Shape;342;p32"/>
          <p:cNvSpPr/>
          <p:nvPr/>
        </p:nvSpPr>
        <p:spPr>
          <a:xfrm>
            <a:off x="5707729" y="1875805"/>
            <a:ext cx="591000" cy="591000"/>
          </a:xfrm>
          <a:prstGeom prst="ellipse">
            <a:avLst/>
          </a:prstGeom>
          <a:solidFill>
            <a:srgbClr val="7F7F7F">
              <a:alpha val="49800"/>
            </a:srgbClr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" sz="2700" dirty="0">
                <a:solidFill>
                  <a:schemeClr val="lt1"/>
                </a:solidFill>
                <a:latin typeface="Poppins Black"/>
                <a:ea typeface="Poppins Black"/>
                <a:cs typeface="Poppins Black"/>
                <a:sym typeface="Poppins Black"/>
              </a:rPr>
              <a:t>4</a:t>
            </a:r>
            <a:endParaRPr sz="2700" dirty="0">
              <a:solidFill>
                <a:schemeClr val="lt1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sp>
        <p:nvSpPr>
          <p:cNvPr id="343" name="Google Shape;343;p32"/>
          <p:cNvSpPr/>
          <p:nvPr/>
        </p:nvSpPr>
        <p:spPr>
          <a:xfrm>
            <a:off x="7553135" y="1875805"/>
            <a:ext cx="591000" cy="591000"/>
          </a:xfrm>
          <a:prstGeom prst="ellipse">
            <a:avLst/>
          </a:prstGeom>
          <a:solidFill>
            <a:srgbClr val="7F7F7F">
              <a:alpha val="49800"/>
            </a:srgbClr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" sz="2700" dirty="0">
                <a:solidFill>
                  <a:schemeClr val="lt1"/>
                </a:solidFill>
                <a:latin typeface="Poppins Black"/>
                <a:ea typeface="Poppins Black"/>
                <a:cs typeface="Poppins Black"/>
                <a:sym typeface="Poppins Black"/>
              </a:rPr>
              <a:t>5</a:t>
            </a:r>
            <a:endParaRPr sz="2700" dirty="0">
              <a:solidFill>
                <a:schemeClr val="lt1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sp>
        <p:nvSpPr>
          <p:cNvPr id="344" name="Google Shape;344;p32"/>
          <p:cNvSpPr txBox="1">
            <a:spLocks noGrp="1"/>
          </p:cNvSpPr>
          <p:nvPr>
            <p:ph type="ctrTitle" idx="4294967295"/>
          </p:nvPr>
        </p:nvSpPr>
        <p:spPr>
          <a:xfrm>
            <a:off x="765362" y="220166"/>
            <a:ext cx="7872300" cy="7644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" sz="2400" dirty="0">
                <a:latin typeface="Poppins Black"/>
                <a:ea typeface="Poppins Black"/>
                <a:cs typeface="Poppins Black"/>
                <a:sym typeface="Poppins Black"/>
              </a:rPr>
              <a:t>Escala </a:t>
            </a:r>
            <a:r>
              <a:rPr lang="pt" sz="2400" dirty="0" err="1">
                <a:latin typeface="Poppins Black"/>
                <a:ea typeface="Poppins Black"/>
                <a:cs typeface="Poppins Black"/>
                <a:sym typeface="Poppins Black"/>
              </a:rPr>
              <a:t>de </a:t>
            </a:r>
            <a:r>
              <a:rPr lang="pt" sz="2400" dirty="0">
                <a:latin typeface="Poppins Black"/>
                <a:ea typeface="Poppins Black"/>
                <a:cs typeface="Poppins Black"/>
                <a:sym typeface="Poppins Black"/>
              </a:rPr>
              <a:t>cinco pontos </a:t>
            </a:r>
            <a:r>
              <a:rPr lang="pt" sz="2400" dirty="0" err="1">
                <a:latin typeface="Poppins Black"/>
                <a:ea typeface="Poppins Black"/>
                <a:cs typeface="Poppins Black"/>
                <a:sym typeface="Poppins Black"/>
              </a:rPr>
              <a:t>ajuda </a:t>
            </a:r>
            <a:r>
              <a:rPr lang="pt" sz="2400" dirty="0">
                <a:latin typeface="Poppins Black"/>
                <a:ea typeface="Poppins Black"/>
                <a:cs typeface="Poppins Black"/>
                <a:sym typeface="Poppins Black"/>
              </a:rPr>
              <a:t>a avaliar a maturidade </a:t>
            </a:r>
            <a:r>
              <a:rPr lang="pt" sz="2400" dirty="0" err="1">
                <a:latin typeface="Poppins Black"/>
                <a:ea typeface="Poppins Black"/>
                <a:cs typeface="Poppins Black"/>
                <a:sym typeface="Poppins Black"/>
              </a:rPr>
              <a:t>_ _ _</a:t>
            </a:r>
            <a:r>
              <a:rPr lang="pt" sz="2400" dirty="0">
                <a:latin typeface="Poppins Black"/>
                <a:ea typeface="Poppins Black"/>
                <a:cs typeface="Poppins Black"/>
                <a:sym typeface="Poppins Black"/>
              </a:rPr>
              <a:t> </a:t>
            </a:r>
            <a:r>
              <a:rPr lang="pt" sz="2400" dirty="0" err="1">
                <a:latin typeface="Poppins Black"/>
                <a:ea typeface="Poppins Black"/>
                <a:cs typeface="Poppins Black"/>
                <a:sym typeface="Poppins Black"/>
              </a:rPr>
              <a:t>em</a:t>
            </a:r>
            <a:r>
              <a:rPr lang="pt" sz="2400" dirty="0">
                <a:latin typeface="Poppins Black"/>
                <a:ea typeface="Poppins Black"/>
                <a:cs typeface="Poppins Black"/>
                <a:sym typeface="Poppins Black"/>
              </a:rPr>
              <a:t> </a:t>
            </a:r>
            <a:r>
              <a:rPr lang="pt" sz="2400" dirty="0" err="1">
                <a:latin typeface="Poppins Black"/>
                <a:ea typeface="Poppins Black"/>
                <a:cs typeface="Poppins Black"/>
                <a:sym typeface="Poppins Black"/>
              </a:rPr>
              <a:t>cada</a:t>
            </a:r>
            <a:r>
              <a:rPr lang="pt" sz="2400" dirty="0">
                <a:latin typeface="Poppins Black"/>
                <a:ea typeface="Poppins Black"/>
                <a:cs typeface="Poppins Black"/>
                <a:sym typeface="Poppins Black"/>
              </a:rPr>
              <a:t> </a:t>
            </a:r>
            <a:r>
              <a:rPr lang="pt" sz="2400" dirty="0" err="1">
                <a:latin typeface="Poppins Black"/>
                <a:ea typeface="Poppins Black"/>
                <a:cs typeface="Poppins Black"/>
                <a:sym typeface="Poppins Black"/>
              </a:rPr>
              <a:t>perguntar </a:t>
            </a:r>
            <a:r>
              <a:rPr lang="pt" sz="2400" dirty="0">
                <a:latin typeface="Poppins Black"/>
                <a:ea typeface="Poppins Black"/>
                <a:cs typeface="Poppins Black"/>
                <a:sym typeface="Poppins Black"/>
              </a:rPr>
              <a:t>.</a:t>
            </a:r>
            <a:endParaRPr sz="2400" dirty="0"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43B5F809-A3BD-29B5-D8D1-ED2C89EC57C4}"/>
              </a:ext>
            </a:extLst>
          </p:cNvPr>
          <p:cNvSpPr txBox="1"/>
          <p:nvPr/>
        </p:nvSpPr>
        <p:spPr>
          <a:xfrm>
            <a:off x="677474" y="2686114"/>
            <a:ext cx="1187048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" sz="1000" b="1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Nível iniciante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114B90D-2520-684F-32FD-1A4DD3C3C70A}"/>
              </a:ext>
            </a:extLst>
          </p:cNvPr>
          <p:cNvSpPr txBox="1"/>
          <p:nvPr/>
        </p:nvSpPr>
        <p:spPr>
          <a:xfrm>
            <a:off x="711241" y="3036289"/>
            <a:ext cx="1400134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" sz="1000" dirty="0" err="1">
                <a:solidFill>
                  <a:srgbClr val="000000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Unid</a:t>
            </a:r>
            <a:r>
              <a:rPr lang="pt" sz="1000" dirty="0">
                <a:solidFill>
                  <a:srgbClr val="000000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 </a:t>
            </a:r>
            <a:r>
              <a:rPr lang="pt" sz="1000" dirty="0" err="1">
                <a:solidFill>
                  <a:srgbClr val="000000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insuficiente </a:t>
            </a:r>
            <a:r>
              <a:rPr lang="pt" sz="1000" dirty="0">
                <a:solidFill>
                  <a:srgbClr val="000000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ou </a:t>
            </a:r>
            <a:r>
              <a:rPr lang="pt" sz="1000" dirty="0" err="1">
                <a:solidFill>
                  <a:srgbClr val="000000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indisponível </a:t>
            </a:r>
            <a:r>
              <a:rPr lang="pt" sz="1000" dirty="0">
                <a:solidFill>
                  <a:srgbClr val="000000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.</a:t>
            </a:r>
            <a:endParaRPr lang="en-GB" sz="1000" dirty="0">
              <a:latin typeface="Poppins" pitchFamily="2" charset="77"/>
              <a:ea typeface="Poppins"/>
              <a:cs typeface="Poppins" pitchFamily="2" charset="77"/>
              <a:sym typeface="Poppins"/>
            </a:endParaRPr>
          </a:p>
          <a:p>
            <a:endParaRPr lang="es-MX" sz="100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026DD3B-05B9-C79D-6F3F-A58A1C04B375}"/>
              </a:ext>
            </a:extLst>
          </p:cNvPr>
          <p:cNvSpPr txBox="1"/>
          <p:nvPr/>
        </p:nvSpPr>
        <p:spPr>
          <a:xfrm>
            <a:off x="1878063" y="2696993"/>
            <a:ext cx="1564015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" sz="1000" b="1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Nível gerenciado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1FBEE29-9E31-2104-1C12-5B0A6709783D}"/>
              </a:ext>
            </a:extLst>
          </p:cNvPr>
          <p:cNvSpPr txBox="1"/>
          <p:nvPr/>
        </p:nvSpPr>
        <p:spPr>
          <a:xfrm>
            <a:off x="2041944" y="3047168"/>
            <a:ext cx="1400134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685663">
              <a:buClrTx/>
            </a:pPr>
            <a:r>
              <a:rPr lang="pt" sz="1000" dirty="0">
                <a:latin typeface="Poppins" pitchFamily="2" charset="77"/>
                <a:ea typeface="Poppins"/>
                <a:cs typeface="Poppins" pitchFamily="2" charset="77"/>
                <a:sym typeface="Poppins"/>
              </a:rPr>
              <a:t>Os </a:t>
            </a:r>
            <a:r>
              <a:rPr lang="pt" sz="1000" dirty="0" err="1">
                <a:latin typeface="Poppins" pitchFamily="2" charset="77"/>
                <a:ea typeface="Poppins"/>
                <a:cs typeface="Poppins" pitchFamily="2" charset="77"/>
                <a:sym typeface="Poppins"/>
              </a:rPr>
              <a:t>elementos</a:t>
            </a:r>
            <a:r>
              <a:rPr lang="pt" sz="1000" dirty="0">
                <a:latin typeface="Poppins" pitchFamily="2" charset="77"/>
                <a:ea typeface="Poppins"/>
                <a:cs typeface="Poppins" pitchFamily="2" charset="77"/>
                <a:sym typeface="Poppins"/>
              </a:rPr>
              <a:t> </a:t>
            </a:r>
            <a:r>
              <a:rPr lang="pt" sz="1000" dirty="0" err="1">
                <a:latin typeface="Poppins" pitchFamily="2" charset="77"/>
                <a:ea typeface="Poppins"/>
                <a:cs typeface="Poppins" pitchFamily="2" charset="77"/>
                <a:sym typeface="Poppins"/>
              </a:rPr>
              <a:t>disponível</a:t>
            </a:r>
            <a:r>
              <a:rPr lang="pt" sz="1000" dirty="0">
                <a:latin typeface="Poppins" pitchFamily="2" charset="77"/>
                <a:ea typeface="Poppins"/>
                <a:cs typeface="Poppins" pitchFamily="2" charset="77"/>
                <a:sym typeface="Poppins"/>
              </a:rPr>
              <a:t> </a:t>
            </a:r>
            <a:r>
              <a:rPr lang="pt" sz="1000" dirty="0" err="1">
                <a:latin typeface="Poppins" pitchFamily="2" charset="77"/>
                <a:ea typeface="Poppins"/>
                <a:cs typeface="Poppins" pitchFamily="2" charset="77"/>
                <a:sym typeface="Poppins"/>
              </a:rPr>
              <a:t>presente</a:t>
            </a:r>
            <a:r>
              <a:rPr lang="pt" sz="1000" dirty="0">
                <a:latin typeface="Poppins" pitchFamily="2" charset="77"/>
                <a:ea typeface="Poppins"/>
                <a:cs typeface="Poppins" pitchFamily="2" charset="77"/>
                <a:sym typeface="Poppins"/>
              </a:rPr>
              <a:t> </a:t>
            </a:r>
            <a:r>
              <a:rPr lang="pt" sz="1000" dirty="0" err="1">
                <a:latin typeface="Poppins" pitchFamily="2" charset="77"/>
                <a:ea typeface="Poppins"/>
                <a:cs typeface="Poppins" pitchFamily="2" charset="77"/>
                <a:sym typeface="Poppins"/>
              </a:rPr>
              <a:t>problemas </a:t>
            </a:r>
            <a:r>
              <a:rPr lang="pt" sz="1000" dirty="0">
                <a:latin typeface="Poppins" pitchFamily="2" charset="77"/>
                <a:ea typeface="Poppins"/>
                <a:cs typeface="Poppins" pitchFamily="2" charset="77"/>
                <a:sym typeface="Poppins"/>
              </a:rPr>
              <a:t>de </a:t>
            </a:r>
            <a:r>
              <a:rPr lang="pt" sz="1000" dirty="0" err="1">
                <a:latin typeface="Poppins" pitchFamily="2" charset="77"/>
                <a:ea typeface="Poppins"/>
                <a:cs typeface="Poppins" pitchFamily="2" charset="77"/>
                <a:sym typeface="Poppins"/>
              </a:rPr>
              <a:t>completude </a:t>
            </a:r>
            <a:r>
              <a:rPr lang="pt" sz="1000" dirty="0">
                <a:latin typeface="Poppins" pitchFamily="2" charset="77"/>
                <a:ea typeface="Poppins"/>
                <a:cs typeface="Poppins" pitchFamily="2" charset="77"/>
                <a:sym typeface="Poppins"/>
              </a:rPr>
              <a:t>, </a:t>
            </a:r>
            <a:r>
              <a:rPr lang="pt" sz="1000" dirty="0" err="1">
                <a:latin typeface="Poppins" pitchFamily="2" charset="77"/>
                <a:ea typeface="Poppins"/>
                <a:cs typeface="Poppins" pitchFamily="2" charset="77"/>
                <a:sym typeface="Poppins"/>
              </a:rPr>
              <a:t>atualização </a:t>
            </a:r>
            <a:r>
              <a:rPr lang="pt" sz="1000" dirty="0">
                <a:latin typeface="Poppins" pitchFamily="2" charset="77"/>
                <a:ea typeface="Poppins"/>
                <a:cs typeface="Poppins" pitchFamily="2" charset="77"/>
                <a:sym typeface="Poppins"/>
              </a:rPr>
              <a:t>, </a:t>
            </a:r>
            <a:r>
              <a:rPr lang="pt" sz="1000" dirty="0" err="1">
                <a:latin typeface="Poppins" pitchFamily="2" charset="77"/>
                <a:ea typeface="Poppins"/>
                <a:cs typeface="Poppins" pitchFamily="2" charset="77"/>
                <a:sym typeface="Poppins"/>
              </a:rPr>
              <a:t>sua</a:t>
            </a:r>
            <a:r>
              <a:rPr lang="pt" sz="1000" dirty="0">
                <a:latin typeface="Poppins" pitchFamily="2" charset="77"/>
                <a:ea typeface="Poppins"/>
                <a:cs typeface="Poppins" pitchFamily="2" charset="77"/>
                <a:sym typeface="Poppins"/>
              </a:rPr>
              <a:t> </a:t>
            </a:r>
            <a:r>
              <a:rPr lang="pt" sz="1000" dirty="0" err="1">
                <a:latin typeface="Poppins" pitchFamily="2" charset="77"/>
                <a:ea typeface="Poppins"/>
                <a:cs typeface="Poppins" pitchFamily="2" charset="77"/>
                <a:sym typeface="Poppins"/>
              </a:rPr>
              <a:t>o uso </a:t>
            </a:r>
            <a:r>
              <a:rPr lang="pt" sz="1000" dirty="0">
                <a:latin typeface="Poppins" pitchFamily="2" charset="77"/>
                <a:ea typeface="Poppins"/>
                <a:cs typeface="Poppins" pitchFamily="2" charset="77"/>
                <a:sym typeface="Poppins"/>
              </a:rPr>
              <a:t>não é </a:t>
            </a:r>
            <a:r>
              <a:rPr lang="pt" sz="1000" dirty="0" err="1">
                <a:latin typeface="Poppins" pitchFamily="2" charset="77"/>
                <a:ea typeface="Poppins"/>
                <a:cs typeface="Poppins" pitchFamily="2" charset="77"/>
                <a:sym typeface="Poppins"/>
              </a:rPr>
              <a:t>o</a:t>
            </a:r>
            <a:r>
              <a:rPr lang="pt" sz="1000" dirty="0">
                <a:latin typeface="Poppins" pitchFamily="2" charset="77"/>
                <a:ea typeface="Poppins"/>
                <a:cs typeface="Poppins" pitchFamily="2" charset="77"/>
                <a:sym typeface="Poppins"/>
              </a:rPr>
              <a:t> </a:t>
            </a:r>
            <a:r>
              <a:rPr lang="pt" sz="1000" dirty="0" err="1">
                <a:latin typeface="Poppins" pitchFamily="2" charset="77"/>
                <a:ea typeface="Poppins"/>
                <a:cs typeface="Poppins" pitchFamily="2" charset="77"/>
                <a:sym typeface="Poppins"/>
              </a:rPr>
              <a:t>apropriado </a:t>
            </a:r>
            <a:r>
              <a:rPr lang="pt" sz="1000" kern="1200" dirty="0">
                <a:solidFill>
                  <a:srgbClr val="999999"/>
                </a:solidFill>
                <a:latin typeface="Poppins" pitchFamily="2" charset="77"/>
                <a:ea typeface="Lato Light" panose="020F0502020204030203" pitchFamily="34" charset="0"/>
                <a:cs typeface="Poppins" pitchFamily="2" charset="77"/>
              </a:rPr>
              <a:t>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FBD6ACC-E329-08CE-C822-E30C84F2169F}"/>
              </a:ext>
            </a:extLst>
          </p:cNvPr>
          <p:cNvSpPr txBox="1"/>
          <p:nvPr/>
        </p:nvSpPr>
        <p:spPr>
          <a:xfrm>
            <a:off x="3565005" y="2696993"/>
            <a:ext cx="1400134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" sz="1000" b="1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Nível definido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351C22B-4870-DBE2-6DB7-BE5AF91E9D4F}"/>
              </a:ext>
            </a:extLst>
          </p:cNvPr>
          <p:cNvSpPr txBox="1"/>
          <p:nvPr/>
        </p:nvSpPr>
        <p:spPr>
          <a:xfrm>
            <a:off x="3545193" y="3086842"/>
            <a:ext cx="1439758" cy="190821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" sz="1000" dirty="0">
                <a:latin typeface="Poppins" pitchFamily="2" charset="77"/>
                <a:ea typeface="Poppins"/>
                <a:cs typeface="Poppins" pitchFamily="2" charset="77"/>
                <a:sym typeface="Poppins"/>
              </a:rPr>
              <a:t>Os </a:t>
            </a:r>
            <a:r>
              <a:rPr lang="pt" sz="1000" dirty="0" err="1">
                <a:latin typeface="Poppins" pitchFamily="2" charset="77"/>
                <a:ea typeface="Poppins"/>
                <a:cs typeface="Poppins" pitchFamily="2" charset="77"/>
                <a:sym typeface="Poppins"/>
              </a:rPr>
              <a:t>elementos</a:t>
            </a:r>
            <a:r>
              <a:rPr lang="pt" sz="1000" dirty="0">
                <a:latin typeface="Poppins" pitchFamily="2" charset="77"/>
                <a:ea typeface="Poppins"/>
                <a:cs typeface="Poppins" pitchFamily="2" charset="77"/>
                <a:sym typeface="Poppins"/>
              </a:rPr>
              <a:t> </a:t>
            </a:r>
            <a:r>
              <a:rPr lang="pt" sz="1000" dirty="0" err="1">
                <a:latin typeface="Poppins" pitchFamily="2" charset="77"/>
                <a:ea typeface="Poppins"/>
                <a:cs typeface="Poppins" pitchFamily="2" charset="77"/>
                <a:sym typeface="Poppins"/>
              </a:rPr>
              <a:t>disponíveis </a:t>
            </a:r>
            <a:r>
              <a:rPr lang="pt" sz="1000" dirty="0">
                <a:latin typeface="Poppins" pitchFamily="2" charset="77"/>
                <a:ea typeface="Poppins"/>
                <a:cs typeface="Poppins" pitchFamily="2" charset="77"/>
                <a:sym typeface="Poppins"/>
              </a:rPr>
              <a:t>são </a:t>
            </a:r>
            <a:r>
              <a:rPr lang="pt" sz="1000" dirty="0" err="1">
                <a:latin typeface="Poppins" pitchFamily="2" charset="77"/>
                <a:ea typeface="Poppins"/>
                <a:cs typeface="Poppins" pitchFamily="2" charset="77"/>
                <a:sym typeface="Poppins"/>
              </a:rPr>
              <a:t>implementados </a:t>
            </a:r>
            <a:r>
              <a:rPr lang="pt" sz="1000" dirty="0">
                <a:latin typeface="Poppins" pitchFamily="2" charset="77"/>
                <a:ea typeface="Poppins"/>
                <a:cs typeface="Poppins" pitchFamily="2" charset="77"/>
                <a:sym typeface="Poppins"/>
              </a:rPr>
              <a:t>com a </a:t>
            </a:r>
            <a:r>
              <a:rPr lang="pt" sz="1000" dirty="0" err="1">
                <a:latin typeface="Poppins" pitchFamily="2" charset="77"/>
                <a:ea typeface="Poppins"/>
                <a:cs typeface="Poppins" pitchFamily="2" charset="77"/>
                <a:sym typeface="Poppins"/>
              </a:rPr>
              <a:t>funcionalidade </a:t>
            </a:r>
            <a:r>
              <a:rPr lang="pt" sz="1000" dirty="0">
                <a:latin typeface="Poppins" pitchFamily="2" charset="77"/>
                <a:ea typeface="Poppins"/>
                <a:cs typeface="Poppins" pitchFamily="2" charset="77"/>
                <a:sym typeface="Poppins"/>
              </a:rPr>
              <a:t>de </a:t>
            </a:r>
            <a:r>
              <a:rPr lang="pt" sz="1000" dirty="0" err="1">
                <a:latin typeface="Poppins" pitchFamily="2" charset="77"/>
                <a:ea typeface="Poppins"/>
                <a:cs typeface="Poppins" pitchFamily="2" charset="77"/>
                <a:sym typeface="Poppins"/>
              </a:rPr>
              <a:t>um sistema </a:t>
            </a:r>
            <a:r>
              <a:rPr lang="pt" sz="1000" dirty="0">
                <a:latin typeface="Poppins" pitchFamily="2" charset="77"/>
                <a:ea typeface="Poppins"/>
                <a:cs typeface="Poppins" pitchFamily="2" charset="77"/>
                <a:sym typeface="Poppins"/>
              </a:rPr>
              <a:t>de rotina .</a:t>
            </a:r>
          </a:p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" sz="1000" dirty="0">
                <a:latin typeface="Poppins" pitchFamily="2" charset="77"/>
                <a:ea typeface="Poppins"/>
                <a:cs typeface="Poppins" pitchFamily="2" charset="77"/>
                <a:sym typeface="Poppins"/>
              </a:rPr>
              <a:t>Eles não são </a:t>
            </a:r>
            <a:r>
              <a:rPr lang="pt" sz="1000" dirty="0" err="1">
                <a:latin typeface="Poppins" pitchFamily="2" charset="77"/>
                <a:ea typeface="Poppins"/>
                <a:cs typeface="Poppins" pitchFamily="2" charset="77"/>
                <a:sym typeface="Poppins"/>
              </a:rPr>
              <a:t>reconhecidos</a:t>
            </a:r>
            <a:r>
              <a:rPr lang="pt" sz="1000" dirty="0">
                <a:latin typeface="Poppins" pitchFamily="2" charset="77"/>
                <a:ea typeface="Poppins"/>
                <a:cs typeface="Poppins" pitchFamily="2" charset="77"/>
                <a:sym typeface="Poppins"/>
              </a:rPr>
              <a:t> </a:t>
            </a:r>
            <a:r>
              <a:rPr lang="pt" sz="1000" dirty="0" err="1">
                <a:latin typeface="Poppins" pitchFamily="2" charset="77"/>
                <a:ea typeface="Poppins"/>
                <a:cs typeface="Poppins" pitchFamily="2" charset="77"/>
                <a:sym typeface="Poppins"/>
              </a:rPr>
              <a:t>preconceitos</a:t>
            </a:r>
            <a:r>
              <a:rPr lang="pt" sz="1000" dirty="0">
                <a:latin typeface="Poppins" pitchFamily="2" charset="77"/>
                <a:ea typeface="Poppins"/>
                <a:cs typeface="Poppins" pitchFamily="2" charset="77"/>
                <a:sym typeface="Poppins"/>
              </a:rPr>
              <a:t> </a:t>
            </a:r>
            <a:r>
              <a:rPr lang="pt" sz="1000" dirty="0" err="1">
                <a:latin typeface="Poppins" pitchFamily="2" charset="77"/>
                <a:ea typeface="Poppins"/>
                <a:cs typeface="Poppins" pitchFamily="2" charset="77"/>
                <a:sym typeface="Poppins"/>
              </a:rPr>
              <a:t>nenhum</a:t>
            </a:r>
            <a:r>
              <a:rPr lang="pt" sz="1000" dirty="0">
                <a:latin typeface="Poppins" pitchFamily="2" charset="77"/>
                <a:ea typeface="Poppins"/>
                <a:cs typeface="Poppins" pitchFamily="2" charset="77"/>
                <a:sym typeface="Poppins"/>
              </a:rPr>
              <a:t> </a:t>
            </a:r>
            <a:r>
              <a:rPr lang="pt" sz="1000" dirty="0" err="1">
                <a:latin typeface="Poppins" pitchFamily="2" charset="77"/>
                <a:ea typeface="Poppins"/>
                <a:cs typeface="Poppins" pitchFamily="2" charset="77"/>
                <a:sym typeface="Poppins"/>
              </a:rPr>
              <a:t>problemas </a:t>
            </a:r>
            <a:r>
              <a:rPr lang="pt" sz="1000" dirty="0">
                <a:latin typeface="Poppins" pitchFamily="2" charset="77"/>
                <a:ea typeface="Poppins"/>
                <a:cs typeface="Poppins" pitchFamily="2" charset="77"/>
                <a:sym typeface="Poppins"/>
              </a:rPr>
              <a:t>.</a:t>
            </a:r>
          </a:p>
          <a:p>
            <a:endParaRPr lang="es-MX" sz="100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D3A140D-C6B1-5E96-A823-03C618FF3D94}"/>
              </a:ext>
            </a:extLst>
          </p:cNvPr>
          <p:cNvSpPr txBox="1"/>
          <p:nvPr/>
        </p:nvSpPr>
        <p:spPr>
          <a:xfrm>
            <a:off x="5243143" y="2684786"/>
            <a:ext cx="142456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" sz="1000" b="1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Nível de estresse quantitativo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B4F4351-A278-072B-EB99-CA95D2AC0F40}"/>
              </a:ext>
            </a:extLst>
          </p:cNvPr>
          <p:cNvSpPr txBox="1"/>
          <p:nvPr/>
        </p:nvSpPr>
        <p:spPr>
          <a:xfrm>
            <a:off x="5189588" y="3112175"/>
            <a:ext cx="1531678" cy="14773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" sz="1000" dirty="0" err="1">
                <a:latin typeface="Poppins" pitchFamily="2" charset="77"/>
                <a:ea typeface="Poppins"/>
                <a:cs typeface="Poppins" pitchFamily="2" charset="77"/>
                <a:sym typeface="Poppins"/>
              </a:rPr>
              <a:t>Todos</a:t>
            </a:r>
            <a:r>
              <a:rPr lang="pt" sz="1000" dirty="0">
                <a:latin typeface="Poppins" pitchFamily="2" charset="77"/>
                <a:ea typeface="Poppins"/>
                <a:cs typeface="Poppins" pitchFamily="2" charset="77"/>
                <a:sym typeface="Poppins"/>
              </a:rPr>
              <a:t> </a:t>
            </a:r>
            <a:r>
              <a:rPr lang="pt" sz="1000" dirty="0" err="1">
                <a:latin typeface="Poppins" pitchFamily="2" charset="77"/>
                <a:ea typeface="Poppins"/>
                <a:cs typeface="Poppins" pitchFamily="2" charset="77"/>
                <a:sym typeface="Poppins"/>
              </a:rPr>
              <a:t>o</a:t>
            </a:r>
            <a:r>
              <a:rPr lang="pt" sz="1000" dirty="0">
                <a:latin typeface="Poppins" pitchFamily="2" charset="77"/>
                <a:ea typeface="Poppins"/>
                <a:cs typeface="Poppins" pitchFamily="2" charset="77"/>
                <a:sym typeface="Poppins"/>
              </a:rPr>
              <a:t> </a:t>
            </a:r>
            <a:r>
              <a:rPr lang="pt" sz="1000" dirty="0" err="1">
                <a:latin typeface="Poppins" pitchFamily="2" charset="77"/>
                <a:ea typeface="Poppins"/>
                <a:cs typeface="Poppins" pitchFamily="2" charset="77"/>
                <a:sym typeface="Poppins"/>
              </a:rPr>
              <a:t>artigos</a:t>
            </a:r>
            <a:r>
              <a:rPr lang="pt" sz="1000" dirty="0">
                <a:latin typeface="Poppins" pitchFamily="2" charset="77"/>
                <a:ea typeface="Poppins"/>
                <a:cs typeface="Poppins" pitchFamily="2" charset="77"/>
                <a:sym typeface="Poppins"/>
              </a:rPr>
              <a:t> </a:t>
            </a:r>
            <a:r>
              <a:rPr lang="pt" sz="1000" dirty="0" err="1">
                <a:latin typeface="Poppins" pitchFamily="2" charset="77"/>
                <a:ea typeface="Poppins"/>
                <a:cs typeface="Poppins" pitchFamily="2" charset="77"/>
                <a:sym typeface="Poppins"/>
              </a:rPr>
              <a:t>estão</a:t>
            </a:r>
            <a:r>
              <a:rPr lang="pt" sz="1000" dirty="0">
                <a:latin typeface="Poppins" pitchFamily="2" charset="77"/>
                <a:ea typeface="Poppins"/>
                <a:cs typeface="Poppins" pitchFamily="2" charset="77"/>
                <a:sym typeface="Poppins"/>
              </a:rPr>
              <a:t> </a:t>
            </a:r>
            <a:r>
              <a:rPr lang="pt" sz="1000" dirty="0" err="1">
                <a:latin typeface="Poppins" pitchFamily="2" charset="77"/>
                <a:ea typeface="Poppins"/>
                <a:cs typeface="Poppins" pitchFamily="2" charset="77"/>
                <a:sym typeface="Poppins"/>
              </a:rPr>
              <a:t>disponível </a:t>
            </a:r>
            <a:r>
              <a:rPr lang="pt" sz="1000" dirty="0">
                <a:latin typeface="Poppins" pitchFamily="2" charset="77"/>
                <a:ea typeface="Poppins"/>
                <a:cs typeface="Poppins" pitchFamily="2" charset="77"/>
                <a:sym typeface="Poppins"/>
              </a:rPr>
              <a:t>, </a:t>
            </a:r>
            <a:r>
              <a:rPr lang="pt" sz="1000" dirty="0" err="1">
                <a:latin typeface="Poppins" pitchFamily="2" charset="77"/>
                <a:ea typeface="Poppins"/>
                <a:cs typeface="Poppins" pitchFamily="2" charset="77"/>
                <a:sym typeface="Poppins"/>
              </a:rPr>
              <a:t>confiável </a:t>
            </a:r>
            <a:r>
              <a:rPr lang="pt" sz="1000" dirty="0">
                <a:latin typeface="Poppins" pitchFamily="2" charset="77"/>
                <a:ea typeface="Poppins"/>
                <a:cs typeface="Poppins" pitchFamily="2" charset="77"/>
                <a:sym typeface="Poppins"/>
              </a:rPr>
              <a:t>, </a:t>
            </a:r>
            <a:r>
              <a:rPr lang="pt" sz="1000" dirty="0" err="1">
                <a:latin typeface="Poppins" pitchFamily="2" charset="77"/>
                <a:ea typeface="Poppins"/>
                <a:cs typeface="Poppins" pitchFamily="2" charset="77"/>
                <a:sym typeface="Poppins"/>
              </a:rPr>
              <a:t>completo </a:t>
            </a:r>
            <a:r>
              <a:rPr lang="pt" sz="1000" dirty="0">
                <a:latin typeface="Poppins" pitchFamily="2" charset="77"/>
                <a:ea typeface="Poppins"/>
                <a:cs typeface="Poppins" pitchFamily="2" charset="77"/>
                <a:sym typeface="Poppins"/>
              </a:rPr>
              <a:t>e </a:t>
            </a:r>
            <a:r>
              <a:rPr lang="pt" sz="1000" dirty="0" err="1">
                <a:latin typeface="Poppins" pitchFamily="2" charset="77"/>
                <a:ea typeface="Poppins"/>
                <a:cs typeface="Poppins" pitchFamily="2" charset="77"/>
                <a:sym typeface="Poppins"/>
              </a:rPr>
              <a:t>atualizado </a:t>
            </a:r>
            <a:r>
              <a:rPr lang="pt" sz="1000" dirty="0">
                <a:latin typeface="Poppins" pitchFamily="2" charset="77"/>
                <a:ea typeface="Poppins"/>
                <a:cs typeface="Poppins" pitchFamily="2" charset="77"/>
                <a:sym typeface="Poppins"/>
              </a:rPr>
              <a:t>. e eles </a:t>
            </a:r>
            <a:r>
              <a:rPr lang="pt" sz="1000" dirty="0" err="1">
                <a:latin typeface="Poppins" pitchFamily="2" charset="77"/>
                <a:ea typeface="Poppins"/>
                <a:cs typeface="Poppins" pitchFamily="2" charset="77"/>
                <a:sym typeface="Poppins"/>
              </a:rPr>
              <a:t>se conhecem</a:t>
            </a:r>
            <a:r>
              <a:rPr lang="pt" sz="1000" dirty="0">
                <a:latin typeface="Poppins" pitchFamily="2" charset="77"/>
                <a:ea typeface="Poppins"/>
                <a:cs typeface="Poppins" pitchFamily="2" charset="77"/>
                <a:sym typeface="Poppins"/>
              </a:rPr>
              <a:t> </a:t>
            </a:r>
            <a:r>
              <a:rPr lang="pt" sz="1000" dirty="0" err="1">
                <a:latin typeface="Poppins" pitchFamily="2" charset="77"/>
                <a:ea typeface="Poppins"/>
                <a:cs typeface="Poppins" pitchFamily="2" charset="77"/>
                <a:sym typeface="Poppins"/>
              </a:rPr>
              <a:t>alguns</a:t>
            </a:r>
            <a:r>
              <a:rPr lang="pt" sz="1000" dirty="0">
                <a:latin typeface="Poppins" pitchFamily="2" charset="77"/>
                <a:ea typeface="Poppins"/>
                <a:cs typeface="Poppins" pitchFamily="2" charset="77"/>
                <a:sym typeface="Poppins"/>
              </a:rPr>
              <a:t> </a:t>
            </a:r>
            <a:r>
              <a:rPr lang="pt" sz="1000" dirty="0" err="1">
                <a:latin typeface="Poppins" pitchFamily="2" charset="77"/>
                <a:ea typeface="Poppins"/>
                <a:cs typeface="Poppins" pitchFamily="2" charset="77"/>
                <a:sym typeface="Poppins"/>
              </a:rPr>
              <a:t>preconceitos </a:t>
            </a:r>
            <a:r>
              <a:rPr lang="pt" sz="1000" dirty="0">
                <a:latin typeface="Poppins" pitchFamily="2" charset="77"/>
                <a:ea typeface="Poppins"/>
                <a:cs typeface="Poppins" pitchFamily="2" charset="77"/>
                <a:sym typeface="Poppins"/>
              </a:rPr>
              <a:t>/ </a:t>
            </a:r>
            <a:r>
              <a:rPr lang="pt" sz="1000" dirty="0" err="1">
                <a:latin typeface="Poppins" pitchFamily="2" charset="77"/>
                <a:ea typeface="Poppins"/>
                <a:cs typeface="Poppins" pitchFamily="2" charset="77"/>
                <a:sym typeface="Poppins"/>
              </a:rPr>
              <a:t>problemas </a:t>
            </a:r>
            <a:r>
              <a:rPr lang="pt" sz="1000" dirty="0">
                <a:latin typeface="Poppins" pitchFamily="2" charset="77"/>
                <a:ea typeface="Poppins"/>
                <a:cs typeface="Poppins" pitchFamily="2" charset="77"/>
                <a:sym typeface="Poppins"/>
              </a:rPr>
              <a:t>que </a:t>
            </a:r>
            <a:r>
              <a:rPr lang="pt" sz="1000" dirty="0" err="1">
                <a:latin typeface="Poppins" pitchFamily="2" charset="77"/>
                <a:ea typeface="Poppins"/>
                <a:cs typeface="Poppins" pitchFamily="2" charset="77"/>
                <a:sym typeface="Poppins"/>
              </a:rPr>
              <a:t>podem ser</a:t>
            </a:r>
            <a:r>
              <a:rPr lang="pt" sz="1000" dirty="0">
                <a:latin typeface="Poppins" pitchFamily="2" charset="77"/>
                <a:ea typeface="Poppins"/>
                <a:cs typeface="Poppins" pitchFamily="2" charset="77"/>
                <a:sym typeface="Poppins"/>
              </a:rPr>
              <a:t> </a:t>
            </a:r>
            <a:r>
              <a:rPr lang="pt" sz="1000" dirty="0" err="1">
                <a:latin typeface="Poppins" pitchFamily="2" charset="77"/>
                <a:ea typeface="Poppins"/>
                <a:cs typeface="Poppins" pitchFamily="2" charset="77"/>
                <a:sym typeface="Poppins"/>
              </a:rPr>
              <a:t>melhorar </a:t>
            </a:r>
            <a:r>
              <a:rPr lang="pt" sz="1000" dirty="0">
                <a:latin typeface="Poppins" pitchFamily="2" charset="77"/>
                <a:ea typeface="Poppins"/>
                <a:cs typeface="Poppins" pitchFamily="2" charset="77"/>
                <a:sym typeface="Poppins"/>
              </a:rPr>
              <a:t>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62CB85C-DF72-0F61-5F21-9EF0A505B27F}"/>
              </a:ext>
            </a:extLst>
          </p:cNvPr>
          <p:cNvSpPr txBox="1"/>
          <p:nvPr/>
        </p:nvSpPr>
        <p:spPr>
          <a:xfrm>
            <a:off x="6769962" y="2712617"/>
            <a:ext cx="1594394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" sz="1000" b="1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Nível otimizado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0933549-21DB-CB74-2766-4D9531BFCE12}"/>
              </a:ext>
            </a:extLst>
          </p:cNvPr>
          <p:cNvSpPr txBox="1"/>
          <p:nvPr/>
        </p:nvSpPr>
        <p:spPr>
          <a:xfrm>
            <a:off x="6885379" y="3112175"/>
            <a:ext cx="1752283" cy="121571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" sz="1000" dirty="0" err="1">
                <a:latin typeface="Poppins" pitchFamily="2" charset="77"/>
                <a:ea typeface="Poppins"/>
                <a:cs typeface="Poppins" pitchFamily="2" charset="77"/>
                <a:sym typeface="Poppins"/>
              </a:rPr>
              <a:t>Todos</a:t>
            </a:r>
            <a:r>
              <a:rPr lang="pt" sz="1000" dirty="0">
                <a:latin typeface="Poppins" pitchFamily="2" charset="77"/>
                <a:ea typeface="Poppins"/>
                <a:cs typeface="Poppins" pitchFamily="2" charset="77"/>
                <a:sym typeface="Poppins"/>
              </a:rPr>
              <a:t> </a:t>
            </a:r>
            <a:r>
              <a:rPr lang="pt" sz="1000" dirty="0" err="1">
                <a:latin typeface="Poppins" pitchFamily="2" charset="77"/>
                <a:ea typeface="Poppins"/>
                <a:cs typeface="Poppins" pitchFamily="2" charset="77"/>
                <a:sym typeface="Poppins"/>
              </a:rPr>
              <a:t>o</a:t>
            </a:r>
            <a:r>
              <a:rPr lang="pt" sz="1000" dirty="0">
                <a:latin typeface="Poppins" pitchFamily="2" charset="77"/>
                <a:ea typeface="Poppins"/>
                <a:cs typeface="Poppins" pitchFamily="2" charset="77"/>
                <a:sym typeface="Poppins"/>
              </a:rPr>
              <a:t> </a:t>
            </a:r>
            <a:r>
              <a:rPr lang="pt" sz="1000" dirty="0" err="1">
                <a:latin typeface="Poppins" pitchFamily="2" charset="77"/>
                <a:ea typeface="Poppins"/>
                <a:cs typeface="Poppins" pitchFamily="2" charset="77"/>
                <a:sym typeface="Poppins"/>
              </a:rPr>
              <a:t>Unid</a:t>
            </a:r>
            <a:r>
              <a:rPr lang="pt" sz="1000" dirty="0">
                <a:latin typeface="Poppins" pitchFamily="2" charset="77"/>
                <a:ea typeface="Poppins"/>
                <a:cs typeface="Poppins" pitchFamily="2" charset="77"/>
                <a:sym typeface="Poppins"/>
              </a:rPr>
              <a:t> </a:t>
            </a:r>
            <a:r>
              <a:rPr lang="pt" sz="1000" dirty="0" err="1">
                <a:latin typeface="Poppins" pitchFamily="2" charset="77"/>
                <a:ea typeface="Poppins"/>
                <a:cs typeface="Poppins" pitchFamily="2" charset="77"/>
                <a:sym typeface="Poppins"/>
              </a:rPr>
              <a:t>estão</a:t>
            </a:r>
            <a:r>
              <a:rPr lang="pt" sz="1000" dirty="0">
                <a:latin typeface="Poppins" pitchFamily="2" charset="77"/>
                <a:ea typeface="Poppins"/>
                <a:cs typeface="Poppins" pitchFamily="2" charset="77"/>
                <a:sym typeface="Poppins"/>
              </a:rPr>
              <a:t> </a:t>
            </a:r>
            <a:r>
              <a:rPr lang="pt" sz="1000" dirty="0" err="1">
                <a:latin typeface="Poppins" pitchFamily="2" charset="77"/>
                <a:ea typeface="Poppins"/>
                <a:cs typeface="Poppins" pitchFamily="2" charset="77"/>
                <a:sym typeface="Poppins"/>
              </a:rPr>
              <a:t>disponíveis </a:t>
            </a:r>
            <a:r>
              <a:rPr lang="pt" sz="1000" dirty="0">
                <a:latin typeface="Poppins" pitchFamily="2" charset="77"/>
                <a:ea typeface="Poppins"/>
                <a:cs typeface="Poppins" pitchFamily="2" charset="77"/>
                <a:sym typeface="Poppins"/>
              </a:rPr>
              <a:t>, são </a:t>
            </a:r>
            <a:r>
              <a:rPr lang="pt" sz="1000" dirty="0" err="1">
                <a:latin typeface="Poppins" pitchFamily="2" charset="77"/>
                <a:ea typeface="Poppins"/>
                <a:cs typeface="Poppins" pitchFamily="2" charset="77"/>
                <a:sym typeface="Poppins"/>
              </a:rPr>
              <a:t>confiáveis </a:t>
            </a:r>
            <a:r>
              <a:rPr lang="pt" sz="1000" dirty="0">
                <a:latin typeface="Poppins" pitchFamily="2" charset="77"/>
                <a:ea typeface="Poppins"/>
                <a:cs typeface="Poppins" pitchFamily="2" charset="77"/>
                <a:sym typeface="Poppins"/>
              </a:rPr>
              <a:t>, </a:t>
            </a:r>
            <a:r>
              <a:rPr lang="pt" sz="1000" dirty="0" err="1">
                <a:latin typeface="Poppins" pitchFamily="2" charset="77"/>
                <a:ea typeface="Poppins"/>
                <a:cs typeface="Poppins" pitchFamily="2" charset="77"/>
                <a:sym typeface="Poppins"/>
              </a:rPr>
              <a:t>completos </a:t>
            </a:r>
            <a:r>
              <a:rPr lang="pt" sz="1000" dirty="0">
                <a:latin typeface="Poppins" pitchFamily="2" charset="77"/>
                <a:ea typeface="Poppins"/>
                <a:cs typeface="Poppins" pitchFamily="2" charset="77"/>
                <a:sym typeface="Poppins"/>
              </a:rPr>
              <a:t>, </a:t>
            </a:r>
            <a:r>
              <a:rPr lang="pt" sz="1000" dirty="0" err="1">
                <a:latin typeface="Poppins" pitchFamily="2" charset="77"/>
                <a:ea typeface="Poppins"/>
                <a:cs typeface="Poppins" pitchFamily="2" charset="77"/>
                <a:sym typeface="Poppins"/>
              </a:rPr>
              <a:t>atualizados </a:t>
            </a:r>
            <a:r>
              <a:rPr lang="pt" sz="1000" dirty="0">
                <a:latin typeface="Poppins" pitchFamily="2" charset="77"/>
                <a:ea typeface="Poppins"/>
                <a:cs typeface="Poppins" pitchFamily="2" charset="77"/>
                <a:sym typeface="Poppins"/>
              </a:rPr>
              <a:t>e </a:t>
            </a:r>
            <a:r>
              <a:rPr lang="pt" sz="1000" dirty="0" err="1">
                <a:latin typeface="Poppins" pitchFamily="2" charset="77"/>
                <a:ea typeface="Poppins"/>
                <a:cs typeface="Poppins" pitchFamily="2" charset="77"/>
                <a:sym typeface="Poppins"/>
              </a:rPr>
              <a:t>implementados de </a:t>
            </a:r>
            <a:r>
              <a:rPr lang="pt" sz="1000" dirty="0">
                <a:latin typeface="Poppins" pitchFamily="2" charset="77"/>
                <a:ea typeface="Poppins"/>
                <a:cs typeface="Poppins" pitchFamily="2" charset="77"/>
                <a:sym typeface="Poppins"/>
              </a:rPr>
              <a:t>forma </a:t>
            </a:r>
            <a:r>
              <a:rPr lang="pt" sz="1000" dirty="0" err="1">
                <a:latin typeface="Poppins" pitchFamily="2" charset="77"/>
                <a:ea typeface="Poppins"/>
                <a:cs typeface="Poppins" pitchFamily="2" charset="77"/>
                <a:sym typeface="Poppins"/>
              </a:rPr>
              <a:t>padronizada </a:t>
            </a:r>
            <a:r>
              <a:rPr lang="pt" sz="1000" dirty="0">
                <a:latin typeface="Poppins" pitchFamily="2" charset="77"/>
                <a:ea typeface="Poppins"/>
                <a:cs typeface="Poppins" pitchFamily="2" charset="77"/>
                <a:sym typeface="Poppins"/>
              </a:rPr>
              <a:t>e </a:t>
            </a:r>
            <a:r>
              <a:rPr lang="pt" sz="1000" dirty="0" err="1">
                <a:latin typeface="Poppins" pitchFamily="2" charset="77"/>
                <a:ea typeface="Poppins"/>
                <a:cs typeface="Poppins" pitchFamily="2" charset="77"/>
                <a:sym typeface="Poppins"/>
              </a:rPr>
              <a:t>eficiente </a:t>
            </a:r>
            <a:r>
              <a:rPr lang="pt" sz="1000" dirty="0">
                <a:latin typeface="Poppins" pitchFamily="2" charset="77"/>
                <a:ea typeface="Poppins"/>
                <a:cs typeface="Poppins" pitchFamily="2" charset="77"/>
                <a:sym typeface="Poppins"/>
              </a:rPr>
              <a:t>.</a:t>
            </a:r>
          </a:p>
          <a:p>
            <a:endParaRPr lang="es-MX" sz="100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51914CD8-5DE0-6DA9-51FA-CE705059AE7A}"/>
              </a:ext>
            </a:extLst>
          </p:cNvPr>
          <p:cNvSpPr txBox="1"/>
          <p:nvPr/>
        </p:nvSpPr>
        <p:spPr>
          <a:xfrm>
            <a:off x="1864522" y="1212112"/>
            <a:ext cx="5493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" sz="1800" b="1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Níveis de desempenho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26;p32">
            <a:extLst>
              <a:ext uri="{FF2B5EF4-FFF2-40B4-BE49-F238E27FC236}">
                <a16:creationId xmlns:a16="http://schemas.microsoft.com/office/drawing/2014/main" id="{BDB4708E-81B1-740D-3A43-1FCF4A59E664}"/>
              </a:ext>
            </a:extLst>
          </p:cNvPr>
          <p:cNvSpPr txBox="1">
            <a:spLocks/>
          </p:cNvSpPr>
          <p:nvPr/>
        </p:nvSpPr>
        <p:spPr>
          <a:xfrm>
            <a:off x="785176" y="289873"/>
            <a:ext cx="7872300" cy="7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oppins"/>
              <a:buNone/>
              <a:defRPr sz="33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" sz="2400" b="0" dirty="0">
                <a:latin typeface="Poppins Black"/>
                <a:cs typeface="Poppins Black"/>
                <a:sym typeface="Calibri"/>
              </a:rPr>
              <a:t>Existem 3 pontos-chave a serem </a:t>
            </a:r>
            <a:r>
              <a:rPr lang="pt" sz="2400" b="0" dirty="0" err="1">
                <a:latin typeface="Poppins Black"/>
                <a:cs typeface="Poppins Black"/>
                <a:sym typeface="Calibri"/>
              </a:rPr>
              <a:t>considerados </a:t>
            </a:r>
            <a:r>
              <a:rPr lang="pt" sz="2400" b="0" dirty="0">
                <a:latin typeface="Poppins Black"/>
                <a:cs typeface="Poppins Black"/>
                <a:sym typeface="Calibri"/>
              </a:rPr>
              <a:t>ao </a:t>
            </a:r>
            <a:r>
              <a:rPr lang="pt" sz="2400" b="0" dirty="0" err="1">
                <a:latin typeface="Poppins Black"/>
                <a:cs typeface="Poppins Black"/>
                <a:sym typeface="Calibri"/>
              </a:rPr>
              <a:t>avaliar</a:t>
            </a:r>
            <a:r>
              <a:rPr lang="pt" sz="2400" b="0" dirty="0">
                <a:latin typeface="Poppins Black"/>
                <a:cs typeface="Poppins Black"/>
                <a:sym typeface="Calibri"/>
              </a:rPr>
              <a:t> </a:t>
            </a:r>
            <a:r>
              <a:rPr lang="pt" sz="2400" b="0" dirty="0" err="1">
                <a:latin typeface="Poppins Black"/>
                <a:cs typeface="Poppins Black"/>
                <a:sym typeface="Calibri"/>
              </a:rPr>
              <a:t>questões </a:t>
            </a:r>
            <a:r>
              <a:rPr lang="pt" sz="2400" b="0" dirty="0">
                <a:latin typeface="Poppins Black"/>
                <a:cs typeface="Poppins Black"/>
                <a:sym typeface="Calibri"/>
              </a:rPr>
              <a:t>:</a:t>
            </a:r>
          </a:p>
        </p:txBody>
      </p:sp>
      <p:graphicFrame>
        <p:nvGraphicFramePr>
          <p:cNvPr id="20" name="Tabla 19">
            <a:extLst>
              <a:ext uri="{FF2B5EF4-FFF2-40B4-BE49-F238E27FC236}">
                <a16:creationId xmlns:a16="http://schemas.microsoft.com/office/drawing/2014/main" id="{56E3646C-2E5D-8C98-F0D1-303464FEBE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3461225"/>
              </p:ext>
            </p:extLst>
          </p:nvPr>
        </p:nvGraphicFramePr>
        <p:xfrm>
          <a:off x="1287645" y="1346531"/>
          <a:ext cx="7157180" cy="2834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15583">
                  <a:extLst>
                    <a:ext uri="{9D8B030D-6E8A-4147-A177-3AD203B41FA5}">
                      <a16:colId xmlns:a16="http://schemas.microsoft.com/office/drawing/2014/main" val="240378068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542734847"/>
                    </a:ext>
                  </a:extLst>
                </a:gridCol>
                <a:gridCol w="6333317">
                  <a:extLst>
                    <a:ext uri="{9D8B030D-6E8A-4147-A177-3AD203B41FA5}">
                      <a16:colId xmlns:a16="http://schemas.microsoft.com/office/drawing/2014/main" val="14683668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" sz="1400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Os assessores da CIM da OPAS prestam apoio e esclarecimentos técnicos. Eles não fornecem recomendações para a seleção de uma nota final</a:t>
                      </a:r>
                    </a:p>
                    <a:p>
                      <a:endParaRPr lang="es-MX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248266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" sz="1400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A ferramenta foi desenvolvida para autoavaliação do PAV e para promover melhorias no programa. </a:t>
                      </a:r>
                      <a:r>
                        <a:rPr lang="pt" sz="1400" b="1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Não se destina a avaliar ou julgar. </a:t>
                      </a:r>
                      <a:r>
                        <a:rPr lang="pt" sz="1400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sobre o desempenho do país.</a:t>
                      </a:r>
                    </a:p>
                    <a:p>
                      <a:endParaRPr lang="es-MX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139235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" sz="1400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A classificação na escala de maturidade não é o foco principal; Identificar as causas subjacentes dos obstáculos e das conquistas é o que ajudará a melhorar o país.</a:t>
                      </a:r>
                    </a:p>
                    <a:p>
                      <a:endParaRPr lang="es-MX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53739941"/>
                  </a:ext>
                </a:extLst>
              </a:tr>
            </a:tbl>
          </a:graphicData>
        </a:graphic>
      </p:graphicFrame>
      <p:pic>
        <p:nvPicPr>
          <p:cNvPr id="21" name="Imagen 20">
            <a:extLst>
              <a:ext uri="{FF2B5EF4-FFF2-40B4-BE49-F238E27FC236}">
                <a16:creationId xmlns:a16="http://schemas.microsoft.com/office/drawing/2014/main" id="{5DFD0457-5076-3BD8-5B28-A70BBA0EB5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8834" y="1568907"/>
            <a:ext cx="241300" cy="254000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53D18102-F0D4-D634-AA63-8EDB5A69B3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3576" y="2529557"/>
            <a:ext cx="279400" cy="241300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BEDFBE0A-BFF8-18F8-F4C3-4CD5DE9A44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3576" y="3477507"/>
            <a:ext cx="254000" cy="25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894062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044fde1cc444aeb99680595bf09c781 xmlns="13824d70-7bf2-44bc-87a6-298660e5dadd">
      <Terms xmlns="http://schemas.microsoft.com/office/infopath/2007/PartnerControls"/>
    </c044fde1cc444aeb99680595bf09c781>
    <lcf76f155ced4ddcb4097134ff3c332f xmlns="13824d70-7bf2-44bc-87a6-298660e5dadd">
      <Terms xmlns="http://schemas.microsoft.com/office/infopath/2007/PartnerControls"/>
    </lcf76f155ced4ddcb4097134ff3c332f>
    <TaxCatchAll xmlns="5e13aadc-de86-43ee-b386-40c01ba74c80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717C0D6E002DC4A9954B279402C024D" ma:contentTypeVersion="19" ma:contentTypeDescription="Crear nuevo documento." ma:contentTypeScope="" ma:versionID="023348eecbb07787457b681df530a965">
  <xsd:schema xmlns:xsd="http://www.w3.org/2001/XMLSchema" xmlns:xs="http://www.w3.org/2001/XMLSchema" xmlns:p="http://schemas.microsoft.com/office/2006/metadata/properties" xmlns:ns2="13824d70-7bf2-44bc-87a6-298660e5dadd" xmlns:ns3="824a6a19-c959-42ab-aba9-d8066f14d880" xmlns:ns4="5e13aadc-de86-43ee-b386-40c01ba74c80" targetNamespace="http://schemas.microsoft.com/office/2006/metadata/properties" ma:root="true" ma:fieldsID="bf1bf37f4097ae2edf9dcf7e96079616" ns2:_="" ns3:_="" ns4:_="">
    <xsd:import namespace="13824d70-7bf2-44bc-87a6-298660e5dadd"/>
    <xsd:import namespace="824a6a19-c959-42ab-aba9-d8066f14d880"/>
    <xsd:import namespace="5e13aadc-de86-43ee-b386-40c01ba74c8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c044fde1cc444aeb99680595bf09c781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824d70-7bf2-44bc-87a6-298660e5dad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Etiquetas de imagen" ma:readOnly="false" ma:fieldId="{5cf76f15-5ced-4ddc-b409-7134ff3c332f}" ma:taxonomyMulti="true" ma:sspId="c0f44cca-6aff-4d49-827c-e4b3bc2e3f1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c044fde1cc444aeb99680595bf09c781" ma:index="25" nillable="true" ma:taxonomy="true" ma:internalName="c044fde1cc444aeb99680595bf09c781" ma:taxonomyFieldName="PAHO_x0020_Keyword" ma:displayName="PAHO Keyword" ma:default="" ma:fieldId="{c044fde1-cc44-4aeb-9968-0595bf09c781}" ma:taxonomyMulti="true" ma:sspId="c0f44cca-6aff-4d49-827c-e4b3bc2e3f13" ma:termSetId="e04e7722-c50b-42ac-a63e-7080933752e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4a6a19-c959-42ab-aba9-d8066f14d88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13aadc-de86-43ee-b386-40c01ba74c80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ba6e248f-8c9f-452a-954e-7ee3bb8c38b6}" ma:internalName="TaxCatchAll" ma:showField="CatchAllData" ma:web="824a6a19-c959-42ab-aba9-d8066f14d88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71681E8-7D54-47CA-95EA-DF1D8F15380F}">
  <ds:schemaRefs>
    <ds:schemaRef ds:uri="http://schemas.microsoft.com/office/2006/metadata/properties"/>
    <ds:schemaRef ds:uri="http://schemas.microsoft.com/office/infopath/2007/PartnerControls"/>
    <ds:schemaRef ds:uri="13824d70-7bf2-44bc-87a6-298660e5dadd"/>
    <ds:schemaRef ds:uri="5e13aadc-de86-43ee-b386-40c01ba74c80"/>
  </ds:schemaRefs>
</ds:datastoreItem>
</file>

<file path=customXml/itemProps2.xml><?xml version="1.0" encoding="utf-8"?>
<ds:datastoreItem xmlns:ds="http://schemas.openxmlformats.org/officeDocument/2006/customXml" ds:itemID="{2FB5E114-6890-4C31-BE7F-95EB8EA9A53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3824d70-7bf2-44bc-87a6-298660e5dadd"/>
    <ds:schemaRef ds:uri="824a6a19-c959-42ab-aba9-d8066f14d880"/>
    <ds:schemaRef ds:uri="5e13aadc-de86-43ee-b386-40c01ba74c8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81B1D11-3DAD-4BB9-80F3-6729389D29D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733</Words>
  <Application>Microsoft Macintosh PowerPoint</Application>
  <PresentationFormat>On-screen Show (16:9)</PresentationFormat>
  <Paragraphs>77</Paragraphs>
  <Slides>11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Poppins</vt:lpstr>
      <vt:lpstr>Calibri</vt:lpstr>
      <vt:lpstr>Wingdings</vt:lpstr>
      <vt:lpstr>Courier New</vt:lpstr>
      <vt:lpstr>Poppins Black</vt:lpstr>
      <vt:lpstr>Poppins SemiBold</vt:lpstr>
      <vt:lpstr>Arial</vt:lpstr>
      <vt:lpstr>Simple Light</vt:lpstr>
      <vt:lpstr>Office Theme</vt:lpstr>
      <vt:lpstr>Ferramenta de monitoramento do programa _ _ Imunização Nacional </vt:lpstr>
      <vt:lpstr>Diário</vt:lpstr>
      <vt:lpstr>PowerPoint Presentation</vt:lpstr>
      <vt:lpstr>PowerPoint Presentation</vt:lpstr>
      <vt:lpstr>Objetivos da ferramenta</vt:lpstr>
      <vt:lpstr>PowerPoint Presentation</vt:lpstr>
      <vt:lpstr>A ferramenta possui quatro partes principais diferentes.</vt:lpstr>
      <vt:lpstr>Escala de cinco pontos ajuda a avaliar a maturidade _ _ _ em cada perguntar .</vt:lpstr>
      <vt:lpstr>PowerPoint Presentation</vt:lpstr>
      <vt:lpstr>PowerPoint Presentation</vt:lpstr>
      <vt:lpstr>Uma revisão documental realizada antes do oficinas revelou que o seguindo documentos relacionado a estes componentes não foram disponível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PAHO's performance monitoring tool for national EPI teams</dc:title>
  <cp:lastModifiedBy>Juanjo J. Vasquez Rojas</cp:lastModifiedBy>
  <cp:revision>7</cp:revision>
  <dcterms:modified xsi:type="dcterms:W3CDTF">2024-06-04T01:02:55Z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0x0101003717C0D6E002DC4A9954B279402C024D</vt:lpwstr>
  </property>
  <property fmtid="{D5CDD505-2E9C-101B-9397-08002B2CF9AE}" pid="3" name="PAHO Keyword">
    <vt:lpwstr/>
  </property>
  <property fmtid="{D5CDD505-2E9C-101B-9397-08002B2CF9AE}" pid="4" name="MediaServiceImageTags">
    <vt:lpwstr/>
  </property>
</Properties>
</file>