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2" r:id="rId2"/>
    <p:sldId id="295" r:id="rId3"/>
    <p:sldId id="288" r:id="rId4"/>
    <p:sldId id="263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9" r:id="rId20"/>
    <p:sldId id="266" r:id="rId21"/>
    <p:sldId id="290" r:id="rId22"/>
    <p:sldId id="291" r:id="rId23"/>
    <p:sldId id="292" r:id="rId24"/>
    <p:sldId id="293" r:id="rId25"/>
    <p:sldId id="294" r:id="rId26"/>
    <p:sldId id="287" r:id="rId2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0585DD-E28C-47CA-084C-767A06F2A323}" v="309" dt="2023-08-11T18:25:12.951"/>
    <p1510:client id="{4C0B219E-F7EB-B418-082D-1E837E66996C}" v="19" dt="2023-08-10T15:43:27.133"/>
    <p1510:client id="{62A32E7F-417A-BD1A-9DD7-FEF8FE50BA11}" v="442" dt="2023-08-10T20:05:58.480"/>
    <p1510:client id="{92A7AFC2-25E6-56F2-C8CD-8D1EAE9DBB5D}" v="973" dt="2023-08-11T19:23:42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3"/>
  </p:normalViewPr>
  <p:slideViewPr>
    <p:cSldViewPr snapToGrid="0">
      <p:cViewPr varScale="1">
        <p:scale>
          <a:sx n="110" d="100"/>
          <a:sy n="110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838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DB6F661-08EB-1050-F512-9AD178C15AF8}"/>
              </a:ext>
            </a:extLst>
          </p:cNvPr>
          <p:cNvSpPr txBox="1">
            <a:spLocks/>
          </p:cNvSpPr>
          <p:nvPr userDrawn="1"/>
        </p:nvSpPr>
        <p:spPr>
          <a:xfrm>
            <a:off x="5982159" y="5695720"/>
            <a:ext cx="6389783" cy="1162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2203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DB6F661-08EB-1050-F512-9AD178C15AF8}"/>
              </a:ext>
            </a:extLst>
          </p:cNvPr>
          <p:cNvSpPr txBox="1">
            <a:spLocks/>
          </p:cNvSpPr>
          <p:nvPr userDrawn="1"/>
        </p:nvSpPr>
        <p:spPr>
          <a:xfrm>
            <a:off x="6180117" y="6213641"/>
            <a:ext cx="6011883" cy="644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2D1DCB-BB91-2A5F-0422-55343E0B2800}"/>
              </a:ext>
            </a:extLst>
          </p:cNvPr>
          <p:cNvSpPr/>
          <p:nvPr userDrawn="1"/>
        </p:nvSpPr>
        <p:spPr>
          <a:xfrm>
            <a:off x="0" y="5816906"/>
            <a:ext cx="6096000" cy="1041094"/>
          </a:xfrm>
          <a:prstGeom prst="rect">
            <a:avLst/>
          </a:prstGeom>
          <a:blipFill>
            <a:blip r:embed="rId2"/>
            <a:stretch>
              <a:fillRect t="-20613" b="-159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342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DB6F661-08EB-1050-F512-9AD178C15AF8}"/>
              </a:ext>
            </a:extLst>
          </p:cNvPr>
          <p:cNvSpPr txBox="1">
            <a:spLocks/>
          </p:cNvSpPr>
          <p:nvPr userDrawn="1"/>
        </p:nvSpPr>
        <p:spPr>
          <a:xfrm>
            <a:off x="6180117" y="6213641"/>
            <a:ext cx="6011883" cy="644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881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DB6F661-08EB-1050-F512-9AD178C15AF8}"/>
              </a:ext>
            </a:extLst>
          </p:cNvPr>
          <p:cNvSpPr txBox="1">
            <a:spLocks/>
          </p:cNvSpPr>
          <p:nvPr userDrawn="1"/>
        </p:nvSpPr>
        <p:spPr>
          <a:xfrm>
            <a:off x="6180117" y="6213641"/>
            <a:ext cx="6011883" cy="644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2D1DCB-BB91-2A5F-0422-55343E0B2800}"/>
              </a:ext>
            </a:extLst>
          </p:cNvPr>
          <p:cNvSpPr/>
          <p:nvPr userDrawn="1"/>
        </p:nvSpPr>
        <p:spPr>
          <a:xfrm>
            <a:off x="0" y="5816906"/>
            <a:ext cx="6096000" cy="1041094"/>
          </a:xfrm>
          <a:prstGeom prst="rect">
            <a:avLst/>
          </a:prstGeom>
          <a:blipFill>
            <a:blip r:embed="rId2"/>
            <a:stretch>
              <a:fillRect t="-20613" b="-159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677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DB6F661-08EB-1050-F512-9AD178C15AF8}"/>
              </a:ext>
            </a:extLst>
          </p:cNvPr>
          <p:cNvSpPr txBox="1">
            <a:spLocks/>
          </p:cNvSpPr>
          <p:nvPr userDrawn="1"/>
        </p:nvSpPr>
        <p:spPr>
          <a:xfrm>
            <a:off x="6180117" y="6213641"/>
            <a:ext cx="6011883" cy="644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2D1DCB-BB91-2A5F-0422-55343E0B2800}"/>
              </a:ext>
            </a:extLst>
          </p:cNvPr>
          <p:cNvSpPr/>
          <p:nvPr userDrawn="1"/>
        </p:nvSpPr>
        <p:spPr>
          <a:xfrm>
            <a:off x="0" y="5816906"/>
            <a:ext cx="6096000" cy="1041094"/>
          </a:xfrm>
          <a:prstGeom prst="rect">
            <a:avLst/>
          </a:prstGeom>
          <a:blipFill>
            <a:blip r:embed="rId2"/>
            <a:stretch>
              <a:fillRect t="-20613" b="-159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438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DB6F661-08EB-1050-F512-9AD178C15AF8}"/>
              </a:ext>
            </a:extLst>
          </p:cNvPr>
          <p:cNvSpPr txBox="1">
            <a:spLocks/>
          </p:cNvSpPr>
          <p:nvPr userDrawn="1"/>
        </p:nvSpPr>
        <p:spPr>
          <a:xfrm>
            <a:off x="6180117" y="6213641"/>
            <a:ext cx="6011883" cy="644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2D1DCB-BB91-2A5F-0422-55343E0B2800}"/>
              </a:ext>
            </a:extLst>
          </p:cNvPr>
          <p:cNvSpPr/>
          <p:nvPr userDrawn="1"/>
        </p:nvSpPr>
        <p:spPr>
          <a:xfrm>
            <a:off x="0" y="5816906"/>
            <a:ext cx="6096000" cy="1041094"/>
          </a:xfrm>
          <a:prstGeom prst="rect">
            <a:avLst/>
          </a:prstGeom>
          <a:blipFill>
            <a:blip r:embed="rId2"/>
            <a:stretch>
              <a:fillRect t="-20613" b="-159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491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DB6F661-08EB-1050-F512-9AD178C15AF8}"/>
              </a:ext>
            </a:extLst>
          </p:cNvPr>
          <p:cNvSpPr txBox="1">
            <a:spLocks/>
          </p:cNvSpPr>
          <p:nvPr userDrawn="1"/>
        </p:nvSpPr>
        <p:spPr>
          <a:xfrm>
            <a:off x="6180117" y="6213641"/>
            <a:ext cx="6011883" cy="644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2D1DCB-BB91-2A5F-0422-55343E0B2800}"/>
              </a:ext>
            </a:extLst>
          </p:cNvPr>
          <p:cNvSpPr/>
          <p:nvPr userDrawn="1"/>
        </p:nvSpPr>
        <p:spPr>
          <a:xfrm>
            <a:off x="0" y="5816906"/>
            <a:ext cx="6096000" cy="1041094"/>
          </a:xfrm>
          <a:prstGeom prst="rect">
            <a:avLst/>
          </a:prstGeom>
          <a:blipFill>
            <a:blip r:embed="rId2"/>
            <a:stretch>
              <a:fillRect t="-20613" b="-159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542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DB6F661-08EB-1050-F512-9AD178C15AF8}"/>
              </a:ext>
            </a:extLst>
          </p:cNvPr>
          <p:cNvSpPr txBox="1">
            <a:spLocks/>
          </p:cNvSpPr>
          <p:nvPr userDrawn="1"/>
        </p:nvSpPr>
        <p:spPr>
          <a:xfrm>
            <a:off x="6180117" y="6213641"/>
            <a:ext cx="6011883" cy="644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2D1DCB-BB91-2A5F-0422-55343E0B2800}"/>
              </a:ext>
            </a:extLst>
          </p:cNvPr>
          <p:cNvSpPr/>
          <p:nvPr userDrawn="1"/>
        </p:nvSpPr>
        <p:spPr>
          <a:xfrm>
            <a:off x="0" y="5816906"/>
            <a:ext cx="6096000" cy="1041094"/>
          </a:xfrm>
          <a:prstGeom prst="rect">
            <a:avLst/>
          </a:prstGeom>
          <a:blipFill>
            <a:blip r:embed="rId2"/>
            <a:stretch>
              <a:fillRect t="-20613" b="-159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75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D05657A-14E1-FC70-E608-7C1F9E7A9C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522" y="5837097"/>
            <a:ext cx="5779477" cy="628887"/>
          </a:xfrm>
          <a:prstGeom prst="rect">
            <a:avLst/>
          </a:prstGeom>
        </p:spPr>
      </p:pic>
      <p:pic>
        <p:nvPicPr>
          <p:cNvPr id="3" name="Picture 2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id="{F4D0915C-DF09-9DA4-56C2-3C0B6D9EAB5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1163"/>
            <a:ext cx="6096000" cy="142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7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aho.org/es/bioetic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ris.paho.org/handle/10665.2/57373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iris.paho.org/handle/10665.2/5658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ris.paho.org/handle/10665.2/57399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paho.org/es/bioetica/seminarios-virtuales-bioetica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583D69C1-860B-D8BE-813A-CB73DD478F58}"/>
              </a:ext>
            </a:extLst>
          </p:cNvPr>
          <p:cNvSpPr txBox="1">
            <a:spLocks noChangeArrowheads="1"/>
          </p:cNvSpPr>
          <p:nvPr/>
        </p:nvSpPr>
        <p:spPr>
          <a:xfrm>
            <a:off x="-28575" y="1371600"/>
            <a:ext cx="14630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0">
              <a:buFontTx/>
              <a:buNone/>
              <a:defRPr/>
            </a:pPr>
            <a:endParaRPr lang="en-US">
              <a:latin typeface="Arial" charset="0"/>
            </a:endParaRPr>
          </a:p>
          <a:p>
            <a:pPr marL="571500" lvl="2" indent="0">
              <a:buFontTx/>
              <a:buNone/>
              <a:defRPr/>
            </a:pPr>
            <a:endParaRPr lang="en-US">
              <a:latin typeface="Arial" charset="0"/>
            </a:endParaRPr>
          </a:p>
          <a:p>
            <a:pPr lvl="2" indent="-571500">
              <a:defRPr/>
            </a:pPr>
            <a:endParaRPr lang="en-US">
              <a:latin typeface="Arial" charset="0"/>
            </a:endParaRPr>
          </a:p>
          <a:p>
            <a:pPr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0C896-404F-869F-E45C-329FD9EE0D95}"/>
              </a:ext>
            </a:extLst>
          </p:cNvPr>
          <p:cNvSpPr txBox="1"/>
          <p:nvPr/>
        </p:nvSpPr>
        <p:spPr>
          <a:xfrm>
            <a:off x="625850" y="1072008"/>
            <a:ext cx="8375074" cy="38164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200" b="1" i="0" u="none" strike="noStrike" dirty="0" err="1">
                <a:solidFill>
                  <a:srgbClr val="171FAE"/>
                </a:solidFill>
                <a:effectLst/>
              </a:rPr>
              <a:t>Catalizar</a:t>
            </a:r>
            <a:r>
              <a:rPr lang="en-US" sz="5200" b="1" i="0" u="none" strike="noStrike" dirty="0">
                <a:solidFill>
                  <a:srgbClr val="171FAE"/>
                </a:solidFill>
                <a:effectLst/>
              </a:rPr>
              <a:t> la </a:t>
            </a:r>
            <a:r>
              <a:rPr lang="en-US" sz="5200" b="1" i="0" u="none" strike="noStrike" dirty="0" err="1">
                <a:solidFill>
                  <a:srgbClr val="171FAE"/>
                </a:solidFill>
                <a:effectLst/>
              </a:rPr>
              <a:t>investigación</a:t>
            </a:r>
            <a:r>
              <a:rPr lang="en-US" sz="5200" b="1" i="0" u="none" strike="noStrike" dirty="0">
                <a:solidFill>
                  <a:srgbClr val="171FAE"/>
                </a:solidFill>
                <a:effectLst/>
              </a:rPr>
              <a:t> </a:t>
            </a:r>
            <a:r>
              <a:rPr lang="en-US" sz="5200" b="1" i="0" u="none" strike="noStrike" dirty="0" err="1">
                <a:solidFill>
                  <a:srgbClr val="171FAE"/>
                </a:solidFill>
                <a:effectLst/>
              </a:rPr>
              <a:t>ética</a:t>
            </a:r>
            <a:r>
              <a:rPr lang="en-US" sz="5200" b="1" i="0" u="none" strike="noStrike" dirty="0">
                <a:solidFill>
                  <a:srgbClr val="171FAE"/>
                </a:solidFill>
                <a:effectLst/>
              </a:rPr>
              <a:t> </a:t>
            </a:r>
            <a:r>
              <a:rPr lang="en-US" sz="5200" b="1" i="0" u="none" strike="noStrike" dirty="0" err="1">
                <a:solidFill>
                  <a:srgbClr val="171FAE"/>
                </a:solidFill>
                <a:effectLst/>
              </a:rPr>
              <a:t>en</a:t>
            </a:r>
            <a:r>
              <a:rPr lang="en-US" sz="5200" b="1" i="0" u="none" strike="noStrike" dirty="0">
                <a:solidFill>
                  <a:srgbClr val="171FAE"/>
                </a:solidFill>
                <a:effectLst/>
              </a:rPr>
              <a:t> </a:t>
            </a:r>
            <a:r>
              <a:rPr lang="en-US" sz="5200" b="1" i="0" u="none" strike="noStrike" dirty="0" err="1">
                <a:solidFill>
                  <a:srgbClr val="171FAE"/>
                </a:solidFill>
                <a:effectLst/>
              </a:rPr>
              <a:t>emergencias</a:t>
            </a:r>
            <a:r>
              <a:rPr lang="en-US" sz="5200" b="1" i="0" u="none" strike="noStrike" dirty="0">
                <a:solidFill>
                  <a:srgbClr val="171FAE"/>
                </a:solidFill>
                <a:effectLst/>
              </a:rPr>
              <a:t> </a:t>
            </a:r>
            <a:r>
              <a:rPr lang="en-US" sz="5200" b="1" i="0" dirty="0">
                <a:solidFill>
                  <a:srgbClr val="171FAE"/>
                </a:solidFill>
                <a:effectLst/>
              </a:rPr>
              <a:t>​</a:t>
            </a:r>
            <a:br>
              <a:rPr lang="en-US" sz="5200" b="1" i="0" dirty="0">
                <a:effectLst/>
              </a:rPr>
            </a:br>
            <a:endParaRPr lang="en-US" dirty="0"/>
          </a:p>
          <a:p>
            <a:pPr algn="ctr"/>
            <a:r>
              <a:rPr lang="en-US" sz="4000" b="1" i="0" u="none" strike="noStrike" dirty="0" err="1">
                <a:solidFill>
                  <a:srgbClr val="171FAE"/>
                </a:solidFill>
                <a:effectLst/>
              </a:rPr>
              <a:t>Orientación</a:t>
            </a:r>
            <a:r>
              <a:rPr lang="en-US" sz="4000" b="1" i="0" u="none" strike="noStrike" dirty="0">
                <a:solidFill>
                  <a:srgbClr val="171FAE"/>
                </a:solidFill>
                <a:effectLst/>
              </a:rPr>
              <a:t> </a:t>
            </a:r>
            <a:r>
              <a:rPr lang="en-US" sz="4000" b="1" i="0" u="none" strike="noStrike" dirty="0" err="1">
                <a:solidFill>
                  <a:srgbClr val="171FAE"/>
                </a:solidFill>
                <a:effectLst/>
              </a:rPr>
              <a:t>ética</a:t>
            </a:r>
            <a:r>
              <a:rPr lang="en-US" sz="4000" b="1" i="0" u="none" strike="noStrike" dirty="0">
                <a:solidFill>
                  <a:srgbClr val="171FAE"/>
                </a:solidFill>
                <a:effectLst/>
              </a:rPr>
              <a:t>, </a:t>
            </a:r>
            <a:r>
              <a:rPr lang="en-US" sz="4000" b="1" i="0" u="none" strike="noStrike" dirty="0" err="1">
                <a:solidFill>
                  <a:srgbClr val="171FAE"/>
                </a:solidFill>
                <a:effectLst/>
              </a:rPr>
              <a:t>lecciones</a:t>
            </a:r>
            <a:r>
              <a:rPr lang="en-US" sz="4000" b="1" i="0" u="none" strike="noStrike" dirty="0">
                <a:solidFill>
                  <a:srgbClr val="171FAE"/>
                </a:solidFill>
                <a:effectLst/>
              </a:rPr>
              <a:t> </a:t>
            </a:r>
            <a:endParaRPr lang="en-PE" sz="4000" b="1" dirty="0">
              <a:solidFill>
                <a:srgbClr val="000000"/>
              </a:solidFill>
              <a:cs typeface="Calibri"/>
            </a:endParaRPr>
          </a:p>
          <a:p>
            <a:pPr algn="ctr"/>
            <a:r>
              <a:rPr lang="en-US" sz="4000" b="1" dirty="0" err="1">
                <a:solidFill>
                  <a:srgbClr val="171FAE"/>
                </a:solidFill>
              </a:rPr>
              <a:t>aprendidas</a:t>
            </a:r>
            <a:r>
              <a:rPr lang="en-US" sz="4000" b="1" i="0" u="none" strike="noStrike" dirty="0">
                <a:solidFill>
                  <a:srgbClr val="171FAE"/>
                </a:solidFill>
                <a:effectLst/>
              </a:rPr>
              <a:t> </a:t>
            </a:r>
            <a:r>
              <a:rPr lang="en-US" sz="4000" b="1" dirty="0">
                <a:solidFill>
                  <a:srgbClr val="171FAE"/>
                </a:solidFill>
              </a:rPr>
              <a:t>de la</a:t>
            </a:r>
            <a:r>
              <a:rPr lang="en-US" sz="4000" b="1" i="0" u="none" strike="noStrike" dirty="0">
                <a:solidFill>
                  <a:srgbClr val="171FAE"/>
                </a:solidFill>
                <a:effectLst/>
              </a:rPr>
              <a:t> </a:t>
            </a:r>
            <a:r>
              <a:rPr lang="en-US" sz="4000" b="1" i="0" u="none" strike="noStrike" dirty="0" err="1">
                <a:solidFill>
                  <a:srgbClr val="171FAE"/>
                </a:solidFill>
                <a:effectLst/>
              </a:rPr>
              <a:t>pandemia</a:t>
            </a:r>
            <a:r>
              <a:rPr lang="en-US" sz="4000" b="1" i="0" u="none" strike="noStrike" dirty="0">
                <a:solidFill>
                  <a:srgbClr val="171FAE"/>
                </a:solidFill>
                <a:effectLst/>
              </a:rPr>
              <a:t> de COVID-19 y agenda </a:t>
            </a:r>
            <a:r>
              <a:rPr lang="en-US" sz="4000" b="1" i="0" u="none" strike="noStrike" dirty="0" err="1">
                <a:solidFill>
                  <a:srgbClr val="171FAE"/>
                </a:solidFill>
                <a:effectLst/>
              </a:rPr>
              <a:t>pendiente</a:t>
            </a:r>
            <a:r>
              <a:rPr lang="en-US" sz="4000" b="1" i="0" dirty="0">
                <a:solidFill>
                  <a:srgbClr val="171FAE"/>
                </a:solidFill>
                <a:effectLst/>
              </a:rPr>
              <a:t>​</a:t>
            </a:r>
            <a:endParaRPr lang="en-PE" sz="4000" b="1" dirty="0">
              <a:cs typeface="Calibri"/>
            </a:endParaRPr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59910095-13A7-DE93-69A2-354248BC2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958" y="1369111"/>
            <a:ext cx="2341139" cy="322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67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583D69C1-860B-D8BE-813A-CB73DD478F58}"/>
              </a:ext>
            </a:extLst>
          </p:cNvPr>
          <p:cNvSpPr txBox="1">
            <a:spLocks noChangeArrowheads="1"/>
          </p:cNvSpPr>
          <p:nvPr/>
        </p:nvSpPr>
        <p:spPr>
          <a:xfrm>
            <a:off x="-28575" y="1371600"/>
            <a:ext cx="14630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0">
              <a:buFontTx/>
              <a:buNone/>
              <a:defRPr/>
            </a:pPr>
            <a:endParaRPr lang="en-US">
              <a:latin typeface="Arial" charset="0"/>
            </a:endParaRPr>
          </a:p>
          <a:p>
            <a:pPr marL="571500" lvl="2" indent="0">
              <a:buFontTx/>
              <a:buNone/>
              <a:defRPr/>
            </a:pPr>
            <a:endParaRPr lang="en-US">
              <a:latin typeface="Arial" charset="0"/>
            </a:endParaRPr>
          </a:p>
          <a:p>
            <a:pPr lvl="2" indent="-571500">
              <a:defRPr/>
            </a:pPr>
            <a:endParaRPr lang="en-US">
              <a:latin typeface="Arial" charset="0"/>
            </a:endParaRPr>
          </a:p>
          <a:p>
            <a:pPr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28D92-10F6-C4E4-E89D-1E79F328AA4B}"/>
              </a:ext>
            </a:extLst>
          </p:cNvPr>
          <p:cNvSpPr txBox="1"/>
          <p:nvPr/>
        </p:nvSpPr>
        <p:spPr>
          <a:xfrm>
            <a:off x="566057" y="262235"/>
            <a:ext cx="11190514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</a:rPr>
              <a:t>3. ¿</a:t>
            </a:r>
            <a:r>
              <a:rPr lang="en-US" sz="3200" b="1" err="1">
                <a:solidFill>
                  <a:srgbClr val="000099"/>
                </a:solidFill>
              </a:rPr>
              <a:t>Cómo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asegurar</a:t>
            </a:r>
            <a:r>
              <a:rPr lang="en-US" sz="3200" b="1">
                <a:solidFill>
                  <a:srgbClr val="000099"/>
                </a:solidFill>
              </a:rPr>
              <a:t> que la </a:t>
            </a:r>
            <a:r>
              <a:rPr lang="en-US" sz="3200" b="1" err="1">
                <a:solidFill>
                  <a:srgbClr val="000099"/>
                </a:solidFill>
              </a:rPr>
              <a:t>revisión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ética</a:t>
            </a:r>
            <a:r>
              <a:rPr lang="en-US" sz="3200" b="1">
                <a:solidFill>
                  <a:srgbClr val="000099"/>
                </a:solidFill>
              </a:rPr>
              <a:t> y </a:t>
            </a:r>
            <a:r>
              <a:rPr lang="en-US" sz="3200" b="1" err="1">
                <a:solidFill>
                  <a:srgbClr val="000099"/>
                </a:solidFill>
              </a:rPr>
              <a:t>el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monitoreo</a:t>
            </a:r>
            <a:r>
              <a:rPr lang="en-US" sz="3200" b="1">
                <a:solidFill>
                  <a:srgbClr val="000099"/>
                </a:solidFill>
              </a:rPr>
              <a:t> de la </a:t>
            </a:r>
            <a:r>
              <a:rPr lang="en-US" sz="3200" b="1" err="1">
                <a:solidFill>
                  <a:srgbClr val="000099"/>
                </a:solidFill>
              </a:rPr>
              <a:t>investigación</a:t>
            </a:r>
            <a:r>
              <a:rPr lang="en-US" sz="3200" b="1">
                <a:solidFill>
                  <a:srgbClr val="000099"/>
                </a:solidFill>
              </a:rPr>
              <a:t> que </a:t>
            </a:r>
            <a:r>
              <a:rPr lang="en-US" sz="3200" b="1" err="1">
                <a:solidFill>
                  <a:srgbClr val="000099"/>
                </a:solidFill>
              </a:rPr>
              <a:t>realizan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los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comités</a:t>
            </a:r>
            <a:r>
              <a:rPr lang="en-US" sz="3200" b="1">
                <a:solidFill>
                  <a:srgbClr val="000099"/>
                </a:solidFill>
              </a:rPr>
              <a:t> de </a:t>
            </a:r>
            <a:r>
              <a:rPr lang="en-US" sz="3200" b="1" err="1">
                <a:solidFill>
                  <a:srgbClr val="000099"/>
                </a:solidFill>
              </a:rPr>
              <a:t>ética</a:t>
            </a:r>
            <a:r>
              <a:rPr lang="en-US" sz="3200" b="1">
                <a:solidFill>
                  <a:srgbClr val="000099"/>
                </a:solidFill>
              </a:rPr>
              <a:t> de la </a:t>
            </a:r>
            <a:r>
              <a:rPr lang="en-US" sz="3200" b="1" err="1">
                <a:solidFill>
                  <a:srgbClr val="000099"/>
                </a:solidFill>
              </a:rPr>
              <a:t>investigación</a:t>
            </a:r>
            <a:r>
              <a:rPr lang="en-US" sz="3200" b="1">
                <a:solidFill>
                  <a:srgbClr val="000099"/>
                </a:solidFill>
              </a:rPr>
              <a:t> (CEI) sea </a:t>
            </a:r>
            <a:r>
              <a:rPr lang="en-US" sz="3200" b="1" err="1">
                <a:solidFill>
                  <a:srgbClr val="000099"/>
                </a:solidFill>
              </a:rPr>
              <a:t>ágiles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pero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rigurosos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en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emergencias</a:t>
            </a:r>
            <a:r>
              <a:rPr lang="en-US" sz="3200" b="1">
                <a:solidFill>
                  <a:srgbClr val="000099"/>
                </a:solidFill>
              </a:rPr>
              <a:t>? </a:t>
            </a:r>
            <a:endParaRPr lang="en-PE" sz="44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6BE18A1-C4BE-F03B-48B3-35C38021E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17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E" altLang="en-P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6D94D98-75EA-1A0F-D5D0-621543A6F6D0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019300"/>
            <a:ext cx="11527971" cy="14097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PE" sz="2400" b="1" dirty="0"/>
              <a:t>Abordaje de dos pasos:</a:t>
            </a:r>
            <a:endParaRPr lang="en-PE" sz="1000" b="1" dirty="0">
              <a:cs typeface="Calibri" panose="020F0502020204030204"/>
            </a:endParaRPr>
          </a:p>
          <a:p>
            <a:pPr marL="457200" indent="-457200" algn="just">
              <a:buSzPct val="130000"/>
              <a:buFont typeface="+mj-lt"/>
              <a:buAutoNum type="arabicPeriod"/>
            </a:pPr>
            <a:r>
              <a:rPr lang="es-ES" sz="2400" dirty="0">
                <a:ea typeface="Times New Roman" panose="02020603050405020304" pitchFamily="18" charset="0"/>
              </a:rPr>
              <a:t>Definir la estrategia para organizar la supervisión ética de las investigaciones que mejor se adecúe al contexto, para evitar muchos procesos repetitivos de revisión por parte de varios CEI.  </a:t>
            </a:r>
            <a:endParaRPr lang="es-ES" sz="2400" dirty="0">
              <a:ea typeface="Times New Roman" panose="02020603050405020304" pitchFamily="18" charset="0"/>
              <a:cs typeface="Calibri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PE" sz="2400" dirty="0">
              <a:ea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PE" sz="2400" dirty="0"/>
          </a:p>
          <a:p>
            <a:pPr marL="0" indent="0">
              <a:buFont typeface="Arial" panose="020B0604020202020204" pitchFamily="34" charset="0"/>
              <a:buNone/>
            </a:pPr>
            <a:endParaRPr lang="es-ES" sz="24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6ADAED2-D917-21C7-013E-499C2E9AF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382366"/>
              </p:ext>
            </p:extLst>
          </p:nvPr>
        </p:nvGraphicFramePr>
        <p:xfrm>
          <a:off x="838200" y="3680116"/>
          <a:ext cx="10476125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225">
                  <a:extLst>
                    <a:ext uri="{9D8B030D-6E8A-4147-A177-3AD203B41FA5}">
                      <a16:colId xmlns:a16="http://schemas.microsoft.com/office/drawing/2014/main" val="2898196940"/>
                    </a:ext>
                  </a:extLst>
                </a:gridCol>
                <a:gridCol w="2095225">
                  <a:extLst>
                    <a:ext uri="{9D8B030D-6E8A-4147-A177-3AD203B41FA5}">
                      <a16:colId xmlns:a16="http://schemas.microsoft.com/office/drawing/2014/main" val="938540408"/>
                    </a:ext>
                  </a:extLst>
                </a:gridCol>
                <a:gridCol w="2095225">
                  <a:extLst>
                    <a:ext uri="{9D8B030D-6E8A-4147-A177-3AD203B41FA5}">
                      <a16:colId xmlns:a16="http://schemas.microsoft.com/office/drawing/2014/main" val="1108162911"/>
                    </a:ext>
                  </a:extLst>
                </a:gridCol>
                <a:gridCol w="2095225">
                  <a:extLst>
                    <a:ext uri="{9D8B030D-6E8A-4147-A177-3AD203B41FA5}">
                      <a16:colId xmlns:a16="http://schemas.microsoft.com/office/drawing/2014/main" val="925671834"/>
                    </a:ext>
                  </a:extLst>
                </a:gridCol>
                <a:gridCol w="2095225">
                  <a:extLst>
                    <a:ext uri="{9D8B030D-6E8A-4147-A177-3AD203B41FA5}">
                      <a16:colId xmlns:a16="http://schemas.microsoft.com/office/drawing/2014/main" val="590471927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>
                          <a:solidFill>
                            <a:schemeClr val="bg1"/>
                          </a:solidFill>
                          <a:effectLst/>
                        </a:rPr>
                        <a:t>Posibles estrategias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865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dirty="0">
                          <a:solidFill>
                            <a:schemeClr val="tx1"/>
                          </a:solidFill>
                          <a:effectLst/>
                        </a:rPr>
                        <a:t>1. Comité ad hoc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dirty="0">
                          <a:solidFill>
                            <a:schemeClr val="tx1"/>
                          </a:solidFill>
                          <a:effectLst/>
                        </a:rPr>
                        <a:t>2. Comité a nivel nacional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dirty="0">
                          <a:solidFill>
                            <a:schemeClr val="tx1"/>
                          </a:solidFill>
                          <a:effectLst/>
                        </a:rPr>
                        <a:t>3. Comité </a:t>
                      </a:r>
                      <a:r>
                        <a:rPr lang="es-ES" sz="2200" b="0" dirty="0" err="1">
                          <a:solidFill>
                            <a:schemeClr val="tx1"/>
                          </a:solidFill>
                          <a:effectLst/>
                        </a:rPr>
                        <a:t>extra-territorial</a:t>
                      </a:r>
                      <a:endParaRPr lang="en-US" sz="2200" b="0" dirty="0" err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dirty="0">
                          <a:solidFill>
                            <a:schemeClr val="tx1"/>
                          </a:solidFill>
                          <a:effectLst/>
                        </a:rPr>
                        <a:t>4. Comité a nivel provincial o subnacional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dirty="0">
                          <a:solidFill>
                            <a:schemeClr val="tx1"/>
                          </a:solidFill>
                          <a:effectLst/>
                        </a:rPr>
                        <a:t>5. Comité a nivel institucional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767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85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583D69C1-860B-D8BE-813A-CB73DD478F58}"/>
              </a:ext>
            </a:extLst>
          </p:cNvPr>
          <p:cNvSpPr txBox="1">
            <a:spLocks noChangeArrowheads="1"/>
          </p:cNvSpPr>
          <p:nvPr/>
        </p:nvSpPr>
        <p:spPr>
          <a:xfrm>
            <a:off x="-28575" y="1371600"/>
            <a:ext cx="14630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0">
              <a:buFontTx/>
              <a:buNone/>
              <a:defRPr/>
            </a:pPr>
            <a:endParaRPr lang="en-US">
              <a:latin typeface="Arial" charset="0"/>
            </a:endParaRPr>
          </a:p>
          <a:p>
            <a:pPr marL="571500" lvl="2" indent="0">
              <a:buFontTx/>
              <a:buNone/>
              <a:defRPr/>
            </a:pPr>
            <a:endParaRPr lang="en-US">
              <a:latin typeface="Arial" charset="0"/>
            </a:endParaRPr>
          </a:p>
          <a:p>
            <a:pPr lvl="2" indent="-571500">
              <a:defRPr/>
            </a:pPr>
            <a:endParaRPr lang="en-US">
              <a:latin typeface="Arial" charset="0"/>
            </a:endParaRPr>
          </a:p>
          <a:p>
            <a:pPr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28D92-10F6-C4E4-E89D-1E79F328AA4B}"/>
              </a:ext>
            </a:extLst>
          </p:cNvPr>
          <p:cNvSpPr txBox="1"/>
          <p:nvPr/>
        </p:nvSpPr>
        <p:spPr>
          <a:xfrm>
            <a:off x="566057" y="208447"/>
            <a:ext cx="11190514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</a:rPr>
              <a:t>3. ¿</a:t>
            </a:r>
            <a:r>
              <a:rPr lang="en-US" sz="3200" b="1" err="1">
                <a:solidFill>
                  <a:srgbClr val="000099"/>
                </a:solidFill>
              </a:rPr>
              <a:t>Cómo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asegurar</a:t>
            </a:r>
            <a:r>
              <a:rPr lang="en-US" sz="3200" b="1">
                <a:solidFill>
                  <a:srgbClr val="000099"/>
                </a:solidFill>
              </a:rPr>
              <a:t> que la </a:t>
            </a:r>
            <a:r>
              <a:rPr lang="en-US" sz="3200" b="1" err="1">
                <a:solidFill>
                  <a:srgbClr val="000099"/>
                </a:solidFill>
              </a:rPr>
              <a:t>revisión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ética</a:t>
            </a:r>
            <a:r>
              <a:rPr lang="en-US" sz="3200" b="1">
                <a:solidFill>
                  <a:srgbClr val="000099"/>
                </a:solidFill>
              </a:rPr>
              <a:t> y </a:t>
            </a:r>
            <a:r>
              <a:rPr lang="en-US" sz="3200" b="1" err="1">
                <a:solidFill>
                  <a:srgbClr val="000099"/>
                </a:solidFill>
              </a:rPr>
              <a:t>el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monitoreo</a:t>
            </a:r>
            <a:r>
              <a:rPr lang="en-US" sz="3200" b="1">
                <a:solidFill>
                  <a:srgbClr val="000099"/>
                </a:solidFill>
              </a:rPr>
              <a:t> de la </a:t>
            </a:r>
            <a:r>
              <a:rPr lang="en-US" sz="3200" b="1" err="1">
                <a:solidFill>
                  <a:srgbClr val="000099"/>
                </a:solidFill>
              </a:rPr>
              <a:t>investigación</a:t>
            </a:r>
            <a:r>
              <a:rPr lang="en-US" sz="3200" b="1">
                <a:solidFill>
                  <a:srgbClr val="000099"/>
                </a:solidFill>
              </a:rPr>
              <a:t> que </a:t>
            </a:r>
            <a:r>
              <a:rPr lang="en-US" sz="3200" b="1" err="1">
                <a:solidFill>
                  <a:srgbClr val="000099"/>
                </a:solidFill>
              </a:rPr>
              <a:t>realizan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los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comités</a:t>
            </a:r>
            <a:r>
              <a:rPr lang="en-US" sz="3200" b="1">
                <a:solidFill>
                  <a:srgbClr val="000099"/>
                </a:solidFill>
              </a:rPr>
              <a:t> de </a:t>
            </a:r>
            <a:r>
              <a:rPr lang="en-US" sz="3200" b="1" err="1">
                <a:solidFill>
                  <a:srgbClr val="000099"/>
                </a:solidFill>
              </a:rPr>
              <a:t>ética</a:t>
            </a:r>
            <a:r>
              <a:rPr lang="en-US" sz="3200" b="1">
                <a:solidFill>
                  <a:srgbClr val="000099"/>
                </a:solidFill>
              </a:rPr>
              <a:t> de la </a:t>
            </a:r>
            <a:r>
              <a:rPr lang="en-US" sz="3200" b="1" err="1">
                <a:solidFill>
                  <a:srgbClr val="000099"/>
                </a:solidFill>
              </a:rPr>
              <a:t>investigación</a:t>
            </a:r>
            <a:r>
              <a:rPr lang="en-US" sz="3200" b="1">
                <a:solidFill>
                  <a:srgbClr val="000099"/>
                </a:solidFill>
              </a:rPr>
              <a:t> (CEI) sea </a:t>
            </a:r>
            <a:r>
              <a:rPr lang="en-US" sz="3200" b="1" err="1">
                <a:solidFill>
                  <a:srgbClr val="000099"/>
                </a:solidFill>
              </a:rPr>
              <a:t>ágiles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pero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rigurosos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en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emergencias</a:t>
            </a:r>
            <a:r>
              <a:rPr lang="en-US" sz="3200" b="1">
                <a:solidFill>
                  <a:srgbClr val="000099"/>
                </a:solidFill>
              </a:rPr>
              <a:t>? </a:t>
            </a:r>
            <a:endParaRPr lang="en-PE" sz="44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6BE18A1-C4BE-F03B-48B3-35C38021E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17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E" altLang="en-P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6D94D98-75EA-1A0F-D5D0-621543A6F6D0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019300"/>
            <a:ext cx="11536935" cy="116765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SzPct val="130000"/>
              <a:buFont typeface="+mj-lt"/>
              <a:buAutoNum type="arabicPeriod" startAt="2"/>
            </a:pPr>
            <a:r>
              <a:rPr lang="es-E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Establecer procedimientos operativos estandarizados (POE) rápidos y flexibles que aseguren una revisión ética acelerada y rigurosa de las investigaciones, </a:t>
            </a:r>
            <a:r>
              <a:rPr lang="es-ES" sz="2600" dirty="0">
                <a:solidFill>
                  <a:srgbClr val="000000"/>
                </a:solidFill>
                <a:ea typeface="Times New Roman" panose="02020603050405020304" pitchFamily="18" charset="0"/>
              </a:rPr>
              <a:t>y</a:t>
            </a:r>
            <a:r>
              <a:rPr lang="es-E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un monitoreo ágil y apropiado de los estudios en curso.</a:t>
            </a:r>
            <a:endParaRPr lang="en-PE" sz="2600" dirty="0">
              <a:ea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PE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E95BEC-632D-AE8C-D3D8-CD30A8BDACA2}"/>
              </a:ext>
            </a:extLst>
          </p:cNvPr>
          <p:cNvSpPr txBox="1"/>
          <p:nvPr/>
        </p:nvSpPr>
        <p:spPr>
          <a:xfrm>
            <a:off x="4027707" y="3337522"/>
            <a:ext cx="4305517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>
              <a:buFont typeface="Arial" pitchFamily="2" charset="2"/>
              <a:buChar char="•"/>
            </a:pPr>
            <a:r>
              <a:rPr lang="es-ES" sz="2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Presentación electrónica de la documentación</a:t>
            </a:r>
            <a:endParaRPr lang="en-US" sz="22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>
              <a:buFont typeface="Arial" pitchFamily="2" charset="2"/>
              <a:buChar char="•"/>
            </a:pPr>
            <a:r>
              <a:rPr lang="es-ES" sz="2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Flexibilización de los requisitos de presentación</a:t>
            </a:r>
            <a:endParaRPr lang="en-PE" sz="220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>
              <a:buFont typeface="Arial" pitchFamily="2" charset="2"/>
              <a:buChar char="•"/>
            </a:pPr>
            <a:r>
              <a:rPr lang="es-ES" sz="2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Mecanismos de comunicación y coordinación</a:t>
            </a:r>
            <a:endParaRPr lang="en-PE" sz="22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AA383-346C-F24D-4C3C-5C499041FA21}"/>
              </a:ext>
            </a:extLst>
          </p:cNvPr>
          <p:cNvSpPr txBox="1"/>
          <p:nvPr/>
        </p:nvSpPr>
        <p:spPr>
          <a:xfrm>
            <a:off x="8339778" y="3357282"/>
            <a:ext cx="3594044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itchFamily="2" charset="2"/>
              <a:buChar char="•"/>
            </a:pPr>
            <a:r>
              <a:rPr lang="es-ES" sz="2200" dirty="0">
                <a:latin typeface="Calibri"/>
                <a:cs typeface="Times New Roman"/>
              </a:rPr>
              <a:t>Reuniones virtuales</a:t>
            </a:r>
            <a:endParaRPr lang="en-US" sz="2200">
              <a:latin typeface="Calibri"/>
              <a:cs typeface="Calibri"/>
            </a:endParaRPr>
          </a:p>
          <a:p>
            <a:pPr marL="342900" indent="-342900">
              <a:buFont typeface="Arial" pitchFamily="2" charset="2"/>
              <a:buChar char="•"/>
            </a:pPr>
            <a:r>
              <a:rPr lang="es-ES" sz="2200" dirty="0">
                <a:latin typeface="Calibri"/>
                <a:cs typeface="Times New Roman"/>
              </a:rPr>
              <a:t>Plazos cortos</a:t>
            </a:r>
          </a:p>
          <a:p>
            <a:pPr marL="342900" indent="-342900">
              <a:buFont typeface="Arial" pitchFamily="2" charset="2"/>
              <a:buChar char="•"/>
            </a:pPr>
            <a:r>
              <a:rPr lang="es-ES" sz="2200" dirty="0">
                <a:latin typeface="Calibri"/>
                <a:cs typeface="Times New Roman"/>
              </a:rPr>
              <a:t>Quórum reducido</a:t>
            </a:r>
          </a:p>
          <a:p>
            <a:pPr marL="342900" indent="-342900">
              <a:buFont typeface="Arial" pitchFamily="2" charset="2"/>
              <a:buChar char="•"/>
            </a:pPr>
            <a:r>
              <a:rPr lang="es-ES" sz="2200" dirty="0">
                <a:latin typeface="Calibri"/>
                <a:cs typeface="Times New Roman"/>
              </a:rPr>
              <a:t>Toma de decisiones diferidas</a:t>
            </a:r>
          </a:p>
          <a:p>
            <a:pPr marL="342900" indent="-342900">
              <a:buFont typeface="Arial" pitchFamily="2" charset="2"/>
              <a:buChar char="•"/>
            </a:pPr>
            <a:r>
              <a:rPr lang="es-ES" sz="2200" dirty="0">
                <a:latin typeface="Calibri"/>
                <a:cs typeface="Times New Roman"/>
              </a:rPr>
              <a:t>Registro y archivo digital</a:t>
            </a:r>
            <a:endParaRPr lang="es-ES" sz="2200">
              <a:latin typeface="Calibri"/>
              <a:cs typeface="Times New Roman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24C6AF4-B80A-C6CD-F097-E4D6FB019407}"/>
              </a:ext>
            </a:extLst>
          </p:cNvPr>
          <p:cNvSpPr/>
          <p:nvPr/>
        </p:nvSpPr>
        <p:spPr>
          <a:xfrm>
            <a:off x="3639540" y="3294915"/>
            <a:ext cx="444828" cy="1745499"/>
          </a:xfrm>
          <a:prstGeom prst="leftBrac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>
              <a:solidFill>
                <a:srgbClr val="000099"/>
              </a:solidFill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31DB7ED1-0C9A-FA0D-0999-CF8478C1345F}"/>
              </a:ext>
            </a:extLst>
          </p:cNvPr>
          <p:cNvSpPr txBox="1"/>
          <p:nvPr/>
        </p:nvSpPr>
        <p:spPr>
          <a:xfrm>
            <a:off x="682142" y="3441925"/>
            <a:ext cx="2153065" cy="10614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es-ES_tradnl" sz="2400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Temas</a:t>
            </a:r>
            <a:r>
              <a:rPr lang="es-ES_tradnl" sz="2400" b="1" kern="12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s-ES_tradnl" sz="2400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importantes en </a:t>
            </a:r>
            <a:r>
              <a:rPr lang="es-ES_tradnl" sz="2400" b="1" kern="120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los POE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53B55B-9E64-AE79-5BBF-2DF54D17145F}"/>
              </a:ext>
            </a:extLst>
          </p:cNvPr>
          <p:cNvSpPr txBox="1"/>
          <p:nvPr/>
        </p:nvSpPr>
        <p:spPr>
          <a:xfrm>
            <a:off x="566057" y="4624719"/>
            <a:ext cx="231526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PE" sz="2200" i="1" dirty="0"/>
              <a:t>Modelo de POE en el anexo 1 </a:t>
            </a:r>
            <a:endParaRPr lang="en-US" sz="22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1568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583D69C1-860B-D8BE-813A-CB73DD478F58}"/>
              </a:ext>
            </a:extLst>
          </p:cNvPr>
          <p:cNvSpPr txBox="1">
            <a:spLocks noChangeArrowheads="1"/>
          </p:cNvSpPr>
          <p:nvPr/>
        </p:nvSpPr>
        <p:spPr>
          <a:xfrm>
            <a:off x="-28575" y="1371600"/>
            <a:ext cx="14630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0">
              <a:buFontTx/>
              <a:buNone/>
              <a:defRPr/>
            </a:pPr>
            <a:endParaRPr lang="en-US">
              <a:latin typeface="Arial" charset="0"/>
            </a:endParaRPr>
          </a:p>
          <a:p>
            <a:pPr marL="571500" lvl="2" indent="0">
              <a:buFontTx/>
              <a:buNone/>
              <a:defRPr/>
            </a:pPr>
            <a:endParaRPr lang="en-US">
              <a:latin typeface="Arial" charset="0"/>
            </a:endParaRPr>
          </a:p>
          <a:p>
            <a:pPr lvl="2" indent="-571500">
              <a:defRPr/>
            </a:pPr>
            <a:endParaRPr lang="en-US">
              <a:latin typeface="Arial" charset="0"/>
            </a:endParaRPr>
          </a:p>
          <a:p>
            <a:pPr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28D92-10F6-C4E4-E89D-1E79F328AA4B}"/>
              </a:ext>
            </a:extLst>
          </p:cNvPr>
          <p:cNvSpPr txBox="1"/>
          <p:nvPr/>
        </p:nvSpPr>
        <p:spPr>
          <a:xfrm>
            <a:off x="566057" y="262235"/>
            <a:ext cx="111905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</a:rPr>
              <a:t>4. ¿</a:t>
            </a:r>
            <a:r>
              <a:rPr lang="en-US" sz="3200" b="1" err="1">
                <a:solidFill>
                  <a:srgbClr val="000099"/>
                </a:solidFill>
              </a:rPr>
              <a:t>Cómo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asegurar</a:t>
            </a:r>
            <a:r>
              <a:rPr lang="en-US" sz="3200" b="1">
                <a:solidFill>
                  <a:srgbClr val="000099"/>
                </a:solidFill>
              </a:rPr>
              <a:t> que las </a:t>
            </a:r>
            <a:r>
              <a:rPr lang="en-US" sz="3200" b="1" err="1">
                <a:solidFill>
                  <a:srgbClr val="000099"/>
                </a:solidFill>
              </a:rPr>
              <a:t>investigaciones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continuén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siendo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éticamente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aceptables</a:t>
            </a:r>
            <a:r>
              <a:rPr lang="en-US" sz="3200" b="1">
                <a:solidFill>
                  <a:srgbClr val="000099"/>
                </a:solidFill>
              </a:rPr>
              <a:t> ante la </a:t>
            </a:r>
            <a:r>
              <a:rPr lang="en-US" sz="3200" b="1" err="1">
                <a:solidFill>
                  <a:srgbClr val="000099"/>
                </a:solidFill>
              </a:rPr>
              <a:t>generación</a:t>
            </a:r>
            <a:r>
              <a:rPr lang="en-US" sz="3200" b="1">
                <a:solidFill>
                  <a:srgbClr val="000099"/>
                </a:solidFill>
              </a:rPr>
              <a:t> de </a:t>
            </a:r>
            <a:r>
              <a:rPr lang="en-US" sz="3200" b="1" err="1">
                <a:solidFill>
                  <a:srgbClr val="000099"/>
                </a:solidFill>
              </a:rPr>
              <a:t>nueva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evidencia</a:t>
            </a:r>
            <a:r>
              <a:rPr lang="en-US" sz="3200" b="1">
                <a:solidFill>
                  <a:srgbClr val="000099"/>
                </a:solidFill>
              </a:rPr>
              <a:t>? </a:t>
            </a:r>
            <a:endParaRPr lang="en-PE" sz="44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6BE18A1-C4BE-F03B-48B3-35C38021E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17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E" altLang="en-P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6D94D98-75EA-1A0F-D5D0-621543A6F6D0}"/>
              </a:ext>
            </a:extLst>
          </p:cNvPr>
          <p:cNvSpPr txBox="1">
            <a:spLocks noChangeArrowheads="1"/>
          </p:cNvSpPr>
          <p:nvPr/>
        </p:nvSpPr>
        <p:spPr>
          <a:xfrm>
            <a:off x="280261" y="1689099"/>
            <a:ext cx="5585552" cy="231657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600" dirty="0"/>
              <a:t>La </a:t>
            </a:r>
            <a:r>
              <a:rPr lang="en-US" sz="2600" dirty="0" err="1"/>
              <a:t>rapidez</a:t>
            </a:r>
            <a:r>
              <a:rPr lang="en-US" sz="2600" dirty="0"/>
              <a:t> de la </a:t>
            </a:r>
            <a:r>
              <a:rPr lang="en-US" sz="2600" dirty="0" err="1"/>
              <a:t>producción</a:t>
            </a:r>
            <a:r>
              <a:rPr lang="en-US" sz="2600" dirty="0"/>
              <a:t> de la </a:t>
            </a:r>
            <a:r>
              <a:rPr lang="en-US" sz="2600" dirty="0" err="1"/>
              <a:t>evidencia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las </a:t>
            </a:r>
            <a:r>
              <a:rPr lang="en-US" sz="2600" dirty="0" err="1"/>
              <a:t>emergencias</a:t>
            </a:r>
            <a:r>
              <a:rPr lang="en-US" sz="2600" dirty="0"/>
              <a:t> </a:t>
            </a:r>
            <a:r>
              <a:rPr lang="en-US" sz="2600" dirty="0" err="1"/>
              <a:t>puede</a:t>
            </a:r>
            <a:r>
              <a:rPr lang="en-US" sz="2600" dirty="0"/>
              <a:t> </a:t>
            </a:r>
            <a:r>
              <a:rPr lang="en-US" sz="2600" dirty="0" err="1"/>
              <a:t>repercutir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la </a:t>
            </a:r>
            <a:r>
              <a:rPr lang="en-US" sz="2600" dirty="0" err="1"/>
              <a:t>aceptabilidad</a:t>
            </a:r>
            <a:r>
              <a:rPr lang="en-US" sz="2600" dirty="0"/>
              <a:t> </a:t>
            </a:r>
            <a:r>
              <a:rPr lang="en-US" sz="2600" dirty="0" err="1"/>
              <a:t>ética</a:t>
            </a:r>
            <a:r>
              <a:rPr lang="en-US" sz="2600" dirty="0"/>
              <a:t> de </a:t>
            </a:r>
            <a:r>
              <a:rPr lang="en-US" sz="2600" dirty="0" err="1"/>
              <a:t>los</a:t>
            </a:r>
            <a:r>
              <a:rPr lang="en-US" sz="2600" dirty="0"/>
              <a:t> </a:t>
            </a:r>
            <a:r>
              <a:rPr lang="en-US" sz="2600" dirty="0" err="1"/>
              <a:t>estudios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marcha</a:t>
            </a:r>
            <a:r>
              <a:rPr lang="en-US" sz="2600" dirty="0"/>
              <a:t>. </a:t>
            </a:r>
            <a:endParaRPr lang="en-US" sz="2600" dirty="0">
              <a:cs typeface="Calibri"/>
            </a:endParaRPr>
          </a:p>
          <a:p>
            <a:pPr marL="285750" indent="-285750"/>
            <a:r>
              <a:rPr lang="en-US" sz="2600" dirty="0" err="1"/>
              <a:t>Investigadores</a:t>
            </a:r>
            <a:r>
              <a:rPr lang="en-US" sz="2600" dirty="0"/>
              <a:t> y CEI </a:t>
            </a:r>
            <a:r>
              <a:rPr lang="en-US" sz="2600" dirty="0" err="1"/>
              <a:t>deben</a:t>
            </a:r>
            <a:r>
              <a:rPr lang="en-US" sz="2600" dirty="0"/>
              <a:t> </a:t>
            </a:r>
            <a:r>
              <a:rPr lang="en-US" sz="2600" dirty="0" err="1"/>
              <a:t>asegurar</a:t>
            </a:r>
            <a:r>
              <a:rPr lang="en-US" sz="2600" dirty="0"/>
              <a:t> que las </a:t>
            </a:r>
            <a:r>
              <a:rPr lang="en-US" sz="2600" dirty="0" err="1"/>
              <a:t>investigaciones</a:t>
            </a:r>
            <a:r>
              <a:rPr lang="en-US" sz="2600" dirty="0"/>
              <a:t> </a:t>
            </a:r>
            <a:r>
              <a:rPr lang="en-US" sz="2600" dirty="0" err="1"/>
              <a:t>continúen</a:t>
            </a:r>
            <a:r>
              <a:rPr lang="en-US" sz="2600" dirty="0"/>
              <a:t> </a:t>
            </a:r>
            <a:r>
              <a:rPr lang="en-US" sz="2600" dirty="0" err="1"/>
              <a:t>siendo</a:t>
            </a:r>
            <a:r>
              <a:rPr lang="en-US" sz="2600" dirty="0"/>
              <a:t> </a:t>
            </a:r>
            <a:r>
              <a:rPr lang="en-US" sz="2600" dirty="0" err="1"/>
              <a:t>éticamente</a:t>
            </a:r>
            <a:r>
              <a:rPr lang="en-US" sz="2600" dirty="0"/>
              <a:t> </a:t>
            </a:r>
            <a:r>
              <a:rPr lang="en-US" sz="2600" dirty="0" err="1"/>
              <a:t>aceptables</a:t>
            </a:r>
            <a:r>
              <a:rPr lang="en-US" sz="2600" dirty="0"/>
              <a:t> a la luz de la </a:t>
            </a:r>
            <a:r>
              <a:rPr lang="en-US" sz="2600" dirty="0" err="1"/>
              <a:t>evidencia</a:t>
            </a:r>
            <a:r>
              <a:rPr lang="en-US" sz="2600" dirty="0"/>
              <a:t> disponible </a:t>
            </a:r>
            <a:r>
              <a:rPr lang="en-US" sz="2600" dirty="0" err="1"/>
              <a:t>más</a:t>
            </a:r>
            <a:r>
              <a:rPr lang="en-US" sz="2600" dirty="0"/>
              <a:t> </a:t>
            </a:r>
            <a:r>
              <a:rPr lang="en-US" sz="2600" dirty="0" err="1"/>
              <a:t>actualizada</a:t>
            </a:r>
            <a:r>
              <a:rPr lang="en-US" sz="2600" dirty="0"/>
              <a:t>. </a:t>
            </a:r>
            <a:endParaRPr lang="en-US" sz="2600" dirty="0">
              <a:cs typeface="Calibri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PE" sz="2600" dirty="0">
              <a:cs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81AEF32-30DC-D321-E28E-1E58D5AC2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079680"/>
              </p:ext>
            </p:extLst>
          </p:nvPr>
        </p:nvGraphicFramePr>
        <p:xfrm>
          <a:off x="6096000" y="1689099"/>
          <a:ext cx="5728607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8607">
                  <a:extLst>
                    <a:ext uri="{9D8B030D-6E8A-4147-A177-3AD203B41FA5}">
                      <a16:colId xmlns:a16="http://schemas.microsoft.com/office/drawing/2014/main" val="3390825105"/>
                    </a:ext>
                  </a:extLst>
                </a:gridCol>
              </a:tblGrid>
              <a:tr h="39667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El </a:t>
                      </a:r>
                      <a:r>
                        <a:rPr lang="en-US" sz="2200" dirty="0" err="1"/>
                        <a:t>caso</a:t>
                      </a:r>
                      <a:r>
                        <a:rPr lang="en-US" sz="2200" dirty="0"/>
                        <a:t> de la </a:t>
                      </a:r>
                      <a:r>
                        <a:rPr lang="en-US" sz="2200" dirty="0" err="1"/>
                        <a:t>hidroxicloroquina</a:t>
                      </a:r>
                      <a:r>
                        <a:rPr lang="en-US" sz="2000" dirty="0"/>
                        <a:t> </a:t>
                      </a:r>
                      <a:endParaRPr lang="en-PE" sz="200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566664"/>
                  </a:ext>
                </a:extLst>
              </a:tr>
              <a:tr h="303212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Al </a:t>
                      </a:r>
                      <a:r>
                        <a:rPr lang="en-US" sz="2200" dirty="0" err="1"/>
                        <a:t>inicio</a:t>
                      </a:r>
                      <a:r>
                        <a:rPr lang="en-US" sz="2200" dirty="0"/>
                        <a:t> de la </a:t>
                      </a:r>
                      <a:r>
                        <a:rPr lang="en-US" sz="2200" dirty="0" err="1"/>
                        <a:t>pandemia</a:t>
                      </a:r>
                      <a:r>
                        <a:rPr lang="en-US" sz="2200" dirty="0"/>
                        <a:t>, </a:t>
                      </a:r>
                      <a:r>
                        <a:rPr lang="en-US" sz="2200" dirty="0" err="1"/>
                        <a:t>diversas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investigaciones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estudiaron</a:t>
                      </a:r>
                      <a:r>
                        <a:rPr lang="en-US" sz="2200" dirty="0"/>
                        <a:t> la </a:t>
                      </a:r>
                      <a:r>
                        <a:rPr lang="en-US" sz="2200" dirty="0" err="1"/>
                        <a:t>hidroxicloroquina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como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posible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tratamiento</a:t>
                      </a:r>
                      <a:r>
                        <a:rPr lang="en-US" sz="2200" dirty="0"/>
                        <a:t>. El </a:t>
                      </a:r>
                      <a:r>
                        <a:rPr lang="en-US" sz="2200" dirty="0" err="1"/>
                        <a:t>ensayo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clínico</a:t>
                      </a:r>
                      <a:r>
                        <a:rPr lang="en-US" sz="2200" dirty="0"/>
                        <a:t> RECOVERY </a:t>
                      </a:r>
                      <a:r>
                        <a:rPr lang="en-US" sz="2200" dirty="0" err="1"/>
                        <a:t>demostró</a:t>
                      </a:r>
                      <a:r>
                        <a:rPr lang="en-US" sz="2200" dirty="0"/>
                        <a:t> la </a:t>
                      </a:r>
                      <a:r>
                        <a:rPr lang="en-US" sz="2200" dirty="0" err="1"/>
                        <a:t>futilidad</a:t>
                      </a:r>
                      <a:r>
                        <a:rPr lang="en-US" sz="2200" dirty="0"/>
                        <a:t> de </a:t>
                      </a:r>
                      <a:r>
                        <a:rPr lang="en-US" sz="2200" dirty="0" err="1"/>
                        <a:t>este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fármaco</a:t>
                      </a:r>
                      <a:r>
                        <a:rPr lang="en-US" sz="2200" dirty="0"/>
                        <a:t> para </a:t>
                      </a:r>
                      <a:r>
                        <a:rPr lang="en-US" sz="2200" dirty="0" err="1"/>
                        <a:t>tratar</a:t>
                      </a:r>
                      <a:r>
                        <a:rPr lang="en-US" sz="2200" dirty="0"/>
                        <a:t> a </a:t>
                      </a:r>
                      <a:r>
                        <a:rPr lang="en-US" sz="2200" dirty="0" err="1"/>
                        <a:t>pacientes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hospitalizados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por</a:t>
                      </a:r>
                      <a:r>
                        <a:rPr lang="en-US" sz="2200" dirty="0"/>
                        <a:t> COVID-19, </a:t>
                      </a:r>
                      <a:r>
                        <a:rPr lang="en-US" sz="2200" dirty="0" err="1"/>
                        <a:t>por</a:t>
                      </a:r>
                      <a:r>
                        <a:rPr lang="en-US" sz="2200" dirty="0"/>
                        <a:t> lo </a:t>
                      </a:r>
                      <a:r>
                        <a:rPr lang="en-US" sz="2200" dirty="0" err="1"/>
                        <a:t>cual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otros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estudios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en</a:t>
                      </a:r>
                      <a:r>
                        <a:rPr lang="en-US" sz="2200" dirty="0"/>
                        <a:t> </a:t>
                      </a:r>
                      <a:r>
                        <a:rPr lang="en-US" sz="2200" dirty="0" err="1"/>
                        <a:t>cursp</a:t>
                      </a:r>
                      <a:r>
                        <a:rPr lang="en-US" sz="2200" dirty="0"/>
                        <a:t> </a:t>
                      </a:r>
                      <a:r>
                        <a:rPr lang="en-US" sz="2200" dirty="0" err="1"/>
                        <a:t>debieron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suspenderse</a:t>
                      </a:r>
                      <a:r>
                        <a:rPr lang="en-US" sz="2200" dirty="0"/>
                        <a:t> o ser </a:t>
                      </a:r>
                      <a:r>
                        <a:rPr lang="en-US" sz="2200" dirty="0" err="1"/>
                        <a:t>revisados</a:t>
                      </a:r>
                      <a:r>
                        <a:rPr lang="en-US" sz="2200" dirty="0"/>
                        <a:t>. </a:t>
                      </a:r>
                      <a:r>
                        <a:rPr lang="en-US" sz="2200" dirty="0" err="1"/>
                        <a:t>P.ej</a:t>
                      </a:r>
                      <a:r>
                        <a:rPr lang="en-US" sz="2200" dirty="0"/>
                        <a:t>., </a:t>
                      </a:r>
                      <a:r>
                        <a:rPr lang="en-US" sz="2200" dirty="0" err="1"/>
                        <a:t>el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ensayo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clínico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Solidaridad</a:t>
                      </a:r>
                      <a:r>
                        <a:rPr lang="en-US" sz="2200" dirty="0"/>
                        <a:t> de la OMS </a:t>
                      </a:r>
                      <a:r>
                        <a:rPr lang="en-US" sz="2200" dirty="0" err="1"/>
                        <a:t>procedió</a:t>
                      </a:r>
                      <a:r>
                        <a:rPr lang="en-US" sz="2200" dirty="0"/>
                        <a:t> a </a:t>
                      </a:r>
                      <a:r>
                        <a:rPr lang="en-US" sz="2200" dirty="0" err="1"/>
                        <a:t>cerrar</a:t>
                      </a:r>
                      <a:r>
                        <a:rPr lang="en-US" sz="2200" dirty="0"/>
                        <a:t> la </a:t>
                      </a:r>
                      <a:r>
                        <a:rPr lang="en-US" sz="2200" dirty="0" err="1"/>
                        <a:t>rama</a:t>
                      </a:r>
                      <a:r>
                        <a:rPr lang="en-US" sz="2200" dirty="0"/>
                        <a:t> que </a:t>
                      </a:r>
                      <a:r>
                        <a:rPr lang="en-US" sz="2200" dirty="0" err="1"/>
                        <a:t>estudiaba</a:t>
                      </a:r>
                      <a:r>
                        <a:rPr lang="en-US" sz="2200" dirty="0"/>
                        <a:t> la </a:t>
                      </a:r>
                      <a:r>
                        <a:rPr lang="en-US" sz="2200" dirty="0" err="1"/>
                        <a:t>hidroxicloroquina</a:t>
                      </a:r>
                      <a:r>
                        <a:rPr lang="en-US" sz="2200" dirty="0"/>
                        <a:t>. </a:t>
                      </a:r>
                      <a:endParaRPr lang="en-PE" sz="2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939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54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583D69C1-860B-D8BE-813A-CB73DD478F58}"/>
              </a:ext>
            </a:extLst>
          </p:cNvPr>
          <p:cNvSpPr txBox="1">
            <a:spLocks noChangeArrowheads="1"/>
          </p:cNvSpPr>
          <p:nvPr/>
        </p:nvSpPr>
        <p:spPr>
          <a:xfrm>
            <a:off x="-28575" y="1371600"/>
            <a:ext cx="14630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0">
              <a:buFontTx/>
              <a:buNone/>
              <a:defRPr/>
            </a:pPr>
            <a:endParaRPr lang="en-US" sz="2400"/>
          </a:p>
          <a:p>
            <a:pPr marL="571500" lvl="2" indent="0">
              <a:buFontTx/>
              <a:buNone/>
              <a:defRPr/>
            </a:pPr>
            <a:endParaRPr lang="en-US" sz="2400"/>
          </a:p>
          <a:p>
            <a:pPr lvl="2" indent="-571500">
              <a:defRPr/>
            </a:pPr>
            <a:endParaRPr lang="en-US" sz="2400"/>
          </a:p>
          <a:p>
            <a:pPr>
              <a:defRPr/>
            </a:pPr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28D92-10F6-C4E4-E89D-1E79F328AA4B}"/>
              </a:ext>
            </a:extLst>
          </p:cNvPr>
          <p:cNvSpPr txBox="1"/>
          <p:nvPr/>
        </p:nvSpPr>
        <p:spPr>
          <a:xfrm>
            <a:off x="566057" y="262235"/>
            <a:ext cx="111905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</a:rPr>
              <a:t>4. ¿</a:t>
            </a:r>
            <a:r>
              <a:rPr lang="en-US" sz="3200" b="1" err="1">
                <a:solidFill>
                  <a:srgbClr val="000099"/>
                </a:solidFill>
              </a:rPr>
              <a:t>Cómo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asegurar</a:t>
            </a:r>
            <a:r>
              <a:rPr lang="en-US" sz="3200" b="1">
                <a:solidFill>
                  <a:srgbClr val="000099"/>
                </a:solidFill>
              </a:rPr>
              <a:t> que las </a:t>
            </a:r>
            <a:r>
              <a:rPr lang="en-US" sz="3200" b="1" err="1">
                <a:solidFill>
                  <a:srgbClr val="000099"/>
                </a:solidFill>
              </a:rPr>
              <a:t>investigaciones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continuén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siendo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éticamente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aceptables</a:t>
            </a:r>
            <a:r>
              <a:rPr lang="en-US" sz="3200" b="1">
                <a:solidFill>
                  <a:srgbClr val="000099"/>
                </a:solidFill>
              </a:rPr>
              <a:t> ante la </a:t>
            </a:r>
            <a:r>
              <a:rPr lang="en-US" sz="3200" b="1" err="1">
                <a:solidFill>
                  <a:srgbClr val="000099"/>
                </a:solidFill>
              </a:rPr>
              <a:t>generación</a:t>
            </a:r>
            <a:r>
              <a:rPr lang="en-US" sz="3200" b="1">
                <a:solidFill>
                  <a:srgbClr val="000099"/>
                </a:solidFill>
              </a:rPr>
              <a:t> de </a:t>
            </a:r>
            <a:r>
              <a:rPr lang="en-US" sz="3200" b="1" err="1">
                <a:solidFill>
                  <a:srgbClr val="000099"/>
                </a:solidFill>
              </a:rPr>
              <a:t>nueva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evidencia</a:t>
            </a:r>
            <a:r>
              <a:rPr lang="en-US" sz="3200" b="1">
                <a:solidFill>
                  <a:srgbClr val="000099"/>
                </a:solidFill>
              </a:rPr>
              <a:t>? </a:t>
            </a:r>
            <a:endParaRPr lang="en-PE" sz="44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6BE18A1-C4BE-F03B-48B3-35C38021E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17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E" altLang="en-P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6D94D98-75EA-1A0F-D5D0-621543A6F6D0}"/>
              </a:ext>
            </a:extLst>
          </p:cNvPr>
          <p:cNvSpPr txBox="1">
            <a:spLocks noChangeArrowheads="1"/>
          </p:cNvSpPr>
          <p:nvPr/>
        </p:nvSpPr>
        <p:spPr>
          <a:xfrm>
            <a:off x="443560" y="1630318"/>
            <a:ext cx="11304879" cy="339309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Orientación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 para 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monitoreo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​</a:t>
            </a:r>
            <a:endParaRPr lang="en-US" sz="2600" dirty="0">
              <a:solidFill>
                <a:srgbClr val="000000"/>
              </a:solidFill>
              <a:cs typeface="Calibri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600" b="1" i="0" u="none" strike="noStrike" dirty="0" err="1">
                <a:solidFill>
                  <a:srgbClr val="000000"/>
                </a:solidFill>
                <a:effectLst/>
              </a:rPr>
              <a:t>Operativa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: 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Procedimientos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 para 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 CEI e 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investigador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​</a:t>
            </a:r>
            <a:endParaRPr lang="en-US" sz="2600" dirty="0">
              <a:solidFill>
                <a:srgbClr val="000000"/>
              </a:solidFill>
              <a:cs typeface="Calibri"/>
            </a:endParaRPr>
          </a:p>
          <a:p>
            <a:pPr lvl="2"/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Continuar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, 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modificar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, suspender o 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cancelar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​ la </a:t>
            </a:r>
            <a:r>
              <a:rPr lang="en-US" sz="2600" b="0" i="0" dirty="0" err="1">
                <a:solidFill>
                  <a:srgbClr val="000000"/>
                </a:solidFill>
                <a:effectLst/>
              </a:rPr>
              <a:t>investigación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</a:rPr>
              <a:t>en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</a:rPr>
              <a:t>curso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.</a:t>
            </a:r>
            <a:endParaRPr lang="en-US" sz="2600" b="0" i="0" dirty="0">
              <a:solidFill>
                <a:srgbClr val="000000"/>
              </a:solidFill>
              <a:effectLst/>
              <a:cs typeface="Calibri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</a:rPr>
              <a:t> </a:t>
            </a:r>
            <a:r>
              <a:rPr lang="en-US" sz="2600" b="1" i="0" u="none" strike="noStrike" dirty="0" err="1">
                <a:solidFill>
                  <a:srgbClr val="000000"/>
                </a:solidFill>
                <a:effectLst/>
              </a:rPr>
              <a:t>Sustantiva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: 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Preguntas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 para </a:t>
            </a:r>
            <a:r>
              <a:rPr lang="en-US" sz="2600" b="0" i="0" u="sng" dirty="0" err="1">
                <a:solidFill>
                  <a:srgbClr val="000000"/>
                </a:solidFill>
                <a:effectLst/>
              </a:rPr>
              <a:t>guiar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análisis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ético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.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​</a:t>
            </a:r>
            <a:endParaRPr lang="en-US" sz="2600" b="0" i="0" dirty="0">
              <a:solidFill>
                <a:srgbClr val="000000"/>
              </a:solidFill>
              <a:effectLst/>
              <a:cs typeface="Calibri"/>
            </a:endParaRPr>
          </a:p>
          <a:p>
            <a:pPr lvl="2" fontAlgn="base"/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Valor social, 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validez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científica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selección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justa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participantes</a:t>
            </a:r>
            <a:r>
              <a:rPr lang="en-US" sz="2600" dirty="0">
                <a:solidFill>
                  <a:srgbClr val="000000"/>
                </a:solidFill>
              </a:rPr>
              <a:t>, 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….</a:t>
            </a:r>
            <a:r>
              <a:rPr lang="en-US" sz="2600" dirty="0">
                <a:solidFill>
                  <a:srgbClr val="000000"/>
                </a:solidFill>
              </a:rPr>
              <a:t> </a:t>
            </a:r>
          </a:p>
          <a:p>
            <a:pPr lvl="2"/>
            <a:r>
              <a:rPr lang="en-US" sz="2600" dirty="0" err="1">
                <a:solidFill>
                  <a:srgbClr val="000000"/>
                </a:solidFill>
              </a:rPr>
              <a:t>Preguntas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adicionales</a:t>
            </a:r>
            <a:r>
              <a:rPr lang="en-US" sz="2600" dirty="0">
                <a:solidFill>
                  <a:srgbClr val="000000"/>
                </a:solidFill>
              </a:rPr>
              <a:t> para </a:t>
            </a:r>
            <a:r>
              <a:rPr lang="en-US" sz="2600" dirty="0" err="1">
                <a:solidFill>
                  <a:srgbClr val="000000"/>
                </a:solidFill>
              </a:rPr>
              <a:t>el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monitoreo</a:t>
            </a:r>
            <a:r>
              <a:rPr lang="en-US" sz="2600" dirty="0">
                <a:solidFill>
                  <a:srgbClr val="000000"/>
                </a:solidFill>
              </a:rPr>
              <a:t> de </a:t>
            </a:r>
            <a:r>
              <a:rPr lang="en-US" sz="2600" dirty="0" err="1"/>
              <a:t>los</a:t>
            </a:r>
            <a:r>
              <a:rPr lang="en-US" sz="2600" dirty="0"/>
              <a:t> </a:t>
            </a:r>
            <a:r>
              <a:rPr lang="en-US" sz="2600" dirty="0" err="1"/>
              <a:t>ensayos</a:t>
            </a:r>
            <a:r>
              <a:rPr lang="en-US" sz="2600" dirty="0"/>
              <a:t> </a:t>
            </a:r>
            <a:r>
              <a:rPr lang="en-US" sz="2600" dirty="0" err="1"/>
              <a:t>clínicos</a:t>
            </a:r>
            <a:r>
              <a:rPr lang="en-US" sz="2600" dirty="0"/>
              <a:t> </a:t>
            </a:r>
            <a:r>
              <a:rPr lang="en-US" sz="2600" dirty="0" err="1"/>
              <a:t>controlados</a:t>
            </a:r>
            <a:r>
              <a:rPr lang="en-US" sz="2600" dirty="0"/>
              <a:t> con placebo que se </a:t>
            </a:r>
            <a:r>
              <a:rPr lang="en-US" sz="2600" dirty="0" err="1"/>
              <a:t>encuentran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curso</a:t>
            </a:r>
            <a:r>
              <a:rPr lang="en-US" sz="2600" dirty="0"/>
              <a:t>, luego de </a:t>
            </a:r>
            <a:r>
              <a:rPr lang="en-US" sz="2600" dirty="0" err="1"/>
              <a:t>autorizado</a:t>
            </a:r>
            <a:r>
              <a:rPr lang="en-US" sz="2600" dirty="0"/>
              <a:t> </a:t>
            </a:r>
            <a:r>
              <a:rPr lang="en-US" sz="2600" dirty="0" err="1"/>
              <a:t>el</a:t>
            </a:r>
            <a:r>
              <a:rPr lang="en-US" sz="2600" dirty="0"/>
              <a:t> </a:t>
            </a:r>
            <a:r>
              <a:rPr lang="en-US" sz="2600" dirty="0" err="1"/>
              <a:t>uso</a:t>
            </a:r>
            <a:r>
              <a:rPr lang="en-US" sz="2600" dirty="0"/>
              <a:t> de </a:t>
            </a:r>
            <a:r>
              <a:rPr lang="en-US" sz="2600" dirty="0" err="1"/>
              <a:t>emergencia</a:t>
            </a:r>
            <a:r>
              <a:rPr lang="en-US" sz="2600" dirty="0"/>
              <a:t> de </a:t>
            </a:r>
            <a:r>
              <a:rPr lang="en-US" sz="2600" dirty="0" err="1"/>
              <a:t>intervenciones</a:t>
            </a:r>
            <a:r>
              <a:rPr lang="en-US" sz="2600" dirty="0"/>
              <a:t>.</a:t>
            </a:r>
            <a:endParaRPr lang="en-US" sz="2600" b="0" i="0" dirty="0">
              <a:effectLst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5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583D69C1-860B-D8BE-813A-CB73DD478F58}"/>
              </a:ext>
            </a:extLst>
          </p:cNvPr>
          <p:cNvSpPr txBox="1">
            <a:spLocks noChangeArrowheads="1"/>
          </p:cNvSpPr>
          <p:nvPr/>
        </p:nvSpPr>
        <p:spPr>
          <a:xfrm>
            <a:off x="-28575" y="1371600"/>
            <a:ext cx="14630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0">
              <a:buFontTx/>
              <a:buNone/>
              <a:defRPr/>
            </a:pPr>
            <a:endParaRPr lang="en-US" sz="2400"/>
          </a:p>
          <a:p>
            <a:pPr marL="571500" lvl="2" indent="0">
              <a:buFontTx/>
              <a:buNone/>
              <a:defRPr/>
            </a:pPr>
            <a:endParaRPr lang="en-US" sz="2400"/>
          </a:p>
          <a:p>
            <a:pPr lvl="2" indent="-571500">
              <a:defRPr/>
            </a:pPr>
            <a:endParaRPr lang="en-US" sz="2400"/>
          </a:p>
          <a:p>
            <a:pPr>
              <a:defRPr/>
            </a:pPr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28D92-10F6-C4E4-E89D-1E79F328AA4B}"/>
              </a:ext>
            </a:extLst>
          </p:cNvPr>
          <p:cNvSpPr txBox="1"/>
          <p:nvPr/>
        </p:nvSpPr>
        <p:spPr>
          <a:xfrm>
            <a:off x="566057" y="262235"/>
            <a:ext cx="111905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</a:rPr>
              <a:t>5. ¿</a:t>
            </a:r>
            <a:r>
              <a:rPr lang="en-US" sz="3200" b="1" err="1">
                <a:solidFill>
                  <a:srgbClr val="000099"/>
                </a:solidFill>
              </a:rPr>
              <a:t>Cómo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asegurar</a:t>
            </a:r>
            <a:r>
              <a:rPr lang="en-US" sz="3200" b="1">
                <a:solidFill>
                  <a:srgbClr val="000099"/>
                </a:solidFill>
              </a:rPr>
              <a:t>, </a:t>
            </a:r>
            <a:r>
              <a:rPr lang="en-US" sz="3200" b="1" err="1">
                <a:solidFill>
                  <a:srgbClr val="000099"/>
                </a:solidFill>
              </a:rPr>
              <a:t>en</a:t>
            </a:r>
            <a:r>
              <a:rPr lang="en-US" sz="3200" b="1">
                <a:solidFill>
                  <a:srgbClr val="000099"/>
                </a:solidFill>
              </a:rPr>
              <a:t> las </a:t>
            </a:r>
            <a:r>
              <a:rPr lang="en-US" sz="3200" b="1" err="1">
                <a:solidFill>
                  <a:srgbClr val="000099"/>
                </a:solidFill>
              </a:rPr>
              <a:t>emergencias</a:t>
            </a:r>
            <a:r>
              <a:rPr lang="en-US" sz="3200" b="1">
                <a:solidFill>
                  <a:srgbClr val="000099"/>
                </a:solidFill>
              </a:rPr>
              <a:t> de </a:t>
            </a:r>
            <a:r>
              <a:rPr lang="en-US" sz="3200" b="1" err="1">
                <a:solidFill>
                  <a:srgbClr val="000099"/>
                </a:solidFill>
              </a:rPr>
              <a:t>salud</a:t>
            </a:r>
            <a:r>
              <a:rPr lang="en-US" sz="3200" b="1">
                <a:solidFill>
                  <a:srgbClr val="000099"/>
                </a:solidFill>
              </a:rPr>
              <a:t>, </a:t>
            </a:r>
            <a:r>
              <a:rPr lang="en-US" sz="3200" b="1" err="1">
                <a:solidFill>
                  <a:srgbClr val="000099"/>
                </a:solidFill>
              </a:rPr>
              <a:t>el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uso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ético</a:t>
            </a:r>
            <a:r>
              <a:rPr lang="en-US" sz="3200" b="1">
                <a:solidFill>
                  <a:srgbClr val="000099"/>
                </a:solidFill>
              </a:rPr>
              <a:t> de </a:t>
            </a:r>
            <a:r>
              <a:rPr lang="en-US" sz="3200" b="1" err="1">
                <a:solidFill>
                  <a:srgbClr val="000099"/>
                </a:solidFill>
              </a:rPr>
              <a:t>intervenciones</a:t>
            </a:r>
            <a:r>
              <a:rPr lang="en-US" sz="3200" b="1">
                <a:solidFill>
                  <a:srgbClr val="000099"/>
                </a:solidFill>
              </a:rPr>
              <a:t> no </a:t>
            </a:r>
            <a:r>
              <a:rPr lang="en-US" sz="3200" b="1" err="1">
                <a:solidFill>
                  <a:srgbClr val="000099"/>
                </a:solidFill>
              </a:rPr>
              <a:t>probadas</a:t>
            </a:r>
            <a:r>
              <a:rPr lang="en-US" sz="3200" b="1">
                <a:solidFill>
                  <a:srgbClr val="000099"/>
                </a:solidFill>
              </a:rPr>
              <a:t> y </a:t>
            </a:r>
            <a:r>
              <a:rPr lang="en-US" sz="3200" b="1" err="1">
                <a:solidFill>
                  <a:srgbClr val="000099"/>
                </a:solidFill>
              </a:rPr>
              <a:t>fuera</a:t>
            </a:r>
            <a:r>
              <a:rPr lang="en-US" sz="3200" b="1">
                <a:solidFill>
                  <a:srgbClr val="000099"/>
                </a:solidFill>
              </a:rPr>
              <a:t> de </a:t>
            </a:r>
            <a:r>
              <a:rPr lang="en-US" sz="3200" b="1" err="1">
                <a:solidFill>
                  <a:srgbClr val="000099"/>
                </a:solidFill>
              </a:rPr>
              <a:t>una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investigación</a:t>
            </a:r>
            <a:r>
              <a:rPr lang="en-US" sz="3200" b="1">
                <a:solidFill>
                  <a:srgbClr val="000099"/>
                </a:solidFill>
              </a:rPr>
              <a:t>? </a:t>
            </a:r>
            <a:endParaRPr lang="en-PE" sz="44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6BE18A1-C4BE-F03B-48B3-35C38021E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17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E" altLang="en-P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6D94D98-75EA-1A0F-D5D0-621543A6F6D0}"/>
              </a:ext>
            </a:extLst>
          </p:cNvPr>
          <p:cNvSpPr txBox="1">
            <a:spLocks noChangeArrowheads="1"/>
          </p:cNvSpPr>
          <p:nvPr/>
        </p:nvSpPr>
        <p:spPr>
          <a:xfrm>
            <a:off x="451692" y="1734038"/>
            <a:ext cx="11304879" cy="324718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600" dirty="0"/>
              <a:t>En </a:t>
            </a:r>
            <a:r>
              <a:rPr lang="en-US" sz="2600" dirty="0" err="1"/>
              <a:t>emergencias</a:t>
            </a:r>
            <a:r>
              <a:rPr lang="en-US" sz="2600" dirty="0"/>
              <a:t>,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situaciones</a:t>
            </a:r>
            <a:r>
              <a:rPr lang="en-US" sz="2600" dirty="0"/>
              <a:t> </a:t>
            </a:r>
            <a:r>
              <a:rPr lang="en-US" sz="2600" dirty="0" err="1"/>
              <a:t>excepcionales</a:t>
            </a:r>
            <a:r>
              <a:rPr lang="en-US" sz="2600" dirty="0"/>
              <a:t>, </a:t>
            </a:r>
            <a:r>
              <a:rPr lang="en-US" sz="2600" b="1" i="1" dirty="0" err="1"/>
              <a:t>puede</a:t>
            </a:r>
            <a:r>
              <a:rPr lang="en-US" sz="2600" b="1" i="1" dirty="0"/>
              <a:t> ser</a:t>
            </a:r>
            <a:r>
              <a:rPr lang="en-US" sz="2600" dirty="0"/>
              <a:t> </a:t>
            </a:r>
            <a:r>
              <a:rPr lang="en-US" sz="2600" dirty="0" err="1"/>
              <a:t>éticamente</a:t>
            </a:r>
            <a:r>
              <a:rPr lang="en-US" sz="2600" dirty="0"/>
              <a:t> </a:t>
            </a:r>
            <a:r>
              <a:rPr lang="en-US" sz="2600" dirty="0" err="1"/>
              <a:t>aceptable</a:t>
            </a:r>
            <a:r>
              <a:rPr lang="en-US" sz="2600" dirty="0"/>
              <a:t> usar </a:t>
            </a:r>
            <a:r>
              <a:rPr lang="en-US" sz="2600" dirty="0" err="1"/>
              <a:t>intervenciones</a:t>
            </a:r>
            <a:r>
              <a:rPr lang="en-US" sz="2600" dirty="0"/>
              <a:t> no </a:t>
            </a:r>
            <a:r>
              <a:rPr lang="en-US" sz="2600" dirty="0" err="1"/>
              <a:t>probadas</a:t>
            </a:r>
            <a:r>
              <a:rPr lang="en-US" sz="2600" dirty="0"/>
              <a:t> y </a:t>
            </a:r>
            <a:r>
              <a:rPr lang="en-US" sz="2600" dirty="0" err="1"/>
              <a:t>ofrecidas</a:t>
            </a:r>
            <a:r>
              <a:rPr lang="en-US" sz="2600" dirty="0"/>
              <a:t> </a:t>
            </a:r>
            <a:r>
              <a:rPr lang="en-US" sz="2600" dirty="0" err="1"/>
              <a:t>fuera</a:t>
            </a:r>
            <a:r>
              <a:rPr lang="en-US" sz="2600" dirty="0"/>
              <a:t> del </a:t>
            </a:r>
            <a:r>
              <a:rPr lang="en-US" sz="2600" dirty="0" err="1"/>
              <a:t>ámbito</a:t>
            </a:r>
            <a:r>
              <a:rPr lang="en-US" sz="2600" dirty="0"/>
              <a:t> de </a:t>
            </a:r>
            <a:r>
              <a:rPr lang="en-US" sz="2600" dirty="0" err="1"/>
              <a:t>una</a:t>
            </a:r>
            <a:r>
              <a:rPr lang="en-US" sz="2600" dirty="0"/>
              <a:t> </a:t>
            </a:r>
            <a:r>
              <a:rPr lang="en-US" sz="2600" dirty="0" err="1"/>
              <a:t>investigación</a:t>
            </a:r>
            <a:r>
              <a:rPr lang="en-US" sz="2600" dirty="0"/>
              <a:t>. Para </a:t>
            </a:r>
            <a:r>
              <a:rPr lang="en-US" sz="2600" dirty="0" err="1"/>
              <a:t>estos</a:t>
            </a:r>
            <a:r>
              <a:rPr lang="en-US" sz="2600" dirty="0"/>
              <a:t> </a:t>
            </a:r>
            <a:r>
              <a:rPr lang="en-US" sz="2600" dirty="0" err="1"/>
              <a:t>casos</a:t>
            </a:r>
            <a:r>
              <a:rPr lang="en-US" sz="2600" dirty="0"/>
              <a:t>, hay un </a:t>
            </a:r>
            <a:r>
              <a:rPr lang="en-US" sz="2600" dirty="0" err="1"/>
              <a:t>marco</a:t>
            </a:r>
            <a:r>
              <a:rPr lang="en-US" sz="2600" dirty="0"/>
              <a:t> </a:t>
            </a:r>
            <a:r>
              <a:rPr lang="en-US" sz="2600" dirty="0" err="1"/>
              <a:t>ético</a:t>
            </a:r>
            <a:r>
              <a:rPr lang="en-US" sz="2600" dirty="0"/>
              <a:t> </a:t>
            </a:r>
            <a:r>
              <a:rPr lang="en-US" sz="2600" dirty="0" err="1"/>
              <a:t>específico</a:t>
            </a:r>
            <a:r>
              <a:rPr lang="en-US" sz="2600" dirty="0"/>
              <a:t>: </a:t>
            </a:r>
            <a:r>
              <a:rPr lang="en-US" sz="2600" b="1" i="1" dirty="0" err="1"/>
              <a:t>Uso</a:t>
            </a:r>
            <a:r>
              <a:rPr lang="en-US" sz="2600" b="1" i="1" dirty="0"/>
              <a:t> de </a:t>
            </a:r>
            <a:r>
              <a:rPr lang="en-US" sz="2600" b="1" i="1" dirty="0" err="1"/>
              <a:t>emergencia</a:t>
            </a:r>
            <a:r>
              <a:rPr lang="en-US" sz="2600" b="1" i="1" dirty="0"/>
              <a:t> </a:t>
            </a:r>
            <a:r>
              <a:rPr lang="en-US" sz="2600" b="1" i="1" dirty="0" err="1"/>
              <a:t>monitoreado</a:t>
            </a:r>
            <a:r>
              <a:rPr lang="en-US" sz="2600" b="1" i="1" dirty="0"/>
              <a:t> de </a:t>
            </a:r>
            <a:r>
              <a:rPr lang="en-US" sz="2600" b="1" i="1" dirty="0" err="1"/>
              <a:t>intervenciones</a:t>
            </a:r>
            <a:r>
              <a:rPr lang="en-US" sz="2600" b="1" i="1" dirty="0"/>
              <a:t> no </a:t>
            </a:r>
            <a:r>
              <a:rPr lang="en-US" sz="2600" b="1" i="1" dirty="0" err="1"/>
              <a:t>registradas</a:t>
            </a:r>
            <a:r>
              <a:rPr lang="en-US" sz="2600" b="1" i="1" dirty="0"/>
              <a:t> y </a:t>
            </a:r>
            <a:r>
              <a:rPr lang="en-US" sz="2600" b="1" i="1" dirty="0" err="1"/>
              <a:t>experimentales</a:t>
            </a:r>
            <a:r>
              <a:rPr lang="en-US" sz="2600" i="1" dirty="0"/>
              <a:t> </a:t>
            </a:r>
            <a:r>
              <a:rPr lang="en-US" sz="2600" dirty="0"/>
              <a:t>(MEURI, </a:t>
            </a:r>
            <a:r>
              <a:rPr lang="en-US" sz="2600" dirty="0" err="1"/>
              <a:t>por</a:t>
            </a:r>
            <a:r>
              <a:rPr lang="en-US" sz="2600" dirty="0"/>
              <a:t> </a:t>
            </a:r>
            <a:r>
              <a:rPr lang="en-US" sz="2600" dirty="0" err="1"/>
              <a:t>su</a:t>
            </a:r>
            <a:r>
              <a:rPr lang="en-US" sz="2600" dirty="0"/>
              <a:t> sigla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inglés</a:t>
            </a:r>
            <a:r>
              <a:rPr lang="en-US" sz="2600" dirty="0"/>
              <a:t>). </a:t>
            </a:r>
            <a:endParaRPr lang="es-419" sz="2600" dirty="0">
              <a:cs typeface="Calibri"/>
            </a:endParaRPr>
          </a:p>
          <a:p>
            <a:r>
              <a:rPr lang="es-419" sz="2600" dirty="0">
                <a:ea typeface="+mn-lt"/>
                <a:cs typeface="+mn-lt"/>
              </a:rPr>
              <a:t>Desafío ético más prominente en </a:t>
            </a:r>
            <a:r>
              <a:rPr lang="en-US" sz="2600" dirty="0">
                <a:ea typeface="+mn-lt"/>
                <a:cs typeface="+mn-lt"/>
              </a:rPr>
              <a:t>la Región </a:t>
            </a:r>
            <a:r>
              <a:rPr lang="en-US" sz="2600" dirty="0" err="1">
                <a:ea typeface="+mn-lt"/>
                <a:cs typeface="+mn-lt"/>
              </a:rPr>
              <a:t>durante</a:t>
            </a:r>
            <a:r>
              <a:rPr lang="en-US" sz="2600" dirty="0">
                <a:ea typeface="+mn-lt"/>
                <a:cs typeface="+mn-lt"/>
              </a:rPr>
              <a:t> la </a:t>
            </a:r>
            <a:r>
              <a:rPr lang="en-US" sz="2600" dirty="0" err="1">
                <a:ea typeface="+mn-lt"/>
                <a:cs typeface="+mn-lt"/>
              </a:rPr>
              <a:t>pandemia</a:t>
            </a:r>
            <a:r>
              <a:rPr lang="en-US" sz="2600" dirty="0">
                <a:ea typeface="+mn-lt"/>
                <a:cs typeface="+mn-lt"/>
              </a:rPr>
              <a:t>: </a:t>
            </a:r>
            <a:r>
              <a:rPr lang="en-US" sz="2600" dirty="0" err="1">
                <a:ea typeface="+mn-lt"/>
                <a:cs typeface="+mn-lt"/>
              </a:rPr>
              <a:t>Uso</a:t>
            </a:r>
            <a:r>
              <a:rPr lang="en-US" sz="2600" dirty="0">
                <a:ea typeface="+mn-lt"/>
                <a:cs typeface="+mn-lt"/>
              </a:rPr>
              <a:t> de </a:t>
            </a:r>
            <a:r>
              <a:rPr lang="en-US" sz="2600" dirty="0" err="1">
                <a:ea typeface="+mn-lt"/>
                <a:cs typeface="+mn-lt"/>
              </a:rPr>
              <a:t>intervenciones</a:t>
            </a:r>
            <a:r>
              <a:rPr lang="en-US" sz="2600" dirty="0">
                <a:ea typeface="+mn-lt"/>
                <a:cs typeface="+mn-lt"/>
              </a:rPr>
              <a:t> no </a:t>
            </a:r>
            <a:r>
              <a:rPr lang="en-US" sz="2600" dirty="0" err="1">
                <a:ea typeface="+mn-lt"/>
                <a:cs typeface="+mn-lt"/>
              </a:rPr>
              <a:t>probadas</a:t>
            </a:r>
            <a:r>
              <a:rPr lang="en-US" sz="2600" dirty="0">
                <a:ea typeface="+mn-lt"/>
                <a:cs typeface="+mn-lt"/>
              </a:rPr>
              <a:t> </a:t>
            </a:r>
            <a:r>
              <a:rPr lang="en-US" sz="2600" dirty="0" err="1">
                <a:ea typeface="+mn-lt"/>
                <a:cs typeface="+mn-lt"/>
              </a:rPr>
              <a:t>fuera</a:t>
            </a:r>
            <a:r>
              <a:rPr lang="en-US" sz="2600" dirty="0">
                <a:ea typeface="+mn-lt"/>
                <a:cs typeface="+mn-lt"/>
              </a:rPr>
              <a:t> de </a:t>
            </a:r>
            <a:r>
              <a:rPr lang="en-US" sz="2600" dirty="0" err="1">
                <a:ea typeface="+mn-lt"/>
                <a:cs typeface="+mn-lt"/>
              </a:rPr>
              <a:t>investigaciones</a:t>
            </a:r>
            <a:r>
              <a:rPr lang="en-US" sz="2600" dirty="0">
                <a:ea typeface="+mn-lt"/>
                <a:cs typeface="+mn-lt"/>
              </a:rPr>
              <a:t> sin </a:t>
            </a:r>
            <a:r>
              <a:rPr lang="en-US" sz="2600" dirty="0" err="1">
                <a:ea typeface="+mn-lt"/>
                <a:cs typeface="+mn-lt"/>
              </a:rPr>
              <a:t>adherencia</a:t>
            </a:r>
            <a:r>
              <a:rPr lang="en-US" sz="2600" dirty="0">
                <a:ea typeface="+mn-lt"/>
                <a:cs typeface="+mn-lt"/>
              </a:rPr>
              <a:t> a </a:t>
            </a:r>
            <a:r>
              <a:rPr lang="en-US" sz="2600" dirty="0" err="1">
                <a:ea typeface="+mn-lt"/>
                <a:cs typeface="+mn-lt"/>
              </a:rPr>
              <a:t>este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marco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ético</a:t>
            </a:r>
            <a:r>
              <a:rPr lang="en-US" sz="2600" dirty="0">
                <a:ea typeface="+mn-lt"/>
                <a:cs typeface="+mn-lt"/>
              </a:rPr>
              <a:t>. </a:t>
            </a:r>
            <a:endParaRPr lang="en-US" sz="2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3016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583D69C1-860B-D8BE-813A-CB73DD478F58}"/>
              </a:ext>
            </a:extLst>
          </p:cNvPr>
          <p:cNvSpPr txBox="1">
            <a:spLocks noChangeArrowheads="1"/>
          </p:cNvSpPr>
          <p:nvPr/>
        </p:nvSpPr>
        <p:spPr>
          <a:xfrm>
            <a:off x="-28575" y="1371600"/>
            <a:ext cx="14630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0">
              <a:buFontTx/>
              <a:buNone/>
              <a:defRPr/>
            </a:pPr>
            <a:endParaRPr lang="en-US" sz="2400"/>
          </a:p>
          <a:p>
            <a:pPr marL="571500" lvl="2" indent="0">
              <a:buFontTx/>
              <a:buNone/>
              <a:defRPr/>
            </a:pPr>
            <a:endParaRPr lang="en-US" sz="2400"/>
          </a:p>
          <a:p>
            <a:pPr lvl="2" indent="-571500">
              <a:defRPr/>
            </a:pPr>
            <a:endParaRPr lang="en-US" sz="2400"/>
          </a:p>
          <a:p>
            <a:pPr>
              <a:defRPr/>
            </a:pPr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28D92-10F6-C4E4-E89D-1E79F328AA4B}"/>
              </a:ext>
            </a:extLst>
          </p:cNvPr>
          <p:cNvSpPr txBox="1"/>
          <p:nvPr/>
        </p:nvSpPr>
        <p:spPr>
          <a:xfrm>
            <a:off x="566057" y="262235"/>
            <a:ext cx="111905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</a:rPr>
              <a:t>5. ¿</a:t>
            </a:r>
            <a:r>
              <a:rPr lang="en-US" sz="3200" b="1" err="1">
                <a:solidFill>
                  <a:srgbClr val="000099"/>
                </a:solidFill>
              </a:rPr>
              <a:t>Cómo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asegurar</a:t>
            </a:r>
            <a:r>
              <a:rPr lang="en-US" sz="3200" b="1">
                <a:solidFill>
                  <a:srgbClr val="000099"/>
                </a:solidFill>
              </a:rPr>
              <a:t>, </a:t>
            </a:r>
            <a:r>
              <a:rPr lang="en-US" sz="3200" b="1" err="1">
                <a:solidFill>
                  <a:srgbClr val="000099"/>
                </a:solidFill>
              </a:rPr>
              <a:t>en</a:t>
            </a:r>
            <a:r>
              <a:rPr lang="en-US" sz="3200" b="1">
                <a:solidFill>
                  <a:srgbClr val="000099"/>
                </a:solidFill>
              </a:rPr>
              <a:t> las </a:t>
            </a:r>
            <a:r>
              <a:rPr lang="en-US" sz="3200" b="1" err="1">
                <a:solidFill>
                  <a:srgbClr val="000099"/>
                </a:solidFill>
              </a:rPr>
              <a:t>emergencias</a:t>
            </a:r>
            <a:r>
              <a:rPr lang="en-US" sz="3200" b="1">
                <a:solidFill>
                  <a:srgbClr val="000099"/>
                </a:solidFill>
              </a:rPr>
              <a:t> de </a:t>
            </a:r>
            <a:r>
              <a:rPr lang="en-US" sz="3200" b="1" err="1">
                <a:solidFill>
                  <a:srgbClr val="000099"/>
                </a:solidFill>
              </a:rPr>
              <a:t>salud</a:t>
            </a:r>
            <a:r>
              <a:rPr lang="en-US" sz="3200" b="1">
                <a:solidFill>
                  <a:srgbClr val="000099"/>
                </a:solidFill>
              </a:rPr>
              <a:t>, </a:t>
            </a:r>
            <a:r>
              <a:rPr lang="en-US" sz="3200" b="1" err="1">
                <a:solidFill>
                  <a:srgbClr val="000099"/>
                </a:solidFill>
              </a:rPr>
              <a:t>el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uso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ético</a:t>
            </a:r>
            <a:r>
              <a:rPr lang="en-US" sz="3200" b="1">
                <a:solidFill>
                  <a:srgbClr val="000099"/>
                </a:solidFill>
              </a:rPr>
              <a:t> de </a:t>
            </a:r>
            <a:r>
              <a:rPr lang="en-US" sz="3200" b="1" err="1">
                <a:solidFill>
                  <a:srgbClr val="000099"/>
                </a:solidFill>
              </a:rPr>
              <a:t>intervenciones</a:t>
            </a:r>
            <a:r>
              <a:rPr lang="en-US" sz="3200" b="1">
                <a:solidFill>
                  <a:srgbClr val="000099"/>
                </a:solidFill>
              </a:rPr>
              <a:t> no </a:t>
            </a:r>
            <a:r>
              <a:rPr lang="en-US" sz="3200" b="1" err="1">
                <a:solidFill>
                  <a:srgbClr val="000099"/>
                </a:solidFill>
              </a:rPr>
              <a:t>probadas</a:t>
            </a:r>
            <a:r>
              <a:rPr lang="en-US" sz="3200" b="1">
                <a:solidFill>
                  <a:srgbClr val="000099"/>
                </a:solidFill>
              </a:rPr>
              <a:t> y </a:t>
            </a:r>
            <a:r>
              <a:rPr lang="en-US" sz="3200" b="1" err="1">
                <a:solidFill>
                  <a:srgbClr val="000099"/>
                </a:solidFill>
              </a:rPr>
              <a:t>fuera</a:t>
            </a:r>
            <a:r>
              <a:rPr lang="en-US" sz="3200" b="1">
                <a:solidFill>
                  <a:srgbClr val="000099"/>
                </a:solidFill>
              </a:rPr>
              <a:t> de </a:t>
            </a:r>
            <a:r>
              <a:rPr lang="en-US" sz="3200" b="1" err="1">
                <a:solidFill>
                  <a:srgbClr val="000099"/>
                </a:solidFill>
              </a:rPr>
              <a:t>una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investigación</a:t>
            </a:r>
            <a:r>
              <a:rPr lang="en-US" sz="3200" b="1">
                <a:solidFill>
                  <a:srgbClr val="000099"/>
                </a:solidFill>
              </a:rPr>
              <a:t>? </a:t>
            </a:r>
            <a:endParaRPr lang="en-PE" sz="44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6BE18A1-C4BE-F03B-48B3-35C38021E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17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E" altLang="en-P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6D94D98-75EA-1A0F-D5D0-621543A6F6D0}"/>
              </a:ext>
            </a:extLst>
          </p:cNvPr>
          <p:cNvSpPr txBox="1">
            <a:spLocks noChangeArrowheads="1"/>
          </p:cNvSpPr>
          <p:nvPr/>
        </p:nvSpPr>
        <p:spPr>
          <a:xfrm>
            <a:off x="451692" y="1734039"/>
            <a:ext cx="11304879" cy="342253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600" dirty="0"/>
              <a:t>El </a:t>
            </a:r>
            <a:r>
              <a:rPr lang="en-US" sz="2600" dirty="0" err="1"/>
              <a:t>marco</a:t>
            </a:r>
            <a:r>
              <a:rPr lang="en-US" sz="2600" dirty="0"/>
              <a:t> MEURI </a:t>
            </a:r>
            <a:r>
              <a:rPr lang="en-US" sz="2600" dirty="0" err="1"/>
              <a:t>fue</a:t>
            </a:r>
            <a:r>
              <a:rPr lang="en-US" sz="2600" dirty="0"/>
              <a:t> </a:t>
            </a:r>
            <a:r>
              <a:rPr lang="en-US" sz="2600" dirty="0" err="1"/>
              <a:t>concebido</a:t>
            </a:r>
            <a:r>
              <a:rPr lang="en-US" sz="2600" dirty="0"/>
              <a:t> </a:t>
            </a:r>
            <a:r>
              <a:rPr lang="en-US" sz="2600" dirty="0" err="1"/>
              <a:t>por</a:t>
            </a:r>
            <a:r>
              <a:rPr lang="en-US" sz="2600" dirty="0"/>
              <a:t> la OMS </a:t>
            </a:r>
            <a:r>
              <a:rPr lang="en-US" sz="2600" dirty="0" err="1"/>
              <a:t>durante</a:t>
            </a:r>
            <a:r>
              <a:rPr lang="en-US" sz="2600" dirty="0"/>
              <a:t> </a:t>
            </a:r>
            <a:r>
              <a:rPr lang="en-US" sz="2600" dirty="0" err="1"/>
              <a:t>el</a:t>
            </a:r>
            <a:r>
              <a:rPr lang="en-US" sz="2600" dirty="0"/>
              <a:t> </a:t>
            </a:r>
            <a:r>
              <a:rPr lang="en-US" sz="2600" dirty="0" err="1"/>
              <a:t>brote</a:t>
            </a:r>
            <a:r>
              <a:rPr lang="en-US" sz="2600" dirty="0"/>
              <a:t> del </a:t>
            </a:r>
            <a:r>
              <a:rPr lang="en-US" sz="2600" dirty="0" err="1"/>
              <a:t>ébola</a:t>
            </a:r>
            <a:r>
              <a:rPr lang="en-US" sz="2600" dirty="0"/>
              <a:t> del 2014. </a:t>
            </a:r>
            <a:endParaRPr lang="en-US" sz="2600" dirty="0">
              <a:cs typeface="Calibri"/>
            </a:endParaRPr>
          </a:p>
          <a:p>
            <a:pPr fontAlgn="base"/>
            <a:r>
              <a:rPr lang="en-US" sz="2600" dirty="0"/>
              <a:t>Al </a:t>
            </a:r>
            <a:r>
              <a:rPr lang="en-US" sz="2600" dirty="0" err="1"/>
              <a:t>inicio</a:t>
            </a:r>
            <a:r>
              <a:rPr lang="en-US" sz="2600" dirty="0"/>
              <a:t> de la </a:t>
            </a:r>
            <a:r>
              <a:rPr lang="en-US" sz="2600" dirty="0" err="1"/>
              <a:t>pandemia</a:t>
            </a:r>
            <a:r>
              <a:rPr lang="en-US" sz="2600" dirty="0"/>
              <a:t> de COVID-19, la OPS </a:t>
            </a:r>
            <a:r>
              <a:rPr lang="en-US" sz="2600" dirty="0" err="1"/>
              <a:t>publicó</a:t>
            </a:r>
            <a:r>
              <a:rPr lang="en-US" sz="2600" dirty="0"/>
              <a:t> </a:t>
            </a:r>
            <a:r>
              <a:rPr lang="en-US" sz="2600" dirty="0" err="1"/>
              <a:t>una</a:t>
            </a:r>
            <a:r>
              <a:rPr lang="en-US" sz="2600" dirty="0"/>
              <a:t> </a:t>
            </a:r>
            <a:r>
              <a:rPr lang="en-US" sz="2600" dirty="0" err="1"/>
              <a:t>revisión</a:t>
            </a:r>
            <a:r>
              <a:rPr lang="en-US" sz="2600" dirty="0"/>
              <a:t> del </a:t>
            </a:r>
            <a:r>
              <a:rPr lang="en-US" sz="2600" dirty="0" err="1"/>
              <a:t>marco</a:t>
            </a:r>
            <a:r>
              <a:rPr lang="en-US" sz="2600" dirty="0"/>
              <a:t> MEURI que </a:t>
            </a:r>
            <a:r>
              <a:rPr lang="en-US" sz="2600" dirty="0" err="1"/>
              <a:t>organiza</a:t>
            </a:r>
            <a:r>
              <a:rPr lang="en-US" sz="2600" dirty="0"/>
              <a:t> las </a:t>
            </a:r>
            <a:r>
              <a:rPr lang="en-US" sz="2600" dirty="0" err="1"/>
              <a:t>consideraciones</a:t>
            </a:r>
            <a:r>
              <a:rPr lang="en-US" sz="2600" dirty="0"/>
              <a:t> </a:t>
            </a:r>
            <a:r>
              <a:rPr lang="en-US" sz="2600" dirty="0" err="1"/>
              <a:t>éticas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cuatro </a:t>
            </a:r>
            <a:r>
              <a:rPr lang="en-US" sz="2600" dirty="0" err="1"/>
              <a:t>criterios</a:t>
            </a:r>
            <a:r>
              <a:rPr lang="en-US" sz="2600" dirty="0"/>
              <a:t> </a:t>
            </a:r>
            <a:r>
              <a:rPr lang="en-US" sz="2600" dirty="0" err="1"/>
              <a:t>centrales</a:t>
            </a:r>
            <a:r>
              <a:rPr lang="en-US" sz="2600" dirty="0"/>
              <a:t> para la </a:t>
            </a:r>
            <a:r>
              <a:rPr lang="en-US" sz="2600" dirty="0" err="1"/>
              <a:t>aceptabilidad</a:t>
            </a:r>
            <a:r>
              <a:rPr lang="en-US" sz="2600" dirty="0"/>
              <a:t> </a:t>
            </a:r>
            <a:r>
              <a:rPr lang="en-US" sz="2600" dirty="0" err="1"/>
              <a:t>ética</a:t>
            </a:r>
            <a:r>
              <a:rPr lang="en-US" sz="2600" dirty="0"/>
              <a:t> del </a:t>
            </a:r>
            <a:r>
              <a:rPr lang="en-US" sz="2600" dirty="0" err="1"/>
              <a:t>uso</a:t>
            </a:r>
            <a:r>
              <a:rPr lang="en-US" sz="2600" dirty="0"/>
              <a:t> de </a:t>
            </a:r>
            <a:r>
              <a:rPr lang="en-US" sz="2600" dirty="0" err="1"/>
              <a:t>emergencia</a:t>
            </a:r>
            <a:r>
              <a:rPr lang="en-US" sz="2600" dirty="0"/>
              <a:t> de las </a:t>
            </a:r>
            <a:r>
              <a:rPr lang="en-US" sz="2600" dirty="0" err="1"/>
              <a:t>intervenciones</a:t>
            </a:r>
            <a:r>
              <a:rPr lang="en-US" sz="2600" dirty="0"/>
              <a:t> no </a:t>
            </a:r>
            <a:r>
              <a:rPr lang="en-US" sz="2600" dirty="0" err="1"/>
              <a:t>probadas</a:t>
            </a:r>
            <a:r>
              <a:rPr lang="en-US" sz="2600" dirty="0"/>
              <a:t> y </a:t>
            </a:r>
            <a:r>
              <a:rPr lang="en-US" sz="2600" dirty="0" err="1"/>
              <a:t>fuera</a:t>
            </a:r>
            <a:r>
              <a:rPr lang="en-US" sz="2600" dirty="0"/>
              <a:t> de </a:t>
            </a:r>
            <a:r>
              <a:rPr lang="en-US" sz="2600" dirty="0" err="1"/>
              <a:t>una</a:t>
            </a:r>
            <a:r>
              <a:rPr lang="en-US" sz="2600" dirty="0"/>
              <a:t> </a:t>
            </a:r>
            <a:r>
              <a:rPr lang="en-US" sz="2600" dirty="0" err="1"/>
              <a:t>investigación</a:t>
            </a:r>
            <a:r>
              <a:rPr lang="en-US" sz="2600" dirty="0"/>
              <a:t>, y da </a:t>
            </a:r>
            <a:r>
              <a:rPr lang="en-US" sz="2600" dirty="0" err="1"/>
              <a:t>recomendaciones</a:t>
            </a:r>
            <a:r>
              <a:rPr lang="en-US" sz="2600" dirty="0"/>
              <a:t> para </a:t>
            </a:r>
            <a:r>
              <a:rPr lang="en-US" sz="2600" dirty="0" err="1"/>
              <a:t>su</a:t>
            </a:r>
            <a:r>
              <a:rPr lang="en-US" sz="2600" dirty="0"/>
              <a:t> </a:t>
            </a:r>
            <a:r>
              <a:rPr lang="en-US" sz="2600" dirty="0" err="1"/>
              <a:t>implementación</a:t>
            </a:r>
            <a:r>
              <a:rPr lang="en-US" sz="2600" dirty="0"/>
              <a:t>.</a:t>
            </a:r>
            <a:endParaRPr lang="en-US" sz="2600" dirty="0">
              <a:cs typeface="Calibri"/>
            </a:endParaRPr>
          </a:p>
          <a:p>
            <a:pPr algn="l" rtl="0" fontAlgn="base"/>
            <a:r>
              <a:rPr lang="en-US" sz="2600" dirty="0"/>
              <a:t>En </a:t>
            </a:r>
            <a:r>
              <a:rPr lang="en-US" sz="2600" dirty="0" err="1"/>
              <a:t>el</a:t>
            </a:r>
            <a:r>
              <a:rPr lang="en-US" sz="2600" dirty="0"/>
              <a:t> 2022, la OMS </a:t>
            </a:r>
            <a:r>
              <a:rPr lang="en-US" sz="2600" dirty="0" err="1"/>
              <a:t>publicó</a:t>
            </a:r>
            <a:r>
              <a:rPr lang="en-US" sz="2600" dirty="0"/>
              <a:t> </a:t>
            </a:r>
            <a:r>
              <a:rPr lang="en-US" sz="2600" dirty="0" err="1"/>
              <a:t>una</a:t>
            </a:r>
            <a:r>
              <a:rPr lang="en-US" sz="2600" dirty="0"/>
              <a:t> </a:t>
            </a:r>
            <a:r>
              <a:rPr lang="en-US" sz="2600" dirty="0" err="1"/>
              <a:t>orientación</a:t>
            </a:r>
            <a:r>
              <a:rPr lang="en-US" sz="2600" dirty="0"/>
              <a:t> general para </a:t>
            </a:r>
            <a:r>
              <a:rPr lang="en-US" sz="2600" dirty="0" err="1"/>
              <a:t>el</a:t>
            </a:r>
            <a:r>
              <a:rPr lang="en-US" sz="2600" dirty="0"/>
              <a:t> </a:t>
            </a:r>
            <a:r>
              <a:rPr lang="en-US" sz="2600" dirty="0" err="1"/>
              <a:t>tema</a:t>
            </a:r>
            <a:r>
              <a:rPr lang="en-US" sz="2600" dirty="0"/>
              <a:t> que </a:t>
            </a:r>
            <a:r>
              <a:rPr lang="en-US" sz="2600" dirty="0" err="1"/>
              <a:t>adopta</a:t>
            </a:r>
            <a:r>
              <a:rPr lang="en-US" sz="2600" dirty="0"/>
              <a:t> </a:t>
            </a:r>
            <a:r>
              <a:rPr lang="en-US" sz="2600" dirty="0" err="1"/>
              <a:t>esos</a:t>
            </a:r>
            <a:r>
              <a:rPr lang="en-US" sz="2600" dirty="0"/>
              <a:t> cuatro </a:t>
            </a:r>
            <a:r>
              <a:rPr lang="en-US" sz="2600" dirty="0" err="1"/>
              <a:t>criterios</a:t>
            </a:r>
            <a:r>
              <a:rPr lang="en-US" sz="2600" dirty="0"/>
              <a:t> </a:t>
            </a:r>
            <a:r>
              <a:rPr lang="en-US" sz="2600" dirty="0" err="1"/>
              <a:t>éticos</a:t>
            </a:r>
            <a:r>
              <a:rPr lang="en-US" sz="2600" dirty="0"/>
              <a:t> y </a:t>
            </a:r>
            <a:r>
              <a:rPr lang="en-US" sz="2600" dirty="0" err="1"/>
              <a:t>recomendaciones</a:t>
            </a:r>
            <a:r>
              <a:rPr lang="en-US" sz="2600" dirty="0"/>
              <a:t> de la OPS.</a:t>
            </a:r>
            <a:endParaRPr lang="en-US" sz="2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2240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583D69C1-860B-D8BE-813A-CB73DD478F58}"/>
              </a:ext>
            </a:extLst>
          </p:cNvPr>
          <p:cNvSpPr txBox="1">
            <a:spLocks noChangeArrowheads="1"/>
          </p:cNvSpPr>
          <p:nvPr/>
        </p:nvSpPr>
        <p:spPr>
          <a:xfrm>
            <a:off x="-28575" y="1371600"/>
            <a:ext cx="14630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0">
              <a:buFontTx/>
              <a:buNone/>
              <a:defRPr/>
            </a:pPr>
            <a:endParaRPr lang="en-US" sz="2400"/>
          </a:p>
          <a:p>
            <a:pPr marL="571500" lvl="2" indent="0">
              <a:buFontTx/>
              <a:buNone/>
              <a:defRPr/>
            </a:pPr>
            <a:endParaRPr lang="en-US" sz="2400"/>
          </a:p>
          <a:p>
            <a:pPr lvl="2" indent="-571500">
              <a:defRPr/>
            </a:pPr>
            <a:endParaRPr lang="en-US" sz="2400"/>
          </a:p>
          <a:p>
            <a:pPr>
              <a:defRPr/>
            </a:pPr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28D92-10F6-C4E4-E89D-1E79F328AA4B}"/>
              </a:ext>
            </a:extLst>
          </p:cNvPr>
          <p:cNvSpPr txBox="1"/>
          <p:nvPr/>
        </p:nvSpPr>
        <p:spPr>
          <a:xfrm>
            <a:off x="566057" y="262235"/>
            <a:ext cx="111905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</a:rPr>
              <a:t>5. ¿</a:t>
            </a:r>
            <a:r>
              <a:rPr lang="en-US" sz="3200" b="1" err="1">
                <a:solidFill>
                  <a:srgbClr val="000099"/>
                </a:solidFill>
              </a:rPr>
              <a:t>Cómo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asegurar</a:t>
            </a:r>
            <a:r>
              <a:rPr lang="en-US" sz="3200" b="1">
                <a:solidFill>
                  <a:srgbClr val="000099"/>
                </a:solidFill>
              </a:rPr>
              <a:t>, </a:t>
            </a:r>
            <a:r>
              <a:rPr lang="en-US" sz="3200" b="1" err="1">
                <a:solidFill>
                  <a:srgbClr val="000099"/>
                </a:solidFill>
              </a:rPr>
              <a:t>en</a:t>
            </a:r>
            <a:r>
              <a:rPr lang="en-US" sz="3200" b="1">
                <a:solidFill>
                  <a:srgbClr val="000099"/>
                </a:solidFill>
              </a:rPr>
              <a:t> las </a:t>
            </a:r>
            <a:r>
              <a:rPr lang="en-US" sz="3200" b="1" err="1">
                <a:solidFill>
                  <a:srgbClr val="000099"/>
                </a:solidFill>
              </a:rPr>
              <a:t>emergencias</a:t>
            </a:r>
            <a:r>
              <a:rPr lang="en-US" sz="3200" b="1">
                <a:solidFill>
                  <a:srgbClr val="000099"/>
                </a:solidFill>
              </a:rPr>
              <a:t> de </a:t>
            </a:r>
            <a:r>
              <a:rPr lang="en-US" sz="3200" b="1" err="1">
                <a:solidFill>
                  <a:srgbClr val="000099"/>
                </a:solidFill>
              </a:rPr>
              <a:t>salud</a:t>
            </a:r>
            <a:r>
              <a:rPr lang="en-US" sz="3200" b="1">
                <a:solidFill>
                  <a:srgbClr val="000099"/>
                </a:solidFill>
              </a:rPr>
              <a:t>, </a:t>
            </a:r>
            <a:r>
              <a:rPr lang="en-US" sz="3200" b="1" err="1">
                <a:solidFill>
                  <a:srgbClr val="000099"/>
                </a:solidFill>
              </a:rPr>
              <a:t>el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uso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ético</a:t>
            </a:r>
            <a:r>
              <a:rPr lang="en-US" sz="3200" b="1">
                <a:solidFill>
                  <a:srgbClr val="000099"/>
                </a:solidFill>
              </a:rPr>
              <a:t> de </a:t>
            </a:r>
            <a:r>
              <a:rPr lang="en-US" sz="3200" b="1" err="1">
                <a:solidFill>
                  <a:srgbClr val="000099"/>
                </a:solidFill>
              </a:rPr>
              <a:t>intervenciones</a:t>
            </a:r>
            <a:r>
              <a:rPr lang="en-US" sz="3200" b="1">
                <a:solidFill>
                  <a:srgbClr val="000099"/>
                </a:solidFill>
              </a:rPr>
              <a:t> no </a:t>
            </a:r>
            <a:r>
              <a:rPr lang="en-US" sz="3200" b="1" err="1">
                <a:solidFill>
                  <a:srgbClr val="000099"/>
                </a:solidFill>
              </a:rPr>
              <a:t>probadas</a:t>
            </a:r>
            <a:r>
              <a:rPr lang="en-US" sz="3200" b="1">
                <a:solidFill>
                  <a:srgbClr val="000099"/>
                </a:solidFill>
              </a:rPr>
              <a:t> y </a:t>
            </a:r>
            <a:r>
              <a:rPr lang="en-US" sz="3200" b="1" err="1">
                <a:solidFill>
                  <a:srgbClr val="000099"/>
                </a:solidFill>
              </a:rPr>
              <a:t>fuera</a:t>
            </a:r>
            <a:r>
              <a:rPr lang="en-US" sz="3200" b="1">
                <a:solidFill>
                  <a:srgbClr val="000099"/>
                </a:solidFill>
              </a:rPr>
              <a:t> de </a:t>
            </a:r>
            <a:r>
              <a:rPr lang="en-US" sz="3200" b="1" err="1">
                <a:solidFill>
                  <a:srgbClr val="000099"/>
                </a:solidFill>
              </a:rPr>
              <a:t>una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investigación</a:t>
            </a:r>
            <a:r>
              <a:rPr lang="en-US" sz="3200" b="1">
                <a:solidFill>
                  <a:srgbClr val="000099"/>
                </a:solidFill>
              </a:rPr>
              <a:t>? </a:t>
            </a:r>
            <a:endParaRPr lang="en-PE" sz="44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6BE18A1-C4BE-F03B-48B3-35C38021E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17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E" altLang="en-P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274AC79-44BC-E10C-553B-11D5F0FA8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048" y="17608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E" altLang="en-P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D55F90F-CEC7-48A9-48DB-F2B11A127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665256"/>
              </p:ext>
            </p:extLst>
          </p:nvPr>
        </p:nvGraphicFramePr>
        <p:xfrm>
          <a:off x="712611" y="1488722"/>
          <a:ext cx="10834261" cy="3124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4642">
                  <a:extLst>
                    <a:ext uri="{9D8B030D-6E8A-4147-A177-3AD203B41FA5}">
                      <a16:colId xmlns:a16="http://schemas.microsoft.com/office/drawing/2014/main" val="3702609697"/>
                    </a:ext>
                  </a:extLst>
                </a:gridCol>
                <a:gridCol w="5799619">
                  <a:extLst>
                    <a:ext uri="{9D8B030D-6E8A-4147-A177-3AD203B41FA5}">
                      <a16:colId xmlns:a16="http://schemas.microsoft.com/office/drawing/2014/main" val="1985922617"/>
                    </a:ext>
                  </a:extLst>
                </a:gridCol>
              </a:tblGrid>
              <a:tr h="537809">
                <a:tc gridSpan="2">
                  <a:txBody>
                    <a:bodyPr/>
                    <a:lstStyle/>
                    <a:p>
                      <a:pPr algn="ctr"/>
                      <a:r>
                        <a:rPr lang="en-PE" sz="2400" dirty="0" err="1"/>
                        <a:t>Criterios</a:t>
                      </a:r>
                      <a:r>
                        <a:rPr lang="en-PE" sz="2400" dirty="0"/>
                        <a:t> </a:t>
                      </a:r>
                      <a:r>
                        <a:rPr lang="en-PE" sz="2400" dirty="0" err="1"/>
                        <a:t>éticos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823534"/>
                  </a:ext>
                </a:extLst>
              </a:tr>
              <a:tr h="824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¿Hay justificación ética para usar esta intervención fuera de una investigación? 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1. </a:t>
                      </a:r>
                      <a:r>
                        <a:rPr lang="en-US" sz="2400" b="1" i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Justificación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99972"/>
                  </a:ext>
                </a:extLst>
              </a:tr>
              <a:tr h="466101">
                <a:tc rowSpan="3">
                  <a:txBody>
                    <a:bodyPr/>
                    <a:lstStyle/>
                    <a:p>
                      <a:pPr algn="l" fontAlgn="base"/>
                      <a:r>
                        <a:rPr lang="es-419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 hay justificación, ¿cómo proceder para que este uso sea ético? 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2. </a:t>
                      </a:r>
                      <a:r>
                        <a:rPr lang="en-US" sz="2400" b="1" i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Supervisión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2400" b="1" i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ética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y </a:t>
                      </a:r>
                      <a:r>
                        <a:rPr lang="en-US" sz="2400" b="1" i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regulatoria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809916"/>
                  </a:ext>
                </a:extLst>
              </a:tr>
              <a:tr h="466101">
                <a:tc v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3. </a:t>
                      </a:r>
                      <a:r>
                        <a:rPr lang="en-US" sz="2400" b="1" i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Proceso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de </a:t>
                      </a:r>
                      <a:r>
                        <a:rPr lang="en-US" sz="2400" b="1" i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consentimiento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2400" b="1" i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informado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61012"/>
                  </a:ext>
                </a:extLst>
              </a:tr>
              <a:tr h="466101">
                <a:tc v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4. 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Contribución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 la 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generación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de 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evidencia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0424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0593268-117B-3426-25F8-AD75A49F8353}"/>
              </a:ext>
            </a:extLst>
          </p:cNvPr>
          <p:cNvSpPr txBox="1"/>
          <p:nvPr/>
        </p:nvSpPr>
        <p:spPr>
          <a:xfrm>
            <a:off x="652552" y="4565978"/>
            <a:ext cx="11426745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Recomendaciones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dirty="0" err="1">
                <a:solidFill>
                  <a:srgbClr val="000000"/>
                </a:solidFill>
              </a:rPr>
              <a:t>g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enerales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y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operativas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para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facilitar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la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adherencia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estos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cuatro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criterios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éticos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2476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583D69C1-860B-D8BE-813A-CB73DD478F58}"/>
              </a:ext>
            </a:extLst>
          </p:cNvPr>
          <p:cNvSpPr txBox="1">
            <a:spLocks noChangeArrowheads="1"/>
          </p:cNvSpPr>
          <p:nvPr/>
        </p:nvSpPr>
        <p:spPr>
          <a:xfrm>
            <a:off x="-28575" y="1371600"/>
            <a:ext cx="14630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0">
              <a:buFontTx/>
              <a:buNone/>
              <a:defRPr/>
            </a:pPr>
            <a:endParaRPr lang="en-US" sz="2400"/>
          </a:p>
          <a:p>
            <a:pPr marL="571500" lvl="2" indent="0">
              <a:buFontTx/>
              <a:buNone/>
              <a:defRPr/>
            </a:pPr>
            <a:endParaRPr lang="en-US" sz="2400"/>
          </a:p>
          <a:p>
            <a:pPr lvl="2" indent="-571500">
              <a:defRPr/>
            </a:pPr>
            <a:endParaRPr lang="en-US" sz="2400"/>
          </a:p>
          <a:p>
            <a:pPr>
              <a:defRPr/>
            </a:pPr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28D92-10F6-C4E4-E89D-1E79F328AA4B}"/>
              </a:ext>
            </a:extLst>
          </p:cNvPr>
          <p:cNvSpPr txBox="1"/>
          <p:nvPr/>
        </p:nvSpPr>
        <p:spPr>
          <a:xfrm>
            <a:off x="566057" y="262235"/>
            <a:ext cx="111905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</a:rPr>
              <a:t>6. ¿</a:t>
            </a:r>
            <a:r>
              <a:rPr lang="en-US" sz="3200" b="1" err="1">
                <a:solidFill>
                  <a:srgbClr val="000099"/>
                </a:solidFill>
              </a:rPr>
              <a:t>Cómo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asegurar</a:t>
            </a:r>
            <a:r>
              <a:rPr lang="en-US" sz="3200" b="1">
                <a:solidFill>
                  <a:srgbClr val="000099"/>
                </a:solidFill>
              </a:rPr>
              <a:t> que las </a:t>
            </a:r>
            <a:r>
              <a:rPr lang="en-US" sz="3200" b="1" err="1">
                <a:solidFill>
                  <a:srgbClr val="000099"/>
                </a:solidFill>
              </a:rPr>
              <a:t>muestras</a:t>
            </a:r>
            <a:r>
              <a:rPr lang="en-US" sz="3200" b="1">
                <a:solidFill>
                  <a:srgbClr val="000099"/>
                </a:solidFill>
              </a:rPr>
              <a:t> y </a:t>
            </a:r>
            <a:r>
              <a:rPr lang="en-US" sz="3200" b="1" err="1">
                <a:solidFill>
                  <a:srgbClr val="000099"/>
                </a:solidFill>
              </a:rPr>
              <a:t>los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datos</a:t>
            </a:r>
            <a:r>
              <a:rPr lang="en-US" sz="3200" b="1">
                <a:solidFill>
                  <a:srgbClr val="000099"/>
                </a:solidFill>
              </a:rPr>
              <a:t> se </a:t>
            </a:r>
            <a:r>
              <a:rPr lang="en-US" sz="3200" b="1" err="1">
                <a:solidFill>
                  <a:srgbClr val="000099"/>
                </a:solidFill>
              </a:rPr>
              <a:t>compartan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éticamente</a:t>
            </a:r>
            <a:r>
              <a:rPr lang="en-US" sz="3200" b="1">
                <a:solidFill>
                  <a:srgbClr val="000099"/>
                </a:solidFill>
              </a:rPr>
              <a:t> para las </a:t>
            </a:r>
            <a:r>
              <a:rPr lang="en-US" sz="3200" b="1" err="1">
                <a:solidFill>
                  <a:srgbClr val="000099"/>
                </a:solidFill>
              </a:rPr>
              <a:t>investigaciones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futuras</a:t>
            </a:r>
            <a:r>
              <a:rPr lang="en-US" sz="3200" b="1">
                <a:solidFill>
                  <a:srgbClr val="000099"/>
                </a:solidFill>
              </a:rPr>
              <a:t>?</a:t>
            </a:r>
            <a:endParaRPr lang="en-PE" sz="44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6BE18A1-C4BE-F03B-48B3-35C38021E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17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E" altLang="en-P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274AC79-44BC-E10C-553B-11D5F0FA8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048" y="17608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E" altLang="en-P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73751-A10E-A2FF-DCC3-3077D8891C37}"/>
              </a:ext>
            </a:extLst>
          </p:cNvPr>
          <p:cNvSpPr txBox="1"/>
          <p:nvPr/>
        </p:nvSpPr>
        <p:spPr>
          <a:xfrm>
            <a:off x="204716" y="1536174"/>
            <a:ext cx="118189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Confusión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: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Compartir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resultados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de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investigación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vs.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compartir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insumos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para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investigaciones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futuras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No ha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sido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un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desafío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durante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COVID-19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porque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todos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los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países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contaban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con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muestras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pero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es un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tema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para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emergencias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futuras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</a:t>
            </a:r>
            <a:endParaRPr lang="en-US" sz="2400" dirty="0">
              <a:solidFill>
                <a:srgbClr val="000000"/>
              </a:solidFill>
            </a:endParaRPr>
          </a:p>
          <a:p>
            <a:pPr marL="914400" lvl="1" indent="-457200" fontAlgn="base">
              <a:buFont typeface="+mj-lt"/>
              <a:buAutoNum type="arabicPeriod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Recolección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1657350" lvl="3" indent="-28575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Procesos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c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onsentimiento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amplio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criterios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para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dispensa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del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consentimiento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condiciones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para que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una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persona no sea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incluida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(“opt out”):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pautas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del CIOMS.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</a:t>
            </a:r>
            <a:endParaRPr lang="en-US" sz="2400" dirty="0">
              <a:solidFill>
                <a:srgbClr val="000000"/>
              </a:solidFill>
            </a:endParaRPr>
          </a:p>
          <a:p>
            <a:pPr marL="914400" lvl="1" indent="-457200" fontAlgn="base">
              <a:buFont typeface="+mj-lt"/>
              <a:buAutoNum type="arabicPeriod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Almacenar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,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transferir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y usar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1657350" lvl="3" indent="-28575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Compartir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de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manera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justa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en-US" sz="24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9064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583D69C1-860B-D8BE-813A-CB73DD478F58}"/>
              </a:ext>
            </a:extLst>
          </p:cNvPr>
          <p:cNvSpPr txBox="1">
            <a:spLocks noChangeArrowheads="1"/>
          </p:cNvSpPr>
          <p:nvPr/>
        </p:nvSpPr>
        <p:spPr>
          <a:xfrm>
            <a:off x="-28575" y="1371600"/>
            <a:ext cx="14630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0">
              <a:buFontTx/>
              <a:buNone/>
              <a:defRPr/>
            </a:pPr>
            <a:endParaRPr lang="en-US" sz="2400"/>
          </a:p>
          <a:p>
            <a:pPr marL="571500" lvl="2" indent="0">
              <a:buFontTx/>
              <a:buNone/>
              <a:defRPr/>
            </a:pPr>
            <a:endParaRPr lang="en-US" sz="2400"/>
          </a:p>
          <a:p>
            <a:pPr lvl="2" indent="-571500">
              <a:defRPr/>
            </a:pPr>
            <a:endParaRPr lang="en-US" sz="2400"/>
          </a:p>
          <a:p>
            <a:pPr>
              <a:defRPr/>
            </a:pPr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28D92-10F6-C4E4-E89D-1E79F328AA4B}"/>
              </a:ext>
            </a:extLst>
          </p:cNvPr>
          <p:cNvSpPr txBox="1"/>
          <p:nvPr/>
        </p:nvSpPr>
        <p:spPr>
          <a:xfrm>
            <a:off x="566056" y="294382"/>
            <a:ext cx="111905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</a:rPr>
              <a:t>7. </a:t>
            </a:r>
            <a:r>
              <a:rPr lang="en-US" sz="3200" b="1" err="1">
                <a:solidFill>
                  <a:srgbClr val="000099"/>
                </a:solidFill>
              </a:rPr>
              <a:t>Recomendaciones</a:t>
            </a:r>
            <a:r>
              <a:rPr lang="en-US" sz="3200" b="1">
                <a:solidFill>
                  <a:srgbClr val="000099"/>
                </a:solidFill>
              </a:rPr>
              <a:t> finales</a:t>
            </a:r>
            <a:endParaRPr lang="en-PE" sz="44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6BE18A1-C4BE-F03B-48B3-35C38021E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17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E" altLang="en-P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274AC79-44BC-E10C-553B-11D5F0FA8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048" y="17608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E" altLang="en-P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73751-A10E-A2FF-DCC3-3077D8891C37}"/>
              </a:ext>
            </a:extLst>
          </p:cNvPr>
          <p:cNvSpPr txBox="1"/>
          <p:nvPr/>
        </p:nvSpPr>
        <p:spPr>
          <a:xfrm>
            <a:off x="327486" y="1118562"/>
            <a:ext cx="11537027" cy="4924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n-US" sz="2600" dirty="0" err="1">
                <a:solidFill>
                  <a:srgbClr val="000000"/>
                </a:solidFill>
              </a:rPr>
              <a:t>Estas</a:t>
            </a:r>
            <a:r>
              <a:rPr lang="en-US" sz="2600" dirty="0">
                <a:solidFill>
                  <a:srgbClr val="000000"/>
                </a:solidFill>
              </a:rPr>
              <a:t> 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recomendaciones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 son 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nuestr</a:t>
            </a:r>
            <a:r>
              <a:rPr lang="en-US" sz="2600" dirty="0" err="1">
                <a:solidFill>
                  <a:srgbClr val="000000"/>
                </a:solidFill>
              </a:rPr>
              <a:t>a</a:t>
            </a:r>
            <a:r>
              <a:rPr lang="en-US" sz="2600" dirty="0">
                <a:solidFill>
                  <a:srgbClr val="000000"/>
                </a:solidFill>
              </a:rPr>
              <a:t> agenda regional </a:t>
            </a:r>
            <a:r>
              <a:rPr lang="en-US" sz="2600" dirty="0" err="1">
                <a:solidFill>
                  <a:srgbClr val="000000"/>
                </a:solidFill>
              </a:rPr>
              <a:t>pendiente</a:t>
            </a:r>
            <a:r>
              <a:rPr lang="en-US" sz="2600" dirty="0">
                <a:solidFill>
                  <a:srgbClr val="000000"/>
                </a:solidFill>
              </a:rPr>
              <a:t>.</a:t>
            </a:r>
            <a:endParaRPr lang="en-US" sz="2600" b="0" i="0" dirty="0">
              <a:solidFill>
                <a:srgbClr val="000000"/>
              </a:solidFill>
              <a:effectLst/>
              <a:cs typeface="Calibri" panose="020F0502020204030204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952D176-AC98-B674-94EE-83F0E522A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918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E" altLang="en-P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39AA17E-4347-62F4-F7D2-4A6835572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63873"/>
              </p:ext>
            </p:extLst>
          </p:nvPr>
        </p:nvGraphicFramePr>
        <p:xfrm>
          <a:off x="767441" y="1833265"/>
          <a:ext cx="10787744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3792">
                  <a:extLst>
                    <a:ext uri="{9D8B030D-6E8A-4147-A177-3AD203B41FA5}">
                      <a16:colId xmlns:a16="http://schemas.microsoft.com/office/drawing/2014/main" val="1716227235"/>
                    </a:ext>
                  </a:extLst>
                </a:gridCol>
                <a:gridCol w="3561362">
                  <a:extLst>
                    <a:ext uri="{9D8B030D-6E8A-4147-A177-3AD203B41FA5}">
                      <a16:colId xmlns:a16="http://schemas.microsoft.com/office/drawing/2014/main" val="541806856"/>
                    </a:ext>
                  </a:extLst>
                </a:gridCol>
                <a:gridCol w="3902590">
                  <a:extLst>
                    <a:ext uri="{9D8B030D-6E8A-4147-A177-3AD203B41FA5}">
                      <a16:colId xmlns:a16="http://schemas.microsoft.com/office/drawing/2014/main" val="4263363151"/>
                    </a:ext>
                  </a:extLst>
                </a:gridCol>
              </a:tblGrid>
              <a:tr h="1162884">
                <a:tc>
                  <a:txBody>
                    <a:bodyPr/>
                    <a:lstStyle/>
                    <a:p>
                      <a:endParaRPr lang="en-US" sz="2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solidFill>
                            <a:schemeClr val="bg1"/>
                          </a:solidFill>
                        </a:rPr>
                        <a:t>Específicamente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 para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</a:rPr>
                        <a:t>emergencias</a:t>
                      </a:r>
                      <a:endParaRPr lang="en-US" sz="2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Para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</a:rPr>
                        <a:t>toda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</a:rPr>
                        <a:t>situación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</a:rPr>
                        <a:t>incluyendo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 las 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</a:rPr>
                        <a:t>emergencias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67748"/>
                  </a:ext>
                </a:extLst>
              </a:tr>
              <a:tr h="803288">
                <a:tc>
                  <a:txBody>
                    <a:bodyPr/>
                    <a:lstStyle/>
                    <a:p>
                      <a:r>
                        <a:rPr lang="en-US" sz="2600" b="1" dirty="0" err="1">
                          <a:solidFill>
                            <a:schemeClr val="tx1"/>
                          </a:solidFill>
                        </a:rPr>
                        <a:t>Recomendaciones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 para la </a:t>
                      </a:r>
                      <a:r>
                        <a:rPr lang="en-US" sz="2600" b="1" u="sng" dirty="0" err="1">
                          <a:solidFill>
                            <a:schemeClr val="tx1"/>
                          </a:solidFill>
                        </a:rPr>
                        <a:t>acción</a:t>
                      </a:r>
                      <a:endParaRPr lang="en-US" sz="2600" b="1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122567"/>
                  </a:ext>
                </a:extLst>
              </a:tr>
              <a:tr h="1127381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err="1">
                          <a:solidFill>
                            <a:schemeClr val="tx1"/>
                          </a:solidFill>
                        </a:rPr>
                        <a:t>Recomendaciones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 para la </a:t>
                      </a:r>
                      <a:r>
                        <a:rPr lang="en-US" sz="2600" b="1" u="sng" dirty="0" err="1">
                          <a:solidFill>
                            <a:schemeClr val="tx1"/>
                          </a:solidFill>
                        </a:rPr>
                        <a:t>conceptualización</a:t>
                      </a:r>
                      <a:endParaRPr lang="en-US" sz="2600" b="1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363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159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583D69C1-860B-D8BE-813A-CB73DD478F58}"/>
              </a:ext>
            </a:extLst>
          </p:cNvPr>
          <p:cNvSpPr txBox="1">
            <a:spLocks noChangeArrowheads="1"/>
          </p:cNvSpPr>
          <p:nvPr/>
        </p:nvSpPr>
        <p:spPr>
          <a:xfrm>
            <a:off x="-28575" y="1371600"/>
            <a:ext cx="14630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0">
              <a:buFontTx/>
              <a:buNone/>
              <a:defRPr/>
            </a:pPr>
            <a:endParaRPr lang="en-US" sz="2400"/>
          </a:p>
          <a:p>
            <a:pPr marL="571500" lvl="2" indent="0">
              <a:buFontTx/>
              <a:buNone/>
              <a:defRPr/>
            </a:pPr>
            <a:endParaRPr lang="en-US" sz="2400"/>
          </a:p>
          <a:p>
            <a:pPr lvl="2" indent="-571500">
              <a:defRPr/>
            </a:pPr>
            <a:endParaRPr lang="en-US" sz="2400"/>
          </a:p>
          <a:p>
            <a:pPr>
              <a:defRPr/>
            </a:pPr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28D92-10F6-C4E4-E89D-1E79F328AA4B}"/>
              </a:ext>
            </a:extLst>
          </p:cNvPr>
          <p:cNvSpPr txBox="1"/>
          <p:nvPr/>
        </p:nvSpPr>
        <p:spPr>
          <a:xfrm>
            <a:off x="566056" y="294382"/>
            <a:ext cx="111905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</a:rPr>
              <a:t>7. </a:t>
            </a:r>
            <a:r>
              <a:rPr lang="en-US" sz="3200" b="1" err="1">
                <a:solidFill>
                  <a:srgbClr val="000099"/>
                </a:solidFill>
              </a:rPr>
              <a:t>Recomendaciones</a:t>
            </a:r>
            <a:r>
              <a:rPr lang="en-US" sz="3200" b="1">
                <a:solidFill>
                  <a:srgbClr val="000099"/>
                </a:solidFill>
              </a:rPr>
              <a:t> finales</a:t>
            </a:r>
            <a:endParaRPr lang="en-PE" sz="44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6BE18A1-C4BE-F03B-48B3-35C38021E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17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E" altLang="en-P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274AC79-44BC-E10C-553B-11D5F0FA8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048" y="17608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E" altLang="en-P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952D176-AC98-B674-94EE-83F0E522A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918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E" altLang="en-P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39AA17E-4347-62F4-F7D2-4A6835572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08147"/>
              </p:ext>
            </p:extLst>
          </p:nvPr>
        </p:nvGraphicFramePr>
        <p:xfrm>
          <a:off x="512572" y="1210473"/>
          <a:ext cx="11166855" cy="4051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0599">
                  <a:extLst>
                    <a:ext uri="{9D8B030D-6E8A-4147-A177-3AD203B41FA5}">
                      <a16:colId xmlns:a16="http://schemas.microsoft.com/office/drawing/2014/main" val="1716227235"/>
                    </a:ext>
                  </a:extLst>
                </a:gridCol>
                <a:gridCol w="3686518">
                  <a:extLst>
                    <a:ext uri="{9D8B030D-6E8A-4147-A177-3AD203B41FA5}">
                      <a16:colId xmlns:a16="http://schemas.microsoft.com/office/drawing/2014/main" val="541806856"/>
                    </a:ext>
                  </a:extLst>
                </a:gridCol>
                <a:gridCol w="4039738">
                  <a:extLst>
                    <a:ext uri="{9D8B030D-6E8A-4147-A177-3AD203B41FA5}">
                      <a16:colId xmlns:a16="http://schemas.microsoft.com/office/drawing/2014/main" val="4263363151"/>
                    </a:ext>
                  </a:extLst>
                </a:gridCol>
              </a:tblGrid>
              <a:tr h="842569">
                <a:tc>
                  <a:txBody>
                    <a:bodyPr/>
                    <a:lstStyle/>
                    <a:p>
                      <a:endParaRPr lang="en-US" sz="2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solidFill>
                            <a:schemeClr val="bg1"/>
                          </a:solidFill>
                        </a:rPr>
                        <a:t>Específicamente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 para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</a:rPr>
                        <a:t>emergencias</a:t>
                      </a:r>
                      <a:endParaRPr lang="en-US" sz="2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Para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</a:rPr>
                        <a:t>toda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</a:rPr>
                        <a:t>situación</a:t>
                      </a:r>
                      <a:endParaRPr lang="en-US" sz="2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67748"/>
                  </a:ext>
                </a:extLst>
              </a:tr>
              <a:tr h="1975679">
                <a:tc>
                  <a:txBody>
                    <a:bodyPr/>
                    <a:lstStyle/>
                    <a:p>
                      <a:r>
                        <a:rPr lang="en-US" sz="2600" b="1" dirty="0" err="1">
                          <a:solidFill>
                            <a:schemeClr val="tx1"/>
                          </a:solidFill>
                        </a:rPr>
                        <a:t>Recomendaciones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 para la </a:t>
                      </a:r>
                      <a:r>
                        <a:rPr lang="en-US" sz="2600" b="1" u="sng" dirty="0" err="1">
                          <a:solidFill>
                            <a:schemeClr val="tx1"/>
                          </a:solidFill>
                        </a:rPr>
                        <a:t>acción</a:t>
                      </a:r>
                      <a:endParaRPr lang="en-US" sz="2600" b="1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Autoridades sanitarias, comunidad científica y  organizaciones internacionales. 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Autoridades sanitarias, CEI, instituciones que hacen investigación, comunidad científica, organizaciones internacionales. 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122567"/>
                  </a:ext>
                </a:extLst>
              </a:tr>
              <a:tr h="1094733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err="1">
                          <a:solidFill>
                            <a:schemeClr val="tx1"/>
                          </a:solidFill>
                        </a:rPr>
                        <a:t>Recomendaciones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 para la </a:t>
                      </a:r>
                      <a:r>
                        <a:rPr lang="en-US" sz="2600" b="1" u="sng" dirty="0" err="1">
                          <a:solidFill>
                            <a:schemeClr val="tx1"/>
                          </a:solidFill>
                        </a:rPr>
                        <a:t>conceptualización</a:t>
                      </a:r>
                      <a:endParaRPr lang="en-US" sz="2600" b="1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Todos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</a:rPr>
                        <a:t>los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</a:rPr>
                        <a:t>actores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</a:rPr>
                        <a:t>incluida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 la academia.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363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87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583D69C1-860B-D8BE-813A-CB73DD478F58}"/>
              </a:ext>
            </a:extLst>
          </p:cNvPr>
          <p:cNvSpPr txBox="1">
            <a:spLocks noChangeArrowheads="1"/>
          </p:cNvSpPr>
          <p:nvPr/>
        </p:nvSpPr>
        <p:spPr>
          <a:xfrm>
            <a:off x="-28575" y="1371600"/>
            <a:ext cx="14630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0">
              <a:buFontTx/>
              <a:buNone/>
              <a:defRPr/>
            </a:pPr>
            <a:endParaRPr lang="en-US">
              <a:latin typeface="Arial" charset="0"/>
            </a:endParaRPr>
          </a:p>
          <a:p>
            <a:pPr marL="571500" lvl="2" indent="0">
              <a:buFontTx/>
              <a:buNone/>
              <a:defRPr/>
            </a:pPr>
            <a:endParaRPr lang="en-US">
              <a:latin typeface="Arial" charset="0"/>
            </a:endParaRPr>
          </a:p>
          <a:p>
            <a:pPr lvl="2" indent="-571500">
              <a:defRPr/>
            </a:pPr>
            <a:endParaRPr lang="en-US">
              <a:latin typeface="Arial" charset="0"/>
            </a:endParaRPr>
          </a:p>
          <a:p>
            <a:pPr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0C896-404F-869F-E45C-329FD9EE0D95}"/>
              </a:ext>
            </a:extLst>
          </p:cNvPr>
          <p:cNvSpPr txBox="1"/>
          <p:nvPr/>
        </p:nvSpPr>
        <p:spPr>
          <a:xfrm>
            <a:off x="0" y="217412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i="0" u="none" strike="noStrike" err="1">
                <a:solidFill>
                  <a:srgbClr val="171FAE"/>
                </a:solidFill>
                <a:effectLst/>
              </a:rPr>
              <a:t>Catalizar</a:t>
            </a:r>
            <a:r>
              <a:rPr lang="en-US" sz="3600" b="1" i="0" u="none" strike="noStrike">
                <a:solidFill>
                  <a:srgbClr val="171FAE"/>
                </a:solidFill>
                <a:effectLst/>
              </a:rPr>
              <a:t> la </a:t>
            </a:r>
            <a:r>
              <a:rPr lang="en-US" sz="3600" b="1" i="0" u="none" strike="noStrike" err="1">
                <a:solidFill>
                  <a:srgbClr val="171FAE"/>
                </a:solidFill>
                <a:effectLst/>
              </a:rPr>
              <a:t>investigación</a:t>
            </a:r>
            <a:r>
              <a:rPr lang="en-US" sz="3600" b="1" i="0" u="none" strike="noStrike">
                <a:solidFill>
                  <a:srgbClr val="171FAE"/>
                </a:solidFill>
                <a:effectLst/>
              </a:rPr>
              <a:t> </a:t>
            </a:r>
            <a:r>
              <a:rPr lang="en-US" sz="3600" b="1" i="0" u="none" strike="noStrike" err="1">
                <a:solidFill>
                  <a:srgbClr val="171FAE"/>
                </a:solidFill>
                <a:effectLst/>
              </a:rPr>
              <a:t>ética</a:t>
            </a:r>
            <a:r>
              <a:rPr lang="en-US" sz="3600" b="1" i="0" u="none" strike="noStrike">
                <a:solidFill>
                  <a:srgbClr val="171FAE"/>
                </a:solidFill>
                <a:effectLst/>
              </a:rPr>
              <a:t> </a:t>
            </a:r>
            <a:r>
              <a:rPr lang="en-US" sz="3600" b="1" i="0" u="none" strike="noStrike" err="1">
                <a:solidFill>
                  <a:srgbClr val="171FAE"/>
                </a:solidFill>
                <a:effectLst/>
              </a:rPr>
              <a:t>en</a:t>
            </a:r>
            <a:r>
              <a:rPr lang="en-US" sz="3600" b="1" i="0" u="none" strike="noStrike">
                <a:solidFill>
                  <a:srgbClr val="171FAE"/>
                </a:solidFill>
                <a:effectLst/>
              </a:rPr>
              <a:t> </a:t>
            </a:r>
            <a:r>
              <a:rPr lang="en-US" sz="3600" b="1" i="0" u="none" strike="noStrike" err="1">
                <a:solidFill>
                  <a:srgbClr val="171FAE"/>
                </a:solidFill>
                <a:effectLst/>
              </a:rPr>
              <a:t>emergencias</a:t>
            </a:r>
            <a:r>
              <a:rPr lang="en-US" sz="3600" b="1" i="0" u="none" strike="noStrike">
                <a:solidFill>
                  <a:srgbClr val="171FAE"/>
                </a:solidFill>
                <a:effectLst/>
              </a:rPr>
              <a:t>. </a:t>
            </a:r>
            <a:r>
              <a:rPr lang="en-US" sz="3600" b="1" i="0">
                <a:solidFill>
                  <a:srgbClr val="171FAE"/>
                </a:solidFill>
                <a:effectLst/>
              </a:rPr>
              <a:t>​</a:t>
            </a:r>
            <a:br>
              <a:rPr lang="en-US" sz="3600" b="1" i="0">
                <a:effectLst/>
              </a:rPr>
            </a:br>
            <a:r>
              <a:rPr lang="en-US" sz="3600" b="1" i="0" u="none" strike="noStrike" err="1">
                <a:solidFill>
                  <a:srgbClr val="171FAE"/>
                </a:solidFill>
                <a:effectLst/>
              </a:rPr>
              <a:t>Orientación</a:t>
            </a:r>
            <a:r>
              <a:rPr lang="en-US" sz="3600" b="1" i="0" u="none" strike="noStrike">
                <a:solidFill>
                  <a:srgbClr val="171FAE"/>
                </a:solidFill>
                <a:effectLst/>
              </a:rPr>
              <a:t> </a:t>
            </a:r>
            <a:r>
              <a:rPr lang="en-US" sz="3600" b="1" i="0" u="none" strike="noStrike" err="1">
                <a:solidFill>
                  <a:srgbClr val="171FAE"/>
                </a:solidFill>
                <a:effectLst/>
              </a:rPr>
              <a:t>ética</a:t>
            </a:r>
            <a:r>
              <a:rPr lang="en-US" sz="3600" b="1" i="0" u="none" strike="noStrike">
                <a:solidFill>
                  <a:srgbClr val="171FAE"/>
                </a:solidFill>
                <a:effectLst/>
              </a:rPr>
              <a:t>, </a:t>
            </a:r>
            <a:r>
              <a:rPr lang="en-US" sz="3600" b="1" i="0" u="none" strike="noStrike" err="1">
                <a:solidFill>
                  <a:srgbClr val="171FAE"/>
                </a:solidFill>
                <a:effectLst/>
              </a:rPr>
              <a:t>lecciones</a:t>
            </a:r>
            <a:r>
              <a:rPr lang="en-US" sz="3600" b="1" i="0" u="none" strike="noStrike">
                <a:solidFill>
                  <a:srgbClr val="171FAE"/>
                </a:solidFill>
                <a:effectLst/>
              </a:rPr>
              <a:t> </a:t>
            </a:r>
            <a:r>
              <a:rPr lang="en-US" sz="3600" b="1" i="0" u="none" strike="noStrike" err="1">
                <a:solidFill>
                  <a:srgbClr val="171FAE"/>
                </a:solidFill>
                <a:effectLst/>
              </a:rPr>
              <a:t>aprendidas</a:t>
            </a:r>
            <a:r>
              <a:rPr lang="en-US" sz="3600" b="1" i="0" u="none" strike="noStrike">
                <a:solidFill>
                  <a:srgbClr val="171FAE"/>
                </a:solidFill>
                <a:effectLst/>
              </a:rPr>
              <a:t> de la </a:t>
            </a:r>
            <a:r>
              <a:rPr lang="en-US" sz="3600" b="1" i="0" u="none" strike="noStrike" err="1">
                <a:solidFill>
                  <a:srgbClr val="171FAE"/>
                </a:solidFill>
                <a:effectLst/>
              </a:rPr>
              <a:t>pandemia</a:t>
            </a:r>
            <a:r>
              <a:rPr lang="en-US" sz="3600" b="1" i="0" u="none" strike="noStrike">
                <a:solidFill>
                  <a:srgbClr val="171FAE"/>
                </a:solidFill>
                <a:effectLst/>
              </a:rPr>
              <a:t> de COVID-19 y agenda </a:t>
            </a:r>
            <a:r>
              <a:rPr lang="en-US" sz="3600" b="1" i="0" u="none" strike="noStrike" err="1">
                <a:solidFill>
                  <a:srgbClr val="171FAE"/>
                </a:solidFill>
                <a:effectLst/>
              </a:rPr>
              <a:t>pendiente</a:t>
            </a:r>
            <a:r>
              <a:rPr lang="en-US" sz="3600" b="1" i="0">
                <a:solidFill>
                  <a:srgbClr val="171FAE"/>
                </a:solidFill>
                <a:effectLst/>
              </a:rPr>
              <a:t>​</a:t>
            </a:r>
            <a:endParaRPr lang="en-PE" sz="36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045CCB-0F65-696F-A4E4-DDC9AFE1A9ED}"/>
              </a:ext>
            </a:extLst>
          </p:cNvPr>
          <p:cNvSpPr txBox="1"/>
          <p:nvPr/>
        </p:nvSpPr>
        <p:spPr>
          <a:xfrm>
            <a:off x="3280687" y="2517011"/>
            <a:ext cx="5698717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PE" sz="2800"/>
              <a:t>Producción regional basada en una reflexión regional para mejorar nuestra preparación ética para </a:t>
            </a:r>
            <a:r>
              <a:rPr lang="en-PE" sz="2800" err="1"/>
              <a:t>futuras</a:t>
            </a:r>
            <a:r>
              <a:rPr lang="en-PE" sz="2800"/>
              <a:t> </a:t>
            </a:r>
            <a:r>
              <a:rPr lang="en-PE" sz="2800" err="1"/>
              <a:t>emergencias</a:t>
            </a:r>
            <a:r>
              <a:rPr lang="en-PE" sz="2800"/>
              <a:t>.</a:t>
            </a:r>
          </a:p>
          <a:p>
            <a:pPr algn="just"/>
            <a:endParaRPr lang="en-PE" sz="2800"/>
          </a:p>
          <a:p>
            <a:r>
              <a:rPr lang="en-PE" sz="2800"/>
              <a:t>Financiada por el Wellcome Trust.</a:t>
            </a:r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59910095-13A7-DE93-69A2-354248BC2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85" y="2311220"/>
            <a:ext cx="2140249" cy="2931280"/>
          </a:xfrm>
          <a:prstGeom prst="rect">
            <a:avLst/>
          </a:prstGeom>
        </p:spPr>
      </p:pic>
      <p:pic>
        <p:nvPicPr>
          <p:cNvPr id="3" name="Picture 2" descr="A qr code with text&#10;&#10;Description automatically generated">
            <a:extLst>
              <a:ext uri="{FF2B5EF4-FFF2-40B4-BE49-F238E27FC236}">
                <a16:creationId xmlns:a16="http://schemas.microsoft.com/office/drawing/2014/main" id="{2F1C18C7-D2B1-9177-0D3A-3644CB296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783" y="2072457"/>
            <a:ext cx="3278665" cy="327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9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F0A85A4-3DF5-39BE-C08D-45B98260EA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02768"/>
              </p:ext>
            </p:extLst>
          </p:nvPr>
        </p:nvGraphicFramePr>
        <p:xfrm>
          <a:off x="338666" y="148166"/>
          <a:ext cx="11615173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509">
                  <a:extLst>
                    <a:ext uri="{9D8B030D-6E8A-4147-A177-3AD203B41FA5}">
                      <a16:colId xmlns:a16="http://schemas.microsoft.com/office/drawing/2014/main" val="427131165"/>
                    </a:ext>
                  </a:extLst>
                </a:gridCol>
                <a:gridCol w="10422664">
                  <a:extLst>
                    <a:ext uri="{9D8B030D-6E8A-4147-A177-3AD203B41FA5}">
                      <a16:colId xmlns:a16="http://schemas.microsoft.com/office/drawing/2014/main" val="3582706246"/>
                    </a:ext>
                  </a:extLst>
                </a:gridCol>
              </a:tblGrid>
              <a:tr h="4540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emergencias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891603"/>
                  </a:ext>
                </a:extLst>
              </a:tr>
              <a:tr h="4607664">
                <a:tc>
                  <a:txBody>
                    <a:bodyPr/>
                    <a:lstStyle/>
                    <a:p>
                      <a:pPr fontAlgn="base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Para la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acción</a:t>
                      </a:r>
                      <a:endParaRPr lang="en-US" sz="2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b="0" i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fontAlgn="base"/>
                      <a:r>
                        <a:rPr lang="es-419" sz="2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las autoridades sanitarias:</a:t>
                      </a:r>
                    </a:p>
                    <a:p>
                      <a:pPr marL="342900" lvl="0" indent="-342900" fontAlgn="base">
                        <a:buFont typeface="Arial"/>
                        <a:buChar char="•"/>
                      </a:pPr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Establecer estrategias y procedimientos de revisión y monitoreo éticos ágiles para emergencias (no solo para COVID-19).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Asignar a las autoridades de investigación relevantes la responsabilidad de coordinar esfuerzos de investigación.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Designar en el equipo nacional de respuesta a un punto de contacto para la investigación.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Establecer procesos para que los países se beneficien de los resultados de las investigaciones.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419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1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la </a:t>
                      </a:r>
                      <a:r>
                        <a:rPr lang="en-US" sz="2400" b="1" i="1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comunidad</a:t>
                      </a:r>
                      <a:r>
                        <a:rPr lang="en-US" sz="2400" b="1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científica</a:t>
                      </a:r>
                      <a:r>
                        <a:rPr lang="en-US" sz="2400" b="1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organizaciones</a:t>
                      </a:r>
                      <a:r>
                        <a:rPr lang="en-US" sz="2400" b="1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internacionales</a:t>
                      </a:r>
                      <a:r>
                        <a:rPr lang="en-US" sz="2400" b="1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n-US" sz="2400" b="1" i="1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autoridades</a:t>
                      </a:r>
                      <a:r>
                        <a:rPr lang="en-US" sz="2400" b="1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sanitarias</a:t>
                      </a:r>
                      <a:r>
                        <a:rPr lang="en-US" sz="2400" b="1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s-419" sz="2400" b="1" i="1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Desarrollar protocolos genéricos, “</a:t>
                      </a:r>
                      <a:r>
                        <a:rPr lang="es-419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pre-aprobados</a:t>
                      </a:r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025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463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60A72996-73D8-B49B-0E7A-2F2D58632A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174486"/>
              </p:ext>
            </p:extLst>
          </p:nvPr>
        </p:nvGraphicFramePr>
        <p:xfrm>
          <a:off x="409222" y="183445"/>
          <a:ext cx="11391194" cy="5098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420">
                  <a:extLst>
                    <a:ext uri="{9D8B030D-6E8A-4147-A177-3AD203B41FA5}">
                      <a16:colId xmlns:a16="http://schemas.microsoft.com/office/drawing/2014/main" val="427131165"/>
                    </a:ext>
                  </a:extLst>
                </a:gridCol>
                <a:gridCol w="10350774">
                  <a:extLst>
                    <a:ext uri="{9D8B030D-6E8A-4147-A177-3AD203B41FA5}">
                      <a16:colId xmlns:a16="http://schemas.microsoft.com/office/drawing/2014/main" val="1190710634"/>
                    </a:ext>
                  </a:extLst>
                </a:gridCol>
              </a:tblGrid>
              <a:tr h="447532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Para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toda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situación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891603"/>
                  </a:ext>
                </a:extLst>
              </a:tr>
              <a:tr h="4641546">
                <a:tc>
                  <a:txBody>
                    <a:bodyPr/>
                    <a:lstStyle/>
                    <a:p>
                      <a:pPr fontAlgn="base"/>
                      <a:r>
                        <a:rPr lang="es-419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la acción</a:t>
                      </a:r>
                      <a:endParaRPr lang="en-US" sz="2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b="0" i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fontAlgn="base"/>
                      <a:r>
                        <a:rPr lang="en-US" sz="2400" b="1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</a:t>
                      </a:r>
                      <a:r>
                        <a:rPr lang="en-US" sz="2400" b="1" i="1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instituciones</a:t>
                      </a:r>
                      <a:r>
                        <a:rPr lang="en-US" sz="2400" b="1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n-US" sz="2400" b="1" i="1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hacen</a:t>
                      </a:r>
                      <a:r>
                        <a:rPr lang="en-US" sz="2400" b="1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investigación</a:t>
                      </a:r>
                      <a:r>
                        <a:rPr lang="en-US" sz="2400" b="1" i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dirty="0"/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s-419" sz="2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Compensar (económicamente o de otra forma) a los miembros de CEI por su tiempo para reconocer su labor y facilitar la rapidez. </a:t>
                      </a:r>
                      <a:endParaRPr lang="en-US" dirty="0"/>
                    </a:p>
                    <a:p>
                      <a:pPr lvl="0" fontAlgn="base"/>
                      <a:r>
                        <a:rPr lang="es-419" sz="2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CEI y autoridades sanitarias:</a:t>
                      </a:r>
                    </a:p>
                    <a:p>
                      <a:pPr marL="342900" lvl="0" indent="-342900" fontAlgn="base">
                        <a:buFont typeface="Arial"/>
                        <a:buChar char="•"/>
                      </a:pPr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Incorporar la virtualidad.</a:t>
                      </a: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Permitir diversos tipos de procesos de consentimiento informado.</a:t>
                      </a:r>
                      <a:endParaRPr lang="es-419" dirty="0"/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Establecer procesos para determinar qué propuestas requieren revisión ética.</a:t>
                      </a:r>
                      <a:endParaRPr lang="es-419" dirty="0"/>
                    </a:p>
                    <a:p>
                      <a:pPr lvl="0" fontAlgn="base"/>
                      <a:r>
                        <a:rPr lang="es-419" sz="2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CEI:</a:t>
                      </a:r>
                    </a:p>
                    <a:p>
                      <a:pPr marL="342900" lvl="0" indent="-342900" fontAlgn="base">
                        <a:buFont typeface="Arial"/>
                        <a:buChar char="•"/>
                      </a:pPr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Requerir que investigadores indiquen si su propuesta fue revisada por otro CEI e incluyan el dictamen emitido.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mecanismos (p.ej. redes sociales) para comunicar al público sobre algún estudio que supervisan si fuera necesario.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025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03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4976454-978A-2D77-C76A-D39FD72CCC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772058"/>
              </p:ext>
            </p:extLst>
          </p:nvPr>
        </p:nvGraphicFramePr>
        <p:xfrm>
          <a:off x="324555" y="162277"/>
          <a:ext cx="11592992" cy="502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08">
                  <a:extLst>
                    <a:ext uri="{9D8B030D-6E8A-4147-A177-3AD203B41FA5}">
                      <a16:colId xmlns:a16="http://schemas.microsoft.com/office/drawing/2014/main" val="427131165"/>
                    </a:ext>
                  </a:extLst>
                </a:gridCol>
                <a:gridCol w="10332884">
                  <a:extLst>
                    <a:ext uri="{9D8B030D-6E8A-4147-A177-3AD203B41FA5}">
                      <a16:colId xmlns:a16="http://schemas.microsoft.com/office/drawing/2014/main" val="1190710634"/>
                    </a:ext>
                  </a:extLst>
                </a:gridCol>
              </a:tblGrid>
              <a:tr h="560834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Para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toda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situación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891603"/>
                  </a:ext>
                </a:extLst>
              </a:tr>
              <a:tr h="4459972">
                <a:tc>
                  <a:txBody>
                    <a:bodyPr/>
                    <a:lstStyle/>
                    <a:p>
                      <a:pPr fontAlgn="base"/>
                      <a:r>
                        <a:rPr lang="es-419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la acción</a:t>
                      </a:r>
                      <a:endParaRPr lang="en-US" sz="2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b="0" i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fontAlgn="base"/>
                      <a:r>
                        <a:rPr lang="es-419" sz="2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las autoridades sanitarias: </a:t>
                      </a:r>
                    </a:p>
                    <a:p>
                      <a:pPr marL="342900" lvl="0" indent="-342900" fontAlgn="base">
                        <a:buFont typeface="Arial"/>
                        <a:buChar char="•"/>
                      </a:pPr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mecanismos para informar </a:t>
                      </a:r>
                      <a:r>
                        <a:rPr lang="es-419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los CEI </a:t>
                      </a:r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sobre los estudios que fueron revisados y </a:t>
                      </a:r>
                      <a:r>
                        <a:rPr lang="es-419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aprobados por otros </a:t>
                      </a:r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CEI, según fuera necesario.</a:t>
                      </a:r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Requerir que todos los ensayos clínicos se registren en registros que alimenten ICTRP (OMS) antes de iniciarse.</a:t>
                      </a:r>
                      <a:endParaRPr lang="es-419" dirty="0"/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</a:t>
                      </a:r>
                      <a:r>
                        <a:rPr lang="es-419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website</a:t>
                      </a:r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toda la investigación con seres humanos aprobada.</a:t>
                      </a:r>
                      <a:endParaRPr lang="es-419" dirty="0"/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Informar al público sobre la investigación para facilitar el involucramiento de la sociedad y alentar la confianza en la investigación. </a:t>
                      </a:r>
                      <a:endParaRPr lang="es-419" dirty="0"/>
                    </a:p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419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las autoridades sanitarias y organizaciones internacionales:</a:t>
                      </a:r>
                    </a:p>
                    <a:p>
                      <a:pPr marL="342900" marR="0" lvl="0" indent="-34290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en-US" sz="2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Abogar</a:t>
                      </a:r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</a:t>
                      </a:r>
                      <a:r>
                        <a:rPr lang="en-US" sz="2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ampliar</a:t>
                      </a:r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ámbito</a:t>
                      </a:r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ICTRP para que </a:t>
                      </a:r>
                      <a:r>
                        <a:rPr lang="en-US" sz="2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albergue</a:t>
                      </a:r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toda</a:t>
                      </a:r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2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investigación</a:t>
                      </a:r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lang="en-US" sz="2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seres</a:t>
                      </a:r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humanos</a:t>
                      </a:r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(no solo </a:t>
                      </a:r>
                      <a:r>
                        <a:rPr lang="en-US" sz="2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ensayos</a:t>
                      </a:r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clínicos</a:t>
                      </a:r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025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332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C7BE6848-CC5B-BD48-5F8B-9F0787CD9B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170002"/>
              </p:ext>
            </p:extLst>
          </p:nvPr>
        </p:nvGraphicFramePr>
        <p:xfrm>
          <a:off x="543277" y="423333"/>
          <a:ext cx="11256906" cy="4435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174">
                  <a:extLst>
                    <a:ext uri="{9D8B030D-6E8A-4147-A177-3AD203B41FA5}">
                      <a16:colId xmlns:a16="http://schemas.microsoft.com/office/drawing/2014/main" val="427131165"/>
                    </a:ext>
                  </a:extLst>
                </a:gridCol>
                <a:gridCol w="9598732">
                  <a:extLst>
                    <a:ext uri="{9D8B030D-6E8A-4147-A177-3AD203B41FA5}">
                      <a16:colId xmlns:a16="http://schemas.microsoft.com/office/drawing/2014/main" val="1190710634"/>
                    </a:ext>
                  </a:extLst>
                </a:gridCol>
              </a:tblGrid>
              <a:tr h="631821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Para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toda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situación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891603"/>
                  </a:ext>
                </a:extLst>
              </a:tr>
              <a:tr h="3804094">
                <a:tc>
                  <a:txBody>
                    <a:bodyPr/>
                    <a:lstStyle/>
                    <a:p>
                      <a:pPr fontAlgn="base"/>
                      <a:r>
                        <a:rPr lang="es-419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</a:t>
                      </a: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acción</a:t>
                      </a:r>
                      <a:endParaRPr lang="en-US" sz="2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fontAlgn="base"/>
                      <a:r>
                        <a:rPr lang="en-US" sz="2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las </a:t>
                      </a:r>
                      <a:r>
                        <a:rPr lang="en-US" sz="24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autoridades</a:t>
                      </a:r>
                      <a:r>
                        <a:rPr lang="en-US" sz="2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nacionales</a:t>
                      </a:r>
                      <a:r>
                        <a:rPr lang="en-US" sz="2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organizaciones</a:t>
                      </a:r>
                      <a:r>
                        <a:rPr lang="en-US" sz="2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internacionales</a:t>
                      </a:r>
                      <a:r>
                        <a:rPr lang="en-US" sz="2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CEI y la </a:t>
                      </a:r>
                      <a:r>
                        <a:rPr lang="en-US" sz="24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comunidad</a:t>
                      </a:r>
                      <a:r>
                        <a:rPr lang="en-US" sz="2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científica</a:t>
                      </a:r>
                      <a:r>
                        <a:rPr lang="en-US" sz="2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0" fontAlgn="base"/>
                      <a:endParaRPr lang="en-US" sz="24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fontAlgn="base">
                        <a:buFont typeface="Arial"/>
                        <a:buChar char="•"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Fortalecer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capacidades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ética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investigación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0" fontAlgn="base"/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distinción entre la investigación con seres humanos y otras actividades de salud pública, el marco MEURI, el uso ético de las muestras y datos en las investigaciones futuras, diseños adaptativos, estudios de exposición con seres humanos, estudios en línea, integridad científica y obligaciones del CEI respecto a qué debe mantenerse confidencial y qué debe hacerse público.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025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720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4580E87-0FE1-08F1-ABC4-6B352B2F01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743902"/>
              </p:ext>
            </p:extLst>
          </p:nvPr>
        </p:nvGraphicFramePr>
        <p:xfrm>
          <a:off x="203579" y="152400"/>
          <a:ext cx="11784842" cy="5033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528">
                  <a:extLst>
                    <a:ext uri="{9D8B030D-6E8A-4147-A177-3AD203B41FA5}">
                      <a16:colId xmlns:a16="http://schemas.microsoft.com/office/drawing/2014/main" val="427131165"/>
                    </a:ext>
                  </a:extLst>
                </a:gridCol>
                <a:gridCol w="9900314">
                  <a:extLst>
                    <a:ext uri="{9D8B030D-6E8A-4147-A177-3AD203B41FA5}">
                      <a16:colId xmlns:a16="http://schemas.microsoft.com/office/drawing/2014/main" val="3582706246"/>
                    </a:ext>
                  </a:extLst>
                </a:gridCol>
              </a:tblGrid>
              <a:tr h="766915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emergencias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891603"/>
                  </a:ext>
                </a:extLst>
              </a:tr>
              <a:tr h="4266834">
                <a:tc>
                  <a:txBody>
                    <a:bodyPr/>
                    <a:lstStyle/>
                    <a:p>
                      <a:pPr fontAlgn="base"/>
                      <a:r>
                        <a:rPr lang="es-E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la </a:t>
                      </a:r>
                      <a:r>
                        <a:rPr lang="es-ES" sz="2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conceptua-lización</a:t>
                      </a:r>
                      <a:endParaRPr lang="en-US" sz="2400" b="1" i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buFont typeface="Arial"/>
                        <a:buChar char="•"/>
                      </a:pPr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Mecanismos para coordinar la investigación para conocer, antes del momento del registro, cuáles son las iniciativas de investigación en curso, y así evitar duplicaciones y coordinar la realización de estudios en red o multicéntricos.</a:t>
                      </a:r>
                    </a:p>
                    <a:p>
                      <a:pPr marL="514350" lvl="0" indent="-514350" fontAlgn="base">
                        <a:buAutoNum type="arabicPeriod"/>
                      </a:pPr>
                      <a:endParaRPr lang="es-419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fontAlgn="base">
                        <a:buFont typeface="Arial"/>
                        <a:buChar char="•"/>
                      </a:pPr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Estrategia para colaboraciones regionales: superar</a:t>
                      </a:r>
                      <a:r>
                        <a:rPr lang="es-419" sz="2400" b="0" i="0" u="none" strike="noStrike" kern="1200" noProof="0" dirty="0">
                          <a:solidFill>
                            <a:schemeClr val="dk1"/>
                          </a:solidFill>
                          <a:effectLst/>
                        </a:rPr>
                        <a:t> desafíos logísticos para realizar un </a:t>
                      </a:r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ensayo clínico multicéntrico regional.</a:t>
                      </a:r>
                    </a:p>
                    <a:p>
                      <a:pPr marL="514350" lvl="0" indent="-514350" fontAlgn="base">
                        <a:buAutoNum type="arabicPeriod"/>
                      </a:pPr>
                      <a:endParaRPr lang="es-419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fontAlgn="base">
                        <a:buFont typeface="Arial"/>
                        <a:buChar char="•"/>
                      </a:pPr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Mecanismos para supervisión ética de la investigación a nivel (sub)regional, p. ej. supervisión ética extraterritorial en emergencias.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194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773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65F43F4D-38BA-5279-A53C-91CD65EDFF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839082"/>
              </p:ext>
            </p:extLst>
          </p:nvPr>
        </p:nvGraphicFramePr>
        <p:xfrm>
          <a:off x="359833" y="832555"/>
          <a:ext cx="11478491" cy="3125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126">
                  <a:extLst>
                    <a:ext uri="{9D8B030D-6E8A-4147-A177-3AD203B41FA5}">
                      <a16:colId xmlns:a16="http://schemas.microsoft.com/office/drawing/2014/main" val="427131165"/>
                    </a:ext>
                  </a:extLst>
                </a:gridCol>
                <a:gridCol w="9415365">
                  <a:extLst>
                    <a:ext uri="{9D8B030D-6E8A-4147-A177-3AD203B41FA5}">
                      <a16:colId xmlns:a16="http://schemas.microsoft.com/office/drawing/2014/main" val="1190710634"/>
                    </a:ext>
                  </a:extLst>
                </a:gridCol>
              </a:tblGrid>
              <a:tr h="41997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Para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toda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situación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891603"/>
                  </a:ext>
                </a:extLst>
              </a:tr>
              <a:tr h="2668074">
                <a:tc>
                  <a:txBody>
                    <a:bodyPr/>
                    <a:lstStyle/>
                    <a:p>
                      <a:pPr fontAlgn="base"/>
                      <a:r>
                        <a:rPr lang="es-ES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la </a:t>
                      </a:r>
                      <a:r>
                        <a:rPr lang="es-ES" sz="2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conceptua-lización</a:t>
                      </a:r>
                      <a:endParaRPr lang="en-US" sz="2400" b="1" i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Estrategias para facilitar la supervisión ética de múltiples comités de manera coordinada, que pueden implicar </a:t>
                      </a:r>
                      <a:r>
                        <a:rPr lang="es-419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revisión de distintos CEI en una deliberación simultánea, o </a:t>
                      </a:r>
                      <a:r>
                        <a:rPr lang="es-419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mecanismos que permitan adoptar la revisión de otro CEI sin necesidad de repetir el proceso por medio de acuerdos previos de confianza y delegación de responsabilidades (</a:t>
                      </a:r>
                      <a:r>
                        <a:rPr lang="es-419" sz="2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reliance agreements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194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71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583D69C1-860B-D8BE-813A-CB73DD478F58}"/>
              </a:ext>
            </a:extLst>
          </p:cNvPr>
          <p:cNvSpPr txBox="1">
            <a:spLocks noChangeArrowheads="1"/>
          </p:cNvSpPr>
          <p:nvPr/>
        </p:nvSpPr>
        <p:spPr>
          <a:xfrm>
            <a:off x="-14464" y="2789766"/>
            <a:ext cx="14616289" cy="4601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0">
              <a:buFontTx/>
              <a:buNone/>
              <a:defRPr/>
            </a:pPr>
            <a:endParaRPr lang="en-US" sz="2400"/>
          </a:p>
          <a:p>
            <a:pPr marL="571500" lvl="2" indent="0">
              <a:buFontTx/>
              <a:buNone/>
              <a:defRPr/>
            </a:pPr>
            <a:endParaRPr lang="en-US" sz="2400"/>
          </a:p>
          <a:p>
            <a:pPr lvl="2" indent="-571500">
              <a:defRPr/>
            </a:pPr>
            <a:endParaRPr lang="en-US" sz="2400"/>
          </a:p>
          <a:p>
            <a:pPr>
              <a:defRPr/>
            </a:pPr>
            <a:endParaRPr lang="en-US" sz="240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6BE18A1-C4BE-F03B-48B3-35C38021E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17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E" altLang="en-P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274AC79-44BC-E10C-553B-11D5F0FA8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048" y="17608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E" altLang="en-P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73751-A10E-A2FF-DCC3-3077D8891C37}"/>
              </a:ext>
            </a:extLst>
          </p:cNvPr>
          <p:cNvSpPr txBox="1"/>
          <p:nvPr/>
        </p:nvSpPr>
        <p:spPr>
          <a:xfrm>
            <a:off x="3008596" y="3114007"/>
            <a:ext cx="8637195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 fontAlgn="base"/>
            <a:endParaRPr lang="en-US" sz="3600" dirty="0">
              <a:solidFill>
                <a:srgbClr val="000000"/>
              </a:solidFill>
            </a:endParaRPr>
          </a:p>
          <a:p>
            <a:pPr algn="ctr" rtl="0" fontAlgn="base"/>
            <a:r>
              <a:rPr lang="en-US" sz="3600" b="1" dirty="0" err="1">
                <a:solidFill>
                  <a:srgbClr val="000000"/>
                </a:solidFill>
              </a:rPr>
              <a:t>Programa</a:t>
            </a:r>
            <a:r>
              <a:rPr lang="en-US" sz="3600" b="1" dirty="0">
                <a:solidFill>
                  <a:srgbClr val="000000"/>
                </a:solidFill>
              </a:rPr>
              <a:t> Regional de </a:t>
            </a:r>
            <a:r>
              <a:rPr lang="en-US" sz="3600" b="1" dirty="0" err="1">
                <a:solidFill>
                  <a:srgbClr val="000000"/>
                </a:solidFill>
              </a:rPr>
              <a:t>Bioética</a:t>
            </a:r>
            <a:r>
              <a:rPr lang="en-US" sz="3600" b="1" dirty="0">
                <a:solidFill>
                  <a:srgbClr val="000000"/>
                </a:solidFill>
              </a:rPr>
              <a:t>:</a:t>
            </a:r>
            <a:endParaRPr lang="en-US" sz="3600" b="1" dirty="0">
              <a:solidFill>
                <a:srgbClr val="000000"/>
              </a:solidFill>
              <a:cs typeface="Calibri"/>
            </a:endParaRPr>
          </a:p>
          <a:p>
            <a:pPr algn="ctr" fontAlgn="base"/>
            <a:r>
              <a:rPr lang="en-US" sz="3600" b="0" i="0" dirty="0">
                <a:solidFill>
                  <a:srgbClr val="000000"/>
                </a:solidFill>
                <a:effectLst/>
                <a:hlinkClick r:id="rId2"/>
              </a:rPr>
              <a:t>www.paho.org</a:t>
            </a:r>
            <a:r>
              <a:rPr lang="en-US" sz="3600" b="0" i="0">
                <a:solidFill>
                  <a:srgbClr val="000000"/>
                </a:solidFill>
                <a:effectLst/>
                <a:hlinkClick r:id="rId2"/>
              </a:rPr>
              <a:t>/es/</a:t>
            </a:r>
            <a:r>
              <a:rPr lang="en-US" sz="3600" b="0" i="0" dirty="0">
                <a:solidFill>
                  <a:srgbClr val="000000"/>
                </a:solidFill>
                <a:effectLst/>
                <a:hlinkClick r:id="rId2"/>
              </a:rPr>
              <a:t>bioetica</a:t>
            </a:r>
            <a:r>
              <a:rPr lang="en-US" sz="3600" dirty="0">
                <a:solidFill>
                  <a:srgbClr val="000000"/>
                </a:solidFill>
              </a:rPr>
              <a:t> </a:t>
            </a:r>
            <a:endParaRPr lang="en-US" sz="3600" b="0" i="0" dirty="0">
              <a:solidFill>
                <a:srgbClr val="000000"/>
              </a:solidFill>
              <a:effectLst/>
              <a:cs typeface="Calibri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4AD7C4B-26FC-8B6D-85CF-1C874E213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85" y="766054"/>
            <a:ext cx="2838748" cy="3876724"/>
          </a:xfrm>
          <a:prstGeom prst="rect">
            <a:avLst/>
          </a:prstGeom>
        </p:spPr>
      </p:pic>
      <p:pic>
        <p:nvPicPr>
          <p:cNvPr id="7" name="Picture 6" descr="A qr code with text&#10;&#10;Description automatically generated">
            <a:extLst>
              <a:ext uri="{FF2B5EF4-FFF2-40B4-BE49-F238E27FC236}">
                <a16:creationId xmlns:a16="http://schemas.microsoft.com/office/drawing/2014/main" id="{672BC88C-EBDB-9F3D-0FFF-89358110C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784" y="125124"/>
            <a:ext cx="3412720" cy="34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1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F0C896-404F-869F-E45C-329FD9EE0D95}"/>
              </a:ext>
            </a:extLst>
          </p:cNvPr>
          <p:cNvSpPr txBox="1"/>
          <p:nvPr/>
        </p:nvSpPr>
        <p:spPr>
          <a:xfrm>
            <a:off x="0" y="217412"/>
            <a:ext cx="12192000" cy="16619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400" b="1" i="0" u="none" strike="noStrike" err="1">
                <a:solidFill>
                  <a:srgbClr val="171FAE"/>
                </a:solidFill>
                <a:effectLst/>
              </a:rPr>
              <a:t>Catalizar</a:t>
            </a:r>
            <a:r>
              <a:rPr lang="en-US" sz="3400" b="1" i="0" u="none" strike="noStrike">
                <a:solidFill>
                  <a:srgbClr val="171FAE"/>
                </a:solidFill>
                <a:effectLst/>
              </a:rPr>
              <a:t> la </a:t>
            </a:r>
            <a:r>
              <a:rPr lang="en-US" sz="3400" b="1" i="0" u="none" strike="noStrike" err="1">
                <a:solidFill>
                  <a:srgbClr val="171FAE"/>
                </a:solidFill>
                <a:effectLst/>
              </a:rPr>
              <a:t>investigación</a:t>
            </a:r>
            <a:r>
              <a:rPr lang="en-US" sz="3400" b="1" i="0" u="none" strike="noStrike">
                <a:solidFill>
                  <a:srgbClr val="171FAE"/>
                </a:solidFill>
                <a:effectLst/>
              </a:rPr>
              <a:t> </a:t>
            </a:r>
            <a:r>
              <a:rPr lang="en-US" sz="3400" b="1" i="0" u="none" strike="noStrike" err="1">
                <a:solidFill>
                  <a:srgbClr val="171FAE"/>
                </a:solidFill>
                <a:effectLst/>
              </a:rPr>
              <a:t>ética</a:t>
            </a:r>
            <a:r>
              <a:rPr lang="en-US" sz="3400" b="1" i="0" u="none" strike="noStrike">
                <a:solidFill>
                  <a:srgbClr val="171FAE"/>
                </a:solidFill>
                <a:effectLst/>
              </a:rPr>
              <a:t> </a:t>
            </a:r>
            <a:r>
              <a:rPr lang="en-US" sz="3400" b="1" i="0" u="none" strike="noStrike" err="1">
                <a:solidFill>
                  <a:srgbClr val="171FAE"/>
                </a:solidFill>
                <a:effectLst/>
              </a:rPr>
              <a:t>en</a:t>
            </a:r>
            <a:r>
              <a:rPr lang="en-US" sz="3400" b="1" i="0" u="none" strike="noStrike">
                <a:solidFill>
                  <a:srgbClr val="171FAE"/>
                </a:solidFill>
                <a:effectLst/>
              </a:rPr>
              <a:t> </a:t>
            </a:r>
            <a:r>
              <a:rPr lang="en-US" sz="3400" b="1" i="0" u="none" strike="noStrike" err="1">
                <a:solidFill>
                  <a:srgbClr val="171FAE"/>
                </a:solidFill>
                <a:effectLst/>
              </a:rPr>
              <a:t>emergencias</a:t>
            </a:r>
            <a:r>
              <a:rPr lang="en-US" sz="3400" b="1" i="0" u="none" strike="noStrike">
                <a:solidFill>
                  <a:srgbClr val="171FAE"/>
                </a:solidFill>
                <a:effectLst/>
              </a:rPr>
              <a:t>. </a:t>
            </a:r>
            <a:r>
              <a:rPr lang="en-US" sz="3400" b="1" i="0">
                <a:solidFill>
                  <a:srgbClr val="171FAE"/>
                </a:solidFill>
                <a:effectLst/>
              </a:rPr>
              <a:t>​</a:t>
            </a:r>
            <a:br>
              <a:rPr lang="en-US" sz="3400" b="1" i="0">
                <a:effectLst/>
              </a:rPr>
            </a:br>
            <a:r>
              <a:rPr lang="en-US" sz="3400" b="1" i="0" u="none" strike="noStrike" err="1">
                <a:solidFill>
                  <a:srgbClr val="171FAE"/>
                </a:solidFill>
                <a:effectLst/>
              </a:rPr>
              <a:t>Orientación</a:t>
            </a:r>
            <a:r>
              <a:rPr lang="en-US" sz="3400" b="1" i="0" u="none" strike="noStrike">
                <a:solidFill>
                  <a:srgbClr val="171FAE"/>
                </a:solidFill>
                <a:effectLst/>
              </a:rPr>
              <a:t> </a:t>
            </a:r>
            <a:r>
              <a:rPr lang="en-US" sz="3400" b="1" i="0" u="none" strike="noStrike" err="1">
                <a:solidFill>
                  <a:srgbClr val="171FAE"/>
                </a:solidFill>
                <a:effectLst/>
              </a:rPr>
              <a:t>ética</a:t>
            </a:r>
            <a:r>
              <a:rPr lang="en-US" sz="3400" b="1" i="0" u="none" strike="noStrike">
                <a:solidFill>
                  <a:srgbClr val="171FAE"/>
                </a:solidFill>
                <a:effectLst/>
              </a:rPr>
              <a:t>, </a:t>
            </a:r>
            <a:r>
              <a:rPr lang="en-US" sz="3400" b="1" i="0" u="none" strike="noStrike" err="1">
                <a:solidFill>
                  <a:srgbClr val="171FAE"/>
                </a:solidFill>
                <a:effectLst/>
              </a:rPr>
              <a:t>lecciones</a:t>
            </a:r>
            <a:r>
              <a:rPr lang="en-US" sz="3400" b="1" i="0" u="none" strike="noStrike">
                <a:solidFill>
                  <a:srgbClr val="171FAE"/>
                </a:solidFill>
                <a:effectLst/>
              </a:rPr>
              <a:t> </a:t>
            </a:r>
            <a:r>
              <a:rPr lang="en-US" sz="3400" b="1" i="0" u="none" strike="noStrike" err="1">
                <a:solidFill>
                  <a:srgbClr val="171FAE"/>
                </a:solidFill>
                <a:effectLst/>
              </a:rPr>
              <a:t>aprendidas</a:t>
            </a:r>
            <a:r>
              <a:rPr lang="en-US" sz="3400" b="1" i="0" u="none" strike="noStrike">
                <a:solidFill>
                  <a:srgbClr val="171FAE"/>
                </a:solidFill>
                <a:effectLst/>
              </a:rPr>
              <a:t> de la </a:t>
            </a:r>
            <a:r>
              <a:rPr lang="en-US" sz="3400" b="1" i="0" u="none" strike="noStrike" err="1">
                <a:solidFill>
                  <a:srgbClr val="171FAE"/>
                </a:solidFill>
                <a:effectLst/>
              </a:rPr>
              <a:t>pandemia</a:t>
            </a:r>
            <a:r>
              <a:rPr lang="en-US" sz="3400" b="1" i="0" u="none" strike="noStrike">
                <a:solidFill>
                  <a:srgbClr val="171FAE"/>
                </a:solidFill>
                <a:effectLst/>
              </a:rPr>
              <a:t> de COVID-19 y agenda </a:t>
            </a:r>
            <a:r>
              <a:rPr lang="en-US" sz="3400" b="1" i="0" u="none" strike="noStrike" err="1">
                <a:solidFill>
                  <a:srgbClr val="171FAE"/>
                </a:solidFill>
                <a:effectLst/>
              </a:rPr>
              <a:t>pendiente</a:t>
            </a:r>
            <a:r>
              <a:rPr lang="en-US" sz="3400" b="1" i="0">
                <a:solidFill>
                  <a:srgbClr val="171FAE"/>
                </a:solidFill>
                <a:effectLst/>
              </a:rPr>
              <a:t>​</a:t>
            </a:r>
            <a:endParaRPr lang="en-PE" sz="34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AC75D-1DC7-D6F6-9F03-959F70405C33}"/>
              </a:ext>
            </a:extLst>
          </p:cNvPr>
          <p:cNvSpPr txBox="1"/>
          <p:nvPr/>
        </p:nvSpPr>
        <p:spPr>
          <a:xfrm>
            <a:off x="1008971" y="4639318"/>
            <a:ext cx="206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E" sz="2400">
                <a:hlinkClick r:id="rId2"/>
              </a:rPr>
              <a:t>Resumen</a:t>
            </a:r>
            <a:endParaRPr lang="en-PE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CBF35B-108F-F8BF-F693-C1004DEE0D8F}"/>
              </a:ext>
            </a:extLst>
          </p:cNvPr>
          <p:cNvSpPr txBox="1"/>
          <p:nvPr/>
        </p:nvSpPr>
        <p:spPr>
          <a:xfrm>
            <a:off x="4137547" y="4502025"/>
            <a:ext cx="3916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E" sz="2400">
                <a:hlinkClick r:id="rId3"/>
              </a:rPr>
              <a:t>Recomendaciones para autoridades de salud</a:t>
            </a:r>
            <a:endParaRPr lang="en-PE" sz="2400"/>
          </a:p>
        </p:txBody>
      </p:sp>
      <p:pic>
        <p:nvPicPr>
          <p:cNvPr id="14" name="Picture 13" descr="A blue and white page with text and gears&#10;&#10;Description automatically generated">
            <a:extLst>
              <a:ext uri="{FF2B5EF4-FFF2-40B4-BE49-F238E27FC236}">
                <a16:creationId xmlns:a16="http://schemas.microsoft.com/office/drawing/2014/main" id="{81483E2B-AC96-15EA-4787-888D9F3BB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087975"/>
            <a:ext cx="2032000" cy="2527300"/>
          </a:xfrm>
          <a:prstGeom prst="rect">
            <a:avLst/>
          </a:prstGeom>
        </p:spPr>
      </p:pic>
      <p:pic>
        <p:nvPicPr>
          <p:cNvPr id="18" name="Picture 17" descr="A blue and white document with a red line&#10;&#10;Description automatically generated">
            <a:extLst>
              <a:ext uri="{FF2B5EF4-FFF2-40B4-BE49-F238E27FC236}">
                <a16:creationId xmlns:a16="http://schemas.microsoft.com/office/drawing/2014/main" id="{B8D67B27-C246-D758-3C27-8FA197D59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999" y="2087975"/>
            <a:ext cx="2006600" cy="22479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EA92CB-2AEC-F074-071E-F88F869283F9}"/>
              </a:ext>
            </a:extLst>
          </p:cNvPr>
          <p:cNvSpPr txBox="1"/>
          <p:nvPr/>
        </p:nvSpPr>
        <p:spPr>
          <a:xfrm>
            <a:off x="8163356" y="4502025"/>
            <a:ext cx="3916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E" sz="2400">
                <a:hlinkClick r:id="rId6"/>
              </a:rPr>
              <a:t>Recomendaciones para comités de ética</a:t>
            </a:r>
            <a:endParaRPr lang="en-PE" sz="2400"/>
          </a:p>
        </p:txBody>
      </p:sp>
      <p:pic>
        <p:nvPicPr>
          <p:cNvPr id="21" name="Picture 20" descr="A poster of people working on a pandemic&#10;&#10;Description automatically generated">
            <a:extLst>
              <a:ext uri="{FF2B5EF4-FFF2-40B4-BE49-F238E27FC236}">
                <a16:creationId xmlns:a16="http://schemas.microsoft.com/office/drawing/2014/main" id="{7C011062-FDAD-DE53-1ACA-042954822D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3" y="2087975"/>
            <a:ext cx="194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3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583D69C1-860B-D8BE-813A-CB73DD478F58}"/>
              </a:ext>
            </a:extLst>
          </p:cNvPr>
          <p:cNvSpPr txBox="1">
            <a:spLocks noChangeArrowheads="1"/>
          </p:cNvSpPr>
          <p:nvPr/>
        </p:nvSpPr>
        <p:spPr>
          <a:xfrm>
            <a:off x="-28575" y="1371600"/>
            <a:ext cx="14630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0">
              <a:buFontTx/>
              <a:buNone/>
              <a:defRPr/>
            </a:pPr>
            <a:endParaRPr lang="en-US">
              <a:latin typeface="Arial" charset="0"/>
            </a:endParaRPr>
          </a:p>
          <a:p>
            <a:pPr marL="571500" lvl="2" indent="0">
              <a:buFontTx/>
              <a:buNone/>
              <a:defRPr/>
            </a:pPr>
            <a:endParaRPr lang="en-US">
              <a:latin typeface="Arial" charset="0"/>
            </a:endParaRPr>
          </a:p>
          <a:p>
            <a:pPr lvl="2" indent="-571500">
              <a:defRPr/>
            </a:pPr>
            <a:endParaRPr lang="en-US">
              <a:latin typeface="Arial" charset="0"/>
            </a:endParaRPr>
          </a:p>
          <a:p>
            <a:pPr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0C896-404F-869F-E45C-329FD9EE0D95}"/>
              </a:ext>
            </a:extLst>
          </p:cNvPr>
          <p:cNvSpPr txBox="1"/>
          <p:nvPr/>
        </p:nvSpPr>
        <p:spPr>
          <a:xfrm>
            <a:off x="566057" y="262235"/>
            <a:ext cx="111905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u="none" strike="noStrike">
                <a:solidFill>
                  <a:srgbClr val="000099"/>
                </a:solidFill>
                <a:effectLst/>
              </a:rPr>
              <a:t>Integra, </a:t>
            </a:r>
            <a:r>
              <a:rPr lang="en-US" sz="3200" b="1" i="0" u="none" strike="noStrike" err="1">
                <a:solidFill>
                  <a:srgbClr val="000099"/>
                </a:solidFill>
                <a:effectLst/>
              </a:rPr>
              <a:t>revisa</a:t>
            </a:r>
            <a:r>
              <a:rPr lang="en-US" sz="3200" b="1" i="0" u="none" strike="noStrike">
                <a:solidFill>
                  <a:srgbClr val="000099"/>
                </a:solidFill>
                <a:effectLst/>
              </a:rPr>
              <a:t> y </a:t>
            </a:r>
            <a:r>
              <a:rPr lang="en-US" sz="3200" b="1" i="0" u="none" strike="noStrike" err="1">
                <a:solidFill>
                  <a:srgbClr val="000099"/>
                </a:solidFill>
                <a:effectLst/>
              </a:rPr>
              <a:t>complementa</a:t>
            </a:r>
            <a:r>
              <a:rPr lang="en-US" sz="3200" b="1" i="0" u="none" strike="noStrike">
                <a:solidFill>
                  <a:srgbClr val="000099"/>
                </a:solidFill>
                <a:effectLst/>
              </a:rPr>
              <a:t> </a:t>
            </a:r>
            <a:r>
              <a:rPr lang="en-US" sz="3200" b="1">
                <a:solidFill>
                  <a:srgbClr val="000099"/>
                </a:solidFill>
              </a:rPr>
              <a:t>las </a:t>
            </a:r>
            <a:r>
              <a:rPr lang="en-US" sz="3200" b="1" err="1">
                <a:solidFill>
                  <a:srgbClr val="000099"/>
                </a:solidFill>
              </a:rPr>
              <a:t>orientaciones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éticas</a:t>
            </a:r>
            <a:r>
              <a:rPr lang="en-US" sz="3200" b="1">
                <a:solidFill>
                  <a:srgbClr val="000099"/>
                </a:solidFill>
              </a:rPr>
              <a:t> previas</a:t>
            </a:r>
            <a:endParaRPr lang="en-PE" sz="4400"/>
          </a:p>
        </p:txBody>
      </p:sp>
      <p:pic>
        <p:nvPicPr>
          <p:cNvPr id="3" name="Content Placeholder 10" descr="Graphical user interface&#10;&#10;Description automatically generated">
            <a:extLst>
              <a:ext uri="{FF2B5EF4-FFF2-40B4-BE49-F238E27FC236}">
                <a16:creationId xmlns:a16="http://schemas.microsoft.com/office/drawing/2014/main" id="{17DE5975-64C7-7275-3E0F-DE1918F7A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30" y="3377187"/>
            <a:ext cx="1759286" cy="1871580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678DCBE-99D6-63B8-90F1-0BA7066C8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716" y="1126920"/>
            <a:ext cx="1981796" cy="1213849"/>
          </a:xfrm>
          <a:prstGeom prst="rect">
            <a:avLst/>
          </a:prstGeom>
        </p:spPr>
      </p:pic>
      <p:pic>
        <p:nvPicPr>
          <p:cNvPr id="8" name="Picture 7" descr="A paper with text on it&#10;&#10;Description automatically generated">
            <a:extLst>
              <a:ext uri="{FF2B5EF4-FFF2-40B4-BE49-F238E27FC236}">
                <a16:creationId xmlns:a16="http://schemas.microsoft.com/office/drawing/2014/main" id="{3CBFD24D-4FE3-696D-95F6-1575BBBE0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0" y="975988"/>
            <a:ext cx="1707549" cy="2210666"/>
          </a:xfrm>
          <a:prstGeom prst="rect">
            <a:avLst/>
          </a:prstGeom>
        </p:spPr>
      </p:pic>
      <p:pic>
        <p:nvPicPr>
          <p:cNvPr id="10" name="Picture 9" descr="A paper with text on it&#10;&#10;Description automatically generated">
            <a:extLst>
              <a:ext uri="{FF2B5EF4-FFF2-40B4-BE49-F238E27FC236}">
                <a16:creationId xmlns:a16="http://schemas.microsoft.com/office/drawing/2014/main" id="{0401DA63-6F89-999E-AD1B-793391B22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16" y="2736381"/>
            <a:ext cx="1751582" cy="2302080"/>
          </a:xfrm>
          <a:prstGeom prst="rect">
            <a:avLst/>
          </a:prstGeom>
        </p:spPr>
      </p:pic>
      <p:pic>
        <p:nvPicPr>
          <p:cNvPr id="13" name="Picture 12" descr="A document with text and blue text&#10;&#10;Description automatically generated">
            <a:extLst>
              <a:ext uri="{FF2B5EF4-FFF2-40B4-BE49-F238E27FC236}">
                <a16:creationId xmlns:a16="http://schemas.microsoft.com/office/drawing/2014/main" id="{A6248EA5-2D15-1260-C569-85823EBE34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48" y="1864265"/>
            <a:ext cx="1894741" cy="24487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AD5566-9233-5B91-35EE-E92B3F5300D3}"/>
              </a:ext>
            </a:extLst>
          </p:cNvPr>
          <p:cNvSpPr txBox="1"/>
          <p:nvPr/>
        </p:nvSpPr>
        <p:spPr>
          <a:xfrm>
            <a:off x="5951803" y="1062995"/>
            <a:ext cx="5984139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</a:rPr>
              <a:t>Mayor </a:t>
            </a:r>
            <a:r>
              <a:rPr lang="en-US" sz="2600" err="1">
                <a:solidFill>
                  <a:srgbClr val="000000"/>
                </a:solidFill>
              </a:rPr>
              <a:t>claridad</a:t>
            </a:r>
            <a:r>
              <a:rPr lang="en-US" sz="2600">
                <a:solidFill>
                  <a:srgbClr val="000000"/>
                </a:solidFill>
              </a:rPr>
              <a:t> y </a:t>
            </a:r>
            <a:r>
              <a:rPr lang="en-US" sz="2600" err="1">
                <a:solidFill>
                  <a:srgbClr val="000000"/>
                </a:solidFill>
              </a:rPr>
              <a:t>precisión</a:t>
            </a:r>
            <a:r>
              <a:rPr lang="en-US" sz="2600">
                <a:solidFill>
                  <a:srgbClr val="000000"/>
                </a:solidFill>
              </a:rPr>
              <a:t>. </a:t>
            </a:r>
            <a:endParaRPr lang="en-US" sz="2600">
              <a:solidFill>
                <a:srgbClr val="000000"/>
              </a:solidFill>
              <a:cs typeface="Calibri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“Cruce de </a:t>
            </a:r>
            <a:r>
              <a:rPr lang="en-US" sz="2600" b="0" i="0" u="none" strike="noStrike" err="1">
                <a:solidFill>
                  <a:srgbClr val="000000"/>
                </a:solidFill>
                <a:effectLst/>
              </a:rPr>
              <a:t>información</a:t>
            </a: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” para que </a:t>
            </a:r>
            <a:r>
              <a:rPr lang="en-US" sz="2600" err="1">
                <a:solidFill>
                  <a:srgbClr val="000000"/>
                </a:solidFill>
              </a:rPr>
              <a:t>el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contenido</a:t>
            </a:r>
            <a:r>
              <a:rPr lang="en-US" sz="2600">
                <a:solidFill>
                  <a:srgbClr val="000000"/>
                </a:solidFill>
              </a:rPr>
              <a:t> de </a:t>
            </a:r>
            <a:r>
              <a:rPr lang="en-US" sz="2600" err="1">
                <a:solidFill>
                  <a:srgbClr val="000000"/>
                </a:solidFill>
              </a:rPr>
              <a:t>una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sección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b="0" i="0" u="none" strike="noStrike" err="1">
                <a:solidFill>
                  <a:srgbClr val="000000"/>
                </a:solidFill>
                <a:effectLst/>
              </a:rPr>
              <a:t>informe</a:t>
            </a: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el</a:t>
            </a:r>
            <a:r>
              <a:rPr lang="en-US" sz="2600">
                <a:solidFill>
                  <a:srgbClr val="000000"/>
                </a:solidFill>
              </a:rPr>
              <a:t> de </a:t>
            </a: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las </a:t>
            </a:r>
            <a:r>
              <a:rPr lang="en-US" sz="2600" b="0" i="0" u="none" strike="noStrike" err="1">
                <a:solidFill>
                  <a:srgbClr val="000000"/>
                </a:solidFill>
                <a:effectLst/>
              </a:rPr>
              <a:t>demás</a:t>
            </a: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600" b="0" i="0" u="none" strike="noStrike" err="1">
                <a:solidFill>
                  <a:srgbClr val="000000"/>
                </a:solidFill>
                <a:effectLst/>
              </a:rPr>
              <a:t>secciones</a:t>
            </a: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. </a:t>
            </a:r>
            <a:r>
              <a:rPr lang="en-US" sz="2600" b="0" i="0">
                <a:solidFill>
                  <a:srgbClr val="000000"/>
                </a:solidFill>
                <a:effectLst/>
              </a:rPr>
              <a:t>​</a:t>
            </a:r>
            <a:endParaRPr lang="en-US" sz="2600" b="0" i="0">
              <a:solidFill>
                <a:srgbClr val="000000"/>
              </a:solidFill>
              <a:effectLst/>
              <a:cs typeface="Calibri"/>
            </a:endParaRP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en-US" sz="2600" err="1">
                <a:solidFill>
                  <a:srgbClr val="000000"/>
                </a:solidFill>
              </a:rPr>
              <a:t>Ejemplos</a:t>
            </a: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 y </a:t>
            </a:r>
            <a:r>
              <a:rPr lang="en-US" sz="2600" b="0" i="0" u="none" strike="noStrike" err="1">
                <a:solidFill>
                  <a:srgbClr val="000000"/>
                </a:solidFill>
                <a:effectLst/>
              </a:rPr>
              <a:t>lecciones</a:t>
            </a: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 de la </a:t>
            </a:r>
            <a:r>
              <a:rPr lang="en-US" sz="2600" b="0" i="0" u="none" strike="noStrike" err="1">
                <a:solidFill>
                  <a:srgbClr val="000000"/>
                </a:solidFill>
                <a:effectLst/>
              </a:rPr>
              <a:t>región</a:t>
            </a: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.</a:t>
            </a:r>
            <a:r>
              <a:rPr lang="en-US" sz="2600" b="0" i="0">
                <a:solidFill>
                  <a:srgbClr val="000000"/>
                </a:solidFill>
                <a:effectLst/>
              </a:rPr>
              <a:t>​</a:t>
            </a:r>
            <a:endParaRPr lang="en-US" sz="2600" b="0" i="0">
              <a:solidFill>
                <a:srgbClr val="000000"/>
              </a:solidFill>
              <a:effectLst/>
              <a:cs typeface="Calibri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</a:rPr>
              <a:t>Llena </a:t>
            </a:r>
            <a:r>
              <a:rPr lang="en-US" sz="2600" b="0" i="0" u="none" strike="noStrike" err="1">
                <a:solidFill>
                  <a:srgbClr val="000000"/>
                </a:solidFill>
                <a:effectLst/>
              </a:rPr>
              <a:t>vacíos</a:t>
            </a: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 </a:t>
            </a:r>
            <a:r>
              <a:rPr lang="en-US" sz="2600" b="0" i="0" u="none" strike="noStrike" err="1">
                <a:solidFill>
                  <a:srgbClr val="000000"/>
                </a:solidFill>
                <a:effectLst/>
              </a:rPr>
              <a:t>sobre</a:t>
            </a: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 </a:t>
            </a:r>
            <a:r>
              <a:rPr lang="en-US" sz="2600" b="0" i="0" u="none" strike="noStrike" err="1">
                <a:solidFill>
                  <a:srgbClr val="000000"/>
                </a:solidFill>
                <a:effectLst/>
              </a:rPr>
              <a:t>temas</a:t>
            </a: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 </a:t>
            </a:r>
            <a:r>
              <a:rPr lang="en-US" sz="2600" b="0" i="0" u="none" strike="noStrike" err="1">
                <a:solidFill>
                  <a:srgbClr val="000000"/>
                </a:solidFill>
                <a:effectLst/>
              </a:rPr>
              <a:t>en</a:t>
            </a: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 que las </a:t>
            </a:r>
            <a:r>
              <a:rPr lang="en-US" sz="2600" b="0" i="0" u="none" strike="noStrike" err="1">
                <a:solidFill>
                  <a:srgbClr val="000000"/>
                </a:solidFill>
                <a:effectLst/>
              </a:rPr>
              <a:t>confusiones</a:t>
            </a: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600" b="0" i="0" u="none" strike="noStrike" err="1">
                <a:solidFill>
                  <a:srgbClr val="000000"/>
                </a:solidFill>
                <a:effectLst/>
              </a:rPr>
              <a:t>persisten</a:t>
            </a: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.</a:t>
            </a:r>
            <a:endParaRPr lang="en-US" sz="220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err="1">
                <a:solidFill>
                  <a:srgbClr val="000000"/>
                </a:solidFill>
                <a:cs typeface="Calibri"/>
              </a:rPr>
              <a:t>Incluye</a:t>
            </a:r>
            <a:r>
              <a:rPr lang="en-US" sz="2600">
                <a:solidFill>
                  <a:srgbClr val="000000"/>
                </a:solidFill>
                <a:cs typeface="Calibri"/>
              </a:rPr>
              <a:t> </a:t>
            </a:r>
            <a:r>
              <a:rPr lang="en-US" sz="2600" err="1">
                <a:solidFill>
                  <a:srgbClr val="000000"/>
                </a:solidFill>
                <a:cs typeface="Calibri"/>
              </a:rPr>
              <a:t>recomendaciones</a:t>
            </a:r>
            <a:r>
              <a:rPr lang="en-US" sz="2600">
                <a:solidFill>
                  <a:srgbClr val="000000"/>
                </a:solidFill>
                <a:cs typeface="Calibri"/>
              </a:rPr>
              <a:t> que </a:t>
            </a:r>
            <a:r>
              <a:rPr lang="en-US" sz="2600" err="1">
                <a:solidFill>
                  <a:srgbClr val="000000"/>
                </a:solidFill>
                <a:cs typeface="Calibri"/>
              </a:rPr>
              <a:t>resultaron</a:t>
            </a:r>
            <a:r>
              <a:rPr lang="en-US" sz="2600">
                <a:solidFill>
                  <a:srgbClr val="000000"/>
                </a:solidFill>
                <a:cs typeface="Calibri"/>
              </a:rPr>
              <a:t> de un </a:t>
            </a:r>
            <a:r>
              <a:rPr lang="en-US" sz="2600" err="1">
                <a:solidFill>
                  <a:srgbClr val="000000"/>
                </a:solidFill>
                <a:cs typeface="Calibri"/>
              </a:rPr>
              <a:t>diálogo</a:t>
            </a:r>
            <a:r>
              <a:rPr lang="en-US" sz="2600">
                <a:solidFill>
                  <a:srgbClr val="000000"/>
                </a:solidFill>
                <a:cs typeface="Calibri"/>
              </a:rPr>
              <a:t> regional.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0" i="0">
              <a:solidFill>
                <a:srgbClr val="000000"/>
              </a:solidFill>
              <a:effectLst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260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583D69C1-860B-D8BE-813A-CB73DD478F58}"/>
              </a:ext>
            </a:extLst>
          </p:cNvPr>
          <p:cNvSpPr txBox="1">
            <a:spLocks noChangeArrowheads="1"/>
          </p:cNvSpPr>
          <p:nvPr/>
        </p:nvSpPr>
        <p:spPr>
          <a:xfrm>
            <a:off x="-28575" y="1371600"/>
            <a:ext cx="14630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0">
              <a:buFontTx/>
              <a:buNone/>
              <a:defRPr/>
            </a:pPr>
            <a:endParaRPr lang="en-US">
              <a:latin typeface="Arial" charset="0"/>
            </a:endParaRPr>
          </a:p>
          <a:p>
            <a:pPr marL="571500" lvl="2" indent="0">
              <a:buFontTx/>
              <a:buNone/>
              <a:defRPr/>
            </a:pPr>
            <a:endParaRPr lang="en-US">
              <a:latin typeface="Arial" charset="0"/>
            </a:endParaRPr>
          </a:p>
          <a:p>
            <a:pPr lvl="2" indent="-571500">
              <a:defRPr/>
            </a:pPr>
            <a:endParaRPr lang="en-US">
              <a:latin typeface="Arial" charset="0"/>
            </a:endParaRPr>
          </a:p>
          <a:p>
            <a:pPr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28D92-10F6-C4E4-E89D-1E79F328AA4B}"/>
              </a:ext>
            </a:extLst>
          </p:cNvPr>
          <p:cNvSpPr txBox="1"/>
          <p:nvPr/>
        </p:nvSpPr>
        <p:spPr>
          <a:xfrm>
            <a:off x="566057" y="262235"/>
            <a:ext cx="111905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</a:rPr>
              <a:t>1. </a:t>
            </a:r>
            <a:r>
              <a:rPr lang="en-US" sz="3200" b="1" err="1">
                <a:solidFill>
                  <a:srgbClr val="000099"/>
                </a:solidFill>
              </a:rPr>
              <a:t>Lecciones</a:t>
            </a:r>
            <a:r>
              <a:rPr lang="en-US" sz="3200" b="1">
                <a:solidFill>
                  <a:srgbClr val="000099"/>
                </a:solidFill>
              </a:rPr>
              <a:t> del </a:t>
            </a:r>
            <a:r>
              <a:rPr lang="en-US" sz="3200" b="1" err="1">
                <a:solidFill>
                  <a:srgbClr val="000099"/>
                </a:solidFill>
              </a:rPr>
              <a:t>brote</a:t>
            </a:r>
            <a:r>
              <a:rPr lang="en-US" sz="3200" b="1">
                <a:solidFill>
                  <a:srgbClr val="000099"/>
                </a:solidFill>
              </a:rPr>
              <a:t> del zika y </a:t>
            </a:r>
            <a:r>
              <a:rPr lang="en-US" sz="3200" b="1" err="1">
                <a:solidFill>
                  <a:srgbClr val="000099"/>
                </a:solidFill>
              </a:rPr>
              <a:t>desafíos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durante</a:t>
            </a:r>
            <a:r>
              <a:rPr lang="en-US" sz="3200" b="1">
                <a:solidFill>
                  <a:srgbClr val="000099"/>
                </a:solidFill>
              </a:rPr>
              <a:t> la </a:t>
            </a:r>
            <a:r>
              <a:rPr lang="en-US" sz="3200" b="1" err="1">
                <a:solidFill>
                  <a:srgbClr val="000099"/>
                </a:solidFill>
              </a:rPr>
              <a:t>pandemia</a:t>
            </a:r>
            <a:r>
              <a:rPr lang="en-US" sz="3200" b="1">
                <a:solidFill>
                  <a:srgbClr val="000099"/>
                </a:solidFill>
              </a:rPr>
              <a:t> de COVID-19</a:t>
            </a:r>
            <a:endParaRPr lang="en-PE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B35EB-8CC1-3A7F-7942-80061BD9546F}"/>
              </a:ext>
            </a:extLst>
          </p:cNvPr>
          <p:cNvSpPr txBox="1"/>
          <p:nvPr/>
        </p:nvSpPr>
        <p:spPr>
          <a:xfrm>
            <a:off x="242371" y="1482672"/>
            <a:ext cx="11726715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</a:rPr>
              <a:t>La </a:t>
            </a:r>
            <a:r>
              <a:rPr lang="en-US" sz="2600" err="1">
                <a:solidFill>
                  <a:srgbClr val="000000"/>
                </a:solidFill>
              </a:rPr>
              <a:t>pandemia</a:t>
            </a:r>
            <a:r>
              <a:rPr lang="en-US" sz="2600">
                <a:solidFill>
                  <a:srgbClr val="000000"/>
                </a:solidFill>
              </a:rPr>
              <a:t> de COVID-19 </a:t>
            </a:r>
            <a:r>
              <a:rPr lang="en-US" sz="2600" err="1">
                <a:solidFill>
                  <a:srgbClr val="000000"/>
                </a:solidFill>
              </a:rPr>
              <a:t>nos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encontró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en</a:t>
            </a:r>
            <a:r>
              <a:rPr lang="en-US" sz="2600">
                <a:solidFill>
                  <a:srgbClr val="000000"/>
                </a:solidFill>
              </a:rPr>
              <a:t> un </a:t>
            </a:r>
            <a:r>
              <a:rPr lang="en-US" sz="2600" err="1">
                <a:solidFill>
                  <a:srgbClr val="000000"/>
                </a:solidFill>
              </a:rPr>
              <a:t>lugar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distinto</a:t>
            </a:r>
            <a:r>
              <a:rPr lang="en-US" sz="2600">
                <a:solidFill>
                  <a:srgbClr val="000000"/>
                </a:solidFill>
              </a:rPr>
              <a:t> que </a:t>
            </a:r>
            <a:r>
              <a:rPr lang="en-US" sz="2600" err="1">
                <a:solidFill>
                  <a:srgbClr val="000000"/>
                </a:solidFill>
              </a:rPr>
              <a:t>el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brote</a:t>
            </a:r>
            <a:r>
              <a:rPr lang="en-US" sz="2600">
                <a:solidFill>
                  <a:srgbClr val="000000"/>
                </a:solidFill>
              </a:rPr>
              <a:t> del zika.</a:t>
            </a:r>
            <a:endParaRPr lang="en-US" sz="2600">
              <a:solidFill>
                <a:srgbClr val="000000"/>
              </a:solidFill>
              <a:cs typeface="Calibr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</a:rPr>
              <a:t>El </a:t>
            </a:r>
            <a:r>
              <a:rPr lang="en-US" sz="2600" err="1">
                <a:solidFill>
                  <a:srgbClr val="000000"/>
                </a:solidFill>
              </a:rPr>
              <a:t>aprendizaje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logrado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durante</a:t>
            </a:r>
            <a:r>
              <a:rPr lang="en-US" sz="2600">
                <a:solidFill>
                  <a:srgbClr val="000000"/>
                </a:solidFill>
              </a:rPr>
              <a:t> zika </a:t>
            </a:r>
            <a:r>
              <a:rPr lang="en-US" sz="2600" err="1">
                <a:solidFill>
                  <a:srgbClr val="000000"/>
                </a:solidFill>
              </a:rPr>
              <a:t>generó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consensos</a:t>
            </a:r>
            <a:r>
              <a:rPr lang="en-US" sz="2600">
                <a:solidFill>
                  <a:srgbClr val="000000"/>
                </a:solidFill>
              </a:rPr>
              <a:t> que </a:t>
            </a:r>
            <a:r>
              <a:rPr lang="en-US" sz="2600" err="1">
                <a:solidFill>
                  <a:srgbClr val="000000"/>
                </a:solidFill>
              </a:rPr>
              <a:t>ya</a:t>
            </a:r>
            <a:r>
              <a:rPr lang="en-US" sz="2600">
                <a:solidFill>
                  <a:srgbClr val="000000"/>
                </a:solidFill>
              </a:rPr>
              <a:t> no </a:t>
            </a:r>
            <a:r>
              <a:rPr lang="en-US" sz="2600" err="1">
                <a:solidFill>
                  <a:srgbClr val="000000"/>
                </a:solidFill>
              </a:rPr>
              <a:t>fueron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materia</a:t>
            </a:r>
            <a:r>
              <a:rPr lang="en-US" sz="2600">
                <a:solidFill>
                  <a:srgbClr val="000000"/>
                </a:solidFill>
              </a:rPr>
              <a:t> de </a:t>
            </a:r>
            <a:r>
              <a:rPr lang="en-US" sz="2600" err="1">
                <a:solidFill>
                  <a:srgbClr val="000000"/>
                </a:solidFill>
              </a:rPr>
              <a:t>discusión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durante</a:t>
            </a:r>
            <a:r>
              <a:rPr lang="en-US" sz="2600">
                <a:solidFill>
                  <a:srgbClr val="000000"/>
                </a:solidFill>
              </a:rPr>
              <a:t> la </a:t>
            </a:r>
            <a:r>
              <a:rPr lang="en-US" sz="2600" err="1">
                <a:solidFill>
                  <a:srgbClr val="000000"/>
                </a:solidFill>
              </a:rPr>
              <a:t>pandemia</a:t>
            </a:r>
            <a:r>
              <a:rPr lang="en-US" sz="2600">
                <a:solidFill>
                  <a:srgbClr val="000000"/>
                </a:solidFill>
              </a:rPr>
              <a:t> de COVID-19: </a:t>
            </a:r>
            <a:endParaRPr lang="en-US" sz="2600">
              <a:solidFill>
                <a:srgbClr val="000000"/>
              </a:solidFill>
              <a:cs typeface="Calibri"/>
            </a:endParaRP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2600">
                <a:solidFill>
                  <a:srgbClr val="000000"/>
                </a:solidFill>
              </a:rPr>
              <a:t>La </a:t>
            </a:r>
            <a:r>
              <a:rPr lang="en-US" sz="2600" err="1">
                <a:solidFill>
                  <a:srgbClr val="000000"/>
                </a:solidFill>
              </a:rPr>
              <a:t>investigación</a:t>
            </a:r>
            <a:r>
              <a:rPr lang="en-US" sz="2600">
                <a:solidFill>
                  <a:srgbClr val="000000"/>
                </a:solidFill>
              </a:rPr>
              <a:t> es </a:t>
            </a:r>
            <a:r>
              <a:rPr lang="en-US" sz="2600" err="1">
                <a:solidFill>
                  <a:srgbClr val="000000"/>
                </a:solidFill>
              </a:rPr>
              <a:t>parte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esencial</a:t>
            </a:r>
            <a:r>
              <a:rPr lang="en-US" sz="2600">
                <a:solidFill>
                  <a:srgbClr val="000000"/>
                </a:solidFill>
              </a:rPr>
              <a:t> de la </a:t>
            </a:r>
            <a:r>
              <a:rPr lang="en-US" sz="2600" err="1">
                <a:solidFill>
                  <a:srgbClr val="000000"/>
                </a:solidFill>
              </a:rPr>
              <a:t>respuesta</a:t>
            </a:r>
            <a:r>
              <a:rPr lang="en-US" sz="2600">
                <a:solidFill>
                  <a:srgbClr val="000000"/>
                </a:solidFill>
              </a:rPr>
              <a:t> a </a:t>
            </a:r>
            <a:r>
              <a:rPr lang="en-US" sz="2600" err="1">
                <a:solidFill>
                  <a:srgbClr val="000000"/>
                </a:solidFill>
              </a:rPr>
              <a:t>una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emergencia</a:t>
            </a:r>
            <a:r>
              <a:rPr lang="en-US" sz="2600">
                <a:solidFill>
                  <a:srgbClr val="000000"/>
                </a:solidFill>
              </a:rPr>
              <a:t>.</a:t>
            </a:r>
            <a:endParaRPr lang="en-US" sz="2600">
              <a:solidFill>
                <a:srgbClr val="000000"/>
              </a:solidFill>
              <a:cs typeface="Calibri"/>
            </a:endParaRP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2600">
                <a:solidFill>
                  <a:srgbClr val="000000"/>
                </a:solidFill>
              </a:rPr>
              <a:t>La </a:t>
            </a:r>
            <a:r>
              <a:rPr lang="en-US" sz="2600" err="1">
                <a:solidFill>
                  <a:srgbClr val="000000"/>
                </a:solidFill>
              </a:rPr>
              <a:t>investigación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en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emergencias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debe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adherirse</a:t>
            </a:r>
            <a:r>
              <a:rPr lang="en-US" sz="2600">
                <a:solidFill>
                  <a:srgbClr val="000000"/>
                </a:solidFill>
              </a:rPr>
              <a:t> a </a:t>
            </a:r>
            <a:r>
              <a:rPr lang="en-US" sz="2600" err="1">
                <a:solidFill>
                  <a:srgbClr val="000000"/>
                </a:solidFill>
              </a:rPr>
              <a:t>los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estándares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éticos</a:t>
            </a:r>
            <a:r>
              <a:rPr lang="en-US" sz="2600">
                <a:solidFill>
                  <a:srgbClr val="000000"/>
                </a:solidFill>
              </a:rPr>
              <a:t>.</a:t>
            </a:r>
            <a:endParaRPr lang="en-US" sz="2600">
              <a:solidFill>
                <a:srgbClr val="000000"/>
              </a:solidFill>
              <a:cs typeface="Calibri"/>
            </a:endParaRP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2600">
                <a:solidFill>
                  <a:srgbClr val="000000"/>
                </a:solidFill>
              </a:rPr>
              <a:t>Los </a:t>
            </a:r>
            <a:r>
              <a:rPr lang="en-US" sz="2600" err="1">
                <a:solidFill>
                  <a:srgbClr val="000000"/>
                </a:solidFill>
              </a:rPr>
              <a:t>procesos</a:t>
            </a:r>
            <a:r>
              <a:rPr lang="en-US" sz="2600">
                <a:solidFill>
                  <a:srgbClr val="000000"/>
                </a:solidFill>
              </a:rPr>
              <a:t> de </a:t>
            </a:r>
            <a:r>
              <a:rPr lang="en-US" sz="2600" err="1">
                <a:solidFill>
                  <a:srgbClr val="000000"/>
                </a:solidFill>
              </a:rPr>
              <a:t>revisión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ética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deben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modificarse</a:t>
            </a:r>
            <a:r>
              <a:rPr lang="en-US" sz="2600">
                <a:solidFill>
                  <a:srgbClr val="000000"/>
                </a:solidFill>
              </a:rPr>
              <a:t> para </a:t>
            </a:r>
            <a:r>
              <a:rPr lang="en-US" sz="2600" err="1">
                <a:solidFill>
                  <a:srgbClr val="000000"/>
                </a:solidFill>
              </a:rPr>
              <a:t>asegurar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revisiones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rápidas</a:t>
            </a:r>
            <a:r>
              <a:rPr lang="en-US" sz="2600">
                <a:solidFill>
                  <a:srgbClr val="000000"/>
                </a:solidFill>
              </a:rPr>
              <a:t> y </a:t>
            </a:r>
            <a:r>
              <a:rPr lang="en-US" sz="2600" err="1">
                <a:solidFill>
                  <a:srgbClr val="000000"/>
                </a:solidFill>
              </a:rPr>
              <a:t>rigurosas</a:t>
            </a:r>
            <a:r>
              <a:rPr lang="en-US" sz="2600">
                <a:solidFill>
                  <a:srgbClr val="000000"/>
                </a:solidFill>
              </a:rPr>
              <a:t>.</a:t>
            </a:r>
            <a:endParaRPr lang="en-US" sz="2600">
              <a:solidFill>
                <a:srgbClr val="000000"/>
              </a:solidFill>
              <a:cs typeface="Calibr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</a:rPr>
              <a:t>Zika </a:t>
            </a:r>
            <a:r>
              <a:rPr lang="en-US" sz="2600" err="1">
                <a:solidFill>
                  <a:srgbClr val="000000"/>
                </a:solidFill>
              </a:rPr>
              <a:t>también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promovió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una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reflexión</a:t>
            </a:r>
            <a:r>
              <a:rPr lang="en-US" sz="2600">
                <a:solidFill>
                  <a:srgbClr val="000000"/>
                </a:solidFill>
              </a:rPr>
              <a:t> que </a:t>
            </a:r>
            <a:r>
              <a:rPr lang="en-US" sz="2600" err="1">
                <a:solidFill>
                  <a:srgbClr val="000000"/>
                </a:solidFill>
              </a:rPr>
              <a:t>llevó</a:t>
            </a:r>
            <a:r>
              <a:rPr lang="en-US" sz="2600">
                <a:solidFill>
                  <a:srgbClr val="000000"/>
                </a:solidFill>
              </a:rPr>
              <a:t> al </a:t>
            </a:r>
            <a:r>
              <a:rPr lang="en-US" sz="2600" err="1">
                <a:solidFill>
                  <a:srgbClr val="000000"/>
                </a:solidFill>
              </a:rPr>
              <a:t>compromiso</a:t>
            </a:r>
            <a:r>
              <a:rPr lang="en-US" sz="2600">
                <a:solidFill>
                  <a:srgbClr val="000000"/>
                </a:solidFill>
              </a:rPr>
              <a:t> de </a:t>
            </a:r>
            <a:r>
              <a:rPr lang="en-US" sz="2600" err="1">
                <a:solidFill>
                  <a:srgbClr val="000000"/>
                </a:solidFill>
              </a:rPr>
              <a:t>los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Estados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Miembros</a:t>
            </a:r>
            <a:r>
              <a:rPr lang="en-US" sz="2600">
                <a:solidFill>
                  <a:srgbClr val="000000"/>
                </a:solidFill>
              </a:rPr>
              <a:t> de la OPS a </a:t>
            </a:r>
            <a:r>
              <a:rPr lang="en-US" sz="2600" err="1">
                <a:solidFill>
                  <a:srgbClr val="000000"/>
                </a:solidFill>
              </a:rPr>
              <a:t>mejorar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su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preparación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ética</a:t>
            </a:r>
            <a:r>
              <a:rPr lang="en-US" sz="2600">
                <a:solidFill>
                  <a:srgbClr val="000000"/>
                </a:solidFill>
              </a:rPr>
              <a:t> para </a:t>
            </a:r>
            <a:r>
              <a:rPr lang="en-US" sz="2600" err="1">
                <a:solidFill>
                  <a:srgbClr val="000000"/>
                </a:solidFill>
              </a:rPr>
              <a:t>emergencias</a:t>
            </a:r>
            <a:r>
              <a:rPr lang="en-US" sz="2600">
                <a:solidFill>
                  <a:srgbClr val="000000"/>
                </a:solidFill>
              </a:rPr>
              <a:t> </a:t>
            </a:r>
            <a:r>
              <a:rPr lang="en-US" sz="2600" err="1">
                <a:solidFill>
                  <a:srgbClr val="000000"/>
                </a:solidFill>
              </a:rPr>
              <a:t>futuras</a:t>
            </a:r>
            <a:r>
              <a:rPr lang="en-US" sz="2600">
                <a:solidFill>
                  <a:srgbClr val="000000"/>
                </a:solidFill>
              </a:rPr>
              <a:t>. </a:t>
            </a:r>
            <a:endParaRPr lang="en-US" sz="26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074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583D69C1-860B-D8BE-813A-CB73DD478F58}"/>
              </a:ext>
            </a:extLst>
          </p:cNvPr>
          <p:cNvSpPr txBox="1">
            <a:spLocks noChangeArrowheads="1"/>
          </p:cNvSpPr>
          <p:nvPr/>
        </p:nvSpPr>
        <p:spPr>
          <a:xfrm>
            <a:off x="-28575" y="1371600"/>
            <a:ext cx="14630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0">
              <a:buFontTx/>
              <a:buNone/>
              <a:defRPr/>
            </a:pPr>
            <a:endParaRPr lang="en-US">
              <a:latin typeface="Arial" charset="0"/>
            </a:endParaRPr>
          </a:p>
          <a:p>
            <a:pPr marL="571500" lvl="2" indent="0">
              <a:buFontTx/>
              <a:buNone/>
              <a:defRPr/>
            </a:pPr>
            <a:endParaRPr lang="en-US">
              <a:latin typeface="Arial" charset="0"/>
            </a:endParaRPr>
          </a:p>
          <a:p>
            <a:pPr lvl="2" indent="-571500">
              <a:defRPr/>
            </a:pPr>
            <a:endParaRPr lang="en-US">
              <a:latin typeface="Arial" charset="0"/>
            </a:endParaRPr>
          </a:p>
          <a:p>
            <a:pPr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28D92-10F6-C4E4-E89D-1E79F328AA4B}"/>
              </a:ext>
            </a:extLst>
          </p:cNvPr>
          <p:cNvSpPr txBox="1"/>
          <p:nvPr/>
        </p:nvSpPr>
        <p:spPr>
          <a:xfrm>
            <a:off x="566057" y="262235"/>
            <a:ext cx="111905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</a:rPr>
              <a:t>1. </a:t>
            </a:r>
            <a:r>
              <a:rPr lang="en-US" sz="3200" b="1" err="1">
                <a:solidFill>
                  <a:srgbClr val="000099"/>
                </a:solidFill>
              </a:rPr>
              <a:t>Lecciones</a:t>
            </a:r>
            <a:r>
              <a:rPr lang="en-US" sz="3200" b="1">
                <a:solidFill>
                  <a:srgbClr val="000099"/>
                </a:solidFill>
              </a:rPr>
              <a:t> del </a:t>
            </a:r>
            <a:r>
              <a:rPr lang="en-US" sz="3200" b="1" err="1">
                <a:solidFill>
                  <a:srgbClr val="000099"/>
                </a:solidFill>
              </a:rPr>
              <a:t>brote</a:t>
            </a:r>
            <a:r>
              <a:rPr lang="en-US" sz="3200" b="1">
                <a:solidFill>
                  <a:srgbClr val="000099"/>
                </a:solidFill>
              </a:rPr>
              <a:t> del zika y </a:t>
            </a:r>
            <a:r>
              <a:rPr lang="en-US" sz="3200" b="1" err="1">
                <a:solidFill>
                  <a:srgbClr val="000099"/>
                </a:solidFill>
              </a:rPr>
              <a:t>desafíos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durante</a:t>
            </a:r>
            <a:r>
              <a:rPr lang="en-US" sz="3200" b="1">
                <a:solidFill>
                  <a:srgbClr val="000099"/>
                </a:solidFill>
              </a:rPr>
              <a:t> la </a:t>
            </a:r>
            <a:r>
              <a:rPr lang="en-US" sz="3200" b="1" err="1">
                <a:solidFill>
                  <a:srgbClr val="000099"/>
                </a:solidFill>
              </a:rPr>
              <a:t>pandemia</a:t>
            </a:r>
            <a:r>
              <a:rPr lang="en-US" sz="3200" b="1">
                <a:solidFill>
                  <a:srgbClr val="000099"/>
                </a:solidFill>
              </a:rPr>
              <a:t> de COVID-19</a:t>
            </a:r>
            <a:endParaRPr lang="en-PE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B35EB-8CC1-3A7F-7942-80061BD9546F}"/>
              </a:ext>
            </a:extLst>
          </p:cNvPr>
          <p:cNvSpPr txBox="1"/>
          <p:nvPr/>
        </p:nvSpPr>
        <p:spPr>
          <a:xfrm>
            <a:off x="566057" y="1514564"/>
            <a:ext cx="11335069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</a:rPr>
              <a:t> </a:t>
            </a: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Respuesta regional a COVID-19:</a:t>
            </a:r>
            <a:r>
              <a:rPr lang="en-US" sz="2600" b="0" i="0">
                <a:solidFill>
                  <a:srgbClr val="000000"/>
                </a:solidFill>
                <a:effectLst/>
              </a:rPr>
              <a:t>​</a:t>
            </a:r>
            <a:endParaRPr lang="en-US" sz="2600" b="0" i="0">
              <a:solidFill>
                <a:srgbClr val="000000"/>
              </a:solidFill>
              <a:effectLst/>
              <a:cs typeface="Calibri"/>
            </a:endParaRPr>
          </a:p>
          <a:p>
            <a:pPr marL="1257300" lvl="2" indent="-342900" fontAlgn="base">
              <a:buFont typeface="Courier New" panose="02070309020205020404" pitchFamily="49" charset="0"/>
              <a:buChar char="o"/>
            </a:pPr>
            <a:r>
              <a:rPr lang="en-US" sz="2600" b="0" i="0" u="none" strike="noStrike" err="1">
                <a:solidFill>
                  <a:srgbClr val="000000"/>
                </a:solidFill>
                <a:effectLst/>
              </a:rPr>
              <a:t>Implementación</a:t>
            </a: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 de las </a:t>
            </a:r>
            <a:r>
              <a:rPr lang="en-US" sz="2600" b="0" i="0" u="none" strike="noStrike" err="1">
                <a:solidFill>
                  <a:srgbClr val="000000"/>
                </a:solidFill>
                <a:effectLst/>
              </a:rPr>
              <a:t>orientaciones</a:t>
            </a: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 de OPS: </a:t>
            </a:r>
            <a:r>
              <a:rPr lang="en-US" sz="2600" b="0" i="0" u="none" strike="noStrike" err="1">
                <a:solidFill>
                  <a:srgbClr val="000000"/>
                </a:solidFill>
                <a:effectLst/>
              </a:rPr>
              <a:t>Procesos</a:t>
            </a: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 para la </a:t>
            </a:r>
            <a:r>
              <a:rPr lang="en-US" sz="2600" err="1">
                <a:solidFill>
                  <a:srgbClr val="000000"/>
                </a:solidFill>
              </a:rPr>
              <a:t>revisión</a:t>
            </a: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600" b="0" i="0" u="none" strike="noStrike" err="1">
                <a:solidFill>
                  <a:srgbClr val="000000"/>
                </a:solidFill>
                <a:effectLst/>
              </a:rPr>
              <a:t>ética</a:t>
            </a: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 + </a:t>
            </a:r>
            <a:r>
              <a:rPr lang="en-US" sz="2600" b="0" i="0" u="none" strike="noStrike" err="1">
                <a:solidFill>
                  <a:srgbClr val="000000"/>
                </a:solidFill>
                <a:effectLst/>
              </a:rPr>
              <a:t>procesos</a:t>
            </a: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 de </a:t>
            </a:r>
            <a:r>
              <a:rPr lang="en-US" sz="2600" b="0" i="0" u="none" strike="noStrike" err="1">
                <a:solidFill>
                  <a:srgbClr val="000000"/>
                </a:solidFill>
                <a:effectLst/>
              </a:rPr>
              <a:t>consentimiento</a:t>
            </a:r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 </a:t>
            </a:r>
            <a:r>
              <a:rPr lang="en-US" sz="2600" b="0" i="0" u="none" strike="noStrike" err="1">
                <a:solidFill>
                  <a:srgbClr val="000000"/>
                </a:solidFill>
                <a:effectLst/>
              </a:rPr>
              <a:t>informado</a:t>
            </a:r>
            <a:r>
              <a:rPr lang="en-US" sz="2600">
                <a:solidFill>
                  <a:srgbClr val="000000"/>
                </a:solidFill>
              </a:rPr>
              <a:t>.</a:t>
            </a:r>
            <a:endParaRPr lang="en-US" sz="2600">
              <a:solidFill>
                <a:srgbClr val="000000"/>
              </a:solidFill>
              <a:cs typeface="Calibri"/>
            </a:endParaRPr>
          </a:p>
          <a:p>
            <a:pPr marL="1257300" lvl="2" indent="-342900" fontAlgn="base">
              <a:buFont typeface="Courier New" panose="02070309020205020404" pitchFamily="49" charset="0"/>
              <a:buChar char="o"/>
            </a:pPr>
            <a:r>
              <a:rPr lang="en-US" sz="2600" b="0" i="0" err="1">
                <a:solidFill>
                  <a:srgbClr val="000000"/>
                </a:solidFill>
                <a:effectLst/>
              </a:rPr>
              <a:t>Realización</a:t>
            </a:r>
            <a:r>
              <a:rPr lang="en-US" sz="2600" b="0" i="0">
                <a:solidFill>
                  <a:srgbClr val="000000"/>
                </a:solidFill>
                <a:effectLst/>
              </a:rPr>
              <a:t> de </a:t>
            </a:r>
            <a:r>
              <a:rPr lang="en-US" sz="2600" b="0" i="0" err="1">
                <a:solidFill>
                  <a:srgbClr val="000000"/>
                </a:solidFill>
                <a:effectLst/>
              </a:rPr>
              <a:t>investigación</a:t>
            </a:r>
            <a:r>
              <a:rPr lang="en-US" sz="2600" b="0" i="0">
                <a:solidFill>
                  <a:srgbClr val="000000"/>
                </a:solidFill>
                <a:effectLst/>
              </a:rPr>
              <a:t> tan pronto </a:t>
            </a:r>
            <a:r>
              <a:rPr lang="en-US" sz="2600" b="0" i="0" err="1">
                <a:solidFill>
                  <a:srgbClr val="000000"/>
                </a:solidFill>
                <a:effectLst/>
              </a:rPr>
              <a:t>inició</a:t>
            </a:r>
            <a:r>
              <a:rPr lang="en-US" sz="2600" b="0" i="0">
                <a:solidFill>
                  <a:srgbClr val="000000"/>
                </a:solidFill>
                <a:effectLst/>
              </a:rPr>
              <a:t> la </a:t>
            </a:r>
            <a:r>
              <a:rPr lang="en-US" sz="2600" err="1">
                <a:solidFill>
                  <a:srgbClr val="000000"/>
                </a:solidFill>
              </a:rPr>
              <a:t>pandemia</a:t>
            </a:r>
            <a:r>
              <a:rPr lang="en-US" sz="2600">
                <a:solidFill>
                  <a:srgbClr val="000000"/>
                </a:solidFill>
              </a:rPr>
              <a:t>.</a:t>
            </a:r>
            <a:endParaRPr lang="en-US" sz="2600">
              <a:solidFill>
                <a:srgbClr val="000000"/>
              </a:solidFill>
              <a:cs typeface="Calibri"/>
            </a:endParaRPr>
          </a:p>
          <a:p>
            <a:pPr algn="l" rtl="0" fontAlgn="base"/>
            <a:r>
              <a:rPr lang="en-US" sz="2600" b="0" i="0" u="none" strike="noStrike">
                <a:solidFill>
                  <a:srgbClr val="000000"/>
                </a:solidFill>
                <a:effectLst/>
              </a:rPr>
              <a:t> </a:t>
            </a:r>
            <a:endParaRPr lang="en-US" sz="260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4" name="Picture 3" descr="A screenshot of a computer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DD53648-962A-12EB-104E-D0FAC6405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75" y="3396822"/>
            <a:ext cx="3880138" cy="18988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A4BE09-5C1F-1E93-3CDA-60854FD709E3}"/>
              </a:ext>
            </a:extLst>
          </p:cNvPr>
          <p:cNvSpPr txBox="1"/>
          <p:nvPr/>
        </p:nvSpPr>
        <p:spPr>
          <a:xfrm>
            <a:off x="566057" y="3469630"/>
            <a:ext cx="6230322" cy="12926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Los </a:t>
            </a:r>
            <a:r>
              <a:rPr lang="en-US" sz="2600" dirty="0" err="1">
                <a:solidFill>
                  <a:srgbClr val="000000"/>
                </a:solidFill>
              </a:rPr>
              <a:t>d</a:t>
            </a:r>
            <a:r>
              <a:rPr lang="en-US" sz="2600" b="0" i="0" dirty="0" err="1">
                <a:solidFill>
                  <a:srgbClr val="000000"/>
                </a:solidFill>
                <a:effectLst/>
              </a:rPr>
              <a:t>esafíos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</a:rPr>
              <a:t>persisten</a:t>
            </a:r>
            <a:r>
              <a:rPr lang="en-US" sz="2600" dirty="0">
                <a:solidFill>
                  <a:srgbClr val="000000"/>
                </a:solidFill>
              </a:rPr>
              <a:t>.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P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ero </a:t>
            </a:r>
            <a:r>
              <a:rPr lang="en-US" sz="2600" b="0" i="0" dirty="0" err="1">
                <a:solidFill>
                  <a:srgbClr val="000000"/>
                </a:solidFill>
                <a:effectLst/>
              </a:rPr>
              <a:t>los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</a:rPr>
              <a:t>hemos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</a:rPr>
              <a:t>ido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</a:rPr>
              <a:t>evaluando</a:t>
            </a:r>
            <a:r>
              <a:rPr lang="en-US" sz="2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colectivamente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 a lo largo de la 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pandemia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: 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diálogos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 regionals.</a:t>
            </a:r>
            <a:endParaRPr lang="en-US" sz="26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3FC232-0D21-36F0-7CA0-67558E5262E0}"/>
              </a:ext>
            </a:extLst>
          </p:cNvPr>
          <p:cNvSpPr txBox="1"/>
          <p:nvPr/>
        </p:nvSpPr>
        <p:spPr>
          <a:xfrm>
            <a:off x="710305" y="4629329"/>
            <a:ext cx="6230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PE"/>
          </a:p>
        </p:txBody>
      </p:sp>
    </p:spTree>
    <p:extLst>
      <p:ext uri="{BB962C8B-B14F-4D97-AF65-F5344CB8AC3E}">
        <p14:creationId xmlns:p14="http://schemas.microsoft.com/office/powerpoint/2010/main" val="75176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583D69C1-860B-D8BE-813A-CB73DD478F58}"/>
              </a:ext>
            </a:extLst>
          </p:cNvPr>
          <p:cNvSpPr txBox="1">
            <a:spLocks noChangeArrowheads="1"/>
          </p:cNvSpPr>
          <p:nvPr/>
        </p:nvSpPr>
        <p:spPr>
          <a:xfrm>
            <a:off x="-28575" y="1371600"/>
            <a:ext cx="14630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0">
              <a:buFontTx/>
              <a:buNone/>
              <a:defRPr/>
            </a:pPr>
            <a:endParaRPr lang="en-US">
              <a:latin typeface="Arial" charset="0"/>
            </a:endParaRPr>
          </a:p>
          <a:p>
            <a:pPr marL="571500" lvl="2" indent="0">
              <a:buFontTx/>
              <a:buNone/>
              <a:defRPr/>
            </a:pPr>
            <a:endParaRPr lang="en-US">
              <a:latin typeface="Arial" charset="0"/>
            </a:endParaRPr>
          </a:p>
          <a:p>
            <a:pPr lvl="2" indent="-571500">
              <a:defRPr/>
            </a:pPr>
            <a:endParaRPr lang="en-US">
              <a:latin typeface="Arial" charset="0"/>
            </a:endParaRPr>
          </a:p>
          <a:p>
            <a:pPr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28D92-10F6-C4E4-E89D-1E79F328AA4B}"/>
              </a:ext>
            </a:extLst>
          </p:cNvPr>
          <p:cNvSpPr txBox="1"/>
          <p:nvPr/>
        </p:nvSpPr>
        <p:spPr>
          <a:xfrm>
            <a:off x="566057" y="262235"/>
            <a:ext cx="111905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</a:rPr>
              <a:t>2. ¿</a:t>
            </a:r>
            <a:r>
              <a:rPr lang="en-US" sz="3200" b="1" err="1">
                <a:solidFill>
                  <a:srgbClr val="000099"/>
                </a:solidFill>
              </a:rPr>
              <a:t>Cómo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fortalecer</a:t>
            </a:r>
            <a:r>
              <a:rPr lang="en-US" sz="3200" b="1">
                <a:solidFill>
                  <a:srgbClr val="000099"/>
                </a:solidFill>
              </a:rPr>
              <a:t> la </a:t>
            </a:r>
            <a:r>
              <a:rPr lang="en-US" sz="3200" b="1" err="1">
                <a:solidFill>
                  <a:srgbClr val="000099"/>
                </a:solidFill>
              </a:rPr>
              <a:t>confianza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en</a:t>
            </a:r>
            <a:r>
              <a:rPr lang="en-US" sz="3200" b="1">
                <a:solidFill>
                  <a:srgbClr val="000099"/>
                </a:solidFill>
              </a:rPr>
              <a:t> la </a:t>
            </a:r>
            <a:r>
              <a:rPr lang="en-US" sz="3200" b="1" err="1">
                <a:solidFill>
                  <a:srgbClr val="000099"/>
                </a:solidFill>
              </a:rPr>
              <a:t>investigación</a:t>
            </a:r>
            <a:r>
              <a:rPr lang="en-US" sz="3200" b="1">
                <a:solidFill>
                  <a:srgbClr val="000099"/>
                </a:solidFill>
              </a:rPr>
              <a:t> que se </a:t>
            </a:r>
            <a:r>
              <a:rPr lang="en-US" sz="3200" b="1" err="1">
                <a:solidFill>
                  <a:srgbClr val="000099"/>
                </a:solidFill>
              </a:rPr>
              <a:t>realiza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en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emergencias</a:t>
            </a:r>
            <a:r>
              <a:rPr lang="en-US" sz="3200" b="1">
                <a:solidFill>
                  <a:srgbClr val="000099"/>
                </a:solidFill>
              </a:rPr>
              <a:t>? </a:t>
            </a:r>
            <a:r>
              <a:rPr lang="en-US" sz="3200" b="1" err="1">
                <a:solidFill>
                  <a:srgbClr val="000099"/>
                </a:solidFill>
              </a:rPr>
              <a:t>Transparencia</a:t>
            </a:r>
            <a:r>
              <a:rPr lang="en-US" sz="3200" b="1">
                <a:solidFill>
                  <a:srgbClr val="000099"/>
                </a:solidFill>
              </a:rPr>
              <a:t> e </a:t>
            </a:r>
            <a:r>
              <a:rPr lang="en-US" sz="3200" b="1" err="1">
                <a:solidFill>
                  <a:srgbClr val="000099"/>
                </a:solidFill>
              </a:rPr>
              <a:t>involucramiento</a:t>
            </a:r>
            <a:r>
              <a:rPr lang="en-US" sz="3200" b="1">
                <a:solidFill>
                  <a:srgbClr val="000099"/>
                </a:solidFill>
              </a:rPr>
              <a:t> de la </a:t>
            </a:r>
            <a:r>
              <a:rPr lang="en-US" sz="3200" b="1" err="1">
                <a:solidFill>
                  <a:srgbClr val="000099"/>
                </a:solidFill>
              </a:rPr>
              <a:t>sociedad</a:t>
            </a:r>
            <a:endParaRPr lang="en-PE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B35EB-8CC1-3A7F-7942-80061BD9546F}"/>
              </a:ext>
            </a:extLst>
          </p:cNvPr>
          <p:cNvSpPr txBox="1"/>
          <p:nvPr/>
        </p:nvSpPr>
        <p:spPr>
          <a:xfrm>
            <a:off x="232642" y="1570806"/>
            <a:ext cx="11598305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La 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investigación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ética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supone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tareas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nivel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 de la 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sociedad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en-US" sz="2600" b="0" i="0" dirty="0">
              <a:solidFill>
                <a:srgbClr val="000000"/>
              </a:solidFill>
              <a:effectLst/>
              <a:cs typeface="Calibri"/>
            </a:endParaRPr>
          </a:p>
          <a:p>
            <a:pPr marL="1257300" lvl="2" indent="-342900" fontAlgn="base">
              <a:buFont typeface="Courier New" panose="02070309020205020404" pitchFamily="49" charset="0"/>
              <a:buChar char="o"/>
            </a:pP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Involucramiento</a:t>
            </a:r>
            <a:endParaRPr lang="en-US" sz="2600" dirty="0">
              <a:solidFill>
                <a:srgbClr val="000000"/>
              </a:solidFill>
              <a:cs typeface="Calibri"/>
            </a:endParaRPr>
          </a:p>
          <a:p>
            <a:pPr marL="1257300" lvl="2" indent="-342900" fontAlgn="base">
              <a:buFont typeface="Courier New" panose="02070309020205020404" pitchFamily="49" charset="0"/>
              <a:buChar char="o"/>
            </a:pPr>
            <a:r>
              <a:rPr lang="en-US" sz="2600" b="0" i="0" dirty="0" err="1">
                <a:solidFill>
                  <a:srgbClr val="000000"/>
                </a:solidFill>
                <a:effectLst/>
              </a:rPr>
              <a:t>Confianza</a:t>
            </a:r>
            <a:endParaRPr lang="en-US" sz="2600" dirty="0">
              <a:solidFill>
                <a:srgbClr val="000000"/>
              </a:solidFill>
              <a:cs typeface="Calibri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La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transparencia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 es un 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componente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 central de la 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gobernanza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ética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 de la 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investigación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en-US" sz="2600" b="0" i="0" u="none" strike="noStrike" dirty="0">
              <a:solidFill>
                <a:srgbClr val="000000"/>
              </a:solidFill>
              <a:effectLst/>
              <a:cs typeface="Calibri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Argentina, 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Brasil</a:t>
            </a:r>
            <a:r>
              <a:rPr lang="en-US" sz="2600" dirty="0">
                <a:solidFill>
                  <a:srgbClr val="000000"/>
                </a:solidFill>
              </a:rPr>
              <a:t>, Colombia y Perú </a:t>
            </a:r>
            <a:r>
              <a:rPr lang="en-US" sz="2600" dirty="0" err="1">
                <a:solidFill>
                  <a:srgbClr val="000000"/>
                </a:solidFill>
              </a:rPr>
              <a:t>adoptaron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iniciativas</a:t>
            </a:r>
            <a:r>
              <a:rPr lang="en-US" sz="2600" dirty="0">
                <a:solidFill>
                  <a:srgbClr val="000000"/>
                </a:solidFill>
              </a:rPr>
              <a:t> para </a:t>
            </a:r>
            <a:r>
              <a:rPr lang="en-US" sz="2600" dirty="0" err="1">
                <a:solidFill>
                  <a:srgbClr val="000000"/>
                </a:solidFill>
              </a:rPr>
              <a:t>fortalecer</a:t>
            </a:r>
            <a:r>
              <a:rPr lang="en-US" sz="2600" dirty="0">
                <a:solidFill>
                  <a:srgbClr val="000000"/>
                </a:solidFill>
              </a:rPr>
              <a:t> la </a:t>
            </a:r>
            <a:r>
              <a:rPr lang="en-US" sz="2600" dirty="0" err="1">
                <a:solidFill>
                  <a:srgbClr val="000000"/>
                </a:solidFill>
              </a:rPr>
              <a:t>comunicación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transparente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sobre</a:t>
            </a:r>
            <a:r>
              <a:rPr lang="en-US" sz="2600" dirty="0">
                <a:solidFill>
                  <a:srgbClr val="000000"/>
                </a:solidFill>
              </a:rPr>
              <a:t> la </a:t>
            </a:r>
            <a:r>
              <a:rPr lang="en-US" sz="2600" dirty="0" err="1">
                <a:solidFill>
                  <a:srgbClr val="000000"/>
                </a:solidFill>
              </a:rPr>
              <a:t>investigación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durante</a:t>
            </a:r>
            <a:r>
              <a:rPr lang="en-US" sz="2600" dirty="0">
                <a:solidFill>
                  <a:srgbClr val="000000"/>
                </a:solidFill>
              </a:rPr>
              <a:t> la </a:t>
            </a:r>
            <a:r>
              <a:rPr lang="en-US" sz="2600" dirty="0" err="1">
                <a:solidFill>
                  <a:srgbClr val="000000"/>
                </a:solidFill>
              </a:rPr>
              <a:t>pandemia</a:t>
            </a:r>
            <a:r>
              <a:rPr lang="en-US" sz="2600" dirty="0">
                <a:solidFill>
                  <a:srgbClr val="000000"/>
                </a:solidFill>
              </a:rPr>
              <a:t>: las </a:t>
            </a:r>
            <a:r>
              <a:rPr lang="en-US" sz="2600" dirty="0" err="1">
                <a:solidFill>
                  <a:srgbClr val="000000"/>
                </a:solidFill>
              </a:rPr>
              <a:t>autoridades</a:t>
            </a:r>
            <a:r>
              <a:rPr lang="en-US" sz="2600" dirty="0">
                <a:solidFill>
                  <a:srgbClr val="000000"/>
                </a:solidFill>
              </a:rPr>
              <a:t> de </a:t>
            </a:r>
            <a:r>
              <a:rPr lang="en-US" sz="2600" dirty="0" err="1">
                <a:solidFill>
                  <a:srgbClr val="000000"/>
                </a:solidFill>
              </a:rPr>
              <a:t>salud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requirieron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el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registro</a:t>
            </a:r>
            <a:r>
              <a:rPr lang="en-US" sz="2600" dirty="0">
                <a:solidFill>
                  <a:srgbClr val="000000"/>
                </a:solidFill>
              </a:rPr>
              <a:t> de </a:t>
            </a:r>
            <a:r>
              <a:rPr lang="en-US" sz="2600" dirty="0" err="1">
                <a:solidFill>
                  <a:srgbClr val="000000"/>
                </a:solidFill>
              </a:rPr>
              <a:t>los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estudios</a:t>
            </a:r>
            <a:r>
              <a:rPr lang="en-US" sz="2600" dirty="0">
                <a:solidFill>
                  <a:srgbClr val="000000"/>
                </a:solidFill>
              </a:rPr>
              <a:t> de COVID-19 </a:t>
            </a:r>
            <a:r>
              <a:rPr lang="en-US" sz="2600" dirty="0" err="1">
                <a:solidFill>
                  <a:srgbClr val="000000"/>
                </a:solidFill>
              </a:rPr>
              <a:t>en</a:t>
            </a:r>
            <a:r>
              <a:rPr lang="en-US" sz="2600" dirty="0">
                <a:solidFill>
                  <a:srgbClr val="000000"/>
                </a:solidFill>
              </a:rPr>
              <a:t> sus sitios web.</a:t>
            </a:r>
            <a:endParaRPr lang="en-US" sz="2600" b="0" i="0" u="none" strike="noStrike" dirty="0">
              <a:solidFill>
                <a:srgbClr val="000000"/>
              </a:solidFill>
              <a:effectLst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279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583D69C1-860B-D8BE-813A-CB73DD478F58}"/>
              </a:ext>
            </a:extLst>
          </p:cNvPr>
          <p:cNvSpPr txBox="1">
            <a:spLocks noChangeArrowheads="1"/>
          </p:cNvSpPr>
          <p:nvPr/>
        </p:nvSpPr>
        <p:spPr>
          <a:xfrm>
            <a:off x="-28575" y="1371600"/>
            <a:ext cx="14630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0">
              <a:buFontTx/>
              <a:buNone/>
              <a:defRPr/>
            </a:pPr>
            <a:endParaRPr lang="en-US">
              <a:latin typeface="Arial" charset="0"/>
            </a:endParaRPr>
          </a:p>
          <a:p>
            <a:pPr marL="571500" lvl="2" indent="0">
              <a:buFontTx/>
              <a:buNone/>
              <a:defRPr/>
            </a:pPr>
            <a:endParaRPr lang="en-US">
              <a:latin typeface="Arial" charset="0"/>
            </a:endParaRPr>
          </a:p>
          <a:p>
            <a:pPr lvl="2" indent="-571500">
              <a:defRPr/>
            </a:pPr>
            <a:endParaRPr lang="en-US">
              <a:latin typeface="Arial" charset="0"/>
            </a:endParaRPr>
          </a:p>
          <a:p>
            <a:pPr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28D92-10F6-C4E4-E89D-1E79F328AA4B}"/>
              </a:ext>
            </a:extLst>
          </p:cNvPr>
          <p:cNvSpPr txBox="1"/>
          <p:nvPr/>
        </p:nvSpPr>
        <p:spPr>
          <a:xfrm>
            <a:off x="566057" y="262235"/>
            <a:ext cx="111905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</a:rPr>
              <a:t>2. ¿</a:t>
            </a:r>
            <a:r>
              <a:rPr lang="en-US" sz="3200" b="1" err="1">
                <a:solidFill>
                  <a:srgbClr val="000099"/>
                </a:solidFill>
              </a:rPr>
              <a:t>Cómo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fortalecer</a:t>
            </a:r>
            <a:r>
              <a:rPr lang="en-US" sz="3200" b="1">
                <a:solidFill>
                  <a:srgbClr val="000099"/>
                </a:solidFill>
              </a:rPr>
              <a:t> la </a:t>
            </a:r>
            <a:r>
              <a:rPr lang="en-US" sz="3200" b="1" err="1">
                <a:solidFill>
                  <a:srgbClr val="000099"/>
                </a:solidFill>
              </a:rPr>
              <a:t>confianza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en</a:t>
            </a:r>
            <a:r>
              <a:rPr lang="en-US" sz="3200" b="1">
                <a:solidFill>
                  <a:srgbClr val="000099"/>
                </a:solidFill>
              </a:rPr>
              <a:t> la </a:t>
            </a:r>
            <a:r>
              <a:rPr lang="en-US" sz="3200" b="1" err="1">
                <a:solidFill>
                  <a:srgbClr val="000099"/>
                </a:solidFill>
              </a:rPr>
              <a:t>investigación</a:t>
            </a:r>
            <a:r>
              <a:rPr lang="en-US" sz="3200" b="1">
                <a:solidFill>
                  <a:srgbClr val="000099"/>
                </a:solidFill>
              </a:rPr>
              <a:t> que se </a:t>
            </a:r>
            <a:r>
              <a:rPr lang="en-US" sz="3200" b="1" err="1">
                <a:solidFill>
                  <a:srgbClr val="000099"/>
                </a:solidFill>
              </a:rPr>
              <a:t>realiza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en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3200" b="1" err="1">
                <a:solidFill>
                  <a:srgbClr val="000099"/>
                </a:solidFill>
              </a:rPr>
              <a:t>emergencias</a:t>
            </a:r>
            <a:r>
              <a:rPr lang="en-US" sz="3200" b="1">
                <a:solidFill>
                  <a:srgbClr val="000099"/>
                </a:solidFill>
              </a:rPr>
              <a:t>? </a:t>
            </a:r>
            <a:r>
              <a:rPr lang="en-US" sz="3200" b="1" err="1">
                <a:solidFill>
                  <a:srgbClr val="000099"/>
                </a:solidFill>
              </a:rPr>
              <a:t>Transparencia</a:t>
            </a:r>
            <a:r>
              <a:rPr lang="en-US" sz="3200" b="1">
                <a:solidFill>
                  <a:srgbClr val="000099"/>
                </a:solidFill>
              </a:rPr>
              <a:t> e </a:t>
            </a:r>
            <a:r>
              <a:rPr lang="en-US" sz="3200" b="1" err="1">
                <a:solidFill>
                  <a:srgbClr val="000099"/>
                </a:solidFill>
              </a:rPr>
              <a:t>involucramiento</a:t>
            </a:r>
            <a:r>
              <a:rPr lang="en-US" sz="3200" b="1">
                <a:solidFill>
                  <a:srgbClr val="000099"/>
                </a:solidFill>
              </a:rPr>
              <a:t> de la </a:t>
            </a:r>
            <a:r>
              <a:rPr lang="en-US" sz="3200" b="1" err="1">
                <a:solidFill>
                  <a:srgbClr val="000099"/>
                </a:solidFill>
              </a:rPr>
              <a:t>sociedad</a:t>
            </a:r>
            <a:endParaRPr lang="en-PE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B35EB-8CC1-3A7F-7942-80061BD9546F}"/>
              </a:ext>
            </a:extLst>
          </p:cNvPr>
          <p:cNvSpPr txBox="1"/>
          <p:nvPr/>
        </p:nvSpPr>
        <p:spPr>
          <a:xfrm>
            <a:off x="232642" y="1570806"/>
            <a:ext cx="11674505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Se </a:t>
            </a:r>
            <a:r>
              <a:rPr lang="en-US" sz="2600" dirty="0" err="1">
                <a:solidFill>
                  <a:srgbClr val="000000"/>
                </a:solidFill>
              </a:rPr>
              <a:t>proponen</a:t>
            </a:r>
            <a:r>
              <a:rPr lang="en-US" sz="2600" dirty="0">
                <a:solidFill>
                  <a:srgbClr val="000000"/>
                </a:solidFill>
              </a:rPr>
              <a:t> 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acciones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 para las 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autoridades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investigadores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comités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ética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</a:rPr>
              <a:t> de la </a:t>
            </a:r>
            <a:r>
              <a:rPr lang="en-US" sz="2600" b="0" i="0" u="none" strike="noStrike" dirty="0" err="1">
                <a:solidFill>
                  <a:srgbClr val="000000"/>
                </a:solidFill>
                <a:effectLst/>
              </a:rPr>
              <a:t>investigación</a:t>
            </a:r>
            <a:r>
              <a:rPr lang="en-US" sz="2600" dirty="0">
                <a:solidFill>
                  <a:srgbClr val="000000"/>
                </a:solidFill>
              </a:rPr>
              <a:t> (CEI) e </a:t>
            </a:r>
            <a:r>
              <a:rPr lang="en-US" sz="2600" dirty="0" err="1">
                <a:solidFill>
                  <a:srgbClr val="000000"/>
                </a:solidFill>
              </a:rPr>
              <a:t>instituciones</a:t>
            </a:r>
            <a:r>
              <a:rPr lang="en-US" sz="2600" dirty="0">
                <a:solidFill>
                  <a:srgbClr val="000000"/>
                </a:solidFill>
              </a:rPr>
              <a:t> que </a:t>
            </a:r>
            <a:r>
              <a:rPr lang="en-US" sz="2600" dirty="0" err="1">
                <a:solidFill>
                  <a:srgbClr val="000000"/>
                </a:solidFill>
              </a:rPr>
              <a:t>financian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investigaciones</a:t>
            </a:r>
            <a:r>
              <a:rPr lang="en-US" sz="2600" dirty="0">
                <a:solidFill>
                  <a:srgbClr val="000000"/>
                </a:solidFill>
              </a:rPr>
              <a:t>. </a:t>
            </a:r>
            <a:endParaRPr lang="en-US" dirty="0"/>
          </a:p>
          <a:p>
            <a:pPr algn="l" rtl="0" fontAlgn="base"/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66D773-3366-F1A9-9C94-7BDED6450342}"/>
              </a:ext>
            </a:extLst>
          </p:cNvPr>
          <p:cNvGrpSpPr/>
          <p:nvPr/>
        </p:nvGrpSpPr>
        <p:grpSpPr>
          <a:xfrm>
            <a:off x="461796" y="2504553"/>
            <a:ext cx="11497561" cy="2941504"/>
            <a:chOff x="-1218870" y="5301"/>
            <a:chExt cx="6746925" cy="1082617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E2BF33CA-1DA0-EF5F-101E-66473CE112A9}"/>
                </a:ext>
              </a:extLst>
            </p:cNvPr>
            <p:cNvSpPr/>
            <p:nvPr/>
          </p:nvSpPr>
          <p:spPr>
            <a:xfrm>
              <a:off x="234675" y="38952"/>
              <a:ext cx="243814" cy="926033"/>
            </a:xfrm>
            <a:prstGeom prst="leftBrac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000099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1259CE-F8B9-8D4D-D1EC-EDAC73A427F2}"/>
                </a:ext>
              </a:extLst>
            </p:cNvPr>
            <p:cNvSpPr txBox="1"/>
            <p:nvPr/>
          </p:nvSpPr>
          <p:spPr>
            <a:xfrm>
              <a:off x="502462" y="5301"/>
              <a:ext cx="5025593" cy="108261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s-ES" sz="2400" kern="1200" dirty="0">
                  <a:solidFill>
                    <a:srgbClr val="000000"/>
                  </a:solidFill>
                  <a:effectLst/>
                  <a:latin typeface="Calibri"/>
                  <a:ea typeface="Calibri" panose="020F0502020204030204" pitchFamily="34" charset="0"/>
                  <a:cs typeface="Times New Roman"/>
                </a:rPr>
                <a:t>Poner a disposición del público la lista de las investigaciones que se realizan en el país.</a:t>
              </a:r>
              <a:endParaRPr lang="en-US" sz="2400" dirty="0">
                <a:effectLst/>
                <a:latin typeface="Calibri"/>
                <a:ea typeface="Calibri" panose="020F0502020204030204" pitchFamily="34" charset="0"/>
                <a:cs typeface="Times New Roman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s-ES" sz="2400" kern="1200" dirty="0">
                  <a:solidFill>
                    <a:srgbClr val="000000"/>
                  </a:solidFill>
                  <a:effectLst/>
                  <a:latin typeface="Calibri"/>
                  <a:ea typeface="Calibri" panose="020F0502020204030204" pitchFamily="34" charset="0"/>
                  <a:cs typeface="Times New Roman"/>
                </a:rPr>
                <a:t>Incluir en los proyectos de investigación un plan para </a:t>
              </a:r>
              <a:r>
                <a:rPr lang="es-ES" sz="2400" dirty="0">
                  <a:solidFill>
                    <a:srgbClr val="000000"/>
                  </a:solidFill>
                  <a:latin typeface="Calibri"/>
                  <a:ea typeface="Calibri" panose="020F0502020204030204" pitchFamily="34" charset="0"/>
                  <a:cs typeface="Times New Roman"/>
                </a:rPr>
                <a:t>involucrar</a:t>
              </a:r>
              <a:r>
                <a:rPr lang="es-ES" sz="2400" kern="1200" dirty="0">
                  <a:solidFill>
                    <a:srgbClr val="000000"/>
                  </a:solidFill>
                  <a:effectLst/>
                  <a:latin typeface="Calibri"/>
                  <a:ea typeface="Calibri" panose="020F0502020204030204" pitchFamily="34" charset="0"/>
                  <a:cs typeface="Times New Roman"/>
                </a:rPr>
                <a:t> </a:t>
              </a:r>
              <a:r>
                <a:rPr lang="es-ES" sz="2400" dirty="0">
                  <a:solidFill>
                    <a:srgbClr val="000000"/>
                  </a:solidFill>
                  <a:latin typeface="Calibri"/>
                  <a:ea typeface="Calibri" panose="020F0502020204030204" pitchFamily="34" charset="0"/>
                  <a:cs typeface="Times New Roman"/>
                </a:rPr>
                <a:t>a la</a:t>
              </a:r>
              <a:r>
                <a:rPr lang="es-ES" sz="2400" kern="1200" dirty="0">
                  <a:solidFill>
                    <a:srgbClr val="000000"/>
                  </a:solidFill>
                  <a:effectLst/>
                  <a:latin typeface="Calibri"/>
                  <a:ea typeface="Calibri" panose="020F0502020204030204" pitchFamily="34" charset="0"/>
                  <a:cs typeface="Times New Roman"/>
                </a:rPr>
                <a:t> sociedad.</a:t>
              </a:r>
              <a:endParaRPr lang="en-PE" sz="2400" dirty="0">
                <a:effectLst/>
                <a:latin typeface="Calibri"/>
                <a:ea typeface="Calibri" panose="020F0502020204030204" pitchFamily="34" charset="0"/>
                <a:cs typeface="Times New Roman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s-ES" sz="2400" kern="1200" dirty="0">
                  <a:solidFill>
                    <a:srgbClr val="000000"/>
                  </a:solidFill>
                  <a:effectLst/>
                  <a:latin typeface="Calibri"/>
                  <a:ea typeface="Calibri" panose="020F0502020204030204" pitchFamily="34" charset="0"/>
                  <a:cs typeface="Times New Roman"/>
                </a:rPr>
                <a:t>Compartir los resultados de las investigaciones rápidamente para guiar la toma de decisiones.</a:t>
              </a:r>
              <a:r>
                <a:rPr lang="es-ES" sz="2400" dirty="0">
                  <a:solidFill>
                    <a:srgbClr val="000000"/>
                  </a:solidFill>
                  <a:latin typeface="Calibri"/>
                  <a:ea typeface="Calibri" panose="020F0502020204030204" pitchFamily="34" charset="0"/>
                  <a:cs typeface="Times New Roman"/>
                </a:rPr>
                <a:t> 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s-ES" sz="2400" kern="1200" dirty="0">
                  <a:solidFill>
                    <a:srgbClr val="000000"/>
                  </a:solidFill>
                  <a:effectLst/>
                  <a:latin typeface="Calibri"/>
                  <a:ea typeface="Calibri" panose="020F0502020204030204" pitchFamily="34" charset="0"/>
                  <a:cs typeface="Times New Roman"/>
                </a:rPr>
                <a:t>Informar a la sociedad sobre la función de los CEI y </a:t>
              </a:r>
              <a:r>
                <a:rPr lang="es-ES" sz="2400" dirty="0">
                  <a:solidFill>
                    <a:srgbClr val="000000"/>
                  </a:solidFill>
                  <a:latin typeface="Calibri"/>
                  <a:ea typeface="Calibri" panose="020F0502020204030204" pitchFamily="34" charset="0"/>
                  <a:cs typeface="Times New Roman"/>
                </a:rPr>
                <a:t>su</a:t>
              </a:r>
              <a:r>
                <a:rPr lang="es-ES" sz="2400" kern="1200" dirty="0">
                  <a:solidFill>
                    <a:srgbClr val="000000"/>
                  </a:solidFill>
                  <a:effectLst/>
                  <a:latin typeface="Calibri"/>
                  <a:ea typeface="Calibri" panose="020F0502020204030204" pitchFamily="34" charset="0"/>
                  <a:cs typeface="Times New Roman"/>
                </a:rPr>
                <a:t> papel </a:t>
              </a:r>
              <a:r>
                <a:rPr lang="es-ES" sz="2400" dirty="0">
                  <a:solidFill>
                    <a:srgbClr val="000000"/>
                  </a:solidFill>
                  <a:latin typeface="Calibri"/>
                  <a:ea typeface="Calibri" panose="020F0502020204030204" pitchFamily="34" charset="0"/>
                  <a:cs typeface="Times New Roman"/>
                </a:rPr>
                <a:t>en</a:t>
              </a:r>
              <a:r>
                <a:rPr lang="es-ES" sz="2400" kern="1200" dirty="0">
                  <a:solidFill>
                    <a:srgbClr val="000000"/>
                  </a:solidFill>
                  <a:effectLst/>
                  <a:latin typeface="Calibri"/>
                  <a:ea typeface="Calibri" panose="020F0502020204030204" pitchFamily="34" charset="0"/>
                  <a:cs typeface="Times New Roman"/>
                </a:rPr>
                <a:t> una emergencia de salud.</a:t>
              </a:r>
              <a:r>
                <a:rPr lang="es-ES" sz="2400" dirty="0">
                  <a:solidFill>
                    <a:srgbClr val="000000"/>
                  </a:solidFill>
                  <a:latin typeface="Calibri"/>
                  <a:ea typeface="Calibri" panose="020F0502020204030204" pitchFamily="34" charset="0"/>
                  <a:cs typeface="Times New Roman"/>
                </a:rPr>
                <a:t> </a:t>
              </a:r>
              <a:endParaRPr lang="en-PE" sz="2400" dirty="0">
                <a:effectLst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11957D4B-0BDF-05F2-C7B4-A2E3EDA8B597}"/>
                </a:ext>
              </a:extLst>
            </p:cNvPr>
            <p:cNvSpPr txBox="1"/>
            <p:nvPr/>
          </p:nvSpPr>
          <p:spPr>
            <a:xfrm>
              <a:off x="-1218870" y="130485"/>
              <a:ext cx="1429572" cy="50888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algn="ctr"/>
              <a:r>
                <a:rPr lang="es-ES_tradnl" sz="2600" b="1" dirty="0">
                  <a:solidFill>
                    <a:srgbClr val="000000"/>
                  </a:solidFill>
                  <a:latin typeface="Calibri"/>
                  <a:ea typeface="Times New Roman" panose="02020603050405020304" pitchFamily="18" charset="0"/>
                  <a:cs typeface="Times New Roman"/>
                </a:rPr>
                <a:t>Ejemplos</a:t>
              </a:r>
              <a:r>
                <a:rPr lang="es-ES_tradnl" sz="2600" b="1" kern="1200" dirty="0">
                  <a:solidFill>
                    <a:srgbClr val="000000"/>
                  </a:solidFill>
                  <a:effectLst/>
                  <a:latin typeface="Calibri"/>
                  <a:ea typeface="Times New Roman" panose="02020603050405020304" pitchFamily="18" charset="0"/>
                  <a:cs typeface="Times New Roman"/>
                </a:rPr>
                <a:t> de acciones para fortalecer la confianza en la investigación</a:t>
              </a:r>
              <a:endParaRPr lang="en-PE" sz="2600" dirty="0">
                <a:effectLst/>
                <a:latin typeface="Calibri"/>
                <a:ea typeface="Times New Roman" panose="02020603050405020304" pitchFamily="18" charset="0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491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583D69C1-860B-D8BE-813A-CB73DD478F58}"/>
              </a:ext>
            </a:extLst>
          </p:cNvPr>
          <p:cNvSpPr txBox="1">
            <a:spLocks noChangeArrowheads="1"/>
          </p:cNvSpPr>
          <p:nvPr/>
        </p:nvSpPr>
        <p:spPr>
          <a:xfrm>
            <a:off x="-28575" y="1371600"/>
            <a:ext cx="14630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0">
              <a:buFontTx/>
              <a:buNone/>
              <a:defRPr/>
            </a:pPr>
            <a:endParaRPr lang="en-US">
              <a:latin typeface="Arial" charset="0"/>
            </a:endParaRPr>
          </a:p>
          <a:p>
            <a:pPr marL="571500" lvl="2" indent="0">
              <a:buFontTx/>
              <a:buNone/>
              <a:defRPr/>
            </a:pPr>
            <a:endParaRPr lang="en-US">
              <a:latin typeface="Arial" charset="0"/>
            </a:endParaRPr>
          </a:p>
          <a:p>
            <a:pPr lvl="2" indent="-571500">
              <a:defRPr/>
            </a:pPr>
            <a:endParaRPr lang="en-US">
              <a:latin typeface="Arial" charset="0"/>
            </a:endParaRPr>
          </a:p>
          <a:p>
            <a:pPr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28D92-10F6-C4E4-E89D-1E79F328AA4B}"/>
              </a:ext>
            </a:extLst>
          </p:cNvPr>
          <p:cNvSpPr txBox="1"/>
          <p:nvPr/>
        </p:nvSpPr>
        <p:spPr>
          <a:xfrm>
            <a:off x="566057" y="262235"/>
            <a:ext cx="11190514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00099"/>
                </a:solidFill>
              </a:rPr>
              <a:t>3. ¿</a:t>
            </a:r>
            <a:r>
              <a:rPr lang="en-US" sz="3200" b="1" dirty="0" err="1">
                <a:solidFill>
                  <a:srgbClr val="000099"/>
                </a:solidFill>
              </a:rPr>
              <a:t>Cómo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asegurar</a:t>
            </a:r>
            <a:r>
              <a:rPr lang="en-US" sz="3200" b="1" dirty="0">
                <a:solidFill>
                  <a:srgbClr val="000099"/>
                </a:solidFill>
              </a:rPr>
              <a:t> que la </a:t>
            </a:r>
            <a:r>
              <a:rPr lang="en-US" sz="3200" b="1" dirty="0" err="1">
                <a:solidFill>
                  <a:srgbClr val="000099"/>
                </a:solidFill>
              </a:rPr>
              <a:t>revisión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ética</a:t>
            </a:r>
            <a:r>
              <a:rPr lang="en-US" sz="3200" b="1" dirty="0">
                <a:solidFill>
                  <a:srgbClr val="000099"/>
                </a:solidFill>
              </a:rPr>
              <a:t> y </a:t>
            </a:r>
            <a:r>
              <a:rPr lang="en-US" sz="3200" b="1" dirty="0" err="1">
                <a:solidFill>
                  <a:srgbClr val="000099"/>
                </a:solidFill>
              </a:rPr>
              <a:t>el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monitoreo</a:t>
            </a:r>
            <a:r>
              <a:rPr lang="en-US" sz="3200" b="1" dirty="0">
                <a:solidFill>
                  <a:srgbClr val="000099"/>
                </a:solidFill>
              </a:rPr>
              <a:t> de la </a:t>
            </a:r>
            <a:r>
              <a:rPr lang="en-US" sz="3200" b="1" dirty="0" err="1">
                <a:solidFill>
                  <a:srgbClr val="000099"/>
                </a:solidFill>
              </a:rPr>
              <a:t>investigación</a:t>
            </a:r>
            <a:r>
              <a:rPr lang="en-US" sz="3200" b="1" dirty="0">
                <a:solidFill>
                  <a:srgbClr val="000099"/>
                </a:solidFill>
              </a:rPr>
              <a:t> que </a:t>
            </a:r>
            <a:r>
              <a:rPr lang="en-US" sz="3200" b="1" dirty="0" err="1">
                <a:solidFill>
                  <a:srgbClr val="000099"/>
                </a:solidFill>
              </a:rPr>
              <a:t>realizan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los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comités</a:t>
            </a:r>
            <a:r>
              <a:rPr lang="en-US" sz="3200" b="1" dirty="0">
                <a:solidFill>
                  <a:srgbClr val="000099"/>
                </a:solidFill>
              </a:rPr>
              <a:t> de </a:t>
            </a:r>
            <a:r>
              <a:rPr lang="en-US" sz="3200" b="1" dirty="0" err="1">
                <a:solidFill>
                  <a:srgbClr val="000099"/>
                </a:solidFill>
              </a:rPr>
              <a:t>ética</a:t>
            </a:r>
            <a:r>
              <a:rPr lang="en-US" sz="3200" b="1" dirty="0">
                <a:solidFill>
                  <a:srgbClr val="000099"/>
                </a:solidFill>
              </a:rPr>
              <a:t> de la </a:t>
            </a:r>
            <a:r>
              <a:rPr lang="en-US" sz="3200" b="1" dirty="0" err="1">
                <a:solidFill>
                  <a:srgbClr val="000099"/>
                </a:solidFill>
              </a:rPr>
              <a:t>investigación</a:t>
            </a:r>
            <a:r>
              <a:rPr lang="en-US" sz="3200" b="1" dirty="0">
                <a:solidFill>
                  <a:srgbClr val="000099"/>
                </a:solidFill>
              </a:rPr>
              <a:t> (CEI) sea </a:t>
            </a:r>
            <a:r>
              <a:rPr lang="en-US" sz="3200" b="1" dirty="0" err="1">
                <a:solidFill>
                  <a:srgbClr val="000099"/>
                </a:solidFill>
              </a:rPr>
              <a:t>ágiles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pero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rigurosos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en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emergencias</a:t>
            </a:r>
            <a:r>
              <a:rPr lang="en-US" sz="3200" b="1" dirty="0">
                <a:solidFill>
                  <a:srgbClr val="000099"/>
                </a:solidFill>
              </a:rPr>
              <a:t>? </a:t>
            </a:r>
            <a:endParaRPr lang="en-PE" sz="4400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6BE18A1-C4BE-F03B-48B3-35C38021E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17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PE" altLang="en-P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E" altLang="en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05BC06-476E-EC4F-7C93-815E3B169BEA}"/>
              </a:ext>
            </a:extLst>
          </p:cNvPr>
          <p:cNvSpPr txBox="1"/>
          <p:nvPr/>
        </p:nvSpPr>
        <p:spPr>
          <a:xfrm>
            <a:off x="308472" y="2051597"/>
            <a:ext cx="11666863" cy="12926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600" dirty="0"/>
              <a:t>Los CEI </a:t>
            </a:r>
            <a:r>
              <a:rPr lang="en-US" sz="2600" dirty="0" err="1"/>
              <a:t>deben</a:t>
            </a:r>
            <a:r>
              <a:rPr lang="en-US" sz="2600" dirty="0"/>
              <a:t> </a:t>
            </a:r>
            <a:r>
              <a:rPr lang="en-US" sz="2600" dirty="0" err="1"/>
              <a:t>llevar</a:t>
            </a:r>
            <a:r>
              <a:rPr lang="en-US" sz="2600" dirty="0"/>
              <a:t> a </a:t>
            </a:r>
            <a:r>
              <a:rPr lang="en-US" sz="2600" dirty="0" err="1"/>
              <a:t>cabo</a:t>
            </a:r>
            <a:r>
              <a:rPr lang="en-US" sz="2600" dirty="0"/>
              <a:t> </a:t>
            </a:r>
            <a:r>
              <a:rPr lang="en-US" sz="2600" dirty="0" err="1"/>
              <a:t>una</a:t>
            </a:r>
            <a:r>
              <a:rPr lang="en-US" sz="2600" dirty="0"/>
              <a:t> </a:t>
            </a:r>
            <a:r>
              <a:rPr lang="en-US" sz="2600" dirty="0" err="1"/>
              <a:t>revisión</a:t>
            </a:r>
            <a:r>
              <a:rPr lang="en-US" sz="2600" dirty="0"/>
              <a:t> </a:t>
            </a:r>
            <a:r>
              <a:rPr lang="en-US" sz="2600" dirty="0" err="1"/>
              <a:t>rápida</a:t>
            </a:r>
            <a:r>
              <a:rPr lang="en-US" sz="2600" dirty="0"/>
              <a:t> sin </a:t>
            </a:r>
            <a:r>
              <a:rPr lang="en-US" sz="2600" dirty="0" err="1"/>
              <a:t>sacrificar</a:t>
            </a:r>
            <a:r>
              <a:rPr lang="en-US" sz="2600" dirty="0"/>
              <a:t> </a:t>
            </a:r>
            <a:r>
              <a:rPr lang="en-US" sz="2600" dirty="0" err="1"/>
              <a:t>el</a:t>
            </a:r>
            <a:r>
              <a:rPr lang="en-US" sz="2600" dirty="0"/>
              <a:t> rigor de la </a:t>
            </a:r>
            <a:r>
              <a:rPr lang="en-US" sz="2600" dirty="0" err="1"/>
              <a:t>revisión</a:t>
            </a:r>
            <a:r>
              <a:rPr lang="en-US" sz="2600" dirty="0"/>
              <a:t>. Por </a:t>
            </a:r>
            <a:r>
              <a:rPr lang="en-US" sz="2600" dirty="0" err="1"/>
              <a:t>eso</a:t>
            </a:r>
            <a:r>
              <a:rPr lang="en-US" sz="2600" dirty="0"/>
              <a:t>, es </a:t>
            </a:r>
            <a:r>
              <a:rPr lang="en-US" sz="2600" dirty="0" err="1"/>
              <a:t>necesario</a:t>
            </a:r>
            <a:r>
              <a:rPr lang="en-US" sz="2600" dirty="0"/>
              <a:t> </a:t>
            </a:r>
            <a:r>
              <a:rPr lang="en-US" sz="2600" dirty="0" err="1"/>
              <a:t>adaptar</a:t>
            </a:r>
            <a:r>
              <a:rPr lang="en-US" sz="2600" dirty="0"/>
              <a:t> y </a:t>
            </a:r>
            <a:r>
              <a:rPr lang="en-US" sz="2600" dirty="0" err="1"/>
              <a:t>buscar</a:t>
            </a:r>
            <a:r>
              <a:rPr lang="en-US" sz="2600" dirty="0"/>
              <a:t> </a:t>
            </a:r>
            <a:r>
              <a:rPr lang="en-US" sz="2600" dirty="0" err="1"/>
              <a:t>alternativas</a:t>
            </a:r>
            <a:r>
              <a:rPr lang="en-US" sz="2600" dirty="0"/>
              <a:t> a </a:t>
            </a:r>
            <a:r>
              <a:rPr lang="en-US" sz="2600" dirty="0" err="1"/>
              <a:t>los</a:t>
            </a:r>
            <a:r>
              <a:rPr lang="en-US" sz="2600" dirty="0"/>
              <a:t> </a:t>
            </a:r>
            <a:r>
              <a:rPr lang="en-US" sz="2600" dirty="0" err="1"/>
              <a:t>procesos</a:t>
            </a:r>
            <a:r>
              <a:rPr lang="en-US" sz="2600" dirty="0"/>
              <a:t> </a:t>
            </a:r>
            <a:r>
              <a:rPr lang="en-US" sz="2600" dirty="0" err="1"/>
              <a:t>ordinarios</a:t>
            </a:r>
            <a:r>
              <a:rPr lang="en-US" sz="2600" dirty="0"/>
              <a:t> de </a:t>
            </a:r>
            <a:r>
              <a:rPr lang="en-US" sz="2600" dirty="0" err="1"/>
              <a:t>supervisión</a:t>
            </a:r>
            <a:r>
              <a:rPr lang="en-US" sz="2600" dirty="0"/>
              <a:t> </a:t>
            </a:r>
            <a:r>
              <a:rPr lang="en-US" sz="2600" dirty="0" err="1"/>
              <a:t>ética</a:t>
            </a:r>
            <a:r>
              <a:rPr lang="en-US" sz="2600" dirty="0"/>
              <a:t>.</a:t>
            </a:r>
            <a:endParaRPr lang="en-US" sz="2600" dirty="0">
              <a:cs typeface="Calibri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6C59B6D0-A72B-B031-8327-1A87D223C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136006"/>
              </p:ext>
            </p:extLst>
          </p:nvPr>
        </p:nvGraphicFramePr>
        <p:xfrm>
          <a:off x="838199" y="3777123"/>
          <a:ext cx="10531208" cy="14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5604">
                  <a:extLst>
                    <a:ext uri="{9D8B030D-6E8A-4147-A177-3AD203B41FA5}">
                      <a16:colId xmlns:a16="http://schemas.microsoft.com/office/drawing/2014/main" val="2574096295"/>
                    </a:ext>
                  </a:extLst>
                </a:gridCol>
                <a:gridCol w="5265604">
                  <a:extLst>
                    <a:ext uri="{9D8B030D-6E8A-4147-A177-3AD203B41FA5}">
                      <a16:colId xmlns:a16="http://schemas.microsoft.com/office/drawing/2014/main" val="3362757405"/>
                    </a:ext>
                  </a:extLst>
                </a:gridCol>
              </a:tblGrid>
              <a:tr h="38168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Supervisión ética de la investigación ​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37732"/>
                  </a:ext>
                </a:extLst>
              </a:tr>
              <a:tr h="978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Revisión</a:t>
                      </a:r>
                      <a:r>
                        <a:rPr lang="es-ES" sz="2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ética de la investigación con seres humanos por parte de un CEI. 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s-ES" sz="22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Monitoreo</a:t>
                      </a:r>
                      <a:r>
                        <a:rPr lang="es-ES" sz="2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de la investigación aprobada que realiza el CEI.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777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345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t="-20613" b="-15945"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pantilla ESP final presentacion" id="{C0A3DE77-D8DF-4B36-9E3C-721F9CF8D8FA}" vid="{C789F8D2-F2E1-4AC9-9D8E-AA35698640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2159</Words>
  <Application>Microsoft Macintosh PowerPoint</Application>
  <PresentationFormat>Widescreen</PresentationFormat>
  <Paragraphs>226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Courier New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Carracedo</dc:creator>
  <cp:lastModifiedBy>Sarah Carracedo</cp:lastModifiedBy>
  <cp:revision>213</cp:revision>
  <dcterms:created xsi:type="dcterms:W3CDTF">2023-07-05T19:19:22Z</dcterms:created>
  <dcterms:modified xsi:type="dcterms:W3CDTF">2023-09-07T14:25:28Z</dcterms:modified>
</cp:coreProperties>
</file>