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diagrams/data1.xml" ContentType="application/vnd.openxmlformats-officedocument.drawingml.diagramData+xml"/>
  <Override PartName="/ppt/slides/slide20.xml" ContentType="application/vnd.openxmlformats-officedocument.presentationml.slide+xml"/>
  <Override PartName="/ppt/presentation.xml" ContentType="application/vnd.openxmlformats-officedocument.presentationml.presentation.main+xml"/>
  <Override PartName="/ppt/slides/slide1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slideLayouts/slideLayout19.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12.xml" ContentType="application/vnd.openxmlformats-officedocument.presentationml.slideLayout+xml"/>
  <Override PartName="/ppt/slideLayouts/slideLayout67.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11.xml" ContentType="application/vnd.openxmlformats-officedocument.presentationml.slideLayout+xml"/>
  <Override PartName="/ppt/slideLayouts/slideLayout89.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15.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13.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1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18.xml" ContentType="application/vnd.openxmlformats-officedocument.presentationml.slideLayout+xml"/>
  <Override PartName="/ppt/slideLayouts/slideLayout101.xml" ContentType="application/vnd.openxmlformats-officedocument.presentationml.slideLayout+xml"/>
  <Override PartName="/ppt/slideLayouts/slideLayout103.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02.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136.xml" ContentType="application/vnd.openxmlformats-officedocument.presentationml.slideLayout+xml"/>
  <Override PartName="/ppt/slideLayouts/slideLayout132.xml" ContentType="application/vnd.openxmlformats-officedocument.presentationml.slideLayout+xml"/>
  <Override PartName="/ppt/slideLayouts/slideLayout4.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31.xml" ContentType="application/vnd.openxmlformats-officedocument.presentationml.slideLayout+xml"/>
  <Override PartName="/ppt/slideLayouts/slideLayout141.xml" ContentType="application/vnd.openxmlformats-officedocument.presentationml.slideLayout+xml"/>
  <Override PartName="/ppt/slideLayouts/slideLayout5.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9.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17.xml" ContentType="application/vnd.openxmlformats-officedocument.presentationml.slideLayout+xml"/>
  <Override PartName="/ppt/slideLayouts/slideLayout130.xml" ContentType="application/vnd.openxmlformats-officedocument.presentationml.slideLayout+xml"/>
  <Override PartName="/ppt/slideLayouts/slideLayout119.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6.xml" ContentType="application/vnd.openxmlformats-officedocument.presentationml.slideLayout+xml"/>
  <Override PartName="/ppt/slideLayouts/slideLayout123.xml" ContentType="application/vnd.openxmlformats-officedocument.presentationml.slideLayout+xml"/>
  <Override PartName="/ppt/slideLayouts/slideLayout118.xml" ContentType="application/vnd.openxmlformats-officedocument.presentationml.slideLayout+xml"/>
  <Override PartName="/ppt/slideLayouts/slideLayout12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8.xml" ContentType="application/vnd.openxmlformats-officedocument.theme+xml"/>
  <Override PartName="/ppt/theme/theme6.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theme/theme15.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1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 id="2147483698" r:id="rId2"/>
    <p:sldMasterId id="2147483699" r:id="rId3"/>
    <p:sldMasterId id="2147483700" r:id="rId4"/>
    <p:sldMasterId id="2147483701" r:id="rId5"/>
    <p:sldMasterId id="2147483702" r:id="rId6"/>
    <p:sldMasterId id="2147483703" r:id="rId7"/>
    <p:sldMasterId id="2147483704" r:id="rId8"/>
    <p:sldMasterId id="2147483705" r:id="rId9"/>
    <p:sldMasterId id="2147483706" r:id="rId10"/>
    <p:sldMasterId id="2147483707" r:id="rId11"/>
    <p:sldMasterId id="2147483708" r:id="rId12"/>
    <p:sldMasterId id="2147483709" r:id="rId13"/>
  </p:sldMasterIdLst>
  <p:notesMasterIdLst>
    <p:notesMasterId r:id="rId37"/>
  </p:notesMasterIdLst>
  <p:handoutMasterIdLst>
    <p:handoutMasterId r:id="rId38"/>
  </p:handoutMasterIdLst>
  <p:sldIdLst>
    <p:sldId id="286" r:id="rId14"/>
    <p:sldId id="287" r:id="rId15"/>
    <p:sldId id="327" r:id="rId16"/>
    <p:sldId id="367" r:id="rId17"/>
    <p:sldId id="368" r:id="rId18"/>
    <p:sldId id="369" r:id="rId19"/>
    <p:sldId id="338" r:id="rId20"/>
    <p:sldId id="370" r:id="rId21"/>
    <p:sldId id="333" r:id="rId22"/>
    <p:sldId id="371" r:id="rId23"/>
    <p:sldId id="372" r:id="rId24"/>
    <p:sldId id="373" r:id="rId25"/>
    <p:sldId id="374" r:id="rId26"/>
    <p:sldId id="375" r:id="rId27"/>
    <p:sldId id="376" r:id="rId28"/>
    <p:sldId id="377" r:id="rId29"/>
    <p:sldId id="385" r:id="rId30"/>
    <p:sldId id="379" r:id="rId31"/>
    <p:sldId id="380" r:id="rId32"/>
    <p:sldId id="381" r:id="rId33"/>
    <p:sldId id="382" r:id="rId34"/>
    <p:sldId id="383" r:id="rId35"/>
    <p:sldId id="384" r:id="rId36"/>
  </p:sldIdLst>
  <p:sldSz cx="9144000" cy="6858000" type="screen4x3"/>
  <p:notesSz cx="6881813" cy="9296400"/>
  <p:embeddedFontLst>
    <p:embeddedFont>
      <p:font typeface="Helvetica" panose="020B0604020202020204" pitchFamily="34" charset="0"/>
      <p:regular r:id="rId39"/>
      <p:bold r:id="rId40"/>
      <p:italic r:id="rId41"/>
      <p:boldItalic r:id="rId42"/>
    </p:embeddedFont>
    <p:embeddedFont>
      <p:font typeface="FangSong" panose="02010609060101010101" pitchFamily="49" charset="-122"/>
      <p:regular r:id="rId43"/>
    </p:embeddedFont>
    <p:embeddedFont>
      <p:font typeface="Calibri" panose="020F0502020204030204" pitchFamily="34" charset="0"/>
      <p:regular r:id="rId44"/>
      <p:bold r:id="rId45"/>
      <p:italic r:id="rId46"/>
      <p:boldItalic r:id="rId47"/>
    </p:embeddedFont>
    <p:embeddedFont>
      <p:font typeface="Corbel" panose="020B0503020204020204" pitchFamily="34" charset="0"/>
      <p:regular r:id="rId48"/>
      <p:bold r:id="rId49"/>
      <p:italic r:id="rId50"/>
      <p:boldItalic r:id="rId51"/>
    </p:embeddedFont>
    <p:embeddedFont>
      <p:font typeface="Arial Narrow" panose="020B0606020202030204" pitchFamily="34" charset="0"/>
      <p:regular r:id="rId52"/>
      <p:bold r:id="rId53"/>
      <p:italic r:id="rId54"/>
      <p:boldItalic r:id="rId55"/>
    </p:embeddedFont>
    <p:embeddedFont>
      <p:font typeface="Leelawadee" panose="020B0502040204020203" pitchFamily="34" charset="-34"/>
      <p:regular r:id="rId56"/>
      <p:bold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60"/>
    <a:srgbClr val="E06B0A"/>
    <a:srgbClr val="1E7FB8"/>
    <a:srgbClr val="103360"/>
    <a:srgbClr val="ACC8EA"/>
    <a:srgbClr val="000066"/>
    <a:srgbClr val="F3F67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017" autoAdjust="0"/>
  </p:normalViewPr>
  <p:slideViewPr>
    <p:cSldViewPr>
      <p:cViewPr varScale="1">
        <p:scale>
          <a:sx n="104" d="100"/>
          <a:sy n="104" d="100"/>
        </p:scale>
        <p:origin x="-126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font" Target="fonts/font1.fntdata"/><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Master" Target="slideMasters/slideMaster8.xml"/><Relationship Id="rId51" Type="http://schemas.openxmlformats.org/officeDocument/2006/relationships/font" Target="fonts/font13.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1" Type="http://schemas.openxmlformats.org/officeDocument/2006/relationships/oleObject" Target="file:///\\hq-fileserv-03\Home1\andragro\Desktop\SIMIT\Book1.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spPr>
            <a:solidFill>
              <a:schemeClr val="accent1">
                <a:alpha val="2000"/>
              </a:schemeClr>
            </a:solidFill>
            <a:ln>
              <a:noFill/>
            </a:ln>
            <a:effectLst>
              <a:glow rad="228600">
                <a:schemeClr val="accent1">
                  <a:satMod val="175000"/>
                  <a:alpha val="40000"/>
                </a:schemeClr>
              </a:glow>
            </a:effectLst>
          </c:spPr>
          <c:cat>
            <c:numRef>
              <c:f>Sheet1!$A$1:$A$32</c:f>
              <c:numCache>
                <c:formatCode>m/d/yyyy</c:formatCode>
                <c:ptCount val="32"/>
                <c:pt idx="0">
                  <c:v>36526</c:v>
                </c:pt>
                <c:pt idx="1">
                  <c:v>36527</c:v>
                </c:pt>
                <c:pt idx="2">
                  <c:v>36528</c:v>
                </c:pt>
                <c:pt idx="3">
                  <c:v>36529</c:v>
                </c:pt>
                <c:pt idx="4">
                  <c:v>36530</c:v>
                </c:pt>
                <c:pt idx="5">
                  <c:v>36531</c:v>
                </c:pt>
                <c:pt idx="6">
                  <c:v>36532</c:v>
                </c:pt>
                <c:pt idx="7">
                  <c:v>36533</c:v>
                </c:pt>
                <c:pt idx="8">
                  <c:v>36534</c:v>
                </c:pt>
                <c:pt idx="9">
                  <c:v>36535</c:v>
                </c:pt>
                <c:pt idx="10">
                  <c:v>36536</c:v>
                </c:pt>
                <c:pt idx="11">
                  <c:v>36537</c:v>
                </c:pt>
                <c:pt idx="12">
                  <c:v>36538</c:v>
                </c:pt>
                <c:pt idx="13">
                  <c:v>36539</c:v>
                </c:pt>
                <c:pt idx="14">
                  <c:v>36540</c:v>
                </c:pt>
                <c:pt idx="15">
                  <c:v>36541</c:v>
                </c:pt>
                <c:pt idx="16">
                  <c:v>36542</c:v>
                </c:pt>
                <c:pt idx="17">
                  <c:v>36543</c:v>
                </c:pt>
                <c:pt idx="18">
                  <c:v>36544</c:v>
                </c:pt>
                <c:pt idx="19">
                  <c:v>36545</c:v>
                </c:pt>
                <c:pt idx="20">
                  <c:v>36546</c:v>
                </c:pt>
                <c:pt idx="21">
                  <c:v>36547</c:v>
                </c:pt>
                <c:pt idx="22">
                  <c:v>36548</c:v>
                </c:pt>
                <c:pt idx="23">
                  <c:v>36549</c:v>
                </c:pt>
                <c:pt idx="24">
                  <c:v>36550</c:v>
                </c:pt>
                <c:pt idx="25">
                  <c:v>36551</c:v>
                </c:pt>
                <c:pt idx="26">
                  <c:v>36552</c:v>
                </c:pt>
                <c:pt idx="27">
                  <c:v>36553</c:v>
                </c:pt>
                <c:pt idx="28">
                  <c:v>36554</c:v>
                </c:pt>
                <c:pt idx="29">
                  <c:v>36555</c:v>
                </c:pt>
                <c:pt idx="30">
                  <c:v>36556</c:v>
                </c:pt>
                <c:pt idx="31">
                  <c:v>36557</c:v>
                </c:pt>
              </c:numCache>
            </c:numRef>
          </c:cat>
          <c:val>
            <c:numRef>
              <c:f>Sheet1!$B$1:$B$32</c:f>
              <c:numCache>
                <c:formatCode>General</c:formatCode>
                <c:ptCount val="32"/>
                <c:pt idx="0">
                  <c:v>1</c:v>
                </c:pt>
                <c:pt idx="1">
                  <c:v>2</c:v>
                </c:pt>
                <c:pt idx="2">
                  <c:v>3</c:v>
                </c:pt>
                <c:pt idx="3">
                  <c:v>2</c:v>
                </c:pt>
                <c:pt idx="4">
                  <c:v>1</c:v>
                </c:pt>
                <c:pt idx="5">
                  <c:v>2</c:v>
                </c:pt>
                <c:pt idx="6">
                  <c:v>3</c:v>
                </c:pt>
                <c:pt idx="7">
                  <c:v>2</c:v>
                </c:pt>
                <c:pt idx="8">
                  <c:v>1</c:v>
                </c:pt>
                <c:pt idx="9">
                  <c:v>2</c:v>
                </c:pt>
                <c:pt idx="10">
                  <c:v>3</c:v>
                </c:pt>
                <c:pt idx="11">
                  <c:v>2</c:v>
                </c:pt>
                <c:pt idx="12">
                  <c:v>1</c:v>
                </c:pt>
                <c:pt idx="13">
                  <c:v>2</c:v>
                </c:pt>
                <c:pt idx="14">
                  <c:v>3</c:v>
                </c:pt>
                <c:pt idx="15">
                  <c:v>2</c:v>
                </c:pt>
                <c:pt idx="16">
                  <c:v>1</c:v>
                </c:pt>
                <c:pt idx="17">
                  <c:v>2</c:v>
                </c:pt>
                <c:pt idx="18">
                  <c:v>3</c:v>
                </c:pt>
                <c:pt idx="19">
                  <c:v>2</c:v>
                </c:pt>
                <c:pt idx="20">
                  <c:v>1</c:v>
                </c:pt>
                <c:pt idx="21">
                  <c:v>2</c:v>
                </c:pt>
                <c:pt idx="22">
                  <c:v>3</c:v>
                </c:pt>
                <c:pt idx="23">
                  <c:v>2</c:v>
                </c:pt>
                <c:pt idx="24">
                  <c:v>1</c:v>
                </c:pt>
                <c:pt idx="25">
                  <c:v>2</c:v>
                </c:pt>
                <c:pt idx="26">
                  <c:v>3</c:v>
                </c:pt>
                <c:pt idx="27">
                  <c:v>2</c:v>
                </c:pt>
                <c:pt idx="28">
                  <c:v>1</c:v>
                </c:pt>
                <c:pt idx="29">
                  <c:v>2</c:v>
                </c:pt>
                <c:pt idx="30">
                  <c:v>3</c:v>
                </c:pt>
                <c:pt idx="31">
                  <c:v>2</c:v>
                </c:pt>
              </c:numCache>
            </c:numRef>
          </c:val>
          <c:extLst xmlns:c16r2="http://schemas.microsoft.com/office/drawing/2015/06/chart">
            <c:ext xmlns:c16="http://schemas.microsoft.com/office/drawing/2014/chart" uri="{C3380CC4-5D6E-409C-BE32-E72D297353CC}">
              <c16:uniqueId val="{00000000-2C88-48BE-A5A8-26C280816630}"/>
            </c:ext>
          </c:extLst>
        </c:ser>
        <c:dLbls>
          <c:showLegendKey val="0"/>
          <c:showVal val="0"/>
          <c:showCatName val="0"/>
          <c:showSerName val="0"/>
          <c:showPercent val="0"/>
          <c:showBubbleSize val="0"/>
        </c:dLbls>
        <c:axId val="118888320"/>
        <c:axId val="118889856"/>
      </c:areaChart>
      <c:dateAx>
        <c:axId val="118888320"/>
        <c:scaling>
          <c:orientation val="minMax"/>
        </c:scaling>
        <c:delete val="1"/>
        <c:axPos val="b"/>
        <c:numFmt formatCode="m/d/yyyy" sourceLinked="1"/>
        <c:majorTickMark val="out"/>
        <c:minorTickMark val="none"/>
        <c:tickLblPos val="nextTo"/>
        <c:crossAx val="118889856"/>
        <c:crosses val="autoZero"/>
        <c:auto val="1"/>
        <c:lblOffset val="100"/>
        <c:baseTimeUnit val="days"/>
      </c:dateAx>
      <c:valAx>
        <c:axId val="118889856"/>
        <c:scaling>
          <c:orientation val="minMax"/>
        </c:scaling>
        <c:delete val="1"/>
        <c:axPos val="l"/>
        <c:numFmt formatCode="General" sourceLinked="1"/>
        <c:majorTickMark val="out"/>
        <c:minorTickMark val="none"/>
        <c:tickLblPos val="nextTo"/>
        <c:crossAx val="118888320"/>
        <c:crosses val="autoZero"/>
        <c:crossBetween val="midCat"/>
      </c:valAx>
      <c:spPr>
        <a:noFill/>
        <a:ln>
          <a:noFill/>
        </a:ln>
      </c:spPr>
    </c:plotArea>
    <c:plotVisOnly val="1"/>
    <c:dispBlanksAs val="zero"/>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82382133995044E-2"/>
          <c:y val="7.582938388625593E-2"/>
          <c:w val="0.8957816377171216"/>
          <c:h val="0.81042654028436023"/>
        </c:manualLayout>
      </c:layout>
      <c:areaChart>
        <c:grouping val="stacked"/>
        <c:varyColors val="0"/>
        <c:ser>
          <c:idx val="0"/>
          <c:order val="0"/>
          <c:tx>
            <c:strRef>
              <c:f>Sheet1!$A$2</c:f>
              <c:strCache>
                <c:ptCount val="1"/>
              </c:strCache>
            </c:strRef>
          </c:tx>
          <c:spPr>
            <a:solidFill>
              <a:srgbClr val="FF0000"/>
            </a:solidFill>
            <a:ln w="13327">
              <a:solidFill>
                <a:schemeClr val="tx1"/>
              </a:solidFill>
              <a:prstDash val="solid"/>
            </a:ln>
          </c:spPr>
          <c:cat>
            <c:numRef>
              <c:f>Sheet1!$B$1:$BL$1</c:f>
              <c:numCache>
                <c:formatCode>General</c:formatCode>
                <c:ptCount val="63"/>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pt idx="43">
                  <c:v>23</c:v>
                </c:pt>
                <c:pt idx="44">
                  <c:v>24</c:v>
                </c:pt>
                <c:pt idx="45">
                  <c:v>25</c:v>
                </c:pt>
                <c:pt idx="46">
                  <c:v>26</c:v>
                </c:pt>
                <c:pt idx="47">
                  <c:v>27</c:v>
                </c:pt>
                <c:pt idx="48">
                  <c:v>28</c:v>
                </c:pt>
                <c:pt idx="49">
                  <c:v>29</c:v>
                </c:pt>
                <c:pt idx="50">
                  <c:v>30</c:v>
                </c:pt>
                <c:pt idx="51">
                  <c:v>31</c:v>
                </c:pt>
                <c:pt idx="52">
                  <c:v>32</c:v>
                </c:pt>
                <c:pt idx="53">
                  <c:v>33</c:v>
                </c:pt>
                <c:pt idx="54">
                  <c:v>34</c:v>
                </c:pt>
                <c:pt idx="55">
                  <c:v>35</c:v>
                </c:pt>
                <c:pt idx="56">
                  <c:v>36</c:v>
                </c:pt>
                <c:pt idx="57">
                  <c:v>37</c:v>
                </c:pt>
                <c:pt idx="58">
                  <c:v>38</c:v>
                </c:pt>
                <c:pt idx="59">
                  <c:v>39</c:v>
                </c:pt>
                <c:pt idx="60">
                  <c:v>40</c:v>
                </c:pt>
                <c:pt idx="61">
                  <c:v>41</c:v>
                </c:pt>
                <c:pt idx="62">
                  <c:v>42</c:v>
                </c:pt>
              </c:numCache>
            </c:numRef>
          </c:cat>
          <c:val>
            <c:numRef>
              <c:f>Sheet1!$B$2:$BL$2</c:f>
              <c:numCache>
                <c:formatCode>General</c:formatCode>
                <c:ptCount val="63"/>
                <c:pt idx="21">
                  <c:v>0</c:v>
                </c:pt>
                <c:pt idx="22">
                  <c:v>0</c:v>
                </c:pt>
                <c:pt idx="23">
                  <c:v>1</c:v>
                </c:pt>
                <c:pt idx="24">
                  <c:v>3</c:v>
                </c:pt>
                <c:pt idx="25">
                  <c:v>3</c:v>
                </c:pt>
                <c:pt idx="26">
                  <c:v>3</c:v>
                </c:pt>
                <c:pt idx="27">
                  <c:v>3</c:v>
                </c:pt>
                <c:pt idx="28">
                  <c:v>4</c:v>
                </c:pt>
                <c:pt idx="29">
                  <c:v>6</c:v>
                </c:pt>
                <c:pt idx="30">
                  <c:v>6</c:v>
                </c:pt>
                <c:pt idx="31">
                  <c:v>12</c:v>
                </c:pt>
                <c:pt idx="32">
                  <c:v>16</c:v>
                </c:pt>
                <c:pt idx="33">
                  <c:v>24</c:v>
                </c:pt>
                <c:pt idx="34">
                  <c:v>30</c:v>
                </c:pt>
                <c:pt idx="35">
                  <c:v>40</c:v>
                </c:pt>
                <c:pt idx="36">
                  <c:v>50</c:v>
                </c:pt>
                <c:pt idx="37">
                  <c:v>60</c:v>
                </c:pt>
                <c:pt idx="38">
                  <c:v>70</c:v>
                </c:pt>
                <c:pt idx="39">
                  <c:v>80</c:v>
                </c:pt>
                <c:pt idx="40">
                  <c:v>85</c:v>
                </c:pt>
                <c:pt idx="41">
                  <c:v>80</c:v>
                </c:pt>
                <c:pt idx="42">
                  <c:v>75</c:v>
                </c:pt>
                <c:pt idx="43">
                  <c:v>50</c:v>
                </c:pt>
                <c:pt idx="44">
                  <c:v>40</c:v>
                </c:pt>
                <c:pt idx="45">
                  <c:v>30</c:v>
                </c:pt>
                <c:pt idx="46">
                  <c:v>25</c:v>
                </c:pt>
                <c:pt idx="47">
                  <c:v>19</c:v>
                </c:pt>
                <c:pt idx="48">
                  <c:v>14</c:v>
                </c:pt>
                <c:pt idx="49">
                  <c:v>7</c:v>
                </c:pt>
                <c:pt idx="50">
                  <c:v>6</c:v>
                </c:pt>
                <c:pt idx="51">
                  <c:v>5</c:v>
                </c:pt>
                <c:pt idx="52">
                  <c:v>4</c:v>
                </c:pt>
                <c:pt idx="53">
                  <c:v>3</c:v>
                </c:pt>
                <c:pt idx="54">
                  <c:v>1</c:v>
                </c:pt>
                <c:pt idx="55">
                  <c:v>0</c:v>
                </c:pt>
                <c:pt idx="56">
                  <c:v>1</c:v>
                </c:pt>
                <c:pt idx="57">
                  <c:v>3</c:v>
                </c:pt>
                <c:pt idx="58">
                  <c:v>3</c:v>
                </c:pt>
                <c:pt idx="59">
                  <c:v>2</c:v>
                </c:pt>
                <c:pt idx="60">
                  <c:v>0</c:v>
                </c:pt>
                <c:pt idx="61">
                  <c:v>0</c:v>
                </c:pt>
                <c:pt idx="62">
                  <c:v>0</c:v>
                </c:pt>
              </c:numCache>
            </c:numRef>
          </c:val>
          <c:extLst xmlns:c16r2="http://schemas.microsoft.com/office/drawing/2015/06/chart">
            <c:ext xmlns:c16="http://schemas.microsoft.com/office/drawing/2014/chart" uri="{C3380CC4-5D6E-409C-BE32-E72D297353CC}">
              <c16:uniqueId val="{00000000-EE70-4464-B441-EEBCD264C0DB}"/>
            </c:ext>
          </c:extLst>
        </c:ser>
        <c:dLbls>
          <c:showLegendKey val="0"/>
          <c:showVal val="0"/>
          <c:showCatName val="0"/>
          <c:showSerName val="0"/>
          <c:showPercent val="0"/>
          <c:showBubbleSize val="0"/>
        </c:dLbls>
        <c:axId val="118926336"/>
        <c:axId val="118928128"/>
      </c:areaChart>
      <c:catAx>
        <c:axId val="118926336"/>
        <c:scaling>
          <c:orientation val="minMax"/>
        </c:scaling>
        <c:delete val="0"/>
        <c:axPos val="b"/>
        <c:numFmt formatCode="General" sourceLinked="1"/>
        <c:majorTickMark val="out"/>
        <c:minorTickMark val="none"/>
        <c:tickLblPos val="nextTo"/>
        <c:spPr>
          <a:ln w="3332">
            <a:solidFill>
              <a:schemeClr val="tx1"/>
            </a:solidFill>
            <a:prstDash val="solid"/>
          </a:ln>
        </c:spPr>
        <c:txPr>
          <a:bodyPr rot="0" vert="horz"/>
          <a:lstStyle/>
          <a:p>
            <a:pPr>
              <a:defRPr sz="1400" b="0" i="0" u="none" strike="noStrike" baseline="0">
                <a:solidFill>
                  <a:schemeClr val="tx1"/>
                </a:solidFill>
                <a:latin typeface="Arial Narrow" pitchFamily="34" charset="0"/>
                <a:ea typeface="Arial"/>
                <a:cs typeface="Arial"/>
              </a:defRPr>
            </a:pPr>
            <a:endParaRPr lang="en-US"/>
          </a:p>
        </c:txPr>
        <c:crossAx val="118928128"/>
        <c:crossesAt val="0"/>
        <c:auto val="1"/>
        <c:lblAlgn val="ctr"/>
        <c:lblOffset val="100"/>
        <c:tickLblSkip val="5"/>
        <c:tickMarkSkip val="1"/>
        <c:noMultiLvlLbl val="0"/>
      </c:catAx>
      <c:valAx>
        <c:axId val="118928128"/>
        <c:scaling>
          <c:orientation val="minMax"/>
          <c:max val="90"/>
          <c:min val="0"/>
        </c:scaling>
        <c:delete val="0"/>
        <c:axPos val="l"/>
        <c:numFmt formatCode="General" sourceLinked="1"/>
        <c:majorTickMark val="out"/>
        <c:minorTickMark val="none"/>
        <c:tickLblPos val="nextTo"/>
        <c:spPr>
          <a:ln w="3332">
            <a:solidFill>
              <a:schemeClr val="tx1"/>
            </a:solidFill>
            <a:prstDash val="solid"/>
          </a:ln>
        </c:spPr>
        <c:txPr>
          <a:bodyPr rot="0" vert="horz"/>
          <a:lstStyle/>
          <a:p>
            <a:pPr>
              <a:defRPr sz="1400" b="0" i="0" u="none" strike="noStrike" baseline="0">
                <a:solidFill>
                  <a:schemeClr val="tx1"/>
                </a:solidFill>
                <a:latin typeface="Arial Narrow" panose="020B0606020202030204" pitchFamily="34" charset="0"/>
                <a:ea typeface="Arial"/>
                <a:cs typeface="Arial"/>
              </a:defRPr>
            </a:pPr>
            <a:endParaRPr lang="en-US"/>
          </a:p>
        </c:txPr>
        <c:crossAx val="118926336"/>
        <c:crosses val="autoZero"/>
        <c:crossBetween val="midCat"/>
        <c:majorUnit val="10"/>
        <c:minorUnit val="2"/>
      </c:valAx>
      <c:spPr>
        <a:noFill/>
        <a:ln w="26654">
          <a:noFill/>
        </a:ln>
      </c:spPr>
    </c:plotArea>
    <c:plotVisOnly val="1"/>
    <c:dispBlanksAs val="zero"/>
    <c:showDLblsOverMax val="0"/>
  </c:chart>
  <c:spPr>
    <a:noFill/>
    <a:ln>
      <a:noFill/>
    </a:ln>
  </c:spPr>
  <c:txPr>
    <a:bodyPr/>
    <a:lstStyle/>
    <a:p>
      <a:pPr>
        <a:defRPr sz="1889" b="1" i="0" u="none" strike="noStrike" baseline="0">
          <a:solidFill>
            <a:schemeClr val="tx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658447-3C80-45E6-ACED-DDDC7FDDEF5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7C9D84B-3E05-4B78-B504-5ADC02BEEE5F}">
      <dgm:prSet phldrT="[Text]" custT="1"/>
      <dgm:spPr>
        <a:solidFill>
          <a:srgbClr val="1E7FB8"/>
        </a:solidFill>
      </dgm:spPr>
      <dgm:t>
        <a:bodyPr lIns="182880" rIns="0"/>
        <a:lstStyle/>
        <a:p>
          <a:r>
            <a:rPr lang="es-ES" sz="1400" b="1" dirty="0">
              <a:latin typeface="Arial" panose="020B0604020202020204" pitchFamily="34" charset="0"/>
              <a:cs typeface="Arial" panose="020B0604020202020204" pitchFamily="34" charset="0"/>
            </a:rPr>
            <a:t>Legislación y política</a:t>
          </a:r>
        </a:p>
      </dgm:t>
    </dgm:pt>
    <dgm:pt modelId="{080CC510-01D7-4062-8F9C-A4183346EF36}" type="parTrans" cxnId="{9A6D5960-E42E-4E7B-8DD6-8702F1F97221}">
      <dgm:prSet/>
      <dgm:spPr/>
      <dgm:t>
        <a:bodyPr/>
        <a:lstStyle/>
        <a:p>
          <a:endParaRPr lang="en-US" sz="1400"/>
        </a:p>
      </dgm:t>
    </dgm:pt>
    <dgm:pt modelId="{007EDA1F-086D-4A4D-8229-95AE58DB7E51}" type="sibTrans" cxnId="{9A6D5960-E42E-4E7B-8DD6-8702F1F97221}">
      <dgm:prSet/>
      <dgm:spPr/>
      <dgm:t>
        <a:bodyPr/>
        <a:lstStyle/>
        <a:p>
          <a:endParaRPr lang="en-US" sz="1400"/>
        </a:p>
      </dgm:t>
    </dgm:pt>
    <dgm:pt modelId="{17C2CD40-02E6-451A-9C45-2A94C4503E27}">
      <dgm:prSet phldrT="[Text]" custT="1"/>
      <dgm:spPr>
        <a:solidFill>
          <a:srgbClr val="1E7FB8"/>
        </a:solidFill>
      </dgm:spPr>
      <dgm:t>
        <a:bodyPr lIns="182880" rIns="0"/>
        <a:lstStyle/>
        <a:p>
          <a:r>
            <a:rPr lang="es-ES" sz="1400" b="1" dirty="0">
              <a:latin typeface="Arial" panose="020B0604020202020204" pitchFamily="34" charset="0"/>
              <a:cs typeface="Arial" panose="020B0604020202020204" pitchFamily="34" charset="0"/>
            </a:rPr>
            <a:t>Coordinación/comunicación*</a:t>
          </a:r>
        </a:p>
      </dgm:t>
    </dgm:pt>
    <dgm:pt modelId="{65242DDD-78C1-49FD-A864-D505E701DF30}" type="parTrans" cxnId="{755B9CB3-8B4F-46DD-83A2-D154B865B077}">
      <dgm:prSet/>
      <dgm:spPr/>
      <dgm:t>
        <a:bodyPr/>
        <a:lstStyle/>
        <a:p>
          <a:endParaRPr lang="en-US" sz="1400"/>
        </a:p>
      </dgm:t>
    </dgm:pt>
    <dgm:pt modelId="{2321775A-8DB5-420B-98C4-2E24772247E2}" type="sibTrans" cxnId="{755B9CB3-8B4F-46DD-83A2-D154B865B077}">
      <dgm:prSet/>
      <dgm:spPr/>
      <dgm:t>
        <a:bodyPr/>
        <a:lstStyle/>
        <a:p>
          <a:endParaRPr lang="en-US" sz="1400"/>
        </a:p>
      </dgm:t>
    </dgm:pt>
    <dgm:pt modelId="{DEF0C5C7-7075-44F1-8EC9-90BEA944DD42}">
      <dgm:prSet phldrT="[Text]" custT="1"/>
      <dgm:spPr>
        <a:solidFill>
          <a:srgbClr val="1E7FB8"/>
        </a:solidFill>
      </dgm:spPr>
      <dgm:t>
        <a:bodyPr lIns="182880" rIns="0"/>
        <a:lstStyle/>
        <a:p>
          <a:r>
            <a:rPr lang="es-ES" sz="1400" b="1" dirty="0">
              <a:latin typeface="Arial" panose="020B0604020202020204" pitchFamily="34" charset="0"/>
              <a:cs typeface="Arial" panose="020B0604020202020204" pitchFamily="34" charset="0"/>
            </a:rPr>
            <a:t>Vigilancia</a:t>
          </a:r>
        </a:p>
      </dgm:t>
    </dgm:pt>
    <dgm:pt modelId="{C76C99C6-983D-4122-881A-1F6A99EFED68}" type="parTrans" cxnId="{C8221348-9E03-4F72-8D6B-43D7799EE44B}">
      <dgm:prSet/>
      <dgm:spPr/>
      <dgm:t>
        <a:bodyPr/>
        <a:lstStyle/>
        <a:p>
          <a:endParaRPr lang="en-US" sz="1400"/>
        </a:p>
      </dgm:t>
    </dgm:pt>
    <dgm:pt modelId="{A89556F8-5292-44E3-9D88-F01A474E96A2}" type="sibTrans" cxnId="{C8221348-9E03-4F72-8D6B-43D7799EE44B}">
      <dgm:prSet/>
      <dgm:spPr/>
      <dgm:t>
        <a:bodyPr/>
        <a:lstStyle/>
        <a:p>
          <a:endParaRPr lang="en-US" sz="1400"/>
        </a:p>
      </dgm:t>
    </dgm:pt>
    <dgm:pt modelId="{1589287B-595A-49D1-9517-A6BA32BDD513}">
      <dgm:prSet phldrT="[Text]" custT="1"/>
      <dgm:spPr>
        <a:solidFill>
          <a:srgbClr val="1E7FB8"/>
        </a:solidFill>
      </dgm:spPr>
      <dgm:t>
        <a:bodyPr lIns="182880" rIns="0"/>
        <a:lstStyle/>
        <a:p>
          <a:r>
            <a:rPr lang="es-ES" sz="1400" b="1" dirty="0">
              <a:latin typeface="Arial" panose="020B0604020202020204" pitchFamily="34" charset="0"/>
              <a:cs typeface="Arial" panose="020B0604020202020204" pitchFamily="34" charset="0"/>
            </a:rPr>
            <a:t>Respuesta</a:t>
          </a:r>
        </a:p>
      </dgm:t>
    </dgm:pt>
    <dgm:pt modelId="{6B3271E8-EF38-4C70-9B9F-7EE84F57C3A4}" type="parTrans" cxnId="{1A67F61B-A4F8-4021-BF6D-749DE97D491C}">
      <dgm:prSet/>
      <dgm:spPr/>
      <dgm:t>
        <a:bodyPr/>
        <a:lstStyle/>
        <a:p>
          <a:endParaRPr lang="en-US" sz="1400"/>
        </a:p>
      </dgm:t>
    </dgm:pt>
    <dgm:pt modelId="{AB8A5F58-17ED-41B5-AE9F-7DD2146285BC}" type="sibTrans" cxnId="{1A67F61B-A4F8-4021-BF6D-749DE97D491C}">
      <dgm:prSet/>
      <dgm:spPr/>
      <dgm:t>
        <a:bodyPr/>
        <a:lstStyle/>
        <a:p>
          <a:endParaRPr lang="en-US" sz="1400"/>
        </a:p>
      </dgm:t>
    </dgm:pt>
    <dgm:pt modelId="{6A9DB724-5F8C-4042-9629-9106BDFBEB72}">
      <dgm:prSet phldrT="[Text]" custT="1"/>
      <dgm:spPr>
        <a:solidFill>
          <a:srgbClr val="1E7FB8"/>
        </a:solidFill>
      </dgm:spPr>
      <dgm:t>
        <a:bodyPr lIns="182880" rIns="0"/>
        <a:lstStyle/>
        <a:p>
          <a:r>
            <a:rPr lang="es-ES" sz="1400" b="1" dirty="0">
              <a:latin typeface="Arial" panose="020B0604020202020204" pitchFamily="34" charset="0"/>
              <a:cs typeface="Arial" panose="020B0604020202020204" pitchFamily="34" charset="0"/>
            </a:rPr>
            <a:t>Preparación</a:t>
          </a:r>
        </a:p>
      </dgm:t>
    </dgm:pt>
    <dgm:pt modelId="{B19CBDD7-B6DA-48B6-9907-A0629A4753ED}" type="parTrans" cxnId="{7C083A43-9F60-462C-A48D-AADE1D7BE280}">
      <dgm:prSet/>
      <dgm:spPr/>
      <dgm:t>
        <a:bodyPr/>
        <a:lstStyle/>
        <a:p>
          <a:endParaRPr lang="en-US" sz="1400"/>
        </a:p>
      </dgm:t>
    </dgm:pt>
    <dgm:pt modelId="{5A303DAE-2534-432A-906C-97320F29D11B}" type="sibTrans" cxnId="{7C083A43-9F60-462C-A48D-AADE1D7BE280}">
      <dgm:prSet/>
      <dgm:spPr/>
      <dgm:t>
        <a:bodyPr/>
        <a:lstStyle/>
        <a:p>
          <a:endParaRPr lang="en-US" sz="1400"/>
        </a:p>
      </dgm:t>
    </dgm:pt>
    <dgm:pt modelId="{BDF897F6-F440-4167-AD11-287F12505856}">
      <dgm:prSet phldrT="[Text]" custT="1"/>
      <dgm:spPr>
        <a:solidFill>
          <a:srgbClr val="1E7FB8"/>
        </a:solidFill>
      </dgm:spPr>
      <dgm:t>
        <a:bodyPr lIns="182880" rIns="0"/>
        <a:lstStyle/>
        <a:p>
          <a:r>
            <a:rPr lang="es-ES" sz="1400" b="1" dirty="0">
              <a:latin typeface="Arial" panose="020B0604020202020204" pitchFamily="34" charset="0"/>
              <a:cs typeface="Arial" panose="020B0604020202020204" pitchFamily="34" charset="0"/>
            </a:rPr>
            <a:t>Comunicaciones de riesgos</a:t>
          </a:r>
        </a:p>
      </dgm:t>
    </dgm:pt>
    <dgm:pt modelId="{A4851CE7-F77C-4C43-9D1F-0DEC60D7202C}" type="parTrans" cxnId="{38792005-721C-4DAB-B084-6A82F4A1CD3F}">
      <dgm:prSet/>
      <dgm:spPr/>
      <dgm:t>
        <a:bodyPr/>
        <a:lstStyle/>
        <a:p>
          <a:endParaRPr lang="en-US" sz="1400"/>
        </a:p>
      </dgm:t>
    </dgm:pt>
    <dgm:pt modelId="{FC238AF8-F577-4994-A7BC-DEC77BA96684}" type="sibTrans" cxnId="{38792005-721C-4DAB-B084-6A82F4A1CD3F}">
      <dgm:prSet/>
      <dgm:spPr/>
      <dgm:t>
        <a:bodyPr/>
        <a:lstStyle/>
        <a:p>
          <a:endParaRPr lang="en-US" sz="1400"/>
        </a:p>
      </dgm:t>
    </dgm:pt>
    <dgm:pt modelId="{2EECA25E-003A-4EF1-96CC-7B44B6167F74}">
      <dgm:prSet phldrT="[Text]" custT="1"/>
      <dgm:spPr>
        <a:solidFill>
          <a:srgbClr val="1E7FB8"/>
        </a:solidFill>
      </dgm:spPr>
      <dgm:t>
        <a:bodyPr lIns="182880" rIns="0"/>
        <a:lstStyle/>
        <a:p>
          <a:r>
            <a:rPr lang="es-ES" sz="1400" b="1" dirty="0">
              <a:latin typeface="Arial" panose="020B0604020202020204" pitchFamily="34" charset="0"/>
              <a:cs typeface="Arial" panose="020B0604020202020204" pitchFamily="34" charset="0"/>
            </a:rPr>
            <a:t>Recursos humanos</a:t>
          </a:r>
        </a:p>
      </dgm:t>
    </dgm:pt>
    <dgm:pt modelId="{2B5D519A-3225-4CF4-B3A2-1009E05C9D38}" type="parTrans" cxnId="{60479A10-D7D4-4C66-BF04-13A2265A0710}">
      <dgm:prSet/>
      <dgm:spPr/>
      <dgm:t>
        <a:bodyPr/>
        <a:lstStyle/>
        <a:p>
          <a:endParaRPr lang="en-US" sz="1400"/>
        </a:p>
      </dgm:t>
    </dgm:pt>
    <dgm:pt modelId="{194C5E7A-36CC-40FE-8D7D-B4B03CB6D9AA}" type="sibTrans" cxnId="{60479A10-D7D4-4C66-BF04-13A2265A0710}">
      <dgm:prSet/>
      <dgm:spPr/>
      <dgm:t>
        <a:bodyPr/>
        <a:lstStyle/>
        <a:p>
          <a:endParaRPr lang="en-US" sz="1400"/>
        </a:p>
      </dgm:t>
    </dgm:pt>
    <dgm:pt modelId="{E83B55B0-8899-4404-9AE6-96E0640E708B}">
      <dgm:prSet phldrT="[Text]" custT="1"/>
      <dgm:spPr>
        <a:solidFill>
          <a:srgbClr val="1E7FB8"/>
        </a:solidFill>
      </dgm:spPr>
      <dgm:t>
        <a:bodyPr lIns="182880" rIns="0"/>
        <a:lstStyle/>
        <a:p>
          <a:r>
            <a:rPr lang="es-ES" sz="1400" b="1" dirty="0">
              <a:latin typeface="Arial" panose="020B0604020202020204" pitchFamily="34" charset="0"/>
              <a:cs typeface="Arial" panose="020B0604020202020204" pitchFamily="34" charset="0"/>
            </a:rPr>
            <a:t>Laboratorio</a:t>
          </a:r>
        </a:p>
      </dgm:t>
    </dgm:pt>
    <dgm:pt modelId="{A2D66BED-19E2-4F5C-A9A9-242ABB782F40}" type="parTrans" cxnId="{7FE61F46-5E3F-464B-99AC-7FE1AD82A5E5}">
      <dgm:prSet/>
      <dgm:spPr/>
      <dgm:t>
        <a:bodyPr/>
        <a:lstStyle/>
        <a:p>
          <a:endParaRPr lang="en-US" sz="1400"/>
        </a:p>
      </dgm:t>
    </dgm:pt>
    <dgm:pt modelId="{7E54C27A-0586-4BB6-88C7-24272F8B756E}" type="sibTrans" cxnId="{7FE61F46-5E3F-464B-99AC-7FE1AD82A5E5}">
      <dgm:prSet/>
      <dgm:spPr/>
      <dgm:t>
        <a:bodyPr/>
        <a:lstStyle/>
        <a:p>
          <a:endParaRPr lang="en-US" sz="1400"/>
        </a:p>
      </dgm:t>
    </dgm:pt>
    <dgm:pt modelId="{66598518-1942-4D58-9E91-E95A9CAADBD0}" type="pres">
      <dgm:prSet presAssocID="{14658447-3C80-45E6-ACED-DDDC7FDDEF56}" presName="linear" presStyleCnt="0">
        <dgm:presLayoutVars>
          <dgm:dir/>
          <dgm:animLvl val="lvl"/>
          <dgm:resizeHandles val="exact"/>
        </dgm:presLayoutVars>
      </dgm:prSet>
      <dgm:spPr/>
      <dgm:t>
        <a:bodyPr/>
        <a:lstStyle/>
        <a:p>
          <a:endParaRPr lang="en-US"/>
        </a:p>
      </dgm:t>
    </dgm:pt>
    <dgm:pt modelId="{236511E6-ADA8-4BA8-8067-3109DB564032}" type="pres">
      <dgm:prSet presAssocID="{47C9D84B-3E05-4B78-B504-5ADC02BEEE5F}" presName="parentLin" presStyleCnt="0"/>
      <dgm:spPr/>
    </dgm:pt>
    <dgm:pt modelId="{F5B2A6C0-5EF7-40F0-B073-D829C13EA218}" type="pres">
      <dgm:prSet presAssocID="{47C9D84B-3E05-4B78-B504-5ADC02BEEE5F}" presName="parentLeftMargin" presStyleLbl="node1" presStyleIdx="0" presStyleCnt="8"/>
      <dgm:spPr/>
      <dgm:t>
        <a:bodyPr/>
        <a:lstStyle/>
        <a:p>
          <a:endParaRPr lang="en-US"/>
        </a:p>
      </dgm:t>
    </dgm:pt>
    <dgm:pt modelId="{2984551E-1853-49DD-803D-F7E85AC1132F}" type="pres">
      <dgm:prSet presAssocID="{47C9D84B-3E05-4B78-B504-5ADC02BEEE5F}" presName="parentText" presStyleLbl="node1" presStyleIdx="0" presStyleCnt="8" custScaleX="131766" custLinFactNeighborX="-52363" custLinFactNeighborY="-14930">
        <dgm:presLayoutVars>
          <dgm:chMax val="0"/>
          <dgm:bulletEnabled val="1"/>
        </dgm:presLayoutVars>
      </dgm:prSet>
      <dgm:spPr/>
      <dgm:t>
        <a:bodyPr/>
        <a:lstStyle/>
        <a:p>
          <a:endParaRPr lang="en-US"/>
        </a:p>
      </dgm:t>
    </dgm:pt>
    <dgm:pt modelId="{54E9E8EE-4D70-4760-9E5B-D9091B9D0969}" type="pres">
      <dgm:prSet presAssocID="{47C9D84B-3E05-4B78-B504-5ADC02BEEE5F}" presName="negativeSpace" presStyleCnt="0"/>
      <dgm:spPr/>
    </dgm:pt>
    <dgm:pt modelId="{D9841FA5-CBF6-4BE7-B1CC-E42A4D87AA88}" type="pres">
      <dgm:prSet presAssocID="{47C9D84B-3E05-4B78-B504-5ADC02BEEE5F}" presName="childText" presStyleLbl="conFgAcc1" presStyleIdx="0" presStyleCnt="8" custLinFactNeighborX="253" custLinFactNeighborY="-94976">
        <dgm:presLayoutVars>
          <dgm:bulletEnabled val="1"/>
        </dgm:presLayoutVars>
      </dgm:prSet>
      <dgm:spPr>
        <a:ln>
          <a:noFill/>
        </a:ln>
      </dgm:spPr>
    </dgm:pt>
    <dgm:pt modelId="{B7D0A1E3-4B21-42AE-8E15-FD0B265FA5EB}" type="pres">
      <dgm:prSet presAssocID="{007EDA1F-086D-4A4D-8229-95AE58DB7E51}" presName="spaceBetweenRectangles" presStyleCnt="0"/>
      <dgm:spPr/>
    </dgm:pt>
    <dgm:pt modelId="{A7A4A50E-AA4E-4397-BBD7-5CA152761A01}" type="pres">
      <dgm:prSet presAssocID="{17C2CD40-02E6-451A-9C45-2A94C4503E27}" presName="parentLin" presStyleCnt="0"/>
      <dgm:spPr/>
    </dgm:pt>
    <dgm:pt modelId="{8F64238A-33D4-4597-AE2B-F3AA5D96F99A}" type="pres">
      <dgm:prSet presAssocID="{17C2CD40-02E6-451A-9C45-2A94C4503E27}" presName="parentLeftMargin" presStyleLbl="node1" presStyleIdx="0" presStyleCnt="8"/>
      <dgm:spPr/>
      <dgm:t>
        <a:bodyPr/>
        <a:lstStyle/>
        <a:p>
          <a:endParaRPr lang="en-US"/>
        </a:p>
      </dgm:t>
    </dgm:pt>
    <dgm:pt modelId="{F114A2D1-7C9B-4BB1-BE10-3BA93FCD2511}" type="pres">
      <dgm:prSet presAssocID="{17C2CD40-02E6-451A-9C45-2A94C4503E27}" presName="parentText" presStyleLbl="node1" presStyleIdx="1" presStyleCnt="8" custScaleX="131766" custLinFactNeighborX="-52363" custLinFactNeighborY="-14930">
        <dgm:presLayoutVars>
          <dgm:chMax val="0"/>
          <dgm:bulletEnabled val="1"/>
        </dgm:presLayoutVars>
      </dgm:prSet>
      <dgm:spPr/>
      <dgm:t>
        <a:bodyPr/>
        <a:lstStyle/>
        <a:p>
          <a:endParaRPr lang="en-US"/>
        </a:p>
      </dgm:t>
    </dgm:pt>
    <dgm:pt modelId="{067D8F3A-F1A6-4784-B87E-E7C4885DC30C}" type="pres">
      <dgm:prSet presAssocID="{17C2CD40-02E6-451A-9C45-2A94C4503E27}" presName="negativeSpace" presStyleCnt="0"/>
      <dgm:spPr/>
    </dgm:pt>
    <dgm:pt modelId="{37972A96-49C0-4389-A651-E3189A37E929}" type="pres">
      <dgm:prSet presAssocID="{17C2CD40-02E6-451A-9C45-2A94C4503E27}" presName="childText" presStyleLbl="conFgAcc1" presStyleIdx="1" presStyleCnt="8" custLinFactNeighborX="253" custLinFactNeighborY="-94976">
        <dgm:presLayoutVars>
          <dgm:bulletEnabled val="1"/>
        </dgm:presLayoutVars>
      </dgm:prSet>
      <dgm:spPr>
        <a:ln>
          <a:noFill/>
        </a:ln>
      </dgm:spPr>
    </dgm:pt>
    <dgm:pt modelId="{46673B89-1450-4514-881F-4797642F0739}" type="pres">
      <dgm:prSet presAssocID="{2321775A-8DB5-420B-98C4-2E24772247E2}" presName="spaceBetweenRectangles" presStyleCnt="0"/>
      <dgm:spPr/>
    </dgm:pt>
    <dgm:pt modelId="{BB5255F3-C299-492D-AE0B-CFC5C831C84D}" type="pres">
      <dgm:prSet presAssocID="{DEF0C5C7-7075-44F1-8EC9-90BEA944DD42}" presName="parentLin" presStyleCnt="0"/>
      <dgm:spPr/>
    </dgm:pt>
    <dgm:pt modelId="{E2F8C1B7-AC06-4931-A331-51E69369ABE0}" type="pres">
      <dgm:prSet presAssocID="{DEF0C5C7-7075-44F1-8EC9-90BEA944DD42}" presName="parentLeftMargin" presStyleLbl="node1" presStyleIdx="1" presStyleCnt="8"/>
      <dgm:spPr/>
      <dgm:t>
        <a:bodyPr/>
        <a:lstStyle/>
        <a:p>
          <a:endParaRPr lang="en-US"/>
        </a:p>
      </dgm:t>
    </dgm:pt>
    <dgm:pt modelId="{42A2CD61-EDF5-4AB3-A8E8-28B16E03C404}" type="pres">
      <dgm:prSet presAssocID="{DEF0C5C7-7075-44F1-8EC9-90BEA944DD42}" presName="parentText" presStyleLbl="node1" presStyleIdx="2" presStyleCnt="8" custScaleX="131766" custLinFactNeighborX="-52363" custLinFactNeighborY="-14930">
        <dgm:presLayoutVars>
          <dgm:chMax val="0"/>
          <dgm:bulletEnabled val="1"/>
        </dgm:presLayoutVars>
      </dgm:prSet>
      <dgm:spPr/>
      <dgm:t>
        <a:bodyPr/>
        <a:lstStyle/>
        <a:p>
          <a:endParaRPr lang="en-US"/>
        </a:p>
      </dgm:t>
    </dgm:pt>
    <dgm:pt modelId="{17A8FE03-F062-44B6-B3D1-976BE087AA38}" type="pres">
      <dgm:prSet presAssocID="{DEF0C5C7-7075-44F1-8EC9-90BEA944DD42}" presName="negativeSpace" presStyleCnt="0"/>
      <dgm:spPr/>
    </dgm:pt>
    <dgm:pt modelId="{44E5F3A7-085D-4E21-A198-3BC2F4CD40AD}" type="pres">
      <dgm:prSet presAssocID="{DEF0C5C7-7075-44F1-8EC9-90BEA944DD42}" presName="childText" presStyleLbl="conFgAcc1" presStyleIdx="2" presStyleCnt="8" custLinFactNeighborX="253" custLinFactNeighborY="-94976">
        <dgm:presLayoutVars>
          <dgm:bulletEnabled val="1"/>
        </dgm:presLayoutVars>
      </dgm:prSet>
      <dgm:spPr>
        <a:ln>
          <a:noFill/>
        </a:ln>
      </dgm:spPr>
    </dgm:pt>
    <dgm:pt modelId="{6EBD4B73-E6D7-49A2-8E9D-0B52BAF467E5}" type="pres">
      <dgm:prSet presAssocID="{A89556F8-5292-44E3-9D88-F01A474E96A2}" presName="spaceBetweenRectangles" presStyleCnt="0"/>
      <dgm:spPr/>
    </dgm:pt>
    <dgm:pt modelId="{5955E38A-62E2-42DB-B4B3-B53043C767AC}" type="pres">
      <dgm:prSet presAssocID="{1589287B-595A-49D1-9517-A6BA32BDD513}" presName="parentLin" presStyleCnt="0"/>
      <dgm:spPr/>
    </dgm:pt>
    <dgm:pt modelId="{80FFC3AB-4E8C-4503-A657-A52631B0C51A}" type="pres">
      <dgm:prSet presAssocID="{1589287B-595A-49D1-9517-A6BA32BDD513}" presName="parentLeftMargin" presStyleLbl="node1" presStyleIdx="2" presStyleCnt="8"/>
      <dgm:spPr/>
      <dgm:t>
        <a:bodyPr/>
        <a:lstStyle/>
        <a:p>
          <a:endParaRPr lang="en-US"/>
        </a:p>
      </dgm:t>
    </dgm:pt>
    <dgm:pt modelId="{76621CA8-50D5-4719-B415-DEF16C85D949}" type="pres">
      <dgm:prSet presAssocID="{1589287B-595A-49D1-9517-A6BA32BDD513}" presName="parentText" presStyleLbl="node1" presStyleIdx="3" presStyleCnt="8" custScaleX="131766" custLinFactNeighborX="-52363" custLinFactNeighborY="-14930">
        <dgm:presLayoutVars>
          <dgm:chMax val="0"/>
          <dgm:bulletEnabled val="1"/>
        </dgm:presLayoutVars>
      </dgm:prSet>
      <dgm:spPr/>
      <dgm:t>
        <a:bodyPr/>
        <a:lstStyle/>
        <a:p>
          <a:endParaRPr lang="en-US"/>
        </a:p>
      </dgm:t>
    </dgm:pt>
    <dgm:pt modelId="{856A3EB0-5778-4E57-9FD7-6A1791B22464}" type="pres">
      <dgm:prSet presAssocID="{1589287B-595A-49D1-9517-A6BA32BDD513}" presName="negativeSpace" presStyleCnt="0"/>
      <dgm:spPr/>
    </dgm:pt>
    <dgm:pt modelId="{F2E21384-6DFD-4C9F-B615-D304F424DEC2}" type="pres">
      <dgm:prSet presAssocID="{1589287B-595A-49D1-9517-A6BA32BDD513}" presName="childText" presStyleLbl="conFgAcc1" presStyleIdx="3" presStyleCnt="8" custLinFactNeighborX="253" custLinFactNeighborY="-94976">
        <dgm:presLayoutVars>
          <dgm:bulletEnabled val="1"/>
        </dgm:presLayoutVars>
      </dgm:prSet>
      <dgm:spPr>
        <a:ln>
          <a:noFill/>
        </a:ln>
      </dgm:spPr>
    </dgm:pt>
    <dgm:pt modelId="{439CF047-9D75-4DF5-9468-C69C31942B04}" type="pres">
      <dgm:prSet presAssocID="{AB8A5F58-17ED-41B5-AE9F-7DD2146285BC}" presName="spaceBetweenRectangles" presStyleCnt="0"/>
      <dgm:spPr/>
    </dgm:pt>
    <dgm:pt modelId="{160AD82A-3B5F-4638-B4F7-AC576D2EB4EC}" type="pres">
      <dgm:prSet presAssocID="{6A9DB724-5F8C-4042-9629-9106BDFBEB72}" presName="parentLin" presStyleCnt="0"/>
      <dgm:spPr/>
    </dgm:pt>
    <dgm:pt modelId="{05FC14C0-C49C-408A-A4F2-84C676DAF209}" type="pres">
      <dgm:prSet presAssocID="{6A9DB724-5F8C-4042-9629-9106BDFBEB72}" presName="parentLeftMargin" presStyleLbl="node1" presStyleIdx="3" presStyleCnt="8"/>
      <dgm:spPr/>
      <dgm:t>
        <a:bodyPr/>
        <a:lstStyle/>
        <a:p>
          <a:endParaRPr lang="en-US"/>
        </a:p>
      </dgm:t>
    </dgm:pt>
    <dgm:pt modelId="{3E398FDB-BF13-463D-B246-05F6F22C44E9}" type="pres">
      <dgm:prSet presAssocID="{6A9DB724-5F8C-4042-9629-9106BDFBEB72}" presName="parentText" presStyleLbl="node1" presStyleIdx="4" presStyleCnt="8" custScaleX="131766" custLinFactNeighborX="-52363" custLinFactNeighborY="-14930">
        <dgm:presLayoutVars>
          <dgm:chMax val="0"/>
          <dgm:bulletEnabled val="1"/>
        </dgm:presLayoutVars>
      </dgm:prSet>
      <dgm:spPr/>
      <dgm:t>
        <a:bodyPr/>
        <a:lstStyle/>
        <a:p>
          <a:endParaRPr lang="en-US"/>
        </a:p>
      </dgm:t>
    </dgm:pt>
    <dgm:pt modelId="{6F26A7EC-E834-4026-AB90-E76700A7DD06}" type="pres">
      <dgm:prSet presAssocID="{6A9DB724-5F8C-4042-9629-9106BDFBEB72}" presName="negativeSpace" presStyleCnt="0"/>
      <dgm:spPr/>
    </dgm:pt>
    <dgm:pt modelId="{6C488777-CFB8-464C-A317-8EF8C43E42C4}" type="pres">
      <dgm:prSet presAssocID="{6A9DB724-5F8C-4042-9629-9106BDFBEB72}" presName="childText" presStyleLbl="conFgAcc1" presStyleIdx="4" presStyleCnt="8" custLinFactNeighborX="253" custLinFactNeighborY="-94976">
        <dgm:presLayoutVars>
          <dgm:bulletEnabled val="1"/>
        </dgm:presLayoutVars>
      </dgm:prSet>
      <dgm:spPr>
        <a:ln>
          <a:noFill/>
        </a:ln>
      </dgm:spPr>
    </dgm:pt>
    <dgm:pt modelId="{B6F062D9-3EAA-43C1-975C-E1BB480D9E72}" type="pres">
      <dgm:prSet presAssocID="{5A303DAE-2534-432A-906C-97320F29D11B}" presName="spaceBetweenRectangles" presStyleCnt="0"/>
      <dgm:spPr/>
    </dgm:pt>
    <dgm:pt modelId="{8871C794-99F5-4205-9C9F-58679D4CF571}" type="pres">
      <dgm:prSet presAssocID="{BDF897F6-F440-4167-AD11-287F12505856}" presName="parentLin" presStyleCnt="0"/>
      <dgm:spPr/>
    </dgm:pt>
    <dgm:pt modelId="{1F9BBC10-C5C7-4996-90E8-B826346094C7}" type="pres">
      <dgm:prSet presAssocID="{BDF897F6-F440-4167-AD11-287F12505856}" presName="parentLeftMargin" presStyleLbl="node1" presStyleIdx="4" presStyleCnt="8"/>
      <dgm:spPr/>
      <dgm:t>
        <a:bodyPr/>
        <a:lstStyle/>
        <a:p>
          <a:endParaRPr lang="en-US"/>
        </a:p>
      </dgm:t>
    </dgm:pt>
    <dgm:pt modelId="{13CAC25F-CEEB-4112-9E41-4E600B2321E4}" type="pres">
      <dgm:prSet presAssocID="{BDF897F6-F440-4167-AD11-287F12505856}" presName="parentText" presStyleLbl="node1" presStyleIdx="5" presStyleCnt="8" custScaleX="131766" custLinFactNeighborX="-52363" custLinFactNeighborY="-14930">
        <dgm:presLayoutVars>
          <dgm:chMax val="0"/>
          <dgm:bulletEnabled val="1"/>
        </dgm:presLayoutVars>
      </dgm:prSet>
      <dgm:spPr/>
      <dgm:t>
        <a:bodyPr/>
        <a:lstStyle/>
        <a:p>
          <a:endParaRPr lang="en-US"/>
        </a:p>
      </dgm:t>
    </dgm:pt>
    <dgm:pt modelId="{865B1ABA-345F-4CFF-A86A-54514E879229}" type="pres">
      <dgm:prSet presAssocID="{BDF897F6-F440-4167-AD11-287F12505856}" presName="negativeSpace" presStyleCnt="0"/>
      <dgm:spPr/>
    </dgm:pt>
    <dgm:pt modelId="{D033B12E-A8BF-47F8-9139-45D96441CE4C}" type="pres">
      <dgm:prSet presAssocID="{BDF897F6-F440-4167-AD11-287F12505856}" presName="childText" presStyleLbl="conFgAcc1" presStyleIdx="5" presStyleCnt="8" custLinFactNeighborX="253" custLinFactNeighborY="-94976">
        <dgm:presLayoutVars>
          <dgm:bulletEnabled val="1"/>
        </dgm:presLayoutVars>
      </dgm:prSet>
      <dgm:spPr>
        <a:ln>
          <a:noFill/>
        </a:ln>
      </dgm:spPr>
    </dgm:pt>
    <dgm:pt modelId="{D5C43997-87A6-4E10-BCD3-8A6C1A0B563E}" type="pres">
      <dgm:prSet presAssocID="{FC238AF8-F577-4994-A7BC-DEC77BA96684}" presName="spaceBetweenRectangles" presStyleCnt="0"/>
      <dgm:spPr/>
    </dgm:pt>
    <dgm:pt modelId="{48456914-8F3A-40F8-99B6-2C52E7395602}" type="pres">
      <dgm:prSet presAssocID="{2EECA25E-003A-4EF1-96CC-7B44B6167F74}" presName="parentLin" presStyleCnt="0"/>
      <dgm:spPr/>
    </dgm:pt>
    <dgm:pt modelId="{642354FB-EAED-4291-AD6C-C73BA5A22235}" type="pres">
      <dgm:prSet presAssocID="{2EECA25E-003A-4EF1-96CC-7B44B6167F74}" presName="parentLeftMargin" presStyleLbl="node1" presStyleIdx="5" presStyleCnt="8"/>
      <dgm:spPr/>
      <dgm:t>
        <a:bodyPr/>
        <a:lstStyle/>
        <a:p>
          <a:endParaRPr lang="en-US"/>
        </a:p>
      </dgm:t>
    </dgm:pt>
    <dgm:pt modelId="{C54BD921-DCAD-45C3-9DDE-FE426450B805}" type="pres">
      <dgm:prSet presAssocID="{2EECA25E-003A-4EF1-96CC-7B44B6167F74}" presName="parentText" presStyleLbl="node1" presStyleIdx="6" presStyleCnt="8" custScaleX="131766" custLinFactNeighborX="-52363" custLinFactNeighborY="-14930">
        <dgm:presLayoutVars>
          <dgm:chMax val="0"/>
          <dgm:bulletEnabled val="1"/>
        </dgm:presLayoutVars>
      </dgm:prSet>
      <dgm:spPr/>
      <dgm:t>
        <a:bodyPr/>
        <a:lstStyle/>
        <a:p>
          <a:endParaRPr lang="en-US"/>
        </a:p>
      </dgm:t>
    </dgm:pt>
    <dgm:pt modelId="{D569FE08-5F38-4227-9109-50D30690A138}" type="pres">
      <dgm:prSet presAssocID="{2EECA25E-003A-4EF1-96CC-7B44B6167F74}" presName="negativeSpace" presStyleCnt="0"/>
      <dgm:spPr/>
    </dgm:pt>
    <dgm:pt modelId="{AC3D21F3-AAD8-423F-BD45-5CBE1C6EB693}" type="pres">
      <dgm:prSet presAssocID="{2EECA25E-003A-4EF1-96CC-7B44B6167F74}" presName="childText" presStyleLbl="conFgAcc1" presStyleIdx="6" presStyleCnt="8" custLinFactNeighborX="253" custLinFactNeighborY="-94976">
        <dgm:presLayoutVars>
          <dgm:bulletEnabled val="1"/>
        </dgm:presLayoutVars>
      </dgm:prSet>
      <dgm:spPr>
        <a:ln>
          <a:noFill/>
        </a:ln>
      </dgm:spPr>
    </dgm:pt>
    <dgm:pt modelId="{5D15BC98-3B62-4B7A-9AD5-3C9C3FBF8617}" type="pres">
      <dgm:prSet presAssocID="{194C5E7A-36CC-40FE-8D7D-B4B03CB6D9AA}" presName="spaceBetweenRectangles" presStyleCnt="0"/>
      <dgm:spPr/>
    </dgm:pt>
    <dgm:pt modelId="{A2293516-7A62-4B26-801D-A7BE713F192F}" type="pres">
      <dgm:prSet presAssocID="{E83B55B0-8899-4404-9AE6-96E0640E708B}" presName="parentLin" presStyleCnt="0"/>
      <dgm:spPr/>
    </dgm:pt>
    <dgm:pt modelId="{0D5EE910-3E4B-4448-959A-C48395E827FC}" type="pres">
      <dgm:prSet presAssocID="{E83B55B0-8899-4404-9AE6-96E0640E708B}" presName="parentLeftMargin" presStyleLbl="node1" presStyleIdx="6" presStyleCnt="8"/>
      <dgm:spPr/>
      <dgm:t>
        <a:bodyPr/>
        <a:lstStyle/>
        <a:p>
          <a:endParaRPr lang="en-US"/>
        </a:p>
      </dgm:t>
    </dgm:pt>
    <dgm:pt modelId="{16DAF40F-D216-4637-8336-6B5EC821E8EA}" type="pres">
      <dgm:prSet presAssocID="{E83B55B0-8899-4404-9AE6-96E0640E708B}" presName="parentText" presStyleLbl="node1" presStyleIdx="7" presStyleCnt="8" custScaleX="131766" custLinFactNeighborX="-52363" custLinFactNeighborY="-14930">
        <dgm:presLayoutVars>
          <dgm:chMax val="0"/>
          <dgm:bulletEnabled val="1"/>
        </dgm:presLayoutVars>
      </dgm:prSet>
      <dgm:spPr/>
      <dgm:t>
        <a:bodyPr/>
        <a:lstStyle/>
        <a:p>
          <a:endParaRPr lang="en-US"/>
        </a:p>
      </dgm:t>
    </dgm:pt>
    <dgm:pt modelId="{C7074671-2CAB-4CC2-AF96-04B16A307CD4}" type="pres">
      <dgm:prSet presAssocID="{E83B55B0-8899-4404-9AE6-96E0640E708B}" presName="negativeSpace" presStyleCnt="0"/>
      <dgm:spPr/>
    </dgm:pt>
    <dgm:pt modelId="{B6AEC543-3E66-41F5-B9CE-C68CED57E636}" type="pres">
      <dgm:prSet presAssocID="{E83B55B0-8899-4404-9AE6-96E0640E708B}" presName="childText" presStyleLbl="conFgAcc1" presStyleIdx="7" presStyleCnt="8" custLinFactNeighborX="253" custLinFactNeighborY="-34748">
        <dgm:presLayoutVars>
          <dgm:bulletEnabled val="1"/>
        </dgm:presLayoutVars>
      </dgm:prSet>
      <dgm:spPr>
        <a:ln>
          <a:noFill/>
        </a:ln>
      </dgm:spPr>
    </dgm:pt>
  </dgm:ptLst>
  <dgm:cxnLst>
    <dgm:cxn modelId="{D8B86F20-AFA1-47ED-B192-073DA13667F5}" type="presOf" srcId="{6A9DB724-5F8C-4042-9629-9106BDFBEB72}" destId="{3E398FDB-BF13-463D-B246-05F6F22C44E9}" srcOrd="1" destOrd="0" presId="urn:microsoft.com/office/officeart/2005/8/layout/list1"/>
    <dgm:cxn modelId="{9A6D5960-E42E-4E7B-8DD6-8702F1F97221}" srcId="{14658447-3C80-45E6-ACED-DDDC7FDDEF56}" destId="{47C9D84B-3E05-4B78-B504-5ADC02BEEE5F}" srcOrd="0" destOrd="0" parTransId="{080CC510-01D7-4062-8F9C-A4183346EF36}" sibTransId="{007EDA1F-086D-4A4D-8229-95AE58DB7E51}"/>
    <dgm:cxn modelId="{7D41877C-86F0-4DD2-B068-58B5E7916B95}" type="presOf" srcId="{2EECA25E-003A-4EF1-96CC-7B44B6167F74}" destId="{C54BD921-DCAD-45C3-9DDE-FE426450B805}" srcOrd="1" destOrd="0" presId="urn:microsoft.com/office/officeart/2005/8/layout/list1"/>
    <dgm:cxn modelId="{755B9CB3-8B4F-46DD-83A2-D154B865B077}" srcId="{14658447-3C80-45E6-ACED-DDDC7FDDEF56}" destId="{17C2CD40-02E6-451A-9C45-2A94C4503E27}" srcOrd="1" destOrd="0" parTransId="{65242DDD-78C1-49FD-A864-D505E701DF30}" sibTransId="{2321775A-8DB5-420B-98C4-2E24772247E2}"/>
    <dgm:cxn modelId="{7C083A43-9F60-462C-A48D-AADE1D7BE280}" srcId="{14658447-3C80-45E6-ACED-DDDC7FDDEF56}" destId="{6A9DB724-5F8C-4042-9629-9106BDFBEB72}" srcOrd="4" destOrd="0" parTransId="{B19CBDD7-B6DA-48B6-9907-A0629A4753ED}" sibTransId="{5A303DAE-2534-432A-906C-97320F29D11B}"/>
    <dgm:cxn modelId="{95E1F174-C9F1-4945-92AC-DB00FDD4256D}" type="presOf" srcId="{47C9D84B-3E05-4B78-B504-5ADC02BEEE5F}" destId="{2984551E-1853-49DD-803D-F7E85AC1132F}" srcOrd="1" destOrd="0" presId="urn:microsoft.com/office/officeart/2005/8/layout/list1"/>
    <dgm:cxn modelId="{6740FF56-5780-4543-BE86-422A181566B8}" type="presOf" srcId="{DEF0C5C7-7075-44F1-8EC9-90BEA944DD42}" destId="{42A2CD61-EDF5-4AB3-A8E8-28B16E03C404}" srcOrd="1" destOrd="0" presId="urn:microsoft.com/office/officeart/2005/8/layout/list1"/>
    <dgm:cxn modelId="{8F540770-8515-4D8A-A13B-A544E717D569}" type="presOf" srcId="{17C2CD40-02E6-451A-9C45-2A94C4503E27}" destId="{F114A2D1-7C9B-4BB1-BE10-3BA93FCD2511}" srcOrd="1" destOrd="0" presId="urn:microsoft.com/office/officeart/2005/8/layout/list1"/>
    <dgm:cxn modelId="{38792005-721C-4DAB-B084-6A82F4A1CD3F}" srcId="{14658447-3C80-45E6-ACED-DDDC7FDDEF56}" destId="{BDF897F6-F440-4167-AD11-287F12505856}" srcOrd="5" destOrd="0" parTransId="{A4851CE7-F77C-4C43-9D1F-0DEC60D7202C}" sibTransId="{FC238AF8-F577-4994-A7BC-DEC77BA96684}"/>
    <dgm:cxn modelId="{D9324B35-E1DF-4BB8-AD0D-FCE6D7E35765}" type="presOf" srcId="{2EECA25E-003A-4EF1-96CC-7B44B6167F74}" destId="{642354FB-EAED-4291-AD6C-C73BA5A22235}" srcOrd="0" destOrd="0" presId="urn:microsoft.com/office/officeart/2005/8/layout/list1"/>
    <dgm:cxn modelId="{7244137C-8508-4687-9965-82B8D086D093}" type="presOf" srcId="{1589287B-595A-49D1-9517-A6BA32BDD513}" destId="{76621CA8-50D5-4719-B415-DEF16C85D949}" srcOrd="1" destOrd="0" presId="urn:microsoft.com/office/officeart/2005/8/layout/list1"/>
    <dgm:cxn modelId="{1A67F61B-A4F8-4021-BF6D-749DE97D491C}" srcId="{14658447-3C80-45E6-ACED-DDDC7FDDEF56}" destId="{1589287B-595A-49D1-9517-A6BA32BDD513}" srcOrd="3" destOrd="0" parTransId="{6B3271E8-EF38-4C70-9B9F-7EE84F57C3A4}" sibTransId="{AB8A5F58-17ED-41B5-AE9F-7DD2146285BC}"/>
    <dgm:cxn modelId="{B1784882-2E26-4B4D-9BD3-4D52ADC75B18}" type="presOf" srcId="{DEF0C5C7-7075-44F1-8EC9-90BEA944DD42}" destId="{E2F8C1B7-AC06-4931-A331-51E69369ABE0}" srcOrd="0" destOrd="0" presId="urn:microsoft.com/office/officeart/2005/8/layout/list1"/>
    <dgm:cxn modelId="{60479A10-D7D4-4C66-BF04-13A2265A0710}" srcId="{14658447-3C80-45E6-ACED-DDDC7FDDEF56}" destId="{2EECA25E-003A-4EF1-96CC-7B44B6167F74}" srcOrd="6" destOrd="0" parTransId="{2B5D519A-3225-4CF4-B3A2-1009E05C9D38}" sibTransId="{194C5E7A-36CC-40FE-8D7D-B4B03CB6D9AA}"/>
    <dgm:cxn modelId="{F3595A0D-C4F4-4125-B54B-3B0B0B6B1B67}" type="presOf" srcId="{47C9D84B-3E05-4B78-B504-5ADC02BEEE5F}" destId="{F5B2A6C0-5EF7-40F0-B073-D829C13EA218}" srcOrd="0" destOrd="0" presId="urn:microsoft.com/office/officeart/2005/8/layout/list1"/>
    <dgm:cxn modelId="{9E8AAFD1-B157-4B47-9164-A472A770E9CC}" type="presOf" srcId="{17C2CD40-02E6-451A-9C45-2A94C4503E27}" destId="{8F64238A-33D4-4597-AE2B-F3AA5D96F99A}" srcOrd="0" destOrd="0" presId="urn:microsoft.com/office/officeart/2005/8/layout/list1"/>
    <dgm:cxn modelId="{811FB7C4-07F7-435A-B689-FAAD4369775B}" type="presOf" srcId="{6A9DB724-5F8C-4042-9629-9106BDFBEB72}" destId="{05FC14C0-C49C-408A-A4F2-84C676DAF209}" srcOrd="0" destOrd="0" presId="urn:microsoft.com/office/officeart/2005/8/layout/list1"/>
    <dgm:cxn modelId="{7FE61F46-5E3F-464B-99AC-7FE1AD82A5E5}" srcId="{14658447-3C80-45E6-ACED-DDDC7FDDEF56}" destId="{E83B55B0-8899-4404-9AE6-96E0640E708B}" srcOrd="7" destOrd="0" parTransId="{A2D66BED-19E2-4F5C-A9A9-242ABB782F40}" sibTransId="{7E54C27A-0586-4BB6-88C7-24272F8B756E}"/>
    <dgm:cxn modelId="{7C2FEF15-B488-4842-8501-36D3736BF373}" type="presOf" srcId="{BDF897F6-F440-4167-AD11-287F12505856}" destId="{1F9BBC10-C5C7-4996-90E8-B826346094C7}" srcOrd="0" destOrd="0" presId="urn:microsoft.com/office/officeart/2005/8/layout/list1"/>
    <dgm:cxn modelId="{64B44E46-FE8D-4733-9D8E-84686853D23C}" type="presOf" srcId="{14658447-3C80-45E6-ACED-DDDC7FDDEF56}" destId="{66598518-1942-4D58-9E91-E95A9CAADBD0}" srcOrd="0" destOrd="0" presId="urn:microsoft.com/office/officeart/2005/8/layout/list1"/>
    <dgm:cxn modelId="{0BDC0BE4-D1D7-4812-88ED-28D7F346BDC7}" type="presOf" srcId="{E83B55B0-8899-4404-9AE6-96E0640E708B}" destId="{16DAF40F-D216-4637-8336-6B5EC821E8EA}" srcOrd="1" destOrd="0" presId="urn:microsoft.com/office/officeart/2005/8/layout/list1"/>
    <dgm:cxn modelId="{C8221348-9E03-4F72-8D6B-43D7799EE44B}" srcId="{14658447-3C80-45E6-ACED-DDDC7FDDEF56}" destId="{DEF0C5C7-7075-44F1-8EC9-90BEA944DD42}" srcOrd="2" destOrd="0" parTransId="{C76C99C6-983D-4122-881A-1F6A99EFED68}" sibTransId="{A89556F8-5292-44E3-9D88-F01A474E96A2}"/>
    <dgm:cxn modelId="{DD8A91DB-8C24-43E6-A481-9EE8F5FED728}" type="presOf" srcId="{E83B55B0-8899-4404-9AE6-96E0640E708B}" destId="{0D5EE910-3E4B-4448-959A-C48395E827FC}" srcOrd="0" destOrd="0" presId="urn:microsoft.com/office/officeart/2005/8/layout/list1"/>
    <dgm:cxn modelId="{A5F3666A-D29D-4EC9-A17C-B0E3A0A7AD02}" type="presOf" srcId="{BDF897F6-F440-4167-AD11-287F12505856}" destId="{13CAC25F-CEEB-4112-9E41-4E600B2321E4}" srcOrd="1" destOrd="0" presId="urn:microsoft.com/office/officeart/2005/8/layout/list1"/>
    <dgm:cxn modelId="{64C09936-4D05-43F7-B2FA-A71BB37BA2D1}" type="presOf" srcId="{1589287B-595A-49D1-9517-A6BA32BDD513}" destId="{80FFC3AB-4E8C-4503-A657-A52631B0C51A}" srcOrd="0" destOrd="0" presId="urn:microsoft.com/office/officeart/2005/8/layout/list1"/>
    <dgm:cxn modelId="{132A75A5-6D57-484F-AB67-B6E8F20F12A1}" type="presParOf" srcId="{66598518-1942-4D58-9E91-E95A9CAADBD0}" destId="{236511E6-ADA8-4BA8-8067-3109DB564032}" srcOrd="0" destOrd="0" presId="urn:microsoft.com/office/officeart/2005/8/layout/list1"/>
    <dgm:cxn modelId="{ACAC8074-8CE5-4C62-B2FD-B5C0CD2CB9E1}" type="presParOf" srcId="{236511E6-ADA8-4BA8-8067-3109DB564032}" destId="{F5B2A6C0-5EF7-40F0-B073-D829C13EA218}" srcOrd="0" destOrd="0" presId="urn:microsoft.com/office/officeart/2005/8/layout/list1"/>
    <dgm:cxn modelId="{95805033-23C3-48E0-94AF-CBD7CEFA8DF0}" type="presParOf" srcId="{236511E6-ADA8-4BA8-8067-3109DB564032}" destId="{2984551E-1853-49DD-803D-F7E85AC1132F}" srcOrd="1" destOrd="0" presId="urn:microsoft.com/office/officeart/2005/8/layout/list1"/>
    <dgm:cxn modelId="{A3755B3E-85E5-4931-A163-287DFA981732}" type="presParOf" srcId="{66598518-1942-4D58-9E91-E95A9CAADBD0}" destId="{54E9E8EE-4D70-4760-9E5B-D9091B9D0969}" srcOrd="1" destOrd="0" presId="urn:microsoft.com/office/officeart/2005/8/layout/list1"/>
    <dgm:cxn modelId="{82C8B301-D619-4D75-A1BD-31790F3AC0C6}" type="presParOf" srcId="{66598518-1942-4D58-9E91-E95A9CAADBD0}" destId="{D9841FA5-CBF6-4BE7-B1CC-E42A4D87AA88}" srcOrd="2" destOrd="0" presId="urn:microsoft.com/office/officeart/2005/8/layout/list1"/>
    <dgm:cxn modelId="{0F59F137-26DD-44B4-AAB1-DB2044A41502}" type="presParOf" srcId="{66598518-1942-4D58-9E91-E95A9CAADBD0}" destId="{B7D0A1E3-4B21-42AE-8E15-FD0B265FA5EB}" srcOrd="3" destOrd="0" presId="urn:microsoft.com/office/officeart/2005/8/layout/list1"/>
    <dgm:cxn modelId="{35947C5C-5790-42B1-8DAD-98B1EE94A95A}" type="presParOf" srcId="{66598518-1942-4D58-9E91-E95A9CAADBD0}" destId="{A7A4A50E-AA4E-4397-BBD7-5CA152761A01}" srcOrd="4" destOrd="0" presId="urn:microsoft.com/office/officeart/2005/8/layout/list1"/>
    <dgm:cxn modelId="{FE116872-C83F-4A63-B4B1-CF380C377C35}" type="presParOf" srcId="{A7A4A50E-AA4E-4397-BBD7-5CA152761A01}" destId="{8F64238A-33D4-4597-AE2B-F3AA5D96F99A}" srcOrd="0" destOrd="0" presId="urn:microsoft.com/office/officeart/2005/8/layout/list1"/>
    <dgm:cxn modelId="{9EA8EAA0-18E1-4E40-AAFB-65744013B1E2}" type="presParOf" srcId="{A7A4A50E-AA4E-4397-BBD7-5CA152761A01}" destId="{F114A2D1-7C9B-4BB1-BE10-3BA93FCD2511}" srcOrd="1" destOrd="0" presId="urn:microsoft.com/office/officeart/2005/8/layout/list1"/>
    <dgm:cxn modelId="{1DC03144-3010-48D5-AB32-BB73DE3ACF99}" type="presParOf" srcId="{66598518-1942-4D58-9E91-E95A9CAADBD0}" destId="{067D8F3A-F1A6-4784-B87E-E7C4885DC30C}" srcOrd="5" destOrd="0" presId="urn:microsoft.com/office/officeart/2005/8/layout/list1"/>
    <dgm:cxn modelId="{6DBBE2F3-1D82-4BA9-B35E-DAD64C1D9DD9}" type="presParOf" srcId="{66598518-1942-4D58-9E91-E95A9CAADBD0}" destId="{37972A96-49C0-4389-A651-E3189A37E929}" srcOrd="6" destOrd="0" presId="urn:microsoft.com/office/officeart/2005/8/layout/list1"/>
    <dgm:cxn modelId="{CB9043A1-FC6D-4485-8AFA-798BF9C8E931}" type="presParOf" srcId="{66598518-1942-4D58-9E91-E95A9CAADBD0}" destId="{46673B89-1450-4514-881F-4797642F0739}" srcOrd="7" destOrd="0" presId="urn:microsoft.com/office/officeart/2005/8/layout/list1"/>
    <dgm:cxn modelId="{CE31641C-A341-4BEF-8E55-29E7FD8FB8F8}" type="presParOf" srcId="{66598518-1942-4D58-9E91-E95A9CAADBD0}" destId="{BB5255F3-C299-492D-AE0B-CFC5C831C84D}" srcOrd="8" destOrd="0" presId="urn:microsoft.com/office/officeart/2005/8/layout/list1"/>
    <dgm:cxn modelId="{16EDB34E-C93D-4587-B995-0DEDBDDF24FE}" type="presParOf" srcId="{BB5255F3-C299-492D-AE0B-CFC5C831C84D}" destId="{E2F8C1B7-AC06-4931-A331-51E69369ABE0}" srcOrd="0" destOrd="0" presId="urn:microsoft.com/office/officeart/2005/8/layout/list1"/>
    <dgm:cxn modelId="{F821E220-642F-44A7-ABCC-0E861BBCA59C}" type="presParOf" srcId="{BB5255F3-C299-492D-AE0B-CFC5C831C84D}" destId="{42A2CD61-EDF5-4AB3-A8E8-28B16E03C404}" srcOrd="1" destOrd="0" presId="urn:microsoft.com/office/officeart/2005/8/layout/list1"/>
    <dgm:cxn modelId="{B37C9170-908F-48AE-941B-4F61A757B7B4}" type="presParOf" srcId="{66598518-1942-4D58-9E91-E95A9CAADBD0}" destId="{17A8FE03-F062-44B6-B3D1-976BE087AA38}" srcOrd="9" destOrd="0" presId="urn:microsoft.com/office/officeart/2005/8/layout/list1"/>
    <dgm:cxn modelId="{EA718C02-0BC6-4E49-80EA-31E071D4C291}" type="presParOf" srcId="{66598518-1942-4D58-9E91-E95A9CAADBD0}" destId="{44E5F3A7-085D-4E21-A198-3BC2F4CD40AD}" srcOrd="10" destOrd="0" presId="urn:microsoft.com/office/officeart/2005/8/layout/list1"/>
    <dgm:cxn modelId="{41654B1E-BCB6-4D69-9307-4A44F1CACDE5}" type="presParOf" srcId="{66598518-1942-4D58-9E91-E95A9CAADBD0}" destId="{6EBD4B73-E6D7-49A2-8E9D-0B52BAF467E5}" srcOrd="11" destOrd="0" presId="urn:microsoft.com/office/officeart/2005/8/layout/list1"/>
    <dgm:cxn modelId="{F5F48F37-8178-4702-9061-337A34BE4607}" type="presParOf" srcId="{66598518-1942-4D58-9E91-E95A9CAADBD0}" destId="{5955E38A-62E2-42DB-B4B3-B53043C767AC}" srcOrd="12" destOrd="0" presId="urn:microsoft.com/office/officeart/2005/8/layout/list1"/>
    <dgm:cxn modelId="{1FCB566E-E24B-4FA7-A8E4-75294AF188C5}" type="presParOf" srcId="{5955E38A-62E2-42DB-B4B3-B53043C767AC}" destId="{80FFC3AB-4E8C-4503-A657-A52631B0C51A}" srcOrd="0" destOrd="0" presId="urn:microsoft.com/office/officeart/2005/8/layout/list1"/>
    <dgm:cxn modelId="{8A99D00A-FB60-461F-A579-F6050D79B06C}" type="presParOf" srcId="{5955E38A-62E2-42DB-B4B3-B53043C767AC}" destId="{76621CA8-50D5-4719-B415-DEF16C85D949}" srcOrd="1" destOrd="0" presId="urn:microsoft.com/office/officeart/2005/8/layout/list1"/>
    <dgm:cxn modelId="{17B17B9B-DCEA-4B93-A21F-B4B002A7E171}" type="presParOf" srcId="{66598518-1942-4D58-9E91-E95A9CAADBD0}" destId="{856A3EB0-5778-4E57-9FD7-6A1791B22464}" srcOrd="13" destOrd="0" presId="urn:microsoft.com/office/officeart/2005/8/layout/list1"/>
    <dgm:cxn modelId="{73C51D24-4E53-419D-8F6A-BFD7611EB159}" type="presParOf" srcId="{66598518-1942-4D58-9E91-E95A9CAADBD0}" destId="{F2E21384-6DFD-4C9F-B615-D304F424DEC2}" srcOrd="14" destOrd="0" presId="urn:microsoft.com/office/officeart/2005/8/layout/list1"/>
    <dgm:cxn modelId="{33060499-CC2E-47C9-96A9-BBC349CBF287}" type="presParOf" srcId="{66598518-1942-4D58-9E91-E95A9CAADBD0}" destId="{439CF047-9D75-4DF5-9468-C69C31942B04}" srcOrd="15" destOrd="0" presId="urn:microsoft.com/office/officeart/2005/8/layout/list1"/>
    <dgm:cxn modelId="{E1C9B1BC-45A0-43B2-A775-FF2C946CBECE}" type="presParOf" srcId="{66598518-1942-4D58-9E91-E95A9CAADBD0}" destId="{160AD82A-3B5F-4638-B4F7-AC576D2EB4EC}" srcOrd="16" destOrd="0" presId="urn:microsoft.com/office/officeart/2005/8/layout/list1"/>
    <dgm:cxn modelId="{2CB13B85-3C24-48C3-A499-2FCBF4618307}" type="presParOf" srcId="{160AD82A-3B5F-4638-B4F7-AC576D2EB4EC}" destId="{05FC14C0-C49C-408A-A4F2-84C676DAF209}" srcOrd="0" destOrd="0" presId="urn:microsoft.com/office/officeart/2005/8/layout/list1"/>
    <dgm:cxn modelId="{1B8D857C-8705-43A0-A9C7-E82DB1E68346}" type="presParOf" srcId="{160AD82A-3B5F-4638-B4F7-AC576D2EB4EC}" destId="{3E398FDB-BF13-463D-B246-05F6F22C44E9}" srcOrd="1" destOrd="0" presId="urn:microsoft.com/office/officeart/2005/8/layout/list1"/>
    <dgm:cxn modelId="{DC27489E-36A2-48B2-9736-EC851F3E04ED}" type="presParOf" srcId="{66598518-1942-4D58-9E91-E95A9CAADBD0}" destId="{6F26A7EC-E834-4026-AB90-E76700A7DD06}" srcOrd="17" destOrd="0" presId="urn:microsoft.com/office/officeart/2005/8/layout/list1"/>
    <dgm:cxn modelId="{A99E3161-E851-4757-9E68-385392188807}" type="presParOf" srcId="{66598518-1942-4D58-9E91-E95A9CAADBD0}" destId="{6C488777-CFB8-464C-A317-8EF8C43E42C4}" srcOrd="18" destOrd="0" presId="urn:microsoft.com/office/officeart/2005/8/layout/list1"/>
    <dgm:cxn modelId="{27F738F9-3E3E-4C6E-B347-B74A18FE5B38}" type="presParOf" srcId="{66598518-1942-4D58-9E91-E95A9CAADBD0}" destId="{B6F062D9-3EAA-43C1-975C-E1BB480D9E72}" srcOrd="19" destOrd="0" presId="urn:microsoft.com/office/officeart/2005/8/layout/list1"/>
    <dgm:cxn modelId="{C35121A4-8D82-4A36-9BE2-AA703325FEAD}" type="presParOf" srcId="{66598518-1942-4D58-9E91-E95A9CAADBD0}" destId="{8871C794-99F5-4205-9C9F-58679D4CF571}" srcOrd="20" destOrd="0" presId="urn:microsoft.com/office/officeart/2005/8/layout/list1"/>
    <dgm:cxn modelId="{741066B2-B4F8-4DB1-AAFB-66078AE03C28}" type="presParOf" srcId="{8871C794-99F5-4205-9C9F-58679D4CF571}" destId="{1F9BBC10-C5C7-4996-90E8-B826346094C7}" srcOrd="0" destOrd="0" presId="urn:microsoft.com/office/officeart/2005/8/layout/list1"/>
    <dgm:cxn modelId="{659968B7-A29D-4207-9E39-E1E43C879BF1}" type="presParOf" srcId="{8871C794-99F5-4205-9C9F-58679D4CF571}" destId="{13CAC25F-CEEB-4112-9E41-4E600B2321E4}" srcOrd="1" destOrd="0" presId="urn:microsoft.com/office/officeart/2005/8/layout/list1"/>
    <dgm:cxn modelId="{1CB7F826-8581-4677-B94C-1B42D78BE60F}" type="presParOf" srcId="{66598518-1942-4D58-9E91-E95A9CAADBD0}" destId="{865B1ABA-345F-4CFF-A86A-54514E879229}" srcOrd="21" destOrd="0" presId="urn:microsoft.com/office/officeart/2005/8/layout/list1"/>
    <dgm:cxn modelId="{C5272C6E-7900-4FA5-A452-7411FE1EC838}" type="presParOf" srcId="{66598518-1942-4D58-9E91-E95A9CAADBD0}" destId="{D033B12E-A8BF-47F8-9139-45D96441CE4C}" srcOrd="22" destOrd="0" presId="urn:microsoft.com/office/officeart/2005/8/layout/list1"/>
    <dgm:cxn modelId="{E470F887-1EED-498A-83F6-8127C6EDE66A}" type="presParOf" srcId="{66598518-1942-4D58-9E91-E95A9CAADBD0}" destId="{D5C43997-87A6-4E10-BCD3-8A6C1A0B563E}" srcOrd="23" destOrd="0" presId="urn:microsoft.com/office/officeart/2005/8/layout/list1"/>
    <dgm:cxn modelId="{7D338E27-9DEB-4582-84C1-D88C5F7A0D31}" type="presParOf" srcId="{66598518-1942-4D58-9E91-E95A9CAADBD0}" destId="{48456914-8F3A-40F8-99B6-2C52E7395602}" srcOrd="24" destOrd="0" presId="urn:microsoft.com/office/officeart/2005/8/layout/list1"/>
    <dgm:cxn modelId="{7BD06446-A49F-46C6-9522-339729399D86}" type="presParOf" srcId="{48456914-8F3A-40F8-99B6-2C52E7395602}" destId="{642354FB-EAED-4291-AD6C-C73BA5A22235}" srcOrd="0" destOrd="0" presId="urn:microsoft.com/office/officeart/2005/8/layout/list1"/>
    <dgm:cxn modelId="{84782338-552C-4187-9466-FDE06598183C}" type="presParOf" srcId="{48456914-8F3A-40F8-99B6-2C52E7395602}" destId="{C54BD921-DCAD-45C3-9DDE-FE426450B805}" srcOrd="1" destOrd="0" presId="urn:microsoft.com/office/officeart/2005/8/layout/list1"/>
    <dgm:cxn modelId="{26547845-D031-4B76-82F4-2E460D324555}" type="presParOf" srcId="{66598518-1942-4D58-9E91-E95A9CAADBD0}" destId="{D569FE08-5F38-4227-9109-50D30690A138}" srcOrd="25" destOrd="0" presId="urn:microsoft.com/office/officeart/2005/8/layout/list1"/>
    <dgm:cxn modelId="{2E77A3A1-F44D-4238-B12F-AD27D79D5E7C}" type="presParOf" srcId="{66598518-1942-4D58-9E91-E95A9CAADBD0}" destId="{AC3D21F3-AAD8-423F-BD45-5CBE1C6EB693}" srcOrd="26" destOrd="0" presId="urn:microsoft.com/office/officeart/2005/8/layout/list1"/>
    <dgm:cxn modelId="{3D09274E-8296-4840-9EDC-AAD269BF2A5C}" type="presParOf" srcId="{66598518-1942-4D58-9E91-E95A9CAADBD0}" destId="{5D15BC98-3B62-4B7A-9AD5-3C9C3FBF8617}" srcOrd="27" destOrd="0" presId="urn:microsoft.com/office/officeart/2005/8/layout/list1"/>
    <dgm:cxn modelId="{694B9C52-6CF7-4F15-9D82-7DFFF96EE12B}" type="presParOf" srcId="{66598518-1942-4D58-9E91-E95A9CAADBD0}" destId="{A2293516-7A62-4B26-801D-A7BE713F192F}" srcOrd="28" destOrd="0" presId="urn:microsoft.com/office/officeart/2005/8/layout/list1"/>
    <dgm:cxn modelId="{DA09ADC8-8010-49AF-99E4-E0D0969E2160}" type="presParOf" srcId="{A2293516-7A62-4B26-801D-A7BE713F192F}" destId="{0D5EE910-3E4B-4448-959A-C48395E827FC}" srcOrd="0" destOrd="0" presId="urn:microsoft.com/office/officeart/2005/8/layout/list1"/>
    <dgm:cxn modelId="{16BCBF88-BC6A-48D8-A046-F6DAAFDEFA5F}" type="presParOf" srcId="{A2293516-7A62-4B26-801D-A7BE713F192F}" destId="{16DAF40F-D216-4637-8336-6B5EC821E8EA}" srcOrd="1" destOrd="0" presId="urn:microsoft.com/office/officeart/2005/8/layout/list1"/>
    <dgm:cxn modelId="{7F8DB898-E923-40E9-86E2-67D6570048EF}" type="presParOf" srcId="{66598518-1942-4D58-9E91-E95A9CAADBD0}" destId="{C7074671-2CAB-4CC2-AF96-04B16A307CD4}" srcOrd="29" destOrd="0" presId="urn:microsoft.com/office/officeart/2005/8/layout/list1"/>
    <dgm:cxn modelId="{CC91867A-2AE2-4D7D-B009-031EB69E9A43}" type="presParOf" srcId="{66598518-1942-4D58-9E91-E95A9CAADBD0}" destId="{B6AEC543-3E66-41F5-B9CE-C68CED57E636}"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41FA5-CBF6-4BE7-B1CC-E42A4D87AA88}">
      <dsp:nvSpPr>
        <dsp:cNvPr id="0" name=""/>
        <dsp:cNvSpPr/>
      </dsp:nvSpPr>
      <dsp:spPr>
        <a:xfrm>
          <a:off x="0" y="286023"/>
          <a:ext cx="3762375" cy="3276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2984551E-1853-49DD-803D-F7E85AC1132F}">
      <dsp:nvSpPr>
        <dsp:cNvPr id="0" name=""/>
        <dsp:cNvSpPr/>
      </dsp:nvSpPr>
      <dsp:spPr>
        <a:xfrm>
          <a:off x="89614" y="103521"/>
          <a:ext cx="3470271" cy="383760"/>
        </a:xfrm>
        <a:prstGeom prst="roundRect">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lvl="0" algn="l" defTabSz="622300">
            <a:lnSpc>
              <a:spcPct val="90000"/>
            </a:lnSpc>
            <a:spcBef>
              <a:spcPct val="0"/>
            </a:spcBef>
            <a:spcAft>
              <a:spcPct val="35000"/>
            </a:spcAft>
          </a:pPr>
          <a:r>
            <a:rPr lang="es-ES" sz="1400" b="1" kern="1200" dirty="0">
              <a:latin typeface="Arial" panose="020B0604020202020204" pitchFamily="34" charset="0"/>
              <a:cs typeface="Arial" panose="020B0604020202020204" pitchFamily="34" charset="0"/>
            </a:rPr>
            <a:t>Legislación y política</a:t>
          </a:r>
        </a:p>
      </dsp:txBody>
      <dsp:txXfrm>
        <a:off x="108348" y="122255"/>
        <a:ext cx="3432803" cy="346292"/>
      </dsp:txXfrm>
    </dsp:sp>
    <dsp:sp modelId="{37972A96-49C0-4389-A651-E3189A37E929}">
      <dsp:nvSpPr>
        <dsp:cNvPr id="0" name=""/>
        <dsp:cNvSpPr/>
      </dsp:nvSpPr>
      <dsp:spPr>
        <a:xfrm>
          <a:off x="0" y="875703"/>
          <a:ext cx="3762375" cy="3276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114A2D1-7C9B-4BB1-BE10-3BA93FCD2511}">
      <dsp:nvSpPr>
        <dsp:cNvPr id="0" name=""/>
        <dsp:cNvSpPr/>
      </dsp:nvSpPr>
      <dsp:spPr>
        <a:xfrm>
          <a:off x="89614" y="693201"/>
          <a:ext cx="3470271" cy="383760"/>
        </a:xfrm>
        <a:prstGeom prst="roundRect">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lvl="0" algn="l" defTabSz="622300">
            <a:lnSpc>
              <a:spcPct val="90000"/>
            </a:lnSpc>
            <a:spcBef>
              <a:spcPct val="0"/>
            </a:spcBef>
            <a:spcAft>
              <a:spcPct val="35000"/>
            </a:spcAft>
          </a:pPr>
          <a:r>
            <a:rPr lang="es-ES" sz="1400" b="1" kern="1200" dirty="0">
              <a:latin typeface="Arial" panose="020B0604020202020204" pitchFamily="34" charset="0"/>
              <a:cs typeface="Arial" panose="020B0604020202020204" pitchFamily="34" charset="0"/>
            </a:rPr>
            <a:t>Coordinación/comunicación*</a:t>
          </a:r>
        </a:p>
      </dsp:txBody>
      <dsp:txXfrm>
        <a:off x="108348" y="711935"/>
        <a:ext cx="3432803" cy="346292"/>
      </dsp:txXfrm>
    </dsp:sp>
    <dsp:sp modelId="{44E5F3A7-085D-4E21-A198-3BC2F4CD40AD}">
      <dsp:nvSpPr>
        <dsp:cNvPr id="0" name=""/>
        <dsp:cNvSpPr/>
      </dsp:nvSpPr>
      <dsp:spPr>
        <a:xfrm>
          <a:off x="0" y="1465383"/>
          <a:ext cx="3762375" cy="3276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2A2CD61-EDF5-4AB3-A8E8-28B16E03C404}">
      <dsp:nvSpPr>
        <dsp:cNvPr id="0" name=""/>
        <dsp:cNvSpPr/>
      </dsp:nvSpPr>
      <dsp:spPr>
        <a:xfrm>
          <a:off x="89614" y="1282881"/>
          <a:ext cx="3470271" cy="383760"/>
        </a:xfrm>
        <a:prstGeom prst="roundRect">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lvl="0" algn="l" defTabSz="622300">
            <a:lnSpc>
              <a:spcPct val="90000"/>
            </a:lnSpc>
            <a:spcBef>
              <a:spcPct val="0"/>
            </a:spcBef>
            <a:spcAft>
              <a:spcPct val="35000"/>
            </a:spcAft>
          </a:pPr>
          <a:r>
            <a:rPr lang="es-ES" sz="1400" b="1" kern="1200" dirty="0">
              <a:latin typeface="Arial" panose="020B0604020202020204" pitchFamily="34" charset="0"/>
              <a:cs typeface="Arial" panose="020B0604020202020204" pitchFamily="34" charset="0"/>
            </a:rPr>
            <a:t>Vigilancia</a:t>
          </a:r>
        </a:p>
      </dsp:txBody>
      <dsp:txXfrm>
        <a:off x="108348" y="1301615"/>
        <a:ext cx="3432803" cy="346292"/>
      </dsp:txXfrm>
    </dsp:sp>
    <dsp:sp modelId="{F2E21384-6DFD-4C9F-B615-D304F424DEC2}">
      <dsp:nvSpPr>
        <dsp:cNvPr id="0" name=""/>
        <dsp:cNvSpPr/>
      </dsp:nvSpPr>
      <dsp:spPr>
        <a:xfrm>
          <a:off x="0" y="2055063"/>
          <a:ext cx="3762375" cy="3276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6621CA8-50D5-4719-B415-DEF16C85D949}">
      <dsp:nvSpPr>
        <dsp:cNvPr id="0" name=""/>
        <dsp:cNvSpPr/>
      </dsp:nvSpPr>
      <dsp:spPr>
        <a:xfrm>
          <a:off x="89614" y="1872561"/>
          <a:ext cx="3470271" cy="383760"/>
        </a:xfrm>
        <a:prstGeom prst="roundRect">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lvl="0" algn="l" defTabSz="622300">
            <a:lnSpc>
              <a:spcPct val="90000"/>
            </a:lnSpc>
            <a:spcBef>
              <a:spcPct val="0"/>
            </a:spcBef>
            <a:spcAft>
              <a:spcPct val="35000"/>
            </a:spcAft>
          </a:pPr>
          <a:r>
            <a:rPr lang="es-ES" sz="1400" b="1" kern="1200" dirty="0">
              <a:latin typeface="Arial" panose="020B0604020202020204" pitchFamily="34" charset="0"/>
              <a:cs typeface="Arial" panose="020B0604020202020204" pitchFamily="34" charset="0"/>
            </a:rPr>
            <a:t>Respuesta</a:t>
          </a:r>
        </a:p>
      </dsp:txBody>
      <dsp:txXfrm>
        <a:off x="108348" y="1891295"/>
        <a:ext cx="3432803" cy="346292"/>
      </dsp:txXfrm>
    </dsp:sp>
    <dsp:sp modelId="{6C488777-CFB8-464C-A317-8EF8C43E42C4}">
      <dsp:nvSpPr>
        <dsp:cNvPr id="0" name=""/>
        <dsp:cNvSpPr/>
      </dsp:nvSpPr>
      <dsp:spPr>
        <a:xfrm>
          <a:off x="0" y="2644743"/>
          <a:ext cx="3762375" cy="3276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E398FDB-BF13-463D-B246-05F6F22C44E9}">
      <dsp:nvSpPr>
        <dsp:cNvPr id="0" name=""/>
        <dsp:cNvSpPr/>
      </dsp:nvSpPr>
      <dsp:spPr>
        <a:xfrm>
          <a:off x="89614" y="2462241"/>
          <a:ext cx="3470271" cy="383760"/>
        </a:xfrm>
        <a:prstGeom prst="roundRect">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lvl="0" algn="l" defTabSz="622300">
            <a:lnSpc>
              <a:spcPct val="90000"/>
            </a:lnSpc>
            <a:spcBef>
              <a:spcPct val="0"/>
            </a:spcBef>
            <a:spcAft>
              <a:spcPct val="35000"/>
            </a:spcAft>
          </a:pPr>
          <a:r>
            <a:rPr lang="es-ES" sz="1400" b="1" kern="1200" dirty="0">
              <a:latin typeface="Arial" panose="020B0604020202020204" pitchFamily="34" charset="0"/>
              <a:cs typeface="Arial" panose="020B0604020202020204" pitchFamily="34" charset="0"/>
            </a:rPr>
            <a:t>Preparación</a:t>
          </a:r>
        </a:p>
      </dsp:txBody>
      <dsp:txXfrm>
        <a:off x="108348" y="2480975"/>
        <a:ext cx="3432803" cy="346292"/>
      </dsp:txXfrm>
    </dsp:sp>
    <dsp:sp modelId="{D033B12E-A8BF-47F8-9139-45D96441CE4C}">
      <dsp:nvSpPr>
        <dsp:cNvPr id="0" name=""/>
        <dsp:cNvSpPr/>
      </dsp:nvSpPr>
      <dsp:spPr>
        <a:xfrm>
          <a:off x="0" y="3234423"/>
          <a:ext cx="3762375" cy="3276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3CAC25F-CEEB-4112-9E41-4E600B2321E4}">
      <dsp:nvSpPr>
        <dsp:cNvPr id="0" name=""/>
        <dsp:cNvSpPr/>
      </dsp:nvSpPr>
      <dsp:spPr>
        <a:xfrm>
          <a:off x="89614" y="3051921"/>
          <a:ext cx="3470271" cy="383760"/>
        </a:xfrm>
        <a:prstGeom prst="roundRect">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lvl="0" algn="l" defTabSz="622300">
            <a:lnSpc>
              <a:spcPct val="90000"/>
            </a:lnSpc>
            <a:spcBef>
              <a:spcPct val="0"/>
            </a:spcBef>
            <a:spcAft>
              <a:spcPct val="35000"/>
            </a:spcAft>
          </a:pPr>
          <a:r>
            <a:rPr lang="es-ES" sz="1400" b="1" kern="1200" dirty="0">
              <a:latin typeface="Arial" panose="020B0604020202020204" pitchFamily="34" charset="0"/>
              <a:cs typeface="Arial" panose="020B0604020202020204" pitchFamily="34" charset="0"/>
            </a:rPr>
            <a:t>Comunicaciones de riesgos</a:t>
          </a:r>
        </a:p>
      </dsp:txBody>
      <dsp:txXfrm>
        <a:off x="108348" y="3070655"/>
        <a:ext cx="3432803" cy="346292"/>
      </dsp:txXfrm>
    </dsp:sp>
    <dsp:sp modelId="{AC3D21F3-AAD8-423F-BD45-5CBE1C6EB693}">
      <dsp:nvSpPr>
        <dsp:cNvPr id="0" name=""/>
        <dsp:cNvSpPr/>
      </dsp:nvSpPr>
      <dsp:spPr>
        <a:xfrm>
          <a:off x="0" y="3824103"/>
          <a:ext cx="3762375" cy="3276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C54BD921-DCAD-45C3-9DDE-FE426450B805}">
      <dsp:nvSpPr>
        <dsp:cNvPr id="0" name=""/>
        <dsp:cNvSpPr/>
      </dsp:nvSpPr>
      <dsp:spPr>
        <a:xfrm>
          <a:off x="89614" y="3641601"/>
          <a:ext cx="3470271" cy="383760"/>
        </a:xfrm>
        <a:prstGeom prst="roundRect">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lvl="0" algn="l" defTabSz="622300">
            <a:lnSpc>
              <a:spcPct val="90000"/>
            </a:lnSpc>
            <a:spcBef>
              <a:spcPct val="0"/>
            </a:spcBef>
            <a:spcAft>
              <a:spcPct val="35000"/>
            </a:spcAft>
          </a:pPr>
          <a:r>
            <a:rPr lang="es-ES" sz="1400" b="1" kern="1200" dirty="0">
              <a:latin typeface="Arial" panose="020B0604020202020204" pitchFamily="34" charset="0"/>
              <a:cs typeface="Arial" panose="020B0604020202020204" pitchFamily="34" charset="0"/>
            </a:rPr>
            <a:t>Recursos humanos</a:t>
          </a:r>
        </a:p>
      </dsp:txBody>
      <dsp:txXfrm>
        <a:off x="108348" y="3660335"/>
        <a:ext cx="3432803" cy="346292"/>
      </dsp:txXfrm>
    </dsp:sp>
    <dsp:sp modelId="{B6AEC543-3E66-41F5-B9CE-C68CED57E636}">
      <dsp:nvSpPr>
        <dsp:cNvPr id="0" name=""/>
        <dsp:cNvSpPr/>
      </dsp:nvSpPr>
      <dsp:spPr>
        <a:xfrm>
          <a:off x="0" y="4413782"/>
          <a:ext cx="3762375" cy="3276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6DAF40F-D216-4637-8336-6B5EC821E8EA}">
      <dsp:nvSpPr>
        <dsp:cNvPr id="0" name=""/>
        <dsp:cNvSpPr/>
      </dsp:nvSpPr>
      <dsp:spPr>
        <a:xfrm>
          <a:off x="89614" y="4231281"/>
          <a:ext cx="3470271" cy="383760"/>
        </a:xfrm>
        <a:prstGeom prst="roundRect">
          <a:avLst/>
        </a:prstGeom>
        <a:solidFill>
          <a:srgbClr val="1E7F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lvl="0" algn="l" defTabSz="622300">
            <a:lnSpc>
              <a:spcPct val="90000"/>
            </a:lnSpc>
            <a:spcBef>
              <a:spcPct val="0"/>
            </a:spcBef>
            <a:spcAft>
              <a:spcPct val="35000"/>
            </a:spcAft>
          </a:pPr>
          <a:r>
            <a:rPr lang="es-ES" sz="1400" b="1" kern="1200" dirty="0">
              <a:latin typeface="Arial" panose="020B0604020202020204" pitchFamily="34" charset="0"/>
              <a:cs typeface="Arial" panose="020B0604020202020204" pitchFamily="34" charset="0"/>
            </a:rPr>
            <a:t>Laboratorio</a:t>
          </a:r>
        </a:p>
      </dsp:txBody>
      <dsp:txXfrm>
        <a:off x="108348" y="4250015"/>
        <a:ext cx="3432803"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p:cNvSpPr>
          <p:nvPr>
            <p:ph type="hdr" sz="quarter"/>
          </p:nvPr>
        </p:nvSpPr>
        <p:spPr bwMode="auto">
          <a:xfrm>
            <a:off x="0" y="0"/>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1200"/>
            </a:lvl1pPr>
          </a:lstStyle>
          <a:p>
            <a:endParaRPr lang="en-US" altLang="en-US" dirty="0"/>
          </a:p>
        </p:txBody>
      </p:sp>
      <p:sp>
        <p:nvSpPr>
          <p:cNvPr id="62467" name="Rectangle 3"/>
          <p:cNvSpPr>
            <a:spLocks noGrp="1"/>
          </p:cNvSpPr>
          <p:nvPr>
            <p:ph type="dt" sz="quarter" idx="1"/>
          </p:nvPr>
        </p:nvSpPr>
        <p:spPr bwMode="auto">
          <a:xfrm>
            <a:off x="3897313" y="0"/>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sz="1200"/>
            </a:lvl1pPr>
          </a:lstStyle>
          <a:p>
            <a:r>
              <a:rPr lang="en-US" altLang="en-US" dirty="0"/>
              <a:t>12/15/2017</a:t>
            </a:r>
          </a:p>
        </p:txBody>
      </p:sp>
      <p:sp>
        <p:nvSpPr>
          <p:cNvPr id="62468" name="Rectangle 4"/>
          <p:cNvSpPr>
            <a:spLocks noGrp="1"/>
          </p:cNvSpPr>
          <p:nvPr>
            <p:ph type="ftr" sz="quarter" idx="2"/>
          </p:nvPr>
        </p:nvSpPr>
        <p:spPr bwMode="auto">
          <a:xfrm>
            <a:off x="0" y="8829675"/>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fontAlgn="base">
              <a:spcBef>
                <a:spcPct val="0"/>
              </a:spcBef>
              <a:spcAft>
                <a:spcPct val="0"/>
              </a:spcAft>
              <a:defRPr sz="1200"/>
            </a:lvl1pPr>
          </a:lstStyle>
          <a:p>
            <a:endParaRPr lang="en-US" altLang="en-US" dirty="0"/>
          </a:p>
        </p:txBody>
      </p:sp>
      <p:sp>
        <p:nvSpPr>
          <p:cNvPr id="62469" name="Rectangle 5"/>
          <p:cNvSpPr>
            <a:spLocks noGrp="1"/>
          </p:cNvSpPr>
          <p:nvPr>
            <p:ph type="sldNum" sz="quarter" idx="3"/>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sz="1200"/>
            </a:lvl1pPr>
          </a:lstStyle>
          <a:p>
            <a:r>
              <a:rPr lang="en-US" altLang="en-US" dirty="0"/>
              <a:t>&lt;#&gt;</a:t>
            </a:r>
          </a:p>
        </p:txBody>
      </p:sp>
    </p:spTree>
    <p:extLst>
      <p:ext uri="{BB962C8B-B14F-4D97-AF65-F5344CB8AC3E}">
        <p14:creationId xmlns:p14="http://schemas.microsoft.com/office/powerpoint/2010/main" val="3469556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p:cNvSpPr>
          <p:nvPr>
            <p:ph type="hdr" sz="quarter"/>
          </p:nvPr>
        </p:nvSpPr>
        <p:spPr bwMode="auto">
          <a:xfrm>
            <a:off x="0" y="0"/>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46" tIns="46224" rIns="92446" bIns="46224" numCol="1" anchor="t" anchorCtr="0" compatLnSpc="1">
            <a:prstTxWarp prst="textNoShape">
              <a:avLst/>
            </a:prstTxWarp>
          </a:bodyPr>
          <a:lstStyle>
            <a:lvl1pPr fontAlgn="base">
              <a:spcBef>
                <a:spcPct val="0"/>
              </a:spcBef>
              <a:spcAft>
                <a:spcPct val="0"/>
              </a:spcAft>
              <a:defRPr sz="1200"/>
            </a:lvl1pPr>
          </a:lstStyle>
          <a:p>
            <a:endParaRPr lang="es-ES" altLang="en-US" dirty="0"/>
          </a:p>
        </p:txBody>
      </p:sp>
      <p:sp>
        <p:nvSpPr>
          <p:cNvPr id="37891" name="Rectangle 3"/>
          <p:cNvSpPr>
            <a:spLocks noGrp="1"/>
          </p:cNvSpPr>
          <p:nvPr>
            <p:ph type="dt" idx="1"/>
          </p:nvPr>
        </p:nvSpPr>
        <p:spPr bwMode="auto">
          <a:xfrm>
            <a:off x="3897313" y="0"/>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46" tIns="46224" rIns="92446" bIns="46224" numCol="1" anchor="t" anchorCtr="0" compatLnSpc="1">
            <a:prstTxWarp prst="textNoShape">
              <a:avLst/>
            </a:prstTxWarp>
          </a:bodyPr>
          <a:lstStyle>
            <a:lvl1pPr algn="r" fontAlgn="base">
              <a:spcBef>
                <a:spcPct val="0"/>
              </a:spcBef>
              <a:spcAft>
                <a:spcPct val="0"/>
              </a:spcAft>
              <a:defRPr sz="1200"/>
            </a:lvl1pPr>
          </a:lstStyle>
          <a:p>
            <a:r>
              <a:rPr lang="es-ES" altLang="en-US" dirty="0"/>
              <a:t>15/12/2017</a:t>
            </a:r>
          </a:p>
        </p:txBody>
      </p:sp>
      <p:sp>
        <p:nvSpPr>
          <p:cNvPr id="37892" name="Rectangle 4"/>
          <p:cNvSpPr>
            <a:spLocks noGrp="1" noRot="1" noChangeAspect="1" noTextEdit="1"/>
          </p:cNvSpPr>
          <p:nvPr>
            <p:ph type="sldImg" idx="2"/>
          </p:nvPr>
        </p:nvSpPr>
        <p:spPr bwMode="auto">
          <a:xfrm>
            <a:off x="1117600" y="696913"/>
            <a:ext cx="4648200" cy="3486150"/>
          </a:xfrm>
          <a:prstGeom prst="rect">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ES" dirty="0"/>
          </a:p>
        </p:txBody>
      </p:sp>
      <p:sp>
        <p:nvSpPr>
          <p:cNvPr id="37893" name="Rectangle 5"/>
          <p:cNvSpPr>
            <a:spLocks noGrp="1"/>
          </p:cNvSpPr>
          <p:nvPr>
            <p:ph type="body" sz="quarter" idx="3"/>
          </p:nvPr>
        </p:nvSpPr>
        <p:spPr bwMode="auto">
          <a:xfrm>
            <a:off x="688975" y="4416425"/>
            <a:ext cx="55054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46" tIns="46224" rIns="92446" bIns="46224" numCol="1" anchor="t" anchorCtr="0" compatLnSpc="1">
            <a:prstTxWarp prst="textNoShape">
              <a:avLst/>
            </a:prstTxWarp>
          </a:bodyPr>
          <a:lstStyle/>
          <a:p>
            <a:pPr lvl="0"/>
            <a:r>
              <a:rPr lang="es-ES" altLang="en-US" dirty="0" err="1"/>
              <a:t>Click</a:t>
            </a:r>
            <a:r>
              <a:rPr lang="es-ES" altLang="en-US" dirty="0"/>
              <a:t> to </a:t>
            </a:r>
            <a:r>
              <a:rPr lang="es-ES" altLang="en-US" dirty="0" err="1"/>
              <a:t>edit</a:t>
            </a:r>
            <a:r>
              <a:rPr lang="es-ES" altLang="en-US" dirty="0"/>
              <a:t> Master </a:t>
            </a:r>
            <a:r>
              <a:rPr lang="es-ES" altLang="en-US" dirty="0" err="1"/>
              <a:t>text</a:t>
            </a:r>
            <a:r>
              <a:rPr lang="es-ES" altLang="en-US" dirty="0"/>
              <a:t> </a:t>
            </a:r>
            <a:r>
              <a:rPr lang="es-ES" altLang="en-US" dirty="0" err="1"/>
              <a:t>styles</a:t>
            </a:r>
            <a:endParaRPr lang="es-ES" altLang="en-US" dirty="0"/>
          </a:p>
          <a:p>
            <a:pPr lvl="1"/>
            <a:r>
              <a:rPr lang="es-ES" altLang="en-US" dirty="0" err="1"/>
              <a:t>Second</a:t>
            </a:r>
            <a:r>
              <a:rPr lang="es-ES" altLang="en-US" dirty="0"/>
              <a:t> </a:t>
            </a:r>
            <a:r>
              <a:rPr lang="es-ES" altLang="en-US" dirty="0" err="1"/>
              <a:t>level</a:t>
            </a:r>
            <a:endParaRPr lang="es-ES" altLang="en-US" dirty="0"/>
          </a:p>
          <a:p>
            <a:pPr lvl="2"/>
            <a:r>
              <a:rPr lang="es-ES" altLang="en-US" dirty="0" err="1"/>
              <a:t>Third</a:t>
            </a:r>
            <a:r>
              <a:rPr lang="es-ES" altLang="en-US" dirty="0"/>
              <a:t> </a:t>
            </a:r>
            <a:r>
              <a:rPr lang="es-ES" altLang="en-US" dirty="0" err="1"/>
              <a:t>level</a:t>
            </a:r>
            <a:endParaRPr lang="es-ES" altLang="en-US" dirty="0"/>
          </a:p>
          <a:p>
            <a:pPr lvl="3"/>
            <a:r>
              <a:rPr lang="es-ES" altLang="en-US" dirty="0" err="1"/>
              <a:t>Fourth</a:t>
            </a:r>
            <a:r>
              <a:rPr lang="es-ES" altLang="en-US" dirty="0"/>
              <a:t> </a:t>
            </a:r>
            <a:r>
              <a:rPr lang="es-ES" altLang="en-US" dirty="0" err="1"/>
              <a:t>level</a:t>
            </a:r>
            <a:endParaRPr lang="es-ES" altLang="en-US" dirty="0"/>
          </a:p>
          <a:p>
            <a:pPr lvl="4"/>
            <a:r>
              <a:rPr lang="es-ES" altLang="en-US" dirty="0" err="1"/>
              <a:t>Fifth</a:t>
            </a:r>
            <a:r>
              <a:rPr lang="es-ES" altLang="en-US" dirty="0"/>
              <a:t> </a:t>
            </a:r>
            <a:r>
              <a:rPr lang="es-ES" altLang="en-US" dirty="0" err="1"/>
              <a:t>level</a:t>
            </a:r>
            <a:endParaRPr lang="es-ES" altLang="en-US" dirty="0"/>
          </a:p>
        </p:txBody>
      </p:sp>
      <p:sp>
        <p:nvSpPr>
          <p:cNvPr id="37894" name="Rectangle 6"/>
          <p:cNvSpPr>
            <a:spLocks noGrp="1"/>
          </p:cNvSpPr>
          <p:nvPr>
            <p:ph type="ftr" sz="quarter" idx="4"/>
          </p:nvPr>
        </p:nvSpPr>
        <p:spPr bwMode="auto">
          <a:xfrm>
            <a:off x="0" y="8829675"/>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46" tIns="46224" rIns="92446" bIns="46224" numCol="1" anchor="b" anchorCtr="0" compatLnSpc="1">
            <a:prstTxWarp prst="textNoShape">
              <a:avLst/>
            </a:prstTxWarp>
          </a:bodyPr>
          <a:lstStyle>
            <a:lvl1pPr fontAlgn="base">
              <a:spcBef>
                <a:spcPct val="0"/>
              </a:spcBef>
              <a:spcAft>
                <a:spcPct val="0"/>
              </a:spcAft>
              <a:defRPr sz="1200"/>
            </a:lvl1pPr>
          </a:lstStyle>
          <a:p>
            <a:endParaRPr lang="es-ES" altLang="en-US" dirty="0"/>
          </a:p>
        </p:txBody>
      </p:sp>
      <p:sp>
        <p:nvSpPr>
          <p:cNvPr id="37895" name="Rectangle 7"/>
          <p:cNvSpPr>
            <a:spLocks noGrp="1"/>
          </p:cNvSpPr>
          <p:nvPr>
            <p:ph type="sldNum" sz="quarter" idx="5"/>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46" tIns="46224" rIns="92446" bIns="46224" numCol="1" anchor="b" anchorCtr="0" compatLnSpc="1">
            <a:prstTxWarp prst="textNoShape">
              <a:avLst/>
            </a:prstTxWarp>
          </a:bodyPr>
          <a:lstStyle>
            <a:lvl1pPr algn="r" fontAlgn="base">
              <a:spcBef>
                <a:spcPct val="0"/>
              </a:spcBef>
              <a:spcAft>
                <a:spcPct val="0"/>
              </a:spcAft>
              <a:defRPr sz="1200"/>
            </a:lvl1pPr>
          </a:lstStyle>
          <a:p>
            <a:r>
              <a:rPr lang="es-ES" altLang="en-US" dirty="0"/>
              <a:t>&lt;#&gt;</a:t>
            </a:r>
          </a:p>
        </p:txBody>
      </p:sp>
    </p:spTree>
    <p:extLst>
      <p:ext uri="{BB962C8B-B14F-4D97-AF65-F5344CB8AC3E}">
        <p14:creationId xmlns:p14="http://schemas.microsoft.com/office/powerpoint/2010/main" val="464555812"/>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38915" name="Rectangle 3"/>
          <p:cNvSpPr>
            <a:spLocks noGrp="1"/>
          </p:cNvSpPr>
          <p:nvPr>
            <p:ph type="body" idx="1"/>
          </p:nvPr>
        </p:nvSpPr>
        <p:spPr/>
        <p:txBody>
          <a:bodyPr/>
          <a:lstStyle/>
          <a:p>
            <a:pPr>
              <a:spcBef>
                <a:spcPct val="0"/>
              </a:spcBef>
            </a:pPr>
            <a:endParaRPr lang="es-ES" altLang="en-US" dirty="0"/>
          </a:p>
        </p:txBody>
      </p:sp>
      <p:sp>
        <p:nvSpPr>
          <p:cNvPr id="38916" name="Text Box 4"/>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4" rIns="92446" bIns="46224"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1</a:t>
            </a:r>
          </a:p>
        </p:txBody>
      </p:sp>
    </p:spTree>
    <p:extLst>
      <p:ext uri="{BB962C8B-B14F-4D97-AF65-F5344CB8AC3E}">
        <p14:creationId xmlns:p14="http://schemas.microsoft.com/office/powerpoint/2010/main" val="2566073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48131" name="Rectangle 3"/>
          <p:cNvSpPr>
            <a:spLocks noGrp="1"/>
          </p:cNvSpPr>
          <p:nvPr>
            <p:ph type="body" idx="1"/>
          </p:nvPr>
        </p:nvSpPr>
        <p:spPr/>
        <p:txBody>
          <a:bodyPr/>
          <a:lstStyle/>
          <a:p>
            <a:pPr>
              <a:spcBef>
                <a:spcPct val="0"/>
              </a:spcBef>
            </a:pPr>
            <a:endParaRPr lang="es-ES" altLang="en-US" dirty="0"/>
          </a:p>
        </p:txBody>
      </p:sp>
      <p:sp>
        <p:nvSpPr>
          <p:cNvPr id="48132" name="Text Box 4"/>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4" rIns="92446" bIns="46224"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10</a:t>
            </a:r>
          </a:p>
        </p:txBody>
      </p:sp>
    </p:spTree>
    <p:extLst>
      <p:ext uri="{BB962C8B-B14F-4D97-AF65-F5344CB8AC3E}">
        <p14:creationId xmlns:p14="http://schemas.microsoft.com/office/powerpoint/2010/main" val="936878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49155" name="Rectangle 3"/>
          <p:cNvSpPr>
            <a:spLocks noGrp="1"/>
          </p:cNvSpPr>
          <p:nvPr>
            <p:ph type="body" idx="1"/>
          </p:nvPr>
        </p:nvSpPr>
        <p:spPr/>
        <p:txBody>
          <a:bodyPr/>
          <a:lstStyle/>
          <a:p>
            <a:pPr>
              <a:spcBef>
                <a:spcPct val="0"/>
              </a:spcBef>
            </a:pPr>
            <a:endParaRPr lang="es-ES" altLang="en-US" dirty="0"/>
          </a:p>
        </p:txBody>
      </p:sp>
      <p:sp>
        <p:nvSpPr>
          <p:cNvPr id="49156" name="Text Box 4"/>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4" rIns="92446" bIns="46224"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11</a:t>
            </a:r>
          </a:p>
        </p:txBody>
      </p:sp>
    </p:spTree>
    <p:extLst>
      <p:ext uri="{BB962C8B-B14F-4D97-AF65-F5344CB8AC3E}">
        <p14:creationId xmlns:p14="http://schemas.microsoft.com/office/powerpoint/2010/main" val="300208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xfrm>
            <a:off x="1143000" y="685800"/>
            <a:ext cx="4572000" cy="3429000"/>
          </a:xfrm>
          <a:ln/>
        </p:spPr>
      </p:sp>
      <p:sp>
        <p:nvSpPr>
          <p:cNvPr id="50179" name="Rectangle 3"/>
          <p:cNvSpPr>
            <a:spLocks noGrp="1"/>
          </p:cNvSpPr>
          <p:nvPr>
            <p:ph type="body" idx="1"/>
          </p:nvPr>
        </p:nvSpPr>
        <p:spPr/>
        <p:txBody>
          <a:bodyPr/>
          <a:lstStyle/>
          <a:p>
            <a:pPr defTabSz="912813">
              <a:spcBef>
                <a:spcPct val="0"/>
              </a:spcBef>
            </a:pPr>
            <a:endParaRPr lang="es-ES" altLang="en-US" dirty="0"/>
          </a:p>
        </p:txBody>
      </p:sp>
      <p:sp>
        <p:nvSpPr>
          <p:cNvPr id="50180" name="Text Box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12</a:t>
            </a:r>
          </a:p>
        </p:txBody>
      </p:sp>
    </p:spTree>
    <p:extLst>
      <p:ext uri="{BB962C8B-B14F-4D97-AF65-F5344CB8AC3E}">
        <p14:creationId xmlns:p14="http://schemas.microsoft.com/office/powerpoint/2010/main" val="1572791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51203" name="Rectangle 3"/>
          <p:cNvSpPr>
            <a:spLocks noGrp="1"/>
          </p:cNvSpPr>
          <p:nvPr>
            <p:ph type="body" idx="1"/>
          </p:nvPr>
        </p:nvSpPr>
        <p:spPr/>
        <p:txBody>
          <a:bodyPr/>
          <a:lstStyle/>
          <a:p>
            <a:pPr>
              <a:spcBef>
                <a:spcPct val="0"/>
              </a:spcBef>
            </a:pPr>
            <a:endParaRPr lang="es-ES" altLang="en-US" dirty="0"/>
          </a:p>
        </p:txBody>
      </p:sp>
      <p:sp>
        <p:nvSpPr>
          <p:cNvPr id="51204" name="Text Box 4"/>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4" rIns="92446" bIns="46224"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13</a:t>
            </a:r>
          </a:p>
        </p:txBody>
      </p:sp>
    </p:spTree>
    <p:extLst>
      <p:ext uri="{BB962C8B-B14F-4D97-AF65-F5344CB8AC3E}">
        <p14:creationId xmlns:p14="http://schemas.microsoft.com/office/powerpoint/2010/main" val="3379959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52227" name="Rectangle 3"/>
          <p:cNvSpPr>
            <a:spLocks noGrp="1"/>
          </p:cNvSpPr>
          <p:nvPr>
            <p:ph type="body" idx="1"/>
          </p:nvPr>
        </p:nvSpPr>
        <p:spPr/>
        <p:txBody>
          <a:bodyPr/>
          <a:lstStyle/>
          <a:p>
            <a:pPr>
              <a:spcBef>
                <a:spcPct val="0"/>
              </a:spcBef>
            </a:pPr>
            <a:endParaRPr lang="es-ES" altLang="en-US" dirty="0"/>
          </a:p>
        </p:txBody>
      </p:sp>
      <p:sp>
        <p:nvSpPr>
          <p:cNvPr id="52228" name="Text Box 4"/>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4" rIns="92446" bIns="46224"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14</a:t>
            </a:r>
          </a:p>
        </p:txBody>
      </p:sp>
    </p:spTree>
    <p:extLst>
      <p:ext uri="{BB962C8B-B14F-4D97-AF65-F5344CB8AC3E}">
        <p14:creationId xmlns:p14="http://schemas.microsoft.com/office/powerpoint/2010/main" val="4187951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53251" name="Rectangle 3"/>
          <p:cNvSpPr>
            <a:spLocks noGrp="1"/>
          </p:cNvSpPr>
          <p:nvPr>
            <p:ph type="body" idx="1"/>
          </p:nvPr>
        </p:nvSpPr>
        <p:spPr/>
        <p:txBody>
          <a:bodyPr/>
          <a:lstStyle/>
          <a:p>
            <a:pPr>
              <a:spcBef>
                <a:spcPct val="0"/>
              </a:spcBef>
            </a:pPr>
            <a:endParaRPr lang="es-ES" altLang="en-US" dirty="0"/>
          </a:p>
        </p:txBody>
      </p:sp>
      <p:sp>
        <p:nvSpPr>
          <p:cNvPr id="53252" name="Text Box 4"/>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4" rIns="92446" bIns="46224"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15</a:t>
            </a:r>
          </a:p>
        </p:txBody>
      </p:sp>
    </p:spTree>
    <p:extLst>
      <p:ext uri="{BB962C8B-B14F-4D97-AF65-F5344CB8AC3E}">
        <p14:creationId xmlns:p14="http://schemas.microsoft.com/office/powerpoint/2010/main" val="272114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54275" name="Rectangle 3"/>
          <p:cNvSpPr>
            <a:spLocks noGrp="1"/>
          </p:cNvSpPr>
          <p:nvPr>
            <p:ph type="body" idx="1"/>
          </p:nvPr>
        </p:nvSpPr>
        <p:spPr/>
        <p:txBody>
          <a:bodyPr/>
          <a:lstStyle/>
          <a:p>
            <a:pPr>
              <a:spcBef>
                <a:spcPct val="0"/>
              </a:spcBef>
            </a:pPr>
            <a:endParaRPr lang="es-ES" altLang="en-US" dirty="0"/>
          </a:p>
        </p:txBody>
      </p:sp>
      <p:sp>
        <p:nvSpPr>
          <p:cNvPr id="54276" name="Text Box 4"/>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4" rIns="92446" bIns="46224"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16</a:t>
            </a:r>
          </a:p>
        </p:txBody>
      </p:sp>
    </p:spTree>
    <p:extLst>
      <p:ext uri="{BB962C8B-B14F-4D97-AF65-F5344CB8AC3E}">
        <p14:creationId xmlns:p14="http://schemas.microsoft.com/office/powerpoint/2010/main" val="631486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noFill/>
        </p:spPr>
        <p:txBody>
          <a:bodyPr/>
          <a:lstStyle>
            <a:lvl1pPr defTabSz="916995" eaLnBrk="0" hangingPunct="0">
              <a:defRPr sz="2500" b="1">
                <a:solidFill>
                  <a:srgbClr val="000066"/>
                </a:solidFill>
                <a:latin typeface="Arial" charset="0"/>
                <a:cs typeface="Arial" charset="0"/>
              </a:defRPr>
            </a:lvl1pPr>
            <a:lvl2pPr marL="734852" indent="-282635" defTabSz="916995" eaLnBrk="0" hangingPunct="0">
              <a:defRPr sz="2500" b="1">
                <a:solidFill>
                  <a:srgbClr val="000066"/>
                </a:solidFill>
                <a:latin typeface="Arial" charset="0"/>
                <a:cs typeface="Arial" charset="0"/>
              </a:defRPr>
            </a:lvl2pPr>
            <a:lvl3pPr marL="1130541" indent="-226108" defTabSz="916995" eaLnBrk="0" hangingPunct="0">
              <a:defRPr sz="2500" b="1">
                <a:solidFill>
                  <a:srgbClr val="000066"/>
                </a:solidFill>
                <a:latin typeface="Arial" charset="0"/>
                <a:cs typeface="Arial" charset="0"/>
              </a:defRPr>
            </a:lvl3pPr>
            <a:lvl4pPr marL="1582758" indent="-226108" defTabSz="916995" eaLnBrk="0" hangingPunct="0">
              <a:defRPr sz="2500" b="1">
                <a:solidFill>
                  <a:srgbClr val="000066"/>
                </a:solidFill>
                <a:latin typeface="Arial" charset="0"/>
                <a:cs typeface="Arial" charset="0"/>
              </a:defRPr>
            </a:lvl4pPr>
            <a:lvl5pPr marL="2034974" indent="-226108" defTabSz="916995" eaLnBrk="0" hangingPunct="0">
              <a:defRPr sz="2500" b="1">
                <a:solidFill>
                  <a:srgbClr val="000066"/>
                </a:solidFill>
                <a:latin typeface="Arial" charset="0"/>
                <a:cs typeface="Arial" charset="0"/>
              </a:defRPr>
            </a:lvl5pPr>
            <a:lvl6pPr marL="2487191" indent="-226108" defTabSz="916995" rtl="1" eaLnBrk="0" fontAlgn="base" hangingPunct="0">
              <a:spcBef>
                <a:spcPct val="0"/>
              </a:spcBef>
              <a:spcAft>
                <a:spcPct val="0"/>
              </a:spcAft>
              <a:defRPr sz="2500" b="1">
                <a:solidFill>
                  <a:srgbClr val="000066"/>
                </a:solidFill>
                <a:latin typeface="Arial" charset="0"/>
                <a:cs typeface="Arial" charset="0"/>
              </a:defRPr>
            </a:lvl6pPr>
            <a:lvl7pPr marL="2939407" indent="-226108" defTabSz="916995" rtl="1" eaLnBrk="0" fontAlgn="base" hangingPunct="0">
              <a:spcBef>
                <a:spcPct val="0"/>
              </a:spcBef>
              <a:spcAft>
                <a:spcPct val="0"/>
              </a:spcAft>
              <a:defRPr sz="2500" b="1">
                <a:solidFill>
                  <a:srgbClr val="000066"/>
                </a:solidFill>
                <a:latin typeface="Arial" charset="0"/>
                <a:cs typeface="Arial" charset="0"/>
              </a:defRPr>
            </a:lvl7pPr>
            <a:lvl8pPr marL="3391624" indent="-226108" defTabSz="916995" rtl="1" eaLnBrk="0" fontAlgn="base" hangingPunct="0">
              <a:spcBef>
                <a:spcPct val="0"/>
              </a:spcBef>
              <a:spcAft>
                <a:spcPct val="0"/>
              </a:spcAft>
              <a:defRPr sz="2500" b="1">
                <a:solidFill>
                  <a:srgbClr val="000066"/>
                </a:solidFill>
                <a:latin typeface="Arial" charset="0"/>
                <a:cs typeface="Arial" charset="0"/>
              </a:defRPr>
            </a:lvl8pPr>
            <a:lvl9pPr marL="3843840" indent="-226108" defTabSz="916995" rtl="1" eaLnBrk="0" fontAlgn="base" hangingPunct="0">
              <a:spcBef>
                <a:spcPct val="0"/>
              </a:spcBef>
              <a:spcAft>
                <a:spcPct val="0"/>
              </a:spcAft>
              <a:defRPr sz="2500" b="1">
                <a:solidFill>
                  <a:srgbClr val="000066"/>
                </a:solidFill>
                <a:latin typeface="Arial" charset="0"/>
                <a:cs typeface="Arial" charset="0"/>
              </a:defRPr>
            </a:lvl9pPr>
          </a:lstStyle>
          <a:p>
            <a:pPr eaLnBrk="1" hangingPunct="1"/>
            <a:r>
              <a:rPr lang="en-US" altLang="en-US" sz="1200" b="0">
                <a:solidFill>
                  <a:schemeClr val="tx1"/>
                </a:solidFill>
              </a:rPr>
              <a:t>World Health Organization</a:t>
            </a:r>
          </a:p>
        </p:txBody>
      </p:sp>
      <p:sp>
        <p:nvSpPr>
          <p:cNvPr id="48131" name="Rectangle 3"/>
          <p:cNvSpPr>
            <a:spLocks noGrp="1" noChangeArrowheads="1"/>
          </p:cNvSpPr>
          <p:nvPr>
            <p:ph type="dt" sz="quarter" idx="1"/>
          </p:nvPr>
        </p:nvSpPr>
        <p:spPr>
          <a:noFill/>
        </p:spPr>
        <p:txBody>
          <a:bodyPr/>
          <a:lstStyle>
            <a:lvl1pPr defTabSz="916995" eaLnBrk="0" hangingPunct="0">
              <a:defRPr sz="2500" b="1">
                <a:solidFill>
                  <a:srgbClr val="000066"/>
                </a:solidFill>
                <a:latin typeface="Arial" charset="0"/>
                <a:cs typeface="Arial" charset="0"/>
              </a:defRPr>
            </a:lvl1pPr>
            <a:lvl2pPr marL="734852" indent="-282635" defTabSz="916995" eaLnBrk="0" hangingPunct="0">
              <a:defRPr sz="2500" b="1">
                <a:solidFill>
                  <a:srgbClr val="000066"/>
                </a:solidFill>
                <a:latin typeface="Arial" charset="0"/>
                <a:cs typeface="Arial" charset="0"/>
              </a:defRPr>
            </a:lvl2pPr>
            <a:lvl3pPr marL="1130541" indent="-226108" defTabSz="916995" eaLnBrk="0" hangingPunct="0">
              <a:defRPr sz="2500" b="1">
                <a:solidFill>
                  <a:srgbClr val="000066"/>
                </a:solidFill>
                <a:latin typeface="Arial" charset="0"/>
                <a:cs typeface="Arial" charset="0"/>
              </a:defRPr>
            </a:lvl3pPr>
            <a:lvl4pPr marL="1582758" indent="-226108" defTabSz="916995" eaLnBrk="0" hangingPunct="0">
              <a:defRPr sz="2500" b="1">
                <a:solidFill>
                  <a:srgbClr val="000066"/>
                </a:solidFill>
                <a:latin typeface="Arial" charset="0"/>
                <a:cs typeface="Arial" charset="0"/>
              </a:defRPr>
            </a:lvl4pPr>
            <a:lvl5pPr marL="2034974" indent="-226108" defTabSz="916995" eaLnBrk="0" hangingPunct="0">
              <a:defRPr sz="2500" b="1">
                <a:solidFill>
                  <a:srgbClr val="000066"/>
                </a:solidFill>
                <a:latin typeface="Arial" charset="0"/>
                <a:cs typeface="Arial" charset="0"/>
              </a:defRPr>
            </a:lvl5pPr>
            <a:lvl6pPr marL="2487191" indent="-226108" defTabSz="916995" rtl="1" eaLnBrk="0" fontAlgn="base" hangingPunct="0">
              <a:spcBef>
                <a:spcPct val="0"/>
              </a:spcBef>
              <a:spcAft>
                <a:spcPct val="0"/>
              </a:spcAft>
              <a:defRPr sz="2500" b="1">
                <a:solidFill>
                  <a:srgbClr val="000066"/>
                </a:solidFill>
                <a:latin typeface="Arial" charset="0"/>
                <a:cs typeface="Arial" charset="0"/>
              </a:defRPr>
            </a:lvl6pPr>
            <a:lvl7pPr marL="2939407" indent="-226108" defTabSz="916995" rtl="1" eaLnBrk="0" fontAlgn="base" hangingPunct="0">
              <a:spcBef>
                <a:spcPct val="0"/>
              </a:spcBef>
              <a:spcAft>
                <a:spcPct val="0"/>
              </a:spcAft>
              <a:defRPr sz="2500" b="1">
                <a:solidFill>
                  <a:srgbClr val="000066"/>
                </a:solidFill>
                <a:latin typeface="Arial" charset="0"/>
                <a:cs typeface="Arial" charset="0"/>
              </a:defRPr>
            </a:lvl7pPr>
            <a:lvl8pPr marL="3391624" indent="-226108" defTabSz="916995" rtl="1" eaLnBrk="0" fontAlgn="base" hangingPunct="0">
              <a:spcBef>
                <a:spcPct val="0"/>
              </a:spcBef>
              <a:spcAft>
                <a:spcPct val="0"/>
              </a:spcAft>
              <a:defRPr sz="2500" b="1">
                <a:solidFill>
                  <a:srgbClr val="000066"/>
                </a:solidFill>
                <a:latin typeface="Arial" charset="0"/>
                <a:cs typeface="Arial" charset="0"/>
              </a:defRPr>
            </a:lvl8pPr>
            <a:lvl9pPr marL="3843840" indent="-226108" defTabSz="916995" rtl="1" eaLnBrk="0" fontAlgn="base" hangingPunct="0">
              <a:spcBef>
                <a:spcPct val="0"/>
              </a:spcBef>
              <a:spcAft>
                <a:spcPct val="0"/>
              </a:spcAft>
              <a:defRPr sz="2500" b="1">
                <a:solidFill>
                  <a:srgbClr val="000066"/>
                </a:solidFill>
                <a:latin typeface="Arial" charset="0"/>
                <a:cs typeface="Arial" charset="0"/>
              </a:defRPr>
            </a:lvl9pPr>
          </a:lstStyle>
          <a:p>
            <a:pPr eaLnBrk="1" hangingPunct="1"/>
            <a:fld id="{E18944B6-683D-4855-A40D-ACFA87CDB317}" type="datetime3">
              <a:rPr lang="en-US" altLang="en-US" sz="1200" b="0">
                <a:solidFill>
                  <a:schemeClr val="tx1"/>
                </a:solidFill>
              </a:rPr>
              <a:pPr eaLnBrk="1" hangingPunct="1"/>
              <a:t>6 March 2018</a:t>
            </a:fld>
            <a:endParaRPr lang="en-US" altLang="en-US" sz="1200" b="0">
              <a:solidFill>
                <a:schemeClr val="tx1"/>
              </a:solidFill>
            </a:endParaRPr>
          </a:p>
        </p:txBody>
      </p:sp>
      <p:sp>
        <p:nvSpPr>
          <p:cNvPr id="48132" name="Rectangle 7"/>
          <p:cNvSpPr>
            <a:spLocks noGrp="1" noChangeArrowheads="1"/>
          </p:cNvSpPr>
          <p:nvPr>
            <p:ph type="sldNum" sz="quarter" idx="5"/>
          </p:nvPr>
        </p:nvSpPr>
        <p:spPr>
          <a:noFill/>
        </p:spPr>
        <p:txBody>
          <a:bodyPr/>
          <a:lstStyle>
            <a:lvl1pPr defTabSz="916995" eaLnBrk="0" hangingPunct="0">
              <a:defRPr sz="2500" b="1">
                <a:solidFill>
                  <a:srgbClr val="000066"/>
                </a:solidFill>
                <a:latin typeface="Arial" charset="0"/>
                <a:cs typeface="Arial" charset="0"/>
              </a:defRPr>
            </a:lvl1pPr>
            <a:lvl2pPr marL="734852" indent="-282635" defTabSz="916995" eaLnBrk="0" hangingPunct="0">
              <a:defRPr sz="2500" b="1">
                <a:solidFill>
                  <a:srgbClr val="000066"/>
                </a:solidFill>
                <a:latin typeface="Arial" charset="0"/>
                <a:cs typeface="Arial" charset="0"/>
              </a:defRPr>
            </a:lvl2pPr>
            <a:lvl3pPr marL="1130541" indent="-226108" defTabSz="916995" eaLnBrk="0" hangingPunct="0">
              <a:defRPr sz="2500" b="1">
                <a:solidFill>
                  <a:srgbClr val="000066"/>
                </a:solidFill>
                <a:latin typeface="Arial" charset="0"/>
                <a:cs typeface="Arial" charset="0"/>
              </a:defRPr>
            </a:lvl3pPr>
            <a:lvl4pPr marL="1582758" indent="-226108" defTabSz="916995" eaLnBrk="0" hangingPunct="0">
              <a:defRPr sz="2500" b="1">
                <a:solidFill>
                  <a:srgbClr val="000066"/>
                </a:solidFill>
                <a:latin typeface="Arial" charset="0"/>
                <a:cs typeface="Arial" charset="0"/>
              </a:defRPr>
            </a:lvl4pPr>
            <a:lvl5pPr marL="2034974" indent="-226108" defTabSz="916995" eaLnBrk="0" hangingPunct="0">
              <a:defRPr sz="2500" b="1">
                <a:solidFill>
                  <a:srgbClr val="000066"/>
                </a:solidFill>
                <a:latin typeface="Arial" charset="0"/>
                <a:cs typeface="Arial" charset="0"/>
              </a:defRPr>
            </a:lvl5pPr>
            <a:lvl6pPr marL="2487191" indent="-226108" defTabSz="916995" rtl="1" eaLnBrk="0" fontAlgn="base" hangingPunct="0">
              <a:spcBef>
                <a:spcPct val="0"/>
              </a:spcBef>
              <a:spcAft>
                <a:spcPct val="0"/>
              </a:spcAft>
              <a:defRPr sz="2500" b="1">
                <a:solidFill>
                  <a:srgbClr val="000066"/>
                </a:solidFill>
                <a:latin typeface="Arial" charset="0"/>
                <a:cs typeface="Arial" charset="0"/>
              </a:defRPr>
            </a:lvl6pPr>
            <a:lvl7pPr marL="2939407" indent="-226108" defTabSz="916995" rtl="1" eaLnBrk="0" fontAlgn="base" hangingPunct="0">
              <a:spcBef>
                <a:spcPct val="0"/>
              </a:spcBef>
              <a:spcAft>
                <a:spcPct val="0"/>
              </a:spcAft>
              <a:defRPr sz="2500" b="1">
                <a:solidFill>
                  <a:srgbClr val="000066"/>
                </a:solidFill>
                <a:latin typeface="Arial" charset="0"/>
                <a:cs typeface="Arial" charset="0"/>
              </a:defRPr>
            </a:lvl7pPr>
            <a:lvl8pPr marL="3391624" indent="-226108" defTabSz="916995" rtl="1" eaLnBrk="0" fontAlgn="base" hangingPunct="0">
              <a:spcBef>
                <a:spcPct val="0"/>
              </a:spcBef>
              <a:spcAft>
                <a:spcPct val="0"/>
              </a:spcAft>
              <a:defRPr sz="2500" b="1">
                <a:solidFill>
                  <a:srgbClr val="000066"/>
                </a:solidFill>
                <a:latin typeface="Arial" charset="0"/>
                <a:cs typeface="Arial" charset="0"/>
              </a:defRPr>
            </a:lvl8pPr>
            <a:lvl9pPr marL="3843840" indent="-226108" defTabSz="916995" rtl="1" eaLnBrk="0" fontAlgn="base" hangingPunct="0">
              <a:spcBef>
                <a:spcPct val="0"/>
              </a:spcBef>
              <a:spcAft>
                <a:spcPct val="0"/>
              </a:spcAft>
              <a:defRPr sz="2500" b="1">
                <a:solidFill>
                  <a:srgbClr val="000066"/>
                </a:solidFill>
                <a:latin typeface="Arial" charset="0"/>
                <a:cs typeface="Arial" charset="0"/>
              </a:defRPr>
            </a:lvl9pPr>
          </a:lstStyle>
          <a:p>
            <a:pPr eaLnBrk="1" hangingPunct="1"/>
            <a:fld id="{1C9CE6F2-B743-4D20-B507-A13EAFC311F8}" type="slidenum">
              <a:rPr lang="en-US" altLang="en-US" sz="1200" b="0">
                <a:solidFill>
                  <a:schemeClr val="tx1"/>
                </a:solidFill>
              </a:rPr>
              <a:pPr eaLnBrk="1" hangingPunct="1"/>
              <a:t>17</a:t>
            </a:fld>
            <a:endParaRPr lang="en-US" altLang="en-US" sz="1200" b="0">
              <a:solidFill>
                <a:schemeClr val="tx1"/>
              </a:solidFill>
            </a:endParaRPr>
          </a:p>
        </p:txBody>
      </p:sp>
      <p:sp>
        <p:nvSpPr>
          <p:cNvPr id="48133" name="Rectangle 2"/>
          <p:cNvSpPr>
            <a:spLocks noGrp="1" noRot="1" noChangeAspect="1" noChangeArrowheads="1" noTextEdit="1"/>
          </p:cNvSpPr>
          <p:nvPr>
            <p:ph type="sldImg"/>
          </p:nvPr>
        </p:nvSpPr>
        <p:spPr>
          <a:xfrm>
            <a:off x="1169988" y="673100"/>
            <a:ext cx="4498975" cy="3375025"/>
          </a:xfrm>
          <a:ln/>
        </p:spPr>
      </p:sp>
      <p:sp>
        <p:nvSpPr>
          <p:cNvPr id="48134" name="Rectangle 3"/>
          <p:cNvSpPr>
            <a:spLocks noGrp="1" noChangeArrowheads="1"/>
          </p:cNvSpPr>
          <p:nvPr>
            <p:ph type="body" idx="1"/>
          </p:nvPr>
        </p:nvSpPr>
        <p:spPr>
          <a:xfrm>
            <a:off x="909747" y="4270507"/>
            <a:ext cx="5014777" cy="4050437"/>
          </a:xfrm>
          <a:noFill/>
        </p:spPr>
        <p:txBody>
          <a:bodyPr lIns="91709" tIns="45854" rIns="91709" bIns="45854"/>
          <a:lstStyle/>
          <a:p>
            <a:pPr eaLnBrk="1" hangingPunct="1"/>
            <a:endParaRPr lang="en-GB" altLang="en-US" dirty="0"/>
          </a:p>
        </p:txBody>
      </p:sp>
    </p:spTree>
    <p:extLst>
      <p:ext uri="{BB962C8B-B14F-4D97-AF65-F5344CB8AC3E}">
        <p14:creationId xmlns:p14="http://schemas.microsoft.com/office/powerpoint/2010/main" val="1758883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56323" name="Rectangle 3"/>
          <p:cNvSpPr>
            <a:spLocks noGrp="1"/>
          </p:cNvSpPr>
          <p:nvPr>
            <p:ph type="body" idx="1"/>
          </p:nvPr>
        </p:nvSpPr>
        <p:spPr/>
        <p:txBody>
          <a:bodyPr/>
          <a:lstStyle/>
          <a:p>
            <a:pPr>
              <a:spcBef>
                <a:spcPct val="0"/>
              </a:spcBef>
            </a:pPr>
            <a:endParaRPr lang="es-ES" altLang="en-US" dirty="0"/>
          </a:p>
        </p:txBody>
      </p:sp>
      <p:sp>
        <p:nvSpPr>
          <p:cNvPr id="56324" name="Text Box 4"/>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4" rIns="92446" bIns="46224"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18</a:t>
            </a:r>
          </a:p>
        </p:txBody>
      </p:sp>
    </p:spTree>
    <p:extLst>
      <p:ext uri="{BB962C8B-B14F-4D97-AF65-F5344CB8AC3E}">
        <p14:creationId xmlns:p14="http://schemas.microsoft.com/office/powerpoint/2010/main" val="4163645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57347" name="Rectangle 3"/>
          <p:cNvSpPr>
            <a:spLocks noGrp="1"/>
          </p:cNvSpPr>
          <p:nvPr>
            <p:ph type="body" idx="1"/>
          </p:nvPr>
        </p:nvSpPr>
        <p:spPr/>
        <p:txBody>
          <a:bodyPr/>
          <a:lstStyle/>
          <a:p>
            <a:pPr>
              <a:spcBef>
                <a:spcPct val="0"/>
              </a:spcBef>
            </a:pPr>
            <a:endParaRPr lang="es-ES" altLang="en-US" dirty="0"/>
          </a:p>
        </p:txBody>
      </p:sp>
      <p:sp>
        <p:nvSpPr>
          <p:cNvPr id="57348" name="Text Box 4"/>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4" rIns="92446" bIns="46224"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19</a:t>
            </a:r>
          </a:p>
        </p:txBody>
      </p:sp>
    </p:spTree>
    <p:extLst>
      <p:ext uri="{BB962C8B-B14F-4D97-AF65-F5344CB8AC3E}">
        <p14:creationId xmlns:p14="http://schemas.microsoft.com/office/powerpoint/2010/main" val="272452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39939" name="Rectangle 3"/>
          <p:cNvSpPr>
            <a:spLocks noGrp="1"/>
          </p:cNvSpPr>
          <p:nvPr>
            <p:ph type="body" idx="1"/>
          </p:nvPr>
        </p:nvSpPr>
        <p:spPr/>
        <p:txBody>
          <a:bodyPr/>
          <a:lstStyle/>
          <a:p>
            <a:pPr>
              <a:spcBef>
                <a:spcPct val="0"/>
              </a:spcBef>
            </a:pPr>
            <a:endParaRPr lang="es-ES" altLang="en-US" dirty="0"/>
          </a:p>
        </p:txBody>
      </p:sp>
      <p:sp>
        <p:nvSpPr>
          <p:cNvPr id="39940" name="Text Box 4"/>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4" rIns="92446" bIns="46224"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2</a:t>
            </a:r>
          </a:p>
        </p:txBody>
      </p:sp>
    </p:spTree>
    <p:extLst>
      <p:ext uri="{BB962C8B-B14F-4D97-AF65-F5344CB8AC3E}">
        <p14:creationId xmlns:p14="http://schemas.microsoft.com/office/powerpoint/2010/main" val="1518231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58371" name="Rectangle 3"/>
          <p:cNvSpPr>
            <a:spLocks noGrp="1"/>
          </p:cNvSpPr>
          <p:nvPr>
            <p:ph type="body" idx="1"/>
          </p:nvPr>
        </p:nvSpPr>
        <p:spPr/>
        <p:txBody>
          <a:bodyPr/>
          <a:lstStyle/>
          <a:p>
            <a:pPr>
              <a:spcBef>
                <a:spcPct val="0"/>
              </a:spcBef>
            </a:pPr>
            <a:endParaRPr lang="es-ES" altLang="en-US" dirty="0"/>
          </a:p>
        </p:txBody>
      </p:sp>
      <p:sp>
        <p:nvSpPr>
          <p:cNvPr id="58372" name="Text Box 4"/>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4" rIns="92446" bIns="46224"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20</a:t>
            </a:r>
          </a:p>
        </p:txBody>
      </p:sp>
    </p:spTree>
    <p:extLst>
      <p:ext uri="{BB962C8B-B14F-4D97-AF65-F5344CB8AC3E}">
        <p14:creationId xmlns:p14="http://schemas.microsoft.com/office/powerpoint/2010/main" val="4105570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59395" name="Rectangle 3"/>
          <p:cNvSpPr>
            <a:spLocks noGrp="1"/>
          </p:cNvSpPr>
          <p:nvPr>
            <p:ph type="body" idx="1"/>
          </p:nvPr>
        </p:nvSpPr>
        <p:spPr/>
        <p:txBody>
          <a:bodyPr/>
          <a:lstStyle/>
          <a:p>
            <a:pPr>
              <a:spcBef>
                <a:spcPct val="0"/>
              </a:spcBef>
            </a:pPr>
            <a:endParaRPr lang="es-ES" altLang="en-US" dirty="0"/>
          </a:p>
        </p:txBody>
      </p:sp>
      <p:sp>
        <p:nvSpPr>
          <p:cNvPr id="59396" name="Text Box 4"/>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4" rIns="92446" bIns="46224"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21</a:t>
            </a:r>
          </a:p>
        </p:txBody>
      </p:sp>
    </p:spTree>
    <p:extLst>
      <p:ext uri="{BB962C8B-B14F-4D97-AF65-F5344CB8AC3E}">
        <p14:creationId xmlns:p14="http://schemas.microsoft.com/office/powerpoint/2010/main" val="1589900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60419" name="Rectangle 3"/>
          <p:cNvSpPr>
            <a:spLocks noGrp="1"/>
          </p:cNvSpPr>
          <p:nvPr>
            <p:ph type="body" idx="1"/>
          </p:nvPr>
        </p:nvSpPr>
        <p:spPr/>
        <p:txBody>
          <a:bodyPr/>
          <a:lstStyle/>
          <a:p>
            <a:pPr>
              <a:spcBef>
                <a:spcPct val="0"/>
              </a:spcBef>
            </a:pPr>
            <a:endParaRPr lang="es-ES" altLang="en-US" dirty="0"/>
          </a:p>
        </p:txBody>
      </p:sp>
      <p:sp>
        <p:nvSpPr>
          <p:cNvPr id="60420" name="Text Box 4"/>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4" rIns="92446" bIns="46224"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22</a:t>
            </a:r>
          </a:p>
        </p:txBody>
      </p:sp>
    </p:spTree>
    <p:extLst>
      <p:ext uri="{BB962C8B-B14F-4D97-AF65-F5344CB8AC3E}">
        <p14:creationId xmlns:p14="http://schemas.microsoft.com/office/powerpoint/2010/main" val="20820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61443" name="Rectangle 3"/>
          <p:cNvSpPr>
            <a:spLocks noGrp="1"/>
          </p:cNvSpPr>
          <p:nvPr>
            <p:ph type="body" idx="1"/>
          </p:nvPr>
        </p:nvSpPr>
        <p:spPr/>
        <p:txBody>
          <a:bodyPr/>
          <a:lstStyle/>
          <a:p>
            <a:pPr>
              <a:spcBef>
                <a:spcPct val="0"/>
              </a:spcBef>
            </a:pPr>
            <a:endParaRPr lang="es-ES" altLang="en-US" dirty="0"/>
          </a:p>
        </p:txBody>
      </p:sp>
      <p:sp>
        <p:nvSpPr>
          <p:cNvPr id="61444" name="Text Box 4"/>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4" rIns="92446" bIns="46224"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23</a:t>
            </a:r>
          </a:p>
        </p:txBody>
      </p:sp>
    </p:spTree>
    <p:extLst>
      <p:ext uri="{BB962C8B-B14F-4D97-AF65-F5344CB8AC3E}">
        <p14:creationId xmlns:p14="http://schemas.microsoft.com/office/powerpoint/2010/main" val="1763269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40963" name="Rectangle 3"/>
          <p:cNvSpPr>
            <a:spLocks noGrp="1"/>
          </p:cNvSpPr>
          <p:nvPr>
            <p:ph type="body" idx="1"/>
          </p:nvPr>
        </p:nvSpPr>
        <p:spPr/>
        <p:txBody>
          <a:bodyPr/>
          <a:lstStyle/>
          <a:p>
            <a:pPr>
              <a:spcBef>
                <a:spcPct val="0"/>
              </a:spcBef>
            </a:pPr>
            <a:endParaRPr lang="es-ES" altLang="en-US" dirty="0"/>
          </a:p>
        </p:txBody>
      </p:sp>
      <p:sp>
        <p:nvSpPr>
          <p:cNvPr id="40964" name="Text Box 4"/>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4" rIns="92446" bIns="46224"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3</a:t>
            </a:r>
          </a:p>
        </p:txBody>
      </p:sp>
    </p:spTree>
    <p:extLst>
      <p:ext uri="{BB962C8B-B14F-4D97-AF65-F5344CB8AC3E}">
        <p14:creationId xmlns:p14="http://schemas.microsoft.com/office/powerpoint/2010/main" val="3602340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41987" name="Rectangle 3"/>
          <p:cNvSpPr>
            <a:spLocks noGrp="1"/>
          </p:cNvSpPr>
          <p:nvPr>
            <p:ph type="body" idx="1"/>
          </p:nvPr>
        </p:nvSpPr>
        <p:spPr/>
        <p:txBody>
          <a:bodyPr/>
          <a:lstStyle/>
          <a:p>
            <a:pPr>
              <a:spcBef>
                <a:spcPct val="0"/>
              </a:spcBef>
            </a:pPr>
            <a:endParaRPr lang="es-ES" altLang="en-US" dirty="0"/>
          </a:p>
        </p:txBody>
      </p:sp>
      <p:sp>
        <p:nvSpPr>
          <p:cNvPr id="41988" name="Text Box 4"/>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4" rIns="92446" bIns="46224"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4</a:t>
            </a:r>
          </a:p>
        </p:txBody>
      </p:sp>
    </p:spTree>
    <p:extLst>
      <p:ext uri="{BB962C8B-B14F-4D97-AF65-F5344CB8AC3E}">
        <p14:creationId xmlns:p14="http://schemas.microsoft.com/office/powerpoint/2010/main" val="3644962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43011" name="Rectangle 3"/>
          <p:cNvSpPr>
            <a:spLocks noGrp="1"/>
          </p:cNvSpPr>
          <p:nvPr>
            <p:ph type="body" idx="1"/>
          </p:nvPr>
        </p:nvSpPr>
        <p:spPr/>
        <p:txBody>
          <a:bodyPr/>
          <a:lstStyle/>
          <a:p>
            <a:pPr>
              <a:spcBef>
                <a:spcPct val="0"/>
              </a:spcBef>
            </a:pPr>
            <a:endParaRPr lang="es-ES" altLang="en-US" dirty="0"/>
          </a:p>
        </p:txBody>
      </p:sp>
      <p:sp>
        <p:nvSpPr>
          <p:cNvPr id="43012" name="Text Box 4"/>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4" rIns="92446" bIns="46224"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5</a:t>
            </a:r>
          </a:p>
        </p:txBody>
      </p:sp>
    </p:spTree>
    <p:extLst>
      <p:ext uri="{BB962C8B-B14F-4D97-AF65-F5344CB8AC3E}">
        <p14:creationId xmlns:p14="http://schemas.microsoft.com/office/powerpoint/2010/main" val="2061337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44035" name="Rectangle 3"/>
          <p:cNvSpPr>
            <a:spLocks noGrp="1"/>
          </p:cNvSpPr>
          <p:nvPr>
            <p:ph type="body" idx="1"/>
          </p:nvPr>
        </p:nvSpPr>
        <p:spPr/>
        <p:txBody>
          <a:bodyPr/>
          <a:lstStyle/>
          <a:p>
            <a:pPr>
              <a:spcBef>
                <a:spcPct val="0"/>
              </a:spcBef>
            </a:pPr>
            <a:endParaRPr lang="es-ES" altLang="en-US" dirty="0"/>
          </a:p>
        </p:txBody>
      </p:sp>
      <p:sp>
        <p:nvSpPr>
          <p:cNvPr id="44036" name="Text Box 4"/>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4" rIns="92446" bIns="46224"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6</a:t>
            </a:r>
          </a:p>
        </p:txBody>
      </p:sp>
    </p:spTree>
    <p:extLst>
      <p:ext uri="{BB962C8B-B14F-4D97-AF65-F5344CB8AC3E}">
        <p14:creationId xmlns:p14="http://schemas.microsoft.com/office/powerpoint/2010/main" val="2331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45059" name="Rectangle 3"/>
          <p:cNvSpPr>
            <a:spLocks noGrp="1"/>
          </p:cNvSpPr>
          <p:nvPr>
            <p:ph type="body" idx="1"/>
          </p:nvPr>
        </p:nvSpPr>
        <p:spPr/>
        <p:txBody>
          <a:bodyPr/>
          <a:lstStyle/>
          <a:p>
            <a:pPr>
              <a:spcBef>
                <a:spcPct val="0"/>
              </a:spcBef>
            </a:pPr>
            <a:endParaRPr lang="es-ES" altLang="en-US" dirty="0"/>
          </a:p>
        </p:txBody>
      </p:sp>
      <p:sp>
        <p:nvSpPr>
          <p:cNvPr id="45060" name="Text Box 4"/>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4" rIns="92446" bIns="46224"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7</a:t>
            </a:r>
          </a:p>
        </p:txBody>
      </p:sp>
    </p:spTree>
    <p:extLst>
      <p:ext uri="{BB962C8B-B14F-4D97-AF65-F5344CB8AC3E}">
        <p14:creationId xmlns:p14="http://schemas.microsoft.com/office/powerpoint/2010/main" val="385972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46083" name="Rectangle 3"/>
          <p:cNvSpPr>
            <a:spLocks noGrp="1"/>
          </p:cNvSpPr>
          <p:nvPr>
            <p:ph type="body" idx="1"/>
          </p:nvPr>
        </p:nvSpPr>
        <p:spPr/>
        <p:txBody>
          <a:bodyPr/>
          <a:lstStyle/>
          <a:p>
            <a:pPr>
              <a:spcBef>
                <a:spcPct val="0"/>
              </a:spcBef>
            </a:pPr>
            <a:endParaRPr lang="es-ES" altLang="en-US" dirty="0"/>
          </a:p>
        </p:txBody>
      </p:sp>
      <p:sp>
        <p:nvSpPr>
          <p:cNvPr id="46084" name="Text Box 4"/>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4" rIns="92446" bIns="46224"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8</a:t>
            </a:r>
          </a:p>
        </p:txBody>
      </p:sp>
    </p:spTree>
    <p:extLst>
      <p:ext uri="{BB962C8B-B14F-4D97-AF65-F5344CB8AC3E}">
        <p14:creationId xmlns:p14="http://schemas.microsoft.com/office/powerpoint/2010/main" val="2198071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47107" name="Rectangle 3"/>
          <p:cNvSpPr>
            <a:spLocks noGrp="1"/>
          </p:cNvSpPr>
          <p:nvPr>
            <p:ph type="body" idx="1"/>
          </p:nvPr>
        </p:nvSpPr>
        <p:spPr/>
        <p:txBody>
          <a:bodyPr/>
          <a:lstStyle/>
          <a:p>
            <a:pPr marL="0" marR="0" lvl="0" indent="0" algn="ctr" defTabSz="363220" eaLnBrk="1" fontAlgn="auto" latinLnBrk="0" hangingPunct="0">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013360"/>
              </a:solidFill>
              <a:effectLst/>
              <a:uLnTx/>
              <a:uFillTx/>
              <a:latin typeface="Arial" panose="020B0604020202020204" pitchFamily="34" charset="0"/>
              <a:cs typeface="Arial" panose="020B0604020202020204" pitchFamily="34" charset="0"/>
              <a:sym typeface="Gill Sans"/>
            </a:endParaRPr>
          </a:p>
          <a:p>
            <a:r>
              <a:rPr lang="es-ES" sz="1200" kern="1200" dirty="0">
                <a:solidFill>
                  <a:schemeClr val="tx1"/>
                </a:solidFill>
                <a:effectLst/>
              </a:rPr>
              <a:t>unidad de la OMS con la que se podrá establecer contacto en cualquier momento para la comunicación con los Centros Nacionales de Enlace para el RSI </a:t>
            </a:r>
            <a:endParaRPr lang="es-ES" dirty="0"/>
          </a:p>
          <a:p>
            <a:pPr>
              <a:spcBef>
                <a:spcPct val="0"/>
              </a:spcBef>
            </a:pPr>
            <a:endParaRPr lang="es-ES" altLang="en-US" dirty="0"/>
          </a:p>
        </p:txBody>
      </p:sp>
      <p:sp>
        <p:nvSpPr>
          <p:cNvPr id="47108" name="Text Box 4"/>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4" rIns="92446" bIns="46224"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9</a:t>
            </a:r>
          </a:p>
        </p:txBody>
      </p:sp>
    </p:spTree>
    <p:extLst>
      <p:ext uri="{BB962C8B-B14F-4D97-AF65-F5344CB8AC3E}">
        <p14:creationId xmlns:p14="http://schemas.microsoft.com/office/powerpoint/2010/main" val="125159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dirty="0" err="1"/>
              <a:t>Click</a:t>
            </a:r>
            <a:r>
              <a:rPr lang="es-ES" dirty="0"/>
              <a:t> to </a:t>
            </a:r>
            <a:r>
              <a:rPr lang="es-ES" dirty="0" err="1"/>
              <a:t>edit</a:t>
            </a:r>
            <a:r>
              <a:rPr lang="es-ES" dirty="0"/>
              <a:t> Master </a:t>
            </a:r>
            <a:r>
              <a:rPr lang="es-ES" dirty="0" err="1"/>
              <a:t>title</a:t>
            </a:r>
            <a:r>
              <a:rPr lang="es-ES" dirty="0"/>
              <a:t> </a:t>
            </a:r>
            <a:r>
              <a:rPr lang="es-ES" dirty="0" err="1"/>
              <a:t>style</a:t>
            </a:r>
            <a:endParaRPr lang="es-E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dirty="0" err="1"/>
              <a:t>Click</a:t>
            </a:r>
            <a:r>
              <a:rPr lang="es-ES" dirty="0"/>
              <a:t> to </a:t>
            </a:r>
            <a:r>
              <a:rPr lang="es-ES" dirty="0" err="1"/>
              <a:t>edit</a:t>
            </a:r>
            <a:r>
              <a:rPr lang="es-ES" dirty="0"/>
              <a:t> Master </a:t>
            </a:r>
            <a:r>
              <a:rPr lang="es-ES" dirty="0" err="1"/>
              <a:t>subtitle</a:t>
            </a:r>
            <a:r>
              <a:rPr lang="es-ES" dirty="0"/>
              <a:t> </a:t>
            </a:r>
            <a:r>
              <a:rPr lang="es-ES" dirty="0" err="1"/>
              <a:t>style</a:t>
            </a:r>
            <a:endParaRPr lang="es-ES" dirty="0"/>
          </a:p>
        </p:txBody>
      </p:sp>
      <p:sp>
        <p:nvSpPr>
          <p:cNvPr id="4" name="Slide Number Placeholder 3"/>
          <p:cNvSpPr>
            <a:spLocks noGrp="1"/>
          </p:cNvSpPr>
          <p:nvPr>
            <p:ph type="sldNum" sz="quarter" idx="10"/>
          </p:nvPr>
        </p:nvSpPr>
        <p:spPr/>
        <p:txBody>
          <a:bodyPr/>
          <a:lstStyle>
            <a:lvl1pPr>
              <a:defRPr/>
            </a:lvl1pPr>
          </a:lstStyle>
          <a:p>
            <a:r>
              <a:rPr lang="es-ES" altLang="en-US" dirty="0"/>
              <a:t>&lt;#&gt;</a:t>
            </a:r>
          </a:p>
        </p:txBody>
      </p:sp>
      <p:sp>
        <p:nvSpPr>
          <p:cNvPr id="5" name="Date Placeholder 4"/>
          <p:cNvSpPr>
            <a:spLocks noGrp="1"/>
          </p:cNvSpPr>
          <p:nvPr>
            <p:ph type="dt" sz="half" idx="11"/>
          </p:nvPr>
        </p:nvSpPr>
        <p:spPr/>
        <p:txBody>
          <a:bodyPr/>
          <a:lstStyle>
            <a:lvl1pPr>
              <a:defRPr/>
            </a:lvl1pPr>
          </a:lstStyle>
          <a:p>
            <a:r>
              <a:rPr lang="es-ES" altLang="en-US" dirty="0"/>
              <a:t>15 de diciembre del 2017</a:t>
            </a:r>
          </a:p>
        </p:txBody>
      </p:sp>
    </p:spTree>
    <p:extLst>
      <p:ext uri="{BB962C8B-B14F-4D97-AF65-F5344CB8AC3E}">
        <p14:creationId xmlns:p14="http://schemas.microsoft.com/office/powerpoint/2010/main" val="110065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p>
        </p:txBody>
      </p:sp>
      <p:sp>
        <p:nvSpPr>
          <p:cNvPr id="5" name="Date Placeholder 4"/>
          <p:cNvSpPr>
            <a:spLocks noGrp="1"/>
          </p:cNvSpPr>
          <p:nvPr>
            <p:ph type="dt" sz="half" idx="11"/>
          </p:nvPr>
        </p:nvSpPr>
        <p:spPr/>
        <p:txBody>
          <a:bodyPr/>
          <a:lstStyle>
            <a:lvl1pPr>
              <a:defRPr/>
            </a:lvl1pPr>
          </a:lstStyle>
          <a:p>
            <a:r>
              <a:rPr lang="en-US" altLang="en-US" dirty="0"/>
              <a:t>15 de diciembre del 2017</a:t>
            </a:r>
          </a:p>
        </p:txBody>
      </p:sp>
    </p:spTree>
    <p:extLst>
      <p:ext uri="{BB962C8B-B14F-4D97-AF65-F5344CB8AC3E}">
        <p14:creationId xmlns:p14="http://schemas.microsoft.com/office/powerpoint/2010/main" val="10228133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4636112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22679982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5046721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40506874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8772551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3170017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6484601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22966696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37343675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147164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p>
        </p:txBody>
      </p:sp>
      <p:sp>
        <p:nvSpPr>
          <p:cNvPr id="5" name="Date Placeholder 4"/>
          <p:cNvSpPr>
            <a:spLocks noGrp="1"/>
          </p:cNvSpPr>
          <p:nvPr>
            <p:ph type="dt" sz="half" idx="11"/>
          </p:nvPr>
        </p:nvSpPr>
        <p:spPr/>
        <p:txBody>
          <a:bodyPr/>
          <a:lstStyle>
            <a:lvl1pPr>
              <a:defRPr/>
            </a:lvl1pPr>
          </a:lstStyle>
          <a:p>
            <a:r>
              <a:rPr lang="en-US" altLang="en-US" dirty="0"/>
              <a:t>15 de diciembre del 2017</a:t>
            </a:r>
          </a:p>
        </p:txBody>
      </p:sp>
    </p:spTree>
    <p:extLst>
      <p:ext uri="{BB962C8B-B14F-4D97-AF65-F5344CB8AC3E}">
        <p14:creationId xmlns:p14="http://schemas.microsoft.com/office/powerpoint/2010/main" val="155407715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15632628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1813051935"/>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149840267"/>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251499503"/>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798276237"/>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4105554287"/>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1253015103"/>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3002852764"/>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1423884172"/>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33056852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6064376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1373400411"/>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3210181769"/>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674049751"/>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3515902282"/>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294098004"/>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3766768978"/>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1763618575"/>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1815540984"/>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2644387402"/>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266913620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9660530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749206047"/>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3787551875"/>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s-ES_tradnl" altLang="en-US" dirty="0"/>
              <a:t>&lt;#&gt;</a:t>
            </a:r>
          </a:p>
        </p:txBody>
      </p:sp>
    </p:spTree>
    <p:extLst>
      <p:ext uri="{BB962C8B-B14F-4D97-AF65-F5344CB8AC3E}">
        <p14:creationId xmlns:p14="http://schemas.microsoft.com/office/powerpoint/2010/main" val="2045401834"/>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798997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94920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191687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86359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72396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977301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548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6728436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74859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53917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96239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1369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327" y="533400"/>
            <a:ext cx="6909288" cy="1143000"/>
          </a:xfrm>
        </p:spPr>
        <p:txBody>
          <a:bodyPr/>
          <a:lstStyle/>
          <a:p>
            <a:r>
              <a:rPr lang="en-US"/>
              <a:t>Click to edit Master title style</a:t>
            </a:r>
            <a:endParaRPr lang="es-ES"/>
          </a:p>
        </p:txBody>
      </p:sp>
      <p:sp>
        <p:nvSpPr>
          <p:cNvPr id="3" name="Chart Placeholder 2"/>
          <p:cNvSpPr>
            <a:spLocks noGrp="1"/>
          </p:cNvSpPr>
          <p:nvPr>
            <p:ph type="chart" idx="1"/>
          </p:nvPr>
        </p:nvSpPr>
        <p:spPr>
          <a:xfrm>
            <a:off x="1118089" y="1828800"/>
            <a:ext cx="6907823" cy="3886200"/>
          </a:xfrm>
        </p:spPr>
        <p:txBody>
          <a:bodyPr/>
          <a:lstStyle/>
          <a:p>
            <a:pPr lvl="0"/>
            <a:endParaRPr lang="es-ES" noProof="0"/>
          </a:p>
        </p:txBody>
      </p:sp>
    </p:spTree>
    <p:extLst>
      <p:ext uri="{BB962C8B-B14F-4D97-AF65-F5344CB8AC3E}">
        <p14:creationId xmlns:p14="http://schemas.microsoft.com/office/powerpoint/2010/main" val="1847439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046490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749686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423117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612818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974881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p>
        </p:txBody>
      </p:sp>
      <p:sp>
        <p:nvSpPr>
          <p:cNvPr id="5" name="Date Placeholder 4"/>
          <p:cNvSpPr>
            <a:spLocks noGrp="1"/>
          </p:cNvSpPr>
          <p:nvPr>
            <p:ph type="dt" sz="half" idx="11"/>
          </p:nvPr>
        </p:nvSpPr>
        <p:spPr/>
        <p:txBody>
          <a:bodyPr/>
          <a:lstStyle>
            <a:lvl1pPr>
              <a:defRPr/>
            </a:lvl1pPr>
          </a:lstStyle>
          <a:p>
            <a:r>
              <a:rPr lang="en-US" altLang="en-US" dirty="0"/>
              <a:t>15 de diciembre del 2017</a:t>
            </a:r>
          </a:p>
        </p:txBody>
      </p:sp>
    </p:spTree>
    <p:extLst>
      <p:ext uri="{BB962C8B-B14F-4D97-AF65-F5344CB8AC3E}">
        <p14:creationId xmlns:p14="http://schemas.microsoft.com/office/powerpoint/2010/main" val="1342636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1515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247318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421263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5" name="Slide Number Placeholder 4"/>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3793763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5" name="Slide Number Placeholder 4"/>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1284103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5" name="Slide Number Placeholder 4"/>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1688089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6" name="Slide Number Placeholder 5"/>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225452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8" name="Slide Number Placeholder 7"/>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3208668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4" name="Slide Number Placeholder 3"/>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3221305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3" name="Slide Number Placeholder 2"/>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763214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p>
        </p:txBody>
      </p:sp>
      <p:sp>
        <p:nvSpPr>
          <p:cNvPr id="5" name="Date Placeholder 4"/>
          <p:cNvSpPr>
            <a:spLocks noGrp="1"/>
          </p:cNvSpPr>
          <p:nvPr>
            <p:ph type="dt" sz="half" idx="11"/>
          </p:nvPr>
        </p:nvSpPr>
        <p:spPr/>
        <p:txBody>
          <a:bodyPr/>
          <a:lstStyle>
            <a:lvl1pPr>
              <a:defRPr/>
            </a:lvl1pPr>
          </a:lstStyle>
          <a:p>
            <a:r>
              <a:rPr lang="en-US" altLang="en-US" dirty="0"/>
              <a:t>15 de diciembre del 2017</a:t>
            </a:r>
          </a:p>
        </p:txBody>
      </p:sp>
    </p:spTree>
    <p:extLst>
      <p:ext uri="{BB962C8B-B14F-4D97-AF65-F5344CB8AC3E}">
        <p14:creationId xmlns:p14="http://schemas.microsoft.com/office/powerpoint/2010/main" val="3605677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6" name="Slide Number Placeholder 5"/>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1279761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6" name="Slide Number Placeholder 5"/>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821185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5" name="Slide Number Placeholder 4"/>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2436545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5" name="Slide Number Placeholder 4"/>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23439018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358661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1247138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2946733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3099400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11769797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147149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p>
        </p:txBody>
      </p:sp>
      <p:sp>
        <p:nvSpPr>
          <p:cNvPr id="6" name="Date Placeholder 5"/>
          <p:cNvSpPr>
            <a:spLocks noGrp="1"/>
          </p:cNvSpPr>
          <p:nvPr>
            <p:ph type="dt" sz="half" idx="11"/>
          </p:nvPr>
        </p:nvSpPr>
        <p:spPr/>
        <p:txBody>
          <a:bodyPr/>
          <a:lstStyle>
            <a:lvl1pPr>
              <a:defRPr/>
            </a:lvl1pPr>
          </a:lstStyle>
          <a:p>
            <a:r>
              <a:rPr lang="en-US" altLang="en-US" dirty="0"/>
              <a:t>15 de diciembre del 2017</a:t>
            </a:r>
          </a:p>
        </p:txBody>
      </p:sp>
    </p:spTree>
    <p:extLst>
      <p:ext uri="{BB962C8B-B14F-4D97-AF65-F5344CB8AC3E}">
        <p14:creationId xmlns:p14="http://schemas.microsoft.com/office/powerpoint/2010/main" val="139534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525303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2399431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35089289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39267468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31254819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5" name="Slide Number Placeholder 4"/>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1226895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5" name="Slide Number Placeholder 4"/>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3132981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5" name="Slide Number Placeholder 4"/>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6051721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6" name="Slide Number Placeholder 5"/>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13568228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8" name="Slide Number Placeholder 7"/>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3048624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n-US" altLang="en-US" dirty="0"/>
              <a:t>&lt;#&gt;</a:t>
            </a:r>
          </a:p>
        </p:txBody>
      </p:sp>
      <p:sp>
        <p:nvSpPr>
          <p:cNvPr id="8" name="Date Placeholder 7"/>
          <p:cNvSpPr>
            <a:spLocks noGrp="1"/>
          </p:cNvSpPr>
          <p:nvPr>
            <p:ph type="dt" sz="half" idx="11"/>
          </p:nvPr>
        </p:nvSpPr>
        <p:spPr/>
        <p:txBody>
          <a:bodyPr/>
          <a:lstStyle>
            <a:lvl1pPr>
              <a:defRPr/>
            </a:lvl1pPr>
          </a:lstStyle>
          <a:p>
            <a:r>
              <a:rPr lang="en-US" altLang="en-US" dirty="0"/>
              <a:t>15 de diciembre del 2017</a:t>
            </a:r>
          </a:p>
        </p:txBody>
      </p:sp>
    </p:spTree>
    <p:extLst>
      <p:ext uri="{BB962C8B-B14F-4D97-AF65-F5344CB8AC3E}">
        <p14:creationId xmlns:p14="http://schemas.microsoft.com/office/powerpoint/2010/main" val="18721595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4" name="Slide Number Placeholder 3"/>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24869324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3" name="Slide Number Placeholder 2"/>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3650678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6" name="Slide Number Placeholder 5"/>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26136101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6" name="Slide Number Placeholder 5"/>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10653034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5" name="Slide Number Placeholder 4"/>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9080700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5" name="Slide Number Placeholder 4"/>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37906177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5" name="Slide Number Placeholder 4"/>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31220678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5" name="Slide Number Placeholder 4"/>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38726851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5" name="Slide Number Placeholder 4"/>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2057626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6" name="Slide Number Placeholder 5"/>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3292800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n-US" altLang="en-US" dirty="0"/>
              <a:t>&lt;#&gt;</a:t>
            </a:r>
          </a:p>
        </p:txBody>
      </p:sp>
      <p:sp>
        <p:nvSpPr>
          <p:cNvPr id="4" name="Date Placeholder 3"/>
          <p:cNvSpPr>
            <a:spLocks noGrp="1"/>
          </p:cNvSpPr>
          <p:nvPr>
            <p:ph type="dt" sz="half" idx="11"/>
          </p:nvPr>
        </p:nvSpPr>
        <p:spPr/>
        <p:txBody>
          <a:bodyPr/>
          <a:lstStyle>
            <a:lvl1pPr>
              <a:defRPr/>
            </a:lvl1pPr>
          </a:lstStyle>
          <a:p>
            <a:r>
              <a:rPr lang="en-US" altLang="en-US" dirty="0"/>
              <a:t>15 de diciembre del 2017</a:t>
            </a:r>
          </a:p>
        </p:txBody>
      </p:sp>
    </p:spTree>
    <p:extLst>
      <p:ext uri="{BB962C8B-B14F-4D97-AF65-F5344CB8AC3E}">
        <p14:creationId xmlns:p14="http://schemas.microsoft.com/office/powerpoint/2010/main" val="26724504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8" name="Slide Number Placeholder 7"/>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38639212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4" name="Slide Number Placeholder 3"/>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24040783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3" name="Slide Number Placeholder 2"/>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28207770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6" name="Slide Number Placeholder 5"/>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22137579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6" name="Slide Number Placeholder 5"/>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34808826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5" name="Slide Number Placeholder 4"/>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5746828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
        <p:nvSpPr>
          <p:cNvPr id="5" name="Slide Number Placeholder 4"/>
          <p:cNvSpPr>
            <a:spLocks noGrp="1"/>
          </p:cNvSpPr>
          <p:nvPr>
            <p:ph type="sldNum" sz="quarter" idx="11"/>
          </p:nvPr>
        </p:nvSpPr>
        <p:spPr/>
        <p:txBody>
          <a:bodyPr/>
          <a:lstStyle>
            <a:lvl1pPr>
              <a:defRPr/>
            </a:lvl1pPr>
          </a:lstStyle>
          <a:p>
            <a:r>
              <a:rPr lang="es-ES_tradnl" altLang="en-US" dirty="0"/>
              <a:t>&lt;#&gt;</a:t>
            </a:r>
            <a:endParaRPr lang="en-GB" altLang="en-US" dirty="0"/>
          </a:p>
        </p:txBody>
      </p:sp>
    </p:spTree>
    <p:extLst>
      <p:ext uri="{BB962C8B-B14F-4D97-AF65-F5344CB8AC3E}">
        <p14:creationId xmlns:p14="http://schemas.microsoft.com/office/powerpoint/2010/main" val="9508826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28703748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4168329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287095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&lt;#&gt;</a:t>
            </a:r>
          </a:p>
        </p:txBody>
      </p:sp>
      <p:sp>
        <p:nvSpPr>
          <p:cNvPr id="3" name="Date Placeholder 2"/>
          <p:cNvSpPr>
            <a:spLocks noGrp="1"/>
          </p:cNvSpPr>
          <p:nvPr>
            <p:ph type="dt" sz="half" idx="11"/>
          </p:nvPr>
        </p:nvSpPr>
        <p:spPr/>
        <p:txBody>
          <a:bodyPr/>
          <a:lstStyle>
            <a:lvl1pPr>
              <a:defRPr/>
            </a:lvl1pPr>
          </a:lstStyle>
          <a:p>
            <a:r>
              <a:rPr lang="en-US" altLang="en-US" dirty="0"/>
              <a:t>15 de diciembre del 2017</a:t>
            </a:r>
          </a:p>
        </p:txBody>
      </p:sp>
    </p:spTree>
    <p:extLst>
      <p:ext uri="{BB962C8B-B14F-4D97-AF65-F5344CB8AC3E}">
        <p14:creationId xmlns:p14="http://schemas.microsoft.com/office/powerpoint/2010/main" val="2753993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32326322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2526372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23707648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22440853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41876680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26074977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38276781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949011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21012344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163049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p>
        </p:txBody>
      </p:sp>
      <p:sp>
        <p:nvSpPr>
          <p:cNvPr id="6" name="Date Placeholder 5"/>
          <p:cNvSpPr>
            <a:spLocks noGrp="1"/>
          </p:cNvSpPr>
          <p:nvPr>
            <p:ph type="dt" sz="half" idx="11"/>
          </p:nvPr>
        </p:nvSpPr>
        <p:spPr/>
        <p:txBody>
          <a:bodyPr/>
          <a:lstStyle>
            <a:lvl1pPr>
              <a:defRPr/>
            </a:lvl1pPr>
          </a:lstStyle>
          <a:p>
            <a:r>
              <a:rPr lang="en-US" altLang="en-US" dirty="0"/>
              <a:t>15 de diciembre del 2017</a:t>
            </a:r>
          </a:p>
        </p:txBody>
      </p:sp>
    </p:spTree>
    <p:extLst>
      <p:ext uri="{BB962C8B-B14F-4D97-AF65-F5344CB8AC3E}">
        <p14:creationId xmlns:p14="http://schemas.microsoft.com/office/powerpoint/2010/main" val="17832084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28167057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37544960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29273184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4582955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5431044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38449890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6896306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15946337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15708390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363662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p>
        </p:txBody>
      </p:sp>
      <p:sp>
        <p:nvSpPr>
          <p:cNvPr id="6" name="Date Placeholder 5"/>
          <p:cNvSpPr>
            <a:spLocks noGrp="1"/>
          </p:cNvSpPr>
          <p:nvPr>
            <p:ph type="dt" sz="half" idx="11"/>
          </p:nvPr>
        </p:nvSpPr>
        <p:spPr/>
        <p:txBody>
          <a:bodyPr/>
          <a:lstStyle>
            <a:lvl1pPr>
              <a:defRPr/>
            </a:lvl1pPr>
          </a:lstStyle>
          <a:p>
            <a:r>
              <a:rPr lang="en-US" altLang="en-US" dirty="0"/>
              <a:t>15 de diciembre del 2017</a:t>
            </a:r>
          </a:p>
        </p:txBody>
      </p:sp>
    </p:spTree>
    <p:extLst>
      <p:ext uri="{BB962C8B-B14F-4D97-AF65-F5344CB8AC3E}">
        <p14:creationId xmlns:p14="http://schemas.microsoft.com/office/powerpoint/2010/main" val="16973094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32374330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37676630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14773154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15150365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25404881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17299162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14986015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26588419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14932532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s-ES_tradnl" altLang="en-US" dirty="0"/>
              <a:t>15 de diciembre del 2017</a:t>
            </a:r>
            <a:endParaRPr lang="en-GB" altLang="en-US" dirty="0"/>
          </a:p>
        </p:txBody>
      </p:sp>
    </p:spTree>
    <p:extLst>
      <p:ext uri="{BB962C8B-B14F-4D97-AF65-F5344CB8AC3E}">
        <p14:creationId xmlns:p14="http://schemas.microsoft.com/office/powerpoint/2010/main" val="346403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3.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dirty="0" err="1"/>
              <a:t>Click</a:t>
            </a:r>
            <a:r>
              <a:rPr lang="es-ES" altLang="en-US" dirty="0"/>
              <a:t> to </a:t>
            </a:r>
            <a:r>
              <a:rPr lang="es-ES" altLang="en-US" dirty="0" err="1"/>
              <a:t>edit</a:t>
            </a:r>
            <a:r>
              <a:rPr lang="es-ES" altLang="en-US" dirty="0"/>
              <a:t> Master </a:t>
            </a:r>
            <a:r>
              <a:rPr lang="es-ES" altLang="en-US" dirty="0" err="1"/>
              <a:t>text</a:t>
            </a:r>
            <a:r>
              <a:rPr lang="es-ES" altLang="en-US" dirty="0"/>
              <a:t> </a:t>
            </a:r>
            <a:r>
              <a:rPr lang="es-ES" altLang="en-US" dirty="0" err="1"/>
              <a:t>styles</a:t>
            </a:r>
            <a:endParaRPr lang="es-ES" altLang="en-US" dirty="0"/>
          </a:p>
          <a:p>
            <a:pPr lvl="1"/>
            <a:r>
              <a:rPr lang="es-ES" altLang="en-US" dirty="0" err="1"/>
              <a:t>Second</a:t>
            </a:r>
            <a:r>
              <a:rPr lang="es-ES" altLang="en-US" dirty="0"/>
              <a:t> </a:t>
            </a:r>
            <a:r>
              <a:rPr lang="es-ES" altLang="en-US" dirty="0" err="1"/>
              <a:t>level</a:t>
            </a:r>
            <a:endParaRPr lang="es-ES" altLang="en-US" dirty="0"/>
          </a:p>
          <a:p>
            <a:pPr lvl="2"/>
            <a:r>
              <a:rPr lang="es-ES" altLang="en-US" dirty="0" err="1"/>
              <a:t>Third</a:t>
            </a:r>
            <a:r>
              <a:rPr lang="es-ES" altLang="en-US" dirty="0"/>
              <a:t> </a:t>
            </a:r>
            <a:r>
              <a:rPr lang="es-ES" altLang="en-US" dirty="0" err="1"/>
              <a:t>level</a:t>
            </a:r>
            <a:endParaRPr lang="es-ES" altLang="en-US" dirty="0"/>
          </a:p>
          <a:p>
            <a:pPr lvl="3"/>
            <a:r>
              <a:rPr lang="es-ES" altLang="en-US" dirty="0" err="1"/>
              <a:t>Fourth</a:t>
            </a:r>
            <a:r>
              <a:rPr lang="es-ES" altLang="en-US" dirty="0"/>
              <a:t> </a:t>
            </a:r>
            <a:r>
              <a:rPr lang="es-ES" altLang="en-US" dirty="0" err="1"/>
              <a:t>level</a:t>
            </a:r>
            <a:endParaRPr lang="es-ES" altLang="en-US" dirty="0"/>
          </a:p>
          <a:p>
            <a:pPr lvl="4"/>
            <a:r>
              <a:rPr lang="es-ES" altLang="en-US" dirty="0" err="1"/>
              <a:t>Fifth</a:t>
            </a:r>
            <a:r>
              <a:rPr lang="es-ES" altLang="en-US" dirty="0"/>
              <a:t> </a:t>
            </a:r>
            <a:r>
              <a:rPr lang="es-ES" altLang="en-US" dirty="0" err="1"/>
              <a:t>level</a:t>
            </a:r>
            <a:endParaRPr lang="es-ES" altLang="en-US" dirty="0"/>
          </a:p>
        </p:txBody>
      </p:sp>
      <p:sp>
        <p:nvSpPr>
          <p:cNvPr id="1027" name="Rectangle 3"/>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898989"/>
                </a:solidFill>
                <a:latin typeface="Calibri" pitchFamily="34" charset="0"/>
              </a:defRPr>
            </a:lvl1pPr>
          </a:lstStyle>
          <a:p>
            <a:r>
              <a:rPr lang="es-ES" altLang="en-US" dirty="0"/>
              <a:t>&lt;#&gt;</a:t>
            </a:r>
          </a:p>
        </p:txBody>
      </p:sp>
      <p:sp>
        <p:nvSpPr>
          <p:cNvPr id="1028" name="Rectangle 4"/>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s-ES" altLang="en-US" dirty="0">
              <a:solidFill>
                <a:srgbClr val="FFFFFF"/>
              </a:solidFill>
            </a:endParaRPr>
          </a:p>
        </p:txBody>
      </p:sp>
      <p:grpSp>
        <p:nvGrpSpPr>
          <p:cNvPr id="1029" name="Group 5"/>
          <p:cNvGrpSpPr>
            <a:grpSpLocks/>
          </p:cNvGrpSpPr>
          <p:nvPr/>
        </p:nvGrpSpPr>
        <p:grpSpPr bwMode="auto">
          <a:xfrm>
            <a:off x="6799263" y="6149975"/>
            <a:ext cx="1887537" cy="569913"/>
            <a:chOff x="55258" y="35302"/>
            <a:chExt cx="18866" cy="5697"/>
          </a:xfrm>
        </p:grpSpPr>
        <p:sp>
          <p:nvSpPr>
            <p:cNvPr id="1034" name="Text Box 10"/>
            <p:cNvSpPr txBox="1">
              <a:spLocks noChangeArrowheads="1"/>
            </p:cNvSpPr>
            <p:nvPr userDrawn="1"/>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1000" dirty="0">
                  <a:solidFill>
                    <a:srgbClr val="1E7FB8"/>
                  </a:solidFill>
                  <a:latin typeface="Corbel" pitchFamily="34" charset="0"/>
                </a:rPr>
                <a:t>SALUD</a:t>
              </a:r>
            </a:p>
          </p:txBody>
        </p:sp>
        <p:grpSp>
          <p:nvGrpSpPr>
            <p:cNvPr id="1035" name="Group 11"/>
            <p:cNvGrpSpPr>
              <a:grpSpLocks/>
            </p:cNvGrpSpPr>
            <p:nvPr userDrawn="1"/>
          </p:nvGrpSpPr>
          <p:grpSpPr bwMode="auto">
            <a:xfrm>
              <a:off x="55258" y="36183"/>
              <a:ext cx="18794" cy="4816"/>
              <a:chOff x="55258" y="36183"/>
              <a:chExt cx="18794" cy="4816"/>
            </a:xfrm>
          </p:grpSpPr>
          <p:sp>
            <p:nvSpPr>
              <p:cNvPr id="1036" name="Text Box 12"/>
              <p:cNvSpPr txBox="1">
                <a:spLocks noChangeArrowheads="1"/>
              </p:cNvSpPr>
              <p:nvPr userDrawn="1"/>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1100" dirty="0">
                    <a:solidFill>
                      <a:srgbClr val="1E7FB8"/>
                    </a:solidFill>
                    <a:latin typeface="Corbel" pitchFamily="34" charset="0"/>
                  </a:rPr>
                  <a:t>programa</a:t>
                </a:r>
              </a:p>
            </p:txBody>
          </p:sp>
          <p:sp>
            <p:nvSpPr>
              <p:cNvPr id="1037" name="Text Box 13"/>
              <p:cNvSpPr txBox="1">
                <a:spLocks noChangeArrowheads="1"/>
              </p:cNvSpPr>
              <p:nvPr userDrawn="1"/>
            </p:nvSpPr>
            <p:spPr bwMode="auto">
              <a:xfrm>
                <a:off x="55258" y="36183"/>
                <a:ext cx="18794" cy="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b="1" dirty="0">
                    <a:cs typeface="Leelawadee" pitchFamily="34" charset="-34"/>
                  </a:rPr>
                  <a:t>EMERGENCIAS</a:t>
                </a:r>
                <a:endParaRPr lang="es-ES" altLang="en-US" sz="2000" b="1" dirty="0">
                  <a:solidFill>
                    <a:srgbClr val="1E7FB8"/>
                  </a:solidFill>
                  <a:latin typeface="Leelawadee" pitchFamily="34" charset="-34"/>
                  <a:ea typeface="Lato Heavy"/>
                </a:endParaRPr>
              </a:p>
            </p:txBody>
          </p:sp>
        </p:grpSp>
      </p:grpSp>
      <p:sp>
        <p:nvSpPr>
          <p:cNvPr id="1031"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dirty="0" err="1"/>
              <a:t>Click</a:t>
            </a:r>
            <a:r>
              <a:rPr lang="es-ES" altLang="en-US" dirty="0"/>
              <a:t> to </a:t>
            </a:r>
            <a:r>
              <a:rPr lang="es-ES" altLang="en-US" dirty="0" err="1"/>
              <a:t>edit</a:t>
            </a:r>
            <a:r>
              <a:rPr lang="es-ES" altLang="en-US" dirty="0"/>
              <a:t> Master </a:t>
            </a:r>
            <a:r>
              <a:rPr lang="es-ES" altLang="en-US" dirty="0" err="1"/>
              <a:t>title</a:t>
            </a:r>
            <a:r>
              <a:rPr lang="es-ES" altLang="en-US" dirty="0"/>
              <a:t> </a:t>
            </a:r>
            <a:r>
              <a:rPr lang="es-ES" altLang="en-US" dirty="0" err="1"/>
              <a:t>style</a:t>
            </a:r>
            <a:endParaRPr lang="es-ES" altLang="en-US" dirty="0"/>
          </a:p>
        </p:txBody>
      </p:sp>
      <p:cxnSp>
        <p:nvCxnSpPr>
          <p:cNvPr id="16" name="Line 8"/>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33" name="Rectangle 9"/>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FFFFFF"/>
                </a:solidFill>
                <a:latin typeface="+mn-lt"/>
              </a:defRPr>
            </a:lvl1pPr>
          </a:lstStyle>
          <a:p>
            <a:r>
              <a:rPr lang="es-ES" altLang="en-US" dirty="0"/>
              <a:t>15 de diciembre del 2017</a:t>
            </a:r>
          </a:p>
        </p:txBody>
      </p:sp>
      <p:pic>
        <p:nvPicPr>
          <p:cNvPr id="3074"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4304" y="6188162"/>
            <a:ext cx="2377440" cy="60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38223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dirty="0">
              <a:solidFill>
                <a:srgbClr val="FFFFFF"/>
              </a:solidFill>
            </a:endParaRPr>
          </a:p>
        </p:txBody>
      </p:sp>
      <p:grpSp>
        <p:nvGrpSpPr>
          <p:cNvPr id="10243" name="Group 3"/>
          <p:cNvGrpSpPr>
            <a:grpSpLocks/>
          </p:cNvGrpSpPr>
          <p:nvPr/>
        </p:nvGrpSpPr>
        <p:grpSpPr bwMode="auto">
          <a:xfrm>
            <a:off x="6799263" y="6149975"/>
            <a:ext cx="1887537" cy="569913"/>
            <a:chOff x="55258" y="35302"/>
            <a:chExt cx="18866" cy="5697"/>
          </a:xfrm>
        </p:grpSpPr>
        <p:sp>
          <p:nvSpPr>
            <p:cNvPr id="10249" name="Text Box 9"/>
            <p:cNvSpPr txBox="1">
              <a:spLocks noChangeArrowheads="1"/>
            </p:cNvSpPr>
            <p:nvPr userDrawn="1"/>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000" dirty="0">
                  <a:solidFill>
                    <a:srgbClr val="1E7FB8"/>
                  </a:solidFill>
                  <a:latin typeface="Corbel" pitchFamily="34" charset="0"/>
                </a:rPr>
                <a:t>SALUD</a:t>
              </a:r>
            </a:p>
          </p:txBody>
        </p:sp>
        <p:grpSp>
          <p:nvGrpSpPr>
            <p:cNvPr id="10250" name="Group 10"/>
            <p:cNvGrpSpPr>
              <a:grpSpLocks/>
            </p:cNvGrpSpPr>
            <p:nvPr userDrawn="1"/>
          </p:nvGrpSpPr>
          <p:grpSpPr bwMode="auto">
            <a:xfrm>
              <a:off x="55258" y="36183"/>
              <a:ext cx="18794" cy="4816"/>
              <a:chOff x="55258" y="36183"/>
              <a:chExt cx="18794" cy="4816"/>
            </a:xfrm>
          </p:grpSpPr>
          <p:sp>
            <p:nvSpPr>
              <p:cNvPr id="10251" name="Text Box 11"/>
              <p:cNvSpPr txBox="1">
                <a:spLocks noChangeArrowheads="1"/>
              </p:cNvSpPr>
              <p:nvPr userDrawn="1"/>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100" dirty="0">
                    <a:solidFill>
                      <a:srgbClr val="1E7FB8"/>
                    </a:solidFill>
                    <a:latin typeface="Corbel" pitchFamily="34" charset="0"/>
                  </a:rPr>
                  <a:t>programa</a:t>
                </a:r>
              </a:p>
            </p:txBody>
          </p:sp>
          <p:sp>
            <p:nvSpPr>
              <p:cNvPr id="10252" name="Text Box 12"/>
              <p:cNvSpPr txBox="1">
                <a:spLocks noChangeArrowheads="1"/>
              </p:cNvSpPr>
              <p:nvPr userDrawn="1"/>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dirty="0">
                    <a:cs typeface="Leelawadee" pitchFamily="34" charset="-34"/>
                  </a:rPr>
                  <a:t>EMERGENCIAS</a:t>
                </a:r>
                <a:endParaRPr lang="en-US" altLang="en-US" sz="2000" b="1" dirty="0">
                  <a:solidFill>
                    <a:srgbClr val="1E7FB8"/>
                  </a:solidFill>
                  <a:latin typeface="Leelawadee" pitchFamily="34" charset="-34"/>
                  <a:ea typeface="Lato Heavy"/>
                </a:endParaRP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246"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7"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8" name="Rectangle 8"/>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FFFFFF"/>
                </a:solidFill>
                <a:latin typeface="+mn-lt"/>
              </a:defRPr>
            </a:lvl1pPr>
          </a:lstStyle>
          <a:p>
            <a:r>
              <a:rPr lang="es-ES_tradnl" altLang="en-US" dirty="0"/>
              <a:t>15 de diciembre del 2017</a:t>
            </a:r>
            <a:endParaRPr lang="en-GB" altLang="en-US" dirty="0"/>
          </a:p>
        </p:txBody>
      </p:sp>
      <p:pic>
        <p:nvPicPr>
          <p:cNvPr id="13"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207618"/>
            <a:ext cx="2377440" cy="60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4807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sldNum="0" hdr="0" ftr="0"/>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6575425"/>
            <a:ext cx="91344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2352" tIns="22352" rIns="22352" bIns="22352" anchor="ct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altLang="en-US" sz="1600" dirty="0">
                <a:solidFill>
                  <a:srgbClr val="636363"/>
                </a:solidFill>
              </a:rPr>
              <a:t>Nombre de la empresa ¦www.company.com</a:t>
            </a:r>
            <a:r>
              <a:rPr lang="en-US" altLang="en-US" dirty="0"/>
              <a:t> ¦ versión 1.1 ¦ 09/02/2013</a:t>
            </a:r>
          </a:p>
        </p:txBody>
      </p:sp>
      <p:sp>
        <p:nvSpPr>
          <p:cNvPr id="11267" name="Rectangle 3"/>
          <p:cNvSpPr>
            <a:spLocks noChangeArrowheads="1"/>
          </p:cNvSpPr>
          <p:nvPr/>
        </p:nvSpPr>
        <p:spPr bwMode="auto">
          <a:xfrm>
            <a:off x="5557838" y="3047337"/>
            <a:ext cx="2833687" cy="103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2352" tIns="22352" rIns="22352" bIns="22352" anchor="ctr">
            <a:spAutoFit/>
          </a:bodyPr>
          <a:lstStyle>
            <a:lvl1pPr marL="342900" indent="-342900" fontAlgn="base">
              <a:spcBef>
                <a:spcPct val="0"/>
              </a:spcBef>
              <a:spcAft>
                <a:spcPct val="0"/>
              </a:spcAft>
              <a:defRPr>
                <a:solidFill>
                  <a:schemeClr val="tx1"/>
                </a:solidFill>
                <a:latin typeface="Calibri" pitchFamily="34" charset="0"/>
              </a:defRPr>
            </a:lvl1pPr>
            <a:lvl2pPr marL="250825" indent="-166688"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1">
              <a:spcBef>
                <a:spcPts val="613"/>
              </a:spcBef>
              <a:buSzPct val="70000"/>
              <a:buFont typeface="Zapf Dingbats"/>
              <a:buChar char="✦"/>
            </a:pPr>
            <a:r>
              <a:rPr lang="en-US" altLang="en-US" dirty="0"/>
              <a:t>Officto es dolo quae</a:t>
            </a:r>
          </a:p>
          <a:p>
            <a:pPr lvl="1">
              <a:spcBef>
                <a:spcPts val="613"/>
              </a:spcBef>
              <a:buSzPct val="70000"/>
              <a:buFont typeface="Zapf Dingbats"/>
              <a:buChar char="✦"/>
            </a:pPr>
            <a:r>
              <a:rPr lang="en-US" altLang="en-US" dirty="0"/>
              <a:t>Ut ut optae verciur</a:t>
            </a:r>
          </a:p>
          <a:p>
            <a:pPr lvl="1">
              <a:spcBef>
                <a:spcPts val="613"/>
              </a:spcBef>
              <a:buSzPct val="70000"/>
              <a:buFont typeface="Zapf Dingbats"/>
              <a:buChar char="✦"/>
            </a:pPr>
            <a:r>
              <a:rPr lang="en-US" altLang="en-US" dirty="0"/>
              <a:t>Westios nulparc iendam</a:t>
            </a:r>
          </a:p>
        </p:txBody>
      </p:sp>
      <p:pic>
        <p:nvPicPr>
          <p:cNvPr id="11268" name="logo.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975" y="212725"/>
            <a:ext cx="4762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269" name="Rectangle 5"/>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70" name="Rectangle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71" name="Rectangle 7"/>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898989"/>
                </a:solidFill>
                <a:latin typeface="Calibri" pitchFamily="34" charset="0"/>
              </a:defRPr>
            </a:lvl1pPr>
          </a:lstStyle>
          <a:p>
            <a:r>
              <a:rPr lang="es-ES_tradnl" altLang="en-US" dirty="0"/>
              <a:t>&lt;#&gt;</a:t>
            </a:r>
          </a:p>
        </p:txBody>
      </p:sp>
    </p:spTree>
    <p:extLst>
      <p:ext uri="{BB962C8B-B14F-4D97-AF65-F5344CB8AC3E}">
        <p14:creationId xmlns:p14="http://schemas.microsoft.com/office/powerpoint/2010/main" val="168658873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med"/>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1" name="Rectangle 3"/>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2" name="Rectangle 4"/>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898989"/>
                </a:solidFill>
                <a:latin typeface="Calibri" pitchFamily="34" charset="0"/>
              </a:defRPr>
            </a:lvl1pPr>
          </a:lstStyle>
          <a:p>
            <a:r>
              <a:rPr lang="es-ES_tradnl" altLang="en-US" dirty="0"/>
              <a:t>&lt;#&gt;</a:t>
            </a:r>
          </a:p>
        </p:txBody>
      </p:sp>
    </p:spTree>
    <p:extLst>
      <p:ext uri="{BB962C8B-B14F-4D97-AF65-F5344CB8AC3E}">
        <p14:creationId xmlns:p14="http://schemas.microsoft.com/office/powerpoint/2010/main" val="170425066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ransition spd="med"/>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dirty="0">
              <a:solidFill>
                <a:srgbClr val="FFFFFF"/>
              </a:solidFill>
            </a:endParaRPr>
          </a:p>
        </p:txBody>
      </p:sp>
      <p:grpSp>
        <p:nvGrpSpPr>
          <p:cNvPr id="13315" name="Group 3"/>
          <p:cNvGrpSpPr>
            <a:grpSpLocks/>
          </p:cNvGrpSpPr>
          <p:nvPr/>
        </p:nvGrpSpPr>
        <p:grpSpPr bwMode="auto">
          <a:xfrm>
            <a:off x="6799263" y="6149975"/>
            <a:ext cx="1887537" cy="569913"/>
            <a:chOff x="55258" y="35302"/>
            <a:chExt cx="18866" cy="5697"/>
          </a:xfrm>
        </p:grpSpPr>
        <p:sp>
          <p:nvSpPr>
            <p:cNvPr id="13320" name="Text Box 8"/>
            <p:cNvSpPr txBox="1">
              <a:spLocks noChangeArrowheads="1"/>
            </p:cNvSpPr>
            <p:nvPr userDrawn="1"/>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000" dirty="0">
                  <a:solidFill>
                    <a:srgbClr val="1E7FB8"/>
                  </a:solidFill>
                  <a:latin typeface="Corbel" pitchFamily="34" charset="0"/>
                </a:rPr>
                <a:t>SALUD</a:t>
              </a:r>
            </a:p>
          </p:txBody>
        </p:sp>
        <p:grpSp>
          <p:nvGrpSpPr>
            <p:cNvPr id="13321" name="Group 9"/>
            <p:cNvGrpSpPr>
              <a:grpSpLocks/>
            </p:cNvGrpSpPr>
            <p:nvPr userDrawn="1"/>
          </p:nvGrpSpPr>
          <p:grpSpPr bwMode="auto">
            <a:xfrm>
              <a:off x="55258" y="36183"/>
              <a:ext cx="18794" cy="4816"/>
              <a:chOff x="55258" y="36183"/>
              <a:chExt cx="18794" cy="4816"/>
            </a:xfrm>
          </p:grpSpPr>
          <p:sp>
            <p:nvSpPr>
              <p:cNvPr id="13322" name="Text Box 10"/>
              <p:cNvSpPr txBox="1">
                <a:spLocks noChangeArrowheads="1"/>
              </p:cNvSpPr>
              <p:nvPr userDrawn="1"/>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100" dirty="0">
                    <a:solidFill>
                      <a:srgbClr val="1E7FB8"/>
                    </a:solidFill>
                    <a:latin typeface="Corbel" pitchFamily="34" charset="0"/>
                  </a:rPr>
                  <a:t>programa</a:t>
                </a:r>
              </a:p>
            </p:txBody>
          </p:sp>
          <p:sp>
            <p:nvSpPr>
              <p:cNvPr id="13323" name="Text Box 11"/>
              <p:cNvSpPr txBox="1">
                <a:spLocks noChangeArrowheads="1"/>
              </p:cNvSpPr>
              <p:nvPr userDrawn="1"/>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dirty="0">
                    <a:cs typeface="Leelawadee" pitchFamily="34" charset="-34"/>
                  </a:rPr>
                  <a:t>EMERGENCIAS</a:t>
                </a:r>
                <a:endParaRPr lang="en-US" altLang="en-US" sz="2000" b="1" dirty="0">
                  <a:solidFill>
                    <a:srgbClr val="1E7FB8"/>
                  </a:solidFill>
                  <a:latin typeface="Leelawadee" pitchFamily="34" charset="-34"/>
                  <a:ea typeface="Lato Heavy"/>
                </a:endParaRP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318"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9"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2" name="Picture 2" descr="http://tts.paho.org/files/downloads/branding/WHO-SP-C-H.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2400" y="6207618"/>
            <a:ext cx="2377440" cy="60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187617"/>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dirty="0">
              <a:solidFill>
                <a:srgbClr val="FFFFFF"/>
              </a:solidFill>
            </a:endParaRPr>
          </a:p>
        </p:txBody>
      </p:sp>
      <p:grpSp>
        <p:nvGrpSpPr>
          <p:cNvPr id="2051" name="Group 3"/>
          <p:cNvGrpSpPr>
            <a:grpSpLocks/>
          </p:cNvGrpSpPr>
          <p:nvPr/>
        </p:nvGrpSpPr>
        <p:grpSpPr bwMode="auto">
          <a:xfrm>
            <a:off x="6799263" y="6149975"/>
            <a:ext cx="1887537" cy="569913"/>
            <a:chOff x="55258" y="35302"/>
            <a:chExt cx="18866" cy="5697"/>
          </a:xfrm>
        </p:grpSpPr>
        <p:sp>
          <p:nvSpPr>
            <p:cNvPr id="2059" name="Text Box 11"/>
            <p:cNvSpPr txBox="1">
              <a:spLocks noChangeArrowheads="1"/>
            </p:cNvSpPr>
            <p:nvPr userDrawn="1"/>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000" dirty="0">
                  <a:solidFill>
                    <a:srgbClr val="1E7FB8"/>
                  </a:solidFill>
                  <a:latin typeface="Corbel" pitchFamily="34" charset="0"/>
                </a:rPr>
                <a:t>SALUD</a:t>
              </a:r>
            </a:p>
          </p:txBody>
        </p:sp>
        <p:grpSp>
          <p:nvGrpSpPr>
            <p:cNvPr id="2060" name="Group 12"/>
            <p:cNvGrpSpPr>
              <a:grpSpLocks/>
            </p:cNvGrpSpPr>
            <p:nvPr userDrawn="1"/>
          </p:nvGrpSpPr>
          <p:grpSpPr bwMode="auto">
            <a:xfrm>
              <a:off x="55258" y="36183"/>
              <a:ext cx="18794" cy="4816"/>
              <a:chOff x="55258" y="36183"/>
              <a:chExt cx="18794" cy="4816"/>
            </a:xfrm>
          </p:grpSpPr>
          <p:sp>
            <p:nvSpPr>
              <p:cNvPr id="2061" name="Text Box 13"/>
              <p:cNvSpPr txBox="1">
                <a:spLocks noChangeArrowheads="1"/>
              </p:cNvSpPr>
              <p:nvPr userDrawn="1"/>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100" dirty="0">
                    <a:solidFill>
                      <a:srgbClr val="1E7FB8"/>
                    </a:solidFill>
                    <a:latin typeface="Corbel" pitchFamily="34" charset="0"/>
                  </a:rPr>
                  <a:t>programa</a:t>
                </a:r>
              </a:p>
            </p:txBody>
          </p:sp>
          <p:sp>
            <p:nvSpPr>
              <p:cNvPr id="2062" name="Text Box 14"/>
              <p:cNvSpPr txBox="1">
                <a:spLocks noChangeArrowheads="1"/>
              </p:cNvSpPr>
              <p:nvPr userDrawn="1"/>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dirty="0">
                    <a:cs typeface="Leelawadee" pitchFamily="34" charset="-34"/>
                  </a:rPr>
                  <a:t>EMERGENCIAS</a:t>
                </a:r>
                <a:endParaRPr lang="en-US" altLang="en-US" sz="2000" b="1" dirty="0">
                  <a:solidFill>
                    <a:srgbClr val="1E7FB8"/>
                  </a:solidFill>
                  <a:latin typeface="Leelawadee" pitchFamily="34" charset="-34"/>
                  <a:ea typeface="Lato Heavy"/>
                </a:endParaRPr>
              </a:p>
            </p:txBody>
          </p:sp>
        </p:grpSp>
      </p:grpSp>
      <p:pic>
        <p:nvPicPr>
          <p:cNvPr id="2052" name="Picture 1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8313" y="6108700"/>
            <a:ext cx="2065337" cy="63341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54" name="Rectangle 6"/>
          <p:cNvSpPr>
            <a:spLocks noChangeArrowheads="1"/>
          </p:cNvSpPr>
          <p:nvPr/>
        </p:nvSpPr>
        <p:spPr bwMode="auto">
          <a:xfrm>
            <a:off x="0" y="-100013"/>
            <a:ext cx="9144000" cy="136842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dirty="0">
              <a:solidFill>
                <a:srgbClr val="BFBFBF"/>
              </a:solidFill>
            </a:endParaRPr>
          </a:p>
        </p:txBody>
      </p:sp>
      <p:sp>
        <p:nvSpPr>
          <p:cNvPr id="2055" name="Rectangle 7"/>
          <p:cNvSpPr>
            <a:spLocks noChangeArrowheads="1"/>
          </p:cNvSpPr>
          <p:nvPr/>
        </p:nvSpPr>
        <p:spPr bwMode="auto">
          <a:xfrm>
            <a:off x="0" y="5489575"/>
            <a:ext cx="9144000" cy="13684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dirty="0">
              <a:solidFill>
                <a:srgbClr val="BFBFBF"/>
              </a:solidFill>
            </a:endParaRPr>
          </a:p>
        </p:txBody>
      </p:sp>
      <p:sp>
        <p:nvSpPr>
          <p:cNvPr id="2056" name="Rectangle 8"/>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7" name="Rectangle 9"/>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8" name="Rectangle 10"/>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898989"/>
                </a:solidFill>
                <a:latin typeface="Calibri" pitchFamily="34" charset="0"/>
              </a:defRPr>
            </a:lvl1pPr>
          </a:lstStyle>
          <a:p>
            <a:r>
              <a:rPr lang="en-US" altLang="en-US" dirty="0"/>
              <a:t>&lt;#&gt;</a:t>
            </a:r>
          </a:p>
        </p:txBody>
      </p:sp>
    </p:spTree>
    <p:extLst>
      <p:ext uri="{BB962C8B-B14F-4D97-AF65-F5344CB8AC3E}">
        <p14:creationId xmlns:p14="http://schemas.microsoft.com/office/powerpoint/2010/main" val="37226414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dirty="0">
              <a:solidFill>
                <a:srgbClr val="FFFFFF"/>
              </a:solidFill>
            </a:endParaRPr>
          </a:p>
        </p:txBody>
      </p:sp>
      <p:grpSp>
        <p:nvGrpSpPr>
          <p:cNvPr id="3075" name="Group 3"/>
          <p:cNvGrpSpPr>
            <a:grpSpLocks/>
          </p:cNvGrpSpPr>
          <p:nvPr/>
        </p:nvGrpSpPr>
        <p:grpSpPr bwMode="auto">
          <a:xfrm>
            <a:off x="6799263" y="6149975"/>
            <a:ext cx="1887537" cy="569913"/>
            <a:chOff x="55258" y="35302"/>
            <a:chExt cx="18866" cy="5697"/>
          </a:xfrm>
        </p:grpSpPr>
        <p:sp>
          <p:nvSpPr>
            <p:cNvPr id="3082" name="Text Box 10"/>
            <p:cNvSpPr txBox="1">
              <a:spLocks noChangeArrowheads="1"/>
            </p:cNvSpPr>
            <p:nvPr userDrawn="1"/>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000" dirty="0">
                  <a:solidFill>
                    <a:srgbClr val="1E7FB8"/>
                  </a:solidFill>
                  <a:latin typeface="Corbel" pitchFamily="34" charset="0"/>
                </a:rPr>
                <a:t>SALUD</a:t>
              </a:r>
            </a:p>
          </p:txBody>
        </p:sp>
        <p:grpSp>
          <p:nvGrpSpPr>
            <p:cNvPr id="3083" name="Group 11"/>
            <p:cNvGrpSpPr>
              <a:grpSpLocks/>
            </p:cNvGrpSpPr>
            <p:nvPr userDrawn="1"/>
          </p:nvGrpSpPr>
          <p:grpSpPr bwMode="auto">
            <a:xfrm>
              <a:off x="55258" y="36183"/>
              <a:ext cx="18794" cy="4816"/>
              <a:chOff x="55258" y="36183"/>
              <a:chExt cx="18794" cy="4816"/>
            </a:xfrm>
          </p:grpSpPr>
          <p:sp>
            <p:nvSpPr>
              <p:cNvPr id="3084" name="Text Box 12"/>
              <p:cNvSpPr txBox="1">
                <a:spLocks noChangeArrowheads="1"/>
              </p:cNvSpPr>
              <p:nvPr userDrawn="1"/>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100" dirty="0">
                    <a:solidFill>
                      <a:srgbClr val="1E7FB8"/>
                    </a:solidFill>
                    <a:latin typeface="Corbel" pitchFamily="34" charset="0"/>
                  </a:rPr>
                  <a:t>programa</a:t>
                </a:r>
              </a:p>
            </p:txBody>
          </p:sp>
          <p:sp>
            <p:nvSpPr>
              <p:cNvPr id="3085" name="Text Box 13"/>
              <p:cNvSpPr txBox="1">
                <a:spLocks noChangeArrowheads="1"/>
              </p:cNvSpPr>
              <p:nvPr userDrawn="1"/>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dirty="0">
                    <a:cs typeface="Leelawadee" pitchFamily="34" charset="-34"/>
                  </a:rPr>
                  <a:t>EMERGENCIAS</a:t>
                </a:r>
                <a:endParaRPr lang="en-US" altLang="en-US" sz="2000" b="1" dirty="0">
                  <a:solidFill>
                    <a:srgbClr val="1E7FB8"/>
                  </a:solidFill>
                  <a:latin typeface="Leelawadee" pitchFamily="34" charset="-34"/>
                  <a:ea typeface="Lato Heavy"/>
                </a:endParaRP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78"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9"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80" name="Rectangle 8"/>
          <p:cNvSpPr>
            <a:spLocks noGrp="1"/>
          </p:cNvSpPr>
          <p:nvPr>
            <p:ph type="dt" sz="half" idx="2"/>
          </p:nvPr>
        </p:nvSpPr>
        <p:spPr bwMode="auto">
          <a:xfrm>
            <a:off x="6659563" y="444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FFFFFF"/>
                </a:solidFill>
                <a:latin typeface="+mn-lt"/>
              </a:defRPr>
            </a:lvl1pPr>
          </a:lstStyle>
          <a:p>
            <a:r>
              <a:rPr lang="es-ES_tradnl" altLang="en-US" dirty="0"/>
              <a:t>15 de diciembre del 2017</a:t>
            </a:r>
            <a:endParaRPr lang="en-GB" altLang="en-US" dirty="0"/>
          </a:p>
        </p:txBody>
      </p:sp>
      <p:sp>
        <p:nvSpPr>
          <p:cNvPr id="3081" name="Rectangle 9"/>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898989"/>
                </a:solidFill>
                <a:latin typeface="Calibri" pitchFamily="34" charset="0"/>
              </a:defRPr>
            </a:lvl1pPr>
          </a:lstStyle>
          <a:p>
            <a:r>
              <a:rPr lang="es-ES_tradnl" altLang="en-US" dirty="0"/>
              <a:t>&lt;#&gt;</a:t>
            </a:r>
            <a:endParaRPr lang="en-GB" altLang="en-US" dirty="0"/>
          </a:p>
        </p:txBody>
      </p:sp>
      <p:pic>
        <p:nvPicPr>
          <p:cNvPr id="4098"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207618"/>
            <a:ext cx="2377440" cy="60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42827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ftr="0"/>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dirty="0">
              <a:solidFill>
                <a:srgbClr val="FFFFFF"/>
              </a:solidFill>
            </a:endParaRPr>
          </a:p>
        </p:txBody>
      </p:sp>
      <p:grpSp>
        <p:nvGrpSpPr>
          <p:cNvPr id="4099" name="Group 3"/>
          <p:cNvGrpSpPr>
            <a:grpSpLocks/>
          </p:cNvGrpSpPr>
          <p:nvPr/>
        </p:nvGrpSpPr>
        <p:grpSpPr bwMode="auto">
          <a:xfrm>
            <a:off x="6799263" y="6149975"/>
            <a:ext cx="1887537" cy="569913"/>
            <a:chOff x="55258" y="35302"/>
            <a:chExt cx="18866" cy="5697"/>
          </a:xfrm>
        </p:grpSpPr>
        <p:sp>
          <p:nvSpPr>
            <p:cNvPr id="4105" name="Text Box 9"/>
            <p:cNvSpPr txBox="1">
              <a:spLocks noChangeArrowheads="1"/>
            </p:cNvSpPr>
            <p:nvPr userDrawn="1"/>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000" dirty="0">
                  <a:solidFill>
                    <a:srgbClr val="1E7FB8"/>
                  </a:solidFill>
                  <a:latin typeface="Corbel" pitchFamily="34" charset="0"/>
                </a:rPr>
                <a:t>SALUD</a:t>
              </a:r>
            </a:p>
          </p:txBody>
        </p:sp>
        <p:grpSp>
          <p:nvGrpSpPr>
            <p:cNvPr id="4106" name="Group 10"/>
            <p:cNvGrpSpPr>
              <a:grpSpLocks/>
            </p:cNvGrpSpPr>
            <p:nvPr userDrawn="1"/>
          </p:nvGrpSpPr>
          <p:grpSpPr bwMode="auto">
            <a:xfrm>
              <a:off x="55258" y="36183"/>
              <a:ext cx="18794" cy="4816"/>
              <a:chOff x="55258" y="36183"/>
              <a:chExt cx="18794" cy="4816"/>
            </a:xfrm>
          </p:grpSpPr>
          <p:sp>
            <p:nvSpPr>
              <p:cNvPr id="4107" name="Text Box 11"/>
              <p:cNvSpPr txBox="1">
                <a:spLocks noChangeArrowheads="1"/>
              </p:cNvSpPr>
              <p:nvPr userDrawn="1"/>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100" dirty="0">
                    <a:solidFill>
                      <a:srgbClr val="1E7FB8"/>
                    </a:solidFill>
                    <a:latin typeface="Corbel" pitchFamily="34" charset="0"/>
                  </a:rPr>
                  <a:t>programa</a:t>
                </a:r>
              </a:p>
            </p:txBody>
          </p:sp>
          <p:sp>
            <p:nvSpPr>
              <p:cNvPr id="4108" name="Text Box 12"/>
              <p:cNvSpPr txBox="1">
                <a:spLocks noChangeArrowheads="1"/>
              </p:cNvSpPr>
              <p:nvPr userDrawn="1"/>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dirty="0">
                    <a:cs typeface="Leelawadee" pitchFamily="34" charset="-34"/>
                  </a:rPr>
                  <a:t>EMERGENCIAS</a:t>
                </a:r>
                <a:endParaRPr lang="en-US" altLang="en-US" sz="2000" b="1" dirty="0">
                  <a:solidFill>
                    <a:srgbClr val="1E7FB8"/>
                  </a:solidFill>
                  <a:latin typeface="Leelawadee" pitchFamily="34" charset="-34"/>
                  <a:ea typeface="Lato Heavy"/>
                </a:endParaRP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102"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4" name="Rectangle 8"/>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898989"/>
                </a:solidFill>
                <a:latin typeface="Calibri" pitchFamily="34" charset="0"/>
              </a:defRPr>
            </a:lvl1pPr>
          </a:lstStyle>
          <a:p>
            <a:r>
              <a:rPr lang="es-ES_tradnl" altLang="en-US" dirty="0"/>
              <a:t>&lt;#&gt;</a:t>
            </a:r>
            <a:endParaRPr lang="en-GB" altLang="en-US" dirty="0"/>
          </a:p>
        </p:txBody>
      </p:sp>
      <p:pic>
        <p:nvPicPr>
          <p:cNvPr id="13"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207618"/>
            <a:ext cx="2377440" cy="60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63482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dirty="0">
              <a:solidFill>
                <a:srgbClr val="FFFFFF"/>
              </a:solidFill>
            </a:endParaRPr>
          </a:p>
        </p:txBody>
      </p:sp>
      <p:grpSp>
        <p:nvGrpSpPr>
          <p:cNvPr id="5123" name="Group 3"/>
          <p:cNvGrpSpPr>
            <a:grpSpLocks/>
          </p:cNvGrpSpPr>
          <p:nvPr/>
        </p:nvGrpSpPr>
        <p:grpSpPr bwMode="auto">
          <a:xfrm>
            <a:off x="6799263" y="6149975"/>
            <a:ext cx="1887537" cy="569913"/>
            <a:chOff x="55258" y="35302"/>
            <a:chExt cx="18866" cy="5697"/>
          </a:xfrm>
        </p:grpSpPr>
        <p:sp>
          <p:nvSpPr>
            <p:cNvPr id="5130" name="Text Box 10"/>
            <p:cNvSpPr txBox="1">
              <a:spLocks noChangeArrowheads="1"/>
            </p:cNvSpPr>
            <p:nvPr userDrawn="1"/>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000" dirty="0">
                  <a:solidFill>
                    <a:srgbClr val="1E7FB8"/>
                  </a:solidFill>
                  <a:latin typeface="Corbel" pitchFamily="34" charset="0"/>
                </a:rPr>
                <a:t>SALUD</a:t>
              </a:r>
            </a:p>
          </p:txBody>
        </p:sp>
        <p:grpSp>
          <p:nvGrpSpPr>
            <p:cNvPr id="5131" name="Group 11"/>
            <p:cNvGrpSpPr>
              <a:grpSpLocks/>
            </p:cNvGrpSpPr>
            <p:nvPr userDrawn="1"/>
          </p:nvGrpSpPr>
          <p:grpSpPr bwMode="auto">
            <a:xfrm>
              <a:off x="55258" y="36183"/>
              <a:ext cx="18794" cy="4816"/>
              <a:chOff x="55258" y="36183"/>
              <a:chExt cx="18794" cy="4816"/>
            </a:xfrm>
          </p:grpSpPr>
          <p:sp>
            <p:nvSpPr>
              <p:cNvPr id="5132" name="Text Box 12"/>
              <p:cNvSpPr txBox="1">
                <a:spLocks noChangeArrowheads="1"/>
              </p:cNvSpPr>
              <p:nvPr userDrawn="1"/>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100" dirty="0">
                    <a:solidFill>
                      <a:srgbClr val="1E7FB8"/>
                    </a:solidFill>
                    <a:latin typeface="Corbel" pitchFamily="34" charset="0"/>
                  </a:rPr>
                  <a:t>programa</a:t>
                </a:r>
              </a:p>
            </p:txBody>
          </p:sp>
          <p:sp>
            <p:nvSpPr>
              <p:cNvPr id="5133" name="Text Box 13"/>
              <p:cNvSpPr txBox="1">
                <a:spLocks noChangeArrowheads="1"/>
              </p:cNvSpPr>
              <p:nvPr userDrawn="1"/>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dirty="0">
                    <a:cs typeface="Leelawadee" pitchFamily="34" charset="-34"/>
                  </a:rPr>
                  <a:t>EMERGENCIAS</a:t>
                </a:r>
                <a:endParaRPr lang="en-US" altLang="en-US" sz="2000" b="1" dirty="0">
                  <a:solidFill>
                    <a:srgbClr val="1E7FB8"/>
                  </a:solidFill>
                  <a:latin typeface="Leelawadee" pitchFamily="34" charset="-34"/>
                  <a:ea typeface="Lato Heavy"/>
                </a:endParaRP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126"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7"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8" name="Rectangle 8"/>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FFFFFF"/>
                </a:solidFill>
                <a:latin typeface="+mn-lt"/>
              </a:defRPr>
            </a:lvl1pPr>
          </a:lstStyle>
          <a:p>
            <a:r>
              <a:rPr lang="es-ES_tradnl" altLang="en-US" dirty="0"/>
              <a:t>15 de diciembre del 2017</a:t>
            </a:r>
            <a:endParaRPr lang="en-GB" altLang="en-US" dirty="0"/>
          </a:p>
        </p:txBody>
      </p:sp>
      <p:sp>
        <p:nvSpPr>
          <p:cNvPr id="5129" name="Rectangle 9"/>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898989"/>
                </a:solidFill>
                <a:latin typeface="Calibri" pitchFamily="34" charset="0"/>
              </a:defRPr>
            </a:lvl1pPr>
          </a:lstStyle>
          <a:p>
            <a:r>
              <a:rPr lang="es-ES_tradnl" altLang="en-US" dirty="0"/>
              <a:t>&lt;#&gt;</a:t>
            </a:r>
            <a:endParaRPr lang="en-GB" altLang="en-US" dirty="0"/>
          </a:p>
        </p:txBody>
      </p:sp>
      <p:pic>
        <p:nvPicPr>
          <p:cNvPr id="2050"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31878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dirty="0">
              <a:solidFill>
                <a:srgbClr val="FFFFFF"/>
              </a:solidFill>
            </a:endParaRPr>
          </a:p>
        </p:txBody>
      </p:sp>
      <p:grpSp>
        <p:nvGrpSpPr>
          <p:cNvPr id="6147" name="Group 3"/>
          <p:cNvGrpSpPr>
            <a:grpSpLocks/>
          </p:cNvGrpSpPr>
          <p:nvPr/>
        </p:nvGrpSpPr>
        <p:grpSpPr bwMode="auto">
          <a:xfrm>
            <a:off x="6799263" y="6149975"/>
            <a:ext cx="1887537" cy="569913"/>
            <a:chOff x="55258" y="35302"/>
            <a:chExt cx="18866" cy="5697"/>
          </a:xfrm>
        </p:grpSpPr>
        <p:sp>
          <p:nvSpPr>
            <p:cNvPr id="6154" name="Text Box 10"/>
            <p:cNvSpPr txBox="1">
              <a:spLocks noChangeArrowheads="1"/>
            </p:cNvSpPr>
            <p:nvPr userDrawn="1"/>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000" dirty="0">
                  <a:solidFill>
                    <a:srgbClr val="1E7FB8"/>
                  </a:solidFill>
                  <a:latin typeface="Corbel" pitchFamily="34" charset="0"/>
                </a:rPr>
                <a:t>SALUD</a:t>
              </a:r>
            </a:p>
          </p:txBody>
        </p:sp>
        <p:grpSp>
          <p:nvGrpSpPr>
            <p:cNvPr id="6155" name="Group 11"/>
            <p:cNvGrpSpPr>
              <a:grpSpLocks/>
            </p:cNvGrpSpPr>
            <p:nvPr userDrawn="1"/>
          </p:nvGrpSpPr>
          <p:grpSpPr bwMode="auto">
            <a:xfrm>
              <a:off x="55258" y="36183"/>
              <a:ext cx="18794" cy="4816"/>
              <a:chOff x="55258" y="36183"/>
              <a:chExt cx="18794" cy="4816"/>
            </a:xfrm>
          </p:grpSpPr>
          <p:sp>
            <p:nvSpPr>
              <p:cNvPr id="6156" name="Text Box 12"/>
              <p:cNvSpPr txBox="1">
                <a:spLocks noChangeArrowheads="1"/>
              </p:cNvSpPr>
              <p:nvPr userDrawn="1"/>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100" dirty="0">
                    <a:solidFill>
                      <a:srgbClr val="1E7FB8"/>
                    </a:solidFill>
                    <a:latin typeface="Corbel" pitchFamily="34" charset="0"/>
                  </a:rPr>
                  <a:t>programa</a:t>
                </a:r>
              </a:p>
            </p:txBody>
          </p:sp>
          <p:sp>
            <p:nvSpPr>
              <p:cNvPr id="6157" name="Text Box 13"/>
              <p:cNvSpPr txBox="1">
                <a:spLocks noChangeArrowheads="1"/>
              </p:cNvSpPr>
              <p:nvPr userDrawn="1"/>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dirty="0">
                    <a:cs typeface="Leelawadee" pitchFamily="34" charset="-34"/>
                  </a:rPr>
                  <a:t>EMERGENCIAS</a:t>
                </a:r>
                <a:endParaRPr lang="en-US" altLang="en-US" sz="2000" b="1" dirty="0">
                  <a:solidFill>
                    <a:srgbClr val="1E7FB8"/>
                  </a:solidFill>
                  <a:latin typeface="Leelawadee" pitchFamily="34" charset="-34"/>
                  <a:ea typeface="Lato Heavy"/>
                </a:endParaRP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150"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1"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52" name="Rectangle 8"/>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FFFFFF"/>
                </a:solidFill>
                <a:latin typeface="+mn-lt"/>
              </a:defRPr>
            </a:lvl1pPr>
          </a:lstStyle>
          <a:p>
            <a:r>
              <a:rPr lang="es-ES_tradnl" altLang="en-US" dirty="0"/>
              <a:t>15 de diciembre del 2017</a:t>
            </a:r>
            <a:endParaRPr lang="en-GB" altLang="en-US" dirty="0"/>
          </a:p>
        </p:txBody>
      </p:sp>
      <p:sp>
        <p:nvSpPr>
          <p:cNvPr id="6153" name="Rectangle 9"/>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898989"/>
                </a:solidFill>
                <a:latin typeface="Calibri" pitchFamily="34" charset="0"/>
              </a:defRPr>
            </a:lvl1pPr>
          </a:lstStyle>
          <a:p>
            <a:r>
              <a:rPr lang="es-ES_tradnl" altLang="en-US" dirty="0"/>
              <a:t>&lt;#&gt;</a:t>
            </a:r>
            <a:endParaRPr lang="en-GB" altLang="en-US" dirty="0"/>
          </a:p>
        </p:txBody>
      </p:sp>
      <p:pic>
        <p:nvPicPr>
          <p:cNvPr id="1026"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500" y="6227813"/>
            <a:ext cx="2377440" cy="60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86156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sldNum="0" hdr="0" ftr="0"/>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dirty="0">
              <a:solidFill>
                <a:srgbClr val="FFFFFF"/>
              </a:solidFill>
            </a:endParaRPr>
          </a:p>
        </p:txBody>
      </p:sp>
      <p:grpSp>
        <p:nvGrpSpPr>
          <p:cNvPr id="7171" name="Group 3"/>
          <p:cNvGrpSpPr>
            <a:grpSpLocks/>
          </p:cNvGrpSpPr>
          <p:nvPr/>
        </p:nvGrpSpPr>
        <p:grpSpPr bwMode="auto">
          <a:xfrm>
            <a:off x="6799263" y="6149975"/>
            <a:ext cx="1887537" cy="569913"/>
            <a:chOff x="55258" y="35302"/>
            <a:chExt cx="18866" cy="5697"/>
          </a:xfrm>
        </p:grpSpPr>
        <p:sp>
          <p:nvSpPr>
            <p:cNvPr id="7177" name="Text Box 9"/>
            <p:cNvSpPr txBox="1">
              <a:spLocks noChangeArrowheads="1"/>
            </p:cNvSpPr>
            <p:nvPr userDrawn="1"/>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000" dirty="0">
                  <a:solidFill>
                    <a:srgbClr val="1E7FB8"/>
                  </a:solidFill>
                  <a:latin typeface="Corbel" pitchFamily="34" charset="0"/>
                </a:rPr>
                <a:t>SALUD</a:t>
              </a:r>
            </a:p>
          </p:txBody>
        </p:sp>
        <p:grpSp>
          <p:nvGrpSpPr>
            <p:cNvPr id="7178" name="Group 10"/>
            <p:cNvGrpSpPr>
              <a:grpSpLocks/>
            </p:cNvGrpSpPr>
            <p:nvPr userDrawn="1"/>
          </p:nvGrpSpPr>
          <p:grpSpPr bwMode="auto">
            <a:xfrm>
              <a:off x="55258" y="36183"/>
              <a:ext cx="18794" cy="4816"/>
              <a:chOff x="55258" y="36183"/>
              <a:chExt cx="18794" cy="4816"/>
            </a:xfrm>
          </p:grpSpPr>
          <p:sp>
            <p:nvSpPr>
              <p:cNvPr id="7179" name="Text Box 11"/>
              <p:cNvSpPr txBox="1">
                <a:spLocks noChangeArrowheads="1"/>
              </p:cNvSpPr>
              <p:nvPr userDrawn="1"/>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100" dirty="0">
                    <a:solidFill>
                      <a:srgbClr val="1E7FB8"/>
                    </a:solidFill>
                    <a:latin typeface="Corbel" pitchFamily="34" charset="0"/>
                  </a:rPr>
                  <a:t>programa</a:t>
                </a:r>
              </a:p>
            </p:txBody>
          </p:sp>
          <p:sp>
            <p:nvSpPr>
              <p:cNvPr id="7180" name="Text Box 12"/>
              <p:cNvSpPr txBox="1">
                <a:spLocks noChangeArrowheads="1"/>
              </p:cNvSpPr>
              <p:nvPr userDrawn="1"/>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dirty="0">
                    <a:cs typeface="Leelawadee" pitchFamily="34" charset="-34"/>
                  </a:rPr>
                  <a:t>EMERGENCIAS</a:t>
                </a:r>
                <a:endParaRPr lang="en-US" altLang="en-US" sz="2000" b="1" dirty="0">
                  <a:solidFill>
                    <a:srgbClr val="1E7FB8"/>
                  </a:solidFill>
                  <a:latin typeface="Leelawadee" pitchFamily="34" charset="-34"/>
                  <a:ea typeface="Lato Heavy"/>
                </a:endParaRP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174"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5"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6" name="Rectangle 8"/>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FFFFFF"/>
                </a:solidFill>
                <a:latin typeface="+mn-lt"/>
              </a:defRPr>
            </a:lvl1pPr>
          </a:lstStyle>
          <a:p>
            <a:r>
              <a:rPr lang="es-ES_tradnl" altLang="en-US" dirty="0"/>
              <a:t>15 de diciembre del 2017</a:t>
            </a:r>
            <a:endParaRPr lang="en-GB" altLang="en-US" dirty="0"/>
          </a:p>
        </p:txBody>
      </p:sp>
      <p:pic>
        <p:nvPicPr>
          <p:cNvPr id="13"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207618"/>
            <a:ext cx="2377440" cy="60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96483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sldNum="0" hdr="0" ftr="0"/>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dirty="0">
              <a:solidFill>
                <a:srgbClr val="FFFFFF"/>
              </a:solidFill>
            </a:endParaRPr>
          </a:p>
        </p:txBody>
      </p:sp>
      <p:grpSp>
        <p:nvGrpSpPr>
          <p:cNvPr id="8195" name="Group 3"/>
          <p:cNvGrpSpPr>
            <a:grpSpLocks/>
          </p:cNvGrpSpPr>
          <p:nvPr/>
        </p:nvGrpSpPr>
        <p:grpSpPr bwMode="auto">
          <a:xfrm>
            <a:off x="6799263" y="6149975"/>
            <a:ext cx="1887537" cy="569913"/>
            <a:chOff x="55258" y="35302"/>
            <a:chExt cx="18866" cy="5697"/>
          </a:xfrm>
        </p:grpSpPr>
        <p:sp>
          <p:nvSpPr>
            <p:cNvPr id="8201" name="Text Box 9"/>
            <p:cNvSpPr txBox="1">
              <a:spLocks noChangeArrowheads="1"/>
            </p:cNvSpPr>
            <p:nvPr userDrawn="1"/>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000" dirty="0">
                  <a:solidFill>
                    <a:srgbClr val="1E7FB8"/>
                  </a:solidFill>
                  <a:latin typeface="Corbel" pitchFamily="34" charset="0"/>
                </a:rPr>
                <a:t>SALUD</a:t>
              </a:r>
            </a:p>
          </p:txBody>
        </p:sp>
        <p:grpSp>
          <p:nvGrpSpPr>
            <p:cNvPr id="8202" name="Group 10"/>
            <p:cNvGrpSpPr>
              <a:grpSpLocks/>
            </p:cNvGrpSpPr>
            <p:nvPr userDrawn="1"/>
          </p:nvGrpSpPr>
          <p:grpSpPr bwMode="auto">
            <a:xfrm>
              <a:off x="55258" y="36183"/>
              <a:ext cx="18794" cy="4816"/>
              <a:chOff x="55258" y="36183"/>
              <a:chExt cx="18794" cy="4816"/>
            </a:xfrm>
          </p:grpSpPr>
          <p:sp>
            <p:nvSpPr>
              <p:cNvPr id="8203" name="Text Box 11"/>
              <p:cNvSpPr txBox="1">
                <a:spLocks noChangeArrowheads="1"/>
              </p:cNvSpPr>
              <p:nvPr userDrawn="1"/>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100" dirty="0">
                    <a:solidFill>
                      <a:srgbClr val="1E7FB8"/>
                    </a:solidFill>
                    <a:latin typeface="Corbel" pitchFamily="34" charset="0"/>
                  </a:rPr>
                  <a:t>programa</a:t>
                </a:r>
              </a:p>
            </p:txBody>
          </p:sp>
          <p:sp>
            <p:nvSpPr>
              <p:cNvPr id="8204" name="Text Box 12"/>
              <p:cNvSpPr txBox="1">
                <a:spLocks noChangeArrowheads="1"/>
              </p:cNvSpPr>
              <p:nvPr userDrawn="1"/>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dirty="0">
                    <a:cs typeface="Leelawadee" pitchFamily="34" charset="-34"/>
                  </a:rPr>
                  <a:t>EMERGENCIAS</a:t>
                </a:r>
                <a:endParaRPr lang="en-US" altLang="en-US" sz="2000" b="1" dirty="0">
                  <a:solidFill>
                    <a:srgbClr val="1E7FB8"/>
                  </a:solidFill>
                  <a:latin typeface="Leelawadee" pitchFamily="34" charset="-34"/>
                  <a:ea typeface="Lato Heavy"/>
                </a:endParaRP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198"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9"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200" name="Rectangle 8"/>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FFFFFF"/>
                </a:solidFill>
                <a:latin typeface="+mn-lt"/>
              </a:defRPr>
            </a:lvl1pPr>
          </a:lstStyle>
          <a:p>
            <a:r>
              <a:rPr lang="es-ES_tradnl" altLang="en-US" dirty="0"/>
              <a:t>15 de diciembre del 2017</a:t>
            </a:r>
            <a:endParaRPr lang="en-GB" altLang="en-US" dirty="0"/>
          </a:p>
        </p:txBody>
      </p:sp>
      <p:pic>
        <p:nvPicPr>
          <p:cNvPr id="13"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207618"/>
            <a:ext cx="2377440" cy="60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46354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sldNum="0" hdr="0" ftr="0"/>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ltLang="en-US" dirty="0">
              <a:solidFill>
                <a:srgbClr val="FFFFFF"/>
              </a:solidFill>
            </a:endParaRPr>
          </a:p>
        </p:txBody>
      </p:sp>
      <p:grpSp>
        <p:nvGrpSpPr>
          <p:cNvPr id="9219" name="Group 3"/>
          <p:cNvGrpSpPr>
            <a:grpSpLocks/>
          </p:cNvGrpSpPr>
          <p:nvPr/>
        </p:nvGrpSpPr>
        <p:grpSpPr bwMode="auto">
          <a:xfrm>
            <a:off x="6799263" y="6149975"/>
            <a:ext cx="1887537" cy="569913"/>
            <a:chOff x="55258" y="35302"/>
            <a:chExt cx="18866" cy="5697"/>
          </a:xfrm>
        </p:grpSpPr>
        <p:sp>
          <p:nvSpPr>
            <p:cNvPr id="9225" name="Text Box 9"/>
            <p:cNvSpPr txBox="1">
              <a:spLocks noChangeArrowheads="1"/>
            </p:cNvSpPr>
            <p:nvPr userDrawn="1"/>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000" dirty="0">
                  <a:solidFill>
                    <a:srgbClr val="1E7FB8"/>
                  </a:solidFill>
                  <a:latin typeface="Corbel" pitchFamily="34" charset="0"/>
                </a:rPr>
                <a:t>SALUD</a:t>
              </a:r>
            </a:p>
          </p:txBody>
        </p:sp>
        <p:grpSp>
          <p:nvGrpSpPr>
            <p:cNvPr id="9226" name="Group 10"/>
            <p:cNvGrpSpPr>
              <a:grpSpLocks/>
            </p:cNvGrpSpPr>
            <p:nvPr userDrawn="1"/>
          </p:nvGrpSpPr>
          <p:grpSpPr bwMode="auto">
            <a:xfrm>
              <a:off x="55258" y="36183"/>
              <a:ext cx="18794" cy="4816"/>
              <a:chOff x="55258" y="36183"/>
              <a:chExt cx="18794" cy="4816"/>
            </a:xfrm>
          </p:grpSpPr>
          <p:sp>
            <p:nvSpPr>
              <p:cNvPr id="9227" name="Text Box 11"/>
              <p:cNvSpPr txBox="1">
                <a:spLocks noChangeArrowheads="1"/>
              </p:cNvSpPr>
              <p:nvPr userDrawn="1"/>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100" dirty="0">
                    <a:solidFill>
                      <a:srgbClr val="1E7FB8"/>
                    </a:solidFill>
                    <a:latin typeface="Corbel" pitchFamily="34" charset="0"/>
                  </a:rPr>
                  <a:t>programa</a:t>
                </a:r>
              </a:p>
            </p:txBody>
          </p:sp>
          <p:sp>
            <p:nvSpPr>
              <p:cNvPr id="9228" name="Text Box 12"/>
              <p:cNvSpPr txBox="1">
                <a:spLocks noChangeArrowheads="1"/>
              </p:cNvSpPr>
              <p:nvPr userDrawn="1"/>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dirty="0">
                    <a:cs typeface="Leelawadee" pitchFamily="34" charset="-34"/>
                  </a:rPr>
                  <a:t>EMERGENCIAS</a:t>
                </a:r>
                <a:endParaRPr lang="en-US" altLang="en-US" sz="2000" b="1" dirty="0">
                  <a:solidFill>
                    <a:srgbClr val="1E7FB8"/>
                  </a:solidFill>
                  <a:latin typeface="Leelawadee" pitchFamily="34" charset="-34"/>
                  <a:ea typeface="Lato Heavy"/>
                </a:endParaRP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222"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3"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24" name="Rectangle 8"/>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FFFFFF"/>
                </a:solidFill>
                <a:latin typeface="+mn-lt"/>
              </a:defRPr>
            </a:lvl1pPr>
          </a:lstStyle>
          <a:p>
            <a:r>
              <a:rPr lang="es-ES_tradnl" altLang="en-US" dirty="0"/>
              <a:t>15 de diciembre del 2017</a:t>
            </a:r>
            <a:endParaRPr lang="en-GB" altLang="en-US" dirty="0"/>
          </a:p>
        </p:txBody>
      </p:sp>
      <p:pic>
        <p:nvPicPr>
          <p:cNvPr id="13"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207618"/>
            <a:ext cx="2377440" cy="60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2490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sldNum="0" hdr="0" ftr="0"/>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144.xml"/><Relationship Id="rId6" Type="http://schemas.openxmlformats.org/officeDocument/2006/relationships/image" Target="../media/image16.wmf"/><Relationship Id="rId5" Type="http://schemas.openxmlformats.org/officeDocument/2006/relationships/image" Target="../media/image15.png"/><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95.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p:cNvSpPr>
          <p:nvPr/>
        </p:nvSpPr>
        <p:spPr bwMode="auto">
          <a:xfrm>
            <a:off x="514350" y="1676400"/>
            <a:ext cx="79708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2352" tIns="22352" rIns="22352" bIns="22352" anchor="b"/>
          <a:lstStyle>
            <a:lvl1pPr defTabSz="361950" fontAlgn="base">
              <a:spcBef>
                <a:spcPct val="20000"/>
              </a:spcBef>
              <a:spcAft>
                <a:spcPct val="0"/>
              </a:spcAft>
              <a:buFont typeface="Arial" pitchFamily="34" charset="0"/>
              <a:buChar char="•"/>
              <a:defRPr sz="3200" b="1">
                <a:solidFill>
                  <a:srgbClr val="7F7F7F"/>
                </a:solidFill>
                <a:latin typeface="Segoe Condensed"/>
              </a:defRPr>
            </a:lvl1pPr>
            <a:lvl2pPr indent="100013" defTabSz="361950" fontAlgn="base">
              <a:spcBef>
                <a:spcPct val="20000"/>
              </a:spcBef>
              <a:spcAft>
                <a:spcPct val="0"/>
              </a:spcAft>
              <a:buFont typeface="Arial" pitchFamily="34" charset="0"/>
              <a:buChar char="–"/>
              <a:defRPr sz="2800" b="1">
                <a:solidFill>
                  <a:srgbClr val="7F7F7F"/>
                </a:solidFill>
                <a:latin typeface="Segoe Condensed"/>
              </a:defRPr>
            </a:lvl2pPr>
            <a:lvl3pPr indent="200025" defTabSz="361950" fontAlgn="base">
              <a:spcBef>
                <a:spcPct val="20000"/>
              </a:spcBef>
              <a:spcAft>
                <a:spcPct val="0"/>
              </a:spcAft>
              <a:buFont typeface="Arial" pitchFamily="34" charset="0"/>
              <a:buChar char="•"/>
              <a:defRPr sz="2400" b="1">
                <a:solidFill>
                  <a:srgbClr val="7F7F7F"/>
                </a:solidFill>
                <a:latin typeface="Segoe Condensed"/>
              </a:defRPr>
            </a:lvl3pPr>
            <a:lvl4pPr indent="301625" defTabSz="361950" fontAlgn="base">
              <a:spcBef>
                <a:spcPct val="20000"/>
              </a:spcBef>
              <a:spcAft>
                <a:spcPct val="0"/>
              </a:spcAft>
              <a:buFont typeface="Arial" pitchFamily="34" charset="0"/>
              <a:buChar char="–"/>
              <a:defRPr sz="2000" b="1">
                <a:solidFill>
                  <a:srgbClr val="7F7F7F"/>
                </a:solidFill>
                <a:latin typeface="Segoe Condensed"/>
              </a:defRPr>
            </a:lvl4pPr>
            <a:lvl5pPr indent="401638" defTabSz="361950" fontAlgn="base">
              <a:spcBef>
                <a:spcPct val="20000"/>
              </a:spcBef>
              <a:spcAft>
                <a:spcPct val="0"/>
              </a:spcAft>
              <a:buFont typeface="Arial" pitchFamily="34" charset="0"/>
              <a:buChar char="»"/>
              <a:defRPr sz="2000" b="1">
                <a:solidFill>
                  <a:srgbClr val="7F7F7F"/>
                </a:solidFill>
                <a:latin typeface="Segoe Condensed"/>
              </a:defRPr>
            </a:lvl5pPr>
            <a:lvl6pPr marL="457200" indent="401638" defTabSz="361950" fontAlgn="base">
              <a:spcBef>
                <a:spcPct val="20000"/>
              </a:spcBef>
              <a:spcAft>
                <a:spcPct val="0"/>
              </a:spcAft>
              <a:buFont typeface="Arial" pitchFamily="34" charset="0"/>
              <a:buChar char="»"/>
              <a:defRPr sz="2000" b="1">
                <a:solidFill>
                  <a:srgbClr val="7F7F7F"/>
                </a:solidFill>
                <a:latin typeface="Segoe Condensed"/>
              </a:defRPr>
            </a:lvl6pPr>
            <a:lvl7pPr marL="914400" indent="401638" defTabSz="361950" fontAlgn="base">
              <a:spcBef>
                <a:spcPct val="20000"/>
              </a:spcBef>
              <a:spcAft>
                <a:spcPct val="0"/>
              </a:spcAft>
              <a:buFont typeface="Arial" pitchFamily="34" charset="0"/>
              <a:buChar char="»"/>
              <a:defRPr sz="2000" b="1">
                <a:solidFill>
                  <a:srgbClr val="7F7F7F"/>
                </a:solidFill>
                <a:latin typeface="Segoe Condensed"/>
              </a:defRPr>
            </a:lvl7pPr>
            <a:lvl8pPr marL="1371600" indent="401638" defTabSz="361950" fontAlgn="base">
              <a:spcBef>
                <a:spcPct val="20000"/>
              </a:spcBef>
              <a:spcAft>
                <a:spcPct val="0"/>
              </a:spcAft>
              <a:buFont typeface="Arial" pitchFamily="34" charset="0"/>
              <a:buChar char="»"/>
              <a:defRPr sz="2000" b="1">
                <a:solidFill>
                  <a:srgbClr val="7F7F7F"/>
                </a:solidFill>
                <a:latin typeface="Segoe Condensed"/>
              </a:defRPr>
            </a:lvl8pPr>
            <a:lvl9pPr marL="1828800" indent="401638" defTabSz="361950"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FontTx/>
              <a:buNone/>
            </a:pPr>
            <a:r>
              <a:rPr lang="es-ES" altLang="en-US" sz="3900" b="0" dirty="0">
                <a:solidFill>
                  <a:srgbClr val="013360"/>
                </a:solidFill>
                <a:latin typeface="Arial" pitchFamily="34" charset="0"/>
                <a:cs typeface="Arial" pitchFamily="34" charset="0"/>
              </a:rPr>
              <a:t>Centros Nacionales de Enlace para el RSI: </a:t>
            </a:r>
            <a:br>
              <a:rPr lang="es-ES" altLang="en-US" sz="3900" b="0" dirty="0">
                <a:solidFill>
                  <a:srgbClr val="013360"/>
                </a:solidFill>
                <a:latin typeface="Arial" pitchFamily="34" charset="0"/>
                <a:cs typeface="Arial" pitchFamily="34" charset="0"/>
              </a:rPr>
            </a:br>
            <a:r>
              <a:rPr lang="es-ES" altLang="en-US" sz="3900" b="0" dirty="0">
                <a:solidFill>
                  <a:srgbClr val="013360"/>
                </a:solidFill>
                <a:latin typeface="Arial" pitchFamily="34" charset="0"/>
                <a:cs typeface="Arial" pitchFamily="34" charset="0"/>
              </a:rPr>
              <a:t>Funciones y marco operativo</a:t>
            </a:r>
          </a:p>
        </p:txBody>
      </p:sp>
    </p:spTree>
    <p:extLst>
      <p:ext uri="{BB962C8B-B14F-4D97-AF65-F5344CB8AC3E}">
        <p14:creationId xmlns:p14="http://schemas.microsoft.com/office/powerpoint/2010/main" val="12721671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p:cNvSpPr>
          <p:nvPr/>
        </p:nvSpPr>
        <p:spPr bwMode="auto">
          <a:xfrm>
            <a:off x="76200" y="53975"/>
            <a:ext cx="906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3600" dirty="0">
                <a:solidFill>
                  <a:schemeClr val="bg1"/>
                </a:solidFill>
                <a:latin typeface="Arial" pitchFamily="34" charset="0"/>
                <a:cs typeface="Arial" pitchFamily="34" charset="0"/>
              </a:rPr>
              <a:t>¿Qué es un Centro Nacional de Enlace </a:t>
            </a:r>
          </a:p>
          <a:p>
            <a:r>
              <a:rPr lang="es-ES" altLang="en-US" sz="3600" dirty="0">
                <a:solidFill>
                  <a:schemeClr val="bg1"/>
                </a:solidFill>
                <a:latin typeface="Arial" pitchFamily="34" charset="0"/>
                <a:cs typeface="Arial" pitchFamily="34" charset="0"/>
              </a:rPr>
              <a:t>                                                 para el RSI? </a:t>
            </a:r>
          </a:p>
        </p:txBody>
      </p:sp>
      <p:sp>
        <p:nvSpPr>
          <p:cNvPr id="23555" name="Rectangle 3"/>
          <p:cNvSpPr>
            <a:spLocks noGrp="1"/>
          </p:cNvSpPr>
          <p:nvPr>
            <p:ph idx="4294967295"/>
          </p:nvPr>
        </p:nvSpPr>
        <p:spPr>
          <a:xfrm>
            <a:off x="219195" y="1371600"/>
            <a:ext cx="6334005" cy="4876800"/>
          </a:xfrm>
        </p:spPr>
        <p:txBody>
          <a:bodyPr/>
          <a:lstStyle/>
          <a:p>
            <a:pPr>
              <a:spcAft>
                <a:spcPts val="1200"/>
              </a:spcAft>
              <a:buFont typeface="Wingdings" pitchFamily="2" charset="2"/>
              <a:buChar char="§"/>
            </a:pPr>
            <a:r>
              <a:rPr lang="es-ES" altLang="en-US" sz="1600" dirty="0">
                <a:solidFill>
                  <a:srgbClr val="013360"/>
                </a:solidFill>
                <a:latin typeface="Arial" pitchFamily="34" charset="0"/>
                <a:cs typeface="Arial" pitchFamily="34" charset="0"/>
              </a:rPr>
              <a:t>Un </a:t>
            </a:r>
            <a:r>
              <a:rPr lang="es-ES" altLang="en-US" sz="1600" u="sng" dirty="0">
                <a:solidFill>
                  <a:srgbClr val="013360"/>
                </a:solidFill>
                <a:latin typeface="Arial" pitchFamily="34" charset="0"/>
                <a:cs typeface="Arial" pitchFamily="34" charset="0"/>
              </a:rPr>
              <a:t>canal de acceso</a:t>
            </a:r>
            <a:r>
              <a:rPr lang="es-ES" altLang="en-US" sz="1600" dirty="0">
                <a:solidFill>
                  <a:srgbClr val="013360"/>
                </a:solidFill>
                <a:latin typeface="Arial" pitchFamily="34" charset="0"/>
                <a:cs typeface="Arial" pitchFamily="34" charset="0"/>
              </a:rPr>
              <a:t> designado por cada país: </a:t>
            </a:r>
          </a:p>
          <a:p>
            <a:pPr lvl="1">
              <a:spcAft>
                <a:spcPts val="0"/>
              </a:spcAft>
              <a:buSzPct val="50000"/>
              <a:buFont typeface="Wingdings" pitchFamily="2" charset="2"/>
              <a:buChar char="q"/>
            </a:pPr>
            <a:r>
              <a:rPr lang="es-ES" altLang="en-US" sz="1500" b="0" dirty="0">
                <a:solidFill>
                  <a:srgbClr val="013360"/>
                </a:solidFill>
                <a:latin typeface="Arial" pitchFamily="34" charset="0"/>
                <a:cs typeface="Arial" pitchFamily="34" charset="0"/>
              </a:rPr>
              <a:t>Comunicaciones con la OPS/OMS y entre Estados Partes. </a:t>
            </a:r>
          </a:p>
          <a:p>
            <a:pPr marL="457200" lvl="1" indent="0">
              <a:spcAft>
                <a:spcPts val="0"/>
              </a:spcAft>
              <a:buSzPct val="50000"/>
              <a:buNone/>
            </a:pPr>
            <a:endParaRPr lang="es-ES" altLang="en-US" sz="400" b="0" dirty="0">
              <a:solidFill>
                <a:srgbClr val="013360"/>
              </a:solidFill>
              <a:latin typeface="Arial" pitchFamily="34" charset="0"/>
              <a:cs typeface="Arial" pitchFamily="34" charset="0"/>
            </a:endParaRPr>
          </a:p>
          <a:p>
            <a:pPr lvl="1">
              <a:spcAft>
                <a:spcPts val="1200"/>
              </a:spcAft>
              <a:buSzPct val="50000"/>
              <a:buFont typeface="Wingdings" pitchFamily="2" charset="2"/>
              <a:buChar char="q"/>
            </a:pPr>
            <a:r>
              <a:rPr lang="es-ES" altLang="en-US" sz="1500" b="0" dirty="0">
                <a:solidFill>
                  <a:srgbClr val="013360"/>
                </a:solidFill>
                <a:latin typeface="Arial" pitchFamily="34" charset="0"/>
                <a:cs typeface="Arial" pitchFamily="34" charset="0"/>
              </a:rPr>
              <a:t>Comunicación entre los CNE para el RSI: (</a:t>
            </a:r>
            <a:r>
              <a:rPr lang="es-ES" altLang="en-US" sz="1500" b="0" dirty="0" err="1">
                <a:solidFill>
                  <a:srgbClr val="013360"/>
                </a:solidFill>
                <a:latin typeface="Arial" pitchFamily="34" charset="0"/>
                <a:cs typeface="Arial" pitchFamily="34" charset="0"/>
              </a:rPr>
              <a:t>busqueda</a:t>
            </a:r>
            <a:r>
              <a:rPr lang="es-ES" altLang="en-US" sz="1500" b="0" dirty="0">
                <a:solidFill>
                  <a:srgbClr val="013360"/>
                </a:solidFill>
                <a:latin typeface="Arial" pitchFamily="34" charset="0"/>
                <a:cs typeface="Arial" pitchFamily="34" charset="0"/>
              </a:rPr>
              <a:t> </a:t>
            </a:r>
            <a:r>
              <a:rPr lang="es-ES" sz="1500" b="0" kern="0" dirty="0">
                <a:solidFill>
                  <a:srgbClr val="013360"/>
                </a:solidFill>
                <a:latin typeface="Arial" panose="020B0604020202020204" pitchFamily="34" charset="0"/>
                <a:cs typeface="Arial" panose="020B0604020202020204" pitchFamily="34" charset="0"/>
                <a:sym typeface="Helvetica"/>
              </a:rPr>
              <a:t>de contactos, coordinación de las medidas de control/respuesta  de salud pública</a:t>
            </a:r>
            <a:r>
              <a:rPr lang="es-ES" altLang="en-US" sz="1500" b="0" dirty="0">
                <a:solidFill>
                  <a:srgbClr val="013360"/>
                </a:solidFill>
                <a:latin typeface="Arial" pitchFamily="34" charset="0"/>
                <a:cs typeface="Arial" pitchFamily="34" charset="0"/>
              </a:rPr>
              <a:t>). </a:t>
            </a:r>
          </a:p>
          <a:p>
            <a:pPr>
              <a:spcAft>
                <a:spcPts val="1200"/>
              </a:spcAft>
              <a:buFont typeface="Wingdings" pitchFamily="2" charset="2"/>
              <a:buChar char="§"/>
            </a:pPr>
            <a:r>
              <a:rPr lang="es-ES" sz="1600" kern="0" dirty="0">
                <a:solidFill>
                  <a:srgbClr val="013360"/>
                </a:solidFill>
                <a:latin typeface="Arial" panose="020B0604020202020204" pitchFamily="34" charset="0"/>
                <a:cs typeface="Arial" panose="020B0604020202020204" pitchFamily="34" charset="0"/>
              </a:rPr>
              <a:t>En condiciones ideales, el Centro Nacional de Enlace     para el RSI </a:t>
            </a:r>
            <a:r>
              <a:rPr lang="es-ES" sz="1600" i="1" kern="0" dirty="0">
                <a:solidFill>
                  <a:srgbClr val="013360"/>
                </a:solidFill>
                <a:latin typeface="Arial" panose="020B0604020202020204" pitchFamily="34" charset="0"/>
                <a:cs typeface="Arial" panose="020B0604020202020204" pitchFamily="34" charset="0"/>
              </a:rPr>
              <a:t>será </a:t>
            </a:r>
            <a:r>
              <a:rPr lang="es-ES" sz="1600" i="1" u="sng" kern="0" dirty="0">
                <a:solidFill>
                  <a:srgbClr val="013360"/>
                </a:solidFill>
                <a:latin typeface="Arial" panose="020B0604020202020204" pitchFamily="34" charset="0"/>
                <a:cs typeface="Arial" panose="020B0604020202020204" pitchFamily="34" charset="0"/>
              </a:rPr>
              <a:t>una oficina o centro, no una sola persona</a:t>
            </a:r>
            <a:r>
              <a:rPr lang="es-ES" sz="1600" u="sng" kern="0" dirty="0">
                <a:solidFill>
                  <a:srgbClr val="013360"/>
                </a:solidFill>
                <a:latin typeface="Arial" panose="020B0604020202020204" pitchFamily="34" charset="0"/>
                <a:cs typeface="Arial" panose="020B0604020202020204" pitchFamily="34" charset="0"/>
              </a:rPr>
              <a:t>.</a:t>
            </a:r>
          </a:p>
          <a:p>
            <a:pPr>
              <a:spcAft>
                <a:spcPts val="1200"/>
              </a:spcAft>
              <a:buFont typeface="Wingdings" pitchFamily="2" charset="2"/>
              <a:buChar char="§"/>
            </a:pPr>
            <a:r>
              <a:rPr lang="es-ES" altLang="en-US" sz="1600" dirty="0">
                <a:solidFill>
                  <a:srgbClr val="013360"/>
                </a:solidFill>
                <a:latin typeface="Arial" pitchFamily="34" charset="0"/>
                <a:cs typeface="Arial" pitchFamily="34" charset="0"/>
              </a:rPr>
              <a:t>Confirmación anual. Datos de contacto actualizados  (marzo del 2017). </a:t>
            </a:r>
          </a:p>
          <a:p>
            <a:pPr>
              <a:spcAft>
                <a:spcPts val="1200"/>
              </a:spcAft>
              <a:buFont typeface="Wingdings" pitchFamily="2" charset="2"/>
              <a:buChar char="§"/>
            </a:pPr>
            <a:r>
              <a:rPr lang="es-ES" altLang="en-US" sz="1600" dirty="0">
                <a:solidFill>
                  <a:srgbClr val="013360"/>
                </a:solidFill>
                <a:latin typeface="Arial" pitchFamily="34" charset="0"/>
                <a:cs typeface="Arial" pitchFamily="34" charset="0"/>
              </a:rPr>
              <a:t>Cada CNE debe tener autoridad (marco jurídico o administrativo) para</a:t>
            </a:r>
            <a:r>
              <a:rPr lang="es-ES" altLang="en-US" sz="1800" dirty="0">
                <a:solidFill>
                  <a:srgbClr val="013360"/>
                </a:solidFill>
                <a:latin typeface="Arial" pitchFamily="34" charset="0"/>
                <a:cs typeface="Arial" pitchFamily="34" charset="0"/>
              </a:rPr>
              <a:t>: </a:t>
            </a:r>
          </a:p>
          <a:p>
            <a:pPr lvl="1">
              <a:spcBef>
                <a:spcPct val="0"/>
              </a:spcBef>
              <a:buSzPct val="50000"/>
              <a:buFont typeface="Wingdings" pitchFamily="2" charset="2"/>
              <a:buChar char="q"/>
            </a:pPr>
            <a:r>
              <a:rPr lang="es-ES" altLang="en-US" sz="1500" b="0" dirty="0">
                <a:solidFill>
                  <a:srgbClr val="013360"/>
                </a:solidFill>
                <a:latin typeface="Arial" pitchFamily="34" charset="0"/>
                <a:cs typeface="Arial" pitchFamily="34" charset="0"/>
              </a:rPr>
              <a:t>Trabajar con diferentes sectores del país para coordinar el análisis de eventos y riesgos de salud pública nacionales. </a:t>
            </a:r>
          </a:p>
          <a:p>
            <a:pPr lvl="1">
              <a:spcBef>
                <a:spcPct val="0"/>
              </a:spcBef>
              <a:buSzPct val="50000"/>
              <a:buFont typeface="Wingdings" pitchFamily="2" charset="2"/>
              <a:buChar char="q"/>
            </a:pPr>
            <a:endParaRPr lang="es-ES" altLang="en-US" sz="700" b="0" dirty="0">
              <a:solidFill>
                <a:srgbClr val="013360"/>
              </a:solidFill>
              <a:latin typeface="Arial" pitchFamily="34" charset="0"/>
              <a:cs typeface="Arial" pitchFamily="34" charset="0"/>
            </a:endParaRPr>
          </a:p>
          <a:p>
            <a:pPr lvl="1">
              <a:spcBef>
                <a:spcPct val="0"/>
              </a:spcBef>
              <a:buSzPct val="50000"/>
              <a:buFont typeface="Wingdings" pitchFamily="2" charset="2"/>
              <a:buChar char="q"/>
            </a:pPr>
            <a:r>
              <a:rPr lang="es-ES" altLang="en-US" sz="1500" b="0" dirty="0">
                <a:solidFill>
                  <a:srgbClr val="013360"/>
                </a:solidFill>
                <a:latin typeface="Arial" pitchFamily="34" charset="0"/>
                <a:cs typeface="Arial" pitchFamily="34" charset="0"/>
              </a:rPr>
              <a:t>Notificar eventos a la OMS en nombre del país.</a:t>
            </a:r>
            <a:endParaRPr lang="es-ES" altLang="en-US" sz="1500" dirty="0">
              <a:solidFill>
                <a:srgbClr val="013360"/>
              </a:solidFill>
              <a:latin typeface="Arial" pitchFamily="34" charset="0"/>
              <a:cs typeface="Arial" pitchFamily="34" charset="0"/>
            </a:endParaRPr>
          </a:p>
          <a:p>
            <a:pPr>
              <a:spcAft>
                <a:spcPts val="1200"/>
              </a:spcAft>
              <a:buFont typeface="Arial" pitchFamily="34" charset="0"/>
              <a:buNone/>
            </a:pPr>
            <a:endParaRPr lang="es-ES" altLang="en-US" sz="1500" dirty="0">
              <a:solidFill>
                <a:srgbClr val="0054A4"/>
              </a:solidFill>
            </a:endParaRPr>
          </a:p>
          <a:p>
            <a:pPr>
              <a:spcAft>
                <a:spcPts val="1200"/>
              </a:spcAft>
            </a:pPr>
            <a:endParaRPr lang="es-ES" altLang="en-US" sz="2000" dirty="0">
              <a:solidFill>
                <a:srgbClr val="0054A4"/>
              </a:solidFill>
            </a:endParaRPr>
          </a:p>
          <a:p>
            <a:pPr lvl="1">
              <a:spcAft>
                <a:spcPts val="1200"/>
              </a:spcAft>
            </a:pPr>
            <a:endParaRPr lang="es-ES" altLang="en-US" sz="1800" dirty="0"/>
          </a:p>
        </p:txBody>
      </p:sp>
      <p:sp>
        <p:nvSpPr>
          <p:cNvPr id="23556" name="Text Box 4"/>
          <p:cNvSpPr txBox="1">
            <a:spLocks/>
          </p:cNvSpPr>
          <p:nvPr/>
        </p:nvSpPr>
        <p:spPr bwMode="auto">
          <a:xfrm>
            <a:off x="6477000" y="1676400"/>
            <a:ext cx="2514600" cy="4114800"/>
          </a:xfrm>
          <a:prstGeom prst="rect">
            <a:avLst/>
          </a:prstGeom>
          <a:noFill/>
          <a:ln w="12700">
            <a:solidFill>
              <a:srgbClr val="E06B0A"/>
            </a:solidFill>
            <a:miter lim="800000"/>
            <a:headEnd/>
            <a:tailEnd/>
          </a:ln>
          <a:extLst>
            <a:ext uri="{909E8E84-426E-40DD-AFC4-6F175D3DCCD1}">
              <a14:hiddenFill xmlns:a14="http://schemas.microsoft.com/office/drawing/2010/main">
                <a:solidFill>
                  <a:srgbClr val="FFFFFF"/>
                </a:solidFill>
              </a14:hiddenFill>
            </a:ext>
          </a:extLst>
        </p:spPr>
        <p:txBody>
          <a:bodyPr/>
          <a:lstStyle>
            <a:lvl1pPr fontAlgn="base">
              <a:spcBef>
                <a:spcPct val="0"/>
              </a:spcBef>
              <a:spcAft>
                <a:spcPct val="0"/>
              </a:spcAft>
              <a:defRPr>
                <a:solidFill>
                  <a:schemeClr val="tx1"/>
                </a:solidFill>
                <a:latin typeface="Calibri" pitchFamily="34" charset="0"/>
              </a:defRPr>
            </a:lvl1pPr>
            <a:lvl2pPr marL="342900" indent="-22860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600"/>
              </a:spcBef>
              <a:spcAft>
                <a:spcPts val="1200"/>
              </a:spcAft>
            </a:pPr>
            <a:r>
              <a:rPr lang="es-ES" altLang="en-US" b="1" u="sng" dirty="0">
                <a:solidFill>
                  <a:srgbClr val="013360"/>
                </a:solidFill>
                <a:latin typeface="Arial" pitchFamily="34" charset="0"/>
                <a:cs typeface="Arial" pitchFamily="34" charset="0"/>
              </a:rPr>
              <a:t>Cuatro funciones obligatorias</a:t>
            </a:r>
          </a:p>
          <a:p>
            <a:pPr lvl="1">
              <a:spcBef>
                <a:spcPts val="200"/>
              </a:spcBef>
              <a:spcAft>
                <a:spcPts val="1200"/>
              </a:spcAft>
              <a:buClr>
                <a:srgbClr val="013360"/>
              </a:buClr>
              <a:buFont typeface="+mj-lt"/>
              <a:buAutoNum type="arabicPeriod"/>
              <a:defRPr/>
            </a:pPr>
            <a:r>
              <a:rPr lang="es-ES" sz="1200" b="1" kern="0" dirty="0">
                <a:solidFill>
                  <a:srgbClr val="E06B0A"/>
                </a:solidFill>
                <a:latin typeface="Arial" panose="020B0604020202020204" pitchFamily="34" charset="0"/>
                <a:cs typeface="Arial" panose="020B0604020202020204" pitchFamily="34" charset="0"/>
              </a:rPr>
              <a:t>Notificar a la OMS de posibles emergencias de salud pública de importancia internacional y enviar mensajes urgentes relacionados con el RSI.</a:t>
            </a:r>
          </a:p>
          <a:p>
            <a:pPr lvl="1">
              <a:spcBef>
                <a:spcPts val="200"/>
              </a:spcBef>
              <a:spcAft>
                <a:spcPts val="1200"/>
              </a:spcAft>
              <a:buClr>
                <a:srgbClr val="013360"/>
              </a:buClr>
              <a:buFont typeface="+mj-lt"/>
              <a:buAutoNum type="arabicPeriod"/>
              <a:defRPr/>
            </a:pPr>
            <a:r>
              <a:rPr lang="es-ES" sz="1200" b="1" kern="0" dirty="0">
                <a:solidFill>
                  <a:srgbClr val="013360"/>
                </a:solidFill>
                <a:latin typeface="Arial" panose="020B0604020202020204" pitchFamily="34" charset="0"/>
                <a:cs typeface="Arial" panose="020B0604020202020204" pitchFamily="34" charset="0"/>
              </a:rPr>
              <a:t>Permanecer accesible en todo momento (24/7).</a:t>
            </a:r>
          </a:p>
          <a:p>
            <a:pPr lvl="1">
              <a:spcBef>
                <a:spcPts val="200"/>
              </a:spcBef>
              <a:spcAft>
                <a:spcPts val="1200"/>
              </a:spcAft>
              <a:buClr>
                <a:srgbClr val="013360"/>
              </a:buClr>
              <a:buFont typeface="+mj-lt"/>
              <a:buAutoNum type="arabicPeriod"/>
              <a:defRPr/>
            </a:pPr>
            <a:r>
              <a:rPr lang="es-ES" sz="1200" b="1" kern="0" dirty="0">
                <a:solidFill>
                  <a:srgbClr val="013360"/>
                </a:solidFill>
                <a:latin typeface="Arial" panose="020B0604020202020204" pitchFamily="34" charset="0"/>
                <a:cs typeface="Arial" panose="020B0604020202020204" pitchFamily="34" charset="0"/>
              </a:rPr>
              <a:t>Difundir información a los sectores nacionales pertinentes.</a:t>
            </a:r>
          </a:p>
          <a:p>
            <a:pPr lvl="1">
              <a:spcBef>
                <a:spcPts val="200"/>
              </a:spcBef>
              <a:spcAft>
                <a:spcPts val="1200"/>
              </a:spcAft>
              <a:buClr>
                <a:srgbClr val="013360"/>
              </a:buClr>
              <a:buFont typeface="+mj-lt"/>
              <a:buAutoNum type="arabicPeriod"/>
              <a:defRPr/>
            </a:pPr>
            <a:r>
              <a:rPr lang="es-ES" sz="1200" b="1" kern="0" dirty="0">
                <a:solidFill>
                  <a:srgbClr val="013360"/>
                </a:solidFill>
                <a:latin typeface="Arial" panose="020B0604020202020204" pitchFamily="34" charset="0"/>
                <a:cs typeface="Arial" panose="020B0604020202020204" pitchFamily="34" charset="0"/>
              </a:rPr>
              <a:t>Consolidar los aportes de los sectores nacionales pertinentes.</a:t>
            </a:r>
          </a:p>
          <a:p>
            <a:pPr lvl="1">
              <a:spcBef>
                <a:spcPts val="200"/>
              </a:spcBef>
            </a:pPr>
            <a:endParaRPr lang="es-ES" altLang="en-US" dirty="0">
              <a:solidFill>
                <a:srgbClr val="0054A4"/>
              </a:solidFill>
            </a:endParaRPr>
          </a:p>
        </p:txBody>
      </p:sp>
    </p:spTree>
    <p:extLst>
      <p:ext uri="{BB962C8B-B14F-4D97-AF65-F5344CB8AC3E}">
        <p14:creationId xmlns:p14="http://schemas.microsoft.com/office/powerpoint/2010/main" val="89301730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p:cNvSpPr>
          <p:nvPr/>
        </p:nvSpPr>
        <p:spPr bwMode="auto">
          <a:xfrm>
            <a:off x="304800" y="1302973"/>
            <a:ext cx="8534400" cy="44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2352" tIns="22352" rIns="22352" bIns="22352" anchor="ctr">
            <a:spAutoFit/>
          </a:bodyPr>
          <a:lstStyle>
            <a:lvl1pPr defTabSz="361950" fontAlgn="base">
              <a:spcBef>
                <a:spcPct val="20000"/>
              </a:spcBef>
              <a:spcAft>
                <a:spcPct val="0"/>
              </a:spcAft>
              <a:buFont typeface="Arial" pitchFamily="34" charset="0"/>
              <a:buChar char="•"/>
              <a:defRPr sz="3200" b="1">
                <a:solidFill>
                  <a:srgbClr val="7F7F7F"/>
                </a:solidFill>
                <a:latin typeface="Segoe Condensed"/>
              </a:defRPr>
            </a:lvl1pPr>
            <a:lvl2pPr defTabSz="361950" fontAlgn="base">
              <a:spcBef>
                <a:spcPct val="20000"/>
              </a:spcBef>
              <a:spcAft>
                <a:spcPct val="0"/>
              </a:spcAft>
              <a:buFont typeface="Arial" pitchFamily="34" charset="0"/>
              <a:buChar char="–"/>
              <a:defRPr sz="2800" b="1">
                <a:solidFill>
                  <a:srgbClr val="7F7F7F"/>
                </a:solidFill>
                <a:latin typeface="Segoe Condensed"/>
              </a:defRPr>
            </a:lvl2pPr>
            <a:lvl3pPr defTabSz="361950" fontAlgn="base">
              <a:spcBef>
                <a:spcPct val="20000"/>
              </a:spcBef>
              <a:spcAft>
                <a:spcPct val="0"/>
              </a:spcAft>
              <a:buFont typeface="Arial" pitchFamily="34" charset="0"/>
              <a:buChar char="•"/>
              <a:defRPr sz="2400" b="1">
                <a:solidFill>
                  <a:srgbClr val="7F7F7F"/>
                </a:solidFill>
                <a:latin typeface="Segoe Condensed"/>
              </a:defRPr>
            </a:lvl3pPr>
            <a:lvl4pPr defTabSz="361950" fontAlgn="base">
              <a:spcBef>
                <a:spcPct val="20000"/>
              </a:spcBef>
              <a:spcAft>
                <a:spcPct val="0"/>
              </a:spcAft>
              <a:buFont typeface="Arial" pitchFamily="34" charset="0"/>
              <a:buChar char="–"/>
              <a:defRPr sz="2000" b="1">
                <a:solidFill>
                  <a:srgbClr val="7F7F7F"/>
                </a:solidFill>
                <a:latin typeface="Segoe Condensed"/>
              </a:defRPr>
            </a:lvl4pPr>
            <a:lvl5pPr defTabSz="361950" fontAlgn="base">
              <a:spcBef>
                <a:spcPct val="20000"/>
              </a:spcBef>
              <a:spcAft>
                <a:spcPct val="0"/>
              </a:spcAft>
              <a:buFont typeface="Arial" pitchFamily="34" charset="0"/>
              <a:buChar char="»"/>
              <a:defRPr sz="2000" b="1">
                <a:solidFill>
                  <a:srgbClr val="7F7F7F"/>
                </a:solidFill>
                <a:latin typeface="Segoe Condensed"/>
              </a:defRPr>
            </a:lvl5pPr>
            <a:lvl6pPr marL="457200" defTabSz="361950" fontAlgn="base">
              <a:spcBef>
                <a:spcPct val="20000"/>
              </a:spcBef>
              <a:spcAft>
                <a:spcPct val="0"/>
              </a:spcAft>
              <a:buFont typeface="Arial" pitchFamily="34" charset="0"/>
              <a:buChar char="»"/>
              <a:defRPr sz="2000" b="1">
                <a:solidFill>
                  <a:srgbClr val="7F7F7F"/>
                </a:solidFill>
                <a:latin typeface="Segoe Condensed"/>
              </a:defRPr>
            </a:lvl6pPr>
            <a:lvl7pPr marL="914400" defTabSz="361950" fontAlgn="base">
              <a:spcBef>
                <a:spcPct val="20000"/>
              </a:spcBef>
              <a:spcAft>
                <a:spcPct val="0"/>
              </a:spcAft>
              <a:buFont typeface="Arial" pitchFamily="34" charset="0"/>
              <a:buChar char="»"/>
              <a:defRPr sz="2000" b="1">
                <a:solidFill>
                  <a:srgbClr val="7F7F7F"/>
                </a:solidFill>
                <a:latin typeface="Segoe Condensed"/>
              </a:defRPr>
            </a:lvl7pPr>
            <a:lvl8pPr marL="1371600" defTabSz="361950" fontAlgn="base">
              <a:spcBef>
                <a:spcPct val="20000"/>
              </a:spcBef>
              <a:spcAft>
                <a:spcPct val="0"/>
              </a:spcAft>
              <a:buFont typeface="Arial" pitchFamily="34" charset="0"/>
              <a:buChar char="»"/>
              <a:defRPr sz="2000" b="1">
                <a:solidFill>
                  <a:srgbClr val="7F7F7F"/>
                </a:solidFill>
                <a:latin typeface="Segoe Condensed"/>
              </a:defRPr>
            </a:lvl8pPr>
            <a:lvl9pPr marL="1828800" defTabSz="361950"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FontTx/>
              <a:buNone/>
            </a:pPr>
            <a:r>
              <a:rPr lang="es-ES" altLang="en-US" sz="1800" dirty="0">
                <a:solidFill>
                  <a:srgbClr val="013360"/>
                </a:solidFill>
                <a:latin typeface="Arial" pitchFamily="34" charset="0"/>
                <a:cs typeface="Arial" pitchFamily="34" charset="0"/>
              </a:rPr>
              <a:t>Responsable de notificar a la OMS pero no necesariamente responsable de</a:t>
            </a:r>
            <a:r>
              <a:rPr lang="es-ES" altLang="en-US" dirty="0"/>
              <a:t> </a:t>
            </a:r>
            <a:r>
              <a:rPr lang="es-ES" altLang="en-US" sz="1800" dirty="0">
                <a:solidFill>
                  <a:srgbClr val="013360"/>
                </a:solidFill>
                <a:latin typeface="Arial" pitchFamily="34" charset="0"/>
                <a:cs typeface="Arial" pitchFamily="34" charset="0"/>
              </a:rPr>
              <a:t>llevar a cabo la evaluación. </a:t>
            </a:r>
          </a:p>
          <a:p>
            <a:pPr>
              <a:spcBef>
                <a:spcPct val="0"/>
              </a:spcBef>
              <a:buFont typeface="Wingdings" pitchFamily="2" charset="2"/>
              <a:buChar char="§"/>
            </a:pPr>
            <a:endParaRPr lang="es-ES" altLang="en-US" sz="1800" dirty="0">
              <a:solidFill>
                <a:srgbClr val="013360"/>
              </a:solidFill>
              <a:latin typeface="Arial" pitchFamily="34" charset="0"/>
              <a:cs typeface="Arial" pitchFamily="34" charset="0"/>
            </a:endParaRPr>
          </a:p>
          <a:p>
            <a:pPr>
              <a:spcBef>
                <a:spcPct val="0"/>
              </a:spcBef>
              <a:buFont typeface="Wingdings" pitchFamily="2" charset="2"/>
              <a:buChar char="§"/>
            </a:pPr>
            <a:endParaRPr lang="es-ES" altLang="en-US" sz="1800" dirty="0">
              <a:solidFill>
                <a:srgbClr val="013360"/>
              </a:solidFill>
              <a:latin typeface="Arial" pitchFamily="34" charset="0"/>
              <a:cs typeface="Arial" pitchFamily="34" charset="0"/>
            </a:endParaRPr>
          </a:p>
          <a:p>
            <a:pPr>
              <a:spcBef>
                <a:spcPct val="0"/>
              </a:spcBef>
              <a:buFont typeface="Wingdings" pitchFamily="2" charset="2"/>
              <a:buChar char="§"/>
            </a:pPr>
            <a:endParaRPr lang="es-ES" altLang="en-US" sz="1800" dirty="0">
              <a:solidFill>
                <a:srgbClr val="013360"/>
              </a:solidFill>
              <a:latin typeface="Arial" pitchFamily="34" charset="0"/>
              <a:cs typeface="Arial" pitchFamily="34" charset="0"/>
            </a:endParaRPr>
          </a:p>
          <a:p>
            <a:pPr>
              <a:spcBef>
                <a:spcPct val="0"/>
              </a:spcBef>
              <a:buFont typeface="Wingdings" pitchFamily="2" charset="2"/>
              <a:buChar char="§"/>
            </a:pPr>
            <a:endParaRPr lang="es-ES" altLang="en-US" sz="1800" dirty="0">
              <a:solidFill>
                <a:srgbClr val="013360"/>
              </a:solidFill>
              <a:latin typeface="Arial" pitchFamily="34" charset="0"/>
              <a:cs typeface="Arial" pitchFamily="34" charset="0"/>
            </a:endParaRPr>
          </a:p>
          <a:p>
            <a:pPr>
              <a:spcBef>
                <a:spcPct val="0"/>
              </a:spcBef>
              <a:buFont typeface="Wingdings" pitchFamily="2" charset="2"/>
              <a:buChar char="§"/>
            </a:pPr>
            <a:endParaRPr lang="es-ES" altLang="en-US" sz="1800" dirty="0">
              <a:solidFill>
                <a:srgbClr val="013360"/>
              </a:solidFill>
              <a:latin typeface="Arial" pitchFamily="34" charset="0"/>
              <a:cs typeface="Arial" pitchFamily="34" charset="0"/>
            </a:endParaRPr>
          </a:p>
          <a:p>
            <a:pPr>
              <a:spcBef>
                <a:spcPct val="0"/>
              </a:spcBef>
              <a:buFont typeface="Wingdings" pitchFamily="2" charset="2"/>
              <a:buChar char="§"/>
            </a:pPr>
            <a:endParaRPr lang="es-ES" altLang="en-US" sz="1800" dirty="0">
              <a:solidFill>
                <a:srgbClr val="013360"/>
              </a:solidFill>
              <a:latin typeface="Arial" pitchFamily="34" charset="0"/>
              <a:cs typeface="Arial" pitchFamily="34" charset="0"/>
            </a:endParaRPr>
          </a:p>
          <a:p>
            <a:pPr>
              <a:spcBef>
                <a:spcPct val="0"/>
              </a:spcBef>
              <a:buFont typeface="Wingdings" pitchFamily="2" charset="2"/>
              <a:buChar char="§"/>
            </a:pPr>
            <a:endParaRPr lang="es-ES" altLang="en-US" sz="1800" dirty="0">
              <a:solidFill>
                <a:srgbClr val="013360"/>
              </a:solidFill>
              <a:latin typeface="Arial" pitchFamily="34" charset="0"/>
              <a:cs typeface="Arial" pitchFamily="34" charset="0"/>
            </a:endParaRPr>
          </a:p>
          <a:p>
            <a:pPr>
              <a:spcBef>
                <a:spcPct val="0"/>
              </a:spcBef>
              <a:buFont typeface="Wingdings" pitchFamily="2" charset="2"/>
              <a:buChar char="§"/>
            </a:pPr>
            <a:endParaRPr lang="es-ES" altLang="en-US" sz="1800" dirty="0">
              <a:solidFill>
                <a:srgbClr val="013360"/>
              </a:solidFill>
              <a:latin typeface="Arial" pitchFamily="34" charset="0"/>
              <a:cs typeface="Arial" pitchFamily="34" charset="0"/>
            </a:endParaRPr>
          </a:p>
          <a:p>
            <a:pPr>
              <a:spcBef>
                <a:spcPct val="0"/>
              </a:spcBef>
              <a:buFont typeface="Wingdings" pitchFamily="2" charset="2"/>
              <a:buChar char="§"/>
            </a:pPr>
            <a:endParaRPr lang="es-ES" altLang="en-US" sz="1800" dirty="0">
              <a:solidFill>
                <a:srgbClr val="013360"/>
              </a:solidFill>
              <a:latin typeface="Arial" pitchFamily="34" charset="0"/>
              <a:cs typeface="Arial" pitchFamily="34" charset="0"/>
            </a:endParaRPr>
          </a:p>
          <a:p>
            <a:pPr>
              <a:spcBef>
                <a:spcPct val="0"/>
              </a:spcBef>
              <a:buFont typeface="Wingdings" pitchFamily="2" charset="2"/>
              <a:buChar char="§"/>
            </a:pPr>
            <a:endParaRPr lang="es-ES" altLang="en-US" sz="1800" dirty="0">
              <a:solidFill>
                <a:srgbClr val="013360"/>
              </a:solidFill>
              <a:latin typeface="Arial" pitchFamily="34" charset="0"/>
              <a:cs typeface="Arial" pitchFamily="34" charset="0"/>
            </a:endParaRPr>
          </a:p>
          <a:p>
            <a:pPr>
              <a:spcBef>
                <a:spcPct val="0"/>
              </a:spcBef>
              <a:buFont typeface="Wingdings" pitchFamily="2" charset="2"/>
              <a:buChar char="§"/>
            </a:pPr>
            <a:endParaRPr lang="es-ES" altLang="en-US" sz="1800" dirty="0">
              <a:solidFill>
                <a:srgbClr val="013360"/>
              </a:solidFill>
              <a:latin typeface="Arial" pitchFamily="34" charset="0"/>
              <a:cs typeface="Arial" pitchFamily="34" charset="0"/>
            </a:endParaRPr>
          </a:p>
          <a:p>
            <a:pPr>
              <a:spcBef>
                <a:spcPct val="0"/>
              </a:spcBef>
              <a:buFont typeface="Wingdings" pitchFamily="2" charset="2"/>
              <a:buChar char="§"/>
            </a:pPr>
            <a:endParaRPr lang="es-ES" altLang="en-US" sz="1800" dirty="0">
              <a:solidFill>
                <a:srgbClr val="013360"/>
              </a:solidFill>
              <a:latin typeface="Arial" pitchFamily="34" charset="0"/>
              <a:cs typeface="Arial" pitchFamily="34" charset="0"/>
            </a:endParaRPr>
          </a:p>
          <a:p>
            <a:pPr>
              <a:spcBef>
                <a:spcPct val="0"/>
              </a:spcBef>
              <a:buFont typeface="Wingdings" pitchFamily="2" charset="2"/>
              <a:buChar char="§"/>
            </a:pPr>
            <a:endParaRPr lang="es-ES" altLang="en-US" sz="1800" dirty="0">
              <a:solidFill>
                <a:srgbClr val="013360"/>
              </a:solidFill>
              <a:latin typeface="Arial" pitchFamily="34" charset="0"/>
              <a:cs typeface="Arial" pitchFamily="34" charset="0"/>
            </a:endParaRPr>
          </a:p>
        </p:txBody>
      </p:sp>
      <p:sp>
        <p:nvSpPr>
          <p:cNvPr id="24579" name="Text Box 3"/>
          <p:cNvSpPr txBox="1">
            <a:spLocks/>
          </p:cNvSpPr>
          <p:nvPr/>
        </p:nvSpPr>
        <p:spPr bwMode="auto">
          <a:xfrm>
            <a:off x="0" y="539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3600" dirty="0">
                <a:solidFill>
                  <a:schemeClr val="bg1"/>
                </a:solidFill>
                <a:latin typeface="Arial" pitchFamily="34" charset="0"/>
                <a:cs typeface="Arial" pitchFamily="34" charset="0"/>
              </a:rPr>
              <a:t>¿Qué es un Centro Nacional de Enlace </a:t>
            </a:r>
          </a:p>
          <a:p>
            <a:r>
              <a:rPr lang="es-ES" altLang="en-US" sz="3600" dirty="0">
                <a:solidFill>
                  <a:schemeClr val="bg1"/>
                </a:solidFill>
                <a:latin typeface="Arial" pitchFamily="34" charset="0"/>
                <a:cs typeface="Arial" pitchFamily="34" charset="0"/>
              </a:rPr>
              <a:t>                                                  para el RSI?</a:t>
            </a:r>
          </a:p>
        </p:txBody>
      </p:sp>
      <p:sp>
        <p:nvSpPr>
          <p:cNvPr id="24580" name="Text Box 4"/>
          <p:cNvSpPr txBox="1">
            <a:spLocks noChangeArrowheads="1"/>
          </p:cNvSpPr>
          <p:nvPr/>
        </p:nvSpPr>
        <p:spPr bwMode="auto">
          <a:xfrm>
            <a:off x="609600" y="2487400"/>
            <a:ext cx="8001000" cy="2046714"/>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s-ES" altLang="en-US" sz="100" dirty="0">
              <a:solidFill>
                <a:srgbClr val="013360"/>
              </a:solidFill>
              <a:latin typeface="Arial" pitchFamily="34" charset="0"/>
              <a:cs typeface="Arial" pitchFamily="34" charset="0"/>
            </a:endParaRPr>
          </a:p>
          <a:p>
            <a:r>
              <a:rPr lang="es-ES" altLang="en-US" dirty="0">
                <a:solidFill>
                  <a:srgbClr val="013360"/>
                </a:solidFill>
                <a:latin typeface="Arial" pitchFamily="34" charset="0"/>
                <a:cs typeface="Arial" pitchFamily="34" charset="0"/>
              </a:rPr>
              <a:t>Comunicación relacionada con eventos realizada por organismos o instituciones nacionales fuera del CNE para el RSI a la OPS/OMS:</a:t>
            </a:r>
          </a:p>
          <a:p>
            <a:endParaRPr lang="es-ES" altLang="en-US" sz="1000" dirty="0">
              <a:solidFill>
                <a:srgbClr val="013360"/>
              </a:solidFill>
              <a:latin typeface="Arial" pitchFamily="34" charset="0"/>
              <a:cs typeface="Arial" pitchFamily="34" charset="0"/>
            </a:endParaRPr>
          </a:p>
          <a:p>
            <a:pPr>
              <a:buFont typeface="Wingdings" pitchFamily="2" charset="2"/>
              <a:buChar char="§"/>
            </a:pPr>
            <a:r>
              <a:rPr lang="es-ES" altLang="en-US" dirty="0">
                <a:solidFill>
                  <a:srgbClr val="013360"/>
                </a:solidFill>
                <a:latin typeface="Arial" pitchFamily="34" charset="0"/>
                <a:cs typeface="Arial" pitchFamily="34" charset="0"/>
              </a:rPr>
              <a:t>    Comunicación inicial, evaluación de riesgos, solicitud de información. </a:t>
            </a:r>
          </a:p>
          <a:p>
            <a:pPr>
              <a:buFont typeface="Wingdings" pitchFamily="2" charset="2"/>
              <a:buChar char="§"/>
            </a:pPr>
            <a:endParaRPr lang="es-ES" altLang="en-US" sz="600" dirty="0">
              <a:solidFill>
                <a:srgbClr val="013360"/>
              </a:solidFill>
              <a:latin typeface="Arial" pitchFamily="34" charset="0"/>
              <a:cs typeface="Arial" pitchFamily="34" charset="0"/>
            </a:endParaRPr>
          </a:p>
          <a:p>
            <a:pPr>
              <a:buFont typeface="Wingdings" pitchFamily="2" charset="2"/>
              <a:buChar char="§"/>
            </a:pPr>
            <a:r>
              <a:rPr lang="es-ES" altLang="en-US" dirty="0">
                <a:solidFill>
                  <a:srgbClr val="013360"/>
                </a:solidFill>
                <a:latin typeface="Arial" pitchFamily="34" charset="0"/>
                <a:cs typeface="Arial" pitchFamily="34" charset="0"/>
              </a:rPr>
              <a:t>     Inclusión del CNE para el RSI correspondiente en la comunicación. </a:t>
            </a:r>
          </a:p>
          <a:p>
            <a:endParaRPr lang="es-ES" altLang="en-US" dirty="0">
              <a:solidFill>
                <a:srgbClr val="013360"/>
              </a:solidFill>
              <a:latin typeface="Arial" pitchFamily="34" charset="0"/>
              <a:cs typeface="Arial" pitchFamily="34" charset="0"/>
            </a:endParaRPr>
          </a:p>
          <a:p>
            <a:r>
              <a:rPr lang="es-ES" altLang="en-US" dirty="0">
                <a:solidFill>
                  <a:srgbClr val="013360"/>
                </a:solidFill>
                <a:latin typeface="Arial" pitchFamily="34" charset="0"/>
                <a:cs typeface="Arial" pitchFamily="34" charset="0"/>
              </a:rPr>
              <a:t>Comunicación relacionada con eventos en territorios de ultramar. </a:t>
            </a:r>
          </a:p>
          <a:p>
            <a:endParaRPr lang="es-ES" altLang="en-US" sz="100" dirty="0">
              <a:solidFill>
                <a:srgbClr val="013360"/>
              </a:solidFill>
              <a:latin typeface="Arial" pitchFamily="34" charset="0"/>
              <a:cs typeface="Arial" pitchFamily="34" charset="0"/>
            </a:endParaRPr>
          </a:p>
          <a:p>
            <a:endParaRPr lang="es-ES" altLang="en-US" sz="100" dirty="0">
              <a:solidFill>
                <a:srgbClr val="013360"/>
              </a:solidFill>
              <a:latin typeface="Arial" pitchFamily="34" charset="0"/>
              <a:cs typeface="Arial" pitchFamily="34" charset="0"/>
            </a:endParaRPr>
          </a:p>
        </p:txBody>
      </p:sp>
    </p:spTree>
    <p:extLst>
      <p:ext uri="{BB962C8B-B14F-4D97-AF65-F5344CB8AC3E}">
        <p14:creationId xmlns:p14="http://schemas.microsoft.com/office/powerpoint/2010/main" val="144279850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30994" y="2458507"/>
            <a:ext cx="3294856" cy="137249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7341" tIns="48672" rIns="97341" bIns="48672">
            <a:spAutoFit/>
          </a:bodyP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ct val="30000"/>
              </a:spcBef>
              <a:buFontTx/>
              <a:buNone/>
            </a:pPr>
            <a:r>
              <a:rPr lang="es-ES" altLang="en-US" sz="1200" b="0" dirty="0">
                <a:solidFill>
                  <a:schemeClr val="tx1"/>
                </a:solidFill>
                <a:latin typeface="Arial" pitchFamily="34" charset="0"/>
                <a:cs typeface="Arial" pitchFamily="34" charset="0"/>
              </a:rPr>
              <a:t>Accesible 24/7 </a:t>
            </a:r>
          </a:p>
          <a:p>
            <a:pPr>
              <a:spcBef>
                <a:spcPct val="30000"/>
              </a:spcBef>
              <a:buFontTx/>
              <a:buNone/>
            </a:pPr>
            <a:r>
              <a:rPr lang="es-ES" altLang="en-US" sz="1200" b="0" dirty="0">
                <a:solidFill>
                  <a:schemeClr val="tx1"/>
                </a:solidFill>
                <a:latin typeface="Arial" pitchFamily="34" charset="0"/>
                <a:cs typeface="Arial" pitchFamily="34" charset="0"/>
              </a:rPr>
              <a:t>Principal canal para las comunicaciones entre la OMS y el CNE relativas a eventos</a:t>
            </a:r>
          </a:p>
          <a:p>
            <a:pPr>
              <a:spcBef>
                <a:spcPct val="30000"/>
              </a:spcBef>
              <a:buFontTx/>
              <a:buNone/>
            </a:pPr>
            <a:r>
              <a:rPr lang="es-ES" altLang="en-US" sz="1200" b="0" dirty="0">
                <a:solidFill>
                  <a:schemeClr val="tx1"/>
                </a:solidFill>
                <a:latin typeface="Arial" pitchFamily="34" charset="0"/>
                <a:cs typeface="Arial" pitchFamily="34" charset="0"/>
              </a:rPr>
              <a:t>Difundir información dentro de la OMS</a:t>
            </a:r>
          </a:p>
          <a:p>
            <a:pPr>
              <a:spcBef>
                <a:spcPct val="30000"/>
              </a:spcBef>
              <a:buFontTx/>
              <a:buNone/>
            </a:pPr>
            <a:r>
              <a:rPr lang="es-ES" altLang="en-US" sz="1200" b="0" dirty="0">
                <a:solidFill>
                  <a:schemeClr val="tx1"/>
                </a:solidFill>
                <a:latin typeface="Arial" pitchFamily="34" charset="0"/>
                <a:cs typeface="Arial" pitchFamily="34" charset="0"/>
              </a:rPr>
              <a:t>“Activar” el sistema de alerta y respuesta de la OMS</a:t>
            </a:r>
          </a:p>
        </p:txBody>
      </p:sp>
      <p:sp>
        <p:nvSpPr>
          <p:cNvPr id="25603" name="Text Box 3"/>
          <p:cNvSpPr txBox="1">
            <a:spLocks noChangeArrowheads="1"/>
          </p:cNvSpPr>
          <p:nvPr/>
        </p:nvSpPr>
        <p:spPr bwMode="auto">
          <a:xfrm>
            <a:off x="1993900" y="5192713"/>
            <a:ext cx="1751013" cy="7747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341" tIns="48672" rIns="97341" bIns="48672">
            <a:spAutoFit/>
          </a:bodyP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FontTx/>
              <a:buNone/>
            </a:pPr>
            <a:r>
              <a:rPr lang="es-ES" altLang="en-US" sz="1100" b="0" dirty="0">
                <a:solidFill>
                  <a:schemeClr val="tx1"/>
                </a:solidFill>
                <a:latin typeface="Arial" pitchFamily="34" charset="0"/>
                <a:cs typeface="Arial" pitchFamily="34" charset="0"/>
              </a:rPr>
              <a:t>Detectar</a:t>
            </a:r>
          </a:p>
          <a:p>
            <a:pPr>
              <a:spcBef>
                <a:spcPct val="0"/>
              </a:spcBef>
              <a:buFontTx/>
              <a:buNone/>
            </a:pPr>
            <a:r>
              <a:rPr lang="es-ES" altLang="en-US" sz="1100" b="0" dirty="0">
                <a:solidFill>
                  <a:schemeClr val="tx1"/>
                </a:solidFill>
                <a:latin typeface="Arial" pitchFamily="34" charset="0"/>
                <a:cs typeface="Arial" pitchFamily="34" charset="0"/>
              </a:rPr>
              <a:t>Evaluar</a:t>
            </a:r>
          </a:p>
          <a:p>
            <a:pPr>
              <a:spcBef>
                <a:spcPct val="0"/>
              </a:spcBef>
              <a:buFontTx/>
              <a:buNone/>
            </a:pPr>
            <a:r>
              <a:rPr lang="es-ES" altLang="en-US" sz="1100" b="0" dirty="0">
                <a:solidFill>
                  <a:schemeClr val="tx1"/>
                </a:solidFill>
                <a:latin typeface="Arial" pitchFamily="34" charset="0"/>
                <a:cs typeface="Arial" pitchFamily="34" charset="0"/>
              </a:rPr>
              <a:t>Notificar</a:t>
            </a:r>
          </a:p>
          <a:p>
            <a:pPr>
              <a:spcBef>
                <a:spcPct val="0"/>
              </a:spcBef>
              <a:buFontTx/>
              <a:buNone/>
            </a:pPr>
            <a:r>
              <a:rPr lang="es-ES" altLang="en-US" sz="1100" b="0" dirty="0">
                <a:solidFill>
                  <a:schemeClr val="tx1"/>
                </a:solidFill>
                <a:latin typeface="Arial" pitchFamily="34" charset="0"/>
                <a:cs typeface="Arial" pitchFamily="34" charset="0"/>
              </a:rPr>
              <a:t>Responder</a:t>
            </a:r>
          </a:p>
        </p:txBody>
      </p:sp>
      <p:sp>
        <p:nvSpPr>
          <p:cNvPr id="25604" name="Text Box 4"/>
          <p:cNvSpPr txBox="1">
            <a:spLocks noChangeArrowheads="1"/>
          </p:cNvSpPr>
          <p:nvPr/>
        </p:nvSpPr>
        <p:spPr bwMode="auto">
          <a:xfrm>
            <a:off x="445345" y="3923163"/>
            <a:ext cx="3150314" cy="1218601"/>
          </a:xfrm>
          <a:prstGeom prst="rect">
            <a:avLst/>
          </a:prstGeom>
          <a:solidFill>
            <a:srgbClr val="EAEAEA"/>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square" lIns="97341" tIns="48672" rIns="97341" bIns="48672">
            <a:spAutoFit/>
          </a:bodyP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ct val="30000"/>
              </a:spcBef>
              <a:buFontTx/>
              <a:buNone/>
            </a:pPr>
            <a:r>
              <a:rPr lang="es-ES" altLang="en-US" sz="1300" b="0" dirty="0">
                <a:solidFill>
                  <a:schemeClr val="tx1"/>
                </a:solidFill>
                <a:latin typeface="Arial" pitchFamily="34" charset="0"/>
                <a:cs typeface="Arial" pitchFamily="34" charset="0"/>
              </a:rPr>
              <a:t>Accesible 24/7 </a:t>
            </a:r>
          </a:p>
          <a:p>
            <a:pPr>
              <a:spcBef>
                <a:spcPct val="30000"/>
              </a:spcBef>
              <a:buFontTx/>
              <a:buNone/>
            </a:pPr>
            <a:r>
              <a:rPr lang="es-ES" altLang="en-US" sz="1300" b="0" dirty="0">
                <a:solidFill>
                  <a:schemeClr val="tx1"/>
                </a:solidFill>
                <a:latin typeface="Arial" pitchFamily="34" charset="0"/>
                <a:cs typeface="Arial" pitchFamily="34" charset="0"/>
              </a:rPr>
              <a:t>Comunicación con la OMS</a:t>
            </a:r>
          </a:p>
          <a:p>
            <a:pPr>
              <a:spcBef>
                <a:spcPct val="30000"/>
              </a:spcBef>
              <a:buFontTx/>
              <a:buNone/>
            </a:pPr>
            <a:r>
              <a:rPr lang="es-ES" altLang="en-US" sz="1300" b="0" dirty="0">
                <a:solidFill>
                  <a:schemeClr val="tx1"/>
                </a:solidFill>
                <a:latin typeface="Arial" pitchFamily="34" charset="0"/>
                <a:cs typeface="Arial" pitchFamily="34" charset="0"/>
              </a:rPr>
              <a:t>Difusión nacional de la información Consolidación de datos en el plano nacional</a:t>
            </a:r>
          </a:p>
        </p:txBody>
      </p:sp>
      <p:sp>
        <p:nvSpPr>
          <p:cNvPr id="25605" name="AutoShape 5"/>
          <p:cNvSpPr>
            <a:spLocks noChangeArrowheads="1"/>
          </p:cNvSpPr>
          <p:nvPr/>
        </p:nvSpPr>
        <p:spPr bwMode="auto">
          <a:xfrm>
            <a:off x="2892425" y="5405438"/>
            <a:ext cx="3584575" cy="449262"/>
          </a:xfrm>
          <a:prstGeom prst="roundRect">
            <a:avLst>
              <a:gd name="adj" fmla="val 16667"/>
            </a:avLst>
          </a:prstGeom>
          <a:solidFill>
            <a:srgbClr val="ACC8EA"/>
          </a:solidFill>
          <a:ln>
            <a:noFill/>
          </a:ln>
          <a:extLst>
            <a:ext uri="{91240B29-F687-4F45-9708-019B960494DF}">
              <a14:hiddenLine xmlns:a14="http://schemas.microsoft.com/office/drawing/2010/main" w="9525">
                <a:solidFill>
                  <a:srgbClr val="000000"/>
                </a:solidFill>
                <a:round/>
                <a:headEnd/>
                <a:tailEnd/>
              </a14:hiddenLine>
            </a:ext>
          </a:extLst>
        </p:spPr>
        <p:txBody>
          <a:bodyPr wrap="none" lIns="97341" tIns="48672" rIns="97341" bIns="48672" anchor="ct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FontTx/>
              <a:buNone/>
            </a:pPr>
            <a:r>
              <a:rPr lang="es-ES" altLang="en-US" sz="1200" b="0" dirty="0">
                <a:solidFill>
                  <a:schemeClr val="tx1"/>
                </a:solidFill>
                <a:latin typeface="Arial" pitchFamily="34" charset="0"/>
                <a:cs typeface="Arial" pitchFamily="34" charset="0"/>
              </a:rPr>
              <a:t>Sistemas nacionales de vigilancia y respuesta</a:t>
            </a:r>
          </a:p>
          <a:p>
            <a:pPr>
              <a:spcBef>
                <a:spcPct val="0"/>
              </a:spcBef>
              <a:buFontTx/>
              <a:buNone/>
            </a:pPr>
            <a:r>
              <a:rPr lang="es-ES" altLang="en-US" sz="1200" b="0" dirty="0">
                <a:solidFill>
                  <a:schemeClr val="tx1"/>
                </a:solidFill>
                <a:latin typeface="Arial" pitchFamily="34" charset="0"/>
                <a:cs typeface="Arial" pitchFamily="34" charset="0"/>
              </a:rPr>
              <a:t>Incluidos los puntos de entrada</a:t>
            </a:r>
          </a:p>
        </p:txBody>
      </p:sp>
      <p:sp>
        <p:nvSpPr>
          <p:cNvPr id="25606" name="Oval 6"/>
          <p:cNvSpPr>
            <a:spLocks noChangeArrowheads="1"/>
          </p:cNvSpPr>
          <p:nvPr/>
        </p:nvSpPr>
        <p:spPr bwMode="auto">
          <a:xfrm>
            <a:off x="3389313" y="4071938"/>
            <a:ext cx="2351087" cy="825500"/>
          </a:xfrm>
          <a:prstGeom prst="ellipse">
            <a:avLst/>
          </a:prstGeom>
          <a:solidFill>
            <a:srgbClr val="CFDDF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7341" tIns="48672" rIns="97341" bIns="48672" anchor="ct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lgn="ctr">
              <a:spcBef>
                <a:spcPct val="0"/>
              </a:spcBef>
              <a:buFontTx/>
              <a:buNone/>
            </a:pPr>
            <a:r>
              <a:rPr lang="es-ES" altLang="en-US" sz="1200" dirty="0">
                <a:solidFill>
                  <a:schemeClr val="tx2"/>
                </a:solidFill>
                <a:latin typeface="Arial" pitchFamily="34" charset="0"/>
                <a:cs typeface="Arial" pitchFamily="34" charset="0"/>
              </a:rPr>
              <a:t>Centros Nacionales de </a:t>
            </a:r>
          </a:p>
          <a:p>
            <a:pPr algn="ctr">
              <a:spcBef>
                <a:spcPct val="0"/>
              </a:spcBef>
              <a:buFontTx/>
              <a:buNone/>
            </a:pPr>
            <a:r>
              <a:rPr lang="es-ES" altLang="en-US" sz="1200" dirty="0">
                <a:solidFill>
                  <a:schemeClr val="tx2"/>
                </a:solidFill>
                <a:latin typeface="Arial" pitchFamily="34" charset="0"/>
                <a:cs typeface="Arial" pitchFamily="34" charset="0"/>
              </a:rPr>
              <a:t>Enlace para el RSI</a:t>
            </a:r>
          </a:p>
        </p:txBody>
      </p:sp>
      <p:sp>
        <p:nvSpPr>
          <p:cNvPr id="25607" name="Oval 7"/>
          <p:cNvSpPr>
            <a:spLocks noChangeArrowheads="1"/>
          </p:cNvSpPr>
          <p:nvPr/>
        </p:nvSpPr>
        <p:spPr bwMode="auto">
          <a:xfrm>
            <a:off x="3389313" y="2671763"/>
            <a:ext cx="2554287" cy="825500"/>
          </a:xfrm>
          <a:prstGeom prst="ellipse">
            <a:avLst/>
          </a:prstGeom>
          <a:solidFill>
            <a:srgbClr val="516F9E"/>
          </a:solidFill>
          <a:ln>
            <a:noFill/>
          </a:ln>
          <a:extLst>
            <a:ext uri="{91240B29-F687-4F45-9708-019B960494DF}">
              <a14:hiddenLine xmlns:a14="http://schemas.microsoft.com/office/drawing/2010/main" w="9525">
                <a:solidFill>
                  <a:srgbClr val="000000"/>
                </a:solidFill>
                <a:round/>
                <a:headEnd/>
                <a:tailEnd/>
              </a14:hiddenLine>
            </a:ext>
          </a:extLst>
        </p:spPr>
        <p:txBody>
          <a:bodyPr wrap="none" lIns="97341" tIns="48672" rIns="97341" bIns="48672" anchor="ct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lgn="ctr">
              <a:spcBef>
                <a:spcPct val="0"/>
              </a:spcBef>
              <a:buFontTx/>
              <a:buNone/>
            </a:pPr>
            <a:r>
              <a:rPr lang="es-ES" altLang="en-US" sz="1200" dirty="0">
                <a:solidFill>
                  <a:schemeClr val="bg1"/>
                </a:solidFill>
                <a:latin typeface="Arial" pitchFamily="34" charset="0"/>
                <a:cs typeface="Arial" pitchFamily="34" charset="0"/>
              </a:rPr>
              <a:t>Punto de contacto regional </a:t>
            </a:r>
          </a:p>
          <a:p>
            <a:pPr algn="ctr">
              <a:spcBef>
                <a:spcPct val="0"/>
              </a:spcBef>
              <a:buFontTx/>
              <a:buNone/>
            </a:pPr>
            <a:r>
              <a:rPr lang="es-ES" altLang="en-US" sz="1200" dirty="0">
                <a:solidFill>
                  <a:schemeClr val="bg1"/>
                </a:solidFill>
                <a:latin typeface="Arial" pitchFamily="34" charset="0"/>
                <a:cs typeface="Arial" pitchFamily="34" charset="0"/>
              </a:rPr>
              <a:t>de la OMS para el RSI</a:t>
            </a:r>
          </a:p>
        </p:txBody>
      </p:sp>
      <p:sp>
        <p:nvSpPr>
          <p:cNvPr id="25608" name="AutoShape 8"/>
          <p:cNvSpPr>
            <a:spLocks noChangeArrowheads="1"/>
          </p:cNvSpPr>
          <p:nvPr/>
        </p:nvSpPr>
        <p:spPr bwMode="auto">
          <a:xfrm>
            <a:off x="6738938" y="1346200"/>
            <a:ext cx="981075" cy="490538"/>
          </a:xfrm>
          <a:prstGeom prst="roundRect">
            <a:avLst>
              <a:gd name="adj" fmla="val 16667"/>
            </a:avLst>
          </a:prstGeom>
          <a:solidFill>
            <a:srgbClr val="ACC8EA"/>
          </a:solidFill>
          <a:ln>
            <a:noFill/>
          </a:ln>
          <a:extLst>
            <a:ext uri="{91240B29-F687-4F45-9708-019B960494DF}">
              <a14:hiddenLine xmlns:a14="http://schemas.microsoft.com/office/drawing/2010/main" w="9525">
                <a:solidFill>
                  <a:srgbClr val="000000"/>
                </a:solidFill>
                <a:round/>
                <a:headEnd/>
                <a:tailEnd/>
              </a14:hiddenLine>
            </a:ext>
          </a:extLst>
        </p:spPr>
        <p:txBody>
          <a:bodyPr wrap="none" lIns="97341" tIns="48672" rIns="97341" bIns="48672" anchor="ct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None/>
            </a:pPr>
            <a:r>
              <a:rPr lang="es-ES" altLang="en-US" sz="1200" b="0" dirty="0">
                <a:solidFill>
                  <a:schemeClr val="tx1"/>
                </a:solidFill>
                <a:latin typeface="Arial" pitchFamily="34" charset="0"/>
                <a:cs typeface="Arial" pitchFamily="34" charset="0"/>
              </a:rPr>
              <a:t>Comité de</a:t>
            </a:r>
          </a:p>
          <a:p>
            <a:pPr>
              <a:spcBef>
                <a:spcPct val="0"/>
              </a:spcBef>
              <a:buFontTx/>
              <a:buNone/>
            </a:pPr>
            <a:r>
              <a:rPr lang="es-ES" altLang="en-US" sz="1200" b="0" dirty="0">
                <a:solidFill>
                  <a:schemeClr val="tx1"/>
                </a:solidFill>
                <a:latin typeface="Arial" pitchFamily="34" charset="0"/>
                <a:cs typeface="Arial" pitchFamily="34" charset="0"/>
              </a:rPr>
              <a:t>Emergencia</a:t>
            </a:r>
          </a:p>
        </p:txBody>
      </p:sp>
      <p:sp>
        <p:nvSpPr>
          <p:cNvPr id="25609" name="AutoShape 9"/>
          <p:cNvSpPr>
            <a:spLocks noChangeArrowheads="1"/>
          </p:cNvSpPr>
          <p:nvPr/>
        </p:nvSpPr>
        <p:spPr bwMode="auto">
          <a:xfrm>
            <a:off x="6738938" y="2747963"/>
            <a:ext cx="2252662" cy="674687"/>
          </a:xfrm>
          <a:prstGeom prst="roundRect">
            <a:avLst>
              <a:gd name="adj" fmla="val 16667"/>
            </a:avLst>
          </a:prstGeom>
          <a:solidFill>
            <a:srgbClr val="ACC8EA"/>
          </a:solidFill>
          <a:ln>
            <a:noFill/>
          </a:ln>
          <a:extLst>
            <a:ext uri="{91240B29-F687-4F45-9708-019B960494DF}">
              <a14:hiddenLine xmlns:a14="http://schemas.microsoft.com/office/drawing/2010/main" w="9525">
                <a:solidFill>
                  <a:srgbClr val="000000"/>
                </a:solidFill>
                <a:round/>
                <a:headEnd/>
                <a:tailEnd/>
              </a14:hiddenLine>
            </a:ext>
          </a:extLst>
        </p:spPr>
        <p:txBody>
          <a:bodyPr wrap="none" lIns="97341" tIns="48672" rIns="97341" bIns="48672" anchor="ct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FontTx/>
              <a:buNone/>
            </a:pPr>
            <a:r>
              <a:rPr lang="es-ES" altLang="en-US" sz="1300" b="0" dirty="0">
                <a:solidFill>
                  <a:schemeClr val="tx1"/>
                </a:solidFill>
                <a:latin typeface="Arial" pitchFamily="34" charset="0"/>
                <a:cs typeface="Arial" pitchFamily="34" charset="0"/>
              </a:rPr>
              <a:t>Otras organizaciones</a:t>
            </a:r>
          </a:p>
          <a:p>
            <a:pPr>
              <a:spcBef>
                <a:spcPct val="0"/>
              </a:spcBef>
              <a:buFontTx/>
              <a:buNone/>
            </a:pPr>
            <a:r>
              <a:rPr lang="es-ES" altLang="en-US" sz="1300" b="0" dirty="0">
                <a:solidFill>
                  <a:schemeClr val="tx1"/>
                </a:solidFill>
                <a:latin typeface="Arial" pitchFamily="34" charset="0"/>
                <a:cs typeface="Arial" pitchFamily="34" charset="0"/>
              </a:rPr>
              <a:t>competentes  (OIEA etc.)</a:t>
            </a:r>
          </a:p>
        </p:txBody>
      </p:sp>
      <p:sp>
        <p:nvSpPr>
          <p:cNvPr id="25610" name="AutoShape 10"/>
          <p:cNvSpPr>
            <a:spLocks noChangeArrowheads="1"/>
          </p:cNvSpPr>
          <p:nvPr/>
        </p:nvSpPr>
        <p:spPr bwMode="auto">
          <a:xfrm>
            <a:off x="6784975" y="4221163"/>
            <a:ext cx="1722438" cy="525462"/>
          </a:xfrm>
          <a:prstGeom prst="roundRect">
            <a:avLst>
              <a:gd name="adj" fmla="val 16667"/>
            </a:avLst>
          </a:prstGeom>
          <a:solidFill>
            <a:srgbClr val="ACC8EA"/>
          </a:solidFill>
          <a:ln>
            <a:noFill/>
          </a:ln>
          <a:extLst>
            <a:ext uri="{91240B29-F687-4F45-9708-019B960494DF}">
              <a14:hiddenLine xmlns:a14="http://schemas.microsoft.com/office/drawing/2010/main" w="9525">
                <a:solidFill>
                  <a:srgbClr val="000000"/>
                </a:solidFill>
                <a:round/>
                <a:headEnd/>
                <a:tailEnd/>
              </a14:hiddenLine>
            </a:ext>
          </a:extLst>
        </p:spPr>
        <p:txBody>
          <a:bodyPr wrap="none" lIns="97341" tIns="48672" rIns="97341" bIns="48672" anchor="ct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FontTx/>
              <a:buNone/>
            </a:pPr>
            <a:r>
              <a:rPr lang="es-ES" altLang="en-US" sz="1300" b="0" dirty="0">
                <a:solidFill>
                  <a:schemeClr val="tx1"/>
                </a:solidFill>
                <a:latin typeface="Arial" pitchFamily="34" charset="0"/>
                <a:cs typeface="Arial" pitchFamily="34" charset="0"/>
              </a:rPr>
              <a:t>Ministerios y</a:t>
            </a:r>
          </a:p>
          <a:p>
            <a:pPr>
              <a:spcBef>
                <a:spcPct val="0"/>
              </a:spcBef>
              <a:buFontTx/>
              <a:buNone/>
            </a:pPr>
            <a:r>
              <a:rPr lang="es-ES" altLang="en-US" sz="1300" b="0" dirty="0">
                <a:solidFill>
                  <a:schemeClr val="tx1"/>
                </a:solidFill>
                <a:latin typeface="Arial" pitchFamily="34" charset="0"/>
                <a:cs typeface="Arial" pitchFamily="34" charset="0"/>
              </a:rPr>
              <a:t>sectores pertinentes</a:t>
            </a:r>
          </a:p>
        </p:txBody>
      </p:sp>
      <p:sp>
        <p:nvSpPr>
          <p:cNvPr id="25611" name="Text Box 11"/>
          <p:cNvSpPr txBox="1">
            <a:spLocks noChangeArrowheads="1"/>
          </p:cNvSpPr>
          <p:nvPr/>
        </p:nvSpPr>
        <p:spPr bwMode="auto">
          <a:xfrm>
            <a:off x="330995" y="1347158"/>
            <a:ext cx="3294856" cy="102162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7341" tIns="48672" rIns="97341" bIns="48672">
            <a:spAutoFit/>
          </a:bodyP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ts val="0"/>
              </a:spcBef>
              <a:buFontTx/>
              <a:buNone/>
            </a:pPr>
            <a:r>
              <a:rPr lang="es-ES" altLang="en-US" sz="1200" b="0" dirty="0">
                <a:solidFill>
                  <a:schemeClr val="tx1"/>
                </a:solidFill>
                <a:latin typeface="Arial" pitchFamily="34" charset="0"/>
                <a:cs typeface="Arial" pitchFamily="34" charset="0"/>
              </a:rPr>
              <a:t>Determinar emergencias de salud pública de importancia internacional.</a:t>
            </a:r>
          </a:p>
          <a:p>
            <a:pPr>
              <a:spcBef>
                <a:spcPts val="0"/>
              </a:spcBef>
              <a:buFontTx/>
              <a:buNone/>
            </a:pPr>
            <a:endParaRPr lang="es-ES" altLang="en-US" sz="1200" b="0" dirty="0">
              <a:solidFill>
                <a:schemeClr val="tx1"/>
              </a:solidFill>
              <a:latin typeface="Arial" pitchFamily="34" charset="0"/>
              <a:cs typeface="Arial" pitchFamily="34" charset="0"/>
            </a:endParaRPr>
          </a:p>
          <a:p>
            <a:pPr>
              <a:spcBef>
                <a:spcPts val="0"/>
              </a:spcBef>
              <a:buFontTx/>
              <a:buNone/>
            </a:pPr>
            <a:r>
              <a:rPr lang="es-ES" altLang="en-US" sz="1200" b="0" dirty="0">
                <a:solidFill>
                  <a:schemeClr val="tx1"/>
                </a:solidFill>
                <a:latin typeface="Arial" pitchFamily="34" charset="0"/>
                <a:cs typeface="Arial" pitchFamily="34" charset="0"/>
              </a:rPr>
              <a:t>Formular recomendaciones temporales y permanentes</a:t>
            </a:r>
          </a:p>
        </p:txBody>
      </p:sp>
      <p:sp>
        <p:nvSpPr>
          <p:cNvPr id="25612" name="AutoShape 12"/>
          <p:cNvSpPr>
            <a:spLocks noChangeArrowheads="1"/>
          </p:cNvSpPr>
          <p:nvPr/>
        </p:nvSpPr>
        <p:spPr bwMode="auto">
          <a:xfrm>
            <a:off x="6750050" y="1928813"/>
            <a:ext cx="966788" cy="487362"/>
          </a:xfrm>
          <a:prstGeom prst="roundRect">
            <a:avLst>
              <a:gd name="adj" fmla="val 16667"/>
            </a:avLst>
          </a:prstGeom>
          <a:solidFill>
            <a:srgbClr val="ACC8EA"/>
          </a:solidFill>
          <a:ln>
            <a:noFill/>
          </a:ln>
          <a:extLst>
            <a:ext uri="{91240B29-F687-4F45-9708-019B960494DF}">
              <a14:hiddenLine xmlns:a14="http://schemas.microsoft.com/office/drawing/2010/main" w="9525">
                <a:solidFill>
                  <a:srgbClr val="000000"/>
                </a:solidFill>
                <a:round/>
                <a:headEnd/>
                <a:tailEnd/>
              </a14:hiddenLine>
            </a:ext>
          </a:extLst>
        </p:spPr>
        <p:txBody>
          <a:bodyPr wrap="none" lIns="97341" tIns="48672" rIns="97341" bIns="48672" anchor="ct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None/>
            </a:pPr>
            <a:r>
              <a:rPr lang="es-ES" altLang="en-US" sz="1300" b="0" dirty="0">
                <a:solidFill>
                  <a:schemeClr val="tx1"/>
                </a:solidFill>
                <a:latin typeface="Arial" pitchFamily="34" charset="0"/>
                <a:cs typeface="Arial" pitchFamily="34" charset="0"/>
              </a:rPr>
              <a:t>Comité de</a:t>
            </a:r>
          </a:p>
          <a:p>
            <a:pPr>
              <a:spcBef>
                <a:spcPct val="0"/>
              </a:spcBef>
              <a:buFontTx/>
              <a:buNone/>
            </a:pPr>
            <a:r>
              <a:rPr lang="es-ES" altLang="en-US" sz="1300" b="0" dirty="0">
                <a:solidFill>
                  <a:schemeClr val="tx1"/>
                </a:solidFill>
                <a:latin typeface="Arial" pitchFamily="34" charset="0"/>
                <a:cs typeface="Arial" pitchFamily="34" charset="0"/>
              </a:rPr>
              <a:t>Examen</a:t>
            </a:r>
          </a:p>
        </p:txBody>
      </p:sp>
      <p:sp>
        <p:nvSpPr>
          <p:cNvPr id="25613" name="AutoShape 13"/>
          <p:cNvSpPr>
            <a:spLocks noChangeArrowheads="1"/>
          </p:cNvSpPr>
          <p:nvPr/>
        </p:nvSpPr>
        <p:spPr bwMode="auto">
          <a:xfrm>
            <a:off x="7848600" y="1371600"/>
            <a:ext cx="701675" cy="1074738"/>
          </a:xfrm>
          <a:prstGeom prst="roundRect">
            <a:avLst>
              <a:gd name="adj" fmla="val 16667"/>
            </a:avLst>
          </a:prstGeom>
          <a:solidFill>
            <a:srgbClr val="ACC8EA"/>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48672" rIns="45720" bIns="48672" anchor="ct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FontTx/>
              <a:buNone/>
            </a:pPr>
            <a:r>
              <a:rPr lang="es-ES" altLang="en-US" sz="1200" b="0" dirty="0">
                <a:solidFill>
                  <a:schemeClr val="tx1"/>
                </a:solidFill>
                <a:latin typeface="Arial" pitchFamily="34" charset="0"/>
                <a:cs typeface="Arial" pitchFamily="34" charset="0"/>
              </a:rPr>
              <a:t>Lista de</a:t>
            </a:r>
          </a:p>
          <a:p>
            <a:pPr>
              <a:spcBef>
                <a:spcPct val="0"/>
              </a:spcBef>
              <a:buFontTx/>
              <a:buNone/>
            </a:pPr>
            <a:r>
              <a:rPr lang="es-ES" altLang="en-US" sz="1200" b="0" dirty="0">
                <a:solidFill>
                  <a:schemeClr val="tx1"/>
                </a:solidFill>
                <a:latin typeface="Arial" pitchFamily="34" charset="0"/>
                <a:cs typeface="Arial" pitchFamily="34" charset="0"/>
              </a:rPr>
              <a:t>expertos</a:t>
            </a:r>
          </a:p>
        </p:txBody>
      </p:sp>
      <p:sp>
        <p:nvSpPr>
          <p:cNvPr id="25614" name="Oval 14"/>
          <p:cNvSpPr>
            <a:spLocks noChangeArrowheads="1"/>
          </p:cNvSpPr>
          <p:nvPr/>
        </p:nvSpPr>
        <p:spPr bwMode="auto">
          <a:xfrm>
            <a:off x="3242379" y="1472647"/>
            <a:ext cx="2616200" cy="750887"/>
          </a:xfrm>
          <a:prstGeom prst="ellipse">
            <a:avLst/>
          </a:prstGeom>
          <a:solidFill>
            <a:srgbClr val="10336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7341" tIns="48672" rIns="97341" bIns="48672" anchor="ct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lgn="ctr">
              <a:spcBef>
                <a:spcPct val="0"/>
              </a:spcBef>
              <a:buFontTx/>
              <a:buNone/>
            </a:pPr>
            <a:r>
              <a:rPr lang="es-ES" altLang="en-US" sz="1200" dirty="0">
                <a:solidFill>
                  <a:schemeClr val="bg1"/>
                </a:solidFill>
                <a:latin typeface="Arial" pitchFamily="34" charset="0"/>
                <a:cs typeface="Arial" pitchFamily="34" charset="0"/>
              </a:rPr>
              <a:t>Director General de la OMS</a:t>
            </a:r>
          </a:p>
        </p:txBody>
      </p:sp>
      <p:cxnSp>
        <p:nvCxnSpPr>
          <p:cNvPr id="25615" name="AutoShape 15"/>
          <p:cNvCxnSpPr>
            <a:cxnSpLocks noChangeShapeType="1"/>
          </p:cNvCxnSpPr>
          <p:nvPr/>
        </p:nvCxnSpPr>
        <p:spPr bwMode="auto">
          <a:xfrm>
            <a:off x="4536896" y="2189956"/>
            <a:ext cx="0" cy="481807"/>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616" name="AutoShape 16"/>
          <p:cNvCxnSpPr>
            <a:cxnSpLocks noChangeShapeType="1"/>
          </p:cNvCxnSpPr>
          <p:nvPr/>
        </p:nvCxnSpPr>
        <p:spPr bwMode="auto">
          <a:xfrm>
            <a:off x="4585494" y="3497263"/>
            <a:ext cx="0" cy="574675"/>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617" name="AutoShape 17"/>
          <p:cNvCxnSpPr>
            <a:cxnSpLocks noChangeShapeType="1"/>
          </p:cNvCxnSpPr>
          <p:nvPr/>
        </p:nvCxnSpPr>
        <p:spPr bwMode="auto">
          <a:xfrm flipH="1">
            <a:off x="4564063" y="4897438"/>
            <a:ext cx="0" cy="508000"/>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618" name="AutoShape 18"/>
          <p:cNvCxnSpPr>
            <a:cxnSpLocks noChangeShapeType="1"/>
            <a:stCxn id="25605" idx="3"/>
            <a:endCxn id="25610" idx="2"/>
          </p:cNvCxnSpPr>
          <p:nvPr/>
        </p:nvCxnSpPr>
        <p:spPr bwMode="auto">
          <a:xfrm flipV="1">
            <a:off x="6477000" y="4746625"/>
            <a:ext cx="1169194" cy="883444"/>
          </a:xfrm>
          <a:prstGeom prst="bentConnector2">
            <a:avLst/>
          </a:prstGeom>
          <a:noFill/>
          <a:ln w="3810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25619" name="AutoShape 19"/>
          <p:cNvCxnSpPr>
            <a:cxnSpLocks noChangeShapeType="1"/>
            <a:stCxn id="25606" idx="6"/>
            <a:endCxn id="25610" idx="1"/>
          </p:cNvCxnSpPr>
          <p:nvPr/>
        </p:nvCxnSpPr>
        <p:spPr bwMode="auto">
          <a:xfrm flipV="1">
            <a:off x="5740400" y="4484688"/>
            <a:ext cx="1044575" cy="0"/>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620" name="AutoShape 20"/>
          <p:cNvCxnSpPr>
            <a:cxnSpLocks noChangeShapeType="1"/>
          </p:cNvCxnSpPr>
          <p:nvPr/>
        </p:nvCxnSpPr>
        <p:spPr bwMode="auto">
          <a:xfrm flipH="1">
            <a:off x="7734392" y="3422650"/>
            <a:ext cx="1" cy="751666"/>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621" name="AutoShape 21"/>
          <p:cNvCxnSpPr>
            <a:cxnSpLocks noChangeShapeType="1"/>
            <a:stCxn id="25607" idx="6"/>
            <a:endCxn id="25609" idx="1"/>
          </p:cNvCxnSpPr>
          <p:nvPr/>
        </p:nvCxnSpPr>
        <p:spPr bwMode="auto">
          <a:xfrm>
            <a:off x="5943600" y="3084513"/>
            <a:ext cx="795338" cy="794"/>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622" name="AutoShape 22"/>
          <p:cNvCxnSpPr>
            <a:cxnSpLocks noChangeShapeType="1"/>
            <a:stCxn id="25614" idx="6"/>
          </p:cNvCxnSpPr>
          <p:nvPr/>
        </p:nvCxnSpPr>
        <p:spPr bwMode="auto">
          <a:xfrm flipV="1">
            <a:off x="5858579" y="1844675"/>
            <a:ext cx="878771" cy="3416"/>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5623" name="AutoShape 23"/>
          <p:cNvSpPr>
            <a:spLocks/>
          </p:cNvSpPr>
          <p:nvPr/>
        </p:nvSpPr>
        <p:spPr bwMode="auto">
          <a:xfrm>
            <a:off x="5410200" y="3383142"/>
            <a:ext cx="285750" cy="895709"/>
          </a:xfrm>
          <a:prstGeom prst="leftBrace">
            <a:avLst>
              <a:gd name="adj1" fmla="val 26989"/>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fontAlgn="base">
              <a:spcBef>
                <a:spcPct val="20000"/>
              </a:spcBef>
              <a:spcAft>
                <a:spcPct val="0"/>
              </a:spcAft>
              <a:buFont typeface="Arial" pitchFamily="34" charset="0"/>
              <a:buChar char="•"/>
              <a:defRPr sz="3200" b="1">
                <a:solidFill>
                  <a:srgbClr val="7F7F7F"/>
                </a:solidFill>
                <a:latin typeface="Segoe Condensed"/>
              </a:defRPr>
            </a:lvl1pPr>
            <a:lvl2pPr marL="742950" indent="-285750" fontAlgn="base">
              <a:spcBef>
                <a:spcPct val="20000"/>
              </a:spcBef>
              <a:spcAft>
                <a:spcPct val="0"/>
              </a:spcAft>
              <a:buFont typeface="Arial" pitchFamily="34" charset="0"/>
              <a:buChar char="–"/>
              <a:defRPr sz="2800" b="1">
                <a:solidFill>
                  <a:srgbClr val="7F7F7F"/>
                </a:solidFill>
                <a:latin typeface="Segoe Condensed"/>
              </a:defRPr>
            </a:lvl2pPr>
            <a:lvl3pPr marL="1143000" indent="-228600" fontAlgn="base">
              <a:spcBef>
                <a:spcPct val="20000"/>
              </a:spcBef>
              <a:spcAft>
                <a:spcPct val="0"/>
              </a:spcAft>
              <a:buFont typeface="Arial" pitchFamily="34" charset="0"/>
              <a:buChar char="•"/>
              <a:defRPr sz="2400" b="1">
                <a:solidFill>
                  <a:srgbClr val="7F7F7F"/>
                </a:solidFill>
                <a:latin typeface="Segoe Condensed"/>
              </a:defRPr>
            </a:lvl3pPr>
            <a:lvl4pPr marL="1600200" indent="-228600" fontAlgn="base">
              <a:spcBef>
                <a:spcPct val="20000"/>
              </a:spcBef>
              <a:spcAft>
                <a:spcPct val="0"/>
              </a:spcAft>
              <a:buFont typeface="Arial" pitchFamily="34" charset="0"/>
              <a:buChar char="–"/>
              <a:defRPr sz="2000" b="1">
                <a:solidFill>
                  <a:srgbClr val="7F7F7F"/>
                </a:solidFill>
                <a:latin typeface="Segoe Condensed"/>
              </a:defRPr>
            </a:lvl4pPr>
            <a:lvl5pPr marL="2057400" indent="-228600" fontAlgn="base">
              <a:spcBef>
                <a:spcPct val="20000"/>
              </a:spcBef>
              <a:spcAft>
                <a:spcPct val="0"/>
              </a:spcAft>
              <a:buFont typeface="Arial" pitchFamily="34" charset="0"/>
              <a:buChar char="»"/>
              <a:defRPr sz="2000" b="1">
                <a:solidFill>
                  <a:srgbClr val="7F7F7F"/>
                </a:solidFill>
                <a:latin typeface="Segoe Condensed"/>
              </a:defRPr>
            </a:lvl5pPr>
            <a:lvl6pPr marL="2514600" indent="-228600" fontAlgn="base">
              <a:spcBef>
                <a:spcPct val="20000"/>
              </a:spcBef>
              <a:spcAft>
                <a:spcPct val="0"/>
              </a:spcAft>
              <a:buFont typeface="Arial" pitchFamily="34" charset="0"/>
              <a:buChar char="»"/>
              <a:defRPr sz="2000" b="1">
                <a:solidFill>
                  <a:srgbClr val="7F7F7F"/>
                </a:solidFill>
                <a:latin typeface="Segoe Condensed"/>
              </a:defRPr>
            </a:lvl6pPr>
            <a:lvl7pPr marL="2971800" indent="-228600" fontAlgn="base">
              <a:spcBef>
                <a:spcPct val="20000"/>
              </a:spcBef>
              <a:spcAft>
                <a:spcPct val="0"/>
              </a:spcAft>
              <a:buFont typeface="Arial" pitchFamily="34" charset="0"/>
              <a:buChar char="»"/>
              <a:defRPr sz="2000" b="1">
                <a:solidFill>
                  <a:srgbClr val="7F7F7F"/>
                </a:solidFill>
                <a:latin typeface="Segoe Condensed"/>
              </a:defRPr>
            </a:lvl7pPr>
            <a:lvl8pPr marL="3429000" indent="-228600" fontAlgn="base">
              <a:spcBef>
                <a:spcPct val="20000"/>
              </a:spcBef>
              <a:spcAft>
                <a:spcPct val="0"/>
              </a:spcAft>
              <a:buFont typeface="Arial" pitchFamily="34" charset="0"/>
              <a:buChar char="»"/>
              <a:defRPr sz="2000" b="1">
                <a:solidFill>
                  <a:srgbClr val="7F7F7F"/>
                </a:solidFill>
                <a:latin typeface="Segoe Condensed"/>
              </a:defRPr>
            </a:lvl8pPr>
            <a:lvl9pPr marL="3886200" indent="-228600"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FontTx/>
              <a:buNone/>
            </a:pPr>
            <a:endParaRPr lang="es-ES" altLang="en-US" sz="1800" b="0" dirty="0">
              <a:solidFill>
                <a:schemeClr val="tx1"/>
              </a:solidFill>
              <a:latin typeface="Arial" pitchFamily="34" charset="0"/>
              <a:cs typeface="Arial" pitchFamily="34" charset="0"/>
            </a:endParaRPr>
          </a:p>
        </p:txBody>
      </p:sp>
      <p:sp>
        <p:nvSpPr>
          <p:cNvPr id="25624" name="Text Box 24"/>
          <p:cNvSpPr txBox="1">
            <a:spLocks noChangeArrowheads="1"/>
          </p:cNvSpPr>
          <p:nvPr/>
        </p:nvSpPr>
        <p:spPr bwMode="auto">
          <a:xfrm>
            <a:off x="5597525" y="3320571"/>
            <a:ext cx="1209675" cy="101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41" tIns="48672" rIns="97341" bIns="48672">
            <a:spAutoFit/>
          </a:bodyP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ts val="300"/>
              </a:spcBef>
              <a:buFontTx/>
              <a:buNone/>
            </a:pPr>
            <a:r>
              <a:rPr lang="es-ES" altLang="en-US" sz="1300" b="0" dirty="0">
                <a:solidFill>
                  <a:schemeClr val="tx1"/>
                </a:solidFill>
                <a:latin typeface="Arial" pitchFamily="34" charset="0"/>
                <a:cs typeface="Arial" pitchFamily="34" charset="0"/>
              </a:rPr>
              <a:t>Notificación</a:t>
            </a:r>
          </a:p>
          <a:p>
            <a:pPr>
              <a:spcBef>
                <a:spcPts val="300"/>
              </a:spcBef>
              <a:buFontTx/>
              <a:buNone/>
            </a:pPr>
            <a:r>
              <a:rPr lang="es-ES" altLang="en-US" sz="1300" b="0" dirty="0">
                <a:solidFill>
                  <a:schemeClr val="tx1"/>
                </a:solidFill>
                <a:latin typeface="Arial" pitchFamily="34" charset="0"/>
                <a:cs typeface="Arial" pitchFamily="34" charset="0"/>
              </a:rPr>
              <a:t>Consulta</a:t>
            </a:r>
          </a:p>
          <a:p>
            <a:pPr>
              <a:spcBef>
                <a:spcPts val="300"/>
              </a:spcBef>
              <a:buFontTx/>
              <a:buNone/>
            </a:pPr>
            <a:r>
              <a:rPr lang="es-ES" altLang="en-US" sz="1300" b="0" dirty="0">
                <a:solidFill>
                  <a:schemeClr val="tx1"/>
                </a:solidFill>
                <a:latin typeface="Arial" pitchFamily="34" charset="0"/>
                <a:cs typeface="Arial" pitchFamily="34" charset="0"/>
              </a:rPr>
              <a:t>Informe</a:t>
            </a:r>
          </a:p>
          <a:p>
            <a:pPr>
              <a:spcBef>
                <a:spcPts val="300"/>
              </a:spcBef>
              <a:buFontTx/>
              <a:buNone/>
            </a:pPr>
            <a:r>
              <a:rPr lang="es-ES" altLang="en-US" sz="1300" b="0" dirty="0">
                <a:solidFill>
                  <a:schemeClr val="tx1"/>
                </a:solidFill>
                <a:latin typeface="Arial" pitchFamily="34" charset="0"/>
                <a:cs typeface="Arial" pitchFamily="34" charset="0"/>
              </a:rPr>
              <a:t>Verificación</a:t>
            </a:r>
          </a:p>
        </p:txBody>
      </p:sp>
      <p:sp>
        <p:nvSpPr>
          <p:cNvPr id="25625" name="Rectangle 25"/>
          <p:cNvSpPr>
            <a:spLocks noChangeArrowheads="1"/>
          </p:cNvSpPr>
          <p:nvPr/>
        </p:nvSpPr>
        <p:spPr bwMode="auto">
          <a:xfrm>
            <a:off x="228600" y="5233988"/>
            <a:ext cx="20399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fontAlgn="base">
              <a:spcBef>
                <a:spcPct val="20000"/>
              </a:spcBef>
              <a:spcAft>
                <a:spcPct val="0"/>
              </a:spcAft>
              <a:buFont typeface="Arial" pitchFamily="34" charset="0"/>
              <a:buChar char="•"/>
              <a:defRPr sz="3200" b="1">
                <a:solidFill>
                  <a:srgbClr val="7F7F7F"/>
                </a:solidFill>
                <a:latin typeface="Segoe Condensed"/>
              </a:defRPr>
            </a:lvl1pPr>
            <a:lvl2pPr marL="742950" indent="-285750" fontAlgn="base">
              <a:spcBef>
                <a:spcPct val="20000"/>
              </a:spcBef>
              <a:spcAft>
                <a:spcPct val="0"/>
              </a:spcAft>
              <a:buFont typeface="Arial" pitchFamily="34" charset="0"/>
              <a:buChar char="–"/>
              <a:defRPr sz="2800" b="1">
                <a:solidFill>
                  <a:srgbClr val="7F7F7F"/>
                </a:solidFill>
                <a:latin typeface="Segoe Condensed"/>
              </a:defRPr>
            </a:lvl2pPr>
            <a:lvl3pPr marL="1143000" indent="-228600" fontAlgn="base">
              <a:spcBef>
                <a:spcPct val="20000"/>
              </a:spcBef>
              <a:spcAft>
                <a:spcPct val="0"/>
              </a:spcAft>
              <a:buFont typeface="Arial" pitchFamily="34" charset="0"/>
              <a:buChar char="•"/>
              <a:defRPr sz="2400" b="1">
                <a:solidFill>
                  <a:srgbClr val="7F7F7F"/>
                </a:solidFill>
                <a:latin typeface="Segoe Condensed"/>
              </a:defRPr>
            </a:lvl3pPr>
            <a:lvl4pPr marL="1600200" indent="-228600" fontAlgn="base">
              <a:spcBef>
                <a:spcPct val="20000"/>
              </a:spcBef>
              <a:spcAft>
                <a:spcPct val="0"/>
              </a:spcAft>
              <a:buFont typeface="Arial" pitchFamily="34" charset="0"/>
              <a:buChar char="–"/>
              <a:defRPr sz="2000" b="1">
                <a:solidFill>
                  <a:srgbClr val="7F7F7F"/>
                </a:solidFill>
                <a:latin typeface="Segoe Condensed"/>
              </a:defRPr>
            </a:lvl4pPr>
            <a:lvl5pPr marL="2057400" indent="-228600" fontAlgn="base">
              <a:spcBef>
                <a:spcPct val="20000"/>
              </a:spcBef>
              <a:spcAft>
                <a:spcPct val="0"/>
              </a:spcAft>
              <a:buFont typeface="Arial" pitchFamily="34" charset="0"/>
              <a:buChar char="»"/>
              <a:defRPr sz="2000" b="1">
                <a:solidFill>
                  <a:srgbClr val="7F7F7F"/>
                </a:solidFill>
                <a:latin typeface="Segoe Condensed"/>
              </a:defRPr>
            </a:lvl5pPr>
            <a:lvl6pPr marL="2514600" indent="-228600" fontAlgn="base">
              <a:spcBef>
                <a:spcPct val="20000"/>
              </a:spcBef>
              <a:spcAft>
                <a:spcPct val="0"/>
              </a:spcAft>
              <a:buFont typeface="Arial" pitchFamily="34" charset="0"/>
              <a:buChar char="»"/>
              <a:defRPr sz="2000" b="1">
                <a:solidFill>
                  <a:srgbClr val="7F7F7F"/>
                </a:solidFill>
                <a:latin typeface="Segoe Condensed"/>
              </a:defRPr>
            </a:lvl6pPr>
            <a:lvl7pPr marL="2971800" indent="-228600" fontAlgn="base">
              <a:spcBef>
                <a:spcPct val="20000"/>
              </a:spcBef>
              <a:spcAft>
                <a:spcPct val="0"/>
              </a:spcAft>
              <a:buFont typeface="Arial" pitchFamily="34" charset="0"/>
              <a:buChar char="»"/>
              <a:defRPr sz="2000" b="1">
                <a:solidFill>
                  <a:srgbClr val="7F7F7F"/>
                </a:solidFill>
                <a:latin typeface="Segoe Condensed"/>
              </a:defRPr>
            </a:lvl7pPr>
            <a:lvl8pPr marL="3429000" indent="-228600" fontAlgn="base">
              <a:spcBef>
                <a:spcPct val="20000"/>
              </a:spcBef>
              <a:spcAft>
                <a:spcPct val="0"/>
              </a:spcAft>
              <a:buFont typeface="Arial" pitchFamily="34" charset="0"/>
              <a:buChar char="»"/>
              <a:defRPr sz="2000" b="1">
                <a:solidFill>
                  <a:srgbClr val="7F7F7F"/>
                </a:solidFill>
                <a:latin typeface="Segoe Condensed"/>
              </a:defRPr>
            </a:lvl8pPr>
            <a:lvl9pPr marL="3886200" indent="-228600"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FontTx/>
              <a:buNone/>
            </a:pPr>
            <a:r>
              <a:rPr lang="es-ES" altLang="en-US" sz="1300" b="0" dirty="0">
                <a:solidFill>
                  <a:schemeClr val="tx1"/>
                </a:solidFill>
                <a:latin typeface="Arial" pitchFamily="34" charset="0"/>
                <a:cs typeface="Arial" pitchFamily="34" charset="0"/>
              </a:rPr>
              <a:t>Eventos de salud </a:t>
            </a:r>
          </a:p>
          <a:p>
            <a:pPr>
              <a:spcBef>
                <a:spcPct val="0"/>
              </a:spcBef>
              <a:buFontTx/>
              <a:buNone/>
            </a:pPr>
            <a:r>
              <a:rPr lang="es-ES" altLang="en-US" sz="1300" b="0" dirty="0">
                <a:solidFill>
                  <a:schemeClr val="tx1"/>
                </a:solidFill>
                <a:latin typeface="Arial" pitchFamily="34" charset="0"/>
                <a:cs typeface="Arial" pitchFamily="34" charset="0"/>
              </a:rPr>
              <a:t>inusuales</a:t>
            </a:r>
          </a:p>
        </p:txBody>
      </p:sp>
      <p:sp>
        <p:nvSpPr>
          <p:cNvPr id="25626" name="AutoShape 26"/>
          <p:cNvSpPr>
            <a:spLocks/>
          </p:cNvSpPr>
          <p:nvPr/>
        </p:nvSpPr>
        <p:spPr bwMode="auto">
          <a:xfrm>
            <a:off x="1752600" y="5197475"/>
            <a:ext cx="241300" cy="769938"/>
          </a:xfrm>
          <a:prstGeom prst="leftBrace">
            <a:avLst>
              <a:gd name="adj1" fmla="val 28348"/>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fontAlgn="base">
              <a:spcBef>
                <a:spcPct val="20000"/>
              </a:spcBef>
              <a:spcAft>
                <a:spcPct val="0"/>
              </a:spcAft>
              <a:buFont typeface="Arial" pitchFamily="34" charset="0"/>
              <a:buChar char="•"/>
              <a:defRPr sz="3200" b="1">
                <a:solidFill>
                  <a:srgbClr val="7F7F7F"/>
                </a:solidFill>
                <a:latin typeface="Segoe Condensed"/>
              </a:defRPr>
            </a:lvl1pPr>
            <a:lvl2pPr marL="742950" indent="-285750" fontAlgn="base">
              <a:spcBef>
                <a:spcPct val="20000"/>
              </a:spcBef>
              <a:spcAft>
                <a:spcPct val="0"/>
              </a:spcAft>
              <a:buFont typeface="Arial" pitchFamily="34" charset="0"/>
              <a:buChar char="–"/>
              <a:defRPr sz="2800" b="1">
                <a:solidFill>
                  <a:srgbClr val="7F7F7F"/>
                </a:solidFill>
                <a:latin typeface="Segoe Condensed"/>
              </a:defRPr>
            </a:lvl2pPr>
            <a:lvl3pPr marL="1143000" indent="-228600" fontAlgn="base">
              <a:spcBef>
                <a:spcPct val="20000"/>
              </a:spcBef>
              <a:spcAft>
                <a:spcPct val="0"/>
              </a:spcAft>
              <a:buFont typeface="Arial" pitchFamily="34" charset="0"/>
              <a:buChar char="•"/>
              <a:defRPr sz="2400" b="1">
                <a:solidFill>
                  <a:srgbClr val="7F7F7F"/>
                </a:solidFill>
                <a:latin typeface="Segoe Condensed"/>
              </a:defRPr>
            </a:lvl3pPr>
            <a:lvl4pPr marL="1600200" indent="-228600" fontAlgn="base">
              <a:spcBef>
                <a:spcPct val="20000"/>
              </a:spcBef>
              <a:spcAft>
                <a:spcPct val="0"/>
              </a:spcAft>
              <a:buFont typeface="Arial" pitchFamily="34" charset="0"/>
              <a:buChar char="–"/>
              <a:defRPr sz="2000" b="1">
                <a:solidFill>
                  <a:srgbClr val="7F7F7F"/>
                </a:solidFill>
                <a:latin typeface="Segoe Condensed"/>
              </a:defRPr>
            </a:lvl4pPr>
            <a:lvl5pPr marL="2057400" indent="-228600" fontAlgn="base">
              <a:spcBef>
                <a:spcPct val="20000"/>
              </a:spcBef>
              <a:spcAft>
                <a:spcPct val="0"/>
              </a:spcAft>
              <a:buFont typeface="Arial" pitchFamily="34" charset="0"/>
              <a:buChar char="»"/>
              <a:defRPr sz="2000" b="1">
                <a:solidFill>
                  <a:srgbClr val="7F7F7F"/>
                </a:solidFill>
                <a:latin typeface="Segoe Condensed"/>
              </a:defRPr>
            </a:lvl5pPr>
            <a:lvl6pPr marL="2514600" indent="-228600" fontAlgn="base">
              <a:spcBef>
                <a:spcPct val="20000"/>
              </a:spcBef>
              <a:spcAft>
                <a:spcPct val="0"/>
              </a:spcAft>
              <a:buFont typeface="Arial" pitchFamily="34" charset="0"/>
              <a:buChar char="»"/>
              <a:defRPr sz="2000" b="1">
                <a:solidFill>
                  <a:srgbClr val="7F7F7F"/>
                </a:solidFill>
                <a:latin typeface="Segoe Condensed"/>
              </a:defRPr>
            </a:lvl6pPr>
            <a:lvl7pPr marL="2971800" indent="-228600" fontAlgn="base">
              <a:spcBef>
                <a:spcPct val="20000"/>
              </a:spcBef>
              <a:spcAft>
                <a:spcPct val="0"/>
              </a:spcAft>
              <a:buFont typeface="Arial" pitchFamily="34" charset="0"/>
              <a:buChar char="»"/>
              <a:defRPr sz="2000" b="1">
                <a:solidFill>
                  <a:srgbClr val="7F7F7F"/>
                </a:solidFill>
                <a:latin typeface="Segoe Condensed"/>
              </a:defRPr>
            </a:lvl7pPr>
            <a:lvl8pPr marL="3429000" indent="-228600" fontAlgn="base">
              <a:spcBef>
                <a:spcPct val="20000"/>
              </a:spcBef>
              <a:spcAft>
                <a:spcPct val="0"/>
              </a:spcAft>
              <a:buFont typeface="Arial" pitchFamily="34" charset="0"/>
              <a:buChar char="»"/>
              <a:defRPr sz="2000" b="1">
                <a:solidFill>
                  <a:srgbClr val="7F7F7F"/>
                </a:solidFill>
                <a:latin typeface="Segoe Condensed"/>
              </a:defRPr>
            </a:lvl8pPr>
            <a:lvl9pPr marL="3886200" indent="-228600"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FontTx/>
              <a:buNone/>
            </a:pPr>
            <a:endParaRPr lang="es-ES" altLang="en-US" sz="1800" b="0" dirty="0">
              <a:solidFill>
                <a:schemeClr val="tx1"/>
              </a:solidFill>
              <a:latin typeface="Arial" pitchFamily="34" charset="0"/>
              <a:cs typeface="Arial" pitchFamily="34" charset="0"/>
            </a:endParaRPr>
          </a:p>
        </p:txBody>
      </p:sp>
      <p:pic>
        <p:nvPicPr>
          <p:cNvPr id="2562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3050" y="3440113"/>
            <a:ext cx="504825" cy="749300"/>
          </a:xfrm>
          <a:prstGeom prst="rect">
            <a:avLst/>
          </a:prstGeom>
          <a:noFill/>
          <a:extLst>
            <a:ext uri="{909E8E84-426E-40DD-AFC4-6F175D3DCCD1}">
              <a14:hiddenFill xmlns:a14="http://schemas.microsoft.com/office/drawing/2010/main">
                <a:solidFill>
                  <a:srgbClr val="FFFFFF"/>
                </a:solidFill>
              </a14:hiddenFill>
            </a:ext>
          </a:extLst>
        </p:spPr>
      </p:pic>
      <p:sp>
        <p:nvSpPr>
          <p:cNvPr id="25628" name="Rectangle 28"/>
          <p:cNvSpPr>
            <a:spLocks noChangeArrowheads="1"/>
          </p:cNvSpPr>
          <p:nvPr/>
        </p:nvSpPr>
        <p:spPr bwMode="auto">
          <a:xfrm>
            <a:off x="-8625" y="4313862"/>
            <a:ext cx="46839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1050" i="1" dirty="0">
                <a:solidFill>
                  <a:srgbClr val="595959"/>
                </a:solidFill>
                <a:latin typeface="Arial" pitchFamily="34" charset="0"/>
                <a:cs typeface="Arial" pitchFamily="34" charset="0"/>
              </a:rPr>
              <a:t>Art.4</a:t>
            </a:r>
          </a:p>
        </p:txBody>
      </p:sp>
      <p:sp>
        <p:nvSpPr>
          <p:cNvPr id="25629" name="Rectangle 29"/>
          <p:cNvSpPr>
            <a:spLocks noChangeArrowheads="1"/>
          </p:cNvSpPr>
          <p:nvPr/>
        </p:nvSpPr>
        <p:spPr bwMode="auto">
          <a:xfrm>
            <a:off x="4666456" y="3599319"/>
            <a:ext cx="83548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1100" i="1" dirty="0">
                <a:solidFill>
                  <a:srgbClr val="595959"/>
                </a:solidFill>
                <a:latin typeface="Arial" pitchFamily="34" charset="0"/>
                <a:cs typeface="Arial" pitchFamily="34" charset="0"/>
              </a:rPr>
              <a:t>Art.6-12</a:t>
            </a:r>
          </a:p>
          <a:p>
            <a:r>
              <a:rPr lang="es-ES" altLang="en-US" sz="1100" i="1" dirty="0">
                <a:solidFill>
                  <a:srgbClr val="595959"/>
                </a:solidFill>
                <a:latin typeface="Arial" pitchFamily="34" charset="0"/>
                <a:cs typeface="Arial" pitchFamily="34" charset="0"/>
              </a:rPr>
              <a:t>Anexo 1.A</a:t>
            </a:r>
          </a:p>
        </p:txBody>
      </p:sp>
      <p:sp>
        <p:nvSpPr>
          <p:cNvPr id="25630" name="Rectangle 30"/>
          <p:cNvSpPr>
            <a:spLocks noChangeArrowheads="1"/>
          </p:cNvSpPr>
          <p:nvPr/>
        </p:nvSpPr>
        <p:spPr bwMode="auto">
          <a:xfrm>
            <a:off x="4211638" y="6170613"/>
            <a:ext cx="702436"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1100" i="1" dirty="0">
                <a:solidFill>
                  <a:srgbClr val="595959"/>
                </a:solidFill>
                <a:latin typeface="Arial" pitchFamily="34" charset="0"/>
                <a:cs typeface="Arial" pitchFamily="34" charset="0"/>
              </a:rPr>
              <a:t>Anexo 1</a:t>
            </a:r>
            <a:endParaRPr lang="es-ES" altLang="en-US" sz="1200" i="1" dirty="0">
              <a:solidFill>
                <a:srgbClr val="595959"/>
              </a:solidFill>
              <a:latin typeface="Arial" pitchFamily="34" charset="0"/>
              <a:cs typeface="Arial" pitchFamily="34" charset="0"/>
            </a:endParaRPr>
          </a:p>
          <a:p>
            <a:r>
              <a:rPr lang="es-ES" altLang="en-US" sz="1100" i="1" dirty="0">
                <a:solidFill>
                  <a:srgbClr val="595959"/>
                </a:solidFill>
                <a:latin typeface="Arial" pitchFamily="34" charset="0"/>
                <a:cs typeface="Arial" pitchFamily="34" charset="0"/>
              </a:rPr>
              <a:t>Art.22</a:t>
            </a:r>
            <a:endParaRPr lang="es-ES" altLang="en-US" sz="1200" i="1" dirty="0">
              <a:solidFill>
                <a:srgbClr val="595959"/>
              </a:solidFill>
              <a:latin typeface="Arial" pitchFamily="34" charset="0"/>
              <a:cs typeface="Arial" pitchFamily="34" charset="0"/>
            </a:endParaRPr>
          </a:p>
          <a:p>
            <a:r>
              <a:rPr lang="es-ES" altLang="en-US" sz="1100" i="1" dirty="0">
                <a:solidFill>
                  <a:srgbClr val="595959"/>
                </a:solidFill>
                <a:latin typeface="Arial" pitchFamily="34" charset="0"/>
                <a:cs typeface="Arial" pitchFamily="34" charset="0"/>
              </a:rPr>
              <a:t>Art.27</a:t>
            </a:r>
            <a:endParaRPr lang="es-ES" altLang="en-US" sz="1200" i="1" dirty="0">
              <a:solidFill>
                <a:srgbClr val="595959"/>
              </a:solidFill>
              <a:latin typeface="Arial" pitchFamily="34" charset="0"/>
              <a:cs typeface="Arial" pitchFamily="34" charset="0"/>
            </a:endParaRPr>
          </a:p>
        </p:txBody>
      </p:sp>
      <p:sp>
        <p:nvSpPr>
          <p:cNvPr id="25631" name="Text Box 31"/>
          <p:cNvSpPr txBox="1">
            <a:spLocks/>
          </p:cNvSpPr>
          <p:nvPr/>
        </p:nvSpPr>
        <p:spPr bwMode="auto">
          <a:xfrm>
            <a:off x="228600" y="1"/>
            <a:ext cx="8458200" cy="119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3600" dirty="0">
                <a:solidFill>
                  <a:schemeClr val="bg1"/>
                </a:solidFill>
                <a:latin typeface="Arial" pitchFamily="34" charset="0"/>
                <a:cs typeface="Arial" pitchFamily="34" charset="0"/>
              </a:rPr>
              <a:t>Marco operativo del RSI</a:t>
            </a:r>
          </a:p>
        </p:txBody>
      </p:sp>
    </p:spTree>
    <p:extLst>
      <p:ext uri="{BB962C8B-B14F-4D97-AF65-F5344CB8AC3E}">
        <p14:creationId xmlns:p14="http://schemas.microsoft.com/office/powerpoint/2010/main" val="96642136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p:cNvSpPr>
          <p:nvPr/>
        </p:nvSpPr>
        <p:spPr bwMode="auto">
          <a:xfrm>
            <a:off x="228600" y="1371600"/>
            <a:ext cx="4800600" cy="466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marL="342900" indent="-342900" fontAlgn="base">
              <a:spcBef>
                <a:spcPct val="20000"/>
              </a:spcBef>
              <a:spcAft>
                <a:spcPct val="0"/>
              </a:spcAft>
              <a:buFont typeface="Arial" pitchFamily="34" charset="0"/>
              <a:buChar char="•"/>
              <a:defRPr sz="3200" b="1">
                <a:solidFill>
                  <a:srgbClr val="7F7F7F"/>
                </a:solidFill>
                <a:latin typeface="Segoe Condensed"/>
              </a:defRPr>
            </a:lvl1pPr>
            <a:lvl2pPr marL="742950" indent="-285750" fontAlgn="base">
              <a:spcBef>
                <a:spcPct val="20000"/>
              </a:spcBef>
              <a:spcAft>
                <a:spcPct val="0"/>
              </a:spcAft>
              <a:buFont typeface="Arial" pitchFamily="34" charset="0"/>
              <a:buChar char="–"/>
              <a:defRPr sz="2800" b="1">
                <a:solidFill>
                  <a:srgbClr val="7F7F7F"/>
                </a:solidFill>
                <a:latin typeface="Segoe Condensed"/>
              </a:defRPr>
            </a:lvl2pPr>
            <a:lvl3pPr marL="1143000" indent="-228600" fontAlgn="base">
              <a:spcBef>
                <a:spcPct val="20000"/>
              </a:spcBef>
              <a:spcAft>
                <a:spcPct val="0"/>
              </a:spcAft>
              <a:buFont typeface="Arial" pitchFamily="34" charset="0"/>
              <a:buChar char="•"/>
              <a:defRPr sz="2400" b="1">
                <a:solidFill>
                  <a:srgbClr val="7F7F7F"/>
                </a:solidFill>
                <a:latin typeface="Segoe Condensed"/>
              </a:defRPr>
            </a:lvl3pPr>
            <a:lvl4pPr marL="1600200" indent="-228600" fontAlgn="base">
              <a:spcBef>
                <a:spcPct val="20000"/>
              </a:spcBef>
              <a:spcAft>
                <a:spcPct val="0"/>
              </a:spcAft>
              <a:buFont typeface="Arial" pitchFamily="34" charset="0"/>
              <a:buChar char="–"/>
              <a:defRPr sz="2000" b="1">
                <a:solidFill>
                  <a:srgbClr val="7F7F7F"/>
                </a:solidFill>
                <a:latin typeface="Segoe Condensed"/>
              </a:defRPr>
            </a:lvl4pPr>
            <a:lvl5pPr marL="2057400" indent="-228600" fontAlgn="base">
              <a:spcBef>
                <a:spcPct val="20000"/>
              </a:spcBef>
              <a:spcAft>
                <a:spcPct val="0"/>
              </a:spcAft>
              <a:buFont typeface="Arial" pitchFamily="34" charset="0"/>
              <a:buChar char="»"/>
              <a:defRPr sz="2000" b="1">
                <a:solidFill>
                  <a:srgbClr val="7F7F7F"/>
                </a:solidFill>
                <a:latin typeface="Segoe Condensed"/>
              </a:defRPr>
            </a:lvl5pPr>
            <a:lvl6pPr marL="2514600" indent="-228600" fontAlgn="base">
              <a:spcBef>
                <a:spcPct val="20000"/>
              </a:spcBef>
              <a:spcAft>
                <a:spcPct val="0"/>
              </a:spcAft>
              <a:buFont typeface="Arial" pitchFamily="34" charset="0"/>
              <a:buChar char="»"/>
              <a:defRPr sz="2000" b="1">
                <a:solidFill>
                  <a:srgbClr val="7F7F7F"/>
                </a:solidFill>
                <a:latin typeface="Segoe Condensed"/>
              </a:defRPr>
            </a:lvl6pPr>
            <a:lvl7pPr marL="2971800" indent="-228600" fontAlgn="base">
              <a:spcBef>
                <a:spcPct val="20000"/>
              </a:spcBef>
              <a:spcAft>
                <a:spcPct val="0"/>
              </a:spcAft>
              <a:buFont typeface="Arial" pitchFamily="34" charset="0"/>
              <a:buChar char="»"/>
              <a:defRPr sz="2000" b="1">
                <a:solidFill>
                  <a:srgbClr val="7F7F7F"/>
                </a:solidFill>
                <a:latin typeface="Segoe Condensed"/>
              </a:defRPr>
            </a:lvl7pPr>
            <a:lvl8pPr marL="3429000" indent="-228600" fontAlgn="base">
              <a:spcBef>
                <a:spcPct val="20000"/>
              </a:spcBef>
              <a:spcAft>
                <a:spcPct val="0"/>
              </a:spcAft>
              <a:buFont typeface="Arial" pitchFamily="34" charset="0"/>
              <a:buChar char="»"/>
              <a:defRPr sz="2000" b="1">
                <a:solidFill>
                  <a:srgbClr val="7F7F7F"/>
                </a:solidFill>
                <a:latin typeface="Segoe Condensed"/>
              </a:defRPr>
            </a:lvl8pPr>
            <a:lvl9pPr marL="3886200" indent="-228600" fontAlgn="base">
              <a:spcBef>
                <a:spcPct val="20000"/>
              </a:spcBef>
              <a:spcAft>
                <a:spcPct val="0"/>
              </a:spcAft>
              <a:buFont typeface="Arial" pitchFamily="34" charset="0"/>
              <a:buChar char="»"/>
              <a:defRPr sz="2000" b="1">
                <a:solidFill>
                  <a:srgbClr val="7F7F7F"/>
                </a:solidFill>
                <a:latin typeface="Segoe Condensed"/>
              </a:defRPr>
            </a:lvl9pPr>
          </a:lstStyle>
          <a:p>
            <a:pPr>
              <a:spcAft>
                <a:spcPts val="600"/>
              </a:spcAft>
              <a:buClr>
                <a:srgbClr val="003D74"/>
              </a:buClr>
              <a:buFont typeface="Wingdings" pitchFamily="2" charset="2"/>
              <a:buChar char="§"/>
            </a:pPr>
            <a:r>
              <a:rPr lang="es-ES" altLang="en-US" sz="1400" dirty="0">
                <a:solidFill>
                  <a:srgbClr val="013360"/>
                </a:solidFill>
                <a:latin typeface="Arial" pitchFamily="34" charset="0"/>
                <a:cs typeface="Arial" pitchFamily="34" charset="0"/>
              </a:rPr>
              <a:t>Cuatro entidades de notificación obligatoria inmediata: </a:t>
            </a:r>
          </a:p>
          <a:p>
            <a:pPr lvl="1">
              <a:spcBef>
                <a:spcPts val="300"/>
              </a:spcBef>
              <a:spcAft>
                <a:spcPts val="300"/>
              </a:spcAft>
              <a:buClr>
                <a:srgbClr val="003D74"/>
              </a:buClr>
              <a:buSzPct val="50000"/>
              <a:buFont typeface="Wingdings" pitchFamily="2" charset="2"/>
              <a:buChar char="q"/>
            </a:pPr>
            <a:r>
              <a:rPr lang="es-ES" altLang="en-US" sz="1400" b="0" dirty="0">
                <a:solidFill>
                  <a:srgbClr val="013360"/>
                </a:solidFill>
                <a:latin typeface="Arial" pitchFamily="34" charset="0"/>
                <a:cs typeface="Arial" pitchFamily="34" charset="0"/>
              </a:rPr>
              <a:t>Viruela</a:t>
            </a:r>
          </a:p>
          <a:p>
            <a:pPr lvl="1">
              <a:spcBef>
                <a:spcPts val="300"/>
              </a:spcBef>
              <a:spcAft>
                <a:spcPts val="300"/>
              </a:spcAft>
              <a:buClr>
                <a:srgbClr val="003D74"/>
              </a:buClr>
              <a:buSzPct val="50000"/>
              <a:buFont typeface="Wingdings" pitchFamily="2" charset="2"/>
              <a:buChar char="q"/>
            </a:pPr>
            <a:r>
              <a:rPr lang="es-ES" altLang="en-US" sz="1400" b="0" dirty="0">
                <a:solidFill>
                  <a:srgbClr val="013360"/>
                </a:solidFill>
                <a:latin typeface="Arial" pitchFamily="34" charset="0"/>
                <a:cs typeface="Arial" pitchFamily="34" charset="0"/>
              </a:rPr>
              <a:t>Poliomielitis (poliovirus salvaje)</a:t>
            </a:r>
          </a:p>
          <a:p>
            <a:pPr lvl="1">
              <a:spcBef>
                <a:spcPts val="300"/>
              </a:spcBef>
              <a:spcAft>
                <a:spcPts val="300"/>
              </a:spcAft>
              <a:buClr>
                <a:srgbClr val="003D74"/>
              </a:buClr>
              <a:buSzPct val="50000"/>
              <a:buFont typeface="Wingdings" pitchFamily="2" charset="2"/>
              <a:buChar char="q"/>
            </a:pPr>
            <a:r>
              <a:rPr lang="es-ES" altLang="en-US" sz="1400" b="0" dirty="0">
                <a:solidFill>
                  <a:srgbClr val="013360"/>
                </a:solidFill>
                <a:latin typeface="Arial" pitchFamily="34" charset="0"/>
                <a:cs typeface="Arial" pitchFamily="34" charset="0"/>
              </a:rPr>
              <a:t>Gripe humana causada por un nuevo subtipo</a:t>
            </a:r>
          </a:p>
          <a:p>
            <a:pPr lvl="1">
              <a:spcBef>
                <a:spcPts val="300"/>
              </a:spcBef>
              <a:spcAft>
                <a:spcPts val="300"/>
              </a:spcAft>
              <a:buClr>
                <a:srgbClr val="003D74"/>
              </a:buClr>
              <a:buSzPct val="50000"/>
              <a:buFont typeface="Wingdings" pitchFamily="2" charset="2"/>
              <a:buChar char="q"/>
            </a:pPr>
            <a:r>
              <a:rPr lang="es-ES" altLang="en-US" sz="1400" b="0" dirty="0">
                <a:solidFill>
                  <a:srgbClr val="013360"/>
                </a:solidFill>
                <a:latin typeface="Arial" pitchFamily="34" charset="0"/>
                <a:cs typeface="Arial" pitchFamily="34" charset="0"/>
              </a:rPr>
              <a:t>SARS</a:t>
            </a:r>
          </a:p>
          <a:p>
            <a:pPr marL="457200" lvl="1" indent="0">
              <a:spcBef>
                <a:spcPts val="300"/>
              </a:spcBef>
              <a:spcAft>
                <a:spcPts val="300"/>
              </a:spcAft>
              <a:buClr>
                <a:srgbClr val="003D74"/>
              </a:buClr>
              <a:buSzPct val="50000"/>
              <a:buNone/>
            </a:pPr>
            <a:endParaRPr lang="es-ES" altLang="en-US" sz="200" b="0" dirty="0">
              <a:solidFill>
                <a:srgbClr val="013360"/>
              </a:solidFill>
              <a:latin typeface="Arial" pitchFamily="34" charset="0"/>
              <a:cs typeface="Arial" pitchFamily="34" charset="0"/>
            </a:endParaRPr>
          </a:p>
          <a:p>
            <a:pPr>
              <a:spcAft>
                <a:spcPts val="600"/>
              </a:spcAft>
              <a:buClr>
                <a:srgbClr val="003D74"/>
              </a:buClr>
              <a:buFont typeface="Wingdings" pitchFamily="2" charset="2"/>
              <a:buChar char="§"/>
            </a:pPr>
            <a:r>
              <a:rPr lang="es-ES" altLang="en-US" sz="1400" dirty="0">
                <a:solidFill>
                  <a:srgbClr val="013360"/>
                </a:solidFill>
                <a:latin typeface="Arial" pitchFamily="34" charset="0"/>
                <a:cs typeface="Arial" pitchFamily="34" charset="0"/>
              </a:rPr>
              <a:t>Cuatro criterios para decidir sobre la notificación: </a:t>
            </a:r>
          </a:p>
          <a:p>
            <a:pPr lvl="1">
              <a:spcBef>
                <a:spcPts val="300"/>
              </a:spcBef>
              <a:spcAft>
                <a:spcPts val="300"/>
              </a:spcAft>
              <a:buClr>
                <a:srgbClr val="003D74"/>
              </a:buClr>
              <a:buSzPct val="50000"/>
              <a:buFont typeface="Wingdings" pitchFamily="2" charset="2"/>
              <a:buChar char="q"/>
            </a:pPr>
            <a:r>
              <a:rPr lang="es-ES" altLang="en-US" sz="1400" b="0" dirty="0">
                <a:solidFill>
                  <a:srgbClr val="013360"/>
                </a:solidFill>
                <a:latin typeface="Arial" pitchFamily="34" charset="0"/>
                <a:cs typeface="Arial" pitchFamily="34" charset="0"/>
              </a:rPr>
              <a:t>¿La repercusión de salud pública del evento es grave? </a:t>
            </a:r>
          </a:p>
          <a:p>
            <a:pPr lvl="1">
              <a:spcBef>
                <a:spcPts val="300"/>
              </a:spcBef>
              <a:spcAft>
                <a:spcPts val="300"/>
              </a:spcAft>
              <a:buClr>
                <a:srgbClr val="003D74"/>
              </a:buClr>
              <a:buSzPct val="50000"/>
              <a:buFont typeface="Wingdings" pitchFamily="2" charset="2"/>
              <a:buChar char="q"/>
            </a:pPr>
            <a:r>
              <a:rPr lang="es-ES" altLang="en-US" sz="1400" b="0" dirty="0">
                <a:solidFill>
                  <a:srgbClr val="013360"/>
                </a:solidFill>
                <a:latin typeface="Arial" pitchFamily="34" charset="0"/>
                <a:cs typeface="Arial" pitchFamily="34" charset="0"/>
              </a:rPr>
              <a:t>¿El evento es inusitado o imprevisto? </a:t>
            </a:r>
          </a:p>
          <a:p>
            <a:pPr lvl="1">
              <a:spcBef>
                <a:spcPts val="300"/>
              </a:spcBef>
              <a:spcAft>
                <a:spcPts val="300"/>
              </a:spcAft>
              <a:buClr>
                <a:srgbClr val="003D74"/>
              </a:buClr>
              <a:buSzPct val="50000"/>
              <a:buFont typeface="Wingdings" pitchFamily="2" charset="2"/>
              <a:buChar char="q"/>
            </a:pPr>
            <a:r>
              <a:rPr lang="es-ES" altLang="en-US" sz="1400" b="0" dirty="0">
                <a:solidFill>
                  <a:srgbClr val="013360"/>
                </a:solidFill>
                <a:latin typeface="Arial" pitchFamily="34" charset="0"/>
                <a:cs typeface="Arial" pitchFamily="34" charset="0"/>
              </a:rPr>
              <a:t>¿Hay riesgo significativo de propagación internacional? </a:t>
            </a:r>
          </a:p>
          <a:p>
            <a:pPr lvl="1">
              <a:spcBef>
                <a:spcPts val="0"/>
              </a:spcBef>
              <a:spcAft>
                <a:spcPts val="300"/>
              </a:spcAft>
              <a:buClr>
                <a:srgbClr val="003D74"/>
              </a:buClr>
              <a:buSzPct val="50000"/>
              <a:buFont typeface="Wingdings" pitchFamily="2" charset="2"/>
              <a:buChar char="q"/>
            </a:pPr>
            <a:r>
              <a:rPr lang="es-ES" altLang="en-US" sz="1400" b="0" dirty="0">
                <a:solidFill>
                  <a:srgbClr val="013360"/>
                </a:solidFill>
                <a:latin typeface="Arial" pitchFamily="34" charset="0"/>
                <a:cs typeface="Arial" pitchFamily="34" charset="0"/>
              </a:rPr>
              <a:t>¿Hay riesgo significativo de restricción de los viajes o el comercio internacionales? </a:t>
            </a:r>
          </a:p>
          <a:p>
            <a:pPr marL="457200" lvl="1" indent="0">
              <a:spcBef>
                <a:spcPts val="0"/>
              </a:spcBef>
              <a:spcAft>
                <a:spcPts val="300"/>
              </a:spcAft>
              <a:buClr>
                <a:srgbClr val="003D74"/>
              </a:buClr>
              <a:buSzPct val="50000"/>
              <a:buNone/>
            </a:pPr>
            <a:endParaRPr lang="es-ES" altLang="en-US" dirty="0"/>
          </a:p>
        </p:txBody>
      </p:sp>
      <p:sp>
        <p:nvSpPr>
          <p:cNvPr id="26627" name="Text Box 3"/>
          <p:cNvSpPr txBox="1">
            <a:spLocks noChangeArrowheads="1"/>
          </p:cNvSpPr>
          <p:nvPr/>
        </p:nvSpPr>
        <p:spPr bwMode="auto">
          <a:xfrm>
            <a:off x="152400" y="5334000"/>
            <a:ext cx="4876800" cy="523220"/>
          </a:xfrm>
          <a:prstGeom prst="rect">
            <a:avLst/>
          </a:prstGeom>
          <a:solidFill>
            <a:srgbClr val="86A644"/>
          </a:solidFill>
          <a:ln w="9525">
            <a:solidFill>
              <a:srgbClr val="003D74"/>
            </a:solidFill>
            <a:miter lim="800000"/>
            <a:headEnd/>
            <a:tailEnd/>
          </a:ln>
        </p:spPr>
        <p:txBody>
          <a:bodyPr wrap="square">
            <a:spAutoFit/>
          </a:bodyPr>
          <a:lstStyle>
            <a:lvl1pPr marL="228600" indent="-228600"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20000"/>
              </a:spcBef>
              <a:spcAft>
                <a:spcPts val="600"/>
              </a:spcAft>
              <a:buClr>
                <a:srgbClr val="003D74"/>
              </a:buClr>
              <a:buSzPct val="125000"/>
              <a:defRPr/>
            </a:pPr>
            <a:r>
              <a:rPr lang="es-ES" sz="1400" b="1" kern="0" dirty="0">
                <a:solidFill>
                  <a:srgbClr val="003D74"/>
                </a:solidFill>
                <a:latin typeface="Arial" panose="020B0604020202020204" pitchFamily="34" charset="0"/>
                <a:cs typeface="Arial" panose="020B0604020202020204" pitchFamily="34" charset="0"/>
              </a:rPr>
              <a:t>Una respuesta AFIRMATIVA a dos (2) o más preguntas indica que es preciso notificar a la OMS</a:t>
            </a:r>
            <a:endParaRPr lang="es-ES" sz="1400" b="1" dirty="0">
              <a:solidFill>
                <a:srgbClr val="FFFFFF"/>
              </a:solidFill>
              <a:latin typeface="Arial" panose="020B0604020202020204" pitchFamily="34" charset="0"/>
              <a:cs typeface="Arial" panose="020B0604020202020204" pitchFamily="34" charset="0"/>
            </a:endParaRPr>
          </a:p>
        </p:txBody>
      </p:sp>
      <p:sp>
        <p:nvSpPr>
          <p:cNvPr id="26628" name="Text Box 4"/>
          <p:cNvSpPr txBox="1">
            <a:spLocks/>
          </p:cNvSpPr>
          <p:nvPr/>
        </p:nvSpPr>
        <p:spPr bwMode="auto">
          <a:xfrm>
            <a:off x="0" y="1"/>
            <a:ext cx="9144000" cy="119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es-ES" altLang="en-US" sz="3600" dirty="0">
                <a:solidFill>
                  <a:schemeClr val="bg1"/>
                </a:solidFill>
                <a:latin typeface="Arial" pitchFamily="34" charset="0"/>
                <a:cs typeface="Arial" pitchFamily="34" charset="0"/>
              </a:rPr>
              <a:t>¿Qué tipos de eventos deben</a:t>
            </a:r>
            <a:r>
              <a:rPr lang="es-ES" altLang="en-US" dirty="0"/>
              <a:t> </a:t>
            </a:r>
            <a:r>
              <a:rPr lang="es-ES" altLang="en-US" sz="3600" dirty="0">
                <a:solidFill>
                  <a:schemeClr val="bg1"/>
                </a:solidFill>
                <a:latin typeface="Arial" pitchFamily="34" charset="0"/>
                <a:cs typeface="Arial" pitchFamily="34" charset="0"/>
              </a:rPr>
              <a:t>ser</a:t>
            </a:r>
          </a:p>
          <a:p>
            <a:pPr>
              <a:lnSpc>
                <a:spcPct val="90000"/>
              </a:lnSpc>
            </a:pPr>
            <a:r>
              <a:rPr lang="es-ES" altLang="en-US" sz="3600" dirty="0">
                <a:solidFill>
                  <a:schemeClr val="bg1"/>
                </a:solidFill>
                <a:latin typeface="Arial" pitchFamily="34" charset="0"/>
                <a:cs typeface="Arial" pitchFamily="34" charset="0"/>
              </a:rPr>
              <a:t>                  notificados en el marco del RSI?</a:t>
            </a:r>
            <a:endParaRPr lang="es-ES" altLang="en-US" sz="7200" dirty="0">
              <a:solidFill>
                <a:schemeClr val="bg1"/>
              </a:solidFill>
              <a:latin typeface="Arial" pitchFamily="34" charset="0"/>
              <a:cs typeface="Arial" pitchFamily="34" charset="0"/>
            </a:endParaRPr>
          </a:p>
        </p:txBody>
      </p:sp>
      <p:pic>
        <p:nvPicPr>
          <p:cNvPr id="10" name="Picture 5"/>
          <p:cNvPicPr>
            <a:picLocks noGrp="1" noChangeAspect="1" noChangeArrowheads="1"/>
          </p:cNvPicPr>
          <p:nvPr>
            <p:ph idx="4294967295"/>
          </p:nvPr>
        </p:nvPicPr>
        <p:blipFill>
          <a:blip r:embed="rId3"/>
          <a:srcRect/>
          <a:stretch>
            <a:fillRect/>
          </a:stretch>
        </p:blipFill>
        <p:spPr>
          <a:xfrm>
            <a:off x="5236586" y="1417637"/>
            <a:ext cx="3544887" cy="4525963"/>
          </a:xfrm>
          <a:solidFill>
            <a:srgbClr val="FFFFFF">
              <a:shade val="85000"/>
            </a:srgbClr>
          </a:solidFill>
          <a:ln w="12700" cap="sq">
            <a:solidFill>
              <a:schemeClr val="bg1">
                <a:lumMod val="65000"/>
              </a:schemeClr>
            </a:solidFill>
            <a:miter lim="800000"/>
          </a:ln>
        </p:spPr>
      </p:pic>
    </p:spTree>
    <p:extLst>
      <p:ext uri="{BB962C8B-B14F-4D97-AF65-F5344CB8AC3E}">
        <p14:creationId xmlns:p14="http://schemas.microsoft.com/office/powerpoint/2010/main" val="8805839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7085013"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Text Box 3"/>
          <p:cNvSpPr txBox="1">
            <a:spLocks/>
          </p:cNvSpPr>
          <p:nvPr/>
        </p:nvSpPr>
        <p:spPr bwMode="auto">
          <a:xfrm>
            <a:off x="228600" y="1"/>
            <a:ext cx="8229600" cy="119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3600" dirty="0">
                <a:solidFill>
                  <a:schemeClr val="bg1"/>
                </a:solidFill>
                <a:latin typeface="Arial" pitchFamily="34" charset="0"/>
                <a:cs typeface="Arial" pitchFamily="34" charset="0"/>
              </a:rPr>
              <a:t>Notificación a la OMS</a:t>
            </a:r>
          </a:p>
        </p:txBody>
      </p:sp>
      <p:grpSp>
        <p:nvGrpSpPr>
          <p:cNvPr id="3" name="Group 2"/>
          <p:cNvGrpSpPr/>
          <p:nvPr/>
        </p:nvGrpSpPr>
        <p:grpSpPr>
          <a:xfrm>
            <a:off x="2819400" y="5266477"/>
            <a:ext cx="4262887" cy="319379"/>
            <a:chOff x="2819400" y="5266477"/>
            <a:chExt cx="4262887" cy="319379"/>
          </a:xfrm>
        </p:grpSpPr>
        <p:sp>
          <p:nvSpPr>
            <p:cNvPr id="2" name="CuadroTexto 1"/>
            <p:cNvSpPr txBox="1"/>
            <p:nvPr/>
          </p:nvSpPr>
          <p:spPr>
            <a:xfrm>
              <a:off x="2819400" y="5266477"/>
              <a:ext cx="2476500" cy="307777"/>
            </a:xfrm>
            <a:prstGeom prst="rect">
              <a:avLst/>
            </a:prstGeom>
            <a:solidFill>
              <a:schemeClr val="bg1"/>
            </a:solidFill>
          </p:spPr>
          <p:txBody>
            <a:bodyPr wrap="square" rtlCol="0">
              <a:spAutoFit/>
            </a:bodyPr>
            <a:lstStyle/>
            <a:p>
              <a:r>
                <a:rPr lang="es-ES" sz="1400" b="1" dirty="0">
                  <a:latin typeface="Calibri" panose="020F0502020204030204" pitchFamily="34" charset="0"/>
                </a:rPr>
                <a:t>CNE y gobiernos nacionales</a:t>
              </a:r>
            </a:p>
          </p:txBody>
        </p:sp>
        <p:sp>
          <p:nvSpPr>
            <p:cNvPr id="5" name="CuadroTexto 1"/>
            <p:cNvSpPr txBox="1"/>
            <p:nvPr/>
          </p:nvSpPr>
          <p:spPr>
            <a:xfrm>
              <a:off x="5558287" y="5278079"/>
              <a:ext cx="1524000" cy="307777"/>
            </a:xfrm>
            <a:prstGeom prst="rect">
              <a:avLst/>
            </a:prstGeom>
            <a:solidFill>
              <a:schemeClr val="bg1"/>
            </a:solidFill>
          </p:spPr>
          <p:txBody>
            <a:bodyPr wrap="square" rtlCol="0">
              <a:spAutoFit/>
            </a:bodyPr>
            <a:lstStyle/>
            <a:p>
              <a:r>
                <a:rPr lang="es-ES" sz="1400" b="1" dirty="0">
                  <a:latin typeface="Calibri" panose="020F0502020204030204" pitchFamily="34" charset="0"/>
                </a:rPr>
                <a:t>OMS y otros</a:t>
              </a:r>
            </a:p>
          </p:txBody>
        </p:sp>
      </p:grpSp>
    </p:spTree>
    <p:extLst>
      <p:ext uri="{BB962C8B-B14F-4D97-AF65-F5344CB8AC3E}">
        <p14:creationId xmlns:p14="http://schemas.microsoft.com/office/powerpoint/2010/main" val="59572074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s-ES" altLang="en-US" dirty="0"/>
              <a:t>15 de diciembre del 2017</a:t>
            </a:r>
          </a:p>
        </p:txBody>
      </p:sp>
      <p:sp>
        <p:nvSpPr>
          <p:cNvPr id="28675" name="Text Box 3"/>
          <p:cNvSpPr txBox="1">
            <a:spLocks/>
          </p:cNvSpPr>
          <p:nvPr/>
        </p:nvSpPr>
        <p:spPr bwMode="auto">
          <a:xfrm>
            <a:off x="228600" y="53975"/>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3600" dirty="0">
                <a:solidFill>
                  <a:schemeClr val="bg1"/>
                </a:solidFill>
                <a:latin typeface="Arial" pitchFamily="34" charset="0"/>
                <a:cs typeface="Arial" pitchFamily="34" charset="0"/>
              </a:rPr>
              <a:t>Pasos para la gestión de eventos</a:t>
            </a:r>
          </a:p>
        </p:txBody>
      </p:sp>
      <p:pic>
        <p:nvPicPr>
          <p:cNvPr id="6" name="Picture 5">
            <a:extLst>
              <a:ext uri="{FF2B5EF4-FFF2-40B4-BE49-F238E27FC236}">
                <a16:creationId xmlns:a16="http://schemas.microsoft.com/office/drawing/2014/main" xmlns="" id="{5142B813-EEFC-43E8-BA06-7C68C04CC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96975"/>
            <a:ext cx="7772400" cy="4746625"/>
          </a:xfrm>
          <a:prstGeom prst="rect">
            <a:avLst/>
          </a:prstGeom>
        </p:spPr>
      </p:pic>
    </p:spTree>
    <p:extLst>
      <p:ext uri="{BB962C8B-B14F-4D97-AF65-F5344CB8AC3E}">
        <p14:creationId xmlns:p14="http://schemas.microsoft.com/office/powerpoint/2010/main" val="398781962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p:cNvSpPr>
          <p:nvPr/>
        </p:nvSpPr>
        <p:spPr bwMode="auto">
          <a:xfrm>
            <a:off x="228600" y="1"/>
            <a:ext cx="8763000" cy="119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es-ES" altLang="en-US" sz="3600" dirty="0">
                <a:solidFill>
                  <a:schemeClr val="bg1"/>
                </a:solidFill>
                <a:latin typeface="Arial" pitchFamily="34" charset="0"/>
                <a:cs typeface="Arial" pitchFamily="34" charset="0"/>
              </a:rPr>
              <a:t>Toma de decisiones para el resultado</a:t>
            </a:r>
            <a:r>
              <a:rPr lang="es-ES" altLang="en-US" dirty="0"/>
              <a:t>  </a:t>
            </a:r>
          </a:p>
          <a:p>
            <a:pPr>
              <a:lnSpc>
                <a:spcPct val="90000"/>
              </a:lnSpc>
            </a:pPr>
            <a:r>
              <a:rPr lang="es-ES" altLang="en-US" sz="3600" dirty="0">
                <a:solidFill>
                  <a:schemeClr val="bg1"/>
                </a:solidFill>
                <a:latin typeface="Arial" pitchFamily="34" charset="0"/>
                <a:cs typeface="Arial" pitchFamily="34" charset="0"/>
              </a:rPr>
              <a:t>                                   de las interacciones</a:t>
            </a:r>
          </a:p>
        </p:txBody>
      </p:sp>
      <p:sp>
        <p:nvSpPr>
          <p:cNvPr id="29699" name="Text Box 3"/>
          <p:cNvSpPr txBox="1">
            <a:spLocks noChangeArrowheads="1"/>
          </p:cNvSpPr>
          <p:nvPr/>
        </p:nvSpPr>
        <p:spPr bwMode="auto">
          <a:xfrm>
            <a:off x="6872377" y="2667000"/>
            <a:ext cx="1860550" cy="1846659"/>
          </a:xfrm>
          <a:prstGeom prst="rect">
            <a:avLst/>
          </a:prstGeom>
          <a:noFill/>
          <a:ln w="9525">
            <a:solidFill>
              <a:srgbClr val="E06B0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s-ES" altLang="en-US" sz="1600" b="1" dirty="0">
              <a:solidFill>
                <a:srgbClr val="E06B0A"/>
              </a:solidFill>
              <a:latin typeface="Arial" pitchFamily="34" charset="0"/>
              <a:cs typeface="Arial" pitchFamily="34" charset="0"/>
            </a:endParaRPr>
          </a:p>
          <a:p>
            <a:pPr algn="ctr"/>
            <a:r>
              <a:rPr lang="es-ES" altLang="en-US" sz="1600" b="1" dirty="0">
                <a:solidFill>
                  <a:srgbClr val="E06B0A"/>
                </a:solidFill>
                <a:latin typeface="Arial" pitchFamily="34" charset="0"/>
                <a:cs typeface="Arial" pitchFamily="34" charset="0"/>
              </a:rPr>
              <a:t>Alertar a los países para que adopten medidas de preparación o prevención</a:t>
            </a:r>
          </a:p>
          <a:p>
            <a:pPr algn="ctr"/>
            <a:endParaRPr lang="es-ES" altLang="en-US" sz="1600" b="1" dirty="0">
              <a:solidFill>
                <a:srgbClr val="E06B0A"/>
              </a:solidFill>
              <a:latin typeface="Arial" pitchFamily="34" charset="0"/>
              <a:cs typeface="Arial" pitchFamily="34" charset="0"/>
            </a:endParaRPr>
          </a:p>
        </p:txBody>
      </p:sp>
      <p:sp>
        <p:nvSpPr>
          <p:cNvPr id="29700" name="Rectangle 4"/>
          <p:cNvSpPr>
            <a:spLocks noChangeArrowheads="1"/>
          </p:cNvSpPr>
          <p:nvPr/>
        </p:nvSpPr>
        <p:spPr bwMode="auto">
          <a:xfrm>
            <a:off x="685800" y="1447800"/>
            <a:ext cx="6172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Wingdings" pitchFamily="2" charset="2"/>
              <a:buChar char="§"/>
            </a:pPr>
            <a:r>
              <a:rPr lang="es-ES" altLang="en-US" b="1" dirty="0">
                <a:solidFill>
                  <a:srgbClr val="013360"/>
                </a:solidFill>
                <a:latin typeface="Arial" pitchFamily="34" charset="0"/>
                <a:cs typeface="Arial" pitchFamily="34" charset="0"/>
              </a:rPr>
              <a:t>Ninguna acción</a:t>
            </a:r>
          </a:p>
          <a:p>
            <a:endParaRPr lang="es-ES" altLang="en-US" b="1" dirty="0">
              <a:solidFill>
                <a:srgbClr val="013360"/>
              </a:solidFill>
              <a:latin typeface="Arial" pitchFamily="34" charset="0"/>
              <a:cs typeface="Arial" pitchFamily="34" charset="0"/>
            </a:endParaRPr>
          </a:p>
          <a:p>
            <a:pPr>
              <a:buFont typeface="Wingdings" pitchFamily="2" charset="2"/>
              <a:buChar char="§"/>
            </a:pPr>
            <a:r>
              <a:rPr lang="es-ES" altLang="en-US" b="1" dirty="0">
                <a:solidFill>
                  <a:srgbClr val="013360"/>
                </a:solidFill>
                <a:latin typeface="Arial" pitchFamily="34" charset="0"/>
                <a:cs typeface="Arial" pitchFamily="34" charset="0"/>
              </a:rPr>
              <a:t>Acción de salud pública</a:t>
            </a:r>
          </a:p>
          <a:p>
            <a:pPr lvl="1">
              <a:buSzPct val="50000"/>
              <a:buFont typeface="Wingdings" pitchFamily="2" charset="2"/>
              <a:buChar char="q"/>
            </a:pPr>
            <a:r>
              <a:rPr lang="es-ES" altLang="en-US" dirty="0">
                <a:solidFill>
                  <a:srgbClr val="013360"/>
                </a:solidFill>
                <a:latin typeface="Arial" pitchFamily="34" charset="0"/>
                <a:cs typeface="Arial" pitchFamily="34" charset="0"/>
              </a:rPr>
              <a:t>Nacional</a:t>
            </a:r>
          </a:p>
          <a:p>
            <a:pPr lvl="1">
              <a:buSzPct val="50000"/>
              <a:buFont typeface="Wingdings" pitchFamily="2" charset="2"/>
              <a:buChar char="q"/>
            </a:pPr>
            <a:r>
              <a:rPr lang="es-ES" altLang="en-US" dirty="0">
                <a:solidFill>
                  <a:srgbClr val="013360"/>
                </a:solidFill>
                <a:latin typeface="Arial" pitchFamily="34" charset="0"/>
                <a:cs typeface="Arial" pitchFamily="34" charset="0"/>
              </a:rPr>
              <a:t>Internacional</a:t>
            </a:r>
          </a:p>
          <a:p>
            <a:pPr lvl="1"/>
            <a:endParaRPr lang="es-ES" altLang="en-US" dirty="0">
              <a:solidFill>
                <a:srgbClr val="013360"/>
              </a:solidFill>
              <a:latin typeface="Arial" pitchFamily="34" charset="0"/>
              <a:cs typeface="Arial" pitchFamily="34" charset="0"/>
            </a:endParaRPr>
          </a:p>
          <a:p>
            <a:pPr>
              <a:buFont typeface="Wingdings" pitchFamily="2" charset="2"/>
              <a:buChar char="§"/>
            </a:pPr>
            <a:r>
              <a:rPr lang="es-ES" altLang="en-US" b="1" dirty="0">
                <a:solidFill>
                  <a:srgbClr val="013360"/>
                </a:solidFill>
                <a:latin typeface="Arial" pitchFamily="34" charset="0"/>
                <a:cs typeface="Arial" pitchFamily="34" charset="0"/>
              </a:rPr>
              <a:t>Intercambio de información</a:t>
            </a:r>
          </a:p>
          <a:p>
            <a:pPr lvl="1">
              <a:buSzPct val="50000"/>
              <a:buFont typeface="Wingdings" pitchFamily="2" charset="2"/>
              <a:buChar char="q"/>
            </a:pPr>
            <a:r>
              <a:rPr lang="es-ES" altLang="en-US" dirty="0">
                <a:solidFill>
                  <a:srgbClr val="013360"/>
                </a:solidFill>
                <a:latin typeface="Arial" pitchFamily="34" charset="0"/>
                <a:cs typeface="Arial" pitchFamily="34" charset="0"/>
              </a:rPr>
              <a:t>Canales de difusión</a:t>
            </a:r>
          </a:p>
          <a:p>
            <a:pPr lvl="1">
              <a:buSzPct val="50000"/>
              <a:buFont typeface="Wingdings" pitchFamily="2" charset="2"/>
              <a:buChar char="q"/>
            </a:pPr>
            <a:r>
              <a:rPr lang="es-ES" altLang="en-US" dirty="0">
                <a:solidFill>
                  <a:srgbClr val="013360"/>
                </a:solidFill>
                <a:latin typeface="Arial" pitchFamily="34" charset="0"/>
                <a:cs typeface="Arial" pitchFamily="34" charset="0"/>
              </a:rPr>
              <a:t>Confidencialidad</a:t>
            </a:r>
          </a:p>
          <a:p>
            <a:pPr lvl="1">
              <a:buSzPct val="50000"/>
              <a:buFont typeface="Wingdings" pitchFamily="2" charset="2"/>
              <a:buChar char="q"/>
            </a:pPr>
            <a:r>
              <a:rPr lang="es-ES" altLang="en-US" dirty="0">
                <a:solidFill>
                  <a:srgbClr val="013360"/>
                </a:solidFill>
                <a:latin typeface="Arial" pitchFamily="34" charset="0"/>
                <a:cs typeface="Arial" pitchFamily="34" charset="0"/>
              </a:rPr>
              <a:t>Pertinencia de la información compartida y claridad en cuanto a propósitos y expectativas</a:t>
            </a:r>
          </a:p>
          <a:p>
            <a:pPr lvl="1">
              <a:buSzPct val="50000"/>
              <a:buFont typeface="Wingdings" pitchFamily="2" charset="2"/>
              <a:buChar char="q"/>
            </a:pPr>
            <a:r>
              <a:rPr lang="es-ES" altLang="en-US" dirty="0">
                <a:solidFill>
                  <a:srgbClr val="013360"/>
                </a:solidFill>
                <a:latin typeface="Arial" pitchFamily="34" charset="0"/>
                <a:cs typeface="Arial" pitchFamily="34" charset="0"/>
              </a:rPr>
              <a:t>Idioma</a:t>
            </a:r>
          </a:p>
          <a:p>
            <a:pPr lvl="1"/>
            <a:endParaRPr lang="es-ES" altLang="en-US" dirty="0">
              <a:solidFill>
                <a:srgbClr val="013360"/>
              </a:solidFill>
              <a:latin typeface="Arial" pitchFamily="34" charset="0"/>
              <a:cs typeface="Arial" pitchFamily="34" charset="0"/>
            </a:endParaRPr>
          </a:p>
          <a:p>
            <a:pPr>
              <a:buFont typeface="Wingdings" pitchFamily="2" charset="2"/>
              <a:buChar char="§"/>
            </a:pPr>
            <a:r>
              <a:rPr lang="es-ES" altLang="en-US" b="1" dirty="0">
                <a:solidFill>
                  <a:srgbClr val="013360"/>
                </a:solidFill>
                <a:latin typeface="Arial" pitchFamily="34" charset="0"/>
                <a:cs typeface="Arial" pitchFamily="34" charset="0"/>
              </a:rPr>
              <a:t>Respuesta</a:t>
            </a:r>
          </a:p>
        </p:txBody>
      </p:sp>
    </p:spTree>
    <p:extLst>
      <p:ext uri="{BB962C8B-B14F-4D97-AF65-F5344CB8AC3E}">
        <p14:creationId xmlns:p14="http://schemas.microsoft.com/office/powerpoint/2010/main" val="286462801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Rectangle 425"/>
          <p:cNvSpPr/>
          <p:nvPr/>
        </p:nvSpPr>
        <p:spPr>
          <a:xfrm>
            <a:off x="0" y="5669494"/>
            <a:ext cx="9158615" cy="1232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3996"/>
            <a:ext cx="9122762" cy="1232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Freeform 3"/>
          <p:cNvSpPr>
            <a:spLocks/>
          </p:cNvSpPr>
          <p:nvPr/>
        </p:nvSpPr>
        <p:spPr bwMode="auto">
          <a:xfrm>
            <a:off x="2384074" y="1361190"/>
            <a:ext cx="6323012" cy="4583112"/>
          </a:xfrm>
          <a:custGeom>
            <a:avLst/>
            <a:gdLst>
              <a:gd name="T0" fmla="*/ 0 w 4315"/>
              <a:gd name="T1" fmla="*/ 4583112 h 2887"/>
              <a:gd name="T2" fmla="*/ 326774 w 4315"/>
              <a:gd name="T3" fmla="*/ 4244975 h 2887"/>
              <a:gd name="T4" fmla="*/ 788362 w 4315"/>
              <a:gd name="T5" fmla="*/ 3357562 h 2887"/>
              <a:gd name="T6" fmla="*/ 1490267 w 4315"/>
              <a:gd name="T7" fmla="*/ 1392237 h 2887"/>
              <a:gd name="T8" fmla="*/ 2032449 w 4315"/>
              <a:gd name="T9" fmla="*/ 293687 h 2887"/>
              <a:gd name="T10" fmla="*/ 2770989 w 4315"/>
              <a:gd name="T11" fmla="*/ 11112 h 2887"/>
              <a:gd name="T12" fmla="*/ 3439191 w 4315"/>
              <a:gd name="T13" fmla="*/ 363537 h 2887"/>
              <a:gd name="T14" fmla="*/ 4160146 w 4315"/>
              <a:gd name="T15" fmla="*/ 1535112 h 2887"/>
              <a:gd name="T16" fmla="*/ 4652506 w 4315"/>
              <a:gd name="T17" fmla="*/ 2668587 h 2887"/>
              <a:gd name="T18" fmla="*/ 5303124 w 4315"/>
              <a:gd name="T19" fmla="*/ 3602037 h 2887"/>
              <a:gd name="T20" fmla="*/ 5953742 w 4315"/>
              <a:gd name="T21" fmla="*/ 4354512 h 2887"/>
              <a:gd name="T22" fmla="*/ 6323012 w 4315"/>
              <a:gd name="T23" fmla="*/ 4573587 h 28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15" h="2887">
                <a:moveTo>
                  <a:pt x="0" y="2887"/>
                </a:moveTo>
                <a:cubicBezTo>
                  <a:pt x="76" y="2841"/>
                  <a:pt x="223" y="2674"/>
                  <a:pt x="223" y="2674"/>
                </a:cubicBezTo>
                <a:cubicBezTo>
                  <a:pt x="313" y="2545"/>
                  <a:pt x="462" y="2262"/>
                  <a:pt x="538" y="2115"/>
                </a:cubicBezTo>
                <a:cubicBezTo>
                  <a:pt x="671" y="1815"/>
                  <a:pt x="875" y="1198"/>
                  <a:pt x="1017" y="877"/>
                </a:cubicBezTo>
                <a:cubicBezTo>
                  <a:pt x="1136" y="610"/>
                  <a:pt x="1278" y="330"/>
                  <a:pt x="1387" y="185"/>
                </a:cubicBezTo>
                <a:cubicBezTo>
                  <a:pt x="1533" y="40"/>
                  <a:pt x="1731" y="0"/>
                  <a:pt x="1891" y="7"/>
                </a:cubicBezTo>
                <a:cubicBezTo>
                  <a:pt x="1958" y="21"/>
                  <a:pt x="2227" y="72"/>
                  <a:pt x="2347" y="229"/>
                </a:cubicBezTo>
                <a:cubicBezTo>
                  <a:pt x="2467" y="386"/>
                  <a:pt x="2701" y="725"/>
                  <a:pt x="2839" y="967"/>
                </a:cubicBezTo>
                <a:cubicBezTo>
                  <a:pt x="2977" y="1209"/>
                  <a:pt x="3045" y="1464"/>
                  <a:pt x="3175" y="1681"/>
                </a:cubicBezTo>
                <a:cubicBezTo>
                  <a:pt x="3339" y="1988"/>
                  <a:pt x="3533" y="2136"/>
                  <a:pt x="3619" y="2269"/>
                </a:cubicBezTo>
                <a:cubicBezTo>
                  <a:pt x="3732" y="2449"/>
                  <a:pt x="3942" y="2628"/>
                  <a:pt x="4063" y="2743"/>
                </a:cubicBezTo>
                <a:cubicBezTo>
                  <a:pt x="4088" y="2808"/>
                  <a:pt x="4315" y="2835"/>
                  <a:pt x="4315" y="2881"/>
                </a:cubicBezTo>
              </a:path>
            </a:pathLst>
          </a:custGeom>
          <a:solidFill>
            <a:schemeClr val="accent5">
              <a:lumMod val="60000"/>
              <a:lumOff val="40000"/>
            </a:schemeClr>
          </a:solidFill>
          <a:ln w="28575" cap="flat" cmpd="sng">
            <a:solidFill>
              <a:srgbClr val="009900"/>
            </a:solidFill>
            <a:prstDash val="sysDot"/>
            <a:round/>
            <a:headEnd/>
            <a:tailEnd/>
          </a:ln>
          <a:effectLst/>
          <a:extLst/>
        </p:spPr>
        <p:txBody>
          <a:bodyPr/>
          <a:lstStyle/>
          <a:p>
            <a:endParaRPr lang="en-US"/>
          </a:p>
        </p:txBody>
      </p:sp>
      <p:sp>
        <p:nvSpPr>
          <p:cNvPr id="8196" name="Freeform 4"/>
          <p:cNvSpPr>
            <a:spLocks/>
          </p:cNvSpPr>
          <p:nvPr/>
        </p:nvSpPr>
        <p:spPr bwMode="auto">
          <a:xfrm>
            <a:off x="3657590" y="1350486"/>
            <a:ext cx="5049838" cy="4597400"/>
          </a:xfrm>
          <a:custGeom>
            <a:avLst/>
            <a:gdLst>
              <a:gd name="T0" fmla="*/ 2266950 w 3181"/>
              <a:gd name="T1" fmla="*/ 4592638 h 2896"/>
              <a:gd name="T2" fmla="*/ 1466850 w 3181"/>
              <a:gd name="T3" fmla="*/ 3343275 h 2896"/>
              <a:gd name="T4" fmla="*/ 746125 w 3181"/>
              <a:gd name="T5" fmla="*/ 2262188 h 2896"/>
              <a:gd name="T6" fmla="*/ 0 w 3181"/>
              <a:gd name="T7" fmla="*/ 1928813 h 2896"/>
              <a:gd name="T8" fmla="*/ 693738 w 3181"/>
              <a:gd name="T9" fmla="*/ 388938 h 2896"/>
              <a:gd name="T10" fmla="*/ 1212850 w 3181"/>
              <a:gd name="T11" fmla="*/ 0 h 2896"/>
              <a:gd name="T12" fmla="*/ 1677988 w 3181"/>
              <a:gd name="T13" fmla="*/ 57150 h 2896"/>
              <a:gd name="T14" fmla="*/ 2119313 w 3181"/>
              <a:gd name="T15" fmla="*/ 288925 h 2896"/>
              <a:gd name="T16" fmla="*/ 2913063 w 3181"/>
              <a:gd name="T17" fmla="*/ 1666875 h 2896"/>
              <a:gd name="T18" fmla="*/ 3495675 w 3181"/>
              <a:gd name="T19" fmla="*/ 2944813 h 2896"/>
              <a:gd name="T20" fmla="*/ 3870325 w 3181"/>
              <a:gd name="T21" fmla="*/ 3473450 h 2896"/>
              <a:gd name="T22" fmla="*/ 4608513 w 3181"/>
              <a:gd name="T23" fmla="*/ 4310063 h 2896"/>
              <a:gd name="T24" fmla="*/ 5049838 w 3181"/>
              <a:gd name="T25" fmla="*/ 4597400 h 28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81" h="2896">
                <a:moveTo>
                  <a:pt x="1428" y="2893"/>
                </a:moveTo>
                <a:cubicBezTo>
                  <a:pt x="1200" y="2866"/>
                  <a:pt x="1152" y="2404"/>
                  <a:pt x="924" y="2106"/>
                </a:cubicBezTo>
                <a:cubicBezTo>
                  <a:pt x="764" y="1861"/>
                  <a:pt x="624" y="1573"/>
                  <a:pt x="470" y="1425"/>
                </a:cubicBezTo>
                <a:cubicBezTo>
                  <a:pt x="316" y="1277"/>
                  <a:pt x="6" y="1412"/>
                  <a:pt x="0" y="1215"/>
                </a:cubicBezTo>
                <a:cubicBezTo>
                  <a:pt x="110" y="948"/>
                  <a:pt x="310" y="447"/>
                  <a:pt x="437" y="245"/>
                </a:cubicBezTo>
                <a:cubicBezTo>
                  <a:pt x="564" y="43"/>
                  <a:pt x="661" y="35"/>
                  <a:pt x="764" y="0"/>
                </a:cubicBezTo>
                <a:cubicBezTo>
                  <a:pt x="826" y="14"/>
                  <a:pt x="994" y="10"/>
                  <a:pt x="1057" y="36"/>
                </a:cubicBezTo>
                <a:cubicBezTo>
                  <a:pt x="1102" y="55"/>
                  <a:pt x="1335" y="182"/>
                  <a:pt x="1335" y="182"/>
                </a:cubicBezTo>
                <a:cubicBezTo>
                  <a:pt x="1472" y="448"/>
                  <a:pt x="1722" y="803"/>
                  <a:pt x="1835" y="1050"/>
                </a:cubicBezTo>
                <a:cubicBezTo>
                  <a:pt x="1986" y="1357"/>
                  <a:pt x="2122" y="1722"/>
                  <a:pt x="2202" y="1855"/>
                </a:cubicBezTo>
                <a:cubicBezTo>
                  <a:pt x="2287" y="2027"/>
                  <a:pt x="2321" y="2045"/>
                  <a:pt x="2438" y="2188"/>
                </a:cubicBezTo>
                <a:cubicBezTo>
                  <a:pt x="2555" y="2331"/>
                  <a:pt x="2779" y="2597"/>
                  <a:pt x="2903" y="2715"/>
                </a:cubicBezTo>
                <a:cubicBezTo>
                  <a:pt x="2926" y="2780"/>
                  <a:pt x="3181" y="2850"/>
                  <a:pt x="3181" y="2896"/>
                </a:cubicBezTo>
              </a:path>
            </a:pathLst>
          </a:custGeom>
          <a:solidFill>
            <a:schemeClr val="accent5">
              <a:lumMod val="40000"/>
              <a:lumOff val="60000"/>
            </a:schemeClr>
          </a:solidFill>
          <a:ln w="28575" cap="flat" cmpd="sng">
            <a:solidFill>
              <a:srgbClr val="009900"/>
            </a:solidFill>
            <a:prstDash val="sysDot"/>
            <a:round/>
            <a:headEnd/>
            <a:tailEnd/>
          </a:ln>
          <a:effectLst/>
          <a:extLst/>
        </p:spPr>
        <p:txBody>
          <a:bodyPr/>
          <a:lstStyle/>
          <a:p>
            <a:endParaRPr lang="en-US"/>
          </a:p>
        </p:txBody>
      </p:sp>
      <p:graphicFrame>
        <p:nvGraphicFramePr>
          <p:cNvPr id="2288" name="Chart 2287"/>
          <p:cNvGraphicFramePr>
            <a:graphicFrameLocks/>
          </p:cNvGraphicFramePr>
          <p:nvPr>
            <p:extLst/>
          </p:nvPr>
        </p:nvGraphicFramePr>
        <p:xfrm>
          <a:off x="860376" y="4726188"/>
          <a:ext cx="8125270" cy="13676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Object 5"/>
          <p:cNvGraphicFramePr>
            <a:graphicFrameLocks noGrp="1" noChangeAspect="1"/>
          </p:cNvGraphicFramePr>
          <p:nvPr>
            <p:ph type="chart" idx="1"/>
            <p:extLst/>
          </p:nvPr>
        </p:nvGraphicFramePr>
        <p:xfrm>
          <a:off x="371214" y="2206826"/>
          <a:ext cx="8647113" cy="4216400"/>
        </p:xfrm>
        <a:graphic>
          <a:graphicData uri="http://schemas.openxmlformats.org/drawingml/2006/chart">
            <c:chart xmlns:c="http://schemas.openxmlformats.org/drawingml/2006/chart" xmlns:r="http://schemas.openxmlformats.org/officeDocument/2006/relationships" r:id="rId4"/>
          </a:graphicData>
        </a:graphic>
      </p:graphicFrame>
      <p:sp>
        <p:nvSpPr>
          <p:cNvPr id="8209" name="Freeform 1400"/>
          <p:cNvSpPr>
            <a:spLocks/>
          </p:cNvSpPr>
          <p:nvPr/>
        </p:nvSpPr>
        <p:spPr bwMode="auto">
          <a:xfrm>
            <a:off x="5230878" y="2695776"/>
            <a:ext cx="3305175" cy="3232150"/>
          </a:xfrm>
          <a:custGeom>
            <a:avLst/>
            <a:gdLst>
              <a:gd name="T0" fmla="*/ 296073 w 2255"/>
              <a:gd name="T1" fmla="*/ 1290638 h 2036"/>
              <a:gd name="T2" fmla="*/ 622927 w 2255"/>
              <a:gd name="T3" fmla="*/ 214313 h 2036"/>
              <a:gd name="T4" fmla="*/ 812003 w 2255"/>
              <a:gd name="T5" fmla="*/ 0 h 2036"/>
              <a:gd name="T6" fmla="*/ 1030394 w 2255"/>
              <a:gd name="T7" fmla="*/ 376238 h 2036"/>
              <a:gd name="T8" fmla="*/ 1159376 w 2255"/>
              <a:gd name="T9" fmla="*/ 1301750 h 2036"/>
              <a:gd name="T10" fmla="*/ 1388027 w 2255"/>
              <a:gd name="T11" fmla="*/ 1990725 h 2036"/>
              <a:gd name="T12" fmla="*/ 1537529 w 2255"/>
              <a:gd name="T13" fmla="*/ 2270125 h 2036"/>
              <a:gd name="T14" fmla="*/ 1824808 w 2255"/>
              <a:gd name="T15" fmla="*/ 2743200 h 2036"/>
              <a:gd name="T16" fmla="*/ 1934737 w 2255"/>
              <a:gd name="T17" fmla="*/ 2925763 h 2036"/>
              <a:gd name="T18" fmla="*/ 2142867 w 2255"/>
              <a:gd name="T19" fmla="*/ 3048000 h 2036"/>
              <a:gd name="T20" fmla="*/ 2292370 w 2255"/>
              <a:gd name="T21" fmla="*/ 3054350 h 2036"/>
              <a:gd name="T22" fmla="*/ 2441872 w 2255"/>
              <a:gd name="T23" fmla="*/ 3141663 h 2036"/>
              <a:gd name="T24" fmla="*/ 2638277 w 2255"/>
              <a:gd name="T25" fmla="*/ 3228975 h 2036"/>
              <a:gd name="T26" fmla="*/ 2893311 w 2255"/>
              <a:gd name="T27" fmla="*/ 3132138 h 2036"/>
              <a:gd name="T28" fmla="*/ 3045744 w 2255"/>
              <a:gd name="T29" fmla="*/ 3130550 h 2036"/>
              <a:gd name="T30" fmla="*/ 3163001 w 2255"/>
              <a:gd name="T31" fmla="*/ 3163888 h 2036"/>
              <a:gd name="T32" fmla="*/ 3305175 w 2255"/>
              <a:gd name="T33" fmla="*/ 3228975 h 2036"/>
              <a:gd name="T34" fmla="*/ 1039188 w 2255"/>
              <a:gd name="T35" fmla="*/ 3232150 h 2036"/>
              <a:gd name="T36" fmla="*/ 369359 w 2255"/>
              <a:gd name="T37" fmla="*/ 3084513 h 2036"/>
              <a:gd name="T38" fmla="*/ 156831 w 2255"/>
              <a:gd name="T39" fmla="*/ 2790825 h 2036"/>
              <a:gd name="T40" fmla="*/ 114325 w 2255"/>
              <a:gd name="T41" fmla="*/ 2454275 h 2036"/>
              <a:gd name="T42" fmla="*/ 0 w 2255"/>
              <a:gd name="T43" fmla="*/ 2216150 h 2036"/>
              <a:gd name="T44" fmla="*/ 296073 w 2255"/>
              <a:gd name="T45" fmla="*/ 1290638 h 20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55" h="2036">
                <a:moveTo>
                  <a:pt x="202" y="813"/>
                </a:moveTo>
                <a:lnTo>
                  <a:pt x="425" y="135"/>
                </a:lnTo>
                <a:lnTo>
                  <a:pt x="554" y="0"/>
                </a:lnTo>
                <a:lnTo>
                  <a:pt x="703" y="237"/>
                </a:lnTo>
                <a:lnTo>
                  <a:pt x="791" y="820"/>
                </a:lnTo>
                <a:lnTo>
                  <a:pt x="947" y="1254"/>
                </a:lnTo>
                <a:lnTo>
                  <a:pt x="1049" y="1430"/>
                </a:lnTo>
                <a:lnTo>
                  <a:pt x="1245" y="1728"/>
                </a:lnTo>
                <a:lnTo>
                  <a:pt x="1320" y="1843"/>
                </a:lnTo>
                <a:lnTo>
                  <a:pt x="1462" y="1920"/>
                </a:lnTo>
                <a:lnTo>
                  <a:pt x="1564" y="1924"/>
                </a:lnTo>
                <a:lnTo>
                  <a:pt x="1666" y="1979"/>
                </a:lnTo>
                <a:lnTo>
                  <a:pt x="1800" y="2034"/>
                </a:lnTo>
                <a:lnTo>
                  <a:pt x="1974" y="1973"/>
                </a:lnTo>
                <a:lnTo>
                  <a:pt x="2078" y="1972"/>
                </a:lnTo>
                <a:lnTo>
                  <a:pt x="2158" y="1993"/>
                </a:lnTo>
                <a:lnTo>
                  <a:pt x="2255" y="2034"/>
                </a:lnTo>
                <a:lnTo>
                  <a:pt x="709" y="2036"/>
                </a:lnTo>
                <a:lnTo>
                  <a:pt x="252" y="1943"/>
                </a:lnTo>
                <a:lnTo>
                  <a:pt x="107" y="1758"/>
                </a:lnTo>
                <a:lnTo>
                  <a:pt x="78" y="1546"/>
                </a:lnTo>
                <a:lnTo>
                  <a:pt x="0" y="1396"/>
                </a:lnTo>
                <a:lnTo>
                  <a:pt x="202" y="813"/>
                </a:lnTo>
                <a:close/>
              </a:path>
            </a:pathLst>
          </a:cu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Narrow" panose="020B0606020202030204" pitchFamily="34" charset="0"/>
            </a:endParaRPr>
          </a:p>
        </p:txBody>
      </p:sp>
      <p:sp>
        <p:nvSpPr>
          <p:cNvPr id="2290" name="Text Box 6"/>
          <p:cNvSpPr txBox="1">
            <a:spLocks noChangeArrowheads="1"/>
          </p:cNvSpPr>
          <p:nvPr/>
        </p:nvSpPr>
        <p:spPr bwMode="auto">
          <a:xfrm rot="-5400000">
            <a:off x="-436683" y="3998063"/>
            <a:ext cx="1537566" cy="338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3" tIns="45712" rIns="91423" bIns="45712" anchor="ctr">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rtl="0"/>
            <a:r>
              <a:rPr lang="es-ES" altLang="en-US" sz="1600" b="0" dirty="0">
                <a:solidFill>
                  <a:schemeClr val="tx1"/>
                </a:solidFill>
                <a:latin typeface="Arial Narrow" pitchFamily="34" charset="0"/>
              </a:rPr>
              <a:t>Número de Casos</a:t>
            </a:r>
          </a:p>
        </p:txBody>
      </p:sp>
      <p:sp>
        <p:nvSpPr>
          <p:cNvPr id="2291" name="Text Box 7"/>
          <p:cNvSpPr txBox="1">
            <a:spLocks noChangeArrowheads="1"/>
          </p:cNvSpPr>
          <p:nvPr/>
        </p:nvSpPr>
        <p:spPr bwMode="auto">
          <a:xfrm>
            <a:off x="3477021" y="6112671"/>
            <a:ext cx="641350" cy="338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3" tIns="45712" rIns="91423" bIns="45712" anchor="ctr">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rtl="0"/>
            <a:r>
              <a:rPr lang="es-ES" altLang="en-US" sz="1600" b="0" dirty="0">
                <a:solidFill>
                  <a:schemeClr val="tx1"/>
                </a:solidFill>
                <a:latin typeface="Arial Narrow" panose="020B0606020202030204" pitchFamily="34" charset="0"/>
              </a:rPr>
              <a:t>Días</a:t>
            </a:r>
          </a:p>
        </p:txBody>
      </p:sp>
      <p:pic>
        <p:nvPicPr>
          <p:cNvPr id="2292" name="Picture 14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283" y="2845345"/>
            <a:ext cx="72548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 name="Line 1430"/>
          <p:cNvSpPr>
            <a:spLocks noChangeShapeType="1"/>
          </p:cNvSpPr>
          <p:nvPr/>
        </p:nvSpPr>
        <p:spPr bwMode="auto">
          <a:xfrm flipH="1">
            <a:off x="1192608" y="3637507"/>
            <a:ext cx="200025"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294" name="Line 1431"/>
          <p:cNvSpPr>
            <a:spLocks noChangeShapeType="1"/>
          </p:cNvSpPr>
          <p:nvPr/>
        </p:nvSpPr>
        <p:spPr bwMode="auto">
          <a:xfrm flipH="1">
            <a:off x="1459308" y="3637507"/>
            <a:ext cx="6667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295" name="Line 1432"/>
          <p:cNvSpPr>
            <a:spLocks noChangeShapeType="1"/>
          </p:cNvSpPr>
          <p:nvPr/>
        </p:nvSpPr>
        <p:spPr bwMode="auto">
          <a:xfrm>
            <a:off x="1791096" y="3637507"/>
            <a:ext cx="13335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296" name="Line 1433"/>
          <p:cNvSpPr>
            <a:spLocks noChangeShapeType="1"/>
          </p:cNvSpPr>
          <p:nvPr/>
        </p:nvSpPr>
        <p:spPr bwMode="auto">
          <a:xfrm>
            <a:off x="1659333" y="3637507"/>
            <a:ext cx="13335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298" name="Rectangle 1436"/>
          <p:cNvSpPr>
            <a:spLocks noChangeArrowheads="1"/>
          </p:cNvSpPr>
          <p:nvPr/>
        </p:nvSpPr>
        <p:spPr bwMode="auto">
          <a:xfrm>
            <a:off x="1604605" y="4686501"/>
            <a:ext cx="795338" cy="1260475"/>
          </a:xfrm>
          <a:prstGeom prst="rect">
            <a:avLst/>
          </a:prstGeom>
          <a:solidFill>
            <a:srgbClr val="CCFF99">
              <a:alpha val="50196"/>
            </a:srgbClr>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rtl="0"/>
            <a:endParaRPr lang="es-ES" altLang="en-US" sz="4000" b="0" dirty="0">
              <a:solidFill>
                <a:schemeClr val="tx1"/>
              </a:solidFill>
              <a:latin typeface="Arial Narrow" panose="020B0606020202030204" pitchFamily="34" charset="0"/>
            </a:endParaRPr>
          </a:p>
        </p:txBody>
      </p:sp>
      <p:sp>
        <p:nvSpPr>
          <p:cNvPr id="2299" name="Text Box 1437"/>
          <p:cNvSpPr txBox="1">
            <a:spLocks noChangeArrowheads="1"/>
          </p:cNvSpPr>
          <p:nvPr/>
        </p:nvSpPr>
        <p:spPr bwMode="auto">
          <a:xfrm>
            <a:off x="1539651" y="4683502"/>
            <a:ext cx="954406" cy="40009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3" tIns="45712" rIns="91423" bIns="45712" anchor="ctr">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rtl="0"/>
            <a:r>
              <a:rPr lang="es-ES" altLang="en-US" sz="1000" b="0" dirty="0">
                <a:solidFill>
                  <a:schemeClr val="tx1"/>
                </a:solidFill>
                <a:latin typeface="Arial Narrow" pitchFamily="34" charset="0"/>
              </a:rPr>
              <a:t>Vacunación de Animales</a:t>
            </a:r>
          </a:p>
        </p:txBody>
      </p:sp>
      <p:pic>
        <p:nvPicPr>
          <p:cNvPr id="5" name="Picture 4" descr="C:\Users\andragro\AppData\Local\Microsoft\Windows\Temporary Internet Files\Content.IE5\G275BU24\MC90029094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V="1">
            <a:off x="1776957" y="5112400"/>
            <a:ext cx="467012" cy="605734"/>
          </a:xfrm>
          <a:prstGeom prst="rect">
            <a:avLst/>
          </a:prstGeom>
          <a:noFill/>
          <a:extLst>
            <a:ext uri="{909E8E84-426E-40DD-AFC4-6F175D3DCCD1}">
              <a14:hiddenFill xmlns:a14="http://schemas.microsoft.com/office/drawing/2010/main">
                <a:solidFill>
                  <a:srgbClr val="FFFFFF"/>
                </a:solidFill>
              </a14:hiddenFill>
            </a:ext>
          </a:extLst>
        </p:spPr>
      </p:pic>
      <p:grpSp>
        <p:nvGrpSpPr>
          <p:cNvPr id="2500" name="Group 1263"/>
          <p:cNvGrpSpPr>
            <a:grpSpLocks/>
          </p:cNvGrpSpPr>
          <p:nvPr/>
        </p:nvGrpSpPr>
        <p:grpSpPr bwMode="auto">
          <a:xfrm>
            <a:off x="1014031" y="5725983"/>
            <a:ext cx="1389062" cy="215900"/>
            <a:chOff x="657" y="618"/>
            <a:chExt cx="1252" cy="698"/>
          </a:xfrm>
        </p:grpSpPr>
        <p:sp>
          <p:nvSpPr>
            <p:cNvPr id="2501" name="Freeform 1264"/>
            <p:cNvSpPr>
              <a:spLocks/>
            </p:cNvSpPr>
            <p:nvPr/>
          </p:nvSpPr>
          <p:spPr bwMode="auto">
            <a:xfrm>
              <a:off x="657" y="818"/>
              <a:ext cx="38" cy="490"/>
            </a:xfrm>
            <a:custGeom>
              <a:avLst/>
              <a:gdLst>
                <a:gd name="T0" fmla="*/ 38 w 76"/>
                <a:gd name="T1" fmla="*/ 490 h 980"/>
                <a:gd name="T2" fmla="*/ 32 w 76"/>
                <a:gd name="T3" fmla="*/ 287 h 980"/>
                <a:gd name="T4" fmla="*/ 20 w 76"/>
                <a:gd name="T5" fmla="*/ 124 h 980"/>
                <a:gd name="T6" fmla="*/ 12 w 76"/>
                <a:gd name="T7" fmla="*/ 53 h 980"/>
                <a:gd name="T8" fmla="*/ 0 w 76"/>
                <a:gd name="T9" fmla="*/ 0 h 980"/>
                <a:gd name="T10" fmla="*/ 38 w 76"/>
                <a:gd name="T11" fmla="*/ 490 h 980"/>
                <a:gd name="T12" fmla="*/ 38 w 76"/>
                <a:gd name="T13" fmla="*/ 490 h 9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980">
                  <a:moveTo>
                    <a:pt x="76" y="980"/>
                  </a:moveTo>
                  <a:lnTo>
                    <a:pt x="64" y="573"/>
                  </a:lnTo>
                  <a:lnTo>
                    <a:pt x="40" y="247"/>
                  </a:lnTo>
                  <a:lnTo>
                    <a:pt x="23" y="105"/>
                  </a:lnTo>
                  <a:lnTo>
                    <a:pt x="0" y="0"/>
                  </a:lnTo>
                  <a:lnTo>
                    <a:pt x="76" y="98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02" name="Freeform 1265"/>
            <p:cNvSpPr>
              <a:spLocks/>
            </p:cNvSpPr>
            <p:nvPr/>
          </p:nvSpPr>
          <p:spPr bwMode="auto">
            <a:xfrm>
              <a:off x="657" y="818"/>
              <a:ext cx="38" cy="490"/>
            </a:xfrm>
            <a:custGeom>
              <a:avLst/>
              <a:gdLst>
                <a:gd name="T0" fmla="*/ 38 w 76"/>
                <a:gd name="T1" fmla="*/ 490 h 980"/>
                <a:gd name="T2" fmla="*/ 32 w 76"/>
                <a:gd name="T3" fmla="*/ 287 h 980"/>
                <a:gd name="T4" fmla="*/ 20 w 76"/>
                <a:gd name="T5" fmla="*/ 124 h 980"/>
                <a:gd name="T6" fmla="*/ 12 w 76"/>
                <a:gd name="T7" fmla="*/ 53 h 980"/>
                <a:gd name="T8" fmla="*/ 0 w 76"/>
                <a:gd name="T9" fmla="*/ 0 h 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980">
                  <a:moveTo>
                    <a:pt x="76" y="980"/>
                  </a:moveTo>
                  <a:lnTo>
                    <a:pt x="64" y="573"/>
                  </a:lnTo>
                  <a:lnTo>
                    <a:pt x="40" y="247"/>
                  </a:lnTo>
                  <a:lnTo>
                    <a:pt x="23" y="10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03" name="Freeform 1266"/>
            <p:cNvSpPr>
              <a:spLocks/>
            </p:cNvSpPr>
            <p:nvPr/>
          </p:nvSpPr>
          <p:spPr bwMode="auto">
            <a:xfrm>
              <a:off x="709" y="722"/>
              <a:ext cx="19" cy="586"/>
            </a:xfrm>
            <a:custGeom>
              <a:avLst/>
              <a:gdLst>
                <a:gd name="T0" fmla="*/ 5 w 38"/>
                <a:gd name="T1" fmla="*/ 586 h 1171"/>
                <a:gd name="T2" fmla="*/ 0 w 38"/>
                <a:gd name="T3" fmla="*/ 322 h 1171"/>
                <a:gd name="T4" fmla="*/ 4 w 38"/>
                <a:gd name="T5" fmla="*/ 124 h 1171"/>
                <a:gd name="T6" fmla="*/ 10 w 38"/>
                <a:gd name="T7" fmla="*/ 48 h 1171"/>
                <a:gd name="T8" fmla="*/ 19 w 38"/>
                <a:gd name="T9" fmla="*/ 0 h 1171"/>
                <a:gd name="T10" fmla="*/ 5 w 38"/>
                <a:gd name="T11" fmla="*/ 586 h 1171"/>
                <a:gd name="T12" fmla="*/ 5 w 38"/>
                <a:gd name="T13" fmla="*/ 586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171">
                  <a:moveTo>
                    <a:pt x="9" y="1171"/>
                  </a:moveTo>
                  <a:lnTo>
                    <a:pt x="0" y="643"/>
                  </a:lnTo>
                  <a:lnTo>
                    <a:pt x="7" y="248"/>
                  </a:lnTo>
                  <a:lnTo>
                    <a:pt x="20" y="95"/>
                  </a:lnTo>
                  <a:lnTo>
                    <a:pt x="38" y="0"/>
                  </a:lnTo>
                  <a:lnTo>
                    <a:pt x="9" y="117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04" name="Freeform 1267"/>
            <p:cNvSpPr>
              <a:spLocks/>
            </p:cNvSpPr>
            <p:nvPr/>
          </p:nvSpPr>
          <p:spPr bwMode="auto">
            <a:xfrm>
              <a:off x="916" y="722"/>
              <a:ext cx="19" cy="586"/>
            </a:xfrm>
            <a:custGeom>
              <a:avLst/>
              <a:gdLst>
                <a:gd name="T0" fmla="*/ 5 w 38"/>
                <a:gd name="T1" fmla="*/ 586 h 1171"/>
                <a:gd name="T2" fmla="*/ 0 w 38"/>
                <a:gd name="T3" fmla="*/ 322 h 1171"/>
                <a:gd name="T4" fmla="*/ 4 w 38"/>
                <a:gd name="T5" fmla="*/ 124 h 1171"/>
                <a:gd name="T6" fmla="*/ 10 w 38"/>
                <a:gd name="T7" fmla="*/ 48 h 1171"/>
                <a:gd name="T8" fmla="*/ 19 w 38"/>
                <a:gd name="T9" fmla="*/ 0 h 1171"/>
                <a:gd name="T10" fmla="*/ 5 w 38"/>
                <a:gd name="T11" fmla="*/ 586 h 1171"/>
                <a:gd name="T12" fmla="*/ 5 w 38"/>
                <a:gd name="T13" fmla="*/ 586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171">
                  <a:moveTo>
                    <a:pt x="9" y="1171"/>
                  </a:moveTo>
                  <a:lnTo>
                    <a:pt x="0" y="643"/>
                  </a:lnTo>
                  <a:lnTo>
                    <a:pt x="7" y="248"/>
                  </a:lnTo>
                  <a:lnTo>
                    <a:pt x="19" y="95"/>
                  </a:lnTo>
                  <a:lnTo>
                    <a:pt x="38" y="0"/>
                  </a:lnTo>
                  <a:lnTo>
                    <a:pt x="9" y="117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05" name="Freeform 1268"/>
            <p:cNvSpPr>
              <a:spLocks/>
            </p:cNvSpPr>
            <p:nvPr/>
          </p:nvSpPr>
          <p:spPr bwMode="auto">
            <a:xfrm>
              <a:off x="1124" y="722"/>
              <a:ext cx="19" cy="586"/>
            </a:xfrm>
            <a:custGeom>
              <a:avLst/>
              <a:gdLst>
                <a:gd name="T0" fmla="*/ 5 w 38"/>
                <a:gd name="T1" fmla="*/ 586 h 1171"/>
                <a:gd name="T2" fmla="*/ 0 w 38"/>
                <a:gd name="T3" fmla="*/ 322 h 1171"/>
                <a:gd name="T4" fmla="*/ 3 w 38"/>
                <a:gd name="T5" fmla="*/ 124 h 1171"/>
                <a:gd name="T6" fmla="*/ 10 w 38"/>
                <a:gd name="T7" fmla="*/ 48 h 1171"/>
                <a:gd name="T8" fmla="*/ 19 w 38"/>
                <a:gd name="T9" fmla="*/ 0 h 1171"/>
                <a:gd name="T10" fmla="*/ 5 w 38"/>
                <a:gd name="T11" fmla="*/ 586 h 1171"/>
                <a:gd name="T12" fmla="*/ 5 w 38"/>
                <a:gd name="T13" fmla="*/ 586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171">
                  <a:moveTo>
                    <a:pt x="9" y="1171"/>
                  </a:moveTo>
                  <a:lnTo>
                    <a:pt x="0" y="643"/>
                  </a:lnTo>
                  <a:lnTo>
                    <a:pt x="6" y="248"/>
                  </a:lnTo>
                  <a:lnTo>
                    <a:pt x="19" y="95"/>
                  </a:lnTo>
                  <a:lnTo>
                    <a:pt x="38" y="0"/>
                  </a:lnTo>
                  <a:lnTo>
                    <a:pt x="9" y="117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06" name="Freeform 1269"/>
            <p:cNvSpPr>
              <a:spLocks/>
            </p:cNvSpPr>
            <p:nvPr/>
          </p:nvSpPr>
          <p:spPr bwMode="auto">
            <a:xfrm>
              <a:off x="1331" y="722"/>
              <a:ext cx="19" cy="586"/>
            </a:xfrm>
            <a:custGeom>
              <a:avLst/>
              <a:gdLst>
                <a:gd name="T0" fmla="*/ 5 w 38"/>
                <a:gd name="T1" fmla="*/ 586 h 1171"/>
                <a:gd name="T2" fmla="*/ 0 w 38"/>
                <a:gd name="T3" fmla="*/ 322 h 1171"/>
                <a:gd name="T4" fmla="*/ 4 w 38"/>
                <a:gd name="T5" fmla="*/ 124 h 1171"/>
                <a:gd name="T6" fmla="*/ 10 w 38"/>
                <a:gd name="T7" fmla="*/ 48 h 1171"/>
                <a:gd name="T8" fmla="*/ 19 w 38"/>
                <a:gd name="T9" fmla="*/ 0 h 1171"/>
                <a:gd name="T10" fmla="*/ 5 w 38"/>
                <a:gd name="T11" fmla="*/ 586 h 1171"/>
                <a:gd name="T12" fmla="*/ 5 w 38"/>
                <a:gd name="T13" fmla="*/ 586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171">
                  <a:moveTo>
                    <a:pt x="9" y="1171"/>
                  </a:moveTo>
                  <a:lnTo>
                    <a:pt x="0" y="643"/>
                  </a:lnTo>
                  <a:lnTo>
                    <a:pt x="7" y="248"/>
                  </a:lnTo>
                  <a:lnTo>
                    <a:pt x="20" y="95"/>
                  </a:lnTo>
                  <a:lnTo>
                    <a:pt x="38" y="0"/>
                  </a:lnTo>
                  <a:lnTo>
                    <a:pt x="9" y="117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07" name="Freeform 1270"/>
            <p:cNvSpPr>
              <a:spLocks/>
            </p:cNvSpPr>
            <p:nvPr/>
          </p:nvSpPr>
          <p:spPr bwMode="auto">
            <a:xfrm>
              <a:off x="709" y="722"/>
              <a:ext cx="19" cy="586"/>
            </a:xfrm>
            <a:custGeom>
              <a:avLst/>
              <a:gdLst>
                <a:gd name="T0" fmla="*/ 5 w 38"/>
                <a:gd name="T1" fmla="*/ 586 h 1171"/>
                <a:gd name="T2" fmla="*/ 0 w 38"/>
                <a:gd name="T3" fmla="*/ 322 h 1171"/>
                <a:gd name="T4" fmla="*/ 4 w 38"/>
                <a:gd name="T5" fmla="*/ 124 h 1171"/>
                <a:gd name="T6" fmla="*/ 10 w 38"/>
                <a:gd name="T7" fmla="*/ 48 h 1171"/>
                <a:gd name="T8" fmla="*/ 19 w 38"/>
                <a:gd name="T9" fmla="*/ 0 h 1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171">
                  <a:moveTo>
                    <a:pt x="9" y="1171"/>
                  </a:moveTo>
                  <a:lnTo>
                    <a:pt x="0" y="643"/>
                  </a:lnTo>
                  <a:lnTo>
                    <a:pt x="7" y="248"/>
                  </a:lnTo>
                  <a:lnTo>
                    <a:pt x="20" y="95"/>
                  </a:lnTo>
                  <a:lnTo>
                    <a:pt x="3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08" name="Freeform 1271"/>
            <p:cNvSpPr>
              <a:spLocks/>
            </p:cNvSpPr>
            <p:nvPr/>
          </p:nvSpPr>
          <p:spPr bwMode="auto">
            <a:xfrm>
              <a:off x="733" y="649"/>
              <a:ext cx="21" cy="654"/>
            </a:xfrm>
            <a:custGeom>
              <a:avLst/>
              <a:gdLst>
                <a:gd name="T0" fmla="*/ 0 w 41"/>
                <a:gd name="T1" fmla="*/ 654 h 1306"/>
                <a:gd name="T2" fmla="*/ 16 w 41"/>
                <a:gd name="T3" fmla="*/ 347 h 1306"/>
                <a:gd name="T4" fmla="*/ 21 w 41"/>
                <a:gd name="T5" fmla="*/ 126 h 1306"/>
                <a:gd name="T6" fmla="*/ 18 w 41"/>
                <a:gd name="T7" fmla="*/ 44 h 1306"/>
                <a:gd name="T8" fmla="*/ 10 w 41"/>
                <a:gd name="T9" fmla="*/ 0 h 1306"/>
                <a:gd name="T10" fmla="*/ 0 w 41"/>
                <a:gd name="T11" fmla="*/ 654 h 1306"/>
                <a:gd name="T12" fmla="*/ 0 w 41"/>
                <a:gd name="T13" fmla="*/ 654 h 13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306">
                  <a:moveTo>
                    <a:pt x="0" y="1306"/>
                  </a:moveTo>
                  <a:lnTo>
                    <a:pt x="31" y="693"/>
                  </a:lnTo>
                  <a:lnTo>
                    <a:pt x="41" y="251"/>
                  </a:lnTo>
                  <a:lnTo>
                    <a:pt x="35" y="87"/>
                  </a:lnTo>
                  <a:lnTo>
                    <a:pt x="19" y="0"/>
                  </a:lnTo>
                  <a:lnTo>
                    <a:pt x="0" y="1306"/>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09" name="Freeform 1272"/>
            <p:cNvSpPr>
              <a:spLocks/>
            </p:cNvSpPr>
            <p:nvPr/>
          </p:nvSpPr>
          <p:spPr bwMode="auto">
            <a:xfrm>
              <a:off x="733" y="649"/>
              <a:ext cx="21" cy="654"/>
            </a:xfrm>
            <a:custGeom>
              <a:avLst/>
              <a:gdLst>
                <a:gd name="T0" fmla="*/ 0 w 41"/>
                <a:gd name="T1" fmla="*/ 654 h 1306"/>
                <a:gd name="T2" fmla="*/ 16 w 41"/>
                <a:gd name="T3" fmla="*/ 347 h 1306"/>
                <a:gd name="T4" fmla="*/ 21 w 41"/>
                <a:gd name="T5" fmla="*/ 126 h 1306"/>
                <a:gd name="T6" fmla="*/ 18 w 41"/>
                <a:gd name="T7" fmla="*/ 44 h 1306"/>
                <a:gd name="T8" fmla="*/ 10 w 41"/>
                <a:gd name="T9" fmla="*/ 0 h 1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306">
                  <a:moveTo>
                    <a:pt x="0" y="1306"/>
                  </a:moveTo>
                  <a:lnTo>
                    <a:pt x="31" y="693"/>
                  </a:lnTo>
                  <a:lnTo>
                    <a:pt x="41" y="251"/>
                  </a:lnTo>
                  <a:lnTo>
                    <a:pt x="35" y="87"/>
                  </a:lnTo>
                  <a:lnTo>
                    <a:pt x="1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10" name="Freeform 1273"/>
            <p:cNvSpPr>
              <a:spLocks/>
            </p:cNvSpPr>
            <p:nvPr/>
          </p:nvSpPr>
          <p:spPr bwMode="auto">
            <a:xfrm>
              <a:off x="914" y="634"/>
              <a:ext cx="20" cy="654"/>
            </a:xfrm>
            <a:custGeom>
              <a:avLst/>
              <a:gdLst>
                <a:gd name="T0" fmla="*/ 0 w 42"/>
                <a:gd name="T1" fmla="*/ 654 h 1306"/>
                <a:gd name="T2" fmla="*/ 15 w 42"/>
                <a:gd name="T3" fmla="*/ 347 h 1306"/>
                <a:gd name="T4" fmla="*/ 20 w 42"/>
                <a:gd name="T5" fmla="*/ 125 h 1306"/>
                <a:gd name="T6" fmla="*/ 17 w 42"/>
                <a:gd name="T7" fmla="*/ 44 h 1306"/>
                <a:gd name="T8" fmla="*/ 10 w 42"/>
                <a:gd name="T9" fmla="*/ 0 h 1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306">
                  <a:moveTo>
                    <a:pt x="0" y="1306"/>
                  </a:moveTo>
                  <a:lnTo>
                    <a:pt x="32" y="692"/>
                  </a:lnTo>
                  <a:lnTo>
                    <a:pt x="42" y="250"/>
                  </a:lnTo>
                  <a:lnTo>
                    <a:pt x="36" y="87"/>
                  </a:lnTo>
                  <a:lnTo>
                    <a:pt x="2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11" name="Freeform 1274"/>
            <p:cNvSpPr>
              <a:spLocks/>
            </p:cNvSpPr>
            <p:nvPr/>
          </p:nvSpPr>
          <p:spPr bwMode="auto">
            <a:xfrm>
              <a:off x="1121" y="634"/>
              <a:ext cx="21" cy="654"/>
            </a:xfrm>
            <a:custGeom>
              <a:avLst/>
              <a:gdLst>
                <a:gd name="T0" fmla="*/ 0 w 41"/>
                <a:gd name="T1" fmla="*/ 654 h 1306"/>
                <a:gd name="T2" fmla="*/ 16 w 41"/>
                <a:gd name="T3" fmla="*/ 347 h 1306"/>
                <a:gd name="T4" fmla="*/ 21 w 41"/>
                <a:gd name="T5" fmla="*/ 125 h 1306"/>
                <a:gd name="T6" fmla="*/ 18 w 41"/>
                <a:gd name="T7" fmla="*/ 44 h 1306"/>
                <a:gd name="T8" fmla="*/ 10 w 41"/>
                <a:gd name="T9" fmla="*/ 0 h 1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306">
                  <a:moveTo>
                    <a:pt x="0" y="1306"/>
                  </a:moveTo>
                  <a:lnTo>
                    <a:pt x="32" y="692"/>
                  </a:lnTo>
                  <a:lnTo>
                    <a:pt x="41" y="250"/>
                  </a:lnTo>
                  <a:lnTo>
                    <a:pt x="35" y="87"/>
                  </a:lnTo>
                  <a:lnTo>
                    <a:pt x="1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12" name="Freeform 1275"/>
            <p:cNvSpPr>
              <a:spLocks/>
            </p:cNvSpPr>
            <p:nvPr/>
          </p:nvSpPr>
          <p:spPr bwMode="auto">
            <a:xfrm>
              <a:off x="1328" y="634"/>
              <a:ext cx="21" cy="654"/>
            </a:xfrm>
            <a:custGeom>
              <a:avLst/>
              <a:gdLst>
                <a:gd name="T0" fmla="*/ 0 w 42"/>
                <a:gd name="T1" fmla="*/ 654 h 1306"/>
                <a:gd name="T2" fmla="*/ 17 w 42"/>
                <a:gd name="T3" fmla="*/ 347 h 1306"/>
                <a:gd name="T4" fmla="*/ 21 w 42"/>
                <a:gd name="T5" fmla="*/ 125 h 1306"/>
                <a:gd name="T6" fmla="*/ 18 w 42"/>
                <a:gd name="T7" fmla="*/ 44 h 1306"/>
                <a:gd name="T8" fmla="*/ 10 w 42"/>
                <a:gd name="T9" fmla="*/ 0 h 1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306">
                  <a:moveTo>
                    <a:pt x="0" y="1306"/>
                  </a:moveTo>
                  <a:lnTo>
                    <a:pt x="33" y="692"/>
                  </a:lnTo>
                  <a:lnTo>
                    <a:pt x="42" y="250"/>
                  </a:lnTo>
                  <a:lnTo>
                    <a:pt x="36" y="87"/>
                  </a:lnTo>
                  <a:lnTo>
                    <a:pt x="2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13" name="Freeform 1276"/>
            <p:cNvSpPr>
              <a:spLocks/>
            </p:cNvSpPr>
            <p:nvPr/>
          </p:nvSpPr>
          <p:spPr bwMode="auto">
            <a:xfrm>
              <a:off x="1536" y="634"/>
              <a:ext cx="20" cy="654"/>
            </a:xfrm>
            <a:custGeom>
              <a:avLst/>
              <a:gdLst>
                <a:gd name="T0" fmla="*/ 0 w 42"/>
                <a:gd name="T1" fmla="*/ 654 h 1306"/>
                <a:gd name="T2" fmla="*/ 15 w 42"/>
                <a:gd name="T3" fmla="*/ 347 h 1306"/>
                <a:gd name="T4" fmla="*/ 20 w 42"/>
                <a:gd name="T5" fmla="*/ 125 h 1306"/>
                <a:gd name="T6" fmla="*/ 17 w 42"/>
                <a:gd name="T7" fmla="*/ 44 h 1306"/>
                <a:gd name="T8" fmla="*/ 10 w 42"/>
                <a:gd name="T9" fmla="*/ 0 h 1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306">
                  <a:moveTo>
                    <a:pt x="0" y="1306"/>
                  </a:moveTo>
                  <a:lnTo>
                    <a:pt x="32" y="692"/>
                  </a:lnTo>
                  <a:lnTo>
                    <a:pt x="42" y="250"/>
                  </a:lnTo>
                  <a:lnTo>
                    <a:pt x="36" y="87"/>
                  </a:lnTo>
                  <a:lnTo>
                    <a:pt x="2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14" name="Freeform 1277"/>
            <p:cNvSpPr>
              <a:spLocks/>
            </p:cNvSpPr>
            <p:nvPr/>
          </p:nvSpPr>
          <p:spPr bwMode="auto">
            <a:xfrm>
              <a:off x="1743" y="634"/>
              <a:ext cx="21" cy="654"/>
            </a:xfrm>
            <a:custGeom>
              <a:avLst/>
              <a:gdLst>
                <a:gd name="T0" fmla="*/ 0 w 41"/>
                <a:gd name="T1" fmla="*/ 654 h 1306"/>
                <a:gd name="T2" fmla="*/ 16 w 41"/>
                <a:gd name="T3" fmla="*/ 347 h 1306"/>
                <a:gd name="T4" fmla="*/ 21 w 41"/>
                <a:gd name="T5" fmla="*/ 125 h 1306"/>
                <a:gd name="T6" fmla="*/ 18 w 41"/>
                <a:gd name="T7" fmla="*/ 44 h 1306"/>
                <a:gd name="T8" fmla="*/ 10 w 41"/>
                <a:gd name="T9" fmla="*/ 0 h 1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306">
                  <a:moveTo>
                    <a:pt x="0" y="1306"/>
                  </a:moveTo>
                  <a:lnTo>
                    <a:pt x="32" y="692"/>
                  </a:lnTo>
                  <a:lnTo>
                    <a:pt x="41" y="250"/>
                  </a:lnTo>
                  <a:lnTo>
                    <a:pt x="35" y="87"/>
                  </a:lnTo>
                  <a:lnTo>
                    <a:pt x="1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15" name="Freeform 1278"/>
            <p:cNvSpPr>
              <a:spLocks/>
            </p:cNvSpPr>
            <p:nvPr/>
          </p:nvSpPr>
          <p:spPr bwMode="auto">
            <a:xfrm>
              <a:off x="757" y="765"/>
              <a:ext cx="43" cy="528"/>
            </a:xfrm>
            <a:custGeom>
              <a:avLst/>
              <a:gdLst>
                <a:gd name="T0" fmla="*/ 0 w 86"/>
                <a:gd name="T1" fmla="*/ 528 h 1057"/>
                <a:gd name="T2" fmla="*/ 11 w 86"/>
                <a:gd name="T3" fmla="*/ 281 h 1057"/>
                <a:gd name="T4" fmla="*/ 25 w 86"/>
                <a:gd name="T5" fmla="*/ 102 h 1057"/>
                <a:gd name="T6" fmla="*/ 34 w 86"/>
                <a:gd name="T7" fmla="*/ 36 h 1057"/>
                <a:gd name="T8" fmla="*/ 43 w 86"/>
                <a:gd name="T9" fmla="*/ 0 h 1057"/>
                <a:gd name="T10" fmla="*/ 0 w 86"/>
                <a:gd name="T11" fmla="*/ 528 h 1057"/>
                <a:gd name="T12" fmla="*/ 0 w 86"/>
                <a:gd name="T13" fmla="*/ 528 h 10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1057">
                  <a:moveTo>
                    <a:pt x="0" y="1057"/>
                  </a:moveTo>
                  <a:lnTo>
                    <a:pt x="22" y="562"/>
                  </a:lnTo>
                  <a:lnTo>
                    <a:pt x="49" y="204"/>
                  </a:lnTo>
                  <a:lnTo>
                    <a:pt x="67" y="73"/>
                  </a:lnTo>
                  <a:lnTo>
                    <a:pt x="86" y="0"/>
                  </a:lnTo>
                  <a:lnTo>
                    <a:pt x="0" y="1057"/>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16" name="Freeform 1279"/>
            <p:cNvSpPr>
              <a:spLocks/>
            </p:cNvSpPr>
            <p:nvPr/>
          </p:nvSpPr>
          <p:spPr bwMode="auto">
            <a:xfrm>
              <a:off x="757" y="765"/>
              <a:ext cx="43" cy="528"/>
            </a:xfrm>
            <a:custGeom>
              <a:avLst/>
              <a:gdLst>
                <a:gd name="T0" fmla="*/ 0 w 86"/>
                <a:gd name="T1" fmla="*/ 528 h 1057"/>
                <a:gd name="T2" fmla="*/ 11 w 86"/>
                <a:gd name="T3" fmla="*/ 281 h 1057"/>
                <a:gd name="T4" fmla="*/ 25 w 86"/>
                <a:gd name="T5" fmla="*/ 102 h 1057"/>
                <a:gd name="T6" fmla="*/ 34 w 86"/>
                <a:gd name="T7" fmla="*/ 36 h 1057"/>
                <a:gd name="T8" fmla="*/ 43 w 86"/>
                <a:gd name="T9" fmla="*/ 0 h 10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57">
                  <a:moveTo>
                    <a:pt x="0" y="1057"/>
                  </a:moveTo>
                  <a:lnTo>
                    <a:pt x="22" y="562"/>
                  </a:lnTo>
                  <a:lnTo>
                    <a:pt x="49" y="204"/>
                  </a:lnTo>
                  <a:lnTo>
                    <a:pt x="67" y="73"/>
                  </a:lnTo>
                  <a:lnTo>
                    <a:pt x="86"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17" name="Freeform 1280"/>
            <p:cNvSpPr>
              <a:spLocks/>
            </p:cNvSpPr>
            <p:nvPr/>
          </p:nvSpPr>
          <p:spPr bwMode="auto">
            <a:xfrm>
              <a:off x="776" y="693"/>
              <a:ext cx="37" cy="600"/>
            </a:xfrm>
            <a:custGeom>
              <a:avLst/>
              <a:gdLst>
                <a:gd name="T0" fmla="*/ 0 w 75"/>
                <a:gd name="T1" fmla="*/ 600 h 1201"/>
                <a:gd name="T2" fmla="*/ 11 w 75"/>
                <a:gd name="T3" fmla="*/ 510 h 1201"/>
                <a:gd name="T4" fmla="*/ 27 w 75"/>
                <a:gd name="T5" fmla="*/ 321 h 1201"/>
                <a:gd name="T6" fmla="*/ 37 w 75"/>
                <a:gd name="T7" fmla="*/ 122 h 1201"/>
                <a:gd name="T8" fmla="*/ 37 w 75"/>
                <a:gd name="T9" fmla="*/ 46 h 1201"/>
                <a:gd name="T10" fmla="*/ 29 w 75"/>
                <a:gd name="T11" fmla="*/ 0 h 1201"/>
                <a:gd name="T12" fmla="*/ 0 w 75"/>
                <a:gd name="T13" fmla="*/ 600 h 1201"/>
                <a:gd name="T14" fmla="*/ 0 w 75"/>
                <a:gd name="T15" fmla="*/ 600 h 12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1201">
                  <a:moveTo>
                    <a:pt x="0" y="1201"/>
                  </a:moveTo>
                  <a:lnTo>
                    <a:pt x="22" y="1021"/>
                  </a:lnTo>
                  <a:lnTo>
                    <a:pt x="54" y="643"/>
                  </a:lnTo>
                  <a:lnTo>
                    <a:pt x="75" y="244"/>
                  </a:lnTo>
                  <a:lnTo>
                    <a:pt x="74" y="92"/>
                  </a:lnTo>
                  <a:lnTo>
                    <a:pt x="59" y="0"/>
                  </a:lnTo>
                  <a:lnTo>
                    <a:pt x="0" y="120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18" name="Freeform 1281"/>
            <p:cNvSpPr>
              <a:spLocks/>
            </p:cNvSpPr>
            <p:nvPr/>
          </p:nvSpPr>
          <p:spPr bwMode="auto">
            <a:xfrm>
              <a:off x="776" y="693"/>
              <a:ext cx="37" cy="600"/>
            </a:xfrm>
            <a:custGeom>
              <a:avLst/>
              <a:gdLst>
                <a:gd name="T0" fmla="*/ 0 w 75"/>
                <a:gd name="T1" fmla="*/ 600 h 1201"/>
                <a:gd name="T2" fmla="*/ 11 w 75"/>
                <a:gd name="T3" fmla="*/ 510 h 1201"/>
                <a:gd name="T4" fmla="*/ 27 w 75"/>
                <a:gd name="T5" fmla="*/ 321 h 1201"/>
                <a:gd name="T6" fmla="*/ 37 w 75"/>
                <a:gd name="T7" fmla="*/ 122 h 1201"/>
                <a:gd name="T8" fmla="*/ 37 w 75"/>
                <a:gd name="T9" fmla="*/ 46 h 1201"/>
                <a:gd name="T10" fmla="*/ 29 w 75"/>
                <a:gd name="T11" fmla="*/ 0 h 12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1201">
                  <a:moveTo>
                    <a:pt x="0" y="1201"/>
                  </a:moveTo>
                  <a:lnTo>
                    <a:pt x="22" y="1021"/>
                  </a:lnTo>
                  <a:lnTo>
                    <a:pt x="54" y="643"/>
                  </a:lnTo>
                  <a:lnTo>
                    <a:pt x="75" y="244"/>
                  </a:lnTo>
                  <a:lnTo>
                    <a:pt x="74" y="92"/>
                  </a:lnTo>
                  <a:lnTo>
                    <a:pt x="5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19" name="Freeform 1282"/>
            <p:cNvSpPr>
              <a:spLocks/>
            </p:cNvSpPr>
            <p:nvPr/>
          </p:nvSpPr>
          <p:spPr bwMode="auto">
            <a:xfrm>
              <a:off x="805" y="914"/>
              <a:ext cx="77" cy="374"/>
            </a:xfrm>
            <a:custGeom>
              <a:avLst/>
              <a:gdLst>
                <a:gd name="T0" fmla="*/ 38 w 153"/>
                <a:gd name="T1" fmla="*/ 0 h 749"/>
                <a:gd name="T2" fmla="*/ 28 w 153"/>
                <a:gd name="T3" fmla="*/ 21 h 749"/>
                <a:gd name="T4" fmla="*/ 21 w 153"/>
                <a:gd name="T5" fmla="*/ 66 h 749"/>
                <a:gd name="T6" fmla="*/ 9 w 153"/>
                <a:gd name="T7" fmla="*/ 194 h 749"/>
                <a:gd name="T8" fmla="*/ 0 w 153"/>
                <a:gd name="T9" fmla="*/ 374 h 749"/>
                <a:gd name="T10" fmla="*/ 26 w 153"/>
                <a:gd name="T11" fmla="*/ 257 h 749"/>
                <a:gd name="T12" fmla="*/ 50 w 153"/>
                <a:gd name="T13" fmla="*/ 168 h 749"/>
                <a:gd name="T14" fmla="*/ 64 w 153"/>
                <a:gd name="T15" fmla="*/ 131 h 749"/>
                <a:gd name="T16" fmla="*/ 77 w 153"/>
                <a:gd name="T17" fmla="*/ 105 h 749"/>
                <a:gd name="T18" fmla="*/ 38 w 153"/>
                <a:gd name="T19" fmla="*/ 0 h 749"/>
                <a:gd name="T20" fmla="*/ 38 w 153"/>
                <a:gd name="T21" fmla="*/ 0 h 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3" h="749">
                  <a:moveTo>
                    <a:pt x="76" y="0"/>
                  </a:moveTo>
                  <a:lnTo>
                    <a:pt x="56" y="43"/>
                  </a:lnTo>
                  <a:lnTo>
                    <a:pt x="41" y="133"/>
                  </a:lnTo>
                  <a:lnTo>
                    <a:pt x="17" y="389"/>
                  </a:lnTo>
                  <a:lnTo>
                    <a:pt x="0" y="749"/>
                  </a:lnTo>
                  <a:lnTo>
                    <a:pt x="51" y="515"/>
                  </a:lnTo>
                  <a:lnTo>
                    <a:pt x="100" y="336"/>
                  </a:lnTo>
                  <a:lnTo>
                    <a:pt x="127" y="262"/>
                  </a:lnTo>
                  <a:lnTo>
                    <a:pt x="153" y="211"/>
                  </a:lnTo>
                  <a:lnTo>
                    <a:pt x="76" y="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20" name="Freeform 1283"/>
            <p:cNvSpPr>
              <a:spLocks/>
            </p:cNvSpPr>
            <p:nvPr/>
          </p:nvSpPr>
          <p:spPr bwMode="auto">
            <a:xfrm>
              <a:off x="805" y="914"/>
              <a:ext cx="77" cy="374"/>
            </a:xfrm>
            <a:custGeom>
              <a:avLst/>
              <a:gdLst>
                <a:gd name="T0" fmla="*/ 38 w 153"/>
                <a:gd name="T1" fmla="*/ 0 h 749"/>
                <a:gd name="T2" fmla="*/ 28 w 153"/>
                <a:gd name="T3" fmla="*/ 21 h 749"/>
                <a:gd name="T4" fmla="*/ 21 w 153"/>
                <a:gd name="T5" fmla="*/ 66 h 749"/>
                <a:gd name="T6" fmla="*/ 9 w 153"/>
                <a:gd name="T7" fmla="*/ 194 h 749"/>
                <a:gd name="T8" fmla="*/ 0 w 153"/>
                <a:gd name="T9" fmla="*/ 374 h 749"/>
                <a:gd name="T10" fmla="*/ 26 w 153"/>
                <a:gd name="T11" fmla="*/ 257 h 749"/>
                <a:gd name="T12" fmla="*/ 50 w 153"/>
                <a:gd name="T13" fmla="*/ 168 h 749"/>
                <a:gd name="T14" fmla="*/ 64 w 153"/>
                <a:gd name="T15" fmla="*/ 131 h 749"/>
                <a:gd name="T16" fmla="*/ 77 w 153"/>
                <a:gd name="T17" fmla="*/ 105 h 7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3" h="749">
                  <a:moveTo>
                    <a:pt x="76" y="0"/>
                  </a:moveTo>
                  <a:lnTo>
                    <a:pt x="56" y="43"/>
                  </a:lnTo>
                  <a:lnTo>
                    <a:pt x="41" y="133"/>
                  </a:lnTo>
                  <a:lnTo>
                    <a:pt x="17" y="389"/>
                  </a:lnTo>
                  <a:lnTo>
                    <a:pt x="0" y="749"/>
                  </a:lnTo>
                  <a:lnTo>
                    <a:pt x="51" y="515"/>
                  </a:lnTo>
                  <a:lnTo>
                    <a:pt x="100" y="336"/>
                  </a:lnTo>
                  <a:lnTo>
                    <a:pt x="127" y="262"/>
                  </a:lnTo>
                  <a:lnTo>
                    <a:pt x="153" y="211"/>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21" name="Freeform 1284"/>
            <p:cNvSpPr>
              <a:spLocks/>
            </p:cNvSpPr>
            <p:nvPr/>
          </p:nvSpPr>
          <p:spPr bwMode="auto">
            <a:xfrm>
              <a:off x="833" y="827"/>
              <a:ext cx="37" cy="471"/>
            </a:xfrm>
            <a:custGeom>
              <a:avLst/>
              <a:gdLst>
                <a:gd name="T0" fmla="*/ 0 w 73"/>
                <a:gd name="T1" fmla="*/ 471 h 941"/>
                <a:gd name="T2" fmla="*/ 23 w 73"/>
                <a:gd name="T3" fmla="*/ 253 h 941"/>
                <a:gd name="T4" fmla="*/ 35 w 73"/>
                <a:gd name="T5" fmla="*/ 93 h 941"/>
                <a:gd name="T6" fmla="*/ 37 w 73"/>
                <a:gd name="T7" fmla="*/ 34 h 941"/>
                <a:gd name="T8" fmla="*/ 34 w 73"/>
                <a:gd name="T9" fmla="*/ 0 h 941"/>
                <a:gd name="T10" fmla="*/ 0 w 73"/>
                <a:gd name="T11" fmla="*/ 471 h 941"/>
                <a:gd name="T12" fmla="*/ 0 w 73"/>
                <a:gd name="T13" fmla="*/ 471 h 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941">
                  <a:moveTo>
                    <a:pt x="0" y="941"/>
                  </a:moveTo>
                  <a:lnTo>
                    <a:pt x="45" y="505"/>
                  </a:lnTo>
                  <a:lnTo>
                    <a:pt x="70" y="186"/>
                  </a:lnTo>
                  <a:lnTo>
                    <a:pt x="73" y="68"/>
                  </a:lnTo>
                  <a:lnTo>
                    <a:pt x="68" y="0"/>
                  </a:lnTo>
                  <a:lnTo>
                    <a:pt x="0" y="94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22" name="Freeform 1285"/>
            <p:cNvSpPr>
              <a:spLocks/>
            </p:cNvSpPr>
            <p:nvPr/>
          </p:nvSpPr>
          <p:spPr bwMode="auto">
            <a:xfrm>
              <a:off x="833" y="827"/>
              <a:ext cx="37" cy="471"/>
            </a:xfrm>
            <a:custGeom>
              <a:avLst/>
              <a:gdLst>
                <a:gd name="T0" fmla="*/ 0 w 73"/>
                <a:gd name="T1" fmla="*/ 471 h 941"/>
                <a:gd name="T2" fmla="*/ 23 w 73"/>
                <a:gd name="T3" fmla="*/ 253 h 941"/>
                <a:gd name="T4" fmla="*/ 35 w 73"/>
                <a:gd name="T5" fmla="*/ 93 h 941"/>
                <a:gd name="T6" fmla="*/ 37 w 73"/>
                <a:gd name="T7" fmla="*/ 34 h 941"/>
                <a:gd name="T8" fmla="*/ 34 w 73"/>
                <a:gd name="T9" fmla="*/ 0 h 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941">
                  <a:moveTo>
                    <a:pt x="0" y="941"/>
                  </a:moveTo>
                  <a:lnTo>
                    <a:pt x="45" y="505"/>
                  </a:lnTo>
                  <a:lnTo>
                    <a:pt x="70" y="186"/>
                  </a:lnTo>
                  <a:lnTo>
                    <a:pt x="73" y="68"/>
                  </a:lnTo>
                  <a:lnTo>
                    <a:pt x="6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23" name="Freeform 1286"/>
            <p:cNvSpPr>
              <a:spLocks/>
            </p:cNvSpPr>
            <p:nvPr/>
          </p:nvSpPr>
          <p:spPr bwMode="auto">
            <a:xfrm>
              <a:off x="833" y="804"/>
              <a:ext cx="73" cy="479"/>
            </a:xfrm>
            <a:custGeom>
              <a:avLst/>
              <a:gdLst>
                <a:gd name="T0" fmla="*/ 73 w 145"/>
                <a:gd name="T1" fmla="*/ 0 h 960"/>
                <a:gd name="T2" fmla="*/ 29 w 145"/>
                <a:gd name="T3" fmla="*/ 479 h 960"/>
                <a:gd name="T4" fmla="*/ 20 w 145"/>
                <a:gd name="T5" fmla="*/ 405 h 960"/>
                <a:gd name="T6" fmla="*/ 11 w 145"/>
                <a:gd name="T7" fmla="*/ 347 h 960"/>
                <a:gd name="T8" fmla="*/ 0 w 145"/>
                <a:gd name="T9" fmla="*/ 306 h 960"/>
                <a:gd name="T10" fmla="*/ 73 w 145"/>
                <a:gd name="T11" fmla="*/ 0 h 960"/>
                <a:gd name="T12" fmla="*/ 73 w 145"/>
                <a:gd name="T13" fmla="*/ 0 h 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960">
                  <a:moveTo>
                    <a:pt x="145" y="0"/>
                  </a:moveTo>
                  <a:lnTo>
                    <a:pt x="58" y="960"/>
                  </a:lnTo>
                  <a:lnTo>
                    <a:pt x="40" y="811"/>
                  </a:lnTo>
                  <a:lnTo>
                    <a:pt x="22" y="696"/>
                  </a:lnTo>
                  <a:lnTo>
                    <a:pt x="0" y="614"/>
                  </a:lnTo>
                  <a:lnTo>
                    <a:pt x="145" y="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24" name="Freeform 1287"/>
            <p:cNvSpPr>
              <a:spLocks/>
            </p:cNvSpPr>
            <p:nvPr/>
          </p:nvSpPr>
          <p:spPr bwMode="auto">
            <a:xfrm>
              <a:off x="833" y="804"/>
              <a:ext cx="73" cy="479"/>
            </a:xfrm>
            <a:custGeom>
              <a:avLst/>
              <a:gdLst>
                <a:gd name="T0" fmla="*/ 73 w 145"/>
                <a:gd name="T1" fmla="*/ 0 h 960"/>
                <a:gd name="T2" fmla="*/ 29 w 145"/>
                <a:gd name="T3" fmla="*/ 479 h 960"/>
                <a:gd name="T4" fmla="*/ 20 w 145"/>
                <a:gd name="T5" fmla="*/ 405 h 960"/>
                <a:gd name="T6" fmla="*/ 11 w 145"/>
                <a:gd name="T7" fmla="*/ 347 h 960"/>
                <a:gd name="T8" fmla="*/ 0 w 145"/>
                <a:gd name="T9" fmla="*/ 306 h 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60">
                  <a:moveTo>
                    <a:pt x="145" y="0"/>
                  </a:moveTo>
                  <a:lnTo>
                    <a:pt x="58" y="960"/>
                  </a:lnTo>
                  <a:lnTo>
                    <a:pt x="40" y="811"/>
                  </a:lnTo>
                  <a:lnTo>
                    <a:pt x="22" y="696"/>
                  </a:lnTo>
                  <a:lnTo>
                    <a:pt x="0" y="614"/>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25" name="Freeform 1288"/>
            <p:cNvSpPr>
              <a:spLocks/>
            </p:cNvSpPr>
            <p:nvPr/>
          </p:nvSpPr>
          <p:spPr bwMode="auto">
            <a:xfrm>
              <a:off x="901" y="789"/>
              <a:ext cx="13" cy="504"/>
            </a:xfrm>
            <a:custGeom>
              <a:avLst/>
              <a:gdLst>
                <a:gd name="T0" fmla="*/ 0 w 25"/>
                <a:gd name="T1" fmla="*/ 504 h 1008"/>
                <a:gd name="T2" fmla="*/ 12 w 25"/>
                <a:gd name="T3" fmla="*/ 271 h 1008"/>
                <a:gd name="T4" fmla="*/ 13 w 25"/>
                <a:gd name="T5" fmla="*/ 100 h 1008"/>
                <a:gd name="T6" fmla="*/ 9 w 25"/>
                <a:gd name="T7" fmla="*/ 38 h 1008"/>
                <a:gd name="T8" fmla="*/ 0 w 25"/>
                <a:gd name="T9" fmla="*/ 0 h 1008"/>
                <a:gd name="T10" fmla="*/ 0 w 25"/>
                <a:gd name="T11" fmla="*/ 504 h 1008"/>
                <a:gd name="T12" fmla="*/ 0 w 25"/>
                <a:gd name="T13" fmla="*/ 504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008">
                  <a:moveTo>
                    <a:pt x="0" y="1008"/>
                  </a:moveTo>
                  <a:lnTo>
                    <a:pt x="23" y="542"/>
                  </a:lnTo>
                  <a:lnTo>
                    <a:pt x="25" y="200"/>
                  </a:lnTo>
                  <a:lnTo>
                    <a:pt x="17" y="75"/>
                  </a:lnTo>
                  <a:lnTo>
                    <a:pt x="0" y="0"/>
                  </a:lnTo>
                  <a:lnTo>
                    <a:pt x="0" y="1008"/>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26" name="Freeform 1289"/>
            <p:cNvSpPr>
              <a:spLocks/>
            </p:cNvSpPr>
            <p:nvPr/>
          </p:nvSpPr>
          <p:spPr bwMode="auto">
            <a:xfrm>
              <a:off x="901" y="789"/>
              <a:ext cx="13" cy="504"/>
            </a:xfrm>
            <a:custGeom>
              <a:avLst/>
              <a:gdLst>
                <a:gd name="T0" fmla="*/ 0 w 25"/>
                <a:gd name="T1" fmla="*/ 504 h 1008"/>
                <a:gd name="T2" fmla="*/ 12 w 25"/>
                <a:gd name="T3" fmla="*/ 271 h 1008"/>
                <a:gd name="T4" fmla="*/ 13 w 25"/>
                <a:gd name="T5" fmla="*/ 100 h 1008"/>
                <a:gd name="T6" fmla="*/ 9 w 25"/>
                <a:gd name="T7" fmla="*/ 38 h 1008"/>
                <a:gd name="T8" fmla="*/ 0 w 25"/>
                <a:gd name="T9" fmla="*/ 0 h 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008">
                  <a:moveTo>
                    <a:pt x="0" y="1008"/>
                  </a:moveTo>
                  <a:lnTo>
                    <a:pt x="23" y="542"/>
                  </a:lnTo>
                  <a:lnTo>
                    <a:pt x="25" y="200"/>
                  </a:lnTo>
                  <a:lnTo>
                    <a:pt x="17" y="7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27" name="Freeform 1290"/>
            <p:cNvSpPr>
              <a:spLocks/>
            </p:cNvSpPr>
            <p:nvPr/>
          </p:nvSpPr>
          <p:spPr bwMode="auto">
            <a:xfrm>
              <a:off x="1108" y="789"/>
              <a:ext cx="13" cy="504"/>
            </a:xfrm>
            <a:custGeom>
              <a:avLst/>
              <a:gdLst>
                <a:gd name="T0" fmla="*/ 0 w 26"/>
                <a:gd name="T1" fmla="*/ 504 h 1008"/>
                <a:gd name="T2" fmla="*/ 12 w 26"/>
                <a:gd name="T3" fmla="*/ 271 h 1008"/>
                <a:gd name="T4" fmla="*/ 13 w 26"/>
                <a:gd name="T5" fmla="*/ 100 h 1008"/>
                <a:gd name="T6" fmla="*/ 9 w 26"/>
                <a:gd name="T7" fmla="*/ 38 h 1008"/>
                <a:gd name="T8" fmla="*/ 0 w 26"/>
                <a:gd name="T9" fmla="*/ 0 h 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008">
                  <a:moveTo>
                    <a:pt x="0" y="1008"/>
                  </a:moveTo>
                  <a:lnTo>
                    <a:pt x="23" y="542"/>
                  </a:lnTo>
                  <a:lnTo>
                    <a:pt x="26" y="200"/>
                  </a:lnTo>
                  <a:lnTo>
                    <a:pt x="18" y="7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28" name="Freeform 1291"/>
            <p:cNvSpPr>
              <a:spLocks/>
            </p:cNvSpPr>
            <p:nvPr/>
          </p:nvSpPr>
          <p:spPr bwMode="auto">
            <a:xfrm>
              <a:off x="882" y="943"/>
              <a:ext cx="57" cy="350"/>
            </a:xfrm>
            <a:custGeom>
              <a:avLst/>
              <a:gdLst>
                <a:gd name="T0" fmla="*/ 0 w 114"/>
                <a:gd name="T1" fmla="*/ 350 h 702"/>
                <a:gd name="T2" fmla="*/ 25 w 114"/>
                <a:gd name="T3" fmla="*/ 190 h 702"/>
                <a:gd name="T4" fmla="*/ 57 w 114"/>
                <a:gd name="T5" fmla="*/ 0 h 702"/>
                <a:gd name="T6" fmla="*/ 0 w 114"/>
                <a:gd name="T7" fmla="*/ 350 h 702"/>
                <a:gd name="T8" fmla="*/ 0 w 114"/>
                <a:gd name="T9" fmla="*/ 35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702">
                  <a:moveTo>
                    <a:pt x="0" y="702"/>
                  </a:moveTo>
                  <a:lnTo>
                    <a:pt x="50" y="381"/>
                  </a:lnTo>
                  <a:lnTo>
                    <a:pt x="114" y="0"/>
                  </a:lnTo>
                  <a:lnTo>
                    <a:pt x="0" y="702"/>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29" name="Freeform 1292"/>
            <p:cNvSpPr>
              <a:spLocks/>
            </p:cNvSpPr>
            <p:nvPr/>
          </p:nvSpPr>
          <p:spPr bwMode="auto">
            <a:xfrm>
              <a:off x="882" y="943"/>
              <a:ext cx="57" cy="350"/>
            </a:xfrm>
            <a:custGeom>
              <a:avLst/>
              <a:gdLst>
                <a:gd name="T0" fmla="*/ 0 w 114"/>
                <a:gd name="T1" fmla="*/ 350 h 702"/>
                <a:gd name="T2" fmla="*/ 25 w 114"/>
                <a:gd name="T3" fmla="*/ 190 h 702"/>
                <a:gd name="T4" fmla="*/ 57 w 114"/>
                <a:gd name="T5" fmla="*/ 0 h 702"/>
                <a:gd name="T6" fmla="*/ 0 60000 65536"/>
                <a:gd name="T7" fmla="*/ 0 60000 65536"/>
                <a:gd name="T8" fmla="*/ 0 60000 65536"/>
              </a:gdLst>
              <a:ahLst/>
              <a:cxnLst>
                <a:cxn ang="T6">
                  <a:pos x="T0" y="T1"/>
                </a:cxn>
                <a:cxn ang="T7">
                  <a:pos x="T2" y="T3"/>
                </a:cxn>
                <a:cxn ang="T8">
                  <a:pos x="T4" y="T5"/>
                </a:cxn>
              </a:cxnLst>
              <a:rect l="0" t="0" r="r" b="b"/>
              <a:pathLst>
                <a:path w="114" h="702">
                  <a:moveTo>
                    <a:pt x="0" y="702"/>
                  </a:moveTo>
                  <a:lnTo>
                    <a:pt x="50" y="381"/>
                  </a:lnTo>
                  <a:lnTo>
                    <a:pt x="114"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30" name="Freeform 1293"/>
            <p:cNvSpPr>
              <a:spLocks/>
            </p:cNvSpPr>
            <p:nvPr/>
          </p:nvSpPr>
          <p:spPr bwMode="auto">
            <a:xfrm>
              <a:off x="954" y="760"/>
              <a:ext cx="38" cy="533"/>
            </a:xfrm>
            <a:custGeom>
              <a:avLst/>
              <a:gdLst>
                <a:gd name="T0" fmla="*/ 0 w 77"/>
                <a:gd name="T1" fmla="*/ 533 h 1067"/>
                <a:gd name="T2" fmla="*/ 12 w 77"/>
                <a:gd name="T3" fmla="*/ 281 h 1067"/>
                <a:gd name="T4" fmla="*/ 24 w 77"/>
                <a:gd name="T5" fmla="*/ 99 h 1067"/>
                <a:gd name="T6" fmla="*/ 31 w 77"/>
                <a:gd name="T7" fmla="*/ 34 h 1067"/>
                <a:gd name="T8" fmla="*/ 38 w 77"/>
                <a:gd name="T9" fmla="*/ 0 h 1067"/>
                <a:gd name="T10" fmla="*/ 0 w 77"/>
                <a:gd name="T11" fmla="*/ 533 h 1067"/>
                <a:gd name="T12" fmla="*/ 0 w 77"/>
                <a:gd name="T13" fmla="*/ 533 h 1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1067">
                  <a:moveTo>
                    <a:pt x="0" y="1067"/>
                  </a:moveTo>
                  <a:lnTo>
                    <a:pt x="24" y="562"/>
                  </a:lnTo>
                  <a:lnTo>
                    <a:pt x="49" y="199"/>
                  </a:lnTo>
                  <a:lnTo>
                    <a:pt x="63" y="69"/>
                  </a:lnTo>
                  <a:lnTo>
                    <a:pt x="77" y="0"/>
                  </a:lnTo>
                  <a:lnTo>
                    <a:pt x="0" y="1067"/>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31" name="Freeform 1294"/>
            <p:cNvSpPr>
              <a:spLocks/>
            </p:cNvSpPr>
            <p:nvPr/>
          </p:nvSpPr>
          <p:spPr bwMode="auto">
            <a:xfrm>
              <a:off x="954" y="760"/>
              <a:ext cx="38" cy="533"/>
            </a:xfrm>
            <a:custGeom>
              <a:avLst/>
              <a:gdLst>
                <a:gd name="T0" fmla="*/ 0 w 77"/>
                <a:gd name="T1" fmla="*/ 533 h 1067"/>
                <a:gd name="T2" fmla="*/ 12 w 77"/>
                <a:gd name="T3" fmla="*/ 281 h 1067"/>
                <a:gd name="T4" fmla="*/ 24 w 77"/>
                <a:gd name="T5" fmla="*/ 99 h 1067"/>
                <a:gd name="T6" fmla="*/ 31 w 77"/>
                <a:gd name="T7" fmla="*/ 34 h 1067"/>
                <a:gd name="T8" fmla="*/ 38 w 77"/>
                <a:gd name="T9" fmla="*/ 0 h 1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067">
                  <a:moveTo>
                    <a:pt x="0" y="1067"/>
                  </a:moveTo>
                  <a:lnTo>
                    <a:pt x="24" y="562"/>
                  </a:lnTo>
                  <a:lnTo>
                    <a:pt x="49" y="199"/>
                  </a:lnTo>
                  <a:lnTo>
                    <a:pt x="63" y="69"/>
                  </a:lnTo>
                  <a:lnTo>
                    <a:pt x="77"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32" name="Freeform 1295"/>
            <p:cNvSpPr>
              <a:spLocks/>
            </p:cNvSpPr>
            <p:nvPr/>
          </p:nvSpPr>
          <p:spPr bwMode="auto">
            <a:xfrm>
              <a:off x="872" y="741"/>
              <a:ext cx="115" cy="552"/>
            </a:xfrm>
            <a:custGeom>
              <a:avLst/>
              <a:gdLst>
                <a:gd name="T0" fmla="*/ 115 w 231"/>
                <a:gd name="T1" fmla="*/ 350 h 1105"/>
                <a:gd name="T2" fmla="*/ 115 w 231"/>
                <a:gd name="T3" fmla="*/ 402 h 1105"/>
                <a:gd name="T4" fmla="*/ 110 w 231"/>
                <a:gd name="T5" fmla="*/ 469 h 1105"/>
                <a:gd name="T6" fmla="*/ 101 w 231"/>
                <a:gd name="T7" fmla="*/ 552 h 1105"/>
                <a:gd name="T8" fmla="*/ 60 w 231"/>
                <a:gd name="T9" fmla="*/ 299 h 1105"/>
                <a:gd name="T10" fmla="*/ 26 w 231"/>
                <a:gd name="T11" fmla="*/ 112 h 1105"/>
                <a:gd name="T12" fmla="*/ 0 w 231"/>
                <a:gd name="T13" fmla="*/ 0 h 1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1" h="1105">
                  <a:moveTo>
                    <a:pt x="231" y="700"/>
                  </a:moveTo>
                  <a:lnTo>
                    <a:pt x="231" y="804"/>
                  </a:lnTo>
                  <a:lnTo>
                    <a:pt x="221" y="939"/>
                  </a:lnTo>
                  <a:lnTo>
                    <a:pt x="202" y="1105"/>
                  </a:lnTo>
                  <a:lnTo>
                    <a:pt x="120" y="598"/>
                  </a:lnTo>
                  <a:lnTo>
                    <a:pt x="53" y="22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33" name="Freeform 1296"/>
            <p:cNvSpPr>
              <a:spLocks/>
            </p:cNvSpPr>
            <p:nvPr/>
          </p:nvSpPr>
          <p:spPr bwMode="auto">
            <a:xfrm>
              <a:off x="738" y="972"/>
              <a:ext cx="6" cy="316"/>
            </a:xfrm>
            <a:custGeom>
              <a:avLst/>
              <a:gdLst>
                <a:gd name="T0" fmla="*/ 0 w 12"/>
                <a:gd name="T1" fmla="*/ 316 h 632"/>
                <a:gd name="T2" fmla="*/ 6 w 12"/>
                <a:gd name="T3" fmla="*/ 180 h 632"/>
                <a:gd name="T4" fmla="*/ 6 w 12"/>
                <a:gd name="T5" fmla="*/ 73 h 632"/>
                <a:gd name="T6" fmla="*/ 0 w 12"/>
                <a:gd name="T7" fmla="*/ 0 h 632"/>
                <a:gd name="T8" fmla="*/ 0 w 12"/>
                <a:gd name="T9" fmla="*/ 316 h 632"/>
                <a:gd name="T10" fmla="*/ 0 w 12"/>
                <a:gd name="T11" fmla="*/ 316 h 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32">
                  <a:moveTo>
                    <a:pt x="0" y="632"/>
                  </a:moveTo>
                  <a:lnTo>
                    <a:pt x="11" y="359"/>
                  </a:lnTo>
                  <a:lnTo>
                    <a:pt x="12" y="146"/>
                  </a:lnTo>
                  <a:lnTo>
                    <a:pt x="0" y="0"/>
                  </a:lnTo>
                  <a:lnTo>
                    <a:pt x="0" y="632"/>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34" name="Freeform 1297"/>
            <p:cNvSpPr>
              <a:spLocks/>
            </p:cNvSpPr>
            <p:nvPr/>
          </p:nvSpPr>
          <p:spPr bwMode="auto">
            <a:xfrm>
              <a:off x="738" y="972"/>
              <a:ext cx="6" cy="316"/>
            </a:xfrm>
            <a:custGeom>
              <a:avLst/>
              <a:gdLst>
                <a:gd name="T0" fmla="*/ 0 w 12"/>
                <a:gd name="T1" fmla="*/ 316 h 632"/>
                <a:gd name="T2" fmla="*/ 6 w 12"/>
                <a:gd name="T3" fmla="*/ 180 h 632"/>
                <a:gd name="T4" fmla="*/ 6 w 12"/>
                <a:gd name="T5" fmla="*/ 73 h 632"/>
                <a:gd name="T6" fmla="*/ 0 w 12"/>
                <a:gd name="T7" fmla="*/ 0 h 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32">
                  <a:moveTo>
                    <a:pt x="0" y="632"/>
                  </a:moveTo>
                  <a:lnTo>
                    <a:pt x="11" y="359"/>
                  </a:lnTo>
                  <a:lnTo>
                    <a:pt x="12" y="146"/>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35" name="Freeform 1298"/>
            <p:cNvSpPr>
              <a:spLocks/>
            </p:cNvSpPr>
            <p:nvPr/>
          </p:nvSpPr>
          <p:spPr bwMode="auto">
            <a:xfrm>
              <a:off x="667" y="689"/>
              <a:ext cx="90" cy="594"/>
            </a:xfrm>
            <a:custGeom>
              <a:avLst/>
              <a:gdLst>
                <a:gd name="T0" fmla="*/ 90 w 180"/>
                <a:gd name="T1" fmla="*/ 292 h 1190"/>
                <a:gd name="T2" fmla="*/ 77 w 180"/>
                <a:gd name="T3" fmla="*/ 314 h 1190"/>
                <a:gd name="T4" fmla="*/ 64 w 180"/>
                <a:gd name="T5" fmla="*/ 353 h 1190"/>
                <a:gd name="T6" fmla="*/ 37 w 180"/>
                <a:gd name="T7" fmla="*/ 455 h 1190"/>
                <a:gd name="T8" fmla="*/ 8 w 180"/>
                <a:gd name="T9" fmla="*/ 594 h 1190"/>
                <a:gd name="T10" fmla="*/ 5 w 180"/>
                <a:gd name="T11" fmla="*/ 509 h 1190"/>
                <a:gd name="T12" fmla="*/ 0 w 180"/>
                <a:gd name="T13" fmla="*/ 318 h 1190"/>
                <a:gd name="T14" fmla="*/ 3 w 180"/>
                <a:gd name="T15" fmla="*/ 117 h 1190"/>
                <a:gd name="T16" fmla="*/ 11 w 180"/>
                <a:gd name="T17" fmla="*/ 42 h 1190"/>
                <a:gd name="T18" fmla="*/ 16 w 180"/>
                <a:gd name="T19" fmla="*/ 16 h 1190"/>
                <a:gd name="T20" fmla="*/ 23 w 180"/>
                <a:gd name="T21" fmla="*/ 0 h 1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190">
                  <a:moveTo>
                    <a:pt x="180" y="585"/>
                  </a:moveTo>
                  <a:lnTo>
                    <a:pt x="154" y="630"/>
                  </a:lnTo>
                  <a:lnTo>
                    <a:pt x="127" y="707"/>
                  </a:lnTo>
                  <a:lnTo>
                    <a:pt x="73" y="912"/>
                  </a:lnTo>
                  <a:lnTo>
                    <a:pt x="16" y="1190"/>
                  </a:lnTo>
                  <a:lnTo>
                    <a:pt x="9" y="1020"/>
                  </a:lnTo>
                  <a:lnTo>
                    <a:pt x="0" y="637"/>
                  </a:lnTo>
                  <a:lnTo>
                    <a:pt x="5" y="235"/>
                  </a:lnTo>
                  <a:lnTo>
                    <a:pt x="21" y="84"/>
                  </a:lnTo>
                  <a:lnTo>
                    <a:pt x="31" y="32"/>
                  </a:lnTo>
                  <a:lnTo>
                    <a:pt x="45"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36" name="Freeform 1299"/>
            <p:cNvSpPr>
              <a:spLocks/>
            </p:cNvSpPr>
            <p:nvPr/>
          </p:nvSpPr>
          <p:spPr bwMode="auto">
            <a:xfrm>
              <a:off x="874" y="689"/>
              <a:ext cx="90" cy="594"/>
            </a:xfrm>
            <a:custGeom>
              <a:avLst/>
              <a:gdLst>
                <a:gd name="T0" fmla="*/ 90 w 179"/>
                <a:gd name="T1" fmla="*/ 292 h 1190"/>
                <a:gd name="T2" fmla="*/ 77 w 179"/>
                <a:gd name="T3" fmla="*/ 314 h 1190"/>
                <a:gd name="T4" fmla="*/ 63 w 179"/>
                <a:gd name="T5" fmla="*/ 353 h 1190"/>
                <a:gd name="T6" fmla="*/ 36 w 179"/>
                <a:gd name="T7" fmla="*/ 455 h 1190"/>
                <a:gd name="T8" fmla="*/ 8 w 179"/>
                <a:gd name="T9" fmla="*/ 594 h 1190"/>
                <a:gd name="T10" fmla="*/ 5 w 179"/>
                <a:gd name="T11" fmla="*/ 509 h 1190"/>
                <a:gd name="T12" fmla="*/ 0 w 179"/>
                <a:gd name="T13" fmla="*/ 318 h 1190"/>
                <a:gd name="T14" fmla="*/ 2 w 179"/>
                <a:gd name="T15" fmla="*/ 117 h 1190"/>
                <a:gd name="T16" fmla="*/ 10 w 179"/>
                <a:gd name="T17" fmla="*/ 42 h 1190"/>
                <a:gd name="T18" fmla="*/ 16 w 179"/>
                <a:gd name="T19" fmla="*/ 16 h 1190"/>
                <a:gd name="T20" fmla="*/ 23 w 179"/>
                <a:gd name="T21" fmla="*/ 0 h 1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9" h="1190">
                  <a:moveTo>
                    <a:pt x="179" y="585"/>
                  </a:moveTo>
                  <a:lnTo>
                    <a:pt x="154" y="630"/>
                  </a:lnTo>
                  <a:lnTo>
                    <a:pt x="126" y="707"/>
                  </a:lnTo>
                  <a:lnTo>
                    <a:pt x="72" y="912"/>
                  </a:lnTo>
                  <a:lnTo>
                    <a:pt x="16" y="1190"/>
                  </a:lnTo>
                  <a:lnTo>
                    <a:pt x="9" y="1020"/>
                  </a:lnTo>
                  <a:lnTo>
                    <a:pt x="0" y="637"/>
                  </a:lnTo>
                  <a:lnTo>
                    <a:pt x="4" y="235"/>
                  </a:lnTo>
                  <a:lnTo>
                    <a:pt x="20" y="84"/>
                  </a:lnTo>
                  <a:lnTo>
                    <a:pt x="31" y="32"/>
                  </a:lnTo>
                  <a:lnTo>
                    <a:pt x="45"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37" name="Freeform 1300"/>
            <p:cNvSpPr>
              <a:spLocks/>
            </p:cNvSpPr>
            <p:nvPr/>
          </p:nvSpPr>
          <p:spPr bwMode="auto">
            <a:xfrm>
              <a:off x="948" y="656"/>
              <a:ext cx="89" cy="596"/>
            </a:xfrm>
            <a:custGeom>
              <a:avLst/>
              <a:gdLst>
                <a:gd name="T0" fmla="*/ 89 w 180"/>
                <a:gd name="T1" fmla="*/ 293 h 1191"/>
                <a:gd name="T2" fmla="*/ 76 w 180"/>
                <a:gd name="T3" fmla="*/ 316 h 1191"/>
                <a:gd name="T4" fmla="*/ 63 w 180"/>
                <a:gd name="T5" fmla="*/ 354 h 1191"/>
                <a:gd name="T6" fmla="*/ 36 w 180"/>
                <a:gd name="T7" fmla="*/ 456 h 1191"/>
                <a:gd name="T8" fmla="*/ 8 w 180"/>
                <a:gd name="T9" fmla="*/ 596 h 1191"/>
                <a:gd name="T10" fmla="*/ 4 w 180"/>
                <a:gd name="T11" fmla="*/ 510 h 1191"/>
                <a:gd name="T12" fmla="*/ 0 w 180"/>
                <a:gd name="T13" fmla="*/ 319 h 1191"/>
                <a:gd name="T14" fmla="*/ 3 w 180"/>
                <a:gd name="T15" fmla="*/ 118 h 1191"/>
                <a:gd name="T16" fmla="*/ 10 w 180"/>
                <a:gd name="T17" fmla="*/ 43 h 1191"/>
                <a:gd name="T18" fmla="*/ 15 w 180"/>
                <a:gd name="T19" fmla="*/ 17 h 1191"/>
                <a:gd name="T20" fmla="*/ 22 w 180"/>
                <a:gd name="T21" fmla="*/ 0 h 11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191">
                  <a:moveTo>
                    <a:pt x="180" y="586"/>
                  </a:moveTo>
                  <a:lnTo>
                    <a:pt x="154" y="631"/>
                  </a:lnTo>
                  <a:lnTo>
                    <a:pt x="127" y="708"/>
                  </a:lnTo>
                  <a:lnTo>
                    <a:pt x="73" y="912"/>
                  </a:lnTo>
                  <a:lnTo>
                    <a:pt x="16" y="1191"/>
                  </a:lnTo>
                  <a:lnTo>
                    <a:pt x="9" y="1020"/>
                  </a:lnTo>
                  <a:lnTo>
                    <a:pt x="0" y="638"/>
                  </a:lnTo>
                  <a:lnTo>
                    <a:pt x="6" y="235"/>
                  </a:lnTo>
                  <a:lnTo>
                    <a:pt x="21" y="85"/>
                  </a:lnTo>
                  <a:lnTo>
                    <a:pt x="31" y="33"/>
                  </a:lnTo>
                  <a:lnTo>
                    <a:pt x="45"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38" name="Freeform 1301"/>
            <p:cNvSpPr>
              <a:spLocks/>
            </p:cNvSpPr>
            <p:nvPr/>
          </p:nvSpPr>
          <p:spPr bwMode="auto">
            <a:xfrm>
              <a:off x="862" y="661"/>
              <a:ext cx="90" cy="595"/>
            </a:xfrm>
            <a:custGeom>
              <a:avLst/>
              <a:gdLst>
                <a:gd name="T0" fmla="*/ 90 w 179"/>
                <a:gd name="T1" fmla="*/ 293 h 1190"/>
                <a:gd name="T2" fmla="*/ 78 w 179"/>
                <a:gd name="T3" fmla="*/ 315 h 1190"/>
                <a:gd name="T4" fmla="*/ 64 w 179"/>
                <a:gd name="T5" fmla="*/ 354 h 1190"/>
                <a:gd name="T6" fmla="*/ 37 w 179"/>
                <a:gd name="T7" fmla="*/ 456 h 1190"/>
                <a:gd name="T8" fmla="*/ 9 w 179"/>
                <a:gd name="T9" fmla="*/ 595 h 1190"/>
                <a:gd name="T10" fmla="*/ 5 w 179"/>
                <a:gd name="T11" fmla="*/ 510 h 1190"/>
                <a:gd name="T12" fmla="*/ 0 w 179"/>
                <a:gd name="T13" fmla="*/ 319 h 1190"/>
                <a:gd name="T14" fmla="*/ 3 w 179"/>
                <a:gd name="T15" fmla="*/ 118 h 1190"/>
                <a:gd name="T16" fmla="*/ 10 w 179"/>
                <a:gd name="T17" fmla="*/ 42 h 1190"/>
                <a:gd name="T18" fmla="*/ 16 w 179"/>
                <a:gd name="T19" fmla="*/ 17 h 1190"/>
                <a:gd name="T20" fmla="*/ 23 w 179"/>
                <a:gd name="T21" fmla="*/ 0 h 1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9" h="1190">
                  <a:moveTo>
                    <a:pt x="179" y="586"/>
                  </a:moveTo>
                  <a:lnTo>
                    <a:pt x="155" y="630"/>
                  </a:lnTo>
                  <a:lnTo>
                    <a:pt x="127" y="707"/>
                  </a:lnTo>
                  <a:lnTo>
                    <a:pt x="73" y="912"/>
                  </a:lnTo>
                  <a:lnTo>
                    <a:pt x="17" y="1190"/>
                  </a:lnTo>
                  <a:lnTo>
                    <a:pt x="10" y="1019"/>
                  </a:lnTo>
                  <a:lnTo>
                    <a:pt x="0" y="637"/>
                  </a:lnTo>
                  <a:lnTo>
                    <a:pt x="5" y="235"/>
                  </a:lnTo>
                  <a:lnTo>
                    <a:pt x="20" y="84"/>
                  </a:lnTo>
                  <a:lnTo>
                    <a:pt x="32" y="33"/>
                  </a:lnTo>
                  <a:lnTo>
                    <a:pt x="46"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39" name="Freeform 1302"/>
            <p:cNvSpPr>
              <a:spLocks/>
            </p:cNvSpPr>
            <p:nvPr/>
          </p:nvSpPr>
          <p:spPr bwMode="auto">
            <a:xfrm>
              <a:off x="805" y="631"/>
              <a:ext cx="23" cy="657"/>
            </a:xfrm>
            <a:custGeom>
              <a:avLst/>
              <a:gdLst>
                <a:gd name="T0" fmla="*/ 0 w 44"/>
                <a:gd name="T1" fmla="*/ 657 h 1314"/>
                <a:gd name="T2" fmla="*/ 17 w 44"/>
                <a:gd name="T3" fmla="*/ 339 h 1314"/>
                <a:gd name="T4" fmla="*/ 23 w 44"/>
                <a:gd name="T5" fmla="*/ 115 h 1314"/>
                <a:gd name="T6" fmla="*/ 21 w 44"/>
                <a:gd name="T7" fmla="*/ 37 h 1314"/>
                <a:gd name="T8" fmla="*/ 15 w 44"/>
                <a:gd name="T9" fmla="*/ 0 h 1314"/>
                <a:gd name="T10" fmla="*/ 0 w 44"/>
                <a:gd name="T11" fmla="*/ 657 h 1314"/>
                <a:gd name="T12" fmla="*/ 0 w 44"/>
                <a:gd name="T13" fmla="*/ 657 h 1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314">
                  <a:moveTo>
                    <a:pt x="0" y="1314"/>
                  </a:moveTo>
                  <a:lnTo>
                    <a:pt x="32" y="677"/>
                  </a:lnTo>
                  <a:lnTo>
                    <a:pt x="44" y="229"/>
                  </a:lnTo>
                  <a:lnTo>
                    <a:pt x="41" y="74"/>
                  </a:lnTo>
                  <a:lnTo>
                    <a:pt x="28" y="0"/>
                  </a:lnTo>
                  <a:lnTo>
                    <a:pt x="0" y="1314"/>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40" name="Freeform 1303"/>
            <p:cNvSpPr>
              <a:spLocks/>
            </p:cNvSpPr>
            <p:nvPr/>
          </p:nvSpPr>
          <p:spPr bwMode="auto">
            <a:xfrm>
              <a:off x="816" y="632"/>
              <a:ext cx="22" cy="658"/>
            </a:xfrm>
            <a:custGeom>
              <a:avLst/>
              <a:gdLst>
                <a:gd name="T0" fmla="*/ 0 w 45"/>
                <a:gd name="T1" fmla="*/ 658 h 1316"/>
                <a:gd name="T2" fmla="*/ 16 w 45"/>
                <a:gd name="T3" fmla="*/ 339 h 1316"/>
                <a:gd name="T4" fmla="*/ 22 w 45"/>
                <a:gd name="T5" fmla="*/ 116 h 1316"/>
                <a:gd name="T6" fmla="*/ 21 w 45"/>
                <a:gd name="T7" fmla="*/ 37 h 1316"/>
                <a:gd name="T8" fmla="*/ 14 w 45"/>
                <a:gd name="T9" fmla="*/ 0 h 13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316">
                  <a:moveTo>
                    <a:pt x="0" y="1316"/>
                  </a:moveTo>
                  <a:lnTo>
                    <a:pt x="33" y="678"/>
                  </a:lnTo>
                  <a:lnTo>
                    <a:pt x="45" y="231"/>
                  </a:lnTo>
                  <a:lnTo>
                    <a:pt x="42" y="74"/>
                  </a:lnTo>
                  <a:lnTo>
                    <a:pt x="2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41" name="Freeform 1304"/>
            <p:cNvSpPr>
              <a:spLocks/>
            </p:cNvSpPr>
            <p:nvPr/>
          </p:nvSpPr>
          <p:spPr bwMode="auto">
            <a:xfrm>
              <a:off x="968" y="818"/>
              <a:ext cx="38" cy="490"/>
            </a:xfrm>
            <a:custGeom>
              <a:avLst/>
              <a:gdLst>
                <a:gd name="T0" fmla="*/ 38 w 76"/>
                <a:gd name="T1" fmla="*/ 490 h 980"/>
                <a:gd name="T2" fmla="*/ 32 w 76"/>
                <a:gd name="T3" fmla="*/ 287 h 980"/>
                <a:gd name="T4" fmla="*/ 21 w 76"/>
                <a:gd name="T5" fmla="*/ 124 h 980"/>
                <a:gd name="T6" fmla="*/ 12 w 76"/>
                <a:gd name="T7" fmla="*/ 53 h 980"/>
                <a:gd name="T8" fmla="*/ 0 w 76"/>
                <a:gd name="T9" fmla="*/ 0 h 980"/>
                <a:gd name="T10" fmla="*/ 38 w 76"/>
                <a:gd name="T11" fmla="*/ 490 h 980"/>
                <a:gd name="T12" fmla="*/ 38 w 76"/>
                <a:gd name="T13" fmla="*/ 490 h 9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980">
                  <a:moveTo>
                    <a:pt x="76" y="980"/>
                  </a:moveTo>
                  <a:lnTo>
                    <a:pt x="63" y="573"/>
                  </a:lnTo>
                  <a:lnTo>
                    <a:pt x="41" y="247"/>
                  </a:lnTo>
                  <a:lnTo>
                    <a:pt x="23" y="105"/>
                  </a:lnTo>
                  <a:lnTo>
                    <a:pt x="0" y="0"/>
                  </a:lnTo>
                  <a:lnTo>
                    <a:pt x="76" y="98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42" name="Freeform 1305"/>
            <p:cNvSpPr>
              <a:spLocks/>
            </p:cNvSpPr>
            <p:nvPr/>
          </p:nvSpPr>
          <p:spPr bwMode="auto">
            <a:xfrm>
              <a:off x="968" y="818"/>
              <a:ext cx="38" cy="490"/>
            </a:xfrm>
            <a:custGeom>
              <a:avLst/>
              <a:gdLst>
                <a:gd name="T0" fmla="*/ 38 w 76"/>
                <a:gd name="T1" fmla="*/ 490 h 980"/>
                <a:gd name="T2" fmla="*/ 32 w 76"/>
                <a:gd name="T3" fmla="*/ 287 h 980"/>
                <a:gd name="T4" fmla="*/ 21 w 76"/>
                <a:gd name="T5" fmla="*/ 124 h 980"/>
                <a:gd name="T6" fmla="*/ 12 w 76"/>
                <a:gd name="T7" fmla="*/ 53 h 980"/>
                <a:gd name="T8" fmla="*/ 0 w 76"/>
                <a:gd name="T9" fmla="*/ 0 h 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980">
                  <a:moveTo>
                    <a:pt x="76" y="980"/>
                  </a:moveTo>
                  <a:lnTo>
                    <a:pt x="63" y="573"/>
                  </a:lnTo>
                  <a:lnTo>
                    <a:pt x="41" y="247"/>
                  </a:lnTo>
                  <a:lnTo>
                    <a:pt x="23" y="10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43" name="Freeform 1306"/>
            <p:cNvSpPr>
              <a:spLocks/>
            </p:cNvSpPr>
            <p:nvPr/>
          </p:nvSpPr>
          <p:spPr bwMode="auto">
            <a:xfrm>
              <a:off x="1021" y="722"/>
              <a:ext cx="19" cy="586"/>
            </a:xfrm>
            <a:custGeom>
              <a:avLst/>
              <a:gdLst>
                <a:gd name="T0" fmla="*/ 5 w 39"/>
                <a:gd name="T1" fmla="*/ 586 h 1171"/>
                <a:gd name="T2" fmla="*/ 0 w 39"/>
                <a:gd name="T3" fmla="*/ 322 h 1171"/>
                <a:gd name="T4" fmla="*/ 3 w 39"/>
                <a:gd name="T5" fmla="*/ 124 h 1171"/>
                <a:gd name="T6" fmla="*/ 10 w 39"/>
                <a:gd name="T7" fmla="*/ 48 h 1171"/>
                <a:gd name="T8" fmla="*/ 19 w 39"/>
                <a:gd name="T9" fmla="*/ 0 h 1171"/>
                <a:gd name="T10" fmla="*/ 5 w 39"/>
                <a:gd name="T11" fmla="*/ 586 h 1171"/>
                <a:gd name="T12" fmla="*/ 5 w 39"/>
                <a:gd name="T13" fmla="*/ 586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1171">
                  <a:moveTo>
                    <a:pt x="10" y="1171"/>
                  </a:moveTo>
                  <a:lnTo>
                    <a:pt x="0" y="643"/>
                  </a:lnTo>
                  <a:lnTo>
                    <a:pt x="7" y="248"/>
                  </a:lnTo>
                  <a:lnTo>
                    <a:pt x="20" y="95"/>
                  </a:lnTo>
                  <a:lnTo>
                    <a:pt x="39" y="0"/>
                  </a:lnTo>
                  <a:lnTo>
                    <a:pt x="10" y="117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44" name="Freeform 1307"/>
            <p:cNvSpPr>
              <a:spLocks/>
            </p:cNvSpPr>
            <p:nvPr/>
          </p:nvSpPr>
          <p:spPr bwMode="auto">
            <a:xfrm>
              <a:off x="1021" y="722"/>
              <a:ext cx="19" cy="586"/>
            </a:xfrm>
            <a:custGeom>
              <a:avLst/>
              <a:gdLst>
                <a:gd name="T0" fmla="*/ 5 w 39"/>
                <a:gd name="T1" fmla="*/ 586 h 1171"/>
                <a:gd name="T2" fmla="*/ 0 w 39"/>
                <a:gd name="T3" fmla="*/ 322 h 1171"/>
                <a:gd name="T4" fmla="*/ 3 w 39"/>
                <a:gd name="T5" fmla="*/ 124 h 1171"/>
                <a:gd name="T6" fmla="*/ 10 w 39"/>
                <a:gd name="T7" fmla="*/ 48 h 1171"/>
                <a:gd name="T8" fmla="*/ 19 w 39"/>
                <a:gd name="T9" fmla="*/ 0 h 1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171">
                  <a:moveTo>
                    <a:pt x="10" y="1171"/>
                  </a:moveTo>
                  <a:lnTo>
                    <a:pt x="0" y="643"/>
                  </a:lnTo>
                  <a:lnTo>
                    <a:pt x="7" y="248"/>
                  </a:lnTo>
                  <a:lnTo>
                    <a:pt x="20" y="95"/>
                  </a:lnTo>
                  <a:lnTo>
                    <a:pt x="3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45" name="Freeform 1308"/>
            <p:cNvSpPr>
              <a:spLocks/>
            </p:cNvSpPr>
            <p:nvPr/>
          </p:nvSpPr>
          <p:spPr bwMode="auto">
            <a:xfrm>
              <a:off x="1228" y="722"/>
              <a:ext cx="20" cy="586"/>
            </a:xfrm>
            <a:custGeom>
              <a:avLst/>
              <a:gdLst>
                <a:gd name="T0" fmla="*/ 5 w 39"/>
                <a:gd name="T1" fmla="*/ 586 h 1171"/>
                <a:gd name="T2" fmla="*/ 0 w 39"/>
                <a:gd name="T3" fmla="*/ 322 h 1171"/>
                <a:gd name="T4" fmla="*/ 4 w 39"/>
                <a:gd name="T5" fmla="*/ 124 h 1171"/>
                <a:gd name="T6" fmla="*/ 10 w 39"/>
                <a:gd name="T7" fmla="*/ 48 h 1171"/>
                <a:gd name="T8" fmla="*/ 20 w 39"/>
                <a:gd name="T9" fmla="*/ 0 h 1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171">
                  <a:moveTo>
                    <a:pt x="9" y="1171"/>
                  </a:moveTo>
                  <a:lnTo>
                    <a:pt x="0" y="643"/>
                  </a:lnTo>
                  <a:lnTo>
                    <a:pt x="7" y="248"/>
                  </a:lnTo>
                  <a:lnTo>
                    <a:pt x="20" y="95"/>
                  </a:lnTo>
                  <a:lnTo>
                    <a:pt x="3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46" name="Freeform 1309"/>
            <p:cNvSpPr>
              <a:spLocks/>
            </p:cNvSpPr>
            <p:nvPr/>
          </p:nvSpPr>
          <p:spPr bwMode="auto">
            <a:xfrm>
              <a:off x="1435" y="722"/>
              <a:ext cx="20" cy="586"/>
            </a:xfrm>
            <a:custGeom>
              <a:avLst/>
              <a:gdLst>
                <a:gd name="T0" fmla="*/ 5 w 39"/>
                <a:gd name="T1" fmla="*/ 586 h 1171"/>
                <a:gd name="T2" fmla="*/ 0 w 39"/>
                <a:gd name="T3" fmla="*/ 322 h 1171"/>
                <a:gd name="T4" fmla="*/ 4 w 39"/>
                <a:gd name="T5" fmla="*/ 124 h 1171"/>
                <a:gd name="T6" fmla="*/ 10 w 39"/>
                <a:gd name="T7" fmla="*/ 48 h 1171"/>
                <a:gd name="T8" fmla="*/ 20 w 39"/>
                <a:gd name="T9" fmla="*/ 0 h 1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171">
                  <a:moveTo>
                    <a:pt x="9" y="1171"/>
                  </a:moveTo>
                  <a:lnTo>
                    <a:pt x="0" y="643"/>
                  </a:lnTo>
                  <a:lnTo>
                    <a:pt x="7" y="248"/>
                  </a:lnTo>
                  <a:lnTo>
                    <a:pt x="19" y="95"/>
                  </a:lnTo>
                  <a:lnTo>
                    <a:pt x="3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47" name="Freeform 1310"/>
            <p:cNvSpPr>
              <a:spLocks/>
            </p:cNvSpPr>
            <p:nvPr/>
          </p:nvSpPr>
          <p:spPr bwMode="auto">
            <a:xfrm>
              <a:off x="1643" y="722"/>
              <a:ext cx="19" cy="586"/>
            </a:xfrm>
            <a:custGeom>
              <a:avLst/>
              <a:gdLst>
                <a:gd name="T0" fmla="*/ 5 w 40"/>
                <a:gd name="T1" fmla="*/ 586 h 1171"/>
                <a:gd name="T2" fmla="*/ 0 w 40"/>
                <a:gd name="T3" fmla="*/ 322 h 1171"/>
                <a:gd name="T4" fmla="*/ 3 w 40"/>
                <a:gd name="T5" fmla="*/ 124 h 1171"/>
                <a:gd name="T6" fmla="*/ 10 w 40"/>
                <a:gd name="T7" fmla="*/ 48 h 1171"/>
                <a:gd name="T8" fmla="*/ 19 w 40"/>
                <a:gd name="T9" fmla="*/ 0 h 1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171">
                  <a:moveTo>
                    <a:pt x="10" y="1171"/>
                  </a:moveTo>
                  <a:lnTo>
                    <a:pt x="0" y="643"/>
                  </a:lnTo>
                  <a:lnTo>
                    <a:pt x="7" y="248"/>
                  </a:lnTo>
                  <a:lnTo>
                    <a:pt x="20" y="95"/>
                  </a:lnTo>
                  <a:lnTo>
                    <a:pt x="4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48" name="Freeform 1311"/>
            <p:cNvSpPr>
              <a:spLocks/>
            </p:cNvSpPr>
            <p:nvPr/>
          </p:nvSpPr>
          <p:spPr bwMode="auto">
            <a:xfrm>
              <a:off x="1849" y="722"/>
              <a:ext cx="21" cy="586"/>
            </a:xfrm>
            <a:custGeom>
              <a:avLst/>
              <a:gdLst>
                <a:gd name="T0" fmla="*/ 5 w 40"/>
                <a:gd name="T1" fmla="*/ 586 h 1171"/>
                <a:gd name="T2" fmla="*/ 0 w 40"/>
                <a:gd name="T3" fmla="*/ 322 h 1171"/>
                <a:gd name="T4" fmla="*/ 4 w 40"/>
                <a:gd name="T5" fmla="*/ 124 h 1171"/>
                <a:gd name="T6" fmla="*/ 10 w 40"/>
                <a:gd name="T7" fmla="*/ 48 h 1171"/>
                <a:gd name="T8" fmla="*/ 21 w 40"/>
                <a:gd name="T9" fmla="*/ 0 h 1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171">
                  <a:moveTo>
                    <a:pt x="10" y="1171"/>
                  </a:moveTo>
                  <a:lnTo>
                    <a:pt x="0" y="643"/>
                  </a:lnTo>
                  <a:lnTo>
                    <a:pt x="7" y="248"/>
                  </a:lnTo>
                  <a:lnTo>
                    <a:pt x="19" y="95"/>
                  </a:lnTo>
                  <a:lnTo>
                    <a:pt x="4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49" name="Freeform 1312"/>
            <p:cNvSpPr>
              <a:spLocks/>
            </p:cNvSpPr>
            <p:nvPr/>
          </p:nvSpPr>
          <p:spPr bwMode="auto">
            <a:xfrm>
              <a:off x="1228" y="722"/>
              <a:ext cx="20" cy="586"/>
            </a:xfrm>
            <a:custGeom>
              <a:avLst/>
              <a:gdLst>
                <a:gd name="T0" fmla="*/ 5 w 39"/>
                <a:gd name="T1" fmla="*/ 586 h 1171"/>
                <a:gd name="T2" fmla="*/ 0 w 39"/>
                <a:gd name="T3" fmla="*/ 322 h 1171"/>
                <a:gd name="T4" fmla="*/ 4 w 39"/>
                <a:gd name="T5" fmla="*/ 124 h 1171"/>
                <a:gd name="T6" fmla="*/ 10 w 39"/>
                <a:gd name="T7" fmla="*/ 48 h 1171"/>
                <a:gd name="T8" fmla="*/ 20 w 39"/>
                <a:gd name="T9" fmla="*/ 0 h 1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171">
                  <a:moveTo>
                    <a:pt x="9" y="1171"/>
                  </a:moveTo>
                  <a:lnTo>
                    <a:pt x="0" y="643"/>
                  </a:lnTo>
                  <a:lnTo>
                    <a:pt x="7" y="248"/>
                  </a:lnTo>
                  <a:lnTo>
                    <a:pt x="20" y="95"/>
                  </a:lnTo>
                  <a:lnTo>
                    <a:pt x="3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50" name="Freeform 1313"/>
            <p:cNvSpPr>
              <a:spLocks/>
            </p:cNvSpPr>
            <p:nvPr/>
          </p:nvSpPr>
          <p:spPr bwMode="auto">
            <a:xfrm>
              <a:off x="1045" y="649"/>
              <a:ext cx="21" cy="654"/>
            </a:xfrm>
            <a:custGeom>
              <a:avLst/>
              <a:gdLst>
                <a:gd name="T0" fmla="*/ 0 w 41"/>
                <a:gd name="T1" fmla="*/ 654 h 1306"/>
                <a:gd name="T2" fmla="*/ 16 w 41"/>
                <a:gd name="T3" fmla="*/ 347 h 1306"/>
                <a:gd name="T4" fmla="*/ 21 w 41"/>
                <a:gd name="T5" fmla="*/ 126 h 1306"/>
                <a:gd name="T6" fmla="*/ 18 w 41"/>
                <a:gd name="T7" fmla="*/ 44 h 1306"/>
                <a:gd name="T8" fmla="*/ 10 w 41"/>
                <a:gd name="T9" fmla="*/ 0 h 1306"/>
                <a:gd name="T10" fmla="*/ 0 w 41"/>
                <a:gd name="T11" fmla="*/ 654 h 1306"/>
                <a:gd name="T12" fmla="*/ 0 w 41"/>
                <a:gd name="T13" fmla="*/ 654 h 13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306">
                  <a:moveTo>
                    <a:pt x="0" y="1306"/>
                  </a:moveTo>
                  <a:lnTo>
                    <a:pt x="32" y="693"/>
                  </a:lnTo>
                  <a:lnTo>
                    <a:pt x="41" y="251"/>
                  </a:lnTo>
                  <a:lnTo>
                    <a:pt x="35" y="87"/>
                  </a:lnTo>
                  <a:lnTo>
                    <a:pt x="19" y="0"/>
                  </a:lnTo>
                  <a:lnTo>
                    <a:pt x="0" y="1306"/>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51" name="Freeform 1314"/>
            <p:cNvSpPr>
              <a:spLocks/>
            </p:cNvSpPr>
            <p:nvPr/>
          </p:nvSpPr>
          <p:spPr bwMode="auto">
            <a:xfrm>
              <a:off x="1045" y="649"/>
              <a:ext cx="21" cy="654"/>
            </a:xfrm>
            <a:custGeom>
              <a:avLst/>
              <a:gdLst>
                <a:gd name="T0" fmla="*/ 0 w 41"/>
                <a:gd name="T1" fmla="*/ 654 h 1306"/>
                <a:gd name="T2" fmla="*/ 16 w 41"/>
                <a:gd name="T3" fmla="*/ 347 h 1306"/>
                <a:gd name="T4" fmla="*/ 21 w 41"/>
                <a:gd name="T5" fmla="*/ 126 h 1306"/>
                <a:gd name="T6" fmla="*/ 18 w 41"/>
                <a:gd name="T7" fmla="*/ 44 h 1306"/>
                <a:gd name="T8" fmla="*/ 10 w 41"/>
                <a:gd name="T9" fmla="*/ 0 h 1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306">
                  <a:moveTo>
                    <a:pt x="0" y="1306"/>
                  </a:moveTo>
                  <a:lnTo>
                    <a:pt x="32" y="693"/>
                  </a:lnTo>
                  <a:lnTo>
                    <a:pt x="41" y="251"/>
                  </a:lnTo>
                  <a:lnTo>
                    <a:pt x="35" y="87"/>
                  </a:lnTo>
                  <a:lnTo>
                    <a:pt x="1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52" name="Freeform 1315"/>
            <p:cNvSpPr>
              <a:spLocks/>
            </p:cNvSpPr>
            <p:nvPr/>
          </p:nvSpPr>
          <p:spPr bwMode="auto">
            <a:xfrm>
              <a:off x="1069" y="765"/>
              <a:ext cx="43" cy="528"/>
            </a:xfrm>
            <a:custGeom>
              <a:avLst/>
              <a:gdLst>
                <a:gd name="T0" fmla="*/ 0 w 85"/>
                <a:gd name="T1" fmla="*/ 528 h 1057"/>
                <a:gd name="T2" fmla="*/ 11 w 85"/>
                <a:gd name="T3" fmla="*/ 281 h 1057"/>
                <a:gd name="T4" fmla="*/ 25 w 85"/>
                <a:gd name="T5" fmla="*/ 102 h 1057"/>
                <a:gd name="T6" fmla="*/ 34 w 85"/>
                <a:gd name="T7" fmla="*/ 36 h 1057"/>
                <a:gd name="T8" fmla="*/ 43 w 85"/>
                <a:gd name="T9" fmla="*/ 0 h 1057"/>
                <a:gd name="T10" fmla="*/ 0 w 85"/>
                <a:gd name="T11" fmla="*/ 528 h 1057"/>
                <a:gd name="T12" fmla="*/ 0 w 85"/>
                <a:gd name="T13" fmla="*/ 528 h 10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1057">
                  <a:moveTo>
                    <a:pt x="0" y="1057"/>
                  </a:moveTo>
                  <a:lnTo>
                    <a:pt x="22" y="562"/>
                  </a:lnTo>
                  <a:lnTo>
                    <a:pt x="50" y="204"/>
                  </a:lnTo>
                  <a:lnTo>
                    <a:pt x="67" y="73"/>
                  </a:lnTo>
                  <a:lnTo>
                    <a:pt x="85" y="0"/>
                  </a:lnTo>
                  <a:lnTo>
                    <a:pt x="0" y="1057"/>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53" name="Freeform 1316"/>
            <p:cNvSpPr>
              <a:spLocks/>
            </p:cNvSpPr>
            <p:nvPr/>
          </p:nvSpPr>
          <p:spPr bwMode="auto">
            <a:xfrm>
              <a:off x="1069" y="765"/>
              <a:ext cx="43" cy="528"/>
            </a:xfrm>
            <a:custGeom>
              <a:avLst/>
              <a:gdLst>
                <a:gd name="T0" fmla="*/ 0 w 85"/>
                <a:gd name="T1" fmla="*/ 528 h 1057"/>
                <a:gd name="T2" fmla="*/ 11 w 85"/>
                <a:gd name="T3" fmla="*/ 281 h 1057"/>
                <a:gd name="T4" fmla="*/ 25 w 85"/>
                <a:gd name="T5" fmla="*/ 102 h 1057"/>
                <a:gd name="T6" fmla="*/ 34 w 85"/>
                <a:gd name="T7" fmla="*/ 36 h 1057"/>
                <a:gd name="T8" fmla="*/ 43 w 85"/>
                <a:gd name="T9" fmla="*/ 0 h 10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057">
                  <a:moveTo>
                    <a:pt x="0" y="1057"/>
                  </a:moveTo>
                  <a:lnTo>
                    <a:pt x="22" y="562"/>
                  </a:lnTo>
                  <a:lnTo>
                    <a:pt x="50" y="204"/>
                  </a:lnTo>
                  <a:lnTo>
                    <a:pt x="67" y="73"/>
                  </a:lnTo>
                  <a:lnTo>
                    <a:pt x="85"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54" name="Freeform 1317"/>
            <p:cNvSpPr>
              <a:spLocks/>
            </p:cNvSpPr>
            <p:nvPr/>
          </p:nvSpPr>
          <p:spPr bwMode="auto">
            <a:xfrm>
              <a:off x="1089" y="693"/>
              <a:ext cx="36" cy="600"/>
            </a:xfrm>
            <a:custGeom>
              <a:avLst/>
              <a:gdLst>
                <a:gd name="T0" fmla="*/ 0 w 74"/>
                <a:gd name="T1" fmla="*/ 600 h 1201"/>
                <a:gd name="T2" fmla="*/ 10 w 74"/>
                <a:gd name="T3" fmla="*/ 510 h 1201"/>
                <a:gd name="T4" fmla="*/ 26 w 74"/>
                <a:gd name="T5" fmla="*/ 321 h 1201"/>
                <a:gd name="T6" fmla="*/ 36 w 74"/>
                <a:gd name="T7" fmla="*/ 122 h 1201"/>
                <a:gd name="T8" fmla="*/ 35 w 74"/>
                <a:gd name="T9" fmla="*/ 46 h 1201"/>
                <a:gd name="T10" fmla="*/ 28 w 74"/>
                <a:gd name="T11" fmla="*/ 0 h 1201"/>
                <a:gd name="T12" fmla="*/ 0 w 74"/>
                <a:gd name="T13" fmla="*/ 600 h 1201"/>
                <a:gd name="T14" fmla="*/ 0 w 74"/>
                <a:gd name="T15" fmla="*/ 600 h 12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1201">
                  <a:moveTo>
                    <a:pt x="0" y="1201"/>
                  </a:moveTo>
                  <a:lnTo>
                    <a:pt x="21" y="1021"/>
                  </a:lnTo>
                  <a:lnTo>
                    <a:pt x="53" y="643"/>
                  </a:lnTo>
                  <a:lnTo>
                    <a:pt x="74" y="244"/>
                  </a:lnTo>
                  <a:lnTo>
                    <a:pt x="72" y="92"/>
                  </a:lnTo>
                  <a:lnTo>
                    <a:pt x="57" y="0"/>
                  </a:lnTo>
                  <a:lnTo>
                    <a:pt x="0" y="120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55" name="Freeform 1318"/>
            <p:cNvSpPr>
              <a:spLocks/>
            </p:cNvSpPr>
            <p:nvPr/>
          </p:nvSpPr>
          <p:spPr bwMode="auto">
            <a:xfrm>
              <a:off x="1089" y="693"/>
              <a:ext cx="36" cy="600"/>
            </a:xfrm>
            <a:custGeom>
              <a:avLst/>
              <a:gdLst>
                <a:gd name="T0" fmla="*/ 0 w 74"/>
                <a:gd name="T1" fmla="*/ 600 h 1201"/>
                <a:gd name="T2" fmla="*/ 10 w 74"/>
                <a:gd name="T3" fmla="*/ 510 h 1201"/>
                <a:gd name="T4" fmla="*/ 26 w 74"/>
                <a:gd name="T5" fmla="*/ 321 h 1201"/>
                <a:gd name="T6" fmla="*/ 36 w 74"/>
                <a:gd name="T7" fmla="*/ 122 h 1201"/>
                <a:gd name="T8" fmla="*/ 35 w 74"/>
                <a:gd name="T9" fmla="*/ 46 h 1201"/>
                <a:gd name="T10" fmla="*/ 28 w 74"/>
                <a:gd name="T11" fmla="*/ 0 h 12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1201">
                  <a:moveTo>
                    <a:pt x="0" y="1201"/>
                  </a:moveTo>
                  <a:lnTo>
                    <a:pt x="21" y="1021"/>
                  </a:lnTo>
                  <a:lnTo>
                    <a:pt x="53" y="643"/>
                  </a:lnTo>
                  <a:lnTo>
                    <a:pt x="74" y="244"/>
                  </a:lnTo>
                  <a:lnTo>
                    <a:pt x="72" y="92"/>
                  </a:lnTo>
                  <a:lnTo>
                    <a:pt x="57"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56" name="Freeform 1319"/>
            <p:cNvSpPr>
              <a:spLocks/>
            </p:cNvSpPr>
            <p:nvPr/>
          </p:nvSpPr>
          <p:spPr bwMode="auto">
            <a:xfrm>
              <a:off x="1146" y="827"/>
              <a:ext cx="36" cy="471"/>
            </a:xfrm>
            <a:custGeom>
              <a:avLst/>
              <a:gdLst>
                <a:gd name="T0" fmla="*/ 0 w 73"/>
                <a:gd name="T1" fmla="*/ 471 h 941"/>
                <a:gd name="T2" fmla="*/ 22 w 73"/>
                <a:gd name="T3" fmla="*/ 253 h 941"/>
                <a:gd name="T4" fmla="*/ 34 w 73"/>
                <a:gd name="T5" fmla="*/ 93 h 941"/>
                <a:gd name="T6" fmla="*/ 36 w 73"/>
                <a:gd name="T7" fmla="*/ 34 h 941"/>
                <a:gd name="T8" fmla="*/ 33 w 73"/>
                <a:gd name="T9" fmla="*/ 0 h 941"/>
                <a:gd name="T10" fmla="*/ 0 w 73"/>
                <a:gd name="T11" fmla="*/ 471 h 941"/>
                <a:gd name="T12" fmla="*/ 0 w 73"/>
                <a:gd name="T13" fmla="*/ 471 h 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941">
                  <a:moveTo>
                    <a:pt x="0" y="941"/>
                  </a:moveTo>
                  <a:lnTo>
                    <a:pt x="45" y="505"/>
                  </a:lnTo>
                  <a:lnTo>
                    <a:pt x="69" y="186"/>
                  </a:lnTo>
                  <a:lnTo>
                    <a:pt x="73" y="68"/>
                  </a:lnTo>
                  <a:lnTo>
                    <a:pt x="67" y="0"/>
                  </a:lnTo>
                  <a:lnTo>
                    <a:pt x="0" y="94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57" name="Freeform 1320"/>
            <p:cNvSpPr>
              <a:spLocks/>
            </p:cNvSpPr>
            <p:nvPr/>
          </p:nvSpPr>
          <p:spPr bwMode="auto">
            <a:xfrm>
              <a:off x="1146" y="827"/>
              <a:ext cx="36" cy="471"/>
            </a:xfrm>
            <a:custGeom>
              <a:avLst/>
              <a:gdLst>
                <a:gd name="T0" fmla="*/ 0 w 73"/>
                <a:gd name="T1" fmla="*/ 471 h 941"/>
                <a:gd name="T2" fmla="*/ 22 w 73"/>
                <a:gd name="T3" fmla="*/ 253 h 941"/>
                <a:gd name="T4" fmla="*/ 34 w 73"/>
                <a:gd name="T5" fmla="*/ 93 h 941"/>
                <a:gd name="T6" fmla="*/ 36 w 73"/>
                <a:gd name="T7" fmla="*/ 34 h 941"/>
                <a:gd name="T8" fmla="*/ 33 w 73"/>
                <a:gd name="T9" fmla="*/ 0 h 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941">
                  <a:moveTo>
                    <a:pt x="0" y="941"/>
                  </a:moveTo>
                  <a:lnTo>
                    <a:pt x="45" y="505"/>
                  </a:lnTo>
                  <a:lnTo>
                    <a:pt x="69" y="186"/>
                  </a:lnTo>
                  <a:lnTo>
                    <a:pt x="73" y="68"/>
                  </a:lnTo>
                  <a:lnTo>
                    <a:pt x="67"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58" name="Freeform 1321"/>
            <p:cNvSpPr>
              <a:spLocks/>
            </p:cNvSpPr>
            <p:nvPr/>
          </p:nvSpPr>
          <p:spPr bwMode="auto">
            <a:xfrm>
              <a:off x="1146" y="804"/>
              <a:ext cx="72" cy="479"/>
            </a:xfrm>
            <a:custGeom>
              <a:avLst/>
              <a:gdLst>
                <a:gd name="T0" fmla="*/ 72 w 144"/>
                <a:gd name="T1" fmla="*/ 0 h 960"/>
                <a:gd name="T2" fmla="*/ 30 w 144"/>
                <a:gd name="T3" fmla="*/ 479 h 960"/>
                <a:gd name="T4" fmla="*/ 21 w 144"/>
                <a:gd name="T5" fmla="*/ 405 h 960"/>
                <a:gd name="T6" fmla="*/ 11 w 144"/>
                <a:gd name="T7" fmla="*/ 347 h 960"/>
                <a:gd name="T8" fmla="*/ 0 w 144"/>
                <a:gd name="T9" fmla="*/ 306 h 960"/>
                <a:gd name="T10" fmla="*/ 72 w 144"/>
                <a:gd name="T11" fmla="*/ 0 h 960"/>
                <a:gd name="T12" fmla="*/ 72 w 144"/>
                <a:gd name="T13" fmla="*/ 0 h 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960">
                  <a:moveTo>
                    <a:pt x="144" y="0"/>
                  </a:moveTo>
                  <a:lnTo>
                    <a:pt x="59" y="960"/>
                  </a:lnTo>
                  <a:lnTo>
                    <a:pt x="41" y="811"/>
                  </a:lnTo>
                  <a:lnTo>
                    <a:pt x="22" y="696"/>
                  </a:lnTo>
                  <a:lnTo>
                    <a:pt x="0" y="614"/>
                  </a:lnTo>
                  <a:lnTo>
                    <a:pt x="144" y="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59" name="Freeform 1322"/>
            <p:cNvSpPr>
              <a:spLocks/>
            </p:cNvSpPr>
            <p:nvPr/>
          </p:nvSpPr>
          <p:spPr bwMode="auto">
            <a:xfrm>
              <a:off x="1213" y="789"/>
              <a:ext cx="12" cy="504"/>
            </a:xfrm>
            <a:custGeom>
              <a:avLst/>
              <a:gdLst>
                <a:gd name="T0" fmla="*/ 0 w 24"/>
                <a:gd name="T1" fmla="*/ 504 h 1008"/>
                <a:gd name="T2" fmla="*/ 11 w 24"/>
                <a:gd name="T3" fmla="*/ 271 h 1008"/>
                <a:gd name="T4" fmla="*/ 12 w 24"/>
                <a:gd name="T5" fmla="*/ 100 h 1008"/>
                <a:gd name="T6" fmla="*/ 9 w 24"/>
                <a:gd name="T7" fmla="*/ 38 h 1008"/>
                <a:gd name="T8" fmla="*/ 0 w 24"/>
                <a:gd name="T9" fmla="*/ 0 h 1008"/>
                <a:gd name="T10" fmla="*/ 0 w 24"/>
                <a:gd name="T11" fmla="*/ 504 h 1008"/>
                <a:gd name="T12" fmla="*/ 0 w 24"/>
                <a:gd name="T13" fmla="*/ 504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008">
                  <a:moveTo>
                    <a:pt x="0" y="1008"/>
                  </a:moveTo>
                  <a:lnTo>
                    <a:pt x="22" y="542"/>
                  </a:lnTo>
                  <a:lnTo>
                    <a:pt x="24" y="200"/>
                  </a:lnTo>
                  <a:lnTo>
                    <a:pt x="17" y="75"/>
                  </a:lnTo>
                  <a:lnTo>
                    <a:pt x="0" y="0"/>
                  </a:lnTo>
                  <a:lnTo>
                    <a:pt x="0" y="1008"/>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60" name="Freeform 1323"/>
            <p:cNvSpPr>
              <a:spLocks/>
            </p:cNvSpPr>
            <p:nvPr/>
          </p:nvSpPr>
          <p:spPr bwMode="auto">
            <a:xfrm>
              <a:off x="1213" y="789"/>
              <a:ext cx="12" cy="504"/>
            </a:xfrm>
            <a:custGeom>
              <a:avLst/>
              <a:gdLst>
                <a:gd name="T0" fmla="*/ 0 w 24"/>
                <a:gd name="T1" fmla="*/ 504 h 1008"/>
                <a:gd name="T2" fmla="*/ 11 w 24"/>
                <a:gd name="T3" fmla="*/ 271 h 1008"/>
                <a:gd name="T4" fmla="*/ 12 w 24"/>
                <a:gd name="T5" fmla="*/ 100 h 1008"/>
                <a:gd name="T6" fmla="*/ 9 w 24"/>
                <a:gd name="T7" fmla="*/ 38 h 1008"/>
                <a:gd name="T8" fmla="*/ 0 w 24"/>
                <a:gd name="T9" fmla="*/ 0 h 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008">
                  <a:moveTo>
                    <a:pt x="0" y="1008"/>
                  </a:moveTo>
                  <a:lnTo>
                    <a:pt x="22" y="542"/>
                  </a:lnTo>
                  <a:lnTo>
                    <a:pt x="24" y="200"/>
                  </a:lnTo>
                  <a:lnTo>
                    <a:pt x="17" y="7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61" name="Freeform 1324"/>
            <p:cNvSpPr>
              <a:spLocks/>
            </p:cNvSpPr>
            <p:nvPr/>
          </p:nvSpPr>
          <p:spPr bwMode="auto">
            <a:xfrm>
              <a:off x="1193" y="943"/>
              <a:ext cx="59" cy="350"/>
            </a:xfrm>
            <a:custGeom>
              <a:avLst/>
              <a:gdLst>
                <a:gd name="T0" fmla="*/ 0 w 116"/>
                <a:gd name="T1" fmla="*/ 350 h 702"/>
                <a:gd name="T2" fmla="*/ 26 w 116"/>
                <a:gd name="T3" fmla="*/ 190 h 702"/>
                <a:gd name="T4" fmla="*/ 59 w 116"/>
                <a:gd name="T5" fmla="*/ 0 h 702"/>
                <a:gd name="T6" fmla="*/ 0 w 116"/>
                <a:gd name="T7" fmla="*/ 350 h 702"/>
                <a:gd name="T8" fmla="*/ 0 w 116"/>
                <a:gd name="T9" fmla="*/ 35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702">
                  <a:moveTo>
                    <a:pt x="0" y="702"/>
                  </a:moveTo>
                  <a:lnTo>
                    <a:pt x="51" y="381"/>
                  </a:lnTo>
                  <a:lnTo>
                    <a:pt x="116" y="0"/>
                  </a:lnTo>
                  <a:lnTo>
                    <a:pt x="0" y="702"/>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62" name="Freeform 1325"/>
            <p:cNvSpPr>
              <a:spLocks/>
            </p:cNvSpPr>
            <p:nvPr/>
          </p:nvSpPr>
          <p:spPr bwMode="auto">
            <a:xfrm>
              <a:off x="1193" y="943"/>
              <a:ext cx="59" cy="350"/>
            </a:xfrm>
            <a:custGeom>
              <a:avLst/>
              <a:gdLst>
                <a:gd name="T0" fmla="*/ 0 w 116"/>
                <a:gd name="T1" fmla="*/ 350 h 702"/>
                <a:gd name="T2" fmla="*/ 26 w 116"/>
                <a:gd name="T3" fmla="*/ 190 h 702"/>
                <a:gd name="T4" fmla="*/ 59 w 116"/>
                <a:gd name="T5" fmla="*/ 0 h 702"/>
                <a:gd name="T6" fmla="*/ 0 60000 65536"/>
                <a:gd name="T7" fmla="*/ 0 60000 65536"/>
                <a:gd name="T8" fmla="*/ 0 60000 65536"/>
              </a:gdLst>
              <a:ahLst/>
              <a:cxnLst>
                <a:cxn ang="T6">
                  <a:pos x="T0" y="T1"/>
                </a:cxn>
                <a:cxn ang="T7">
                  <a:pos x="T2" y="T3"/>
                </a:cxn>
                <a:cxn ang="T8">
                  <a:pos x="T4" y="T5"/>
                </a:cxn>
              </a:cxnLst>
              <a:rect l="0" t="0" r="r" b="b"/>
              <a:pathLst>
                <a:path w="116" h="702">
                  <a:moveTo>
                    <a:pt x="0" y="702"/>
                  </a:moveTo>
                  <a:lnTo>
                    <a:pt x="51" y="381"/>
                  </a:lnTo>
                  <a:lnTo>
                    <a:pt x="116"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63" name="Freeform 1326"/>
            <p:cNvSpPr>
              <a:spLocks/>
            </p:cNvSpPr>
            <p:nvPr/>
          </p:nvSpPr>
          <p:spPr bwMode="auto">
            <a:xfrm>
              <a:off x="1237" y="626"/>
              <a:ext cx="33" cy="662"/>
            </a:xfrm>
            <a:custGeom>
              <a:avLst/>
              <a:gdLst>
                <a:gd name="T0" fmla="*/ 0 w 66"/>
                <a:gd name="T1" fmla="*/ 143 h 1323"/>
                <a:gd name="T2" fmla="*/ 7 w 66"/>
                <a:gd name="T3" fmla="*/ 158 h 1323"/>
                <a:gd name="T4" fmla="*/ 12 w 66"/>
                <a:gd name="T5" fmla="*/ 182 h 1323"/>
                <a:gd name="T6" fmla="*/ 19 w 66"/>
                <a:gd name="T7" fmla="*/ 247 h 1323"/>
                <a:gd name="T8" fmla="*/ 22 w 66"/>
                <a:gd name="T9" fmla="*/ 422 h 1323"/>
                <a:gd name="T10" fmla="*/ 15 w 66"/>
                <a:gd name="T11" fmla="*/ 662 h 1323"/>
                <a:gd name="T12" fmla="*/ 30 w 66"/>
                <a:gd name="T13" fmla="*/ 356 h 1323"/>
                <a:gd name="T14" fmla="*/ 33 w 66"/>
                <a:gd name="T15" fmla="*/ 132 h 1323"/>
                <a:gd name="T16" fmla="*/ 29 w 66"/>
                <a:gd name="T17" fmla="*/ 48 h 1323"/>
                <a:gd name="T18" fmla="*/ 19 w 66"/>
                <a:gd name="T19" fmla="*/ 0 h 1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323">
                  <a:moveTo>
                    <a:pt x="0" y="286"/>
                  </a:moveTo>
                  <a:lnTo>
                    <a:pt x="14" y="315"/>
                  </a:lnTo>
                  <a:lnTo>
                    <a:pt x="23" y="363"/>
                  </a:lnTo>
                  <a:lnTo>
                    <a:pt x="37" y="493"/>
                  </a:lnTo>
                  <a:lnTo>
                    <a:pt x="44" y="844"/>
                  </a:lnTo>
                  <a:lnTo>
                    <a:pt x="29" y="1323"/>
                  </a:lnTo>
                  <a:lnTo>
                    <a:pt x="59" y="712"/>
                  </a:lnTo>
                  <a:lnTo>
                    <a:pt x="66" y="263"/>
                  </a:lnTo>
                  <a:lnTo>
                    <a:pt x="58" y="96"/>
                  </a:lnTo>
                  <a:lnTo>
                    <a:pt x="3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64" name="Freeform 1327"/>
            <p:cNvSpPr>
              <a:spLocks/>
            </p:cNvSpPr>
            <p:nvPr/>
          </p:nvSpPr>
          <p:spPr bwMode="auto">
            <a:xfrm>
              <a:off x="1265" y="760"/>
              <a:ext cx="39" cy="533"/>
            </a:xfrm>
            <a:custGeom>
              <a:avLst/>
              <a:gdLst>
                <a:gd name="T0" fmla="*/ 0 w 77"/>
                <a:gd name="T1" fmla="*/ 533 h 1067"/>
                <a:gd name="T2" fmla="*/ 12 w 77"/>
                <a:gd name="T3" fmla="*/ 281 h 1067"/>
                <a:gd name="T4" fmla="*/ 25 w 77"/>
                <a:gd name="T5" fmla="*/ 99 h 1067"/>
                <a:gd name="T6" fmla="*/ 32 w 77"/>
                <a:gd name="T7" fmla="*/ 34 h 1067"/>
                <a:gd name="T8" fmla="*/ 39 w 77"/>
                <a:gd name="T9" fmla="*/ 0 h 1067"/>
                <a:gd name="T10" fmla="*/ 0 w 77"/>
                <a:gd name="T11" fmla="*/ 533 h 1067"/>
                <a:gd name="T12" fmla="*/ 0 w 77"/>
                <a:gd name="T13" fmla="*/ 533 h 1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1067">
                  <a:moveTo>
                    <a:pt x="0" y="1067"/>
                  </a:moveTo>
                  <a:lnTo>
                    <a:pt x="24" y="562"/>
                  </a:lnTo>
                  <a:lnTo>
                    <a:pt x="49" y="199"/>
                  </a:lnTo>
                  <a:lnTo>
                    <a:pt x="63" y="69"/>
                  </a:lnTo>
                  <a:lnTo>
                    <a:pt x="77" y="0"/>
                  </a:lnTo>
                  <a:lnTo>
                    <a:pt x="0" y="1067"/>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65" name="Freeform 1328"/>
            <p:cNvSpPr>
              <a:spLocks/>
            </p:cNvSpPr>
            <p:nvPr/>
          </p:nvSpPr>
          <p:spPr bwMode="auto">
            <a:xfrm>
              <a:off x="1265" y="760"/>
              <a:ext cx="39" cy="533"/>
            </a:xfrm>
            <a:custGeom>
              <a:avLst/>
              <a:gdLst>
                <a:gd name="T0" fmla="*/ 0 w 77"/>
                <a:gd name="T1" fmla="*/ 533 h 1067"/>
                <a:gd name="T2" fmla="*/ 12 w 77"/>
                <a:gd name="T3" fmla="*/ 281 h 1067"/>
                <a:gd name="T4" fmla="*/ 25 w 77"/>
                <a:gd name="T5" fmla="*/ 99 h 1067"/>
                <a:gd name="T6" fmla="*/ 32 w 77"/>
                <a:gd name="T7" fmla="*/ 34 h 1067"/>
                <a:gd name="T8" fmla="*/ 39 w 77"/>
                <a:gd name="T9" fmla="*/ 0 h 1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067">
                  <a:moveTo>
                    <a:pt x="0" y="1067"/>
                  </a:moveTo>
                  <a:lnTo>
                    <a:pt x="24" y="562"/>
                  </a:lnTo>
                  <a:lnTo>
                    <a:pt x="49" y="199"/>
                  </a:lnTo>
                  <a:lnTo>
                    <a:pt x="63" y="69"/>
                  </a:lnTo>
                  <a:lnTo>
                    <a:pt x="77"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66" name="Freeform 1329"/>
            <p:cNvSpPr>
              <a:spLocks/>
            </p:cNvSpPr>
            <p:nvPr/>
          </p:nvSpPr>
          <p:spPr bwMode="auto">
            <a:xfrm>
              <a:off x="1184" y="741"/>
              <a:ext cx="115" cy="552"/>
            </a:xfrm>
            <a:custGeom>
              <a:avLst/>
              <a:gdLst>
                <a:gd name="T0" fmla="*/ 115 w 232"/>
                <a:gd name="T1" fmla="*/ 350 h 1105"/>
                <a:gd name="T2" fmla="*/ 115 w 232"/>
                <a:gd name="T3" fmla="*/ 402 h 1105"/>
                <a:gd name="T4" fmla="*/ 110 w 232"/>
                <a:gd name="T5" fmla="*/ 469 h 1105"/>
                <a:gd name="T6" fmla="*/ 100 w 232"/>
                <a:gd name="T7" fmla="*/ 552 h 1105"/>
                <a:gd name="T8" fmla="*/ 60 w 232"/>
                <a:gd name="T9" fmla="*/ 299 h 1105"/>
                <a:gd name="T10" fmla="*/ 26 w 232"/>
                <a:gd name="T11" fmla="*/ 112 h 1105"/>
                <a:gd name="T12" fmla="*/ 0 w 232"/>
                <a:gd name="T13" fmla="*/ 0 h 1105"/>
                <a:gd name="T14" fmla="*/ 115 w 232"/>
                <a:gd name="T15" fmla="*/ 350 h 1105"/>
                <a:gd name="T16" fmla="*/ 115 w 232"/>
                <a:gd name="T17" fmla="*/ 350 h 1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2" h="1105">
                  <a:moveTo>
                    <a:pt x="232" y="700"/>
                  </a:moveTo>
                  <a:lnTo>
                    <a:pt x="232" y="804"/>
                  </a:lnTo>
                  <a:lnTo>
                    <a:pt x="221" y="939"/>
                  </a:lnTo>
                  <a:lnTo>
                    <a:pt x="202" y="1105"/>
                  </a:lnTo>
                  <a:lnTo>
                    <a:pt x="121" y="598"/>
                  </a:lnTo>
                  <a:lnTo>
                    <a:pt x="53" y="225"/>
                  </a:lnTo>
                  <a:lnTo>
                    <a:pt x="0" y="0"/>
                  </a:lnTo>
                  <a:lnTo>
                    <a:pt x="232" y="70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67" name="Freeform 1330"/>
            <p:cNvSpPr>
              <a:spLocks/>
            </p:cNvSpPr>
            <p:nvPr/>
          </p:nvSpPr>
          <p:spPr bwMode="auto">
            <a:xfrm>
              <a:off x="1184" y="741"/>
              <a:ext cx="115" cy="552"/>
            </a:xfrm>
            <a:custGeom>
              <a:avLst/>
              <a:gdLst>
                <a:gd name="T0" fmla="*/ 115 w 232"/>
                <a:gd name="T1" fmla="*/ 350 h 1105"/>
                <a:gd name="T2" fmla="*/ 115 w 232"/>
                <a:gd name="T3" fmla="*/ 402 h 1105"/>
                <a:gd name="T4" fmla="*/ 110 w 232"/>
                <a:gd name="T5" fmla="*/ 469 h 1105"/>
                <a:gd name="T6" fmla="*/ 100 w 232"/>
                <a:gd name="T7" fmla="*/ 552 h 1105"/>
                <a:gd name="T8" fmla="*/ 60 w 232"/>
                <a:gd name="T9" fmla="*/ 299 h 1105"/>
                <a:gd name="T10" fmla="*/ 26 w 232"/>
                <a:gd name="T11" fmla="*/ 112 h 1105"/>
                <a:gd name="T12" fmla="*/ 0 w 232"/>
                <a:gd name="T13" fmla="*/ 0 h 1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 h="1105">
                  <a:moveTo>
                    <a:pt x="232" y="700"/>
                  </a:moveTo>
                  <a:lnTo>
                    <a:pt x="232" y="804"/>
                  </a:lnTo>
                  <a:lnTo>
                    <a:pt x="221" y="939"/>
                  </a:lnTo>
                  <a:lnTo>
                    <a:pt x="202" y="1105"/>
                  </a:lnTo>
                  <a:lnTo>
                    <a:pt x="121" y="598"/>
                  </a:lnTo>
                  <a:lnTo>
                    <a:pt x="53" y="22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68" name="Freeform 1331"/>
            <p:cNvSpPr>
              <a:spLocks/>
            </p:cNvSpPr>
            <p:nvPr/>
          </p:nvSpPr>
          <p:spPr bwMode="auto">
            <a:xfrm>
              <a:off x="1049" y="972"/>
              <a:ext cx="7" cy="316"/>
            </a:xfrm>
            <a:custGeom>
              <a:avLst/>
              <a:gdLst>
                <a:gd name="T0" fmla="*/ 0 w 13"/>
                <a:gd name="T1" fmla="*/ 316 h 632"/>
                <a:gd name="T2" fmla="*/ 6 w 13"/>
                <a:gd name="T3" fmla="*/ 180 h 632"/>
                <a:gd name="T4" fmla="*/ 7 w 13"/>
                <a:gd name="T5" fmla="*/ 73 h 632"/>
                <a:gd name="T6" fmla="*/ 0 w 13"/>
                <a:gd name="T7" fmla="*/ 0 h 632"/>
                <a:gd name="T8" fmla="*/ 0 w 13"/>
                <a:gd name="T9" fmla="*/ 316 h 632"/>
                <a:gd name="T10" fmla="*/ 0 w 13"/>
                <a:gd name="T11" fmla="*/ 316 h 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632">
                  <a:moveTo>
                    <a:pt x="0" y="632"/>
                  </a:moveTo>
                  <a:lnTo>
                    <a:pt x="11" y="359"/>
                  </a:lnTo>
                  <a:lnTo>
                    <a:pt x="13" y="146"/>
                  </a:lnTo>
                  <a:lnTo>
                    <a:pt x="0" y="0"/>
                  </a:lnTo>
                  <a:lnTo>
                    <a:pt x="0" y="632"/>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69" name="Freeform 1332"/>
            <p:cNvSpPr>
              <a:spLocks/>
            </p:cNvSpPr>
            <p:nvPr/>
          </p:nvSpPr>
          <p:spPr bwMode="auto">
            <a:xfrm>
              <a:off x="1049" y="972"/>
              <a:ext cx="7" cy="316"/>
            </a:xfrm>
            <a:custGeom>
              <a:avLst/>
              <a:gdLst>
                <a:gd name="T0" fmla="*/ 0 w 13"/>
                <a:gd name="T1" fmla="*/ 316 h 632"/>
                <a:gd name="T2" fmla="*/ 6 w 13"/>
                <a:gd name="T3" fmla="*/ 180 h 632"/>
                <a:gd name="T4" fmla="*/ 7 w 13"/>
                <a:gd name="T5" fmla="*/ 73 h 632"/>
                <a:gd name="T6" fmla="*/ 0 w 13"/>
                <a:gd name="T7" fmla="*/ 0 h 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632">
                  <a:moveTo>
                    <a:pt x="0" y="632"/>
                  </a:moveTo>
                  <a:lnTo>
                    <a:pt x="11" y="359"/>
                  </a:lnTo>
                  <a:lnTo>
                    <a:pt x="13" y="146"/>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70" name="Freeform 1333"/>
            <p:cNvSpPr>
              <a:spLocks/>
            </p:cNvSpPr>
            <p:nvPr/>
          </p:nvSpPr>
          <p:spPr bwMode="auto">
            <a:xfrm>
              <a:off x="967" y="690"/>
              <a:ext cx="91" cy="595"/>
            </a:xfrm>
            <a:custGeom>
              <a:avLst/>
              <a:gdLst>
                <a:gd name="T0" fmla="*/ 91 w 182"/>
                <a:gd name="T1" fmla="*/ 293 h 1189"/>
                <a:gd name="T2" fmla="*/ 78 w 182"/>
                <a:gd name="T3" fmla="*/ 315 h 1189"/>
                <a:gd name="T4" fmla="*/ 64 w 182"/>
                <a:gd name="T5" fmla="*/ 354 h 1189"/>
                <a:gd name="T6" fmla="*/ 38 w 182"/>
                <a:gd name="T7" fmla="*/ 456 h 1189"/>
                <a:gd name="T8" fmla="*/ 9 w 182"/>
                <a:gd name="T9" fmla="*/ 595 h 1189"/>
                <a:gd name="T10" fmla="*/ 6 w 182"/>
                <a:gd name="T11" fmla="*/ 510 h 1189"/>
                <a:gd name="T12" fmla="*/ 0 w 182"/>
                <a:gd name="T13" fmla="*/ 319 h 1189"/>
                <a:gd name="T14" fmla="*/ 4 w 182"/>
                <a:gd name="T15" fmla="*/ 118 h 1189"/>
                <a:gd name="T16" fmla="*/ 12 w 182"/>
                <a:gd name="T17" fmla="*/ 42 h 1189"/>
                <a:gd name="T18" fmla="*/ 17 w 182"/>
                <a:gd name="T19" fmla="*/ 17 h 1189"/>
                <a:gd name="T20" fmla="*/ 24 w 182"/>
                <a:gd name="T21" fmla="*/ 0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2" h="1189">
                  <a:moveTo>
                    <a:pt x="182" y="586"/>
                  </a:moveTo>
                  <a:lnTo>
                    <a:pt x="156" y="630"/>
                  </a:lnTo>
                  <a:lnTo>
                    <a:pt x="128" y="708"/>
                  </a:lnTo>
                  <a:lnTo>
                    <a:pt x="75" y="912"/>
                  </a:lnTo>
                  <a:lnTo>
                    <a:pt x="18" y="1189"/>
                  </a:lnTo>
                  <a:lnTo>
                    <a:pt x="12" y="1020"/>
                  </a:lnTo>
                  <a:lnTo>
                    <a:pt x="0" y="637"/>
                  </a:lnTo>
                  <a:lnTo>
                    <a:pt x="7" y="235"/>
                  </a:lnTo>
                  <a:lnTo>
                    <a:pt x="23" y="84"/>
                  </a:lnTo>
                  <a:lnTo>
                    <a:pt x="33" y="33"/>
                  </a:lnTo>
                  <a:lnTo>
                    <a:pt x="47"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71" name="Freeform 1334"/>
            <p:cNvSpPr>
              <a:spLocks/>
            </p:cNvSpPr>
            <p:nvPr/>
          </p:nvSpPr>
          <p:spPr bwMode="auto">
            <a:xfrm>
              <a:off x="1117" y="631"/>
              <a:ext cx="22" cy="657"/>
            </a:xfrm>
            <a:custGeom>
              <a:avLst/>
              <a:gdLst>
                <a:gd name="T0" fmla="*/ 0 w 45"/>
                <a:gd name="T1" fmla="*/ 657 h 1314"/>
                <a:gd name="T2" fmla="*/ 16 w 45"/>
                <a:gd name="T3" fmla="*/ 339 h 1314"/>
                <a:gd name="T4" fmla="*/ 22 w 45"/>
                <a:gd name="T5" fmla="*/ 115 h 1314"/>
                <a:gd name="T6" fmla="*/ 21 w 45"/>
                <a:gd name="T7" fmla="*/ 37 h 1314"/>
                <a:gd name="T8" fmla="*/ 14 w 45"/>
                <a:gd name="T9" fmla="*/ 0 h 1314"/>
                <a:gd name="T10" fmla="*/ 0 w 45"/>
                <a:gd name="T11" fmla="*/ 657 h 1314"/>
                <a:gd name="T12" fmla="*/ 0 w 45"/>
                <a:gd name="T13" fmla="*/ 657 h 1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1314">
                  <a:moveTo>
                    <a:pt x="0" y="1314"/>
                  </a:moveTo>
                  <a:lnTo>
                    <a:pt x="33" y="677"/>
                  </a:lnTo>
                  <a:lnTo>
                    <a:pt x="45" y="229"/>
                  </a:lnTo>
                  <a:lnTo>
                    <a:pt x="42" y="74"/>
                  </a:lnTo>
                  <a:lnTo>
                    <a:pt x="28" y="0"/>
                  </a:lnTo>
                  <a:lnTo>
                    <a:pt x="0" y="1314"/>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72" name="Freeform 1335"/>
            <p:cNvSpPr>
              <a:spLocks/>
            </p:cNvSpPr>
            <p:nvPr/>
          </p:nvSpPr>
          <p:spPr bwMode="auto">
            <a:xfrm>
              <a:off x="1117" y="631"/>
              <a:ext cx="22" cy="657"/>
            </a:xfrm>
            <a:custGeom>
              <a:avLst/>
              <a:gdLst>
                <a:gd name="T0" fmla="*/ 0 w 45"/>
                <a:gd name="T1" fmla="*/ 657 h 1314"/>
                <a:gd name="T2" fmla="*/ 16 w 45"/>
                <a:gd name="T3" fmla="*/ 339 h 1314"/>
                <a:gd name="T4" fmla="*/ 22 w 45"/>
                <a:gd name="T5" fmla="*/ 115 h 1314"/>
                <a:gd name="T6" fmla="*/ 21 w 45"/>
                <a:gd name="T7" fmla="*/ 37 h 1314"/>
                <a:gd name="T8" fmla="*/ 14 w 45"/>
                <a:gd name="T9" fmla="*/ 0 h 13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314">
                  <a:moveTo>
                    <a:pt x="0" y="1314"/>
                  </a:moveTo>
                  <a:lnTo>
                    <a:pt x="33" y="677"/>
                  </a:lnTo>
                  <a:lnTo>
                    <a:pt x="45" y="229"/>
                  </a:lnTo>
                  <a:lnTo>
                    <a:pt x="42" y="74"/>
                  </a:lnTo>
                  <a:lnTo>
                    <a:pt x="2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73" name="Freeform 1336"/>
            <p:cNvSpPr>
              <a:spLocks/>
            </p:cNvSpPr>
            <p:nvPr/>
          </p:nvSpPr>
          <p:spPr bwMode="auto">
            <a:xfrm>
              <a:off x="1280" y="818"/>
              <a:ext cx="38" cy="490"/>
            </a:xfrm>
            <a:custGeom>
              <a:avLst/>
              <a:gdLst>
                <a:gd name="T0" fmla="*/ 38 w 77"/>
                <a:gd name="T1" fmla="*/ 490 h 980"/>
                <a:gd name="T2" fmla="*/ 32 w 77"/>
                <a:gd name="T3" fmla="*/ 287 h 980"/>
                <a:gd name="T4" fmla="*/ 20 w 77"/>
                <a:gd name="T5" fmla="*/ 124 h 980"/>
                <a:gd name="T6" fmla="*/ 11 w 77"/>
                <a:gd name="T7" fmla="*/ 53 h 980"/>
                <a:gd name="T8" fmla="*/ 0 w 77"/>
                <a:gd name="T9" fmla="*/ 0 h 980"/>
                <a:gd name="T10" fmla="*/ 38 w 77"/>
                <a:gd name="T11" fmla="*/ 490 h 980"/>
                <a:gd name="T12" fmla="*/ 38 w 77"/>
                <a:gd name="T13" fmla="*/ 490 h 9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980">
                  <a:moveTo>
                    <a:pt x="77" y="980"/>
                  </a:moveTo>
                  <a:lnTo>
                    <a:pt x="64" y="573"/>
                  </a:lnTo>
                  <a:lnTo>
                    <a:pt x="41" y="247"/>
                  </a:lnTo>
                  <a:lnTo>
                    <a:pt x="23" y="105"/>
                  </a:lnTo>
                  <a:lnTo>
                    <a:pt x="0" y="0"/>
                  </a:lnTo>
                  <a:lnTo>
                    <a:pt x="77" y="98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74" name="Freeform 1337"/>
            <p:cNvSpPr>
              <a:spLocks/>
            </p:cNvSpPr>
            <p:nvPr/>
          </p:nvSpPr>
          <p:spPr bwMode="auto">
            <a:xfrm>
              <a:off x="1280" y="818"/>
              <a:ext cx="38" cy="490"/>
            </a:xfrm>
            <a:custGeom>
              <a:avLst/>
              <a:gdLst>
                <a:gd name="T0" fmla="*/ 38 w 77"/>
                <a:gd name="T1" fmla="*/ 490 h 980"/>
                <a:gd name="T2" fmla="*/ 32 w 77"/>
                <a:gd name="T3" fmla="*/ 287 h 980"/>
                <a:gd name="T4" fmla="*/ 20 w 77"/>
                <a:gd name="T5" fmla="*/ 124 h 980"/>
                <a:gd name="T6" fmla="*/ 11 w 77"/>
                <a:gd name="T7" fmla="*/ 53 h 980"/>
                <a:gd name="T8" fmla="*/ 0 w 77"/>
                <a:gd name="T9" fmla="*/ 0 h 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980">
                  <a:moveTo>
                    <a:pt x="77" y="980"/>
                  </a:moveTo>
                  <a:lnTo>
                    <a:pt x="64" y="573"/>
                  </a:lnTo>
                  <a:lnTo>
                    <a:pt x="41" y="247"/>
                  </a:lnTo>
                  <a:lnTo>
                    <a:pt x="23" y="10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75" name="Freeform 1338"/>
            <p:cNvSpPr>
              <a:spLocks/>
            </p:cNvSpPr>
            <p:nvPr/>
          </p:nvSpPr>
          <p:spPr bwMode="auto">
            <a:xfrm>
              <a:off x="1332" y="722"/>
              <a:ext cx="20" cy="586"/>
            </a:xfrm>
            <a:custGeom>
              <a:avLst/>
              <a:gdLst>
                <a:gd name="T0" fmla="*/ 6 w 40"/>
                <a:gd name="T1" fmla="*/ 586 h 1171"/>
                <a:gd name="T2" fmla="*/ 0 w 40"/>
                <a:gd name="T3" fmla="*/ 322 h 1171"/>
                <a:gd name="T4" fmla="*/ 4 w 40"/>
                <a:gd name="T5" fmla="*/ 124 h 1171"/>
                <a:gd name="T6" fmla="*/ 10 w 40"/>
                <a:gd name="T7" fmla="*/ 48 h 1171"/>
                <a:gd name="T8" fmla="*/ 20 w 40"/>
                <a:gd name="T9" fmla="*/ 0 h 1171"/>
                <a:gd name="T10" fmla="*/ 6 w 40"/>
                <a:gd name="T11" fmla="*/ 586 h 1171"/>
                <a:gd name="T12" fmla="*/ 6 w 40"/>
                <a:gd name="T13" fmla="*/ 586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171">
                  <a:moveTo>
                    <a:pt x="12" y="1171"/>
                  </a:moveTo>
                  <a:lnTo>
                    <a:pt x="0" y="643"/>
                  </a:lnTo>
                  <a:lnTo>
                    <a:pt x="7" y="248"/>
                  </a:lnTo>
                  <a:lnTo>
                    <a:pt x="20" y="95"/>
                  </a:lnTo>
                  <a:lnTo>
                    <a:pt x="40" y="0"/>
                  </a:lnTo>
                  <a:lnTo>
                    <a:pt x="12" y="117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76" name="Freeform 1339"/>
            <p:cNvSpPr>
              <a:spLocks/>
            </p:cNvSpPr>
            <p:nvPr/>
          </p:nvSpPr>
          <p:spPr bwMode="auto">
            <a:xfrm>
              <a:off x="1166" y="639"/>
              <a:ext cx="20" cy="586"/>
            </a:xfrm>
            <a:custGeom>
              <a:avLst/>
              <a:gdLst>
                <a:gd name="T0" fmla="*/ 6 w 39"/>
                <a:gd name="T1" fmla="*/ 586 h 1171"/>
                <a:gd name="T2" fmla="*/ 0 w 39"/>
                <a:gd name="T3" fmla="*/ 322 h 1171"/>
                <a:gd name="T4" fmla="*/ 4 w 39"/>
                <a:gd name="T5" fmla="*/ 125 h 1171"/>
                <a:gd name="T6" fmla="*/ 10 w 39"/>
                <a:gd name="T7" fmla="*/ 48 h 1171"/>
                <a:gd name="T8" fmla="*/ 20 w 39"/>
                <a:gd name="T9" fmla="*/ 0 h 1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171">
                  <a:moveTo>
                    <a:pt x="11" y="1171"/>
                  </a:moveTo>
                  <a:lnTo>
                    <a:pt x="0" y="643"/>
                  </a:lnTo>
                  <a:lnTo>
                    <a:pt x="7" y="249"/>
                  </a:lnTo>
                  <a:lnTo>
                    <a:pt x="19" y="96"/>
                  </a:lnTo>
                  <a:lnTo>
                    <a:pt x="3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77" name="Freeform 1340"/>
            <p:cNvSpPr>
              <a:spLocks/>
            </p:cNvSpPr>
            <p:nvPr/>
          </p:nvSpPr>
          <p:spPr bwMode="auto">
            <a:xfrm>
              <a:off x="1356" y="649"/>
              <a:ext cx="21" cy="654"/>
            </a:xfrm>
            <a:custGeom>
              <a:avLst/>
              <a:gdLst>
                <a:gd name="T0" fmla="*/ 0 w 41"/>
                <a:gd name="T1" fmla="*/ 654 h 1306"/>
                <a:gd name="T2" fmla="*/ 16 w 41"/>
                <a:gd name="T3" fmla="*/ 347 h 1306"/>
                <a:gd name="T4" fmla="*/ 21 w 41"/>
                <a:gd name="T5" fmla="*/ 126 h 1306"/>
                <a:gd name="T6" fmla="*/ 18 w 41"/>
                <a:gd name="T7" fmla="*/ 44 h 1306"/>
                <a:gd name="T8" fmla="*/ 10 w 41"/>
                <a:gd name="T9" fmla="*/ 0 h 1306"/>
                <a:gd name="T10" fmla="*/ 0 w 41"/>
                <a:gd name="T11" fmla="*/ 654 h 1306"/>
                <a:gd name="T12" fmla="*/ 0 w 41"/>
                <a:gd name="T13" fmla="*/ 654 h 13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306">
                  <a:moveTo>
                    <a:pt x="0" y="1306"/>
                  </a:moveTo>
                  <a:lnTo>
                    <a:pt x="32" y="693"/>
                  </a:lnTo>
                  <a:lnTo>
                    <a:pt x="41" y="251"/>
                  </a:lnTo>
                  <a:lnTo>
                    <a:pt x="36" y="87"/>
                  </a:lnTo>
                  <a:lnTo>
                    <a:pt x="19" y="0"/>
                  </a:lnTo>
                  <a:lnTo>
                    <a:pt x="0" y="1306"/>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78" name="Freeform 1341"/>
            <p:cNvSpPr>
              <a:spLocks/>
            </p:cNvSpPr>
            <p:nvPr/>
          </p:nvSpPr>
          <p:spPr bwMode="auto">
            <a:xfrm>
              <a:off x="1471" y="637"/>
              <a:ext cx="21" cy="653"/>
            </a:xfrm>
            <a:custGeom>
              <a:avLst/>
              <a:gdLst>
                <a:gd name="T0" fmla="*/ 0 w 42"/>
                <a:gd name="T1" fmla="*/ 653 h 1306"/>
                <a:gd name="T2" fmla="*/ 16 w 42"/>
                <a:gd name="T3" fmla="*/ 346 h 1306"/>
                <a:gd name="T4" fmla="*/ 21 w 42"/>
                <a:gd name="T5" fmla="*/ 125 h 1306"/>
                <a:gd name="T6" fmla="*/ 19 w 42"/>
                <a:gd name="T7" fmla="*/ 43 h 1306"/>
                <a:gd name="T8" fmla="*/ 10 w 42"/>
                <a:gd name="T9" fmla="*/ 0 h 1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306">
                  <a:moveTo>
                    <a:pt x="0" y="1306"/>
                  </a:moveTo>
                  <a:lnTo>
                    <a:pt x="32" y="692"/>
                  </a:lnTo>
                  <a:lnTo>
                    <a:pt x="42" y="250"/>
                  </a:lnTo>
                  <a:lnTo>
                    <a:pt x="37" y="86"/>
                  </a:lnTo>
                  <a:lnTo>
                    <a:pt x="2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79" name="Freeform 1342"/>
            <p:cNvSpPr>
              <a:spLocks/>
            </p:cNvSpPr>
            <p:nvPr/>
          </p:nvSpPr>
          <p:spPr bwMode="auto">
            <a:xfrm>
              <a:off x="1381" y="765"/>
              <a:ext cx="43" cy="528"/>
            </a:xfrm>
            <a:custGeom>
              <a:avLst/>
              <a:gdLst>
                <a:gd name="T0" fmla="*/ 0 w 88"/>
                <a:gd name="T1" fmla="*/ 528 h 1057"/>
                <a:gd name="T2" fmla="*/ 11 w 88"/>
                <a:gd name="T3" fmla="*/ 281 h 1057"/>
                <a:gd name="T4" fmla="*/ 24 w 88"/>
                <a:gd name="T5" fmla="*/ 102 h 1057"/>
                <a:gd name="T6" fmla="*/ 33 w 88"/>
                <a:gd name="T7" fmla="*/ 36 h 1057"/>
                <a:gd name="T8" fmla="*/ 43 w 88"/>
                <a:gd name="T9" fmla="*/ 0 h 1057"/>
                <a:gd name="T10" fmla="*/ 0 w 88"/>
                <a:gd name="T11" fmla="*/ 528 h 1057"/>
                <a:gd name="T12" fmla="*/ 0 w 88"/>
                <a:gd name="T13" fmla="*/ 528 h 10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1057">
                  <a:moveTo>
                    <a:pt x="0" y="1057"/>
                  </a:moveTo>
                  <a:lnTo>
                    <a:pt x="22" y="562"/>
                  </a:lnTo>
                  <a:lnTo>
                    <a:pt x="50" y="204"/>
                  </a:lnTo>
                  <a:lnTo>
                    <a:pt x="68" y="73"/>
                  </a:lnTo>
                  <a:lnTo>
                    <a:pt x="88" y="0"/>
                  </a:lnTo>
                  <a:lnTo>
                    <a:pt x="0" y="1057"/>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80" name="Freeform 1343"/>
            <p:cNvSpPr>
              <a:spLocks/>
            </p:cNvSpPr>
            <p:nvPr/>
          </p:nvSpPr>
          <p:spPr bwMode="auto">
            <a:xfrm>
              <a:off x="1381" y="765"/>
              <a:ext cx="43" cy="528"/>
            </a:xfrm>
            <a:custGeom>
              <a:avLst/>
              <a:gdLst>
                <a:gd name="T0" fmla="*/ 0 w 88"/>
                <a:gd name="T1" fmla="*/ 528 h 1057"/>
                <a:gd name="T2" fmla="*/ 11 w 88"/>
                <a:gd name="T3" fmla="*/ 281 h 1057"/>
                <a:gd name="T4" fmla="*/ 24 w 88"/>
                <a:gd name="T5" fmla="*/ 102 h 1057"/>
                <a:gd name="T6" fmla="*/ 33 w 88"/>
                <a:gd name="T7" fmla="*/ 36 h 1057"/>
                <a:gd name="T8" fmla="*/ 43 w 88"/>
                <a:gd name="T9" fmla="*/ 0 h 10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1057">
                  <a:moveTo>
                    <a:pt x="0" y="1057"/>
                  </a:moveTo>
                  <a:lnTo>
                    <a:pt x="22" y="562"/>
                  </a:lnTo>
                  <a:lnTo>
                    <a:pt x="50" y="204"/>
                  </a:lnTo>
                  <a:lnTo>
                    <a:pt x="68" y="73"/>
                  </a:lnTo>
                  <a:lnTo>
                    <a:pt x="8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81" name="Freeform 1344"/>
            <p:cNvSpPr>
              <a:spLocks/>
            </p:cNvSpPr>
            <p:nvPr/>
          </p:nvSpPr>
          <p:spPr bwMode="auto">
            <a:xfrm>
              <a:off x="1400" y="693"/>
              <a:ext cx="38" cy="600"/>
            </a:xfrm>
            <a:custGeom>
              <a:avLst/>
              <a:gdLst>
                <a:gd name="T0" fmla="*/ 0 w 75"/>
                <a:gd name="T1" fmla="*/ 600 h 1201"/>
                <a:gd name="T2" fmla="*/ 11 w 75"/>
                <a:gd name="T3" fmla="*/ 510 h 1201"/>
                <a:gd name="T4" fmla="*/ 28 w 75"/>
                <a:gd name="T5" fmla="*/ 321 h 1201"/>
                <a:gd name="T6" fmla="*/ 38 w 75"/>
                <a:gd name="T7" fmla="*/ 122 h 1201"/>
                <a:gd name="T8" fmla="*/ 37 w 75"/>
                <a:gd name="T9" fmla="*/ 46 h 1201"/>
                <a:gd name="T10" fmla="*/ 29 w 75"/>
                <a:gd name="T11" fmla="*/ 0 h 1201"/>
                <a:gd name="T12" fmla="*/ 0 w 75"/>
                <a:gd name="T13" fmla="*/ 600 h 1201"/>
                <a:gd name="T14" fmla="*/ 0 w 75"/>
                <a:gd name="T15" fmla="*/ 600 h 12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1201">
                  <a:moveTo>
                    <a:pt x="0" y="1201"/>
                  </a:moveTo>
                  <a:lnTo>
                    <a:pt x="22" y="1021"/>
                  </a:lnTo>
                  <a:lnTo>
                    <a:pt x="55" y="643"/>
                  </a:lnTo>
                  <a:lnTo>
                    <a:pt x="75" y="244"/>
                  </a:lnTo>
                  <a:lnTo>
                    <a:pt x="73" y="92"/>
                  </a:lnTo>
                  <a:lnTo>
                    <a:pt x="58" y="0"/>
                  </a:lnTo>
                  <a:lnTo>
                    <a:pt x="0" y="120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82" name="Freeform 1345"/>
            <p:cNvSpPr>
              <a:spLocks/>
            </p:cNvSpPr>
            <p:nvPr/>
          </p:nvSpPr>
          <p:spPr bwMode="auto">
            <a:xfrm>
              <a:off x="1400" y="693"/>
              <a:ext cx="38" cy="600"/>
            </a:xfrm>
            <a:custGeom>
              <a:avLst/>
              <a:gdLst>
                <a:gd name="T0" fmla="*/ 0 w 75"/>
                <a:gd name="T1" fmla="*/ 600 h 1201"/>
                <a:gd name="T2" fmla="*/ 11 w 75"/>
                <a:gd name="T3" fmla="*/ 510 h 1201"/>
                <a:gd name="T4" fmla="*/ 28 w 75"/>
                <a:gd name="T5" fmla="*/ 321 h 1201"/>
                <a:gd name="T6" fmla="*/ 38 w 75"/>
                <a:gd name="T7" fmla="*/ 122 h 1201"/>
                <a:gd name="T8" fmla="*/ 37 w 75"/>
                <a:gd name="T9" fmla="*/ 46 h 1201"/>
                <a:gd name="T10" fmla="*/ 29 w 75"/>
                <a:gd name="T11" fmla="*/ 0 h 12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1201">
                  <a:moveTo>
                    <a:pt x="0" y="1201"/>
                  </a:moveTo>
                  <a:lnTo>
                    <a:pt x="22" y="1021"/>
                  </a:lnTo>
                  <a:lnTo>
                    <a:pt x="55" y="643"/>
                  </a:lnTo>
                  <a:lnTo>
                    <a:pt x="75" y="244"/>
                  </a:lnTo>
                  <a:lnTo>
                    <a:pt x="73" y="92"/>
                  </a:lnTo>
                  <a:lnTo>
                    <a:pt x="5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83" name="Freeform 1346"/>
            <p:cNvSpPr>
              <a:spLocks/>
            </p:cNvSpPr>
            <p:nvPr/>
          </p:nvSpPr>
          <p:spPr bwMode="auto">
            <a:xfrm>
              <a:off x="1429" y="914"/>
              <a:ext cx="77" cy="374"/>
            </a:xfrm>
            <a:custGeom>
              <a:avLst/>
              <a:gdLst>
                <a:gd name="T0" fmla="*/ 38 w 153"/>
                <a:gd name="T1" fmla="*/ 0 h 749"/>
                <a:gd name="T2" fmla="*/ 34 w 153"/>
                <a:gd name="T3" fmla="*/ 7 h 749"/>
                <a:gd name="T4" fmla="*/ 28 w 153"/>
                <a:gd name="T5" fmla="*/ 21 h 749"/>
                <a:gd name="T6" fmla="*/ 20 w 153"/>
                <a:gd name="T7" fmla="*/ 66 h 749"/>
                <a:gd name="T8" fmla="*/ 9 w 153"/>
                <a:gd name="T9" fmla="*/ 194 h 749"/>
                <a:gd name="T10" fmla="*/ 0 w 153"/>
                <a:gd name="T11" fmla="*/ 374 h 749"/>
                <a:gd name="T12" fmla="*/ 27 w 153"/>
                <a:gd name="T13" fmla="*/ 257 h 749"/>
                <a:gd name="T14" fmla="*/ 51 w 153"/>
                <a:gd name="T15" fmla="*/ 168 h 749"/>
                <a:gd name="T16" fmla="*/ 65 w 153"/>
                <a:gd name="T17" fmla="*/ 131 h 749"/>
                <a:gd name="T18" fmla="*/ 77 w 153"/>
                <a:gd name="T19" fmla="*/ 105 h 7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749">
                  <a:moveTo>
                    <a:pt x="76" y="0"/>
                  </a:moveTo>
                  <a:lnTo>
                    <a:pt x="67" y="14"/>
                  </a:lnTo>
                  <a:lnTo>
                    <a:pt x="56" y="43"/>
                  </a:lnTo>
                  <a:lnTo>
                    <a:pt x="40" y="133"/>
                  </a:lnTo>
                  <a:lnTo>
                    <a:pt x="17" y="389"/>
                  </a:lnTo>
                  <a:lnTo>
                    <a:pt x="0" y="749"/>
                  </a:lnTo>
                  <a:lnTo>
                    <a:pt x="53" y="515"/>
                  </a:lnTo>
                  <a:lnTo>
                    <a:pt x="101" y="336"/>
                  </a:lnTo>
                  <a:lnTo>
                    <a:pt x="129" y="262"/>
                  </a:lnTo>
                  <a:lnTo>
                    <a:pt x="153" y="211"/>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84" name="Freeform 1347"/>
            <p:cNvSpPr>
              <a:spLocks/>
            </p:cNvSpPr>
            <p:nvPr/>
          </p:nvSpPr>
          <p:spPr bwMode="auto">
            <a:xfrm>
              <a:off x="1636" y="914"/>
              <a:ext cx="77" cy="374"/>
            </a:xfrm>
            <a:custGeom>
              <a:avLst/>
              <a:gdLst>
                <a:gd name="T0" fmla="*/ 38 w 153"/>
                <a:gd name="T1" fmla="*/ 0 h 749"/>
                <a:gd name="T2" fmla="*/ 33 w 153"/>
                <a:gd name="T3" fmla="*/ 7 h 749"/>
                <a:gd name="T4" fmla="*/ 28 w 153"/>
                <a:gd name="T5" fmla="*/ 21 h 749"/>
                <a:gd name="T6" fmla="*/ 20 w 153"/>
                <a:gd name="T7" fmla="*/ 66 h 749"/>
                <a:gd name="T8" fmla="*/ 9 w 153"/>
                <a:gd name="T9" fmla="*/ 194 h 749"/>
                <a:gd name="T10" fmla="*/ 0 w 153"/>
                <a:gd name="T11" fmla="*/ 374 h 749"/>
                <a:gd name="T12" fmla="*/ 27 w 153"/>
                <a:gd name="T13" fmla="*/ 257 h 749"/>
                <a:gd name="T14" fmla="*/ 51 w 153"/>
                <a:gd name="T15" fmla="*/ 168 h 749"/>
                <a:gd name="T16" fmla="*/ 65 w 153"/>
                <a:gd name="T17" fmla="*/ 131 h 749"/>
                <a:gd name="T18" fmla="*/ 77 w 153"/>
                <a:gd name="T19" fmla="*/ 105 h 7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749">
                  <a:moveTo>
                    <a:pt x="76" y="0"/>
                  </a:moveTo>
                  <a:lnTo>
                    <a:pt x="66" y="14"/>
                  </a:lnTo>
                  <a:lnTo>
                    <a:pt x="56" y="43"/>
                  </a:lnTo>
                  <a:lnTo>
                    <a:pt x="40" y="133"/>
                  </a:lnTo>
                  <a:lnTo>
                    <a:pt x="17" y="389"/>
                  </a:lnTo>
                  <a:lnTo>
                    <a:pt x="0" y="749"/>
                  </a:lnTo>
                  <a:lnTo>
                    <a:pt x="53" y="515"/>
                  </a:lnTo>
                  <a:lnTo>
                    <a:pt x="101" y="336"/>
                  </a:lnTo>
                  <a:lnTo>
                    <a:pt x="129" y="262"/>
                  </a:lnTo>
                  <a:lnTo>
                    <a:pt x="153" y="211"/>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85" name="Freeform 1348"/>
            <p:cNvSpPr>
              <a:spLocks/>
            </p:cNvSpPr>
            <p:nvPr/>
          </p:nvSpPr>
          <p:spPr bwMode="auto">
            <a:xfrm>
              <a:off x="1457" y="827"/>
              <a:ext cx="37" cy="471"/>
            </a:xfrm>
            <a:custGeom>
              <a:avLst/>
              <a:gdLst>
                <a:gd name="T0" fmla="*/ 0 w 74"/>
                <a:gd name="T1" fmla="*/ 471 h 941"/>
                <a:gd name="T2" fmla="*/ 24 w 74"/>
                <a:gd name="T3" fmla="*/ 253 h 941"/>
                <a:gd name="T4" fmla="*/ 36 w 74"/>
                <a:gd name="T5" fmla="*/ 93 h 941"/>
                <a:gd name="T6" fmla="*/ 37 w 74"/>
                <a:gd name="T7" fmla="*/ 34 h 941"/>
                <a:gd name="T8" fmla="*/ 34 w 74"/>
                <a:gd name="T9" fmla="*/ 0 h 941"/>
                <a:gd name="T10" fmla="*/ 0 w 74"/>
                <a:gd name="T11" fmla="*/ 471 h 941"/>
                <a:gd name="T12" fmla="*/ 0 w 74"/>
                <a:gd name="T13" fmla="*/ 471 h 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941">
                  <a:moveTo>
                    <a:pt x="0" y="941"/>
                  </a:moveTo>
                  <a:lnTo>
                    <a:pt x="47" y="505"/>
                  </a:lnTo>
                  <a:lnTo>
                    <a:pt x="72" y="186"/>
                  </a:lnTo>
                  <a:lnTo>
                    <a:pt x="74" y="68"/>
                  </a:lnTo>
                  <a:lnTo>
                    <a:pt x="68" y="0"/>
                  </a:lnTo>
                  <a:lnTo>
                    <a:pt x="0" y="94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86" name="Freeform 1349"/>
            <p:cNvSpPr>
              <a:spLocks/>
            </p:cNvSpPr>
            <p:nvPr/>
          </p:nvSpPr>
          <p:spPr bwMode="auto">
            <a:xfrm>
              <a:off x="1457" y="827"/>
              <a:ext cx="37" cy="471"/>
            </a:xfrm>
            <a:custGeom>
              <a:avLst/>
              <a:gdLst>
                <a:gd name="T0" fmla="*/ 0 w 74"/>
                <a:gd name="T1" fmla="*/ 471 h 941"/>
                <a:gd name="T2" fmla="*/ 24 w 74"/>
                <a:gd name="T3" fmla="*/ 253 h 941"/>
                <a:gd name="T4" fmla="*/ 36 w 74"/>
                <a:gd name="T5" fmla="*/ 93 h 941"/>
                <a:gd name="T6" fmla="*/ 37 w 74"/>
                <a:gd name="T7" fmla="*/ 34 h 941"/>
                <a:gd name="T8" fmla="*/ 34 w 74"/>
                <a:gd name="T9" fmla="*/ 0 h 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941">
                  <a:moveTo>
                    <a:pt x="0" y="941"/>
                  </a:moveTo>
                  <a:lnTo>
                    <a:pt x="47" y="505"/>
                  </a:lnTo>
                  <a:lnTo>
                    <a:pt x="72" y="186"/>
                  </a:lnTo>
                  <a:lnTo>
                    <a:pt x="74" y="68"/>
                  </a:lnTo>
                  <a:lnTo>
                    <a:pt x="6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87" name="Freeform 1350"/>
            <p:cNvSpPr>
              <a:spLocks/>
            </p:cNvSpPr>
            <p:nvPr/>
          </p:nvSpPr>
          <p:spPr bwMode="auto">
            <a:xfrm>
              <a:off x="1457" y="804"/>
              <a:ext cx="72" cy="479"/>
            </a:xfrm>
            <a:custGeom>
              <a:avLst/>
              <a:gdLst>
                <a:gd name="T0" fmla="*/ 72 w 144"/>
                <a:gd name="T1" fmla="*/ 0 h 960"/>
                <a:gd name="T2" fmla="*/ 30 w 144"/>
                <a:gd name="T3" fmla="*/ 479 h 960"/>
                <a:gd name="T4" fmla="*/ 21 w 144"/>
                <a:gd name="T5" fmla="*/ 405 h 960"/>
                <a:gd name="T6" fmla="*/ 12 w 144"/>
                <a:gd name="T7" fmla="*/ 347 h 960"/>
                <a:gd name="T8" fmla="*/ 0 w 144"/>
                <a:gd name="T9" fmla="*/ 306 h 960"/>
                <a:gd name="T10" fmla="*/ 72 w 144"/>
                <a:gd name="T11" fmla="*/ 0 h 960"/>
                <a:gd name="T12" fmla="*/ 72 w 144"/>
                <a:gd name="T13" fmla="*/ 0 h 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960">
                  <a:moveTo>
                    <a:pt x="144" y="0"/>
                  </a:moveTo>
                  <a:lnTo>
                    <a:pt x="59" y="960"/>
                  </a:lnTo>
                  <a:lnTo>
                    <a:pt x="41" y="811"/>
                  </a:lnTo>
                  <a:lnTo>
                    <a:pt x="23" y="696"/>
                  </a:lnTo>
                  <a:lnTo>
                    <a:pt x="0" y="614"/>
                  </a:lnTo>
                  <a:lnTo>
                    <a:pt x="144" y="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88" name="Freeform 1351"/>
            <p:cNvSpPr>
              <a:spLocks/>
            </p:cNvSpPr>
            <p:nvPr/>
          </p:nvSpPr>
          <p:spPr bwMode="auto">
            <a:xfrm>
              <a:off x="1457" y="804"/>
              <a:ext cx="72" cy="479"/>
            </a:xfrm>
            <a:custGeom>
              <a:avLst/>
              <a:gdLst>
                <a:gd name="T0" fmla="*/ 72 w 144"/>
                <a:gd name="T1" fmla="*/ 0 h 960"/>
                <a:gd name="T2" fmla="*/ 30 w 144"/>
                <a:gd name="T3" fmla="*/ 479 h 960"/>
                <a:gd name="T4" fmla="*/ 21 w 144"/>
                <a:gd name="T5" fmla="*/ 405 h 960"/>
                <a:gd name="T6" fmla="*/ 12 w 144"/>
                <a:gd name="T7" fmla="*/ 347 h 960"/>
                <a:gd name="T8" fmla="*/ 0 w 144"/>
                <a:gd name="T9" fmla="*/ 306 h 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960">
                  <a:moveTo>
                    <a:pt x="144" y="0"/>
                  </a:moveTo>
                  <a:lnTo>
                    <a:pt x="59" y="960"/>
                  </a:lnTo>
                  <a:lnTo>
                    <a:pt x="41" y="811"/>
                  </a:lnTo>
                  <a:lnTo>
                    <a:pt x="23" y="696"/>
                  </a:lnTo>
                  <a:lnTo>
                    <a:pt x="0" y="614"/>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89" name="Freeform 1352"/>
            <p:cNvSpPr>
              <a:spLocks/>
            </p:cNvSpPr>
            <p:nvPr/>
          </p:nvSpPr>
          <p:spPr bwMode="auto">
            <a:xfrm>
              <a:off x="1525" y="789"/>
              <a:ext cx="12" cy="504"/>
            </a:xfrm>
            <a:custGeom>
              <a:avLst/>
              <a:gdLst>
                <a:gd name="T0" fmla="*/ 0 w 24"/>
                <a:gd name="T1" fmla="*/ 504 h 1008"/>
                <a:gd name="T2" fmla="*/ 11 w 24"/>
                <a:gd name="T3" fmla="*/ 271 h 1008"/>
                <a:gd name="T4" fmla="*/ 12 w 24"/>
                <a:gd name="T5" fmla="*/ 100 h 1008"/>
                <a:gd name="T6" fmla="*/ 9 w 24"/>
                <a:gd name="T7" fmla="*/ 38 h 1008"/>
                <a:gd name="T8" fmla="*/ 0 w 24"/>
                <a:gd name="T9" fmla="*/ 0 h 1008"/>
                <a:gd name="T10" fmla="*/ 0 w 24"/>
                <a:gd name="T11" fmla="*/ 504 h 1008"/>
                <a:gd name="T12" fmla="*/ 0 w 24"/>
                <a:gd name="T13" fmla="*/ 504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008">
                  <a:moveTo>
                    <a:pt x="0" y="1008"/>
                  </a:moveTo>
                  <a:lnTo>
                    <a:pt x="22" y="542"/>
                  </a:lnTo>
                  <a:lnTo>
                    <a:pt x="24" y="200"/>
                  </a:lnTo>
                  <a:lnTo>
                    <a:pt x="17" y="75"/>
                  </a:lnTo>
                  <a:lnTo>
                    <a:pt x="0" y="0"/>
                  </a:lnTo>
                  <a:lnTo>
                    <a:pt x="0" y="1008"/>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90" name="Freeform 1353"/>
            <p:cNvSpPr>
              <a:spLocks/>
            </p:cNvSpPr>
            <p:nvPr/>
          </p:nvSpPr>
          <p:spPr bwMode="auto">
            <a:xfrm>
              <a:off x="1525" y="789"/>
              <a:ext cx="12" cy="504"/>
            </a:xfrm>
            <a:custGeom>
              <a:avLst/>
              <a:gdLst>
                <a:gd name="T0" fmla="*/ 0 w 24"/>
                <a:gd name="T1" fmla="*/ 504 h 1008"/>
                <a:gd name="T2" fmla="*/ 11 w 24"/>
                <a:gd name="T3" fmla="*/ 271 h 1008"/>
                <a:gd name="T4" fmla="*/ 12 w 24"/>
                <a:gd name="T5" fmla="*/ 100 h 1008"/>
                <a:gd name="T6" fmla="*/ 9 w 24"/>
                <a:gd name="T7" fmla="*/ 38 h 1008"/>
                <a:gd name="T8" fmla="*/ 0 w 24"/>
                <a:gd name="T9" fmla="*/ 0 h 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008">
                  <a:moveTo>
                    <a:pt x="0" y="1008"/>
                  </a:moveTo>
                  <a:lnTo>
                    <a:pt x="22" y="542"/>
                  </a:lnTo>
                  <a:lnTo>
                    <a:pt x="24" y="200"/>
                  </a:lnTo>
                  <a:lnTo>
                    <a:pt x="17" y="7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591" name="Freeform 1354"/>
            <p:cNvSpPr>
              <a:spLocks/>
            </p:cNvSpPr>
            <p:nvPr/>
          </p:nvSpPr>
          <p:spPr bwMode="auto">
            <a:xfrm>
              <a:off x="1506" y="943"/>
              <a:ext cx="57" cy="350"/>
            </a:xfrm>
            <a:custGeom>
              <a:avLst/>
              <a:gdLst>
                <a:gd name="T0" fmla="*/ 0 w 115"/>
                <a:gd name="T1" fmla="*/ 350 h 702"/>
                <a:gd name="T2" fmla="*/ 26 w 115"/>
                <a:gd name="T3" fmla="*/ 190 h 702"/>
                <a:gd name="T4" fmla="*/ 57 w 115"/>
                <a:gd name="T5" fmla="*/ 0 h 702"/>
                <a:gd name="T6" fmla="*/ 0 w 115"/>
                <a:gd name="T7" fmla="*/ 350 h 702"/>
                <a:gd name="T8" fmla="*/ 0 w 115"/>
                <a:gd name="T9" fmla="*/ 35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702">
                  <a:moveTo>
                    <a:pt x="0" y="702"/>
                  </a:moveTo>
                  <a:lnTo>
                    <a:pt x="52" y="381"/>
                  </a:lnTo>
                  <a:lnTo>
                    <a:pt x="115" y="0"/>
                  </a:lnTo>
                  <a:lnTo>
                    <a:pt x="0" y="702"/>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92" name="Freeform 1355"/>
            <p:cNvSpPr>
              <a:spLocks/>
            </p:cNvSpPr>
            <p:nvPr/>
          </p:nvSpPr>
          <p:spPr bwMode="auto">
            <a:xfrm>
              <a:off x="1506" y="943"/>
              <a:ext cx="57" cy="350"/>
            </a:xfrm>
            <a:custGeom>
              <a:avLst/>
              <a:gdLst>
                <a:gd name="T0" fmla="*/ 0 w 115"/>
                <a:gd name="T1" fmla="*/ 350 h 702"/>
                <a:gd name="T2" fmla="*/ 26 w 115"/>
                <a:gd name="T3" fmla="*/ 190 h 702"/>
                <a:gd name="T4" fmla="*/ 57 w 115"/>
                <a:gd name="T5" fmla="*/ 0 h 702"/>
                <a:gd name="T6" fmla="*/ 0 60000 65536"/>
                <a:gd name="T7" fmla="*/ 0 60000 65536"/>
                <a:gd name="T8" fmla="*/ 0 60000 65536"/>
              </a:gdLst>
              <a:ahLst/>
              <a:cxnLst>
                <a:cxn ang="T6">
                  <a:pos x="T0" y="T1"/>
                </a:cxn>
                <a:cxn ang="T7">
                  <a:pos x="T2" y="T3"/>
                </a:cxn>
                <a:cxn ang="T8">
                  <a:pos x="T4" y="T5"/>
                </a:cxn>
              </a:cxnLst>
              <a:rect l="0" t="0" r="r" b="b"/>
              <a:pathLst>
                <a:path w="115" h="702">
                  <a:moveTo>
                    <a:pt x="0" y="702"/>
                  </a:moveTo>
                  <a:lnTo>
                    <a:pt x="52" y="381"/>
                  </a:lnTo>
                  <a:lnTo>
                    <a:pt x="115"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93" name="Freeform 1356"/>
            <p:cNvSpPr>
              <a:spLocks/>
            </p:cNvSpPr>
            <p:nvPr/>
          </p:nvSpPr>
          <p:spPr bwMode="auto">
            <a:xfrm>
              <a:off x="1549" y="626"/>
              <a:ext cx="33" cy="662"/>
            </a:xfrm>
            <a:custGeom>
              <a:avLst/>
              <a:gdLst>
                <a:gd name="T0" fmla="*/ 0 w 65"/>
                <a:gd name="T1" fmla="*/ 143 h 1323"/>
                <a:gd name="T2" fmla="*/ 7 w 65"/>
                <a:gd name="T3" fmla="*/ 158 h 1323"/>
                <a:gd name="T4" fmla="*/ 12 w 65"/>
                <a:gd name="T5" fmla="*/ 182 h 1323"/>
                <a:gd name="T6" fmla="*/ 18 w 65"/>
                <a:gd name="T7" fmla="*/ 247 h 1323"/>
                <a:gd name="T8" fmla="*/ 22 w 65"/>
                <a:gd name="T9" fmla="*/ 422 h 1323"/>
                <a:gd name="T10" fmla="*/ 14 w 65"/>
                <a:gd name="T11" fmla="*/ 662 h 1323"/>
                <a:gd name="T12" fmla="*/ 29 w 65"/>
                <a:gd name="T13" fmla="*/ 356 h 1323"/>
                <a:gd name="T14" fmla="*/ 33 w 65"/>
                <a:gd name="T15" fmla="*/ 132 h 1323"/>
                <a:gd name="T16" fmla="*/ 29 w 65"/>
                <a:gd name="T17" fmla="*/ 48 h 1323"/>
                <a:gd name="T18" fmla="*/ 19 w 65"/>
                <a:gd name="T19" fmla="*/ 0 h 1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1323">
                  <a:moveTo>
                    <a:pt x="0" y="286"/>
                  </a:moveTo>
                  <a:lnTo>
                    <a:pt x="13" y="315"/>
                  </a:lnTo>
                  <a:lnTo>
                    <a:pt x="23" y="363"/>
                  </a:lnTo>
                  <a:lnTo>
                    <a:pt x="36" y="493"/>
                  </a:lnTo>
                  <a:lnTo>
                    <a:pt x="43" y="844"/>
                  </a:lnTo>
                  <a:lnTo>
                    <a:pt x="28" y="1323"/>
                  </a:lnTo>
                  <a:lnTo>
                    <a:pt x="58" y="712"/>
                  </a:lnTo>
                  <a:lnTo>
                    <a:pt x="65" y="263"/>
                  </a:lnTo>
                  <a:lnTo>
                    <a:pt x="57" y="96"/>
                  </a:lnTo>
                  <a:lnTo>
                    <a:pt x="3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94" name="Freeform 1357"/>
            <p:cNvSpPr>
              <a:spLocks/>
            </p:cNvSpPr>
            <p:nvPr/>
          </p:nvSpPr>
          <p:spPr bwMode="auto">
            <a:xfrm>
              <a:off x="1756" y="626"/>
              <a:ext cx="33" cy="662"/>
            </a:xfrm>
            <a:custGeom>
              <a:avLst/>
              <a:gdLst>
                <a:gd name="T0" fmla="*/ 0 w 66"/>
                <a:gd name="T1" fmla="*/ 143 h 1323"/>
                <a:gd name="T2" fmla="*/ 7 w 66"/>
                <a:gd name="T3" fmla="*/ 158 h 1323"/>
                <a:gd name="T4" fmla="*/ 12 w 66"/>
                <a:gd name="T5" fmla="*/ 182 h 1323"/>
                <a:gd name="T6" fmla="*/ 19 w 66"/>
                <a:gd name="T7" fmla="*/ 247 h 1323"/>
                <a:gd name="T8" fmla="*/ 22 w 66"/>
                <a:gd name="T9" fmla="*/ 422 h 1323"/>
                <a:gd name="T10" fmla="*/ 15 w 66"/>
                <a:gd name="T11" fmla="*/ 662 h 1323"/>
                <a:gd name="T12" fmla="*/ 30 w 66"/>
                <a:gd name="T13" fmla="*/ 356 h 1323"/>
                <a:gd name="T14" fmla="*/ 33 w 66"/>
                <a:gd name="T15" fmla="*/ 132 h 1323"/>
                <a:gd name="T16" fmla="*/ 29 w 66"/>
                <a:gd name="T17" fmla="*/ 48 h 1323"/>
                <a:gd name="T18" fmla="*/ 19 w 66"/>
                <a:gd name="T19" fmla="*/ 0 h 1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323">
                  <a:moveTo>
                    <a:pt x="0" y="286"/>
                  </a:moveTo>
                  <a:lnTo>
                    <a:pt x="14" y="315"/>
                  </a:lnTo>
                  <a:lnTo>
                    <a:pt x="23" y="363"/>
                  </a:lnTo>
                  <a:lnTo>
                    <a:pt x="37" y="493"/>
                  </a:lnTo>
                  <a:lnTo>
                    <a:pt x="44" y="844"/>
                  </a:lnTo>
                  <a:lnTo>
                    <a:pt x="29" y="1323"/>
                  </a:lnTo>
                  <a:lnTo>
                    <a:pt x="59" y="712"/>
                  </a:lnTo>
                  <a:lnTo>
                    <a:pt x="66" y="263"/>
                  </a:lnTo>
                  <a:lnTo>
                    <a:pt x="58" y="96"/>
                  </a:lnTo>
                  <a:lnTo>
                    <a:pt x="3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95" name="Freeform 1358"/>
            <p:cNvSpPr>
              <a:spLocks/>
            </p:cNvSpPr>
            <p:nvPr/>
          </p:nvSpPr>
          <p:spPr bwMode="auto">
            <a:xfrm>
              <a:off x="1756" y="626"/>
              <a:ext cx="33" cy="662"/>
            </a:xfrm>
            <a:custGeom>
              <a:avLst/>
              <a:gdLst>
                <a:gd name="T0" fmla="*/ 0 w 66"/>
                <a:gd name="T1" fmla="*/ 143 h 1323"/>
                <a:gd name="T2" fmla="*/ 7 w 66"/>
                <a:gd name="T3" fmla="*/ 158 h 1323"/>
                <a:gd name="T4" fmla="*/ 12 w 66"/>
                <a:gd name="T5" fmla="*/ 182 h 1323"/>
                <a:gd name="T6" fmla="*/ 19 w 66"/>
                <a:gd name="T7" fmla="*/ 247 h 1323"/>
                <a:gd name="T8" fmla="*/ 22 w 66"/>
                <a:gd name="T9" fmla="*/ 422 h 1323"/>
                <a:gd name="T10" fmla="*/ 15 w 66"/>
                <a:gd name="T11" fmla="*/ 662 h 1323"/>
                <a:gd name="T12" fmla="*/ 30 w 66"/>
                <a:gd name="T13" fmla="*/ 356 h 1323"/>
                <a:gd name="T14" fmla="*/ 33 w 66"/>
                <a:gd name="T15" fmla="*/ 132 h 1323"/>
                <a:gd name="T16" fmla="*/ 29 w 66"/>
                <a:gd name="T17" fmla="*/ 48 h 1323"/>
                <a:gd name="T18" fmla="*/ 19 w 66"/>
                <a:gd name="T19" fmla="*/ 0 h 1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323">
                  <a:moveTo>
                    <a:pt x="0" y="286"/>
                  </a:moveTo>
                  <a:lnTo>
                    <a:pt x="14" y="315"/>
                  </a:lnTo>
                  <a:lnTo>
                    <a:pt x="23" y="363"/>
                  </a:lnTo>
                  <a:lnTo>
                    <a:pt x="37" y="493"/>
                  </a:lnTo>
                  <a:lnTo>
                    <a:pt x="44" y="844"/>
                  </a:lnTo>
                  <a:lnTo>
                    <a:pt x="29" y="1323"/>
                  </a:lnTo>
                  <a:lnTo>
                    <a:pt x="59" y="712"/>
                  </a:lnTo>
                  <a:lnTo>
                    <a:pt x="66" y="263"/>
                  </a:lnTo>
                  <a:lnTo>
                    <a:pt x="58" y="96"/>
                  </a:lnTo>
                  <a:lnTo>
                    <a:pt x="3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96" name="Freeform 1359"/>
            <p:cNvSpPr>
              <a:spLocks/>
            </p:cNvSpPr>
            <p:nvPr/>
          </p:nvSpPr>
          <p:spPr bwMode="auto">
            <a:xfrm>
              <a:off x="1829" y="618"/>
              <a:ext cx="32" cy="663"/>
            </a:xfrm>
            <a:custGeom>
              <a:avLst/>
              <a:gdLst>
                <a:gd name="T0" fmla="*/ 0 w 65"/>
                <a:gd name="T1" fmla="*/ 144 h 1324"/>
                <a:gd name="T2" fmla="*/ 6 w 65"/>
                <a:gd name="T3" fmla="*/ 158 h 1324"/>
                <a:gd name="T4" fmla="*/ 11 w 65"/>
                <a:gd name="T5" fmla="*/ 182 h 1324"/>
                <a:gd name="T6" fmla="*/ 18 w 65"/>
                <a:gd name="T7" fmla="*/ 247 h 1324"/>
                <a:gd name="T8" fmla="*/ 21 w 65"/>
                <a:gd name="T9" fmla="*/ 423 h 1324"/>
                <a:gd name="T10" fmla="*/ 14 w 65"/>
                <a:gd name="T11" fmla="*/ 663 h 1324"/>
                <a:gd name="T12" fmla="*/ 29 w 65"/>
                <a:gd name="T13" fmla="*/ 356 h 1324"/>
                <a:gd name="T14" fmla="*/ 32 w 65"/>
                <a:gd name="T15" fmla="*/ 132 h 1324"/>
                <a:gd name="T16" fmla="*/ 28 w 65"/>
                <a:gd name="T17" fmla="*/ 48 h 1324"/>
                <a:gd name="T18" fmla="*/ 19 w 65"/>
                <a:gd name="T19" fmla="*/ 0 h 13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1324">
                  <a:moveTo>
                    <a:pt x="0" y="288"/>
                  </a:moveTo>
                  <a:lnTo>
                    <a:pt x="13" y="316"/>
                  </a:lnTo>
                  <a:lnTo>
                    <a:pt x="22" y="364"/>
                  </a:lnTo>
                  <a:lnTo>
                    <a:pt x="36" y="494"/>
                  </a:lnTo>
                  <a:lnTo>
                    <a:pt x="43" y="845"/>
                  </a:lnTo>
                  <a:lnTo>
                    <a:pt x="29" y="1324"/>
                  </a:lnTo>
                  <a:lnTo>
                    <a:pt x="58" y="711"/>
                  </a:lnTo>
                  <a:lnTo>
                    <a:pt x="65" y="264"/>
                  </a:lnTo>
                  <a:lnTo>
                    <a:pt x="57" y="96"/>
                  </a:lnTo>
                  <a:lnTo>
                    <a:pt x="3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97" name="Freeform 1360"/>
            <p:cNvSpPr>
              <a:spLocks/>
            </p:cNvSpPr>
            <p:nvPr/>
          </p:nvSpPr>
          <p:spPr bwMode="auto">
            <a:xfrm>
              <a:off x="1578" y="760"/>
              <a:ext cx="38" cy="533"/>
            </a:xfrm>
            <a:custGeom>
              <a:avLst/>
              <a:gdLst>
                <a:gd name="T0" fmla="*/ 0 w 76"/>
                <a:gd name="T1" fmla="*/ 533 h 1067"/>
                <a:gd name="T2" fmla="*/ 13 w 76"/>
                <a:gd name="T3" fmla="*/ 281 h 1067"/>
                <a:gd name="T4" fmla="*/ 25 w 76"/>
                <a:gd name="T5" fmla="*/ 99 h 1067"/>
                <a:gd name="T6" fmla="*/ 31 w 76"/>
                <a:gd name="T7" fmla="*/ 34 h 1067"/>
                <a:gd name="T8" fmla="*/ 38 w 76"/>
                <a:gd name="T9" fmla="*/ 0 h 1067"/>
                <a:gd name="T10" fmla="*/ 0 w 76"/>
                <a:gd name="T11" fmla="*/ 533 h 1067"/>
                <a:gd name="T12" fmla="*/ 0 w 76"/>
                <a:gd name="T13" fmla="*/ 533 h 1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067">
                  <a:moveTo>
                    <a:pt x="0" y="1067"/>
                  </a:moveTo>
                  <a:lnTo>
                    <a:pt x="26" y="562"/>
                  </a:lnTo>
                  <a:lnTo>
                    <a:pt x="50" y="199"/>
                  </a:lnTo>
                  <a:lnTo>
                    <a:pt x="62" y="69"/>
                  </a:lnTo>
                  <a:lnTo>
                    <a:pt x="76" y="0"/>
                  </a:lnTo>
                  <a:lnTo>
                    <a:pt x="0" y="1067"/>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598" name="Freeform 1361"/>
            <p:cNvSpPr>
              <a:spLocks/>
            </p:cNvSpPr>
            <p:nvPr/>
          </p:nvSpPr>
          <p:spPr bwMode="auto">
            <a:xfrm>
              <a:off x="1578" y="760"/>
              <a:ext cx="38" cy="533"/>
            </a:xfrm>
            <a:custGeom>
              <a:avLst/>
              <a:gdLst>
                <a:gd name="T0" fmla="*/ 0 w 76"/>
                <a:gd name="T1" fmla="*/ 533 h 1067"/>
                <a:gd name="T2" fmla="*/ 13 w 76"/>
                <a:gd name="T3" fmla="*/ 281 h 1067"/>
                <a:gd name="T4" fmla="*/ 25 w 76"/>
                <a:gd name="T5" fmla="*/ 99 h 1067"/>
                <a:gd name="T6" fmla="*/ 31 w 76"/>
                <a:gd name="T7" fmla="*/ 34 h 1067"/>
                <a:gd name="T8" fmla="*/ 38 w 76"/>
                <a:gd name="T9" fmla="*/ 0 h 1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067">
                  <a:moveTo>
                    <a:pt x="0" y="1067"/>
                  </a:moveTo>
                  <a:lnTo>
                    <a:pt x="26" y="562"/>
                  </a:lnTo>
                  <a:lnTo>
                    <a:pt x="50" y="199"/>
                  </a:lnTo>
                  <a:lnTo>
                    <a:pt x="62" y="69"/>
                  </a:lnTo>
                  <a:lnTo>
                    <a:pt x="76"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599" name="Freeform 1362"/>
            <p:cNvSpPr>
              <a:spLocks/>
            </p:cNvSpPr>
            <p:nvPr/>
          </p:nvSpPr>
          <p:spPr bwMode="auto">
            <a:xfrm>
              <a:off x="1785" y="760"/>
              <a:ext cx="38" cy="533"/>
            </a:xfrm>
            <a:custGeom>
              <a:avLst/>
              <a:gdLst>
                <a:gd name="T0" fmla="*/ 0 w 76"/>
                <a:gd name="T1" fmla="*/ 533 h 1067"/>
                <a:gd name="T2" fmla="*/ 13 w 76"/>
                <a:gd name="T3" fmla="*/ 281 h 1067"/>
                <a:gd name="T4" fmla="*/ 24 w 76"/>
                <a:gd name="T5" fmla="*/ 99 h 1067"/>
                <a:gd name="T6" fmla="*/ 31 w 76"/>
                <a:gd name="T7" fmla="*/ 34 h 1067"/>
                <a:gd name="T8" fmla="*/ 38 w 76"/>
                <a:gd name="T9" fmla="*/ 0 h 1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067">
                  <a:moveTo>
                    <a:pt x="0" y="1067"/>
                  </a:moveTo>
                  <a:lnTo>
                    <a:pt x="25" y="562"/>
                  </a:lnTo>
                  <a:lnTo>
                    <a:pt x="48" y="199"/>
                  </a:lnTo>
                  <a:lnTo>
                    <a:pt x="61" y="69"/>
                  </a:lnTo>
                  <a:lnTo>
                    <a:pt x="76"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00" name="Freeform 1363"/>
            <p:cNvSpPr>
              <a:spLocks/>
            </p:cNvSpPr>
            <p:nvPr/>
          </p:nvSpPr>
          <p:spPr bwMode="auto">
            <a:xfrm>
              <a:off x="1496" y="741"/>
              <a:ext cx="115" cy="552"/>
            </a:xfrm>
            <a:custGeom>
              <a:avLst/>
              <a:gdLst>
                <a:gd name="T0" fmla="*/ 115 w 229"/>
                <a:gd name="T1" fmla="*/ 350 h 1105"/>
                <a:gd name="T2" fmla="*/ 115 w 229"/>
                <a:gd name="T3" fmla="*/ 402 h 1105"/>
                <a:gd name="T4" fmla="*/ 110 w 229"/>
                <a:gd name="T5" fmla="*/ 469 h 1105"/>
                <a:gd name="T6" fmla="*/ 101 w 229"/>
                <a:gd name="T7" fmla="*/ 552 h 1105"/>
                <a:gd name="T8" fmla="*/ 60 w 229"/>
                <a:gd name="T9" fmla="*/ 299 h 1105"/>
                <a:gd name="T10" fmla="*/ 26 w 229"/>
                <a:gd name="T11" fmla="*/ 112 h 1105"/>
                <a:gd name="T12" fmla="*/ 0 w 229"/>
                <a:gd name="T13" fmla="*/ 0 h 1105"/>
                <a:gd name="T14" fmla="*/ 115 w 229"/>
                <a:gd name="T15" fmla="*/ 350 h 1105"/>
                <a:gd name="T16" fmla="*/ 115 w 229"/>
                <a:gd name="T17" fmla="*/ 350 h 1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9" h="1105">
                  <a:moveTo>
                    <a:pt x="229" y="700"/>
                  </a:moveTo>
                  <a:lnTo>
                    <a:pt x="229" y="804"/>
                  </a:lnTo>
                  <a:lnTo>
                    <a:pt x="219" y="939"/>
                  </a:lnTo>
                  <a:lnTo>
                    <a:pt x="201" y="1105"/>
                  </a:lnTo>
                  <a:lnTo>
                    <a:pt x="120" y="598"/>
                  </a:lnTo>
                  <a:lnTo>
                    <a:pt x="52" y="225"/>
                  </a:lnTo>
                  <a:lnTo>
                    <a:pt x="0" y="0"/>
                  </a:lnTo>
                  <a:lnTo>
                    <a:pt x="229" y="70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01" name="Freeform 1364"/>
            <p:cNvSpPr>
              <a:spLocks/>
            </p:cNvSpPr>
            <p:nvPr/>
          </p:nvSpPr>
          <p:spPr bwMode="auto">
            <a:xfrm>
              <a:off x="1496" y="741"/>
              <a:ext cx="115" cy="552"/>
            </a:xfrm>
            <a:custGeom>
              <a:avLst/>
              <a:gdLst>
                <a:gd name="T0" fmla="*/ 115 w 229"/>
                <a:gd name="T1" fmla="*/ 350 h 1105"/>
                <a:gd name="T2" fmla="*/ 115 w 229"/>
                <a:gd name="T3" fmla="*/ 402 h 1105"/>
                <a:gd name="T4" fmla="*/ 110 w 229"/>
                <a:gd name="T5" fmla="*/ 469 h 1105"/>
                <a:gd name="T6" fmla="*/ 101 w 229"/>
                <a:gd name="T7" fmla="*/ 552 h 1105"/>
                <a:gd name="T8" fmla="*/ 60 w 229"/>
                <a:gd name="T9" fmla="*/ 299 h 1105"/>
                <a:gd name="T10" fmla="*/ 26 w 229"/>
                <a:gd name="T11" fmla="*/ 112 h 1105"/>
                <a:gd name="T12" fmla="*/ 0 w 229"/>
                <a:gd name="T13" fmla="*/ 0 h 1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9" h="1105">
                  <a:moveTo>
                    <a:pt x="229" y="700"/>
                  </a:moveTo>
                  <a:lnTo>
                    <a:pt x="229" y="804"/>
                  </a:lnTo>
                  <a:lnTo>
                    <a:pt x="219" y="939"/>
                  </a:lnTo>
                  <a:lnTo>
                    <a:pt x="201" y="1105"/>
                  </a:lnTo>
                  <a:lnTo>
                    <a:pt x="120" y="598"/>
                  </a:lnTo>
                  <a:lnTo>
                    <a:pt x="52" y="22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02" name="Freeform 1365"/>
            <p:cNvSpPr>
              <a:spLocks/>
            </p:cNvSpPr>
            <p:nvPr/>
          </p:nvSpPr>
          <p:spPr bwMode="auto">
            <a:xfrm>
              <a:off x="1362" y="972"/>
              <a:ext cx="5" cy="316"/>
            </a:xfrm>
            <a:custGeom>
              <a:avLst/>
              <a:gdLst>
                <a:gd name="T0" fmla="*/ 0 w 12"/>
                <a:gd name="T1" fmla="*/ 316 h 632"/>
                <a:gd name="T2" fmla="*/ 5 w 12"/>
                <a:gd name="T3" fmla="*/ 180 h 632"/>
                <a:gd name="T4" fmla="*/ 5 w 12"/>
                <a:gd name="T5" fmla="*/ 73 h 632"/>
                <a:gd name="T6" fmla="*/ 0 w 12"/>
                <a:gd name="T7" fmla="*/ 0 h 632"/>
                <a:gd name="T8" fmla="*/ 0 w 12"/>
                <a:gd name="T9" fmla="*/ 316 h 632"/>
                <a:gd name="T10" fmla="*/ 0 w 12"/>
                <a:gd name="T11" fmla="*/ 316 h 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32">
                  <a:moveTo>
                    <a:pt x="0" y="632"/>
                  </a:moveTo>
                  <a:lnTo>
                    <a:pt x="11" y="359"/>
                  </a:lnTo>
                  <a:lnTo>
                    <a:pt x="12" y="146"/>
                  </a:lnTo>
                  <a:lnTo>
                    <a:pt x="0" y="0"/>
                  </a:lnTo>
                  <a:lnTo>
                    <a:pt x="0" y="632"/>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603" name="Freeform 1366"/>
            <p:cNvSpPr>
              <a:spLocks/>
            </p:cNvSpPr>
            <p:nvPr/>
          </p:nvSpPr>
          <p:spPr bwMode="auto">
            <a:xfrm>
              <a:off x="1362" y="972"/>
              <a:ext cx="5" cy="316"/>
            </a:xfrm>
            <a:custGeom>
              <a:avLst/>
              <a:gdLst>
                <a:gd name="T0" fmla="*/ 0 w 12"/>
                <a:gd name="T1" fmla="*/ 316 h 632"/>
                <a:gd name="T2" fmla="*/ 5 w 12"/>
                <a:gd name="T3" fmla="*/ 180 h 632"/>
                <a:gd name="T4" fmla="*/ 5 w 12"/>
                <a:gd name="T5" fmla="*/ 73 h 632"/>
                <a:gd name="T6" fmla="*/ 0 w 12"/>
                <a:gd name="T7" fmla="*/ 0 h 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32">
                  <a:moveTo>
                    <a:pt x="0" y="632"/>
                  </a:moveTo>
                  <a:lnTo>
                    <a:pt x="11" y="359"/>
                  </a:lnTo>
                  <a:lnTo>
                    <a:pt x="12" y="146"/>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04" name="Freeform 1367"/>
            <p:cNvSpPr>
              <a:spLocks/>
            </p:cNvSpPr>
            <p:nvPr/>
          </p:nvSpPr>
          <p:spPr bwMode="auto">
            <a:xfrm>
              <a:off x="1290" y="689"/>
              <a:ext cx="91" cy="594"/>
            </a:xfrm>
            <a:custGeom>
              <a:avLst/>
              <a:gdLst>
                <a:gd name="T0" fmla="*/ 91 w 181"/>
                <a:gd name="T1" fmla="*/ 292 h 1190"/>
                <a:gd name="T2" fmla="*/ 79 w 181"/>
                <a:gd name="T3" fmla="*/ 314 h 1190"/>
                <a:gd name="T4" fmla="*/ 65 w 181"/>
                <a:gd name="T5" fmla="*/ 353 h 1190"/>
                <a:gd name="T6" fmla="*/ 38 w 181"/>
                <a:gd name="T7" fmla="*/ 455 h 1190"/>
                <a:gd name="T8" fmla="*/ 10 w 181"/>
                <a:gd name="T9" fmla="*/ 594 h 1190"/>
                <a:gd name="T10" fmla="*/ 6 w 181"/>
                <a:gd name="T11" fmla="*/ 509 h 1190"/>
                <a:gd name="T12" fmla="*/ 0 w 181"/>
                <a:gd name="T13" fmla="*/ 318 h 1190"/>
                <a:gd name="T14" fmla="*/ 4 w 181"/>
                <a:gd name="T15" fmla="*/ 117 h 1190"/>
                <a:gd name="T16" fmla="*/ 11 w 181"/>
                <a:gd name="T17" fmla="*/ 42 h 1190"/>
                <a:gd name="T18" fmla="*/ 17 w 181"/>
                <a:gd name="T19" fmla="*/ 16 h 1190"/>
                <a:gd name="T20" fmla="*/ 24 w 181"/>
                <a:gd name="T21" fmla="*/ 0 h 1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1" h="1190">
                  <a:moveTo>
                    <a:pt x="181" y="585"/>
                  </a:moveTo>
                  <a:lnTo>
                    <a:pt x="157" y="630"/>
                  </a:lnTo>
                  <a:lnTo>
                    <a:pt x="129" y="707"/>
                  </a:lnTo>
                  <a:lnTo>
                    <a:pt x="75" y="912"/>
                  </a:lnTo>
                  <a:lnTo>
                    <a:pt x="19" y="1190"/>
                  </a:lnTo>
                  <a:lnTo>
                    <a:pt x="12" y="1020"/>
                  </a:lnTo>
                  <a:lnTo>
                    <a:pt x="0" y="637"/>
                  </a:lnTo>
                  <a:lnTo>
                    <a:pt x="7" y="235"/>
                  </a:lnTo>
                  <a:lnTo>
                    <a:pt x="22" y="84"/>
                  </a:lnTo>
                  <a:lnTo>
                    <a:pt x="34" y="32"/>
                  </a:lnTo>
                  <a:lnTo>
                    <a:pt x="4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05" name="Freeform 1368"/>
            <p:cNvSpPr>
              <a:spLocks/>
            </p:cNvSpPr>
            <p:nvPr/>
          </p:nvSpPr>
          <p:spPr bwMode="auto">
            <a:xfrm>
              <a:off x="1429" y="631"/>
              <a:ext cx="22" cy="657"/>
            </a:xfrm>
            <a:custGeom>
              <a:avLst/>
              <a:gdLst>
                <a:gd name="T0" fmla="*/ 0 w 45"/>
                <a:gd name="T1" fmla="*/ 657 h 1314"/>
                <a:gd name="T2" fmla="*/ 16 w 45"/>
                <a:gd name="T3" fmla="*/ 339 h 1314"/>
                <a:gd name="T4" fmla="*/ 22 w 45"/>
                <a:gd name="T5" fmla="*/ 115 h 1314"/>
                <a:gd name="T6" fmla="*/ 20 w 45"/>
                <a:gd name="T7" fmla="*/ 37 h 1314"/>
                <a:gd name="T8" fmla="*/ 14 w 45"/>
                <a:gd name="T9" fmla="*/ 0 h 1314"/>
                <a:gd name="T10" fmla="*/ 0 w 45"/>
                <a:gd name="T11" fmla="*/ 657 h 1314"/>
                <a:gd name="T12" fmla="*/ 0 w 45"/>
                <a:gd name="T13" fmla="*/ 657 h 1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1314">
                  <a:moveTo>
                    <a:pt x="0" y="1314"/>
                  </a:moveTo>
                  <a:lnTo>
                    <a:pt x="33" y="677"/>
                  </a:lnTo>
                  <a:lnTo>
                    <a:pt x="45" y="229"/>
                  </a:lnTo>
                  <a:lnTo>
                    <a:pt x="41" y="74"/>
                  </a:lnTo>
                  <a:lnTo>
                    <a:pt x="28" y="0"/>
                  </a:lnTo>
                  <a:lnTo>
                    <a:pt x="0" y="1314"/>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606" name="Freeform 1369"/>
            <p:cNvSpPr>
              <a:spLocks/>
            </p:cNvSpPr>
            <p:nvPr/>
          </p:nvSpPr>
          <p:spPr bwMode="auto">
            <a:xfrm>
              <a:off x="1429" y="631"/>
              <a:ext cx="22" cy="657"/>
            </a:xfrm>
            <a:custGeom>
              <a:avLst/>
              <a:gdLst>
                <a:gd name="T0" fmla="*/ 0 w 45"/>
                <a:gd name="T1" fmla="*/ 657 h 1314"/>
                <a:gd name="T2" fmla="*/ 16 w 45"/>
                <a:gd name="T3" fmla="*/ 339 h 1314"/>
                <a:gd name="T4" fmla="*/ 22 w 45"/>
                <a:gd name="T5" fmla="*/ 115 h 1314"/>
                <a:gd name="T6" fmla="*/ 20 w 45"/>
                <a:gd name="T7" fmla="*/ 37 h 1314"/>
                <a:gd name="T8" fmla="*/ 14 w 45"/>
                <a:gd name="T9" fmla="*/ 0 h 13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314">
                  <a:moveTo>
                    <a:pt x="0" y="1314"/>
                  </a:moveTo>
                  <a:lnTo>
                    <a:pt x="33" y="677"/>
                  </a:lnTo>
                  <a:lnTo>
                    <a:pt x="45" y="229"/>
                  </a:lnTo>
                  <a:lnTo>
                    <a:pt x="41" y="74"/>
                  </a:lnTo>
                  <a:lnTo>
                    <a:pt x="2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07" name="Freeform 1370"/>
            <p:cNvSpPr>
              <a:spLocks/>
            </p:cNvSpPr>
            <p:nvPr/>
          </p:nvSpPr>
          <p:spPr bwMode="auto">
            <a:xfrm>
              <a:off x="1592" y="818"/>
              <a:ext cx="38" cy="490"/>
            </a:xfrm>
            <a:custGeom>
              <a:avLst/>
              <a:gdLst>
                <a:gd name="T0" fmla="*/ 38 w 76"/>
                <a:gd name="T1" fmla="*/ 490 h 980"/>
                <a:gd name="T2" fmla="*/ 32 w 76"/>
                <a:gd name="T3" fmla="*/ 287 h 980"/>
                <a:gd name="T4" fmla="*/ 20 w 76"/>
                <a:gd name="T5" fmla="*/ 124 h 980"/>
                <a:gd name="T6" fmla="*/ 12 w 76"/>
                <a:gd name="T7" fmla="*/ 53 h 980"/>
                <a:gd name="T8" fmla="*/ 0 w 76"/>
                <a:gd name="T9" fmla="*/ 0 h 980"/>
                <a:gd name="T10" fmla="*/ 38 w 76"/>
                <a:gd name="T11" fmla="*/ 490 h 980"/>
                <a:gd name="T12" fmla="*/ 38 w 76"/>
                <a:gd name="T13" fmla="*/ 490 h 9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980">
                  <a:moveTo>
                    <a:pt x="76" y="980"/>
                  </a:moveTo>
                  <a:lnTo>
                    <a:pt x="64" y="573"/>
                  </a:lnTo>
                  <a:lnTo>
                    <a:pt x="40" y="247"/>
                  </a:lnTo>
                  <a:lnTo>
                    <a:pt x="24" y="105"/>
                  </a:lnTo>
                  <a:lnTo>
                    <a:pt x="0" y="0"/>
                  </a:lnTo>
                  <a:lnTo>
                    <a:pt x="76" y="98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08" name="Freeform 1371"/>
            <p:cNvSpPr>
              <a:spLocks/>
            </p:cNvSpPr>
            <p:nvPr/>
          </p:nvSpPr>
          <p:spPr bwMode="auto">
            <a:xfrm>
              <a:off x="1592" y="818"/>
              <a:ext cx="38" cy="490"/>
            </a:xfrm>
            <a:custGeom>
              <a:avLst/>
              <a:gdLst>
                <a:gd name="T0" fmla="*/ 38 w 76"/>
                <a:gd name="T1" fmla="*/ 490 h 980"/>
                <a:gd name="T2" fmla="*/ 32 w 76"/>
                <a:gd name="T3" fmla="*/ 287 h 980"/>
                <a:gd name="T4" fmla="*/ 20 w 76"/>
                <a:gd name="T5" fmla="*/ 124 h 980"/>
                <a:gd name="T6" fmla="*/ 12 w 76"/>
                <a:gd name="T7" fmla="*/ 53 h 980"/>
                <a:gd name="T8" fmla="*/ 0 w 76"/>
                <a:gd name="T9" fmla="*/ 0 h 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980">
                  <a:moveTo>
                    <a:pt x="76" y="980"/>
                  </a:moveTo>
                  <a:lnTo>
                    <a:pt x="64" y="573"/>
                  </a:lnTo>
                  <a:lnTo>
                    <a:pt x="40" y="247"/>
                  </a:lnTo>
                  <a:lnTo>
                    <a:pt x="24" y="10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09" name="Freeform 1372"/>
            <p:cNvSpPr>
              <a:spLocks/>
            </p:cNvSpPr>
            <p:nvPr/>
          </p:nvSpPr>
          <p:spPr bwMode="auto">
            <a:xfrm>
              <a:off x="1645" y="722"/>
              <a:ext cx="19" cy="586"/>
            </a:xfrm>
            <a:custGeom>
              <a:avLst/>
              <a:gdLst>
                <a:gd name="T0" fmla="*/ 5 w 38"/>
                <a:gd name="T1" fmla="*/ 586 h 1171"/>
                <a:gd name="T2" fmla="*/ 0 w 38"/>
                <a:gd name="T3" fmla="*/ 322 h 1171"/>
                <a:gd name="T4" fmla="*/ 4 w 38"/>
                <a:gd name="T5" fmla="*/ 124 h 1171"/>
                <a:gd name="T6" fmla="*/ 9 w 38"/>
                <a:gd name="T7" fmla="*/ 48 h 1171"/>
                <a:gd name="T8" fmla="*/ 19 w 38"/>
                <a:gd name="T9" fmla="*/ 0 h 1171"/>
                <a:gd name="T10" fmla="*/ 5 w 38"/>
                <a:gd name="T11" fmla="*/ 586 h 1171"/>
                <a:gd name="T12" fmla="*/ 5 w 38"/>
                <a:gd name="T13" fmla="*/ 586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171">
                  <a:moveTo>
                    <a:pt x="9" y="1171"/>
                  </a:moveTo>
                  <a:lnTo>
                    <a:pt x="0" y="643"/>
                  </a:lnTo>
                  <a:lnTo>
                    <a:pt x="7" y="248"/>
                  </a:lnTo>
                  <a:lnTo>
                    <a:pt x="18" y="95"/>
                  </a:lnTo>
                  <a:lnTo>
                    <a:pt x="38" y="0"/>
                  </a:lnTo>
                  <a:lnTo>
                    <a:pt x="9" y="117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10" name="Freeform 1373"/>
            <p:cNvSpPr>
              <a:spLocks/>
            </p:cNvSpPr>
            <p:nvPr/>
          </p:nvSpPr>
          <p:spPr bwMode="auto">
            <a:xfrm>
              <a:off x="1625" y="669"/>
              <a:ext cx="19" cy="585"/>
            </a:xfrm>
            <a:custGeom>
              <a:avLst/>
              <a:gdLst>
                <a:gd name="T0" fmla="*/ 5 w 38"/>
                <a:gd name="T1" fmla="*/ 585 h 1170"/>
                <a:gd name="T2" fmla="*/ 0 w 38"/>
                <a:gd name="T3" fmla="*/ 322 h 1170"/>
                <a:gd name="T4" fmla="*/ 4 w 38"/>
                <a:gd name="T5" fmla="*/ 125 h 1170"/>
                <a:gd name="T6" fmla="*/ 10 w 38"/>
                <a:gd name="T7" fmla="*/ 48 h 1170"/>
                <a:gd name="T8" fmla="*/ 19 w 38"/>
                <a:gd name="T9" fmla="*/ 0 h 1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170">
                  <a:moveTo>
                    <a:pt x="9" y="1170"/>
                  </a:moveTo>
                  <a:lnTo>
                    <a:pt x="0" y="643"/>
                  </a:lnTo>
                  <a:lnTo>
                    <a:pt x="7" y="249"/>
                  </a:lnTo>
                  <a:lnTo>
                    <a:pt x="19" y="96"/>
                  </a:lnTo>
                  <a:lnTo>
                    <a:pt x="38"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11" name="Freeform 1374"/>
            <p:cNvSpPr>
              <a:spLocks/>
            </p:cNvSpPr>
            <p:nvPr/>
          </p:nvSpPr>
          <p:spPr bwMode="auto">
            <a:xfrm>
              <a:off x="1669" y="649"/>
              <a:ext cx="21" cy="654"/>
            </a:xfrm>
            <a:custGeom>
              <a:avLst/>
              <a:gdLst>
                <a:gd name="T0" fmla="*/ 0 w 42"/>
                <a:gd name="T1" fmla="*/ 654 h 1306"/>
                <a:gd name="T2" fmla="*/ 16 w 42"/>
                <a:gd name="T3" fmla="*/ 347 h 1306"/>
                <a:gd name="T4" fmla="*/ 21 w 42"/>
                <a:gd name="T5" fmla="*/ 126 h 1306"/>
                <a:gd name="T6" fmla="*/ 18 w 42"/>
                <a:gd name="T7" fmla="*/ 44 h 1306"/>
                <a:gd name="T8" fmla="*/ 10 w 42"/>
                <a:gd name="T9" fmla="*/ 0 h 1306"/>
                <a:gd name="T10" fmla="*/ 0 w 42"/>
                <a:gd name="T11" fmla="*/ 654 h 1306"/>
                <a:gd name="T12" fmla="*/ 0 w 42"/>
                <a:gd name="T13" fmla="*/ 654 h 13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1306">
                  <a:moveTo>
                    <a:pt x="0" y="1306"/>
                  </a:moveTo>
                  <a:lnTo>
                    <a:pt x="31" y="693"/>
                  </a:lnTo>
                  <a:lnTo>
                    <a:pt x="42" y="251"/>
                  </a:lnTo>
                  <a:lnTo>
                    <a:pt x="36" y="87"/>
                  </a:lnTo>
                  <a:lnTo>
                    <a:pt x="19" y="0"/>
                  </a:lnTo>
                  <a:lnTo>
                    <a:pt x="0" y="1306"/>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12" name="Freeform 1375"/>
            <p:cNvSpPr>
              <a:spLocks/>
            </p:cNvSpPr>
            <p:nvPr/>
          </p:nvSpPr>
          <p:spPr bwMode="auto">
            <a:xfrm>
              <a:off x="1689" y="663"/>
              <a:ext cx="20" cy="653"/>
            </a:xfrm>
            <a:custGeom>
              <a:avLst/>
              <a:gdLst>
                <a:gd name="T0" fmla="*/ 0 w 41"/>
                <a:gd name="T1" fmla="*/ 653 h 1307"/>
                <a:gd name="T2" fmla="*/ 16 w 41"/>
                <a:gd name="T3" fmla="*/ 347 h 1307"/>
                <a:gd name="T4" fmla="*/ 20 w 41"/>
                <a:gd name="T5" fmla="*/ 126 h 1307"/>
                <a:gd name="T6" fmla="*/ 18 w 41"/>
                <a:gd name="T7" fmla="*/ 44 h 1307"/>
                <a:gd name="T8" fmla="*/ 9 w 41"/>
                <a:gd name="T9" fmla="*/ 0 h 13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307">
                  <a:moveTo>
                    <a:pt x="0" y="1307"/>
                  </a:moveTo>
                  <a:lnTo>
                    <a:pt x="32" y="694"/>
                  </a:lnTo>
                  <a:lnTo>
                    <a:pt x="41" y="252"/>
                  </a:lnTo>
                  <a:lnTo>
                    <a:pt x="36" y="88"/>
                  </a:lnTo>
                  <a:lnTo>
                    <a:pt x="19"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13" name="Freeform 1376"/>
            <p:cNvSpPr>
              <a:spLocks/>
            </p:cNvSpPr>
            <p:nvPr/>
          </p:nvSpPr>
          <p:spPr bwMode="auto">
            <a:xfrm>
              <a:off x="1693" y="765"/>
              <a:ext cx="43" cy="528"/>
            </a:xfrm>
            <a:custGeom>
              <a:avLst/>
              <a:gdLst>
                <a:gd name="T0" fmla="*/ 0 w 85"/>
                <a:gd name="T1" fmla="*/ 528 h 1057"/>
                <a:gd name="T2" fmla="*/ 11 w 85"/>
                <a:gd name="T3" fmla="*/ 281 h 1057"/>
                <a:gd name="T4" fmla="*/ 24 w 85"/>
                <a:gd name="T5" fmla="*/ 102 h 1057"/>
                <a:gd name="T6" fmla="*/ 33 w 85"/>
                <a:gd name="T7" fmla="*/ 36 h 1057"/>
                <a:gd name="T8" fmla="*/ 43 w 85"/>
                <a:gd name="T9" fmla="*/ 0 h 1057"/>
                <a:gd name="T10" fmla="*/ 0 w 85"/>
                <a:gd name="T11" fmla="*/ 528 h 1057"/>
                <a:gd name="T12" fmla="*/ 0 w 85"/>
                <a:gd name="T13" fmla="*/ 528 h 10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1057">
                  <a:moveTo>
                    <a:pt x="0" y="1057"/>
                  </a:moveTo>
                  <a:lnTo>
                    <a:pt x="22" y="562"/>
                  </a:lnTo>
                  <a:lnTo>
                    <a:pt x="48" y="204"/>
                  </a:lnTo>
                  <a:lnTo>
                    <a:pt x="65" y="73"/>
                  </a:lnTo>
                  <a:lnTo>
                    <a:pt x="85" y="0"/>
                  </a:lnTo>
                  <a:lnTo>
                    <a:pt x="0" y="1057"/>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614" name="Freeform 1377"/>
            <p:cNvSpPr>
              <a:spLocks/>
            </p:cNvSpPr>
            <p:nvPr/>
          </p:nvSpPr>
          <p:spPr bwMode="auto">
            <a:xfrm>
              <a:off x="1693" y="765"/>
              <a:ext cx="43" cy="528"/>
            </a:xfrm>
            <a:custGeom>
              <a:avLst/>
              <a:gdLst>
                <a:gd name="T0" fmla="*/ 0 w 85"/>
                <a:gd name="T1" fmla="*/ 528 h 1057"/>
                <a:gd name="T2" fmla="*/ 11 w 85"/>
                <a:gd name="T3" fmla="*/ 281 h 1057"/>
                <a:gd name="T4" fmla="*/ 24 w 85"/>
                <a:gd name="T5" fmla="*/ 102 h 1057"/>
                <a:gd name="T6" fmla="*/ 33 w 85"/>
                <a:gd name="T7" fmla="*/ 36 h 1057"/>
                <a:gd name="T8" fmla="*/ 43 w 85"/>
                <a:gd name="T9" fmla="*/ 0 h 10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057">
                  <a:moveTo>
                    <a:pt x="0" y="1057"/>
                  </a:moveTo>
                  <a:lnTo>
                    <a:pt x="22" y="562"/>
                  </a:lnTo>
                  <a:lnTo>
                    <a:pt x="48" y="204"/>
                  </a:lnTo>
                  <a:lnTo>
                    <a:pt x="65" y="73"/>
                  </a:lnTo>
                  <a:lnTo>
                    <a:pt x="85"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15" name="Freeform 1378"/>
            <p:cNvSpPr>
              <a:spLocks/>
            </p:cNvSpPr>
            <p:nvPr/>
          </p:nvSpPr>
          <p:spPr bwMode="auto">
            <a:xfrm>
              <a:off x="1866" y="699"/>
              <a:ext cx="43" cy="529"/>
            </a:xfrm>
            <a:custGeom>
              <a:avLst/>
              <a:gdLst>
                <a:gd name="T0" fmla="*/ 0 w 86"/>
                <a:gd name="T1" fmla="*/ 529 h 1056"/>
                <a:gd name="T2" fmla="*/ 11 w 86"/>
                <a:gd name="T3" fmla="*/ 282 h 1056"/>
                <a:gd name="T4" fmla="*/ 23 w 86"/>
                <a:gd name="T5" fmla="*/ 103 h 1056"/>
                <a:gd name="T6" fmla="*/ 33 w 86"/>
                <a:gd name="T7" fmla="*/ 37 h 1056"/>
                <a:gd name="T8" fmla="*/ 43 w 86"/>
                <a:gd name="T9" fmla="*/ 0 h 10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1056">
                  <a:moveTo>
                    <a:pt x="0" y="1056"/>
                  </a:moveTo>
                  <a:lnTo>
                    <a:pt x="21" y="562"/>
                  </a:lnTo>
                  <a:lnTo>
                    <a:pt x="46" y="206"/>
                  </a:lnTo>
                  <a:lnTo>
                    <a:pt x="65" y="73"/>
                  </a:lnTo>
                  <a:lnTo>
                    <a:pt x="86"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16" name="Freeform 1379"/>
            <p:cNvSpPr>
              <a:spLocks/>
            </p:cNvSpPr>
            <p:nvPr/>
          </p:nvSpPr>
          <p:spPr bwMode="auto">
            <a:xfrm>
              <a:off x="1712" y="693"/>
              <a:ext cx="38" cy="600"/>
            </a:xfrm>
            <a:custGeom>
              <a:avLst/>
              <a:gdLst>
                <a:gd name="T0" fmla="*/ 0 w 76"/>
                <a:gd name="T1" fmla="*/ 600 h 1201"/>
                <a:gd name="T2" fmla="*/ 11 w 76"/>
                <a:gd name="T3" fmla="*/ 510 h 1201"/>
                <a:gd name="T4" fmla="*/ 28 w 76"/>
                <a:gd name="T5" fmla="*/ 321 h 1201"/>
                <a:gd name="T6" fmla="*/ 38 w 76"/>
                <a:gd name="T7" fmla="*/ 122 h 1201"/>
                <a:gd name="T8" fmla="*/ 37 w 76"/>
                <a:gd name="T9" fmla="*/ 46 h 1201"/>
                <a:gd name="T10" fmla="*/ 29 w 76"/>
                <a:gd name="T11" fmla="*/ 0 h 1201"/>
                <a:gd name="T12" fmla="*/ 0 w 76"/>
                <a:gd name="T13" fmla="*/ 600 h 1201"/>
                <a:gd name="T14" fmla="*/ 0 w 76"/>
                <a:gd name="T15" fmla="*/ 600 h 12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1201">
                  <a:moveTo>
                    <a:pt x="0" y="1201"/>
                  </a:moveTo>
                  <a:lnTo>
                    <a:pt x="21" y="1021"/>
                  </a:lnTo>
                  <a:lnTo>
                    <a:pt x="55" y="643"/>
                  </a:lnTo>
                  <a:lnTo>
                    <a:pt x="76" y="244"/>
                  </a:lnTo>
                  <a:lnTo>
                    <a:pt x="73" y="92"/>
                  </a:lnTo>
                  <a:lnTo>
                    <a:pt x="57" y="0"/>
                  </a:lnTo>
                  <a:lnTo>
                    <a:pt x="0" y="120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17" name="Freeform 1380"/>
            <p:cNvSpPr>
              <a:spLocks/>
            </p:cNvSpPr>
            <p:nvPr/>
          </p:nvSpPr>
          <p:spPr bwMode="auto">
            <a:xfrm>
              <a:off x="1712" y="693"/>
              <a:ext cx="38" cy="600"/>
            </a:xfrm>
            <a:custGeom>
              <a:avLst/>
              <a:gdLst>
                <a:gd name="T0" fmla="*/ 0 w 76"/>
                <a:gd name="T1" fmla="*/ 600 h 1201"/>
                <a:gd name="T2" fmla="*/ 11 w 76"/>
                <a:gd name="T3" fmla="*/ 510 h 1201"/>
                <a:gd name="T4" fmla="*/ 28 w 76"/>
                <a:gd name="T5" fmla="*/ 321 h 1201"/>
                <a:gd name="T6" fmla="*/ 38 w 76"/>
                <a:gd name="T7" fmla="*/ 122 h 1201"/>
                <a:gd name="T8" fmla="*/ 37 w 76"/>
                <a:gd name="T9" fmla="*/ 46 h 1201"/>
                <a:gd name="T10" fmla="*/ 29 w 76"/>
                <a:gd name="T11" fmla="*/ 0 h 12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1201">
                  <a:moveTo>
                    <a:pt x="0" y="1201"/>
                  </a:moveTo>
                  <a:lnTo>
                    <a:pt x="21" y="1021"/>
                  </a:lnTo>
                  <a:lnTo>
                    <a:pt x="55" y="643"/>
                  </a:lnTo>
                  <a:lnTo>
                    <a:pt x="76" y="244"/>
                  </a:lnTo>
                  <a:lnTo>
                    <a:pt x="73" y="92"/>
                  </a:lnTo>
                  <a:lnTo>
                    <a:pt x="57"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18" name="Freeform 1381"/>
            <p:cNvSpPr>
              <a:spLocks/>
            </p:cNvSpPr>
            <p:nvPr/>
          </p:nvSpPr>
          <p:spPr bwMode="auto">
            <a:xfrm>
              <a:off x="1741" y="914"/>
              <a:ext cx="77" cy="374"/>
            </a:xfrm>
            <a:custGeom>
              <a:avLst/>
              <a:gdLst>
                <a:gd name="T0" fmla="*/ 39 w 155"/>
                <a:gd name="T1" fmla="*/ 0 h 749"/>
                <a:gd name="T2" fmla="*/ 29 w 155"/>
                <a:gd name="T3" fmla="*/ 21 h 749"/>
                <a:gd name="T4" fmla="*/ 21 w 155"/>
                <a:gd name="T5" fmla="*/ 66 h 749"/>
                <a:gd name="T6" fmla="*/ 9 w 155"/>
                <a:gd name="T7" fmla="*/ 194 h 749"/>
                <a:gd name="T8" fmla="*/ 0 w 155"/>
                <a:gd name="T9" fmla="*/ 374 h 749"/>
                <a:gd name="T10" fmla="*/ 26 w 155"/>
                <a:gd name="T11" fmla="*/ 257 h 749"/>
                <a:gd name="T12" fmla="*/ 51 w 155"/>
                <a:gd name="T13" fmla="*/ 168 h 749"/>
                <a:gd name="T14" fmla="*/ 64 w 155"/>
                <a:gd name="T15" fmla="*/ 131 h 749"/>
                <a:gd name="T16" fmla="*/ 77 w 155"/>
                <a:gd name="T17" fmla="*/ 105 h 749"/>
                <a:gd name="T18" fmla="*/ 39 w 155"/>
                <a:gd name="T19" fmla="*/ 0 h 749"/>
                <a:gd name="T20" fmla="*/ 39 w 155"/>
                <a:gd name="T21" fmla="*/ 0 h 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749">
                  <a:moveTo>
                    <a:pt x="78" y="0"/>
                  </a:moveTo>
                  <a:lnTo>
                    <a:pt x="59" y="43"/>
                  </a:lnTo>
                  <a:lnTo>
                    <a:pt x="42" y="133"/>
                  </a:lnTo>
                  <a:lnTo>
                    <a:pt x="19" y="389"/>
                  </a:lnTo>
                  <a:lnTo>
                    <a:pt x="0" y="749"/>
                  </a:lnTo>
                  <a:lnTo>
                    <a:pt x="53" y="515"/>
                  </a:lnTo>
                  <a:lnTo>
                    <a:pt x="102" y="336"/>
                  </a:lnTo>
                  <a:lnTo>
                    <a:pt x="128" y="262"/>
                  </a:lnTo>
                  <a:lnTo>
                    <a:pt x="155" y="211"/>
                  </a:lnTo>
                  <a:lnTo>
                    <a:pt x="78" y="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19" name="Freeform 1382"/>
            <p:cNvSpPr>
              <a:spLocks/>
            </p:cNvSpPr>
            <p:nvPr/>
          </p:nvSpPr>
          <p:spPr bwMode="auto">
            <a:xfrm>
              <a:off x="1741" y="914"/>
              <a:ext cx="77" cy="374"/>
            </a:xfrm>
            <a:custGeom>
              <a:avLst/>
              <a:gdLst>
                <a:gd name="T0" fmla="*/ 39 w 155"/>
                <a:gd name="T1" fmla="*/ 0 h 749"/>
                <a:gd name="T2" fmla="*/ 29 w 155"/>
                <a:gd name="T3" fmla="*/ 21 h 749"/>
                <a:gd name="T4" fmla="*/ 21 w 155"/>
                <a:gd name="T5" fmla="*/ 66 h 749"/>
                <a:gd name="T6" fmla="*/ 9 w 155"/>
                <a:gd name="T7" fmla="*/ 194 h 749"/>
                <a:gd name="T8" fmla="*/ 0 w 155"/>
                <a:gd name="T9" fmla="*/ 374 h 749"/>
                <a:gd name="T10" fmla="*/ 26 w 155"/>
                <a:gd name="T11" fmla="*/ 257 h 749"/>
                <a:gd name="T12" fmla="*/ 51 w 155"/>
                <a:gd name="T13" fmla="*/ 168 h 749"/>
                <a:gd name="T14" fmla="*/ 64 w 155"/>
                <a:gd name="T15" fmla="*/ 131 h 749"/>
                <a:gd name="T16" fmla="*/ 77 w 155"/>
                <a:gd name="T17" fmla="*/ 105 h 7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5" h="749">
                  <a:moveTo>
                    <a:pt x="78" y="0"/>
                  </a:moveTo>
                  <a:lnTo>
                    <a:pt x="59" y="43"/>
                  </a:lnTo>
                  <a:lnTo>
                    <a:pt x="42" y="133"/>
                  </a:lnTo>
                  <a:lnTo>
                    <a:pt x="19" y="389"/>
                  </a:lnTo>
                  <a:lnTo>
                    <a:pt x="0" y="749"/>
                  </a:lnTo>
                  <a:lnTo>
                    <a:pt x="53" y="515"/>
                  </a:lnTo>
                  <a:lnTo>
                    <a:pt x="102" y="336"/>
                  </a:lnTo>
                  <a:lnTo>
                    <a:pt x="128" y="262"/>
                  </a:lnTo>
                  <a:lnTo>
                    <a:pt x="155" y="211"/>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20" name="Freeform 1383"/>
            <p:cNvSpPr>
              <a:spLocks/>
            </p:cNvSpPr>
            <p:nvPr/>
          </p:nvSpPr>
          <p:spPr bwMode="auto">
            <a:xfrm>
              <a:off x="1770" y="827"/>
              <a:ext cx="35" cy="471"/>
            </a:xfrm>
            <a:custGeom>
              <a:avLst/>
              <a:gdLst>
                <a:gd name="T0" fmla="*/ 0 w 70"/>
                <a:gd name="T1" fmla="*/ 471 h 941"/>
                <a:gd name="T2" fmla="*/ 22 w 70"/>
                <a:gd name="T3" fmla="*/ 253 h 941"/>
                <a:gd name="T4" fmla="*/ 34 w 70"/>
                <a:gd name="T5" fmla="*/ 93 h 941"/>
                <a:gd name="T6" fmla="*/ 35 w 70"/>
                <a:gd name="T7" fmla="*/ 34 h 941"/>
                <a:gd name="T8" fmla="*/ 33 w 70"/>
                <a:gd name="T9" fmla="*/ 0 h 941"/>
                <a:gd name="T10" fmla="*/ 0 w 70"/>
                <a:gd name="T11" fmla="*/ 471 h 941"/>
                <a:gd name="T12" fmla="*/ 0 w 70"/>
                <a:gd name="T13" fmla="*/ 471 h 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941">
                  <a:moveTo>
                    <a:pt x="0" y="941"/>
                  </a:moveTo>
                  <a:lnTo>
                    <a:pt x="44" y="505"/>
                  </a:lnTo>
                  <a:lnTo>
                    <a:pt x="68" y="186"/>
                  </a:lnTo>
                  <a:lnTo>
                    <a:pt x="70" y="68"/>
                  </a:lnTo>
                  <a:lnTo>
                    <a:pt x="66" y="0"/>
                  </a:lnTo>
                  <a:lnTo>
                    <a:pt x="0" y="941"/>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621" name="Freeform 1384"/>
            <p:cNvSpPr>
              <a:spLocks/>
            </p:cNvSpPr>
            <p:nvPr/>
          </p:nvSpPr>
          <p:spPr bwMode="auto">
            <a:xfrm>
              <a:off x="1770" y="827"/>
              <a:ext cx="35" cy="471"/>
            </a:xfrm>
            <a:custGeom>
              <a:avLst/>
              <a:gdLst>
                <a:gd name="T0" fmla="*/ 0 w 70"/>
                <a:gd name="T1" fmla="*/ 471 h 941"/>
                <a:gd name="T2" fmla="*/ 22 w 70"/>
                <a:gd name="T3" fmla="*/ 253 h 941"/>
                <a:gd name="T4" fmla="*/ 34 w 70"/>
                <a:gd name="T5" fmla="*/ 93 h 941"/>
                <a:gd name="T6" fmla="*/ 35 w 70"/>
                <a:gd name="T7" fmla="*/ 34 h 941"/>
                <a:gd name="T8" fmla="*/ 33 w 70"/>
                <a:gd name="T9" fmla="*/ 0 h 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941">
                  <a:moveTo>
                    <a:pt x="0" y="941"/>
                  </a:moveTo>
                  <a:lnTo>
                    <a:pt x="44" y="505"/>
                  </a:lnTo>
                  <a:lnTo>
                    <a:pt x="68" y="186"/>
                  </a:lnTo>
                  <a:lnTo>
                    <a:pt x="70" y="68"/>
                  </a:lnTo>
                  <a:lnTo>
                    <a:pt x="66"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22" name="Freeform 1385"/>
            <p:cNvSpPr>
              <a:spLocks/>
            </p:cNvSpPr>
            <p:nvPr/>
          </p:nvSpPr>
          <p:spPr bwMode="auto">
            <a:xfrm>
              <a:off x="1770" y="804"/>
              <a:ext cx="72" cy="479"/>
            </a:xfrm>
            <a:custGeom>
              <a:avLst/>
              <a:gdLst>
                <a:gd name="T0" fmla="*/ 72 w 144"/>
                <a:gd name="T1" fmla="*/ 0 h 960"/>
                <a:gd name="T2" fmla="*/ 28 w 144"/>
                <a:gd name="T3" fmla="*/ 479 h 960"/>
                <a:gd name="T4" fmla="*/ 19 w 144"/>
                <a:gd name="T5" fmla="*/ 405 h 960"/>
                <a:gd name="T6" fmla="*/ 11 w 144"/>
                <a:gd name="T7" fmla="*/ 347 h 960"/>
                <a:gd name="T8" fmla="*/ 0 w 144"/>
                <a:gd name="T9" fmla="*/ 306 h 960"/>
                <a:gd name="T10" fmla="*/ 72 w 144"/>
                <a:gd name="T11" fmla="*/ 0 h 960"/>
                <a:gd name="T12" fmla="*/ 72 w 144"/>
                <a:gd name="T13" fmla="*/ 0 h 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960">
                  <a:moveTo>
                    <a:pt x="144" y="0"/>
                  </a:moveTo>
                  <a:lnTo>
                    <a:pt x="56" y="960"/>
                  </a:lnTo>
                  <a:lnTo>
                    <a:pt x="38" y="811"/>
                  </a:lnTo>
                  <a:lnTo>
                    <a:pt x="21" y="696"/>
                  </a:lnTo>
                  <a:lnTo>
                    <a:pt x="0" y="614"/>
                  </a:lnTo>
                  <a:lnTo>
                    <a:pt x="144" y="0"/>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23" name="Freeform 1386"/>
            <p:cNvSpPr>
              <a:spLocks/>
            </p:cNvSpPr>
            <p:nvPr/>
          </p:nvSpPr>
          <p:spPr bwMode="auto">
            <a:xfrm>
              <a:off x="1770" y="804"/>
              <a:ext cx="72" cy="479"/>
            </a:xfrm>
            <a:custGeom>
              <a:avLst/>
              <a:gdLst>
                <a:gd name="T0" fmla="*/ 72 w 144"/>
                <a:gd name="T1" fmla="*/ 0 h 960"/>
                <a:gd name="T2" fmla="*/ 28 w 144"/>
                <a:gd name="T3" fmla="*/ 479 h 960"/>
                <a:gd name="T4" fmla="*/ 19 w 144"/>
                <a:gd name="T5" fmla="*/ 405 h 960"/>
                <a:gd name="T6" fmla="*/ 11 w 144"/>
                <a:gd name="T7" fmla="*/ 347 h 960"/>
                <a:gd name="T8" fmla="*/ 0 w 144"/>
                <a:gd name="T9" fmla="*/ 306 h 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960">
                  <a:moveTo>
                    <a:pt x="144" y="0"/>
                  </a:moveTo>
                  <a:lnTo>
                    <a:pt x="56" y="960"/>
                  </a:lnTo>
                  <a:lnTo>
                    <a:pt x="38" y="811"/>
                  </a:lnTo>
                  <a:lnTo>
                    <a:pt x="21" y="696"/>
                  </a:lnTo>
                  <a:lnTo>
                    <a:pt x="0" y="614"/>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24" name="Freeform 1387"/>
            <p:cNvSpPr>
              <a:spLocks/>
            </p:cNvSpPr>
            <p:nvPr/>
          </p:nvSpPr>
          <p:spPr bwMode="auto">
            <a:xfrm>
              <a:off x="1837" y="789"/>
              <a:ext cx="12" cy="504"/>
            </a:xfrm>
            <a:custGeom>
              <a:avLst/>
              <a:gdLst>
                <a:gd name="T0" fmla="*/ 0 w 24"/>
                <a:gd name="T1" fmla="*/ 504 h 1008"/>
                <a:gd name="T2" fmla="*/ 10 w 24"/>
                <a:gd name="T3" fmla="*/ 271 h 1008"/>
                <a:gd name="T4" fmla="*/ 12 w 24"/>
                <a:gd name="T5" fmla="*/ 100 h 1008"/>
                <a:gd name="T6" fmla="*/ 9 w 24"/>
                <a:gd name="T7" fmla="*/ 38 h 1008"/>
                <a:gd name="T8" fmla="*/ 0 w 24"/>
                <a:gd name="T9" fmla="*/ 0 h 1008"/>
                <a:gd name="T10" fmla="*/ 0 w 24"/>
                <a:gd name="T11" fmla="*/ 504 h 1008"/>
                <a:gd name="T12" fmla="*/ 0 w 24"/>
                <a:gd name="T13" fmla="*/ 504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008">
                  <a:moveTo>
                    <a:pt x="0" y="1008"/>
                  </a:moveTo>
                  <a:lnTo>
                    <a:pt x="20" y="542"/>
                  </a:lnTo>
                  <a:lnTo>
                    <a:pt x="24" y="200"/>
                  </a:lnTo>
                  <a:lnTo>
                    <a:pt x="17" y="75"/>
                  </a:lnTo>
                  <a:lnTo>
                    <a:pt x="0" y="0"/>
                  </a:lnTo>
                  <a:lnTo>
                    <a:pt x="0" y="1008"/>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25" name="Freeform 1388"/>
            <p:cNvSpPr>
              <a:spLocks/>
            </p:cNvSpPr>
            <p:nvPr/>
          </p:nvSpPr>
          <p:spPr bwMode="auto">
            <a:xfrm>
              <a:off x="1837" y="789"/>
              <a:ext cx="12" cy="504"/>
            </a:xfrm>
            <a:custGeom>
              <a:avLst/>
              <a:gdLst>
                <a:gd name="T0" fmla="*/ 0 w 24"/>
                <a:gd name="T1" fmla="*/ 504 h 1008"/>
                <a:gd name="T2" fmla="*/ 10 w 24"/>
                <a:gd name="T3" fmla="*/ 271 h 1008"/>
                <a:gd name="T4" fmla="*/ 12 w 24"/>
                <a:gd name="T5" fmla="*/ 100 h 1008"/>
                <a:gd name="T6" fmla="*/ 9 w 24"/>
                <a:gd name="T7" fmla="*/ 38 h 1008"/>
                <a:gd name="T8" fmla="*/ 0 w 24"/>
                <a:gd name="T9" fmla="*/ 0 h 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008">
                  <a:moveTo>
                    <a:pt x="0" y="1008"/>
                  </a:moveTo>
                  <a:lnTo>
                    <a:pt x="20" y="542"/>
                  </a:lnTo>
                  <a:lnTo>
                    <a:pt x="24" y="200"/>
                  </a:lnTo>
                  <a:lnTo>
                    <a:pt x="17" y="75"/>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26" name="Freeform 1389"/>
            <p:cNvSpPr>
              <a:spLocks/>
            </p:cNvSpPr>
            <p:nvPr/>
          </p:nvSpPr>
          <p:spPr bwMode="auto">
            <a:xfrm>
              <a:off x="1818" y="943"/>
              <a:ext cx="57" cy="350"/>
            </a:xfrm>
            <a:custGeom>
              <a:avLst/>
              <a:gdLst>
                <a:gd name="T0" fmla="*/ 0 w 114"/>
                <a:gd name="T1" fmla="*/ 350 h 702"/>
                <a:gd name="T2" fmla="*/ 25 w 114"/>
                <a:gd name="T3" fmla="*/ 190 h 702"/>
                <a:gd name="T4" fmla="*/ 57 w 114"/>
                <a:gd name="T5" fmla="*/ 0 h 702"/>
                <a:gd name="T6" fmla="*/ 0 w 114"/>
                <a:gd name="T7" fmla="*/ 350 h 702"/>
                <a:gd name="T8" fmla="*/ 0 w 114"/>
                <a:gd name="T9" fmla="*/ 35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702">
                  <a:moveTo>
                    <a:pt x="0" y="702"/>
                  </a:moveTo>
                  <a:lnTo>
                    <a:pt x="49" y="381"/>
                  </a:lnTo>
                  <a:lnTo>
                    <a:pt x="114" y="0"/>
                  </a:lnTo>
                  <a:lnTo>
                    <a:pt x="0" y="702"/>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627" name="Freeform 1390"/>
            <p:cNvSpPr>
              <a:spLocks/>
            </p:cNvSpPr>
            <p:nvPr/>
          </p:nvSpPr>
          <p:spPr bwMode="auto">
            <a:xfrm>
              <a:off x="1818" y="943"/>
              <a:ext cx="57" cy="350"/>
            </a:xfrm>
            <a:custGeom>
              <a:avLst/>
              <a:gdLst>
                <a:gd name="T0" fmla="*/ 0 w 114"/>
                <a:gd name="T1" fmla="*/ 350 h 702"/>
                <a:gd name="T2" fmla="*/ 25 w 114"/>
                <a:gd name="T3" fmla="*/ 190 h 702"/>
                <a:gd name="T4" fmla="*/ 57 w 114"/>
                <a:gd name="T5" fmla="*/ 0 h 702"/>
                <a:gd name="T6" fmla="*/ 0 60000 65536"/>
                <a:gd name="T7" fmla="*/ 0 60000 65536"/>
                <a:gd name="T8" fmla="*/ 0 60000 65536"/>
              </a:gdLst>
              <a:ahLst/>
              <a:cxnLst>
                <a:cxn ang="T6">
                  <a:pos x="T0" y="T1"/>
                </a:cxn>
                <a:cxn ang="T7">
                  <a:pos x="T2" y="T3"/>
                </a:cxn>
                <a:cxn ang="T8">
                  <a:pos x="T4" y="T5"/>
                </a:cxn>
              </a:cxnLst>
              <a:rect l="0" t="0" r="r" b="b"/>
              <a:pathLst>
                <a:path w="114" h="702">
                  <a:moveTo>
                    <a:pt x="0" y="702"/>
                  </a:moveTo>
                  <a:lnTo>
                    <a:pt x="49" y="381"/>
                  </a:lnTo>
                  <a:lnTo>
                    <a:pt x="114"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28" name="Freeform 1391"/>
            <p:cNvSpPr>
              <a:spLocks/>
            </p:cNvSpPr>
            <p:nvPr/>
          </p:nvSpPr>
          <p:spPr bwMode="auto">
            <a:xfrm>
              <a:off x="1189" y="645"/>
              <a:ext cx="38" cy="533"/>
            </a:xfrm>
            <a:custGeom>
              <a:avLst/>
              <a:gdLst>
                <a:gd name="T0" fmla="*/ 0 w 77"/>
                <a:gd name="T1" fmla="*/ 533 h 1065"/>
                <a:gd name="T2" fmla="*/ 12 w 77"/>
                <a:gd name="T3" fmla="*/ 281 h 1065"/>
                <a:gd name="T4" fmla="*/ 24 w 77"/>
                <a:gd name="T5" fmla="*/ 100 h 1065"/>
                <a:gd name="T6" fmla="*/ 31 w 77"/>
                <a:gd name="T7" fmla="*/ 35 h 1065"/>
                <a:gd name="T8" fmla="*/ 38 w 77"/>
                <a:gd name="T9" fmla="*/ 0 h 1065"/>
                <a:gd name="T10" fmla="*/ 0 w 77"/>
                <a:gd name="T11" fmla="*/ 533 h 1065"/>
                <a:gd name="T12" fmla="*/ 0 w 77"/>
                <a:gd name="T13" fmla="*/ 533 h 10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1065">
                  <a:moveTo>
                    <a:pt x="0" y="1065"/>
                  </a:moveTo>
                  <a:lnTo>
                    <a:pt x="24" y="561"/>
                  </a:lnTo>
                  <a:lnTo>
                    <a:pt x="49" y="200"/>
                  </a:lnTo>
                  <a:lnTo>
                    <a:pt x="63" y="69"/>
                  </a:lnTo>
                  <a:lnTo>
                    <a:pt x="77" y="0"/>
                  </a:lnTo>
                  <a:lnTo>
                    <a:pt x="0" y="1065"/>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629" name="Freeform 1392"/>
            <p:cNvSpPr>
              <a:spLocks/>
            </p:cNvSpPr>
            <p:nvPr/>
          </p:nvSpPr>
          <p:spPr bwMode="auto">
            <a:xfrm>
              <a:off x="1396" y="645"/>
              <a:ext cx="39" cy="533"/>
            </a:xfrm>
            <a:custGeom>
              <a:avLst/>
              <a:gdLst>
                <a:gd name="T0" fmla="*/ 0 w 78"/>
                <a:gd name="T1" fmla="*/ 533 h 1065"/>
                <a:gd name="T2" fmla="*/ 13 w 78"/>
                <a:gd name="T3" fmla="*/ 281 h 1065"/>
                <a:gd name="T4" fmla="*/ 25 w 78"/>
                <a:gd name="T5" fmla="*/ 100 h 1065"/>
                <a:gd name="T6" fmla="*/ 32 w 78"/>
                <a:gd name="T7" fmla="*/ 35 h 1065"/>
                <a:gd name="T8" fmla="*/ 39 w 78"/>
                <a:gd name="T9" fmla="*/ 0 h 1065"/>
                <a:gd name="T10" fmla="*/ 0 w 78"/>
                <a:gd name="T11" fmla="*/ 533 h 1065"/>
                <a:gd name="T12" fmla="*/ 0 w 78"/>
                <a:gd name="T13" fmla="*/ 533 h 10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1065">
                  <a:moveTo>
                    <a:pt x="0" y="1065"/>
                  </a:moveTo>
                  <a:lnTo>
                    <a:pt x="25" y="561"/>
                  </a:lnTo>
                  <a:lnTo>
                    <a:pt x="50" y="200"/>
                  </a:lnTo>
                  <a:lnTo>
                    <a:pt x="64" y="69"/>
                  </a:lnTo>
                  <a:lnTo>
                    <a:pt x="78" y="0"/>
                  </a:lnTo>
                  <a:lnTo>
                    <a:pt x="0" y="1065"/>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sp>
          <p:nvSpPr>
            <p:cNvPr id="2630" name="Freeform 1393"/>
            <p:cNvSpPr>
              <a:spLocks/>
            </p:cNvSpPr>
            <p:nvPr/>
          </p:nvSpPr>
          <p:spPr bwMode="auto">
            <a:xfrm>
              <a:off x="1493" y="638"/>
              <a:ext cx="39" cy="533"/>
            </a:xfrm>
            <a:custGeom>
              <a:avLst/>
              <a:gdLst>
                <a:gd name="T0" fmla="*/ 0 w 77"/>
                <a:gd name="T1" fmla="*/ 533 h 1065"/>
                <a:gd name="T2" fmla="*/ 12 w 77"/>
                <a:gd name="T3" fmla="*/ 281 h 1065"/>
                <a:gd name="T4" fmla="*/ 25 w 77"/>
                <a:gd name="T5" fmla="*/ 100 h 1065"/>
                <a:gd name="T6" fmla="*/ 32 w 77"/>
                <a:gd name="T7" fmla="*/ 35 h 1065"/>
                <a:gd name="T8" fmla="*/ 39 w 77"/>
                <a:gd name="T9" fmla="*/ 0 h 1065"/>
                <a:gd name="T10" fmla="*/ 0 w 77"/>
                <a:gd name="T11" fmla="*/ 533 h 1065"/>
                <a:gd name="T12" fmla="*/ 0 w 77"/>
                <a:gd name="T13" fmla="*/ 533 h 10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1065">
                  <a:moveTo>
                    <a:pt x="0" y="1065"/>
                  </a:moveTo>
                  <a:lnTo>
                    <a:pt x="24" y="561"/>
                  </a:lnTo>
                  <a:lnTo>
                    <a:pt x="49" y="200"/>
                  </a:lnTo>
                  <a:lnTo>
                    <a:pt x="63" y="69"/>
                  </a:lnTo>
                  <a:lnTo>
                    <a:pt x="77" y="0"/>
                  </a:lnTo>
                  <a:lnTo>
                    <a:pt x="0" y="1065"/>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631" name="Freeform 1394"/>
            <p:cNvSpPr>
              <a:spLocks/>
            </p:cNvSpPr>
            <p:nvPr/>
          </p:nvSpPr>
          <p:spPr bwMode="auto">
            <a:xfrm>
              <a:off x="1800" y="703"/>
              <a:ext cx="39" cy="533"/>
            </a:xfrm>
            <a:custGeom>
              <a:avLst/>
              <a:gdLst>
                <a:gd name="T0" fmla="*/ 0 w 77"/>
                <a:gd name="T1" fmla="*/ 533 h 1065"/>
                <a:gd name="T2" fmla="*/ 12 w 77"/>
                <a:gd name="T3" fmla="*/ 281 h 1065"/>
                <a:gd name="T4" fmla="*/ 24 w 77"/>
                <a:gd name="T5" fmla="*/ 100 h 1065"/>
                <a:gd name="T6" fmla="*/ 31 w 77"/>
                <a:gd name="T7" fmla="*/ 35 h 1065"/>
                <a:gd name="T8" fmla="*/ 39 w 77"/>
                <a:gd name="T9" fmla="*/ 0 h 10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065">
                  <a:moveTo>
                    <a:pt x="0" y="1065"/>
                  </a:moveTo>
                  <a:lnTo>
                    <a:pt x="23" y="561"/>
                  </a:lnTo>
                  <a:lnTo>
                    <a:pt x="48" y="200"/>
                  </a:lnTo>
                  <a:lnTo>
                    <a:pt x="62" y="69"/>
                  </a:lnTo>
                  <a:lnTo>
                    <a:pt x="77"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32" name="Freeform 1395"/>
            <p:cNvSpPr>
              <a:spLocks/>
            </p:cNvSpPr>
            <p:nvPr/>
          </p:nvSpPr>
          <p:spPr bwMode="auto">
            <a:xfrm>
              <a:off x="1674" y="972"/>
              <a:ext cx="6" cy="316"/>
            </a:xfrm>
            <a:custGeom>
              <a:avLst/>
              <a:gdLst>
                <a:gd name="T0" fmla="*/ 0 w 12"/>
                <a:gd name="T1" fmla="*/ 316 h 632"/>
                <a:gd name="T2" fmla="*/ 6 w 12"/>
                <a:gd name="T3" fmla="*/ 180 h 632"/>
                <a:gd name="T4" fmla="*/ 6 w 12"/>
                <a:gd name="T5" fmla="*/ 73 h 632"/>
                <a:gd name="T6" fmla="*/ 0 w 12"/>
                <a:gd name="T7" fmla="*/ 0 h 632"/>
                <a:gd name="T8" fmla="*/ 0 w 12"/>
                <a:gd name="T9" fmla="*/ 316 h 632"/>
                <a:gd name="T10" fmla="*/ 0 w 12"/>
                <a:gd name="T11" fmla="*/ 316 h 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32">
                  <a:moveTo>
                    <a:pt x="0" y="632"/>
                  </a:moveTo>
                  <a:lnTo>
                    <a:pt x="11" y="359"/>
                  </a:lnTo>
                  <a:lnTo>
                    <a:pt x="12" y="146"/>
                  </a:lnTo>
                  <a:lnTo>
                    <a:pt x="0" y="0"/>
                  </a:lnTo>
                  <a:lnTo>
                    <a:pt x="0" y="632"/>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633" name="Freeform 1396"/>
            <p:cNvSpPr>
              <a:spLocks/>
            </p:cNvSpPr>
            <p:nvPr/>
          </p:nvSpPr>
          <p:spPr bwMode="auto">
            <a:xfrm>
              <a:off x="1674" y="972"/>
              <a:ext cx="6" cy="316"/>
            </a:xfrm>
            <a:custGeom>
              <a:avLst/>
              <a:gdLst>
                <a:gd name="T0" fmla="*/ 0 w 12"/>
                <a:gd name="T1" fmla="*/ 316 h 632"/>
                <a:gd name="T2" fmla="*/ 6 w 12"/>
                <a:gd name="T3" fmla="*/ 180 h 632"/>
                <a:gd name="T4" fmla="*/ 6 w 12"/>
                <a:gd name="T5" fmla="*/ 73 h 632"/>
                <a:gd name="T6" fmla="*/ 0 w 12"/>
                <a:gd name="T7" fmla="*/ 0 h 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32">
                  <a:moveTo>
                    <a:pt x="0" y="632"/>
                  </a:moveTo>
                  <a:lnTo>
                    <a:pt x="11" y="359"/>
                  </a:lnTo>
                  <a:lnTo>
                    <a:pt x="12" y="146"/>
                  </a:lnTo>
                  <a:lnTo>
                    <a:pt x="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Narrow" panose="020B0606020202030204" pitchFamily="34" charset="0"/>
              </a:endParaRPr>
            </a:p>
          </p:txBody>
        </p:sp>
        <p:sp>
          <p:nvSpPr>
            <p:cNvPr id="2634" name="Freeform 1397"/>
            <p:cNvSpPr>
              <a:spLocks/>
            </p:cNvSpPr>
            <p:nvPr/>
          </p:nvSpPr>
          <p:spPr bwMode="auto">
            <a:xfrm>
              <a:off x="1741" y="631"/>
              <a:ext cx="23" cy="657"/>
            </a:xfrm>
            <a:custGeom>
              <a:avLst/>
              <a:gdLst>
                <a:gd name="T0" fmla="*/ 0 w 46"/>
                <a:gd name="T1" fmla="*/ 657 h 1314"/>
                <a:gd name="T2" fmla="*/ 17 w 46"/>
                <a:gd name="T3" fmla="*/ 339 h 1314"/>
                <a:gd name="T4" fmla="*/ 23 w 46"/>
                <a:gd name="T5" fmla="*/ 115 h 1314"/>
                <a:gd name="T6" fmla="*/ 22 w 46"/>
                <a:gd name="T7" fmla="*/ 37 h 1314"/>
                <a:gd name="T8" fmla="*/ 15 w 46"/>
                <a:gd name="T9" fmla="*/ 0 h 1314"/>
                <a:gd name="T10" fmla="*/ 0 w 46"/>
                <a:gd name="T11" fmla="*/ 657 h 1314"/>
                <a:gd name="T12" fmla="*/ 0 w 46"/>
                <a:gd name="T13" fmla="*/ 657 h 1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314">
                  <a:moveTo>
                    <a:pt x="0" y="1314"/>
                  </a:moveTo>
                  <a:lnTo>
                    <a:pt x="34" y="677"/>
                  </a:lnTo>
                  <a:lnTo>
                    <a:pt x="46" y="229"/>
                  </a:lnTo>
                  <a:lnTo>
                    <a:pt x="44" y="74"/>
                  </a:lnTo>
                  <a:lnTo>
                    <a:pt x="30" y="0"/>
                  </a:lnTo>
                  <a:lnTo>
                    <a:pt x="0" y="1314"/>
                  </a:lnTo>
                  <a:close/>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8C8C8C"/>
                  </a:solidFill>
                </a14:hiddenFill>
              </a:ext>
            </a:extLst>
          </p:spPr>
          <p:txBody>
            <a:bodyPr/>
            <a:lstStyle/>
            <a:p>
              <a:endParaRPr lang="en-US">
                <a:latin typeface="Arial Narrow" panose="020B0606020202030204" pitchFamily="34" charset="0"/>
              </a:endParaRPr>
            </a:p>
          </p:txBody>
        </p:sp>
        <p:sp>
          <p:nvSpPr>
            <p:cNvPr id="2635" name="Freeform 1398"/>
            <p:cNvSpPr>
              <a:spLocks/>
            </p:cNvSpPr>
            <p:nvPr/>
          </p:nvSpPr>
          <p:spPr bwMode="auto">
            <a:xfrm>
              <a:off x="1741" y="631"/>
              <a:ext cx="23" cy="657"/>
            </a:xfrm>
            <a:custGeom>
              <a:avLst/>
              <a:gdLst>
                <a:gd name="T0" fmla="*/ 0 w 46"/>
                <a:gd name="T1" fmla="*/ 657 h 1314"/>
                <a:gd name="T2" fmla="*/ 17 w 46"/>
                <a:gd name="T3" fmla="*/ 339 h 1314"/>
                <a:gd name="T4" fmla="*/ 23 w 46"/>
                <a:gd name="T5" fmla="*/ 115 h 1314"/>
                <a:gd name="T6" fmla="*/ 22 w 46"/>
                <a:gd name="T7" fmla="*/ 37 h 1314"/>
                <a:gd name="T8" fmla="*/ 15 w 46"/>
                <a:gd name="T9" fmla="*/ 0 h 13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314">
                  <a:moveTo>
                    <a:pt x="0" y="1314"/>
                  </a:moveTo>
                  <a:lnTo>
                    <a:pt x="34" y="677"/>
                  </a:lnTo>
                  <a:lnTo>
                    <a:pt x="46" y="229"/>
                  </a:lnTo>
                  <a:lnTo>
                    <a:pt x="44" y="74"/>
                  </a:lnTo>
                  <a:lnTo>
                    <a:pt x="30" y="0"/>
                  </a:lnTo>
                </a:path>
              </a:pathLst>
            </a:custGeom>
            <a:noFill/>
            <a:ln w="3175" cap="rnd" cmpd="sng">
              <a:solidFill>
                <a:srgbClr val="009900"/>
              </a:solidFill>
              <a:prstDash val="sysDot"/>
              <a:round/>
              <a:headEnd/>
              <a:tailEnd/>
            </a:ln>
            <a:extLst>
              <a:ext uri="{909E8E84-426E-40DD-AFC4-6F175D3DCCD1}">
                <a14:hiddenFill xmlns:a14="http://schemas.microsoft.com/office/drawing/2010/main">
                  <a:solidFill>
                    <a:srgbClr val="009900"/>
                  </a:solidFill>
                </a14:hiddenFill>
              </a:ext>
            </a:extLst>
          </p:spPr>
          <p:txBody>
            <a:bodyPr/>
            <a:lstStyle/>
            <a:p>
              <a:endParaRPr lang="en-US">
                <a:latin typeface="Arial Narrow" panose="020B0606020202030204" pitchFamily="34" charset="0"/>
              </a:endParaRPr>
            </a:p>
          </p:txBody>
        </p:sp>
      </p:grpSp>
      <p:grpSp>
        <p:nvGrpSpPr>
          <p:cNvPr id="2636" name="Group 9"/>
          <p:cNvGrpSpPr>
            <a:grpSpLocks/>
          </p:cNvGrpSpPr>
          <p:nvPr/>
        </p:nvGrpSpPr>
        <p:grpSpPr bwMode="auto">
          <a:xfrm>
            <a:off x="1131110" y="4376505"/>
            <a:ext cx="1460500" cy="257175"/>
            <a:chOff x="746" y="3349"/>
            <a:chExt cx="921" cy="162"/>
          </a:xfrm>
        </p:grpSpPr>
        <p:grpSp>
          <p:nvGrpSpPr>
            <p:cNvPr id="2637" name="Group 10"/>
            <p:cNvGrpSpPr>
              <a:grpSpLocks/>
            </p:cNvGrpSpPr>
            <p:nvPr/>
          </p:nvGrpSpPr>
          <p:grpSpPr bwMode="auto">
            <a:xfrm>
              <a:off x="746" y="3349"/>
              <a:ext cx="335" cy="162"/>
              <a:chOff x="126" y="184"/>
              <a:chExt cx="817" cy="343"/>
            </a:xfrm>
          </p:grpSpPr>
          <p:sp>
            <p:nvSpPr>
              <p:cNvPr id="2770" name="Line 11"/>
              <p:cNvSpPr>
                <a:spLocks noChangeShapeType="1"/>
              </p:cNvSpPr>
              <p:nvPr/>
            </p:nvSpPr>
            <p:spPr bwMode="auto">
              <a:xfrm flipH="1">
                <a:off x="172"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71" name="Line 12"/>
              <p:cNvSpPr>
                <a:spLocks noChangeShapeType="1"/>
              </p:cNvSpPr>
              <p:nvPr/>
            </p:nvSpPr>
            <p:spPr bwMode="auto">
              <a:xfrm flipH="1">
                <a:off x="262"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72" name="Line 13"/>
              <p:cNvSpPr>
                <a:spLocks noChangeShapeType="1"/>
              </p:cNvSpPr>
              <p:nvPr/>
            </p:nvSpPr>
            <p:spPr bwMode="auto">
              <a:xfrm flipH="1">
                <a:off x="308"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73" name="Line 14"/>
              <p:cNvSpPr>
                <a:spLocks noChangeShapeType="1"/>
              </p:cNvSpPr>
              <p:nvPr/>
            </p:nvSpPr>
            <p:spPr bwMode="auto">
              <a:xfrm flipH="1">
                <a:off x="353"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74" name="Line 15"/>
              <p:cNvSpPr>
                <a:spLocks noChangeShapeType="1"/>
              </p:cNvSpPr>
              <p:nvPr/>
            </p:nvSpPr>
            <p:spPr bwMode="auto">
              <a:xfrm flipH="1">
                <a:off x="398"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75" name="Line 16"/>
              <p:cNvSpPr>
                <a:spLocks noChangeShapeType="1"/>
              </p:cNvSpPr>
              <p:nvPr/>
            </p:nvSpPr>
            <p:spPr bwMode="auto">
              <a:xfrm flipH="1">
                <a:off x="217"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76" name="Line 17"/>
              <p:cNvSpPr>
                <a:spLocks noChangeShapeType="1"/>
              </p:cNvSpPr>
              <p:nvPr/>
            </p:nvSpPr>
            <p:spPr bwMode="auto">
              <a:xfrm flipH="1">
                <a:off x="126"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77" name="Line 18"/>
              <p:cNvSpPr>
                <a:spLocks noChangeShapeType="1"/>
              </p:cNvSpPr>
              <p:nvPr/>
            </p:nvSpPr>
            <p:spPr bwMode="auto">
              <a:xfrm flipH="1">
                <a:off x="445"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78" name="Line 19"/>
              <p:cNvSpPr>
                <a:spLocks noChangeShapeType="1"/>
              </p:cNvSpPr>
              <p:nvPr/>
            </p:nvSpPr>
            <p:spPr bwMode="auto">
              <a:xfrm flipH="1">
                <a:off x="535"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79" name="Line 20"/>
              <p:cNvSpPr>
                <a:spLocks noChangeShapeType="1"/>
              </p:cNvSpPr>
              <p:nvPr/>
            </p:nvSpPr>
            <p:spPr bwMode="auto">
              <a:xfrm flipH="1">
                <a:off x="581"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80" name="Line 21"/>
              <p:cNvSpPr>
                <a:spLocks noChangeShapeType="1"/>
              </p:cNvSpPr>
              <p:nvPr/>
            </p:nvSpPr>
            <p:spPr bwMode="auto">
              <a:xfrm flipH="1">
                <a:off x="626"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81" name="Line 22"/>
              <p:cNvSpPr>
                <a:spLocks noChangeShapeType="1"/>
              </p:cNvSpPr>
              <p:nvPr/>
            </p:nvSpPr>
            <p:spPr bwMode="auto">
              <a:xfrm flipH="1">
                <a:off x="671"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82" name="Line 23"/>
              <p:cNvSpPr>
                <a:spLocks noChangeShapeType="1"/>
              </p:cNvSpPr>
              <p:nvPr/>
            </p:nvSpPr>
            <p:spPr bwMode="auto">
              <a:xfrm flipH="1">
                <a:off x="490"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83" name="Line 24"/>
              <p:cNvSpPr>
                <a:spLocks noChangeShapeType="1"/>
              </p:cNvSpPr>
              <p:nvPr/>
            </p:nvSpPr>
            <p:spPr bwMode="auto">
              <a:xfrm flipH="1">
                <a:off x="399"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grpSp>
            <p:nvGrpSpPr>
              <p:cNvPr id="2784" name="Group 25"/>
              <p:cNvGrpSpPr>
                <a:grpSpLocks/>
              </p:cNvGrpSpPr>
              <p:nvPr/>
            </p:nvGrpSpPr>
            <p:grpSpPr bwMode="auto">
              <a:xfrm>
                <a:off x="178" y="184"/>
                <a:ext cx="765" cy="207"/>
                <a:chOff x="178" y="164"/>
                <a:chExt cx="765" cy="207"/>
              </a:xfrm>
            </p:grpSpPr>
            <p:sp>
              <p:nvSpPr>
                <p:cNvPr id="2785" name="Freeform 26"/>
                <p:cNvSpPr>
                  <a:spLocks/>
                </p:cNvSpPr>
                <p:nvPr/>
              </p:nvSpPr>
              <p:spPr bwMode="auto">
                <a:xfrm>
                  <a:off x="183" y="164"/>
                  <a:ext cx="754" cy="201"/>
                </a:xfrm>
                <a:custGeom>
                  <a:avLst/>
                  <a:gdLst>
                    <a:gd name="T0" fmla="*/ 746 w 2340"/>
                    <a:gd name="T1" fmla="*/ 116 h 633"/>
                    <a:gd name="T2" fmla="*/ 719 w 2340"/>
                    <a:gd name="T3" fmla="*/ 97 h 633"/>
                    <a:gd name="T4" fmla="*/ 677 w 2340"/>
                    <a:gd name="T5" fmla="*/ 92 h 633"/>
                    <a:gd name="T6" fmla="*/ 679 w 2340"/>
                    <a:gd name="T7" fmla="*/ 92 h 633"/>
                    <a:gd name="T8" fmla="*/ 664 w 2340"/>
                    <a:gd name="T9" fmla="*/ 76 h 633"/>
                    <a:gd name="T10" fmla="*/ 632 w 2340"/>
                    <a:gd name="T11" fmla="*/ 72 h 633"/>
                    <a:gd name="T12" fmla="*/ 655 w 2340"/>
                    <a:gd name="T13" fmla="*/ 63 h 633"/>
                    <a:gd name="T14" fmla="*/ 651 w 2340"/>
                    <a:gd name="T15" fmla="*/ 39 h 633"/>
                    <a:gd name="T16" fmla="*/ 631 w 2340"/>
                    <a:gd name="T17" fmla="*/ 20 h 633"/>
                    <a:gd name="T18" fmla="*/ 598 w 2340"/>
                    <a:gd name="T19" fmla="*/ 10 h 633"/>
                    <a:gd name="T20" fmla="*/ 559 w 2340"/>
                    <a:gd name="T21" fmla="*/ 11 h 633"/>
                    <a:gd name="T22" fmla="*/ 528 w 2340"/>
                    <a:gd name="T23" fmla="*/ 24 h 633"/>
                    <a:gd name="T24" fmla="*/ 510 w 2340"/>
                    <a:gd name="T25" fmla="*/ 46 h 633"/>
                    <a:gd name="T26" fmla="*/ 510 w 2340"/>
                    <a:gd name="T27" fmla="*/ 27 h 633"/>
                    <a:gd name="T28" fmla="*/ 478 w 2340"/>
                    <a:gd name="T29" fmla="*/ 21 h 633"/>
                    <a:gd name="T30" fmla="*/ 443 w 2340"/>
                    <a:gd name="T31" fmla="*/ 27 h 633"/>
                    <a:gd name="T32" fmla="*/ 427 w 2340"/>
                    <a:gd name="T33" fmla="*/ 37 h 633"/>
                    <a:gd name="T34" fmla="*/ 404 w 2340"/>
                    <a:gd name="T35" fmla="*/ 8 h 633"/>
                    <a:gd name="T36" fmla="*/ 352 w 2340"/>
                    <a:gd name="T37" fmla="*/ 3 h 633"/>
                    <a:gd name="T38" fmla="*/ 306 w 2340"/>
                    <a:gd name="T39" fmla="*/ 20 h 633"/>
                    <a:gd name="T40" fmla="*/ 306 w 2340"/>
                    <a:gd name="T41" fmla="*/ 21 h 633"/>
                    <a:gd name="T42" fmla="*/ 270 w 2340"/>
                    <a:gd name="T43" fmla="*/ 1 h 633"/>
                    <a:gd name="T44" fmla="*/ 210 w 2340"/>
                    <a:gd name="T45" fmla="*/ 6 h 633"/>
                    <a:gd name="T46" fmla="*/ 172 w 2340"/>
                    <a:gd name="T47" fmla="*/ 34 h 633"/>
                    <a:gd name="T48" fmla="*/ 167 w 2340"/>
                    <a:gd name="T49" fmla="*/ 45 h 633"/>
                    <a:gd name="T50" fmla="*/ 144 w 2340"/>
                    <a:gd name="T51" fmla="*/ 46 h 633"/>
                    <a:gd name="T52" fmla="*/ 114 w 2340"/>
                    <a:gd name="T53" fmla="*/ 64 h 633"/>
                    <a:gd name="T54" fmla="*/ 104 w 2340"/>
                    <a:gd name="T55" fmla="*/ 87 h 633"/>
                    <a:gd name="T56" fmla="*/ 90 w 2340"/>
                    <a:gd name="T57" fmla="*/ 82 h 633"/>
                    <a:gd name="T58" fmla="*/ 63 w 2340"/>
                    <a:gd name="T59" fmla="*/ 103 h 633"/>
                    <a:gd name="T60" fmla="*/ 61 w 2340"/>
                    <a:gd name="T61" fmla="*/ 96 h 633"/>
                    <a:gd name="T62" fmla="*/ 30 w 2340"/>
                    <a:gd name="T63" fmla="*/ 104 h 633"/>
                    <a:gd name="T64" fmla="*/ 3 w 2340"/>
                    <a:gd name="T65" fmla="*/ 127 h 633"/>
                    <a:gd name="T66" fmla="*/ 3 w 2340"/>
                    <a:gd name="T67" fmla="*/ 151 h 633"/>
                    <a:gd name="T68" fmla="*/ 29 w 2340"/>
                    <a:gd name="T69" fmla="*/ 175 h 633"/>
                    <a:gd name="T70" fmla="*/ 60 w 2340"/>
                    <a:gd name="T71" fmla="*/ 183 h 633"/>
                    <a:gd name="T72" fmla="*/ 111 w 2340"/>
                    <a:gd name="T73" fmla="*/ 173 h 633"/>
                    <a:gd name="T74" fmla="*/ 132 w 2340"/>
                    <a:gd name="T75" fmla="*/ 155 h 633"/>
                    <a:gd name="T76" fmla="*/ 128 w 2340"/>
                    <a:gd name="T77" fmla="*/ 179 h 633"/>
                    <a:gd name="T78" fmla="*/ 169 w 2340"/>
                    <a:gd name="T79" fmla="*/ 197 h 633"/>
                    <a:gd name="T80" fmla="*/ 218 w 2340"/>
                    <a:gd name="T81" fmla="*/ 193 h 633"/>
                    <a:gd name="T82" fmla="*/ 246 w 2340"/>
                    <a:gd name="T83" fmla="*/ 172 h 633"/>
                    <a:gd name="T84" fmla="*/ 254 w 2340"/>
                    <a:gd name="T85" fmla="*/ 192 h 633"/>
                    <a:gd name="T86" fmla="*/ 287 w 2340"/>
                    <a:gd name="T87" fmla="*/ 197 h 633"/>
                    <a:gd name="T88" fmla="*/ 325 w 2340"/>
                    <a:gd name="T89" fmla="*/ 187 h 633"/>
                    <a:gd name="T90" fmla="*/ 322 w 2340"/>
                    <a:gd name="T91" fmla="*/ 188 h 633"/>
                    <a:gd name="T92" fmla="*/ 340 w 2340"/>
                    <a:gd name="T93" fmla="*/ 199 h 633"/>
                    <a:gd name="T94" fmla="*/ 380 w 2340"/>
                    <a:gd name="T95" fmla="*/ 199 h 633"/>
                    <a:gd name="T96" fmla="*/ 416 w 2340"/>
                    <a:gd name="T97" fmla="*/ 180 h 633"/>
                    <a:gd name="T98" fmla="*/ 421 w 2340"/>
                    <a:gd name="T99" fmla="*/ 186 h 633"/>
                    <a:gd name="T100" fmla="*/ 473 w 2340"/>
                    <a:gd name="T101" fmla="*/ 201 h 633"/>
                    <a:gd name="T102" fmla="*/ 537 w 2340"/>
                    <a:gd name="T103" fmla="*/ 193 h 633"/>
                    <a:gd name="T104" fmla="*/ 580 w 2340"/>
                    <a:gd name="T105" fmla="*/ 164 h 633"/>
                    <a:gd name="T106" fmla="*/ 575 w 2340"/>
                    <a:gd name="T107" fmla="*/ 170 h 633"/>
                    <a:gd name="T108" fmla="*/ 587 w 2340"/>
                    <a:gd name="T109" fmla="*/ 185 h 633"/>
                    <a:gd name="T110" fmla="*/ 624 w 2340"/>
                    <a:gd name="T111" fmla="*/ 188 h 633"/>
                    <a:gd name="T112" fmla="*/ 662 w 2340"/>
                    <a:gd name="T113" fmla="*/ 172 h 633"/>
                    <a:gd name="T114" fmla="*/ 663 w 2340"/>
                    <a:gd name="T115" fmla="*/ 172 h 633"/>
                    <a:gd name="T116" fmla="*/ 695 w 2340"/>
                    <a:gd name="T117" fmla="*/ 179 h 633"/>
                    <a:gd name="T118" fmla="*/ 732 w 2340"/>
                    <a:gd name="T119" fmla="*/ 168 h 633"/>
                    <a:gd name="T120" fmla="*/ 752 w 2340"/>
                    <a:gd name="T121" fmla="*/ 147 h 6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340" h="633">
                      <a:moveTo>
                        <a:pt x="2340" y="433"/>
                      </a:moveTo>
                      <a:lnTo>
                        <a:pt x="2339" y="415"/>
                      </a:lnTo>
                      <a:lnTo>
                        <a:pt x="2334" y="397"/>
                      </a:lnTo>
                      <a:lnTo>
                        <a:pt x="2326" y="380"/>
                      </a:lnTo>
                      <a:lnTo>
                        <a:pt x="2316" y="364"/>
                      </a:lnTo>
                      <a:lnTo>
                        <a:pt x="2304" y="349"/>
                      </a:lnTo>
                      <a:lnTo>
                        <a:pt x="2288" y="336"/>
                      </a:lnTo>
                      <a:lnTo>
                        <a:pt x="2271" y="324"/>
                      </a:lnTo>
                      <a:lnTo>
                        <a:pt x="2251" y="314"/>
                      </a:lnTo>
                      <a:lnTo>
                        <a:pt x="2230" y="305"/>
                      </a:lnTo>
                      <a:lnTo>
                        <a:pt x="2206" y="298"/>
                      </a:lnTo>
                      <a:lnTo>
                        <a:pt x="2183" y="293"/>
                      </a:lnTo>
                      <a:lnTo>
                        <a:pt x="2156" y="290"/>
                      </a:lnTo>
                      <a:lnTo>
                        <a:pt x="2129" y="289"/>
                      </a:lnTo>
                      <a:lnTo>
                        <a:pt x="2101" y="290"/>
                      </a:lnTo>
                      <a:lnTo>
                        <a:pt x="2071" y="295"/>
                      </a:lnTo>
                      <a:lnTo>
                        <a:pt x="2042" y="301"/>
                      </a:lnTo>
                      <a:lnTo>
                        <a:pt x="2063" y="296"/>
                      </a:lnTo>
                      <a:lnTo>
                        <a:pt x="2085" y="293"/>
                      </a:lnTo>
                      <a:lnTo>
                        <a:pt x="2107" y="290"/>
                      </a:lnTo>
                      <a:lnTo>
                        <a:pt x="2129" y="289"/>
                      </a:lnTo>
                      <a:lnTo>
                        <a:pt x="2119" y="277"/>
                      </a:lnTo>
                      <a:lnTo>
                        <a:pt x="2104" y="263"/>
                      </a:lnTo>
                      <a:lnTo>
                        <a:pt x="2084" y="251"/>
                      </a:lnTo>
                      <a:lnTo>
                        <a:pt x="2061" y="240"/>
                      </a:lnTo>
                      <a:lnTo>
                        <a:pt x="2034" y="233"/>
                      </a:lnTo>
                      <a:lnTo>
                        <a:pt x="2006" y="228"/>
                      </a:lnTo>
                      <a:lnTo>
                        <a:pt x="1974" y="227"/>
                      </a:lnTo>
                      <a:lnTo>
                        <a:pt x="1942" y="230"/>
                      </a:lnTo>
                      <a:lnTo>
                        <a:pt x="1961" y="228"/>
                      </a:lnTo>
                      <a:lnTo>
                        <a:pt x="1982" y="227"/>
                      </a:lnTo>
                      <a:lnTo>
                        <a:pt x="2001" y="227"/>
                      </a:lnTo>
                      <a:lnTo>
                        <a:pt x="2022" y="230"/>
                      </a:lnTo>
                      <a:lnTo>
                        <a:pt x="2029" y="214"/>
                      </a:lnTo>
                      <a:lnTo>
                        <a:pt x="2034" y="198"/>
                      </a:lnTo>
                      <a:lnTo>
                        <a:pt x="2036" y="183"/>
                      </a:lnTo>
                      <a:lnTo>
                        <a:pt x="2036" y="168"/>
                      </a:lnTo>
                      <a:lnTo>
                        <a:pt x="2033" y="152"/>
                      </a:lnTo>
                      <a:lnTo>
                        <a:pt x="2027" y="137"/>
                      </a:lnTo>
                      <a:lnTo>
                        <a:pt x="2020" y="124"/>
                      </a:lnTo>
                      <a:lnTo>
                        <a:pt x="2011" y="110"/>
                      </a:lnTo>
                      <a:lnTo>
                        <a:pt x="2000" y="96"/>
                      </a:lnTo>
                      <a:lnTo>
                        <a:pt x="1986" y="85"/>
                      </a:lnTo>
                      <a:lnTo>
                        <a:pt x="1972" y="74"/>
                      </a:lnTo>
                      <a:lnTo>
                        <a:pt x="1957" y="64"/>
                      </a:lnTo>
                      <a:lnTo>
                        <a:pt x="1940" y="56"/>
                      </a:lnTo>
                      <a:lnTo>
                        <a:pt x="1922" y="48"/>
                      </a:lnTo>
                      <a:lnTo>
                        <a:pt x="1902" y="42"/>
                      </a:lnTo>
                      <a:lnTo>
                        <a:pt x="1883" y="37"/>
                      </a:lnTo>
                      <a:lnTo>
                        <a:pt x="1857" y="33"/>
                      </a:lnTo>
                      <a:lnTo>
                        <a:pt x="1832" y="31"/>
                      </a:lnTo>
                      <a:lnTo>
                        <a:pt x="1806" y="30"/>
                      </a:lnTo>
                      <a:lnTo>
                        <a:pt x="1782" y="31"/>
                      </a:lnTo>
                      <a:lnTo>
                        <a:pt x="1758" y="33"/>
                      </a:lnTo>
                      <a:lnTo>
                        <a:pt x="1736" y="36"/>
                      </a:lnTo>
                      <a:lnTo>
                        <a:pt x="1714" y="41"/>
                      </a:lnTo>
                      <a:lnTo>
                        <a:pt x="1693" y="48"/>
                      </a:lnTo>
                      <a:lnTo>
                        <a:pt x="1673" y="56"/>
                      </a:lnTo>
                      <a:lnTo>
                        <a:pt x="1656" y="66"/>
                      </a:lnTo>
                      <a:lnTo>
                        <a:pt x="1639" y="76"/>
                      </a:lnTo>
                      <a:lnTo>
                        <a:pt x="1625" y="89"/>
                      </a:lnTo>
                      <a:lnTo>
                        <a:pt x="1611" y="101"/>
                      </a:lnTo>
                      <a:lnTo>
                        <a:pt x="1601" y="115"/>
                      </a:lnTo>
                      <a:lnTo>
                        <a:pt x="1591" y="129"/>
                      </a:lnTo>
                      <a:lnTo>
                        <a:pt x="1584" y="145"/>
                      </a:lnTo>
                      <a:lnTo>
                        <a:pt x="1594" y="124"/>
                      </a:lnTo>
                      <a:lnTo>
                        <a:pt x="1602" y="112"/>
                      </a:lnTo>
                      <a:lnTo>
                        <a:pt x="1611" y="102"/>
                      </a:lnTo>
                      <a:lnTo>
                        <a:pt x="1598" y="93"/>
                      </a:lnTo>
                      <a:lnTo>
                        <a:pt x="1582" y="85"/>
                      </a:lnTo>
                      <a:lnTo>
                        <a:pt x="1565" y="79"/>
                      </a:lnTo>
                      <a:lnTo>
                        <a:pt x="1545" y="74"/>
                      </a:lnTo>
                      <a:lnTo>
                        <a:pt x="1526" y="69"/>
                      </a:lnTo>
                      <a:lnTo>
                        <a:pt x="1505" y="67"/>
                      </a:lnTo>
                      <a:lnTo>
                        <a:pt x="1483" y="66"/>
                      </a:lnTo>
                      <a:lnTo>
                        <a:pt x="1460" y="66"/>
                      </a:lnTo>
                      <a:lnTo>
                        <a:pt x="1439" y="68"/>
                      </a:lnTo>
                      <a:lnTo>
                        <a:pt x="1416" y="73"/>
                      </a:lnTo>
                      <a:lnTo>
                        <a:pt x="1395" y="78"/>
                      </a:lnTo>
                      <a:lnTo>
                        <a:pt x="1374" y="86"/>
                      </a:lnTo>
                      <a:lnTo>
                        <a:pt x="1354" y="95"/>
                      </a:lnTo>
                      <a:lnTo>
                        <a:pt x="1337" y="108"/>
                      </a:lnTo>
                      <a:lnTo>
                        <a:pt x="1321" y="121"/>
                      </a:lnTo>
                      <a:lnTo>
                        <a:pt x="1306" y="137"/>
                      </a:lnTo>
                      <a:lnTo>
                        <a:pt x="1325" y="117"/>
                      </a:lnTo>
                      <a:lnTo>
                        <a:pt x="1349" y="99"/>
                      </a:lnTo>
                      <a:lnTo>
                        <a:pt x="1331" y="76"/>
                      </a:lnTo>
                      <a:lnTo>
                        <a:pt x="1308" y="56"/>
                      </a:lnTo>
                      <a:lnTo>
                        <a:pt x="1283" y="40"/>
                      </a:lnTo>
                      <a:lnTo>
                        <a:pt x="1255" y="26"/>
                      </a:lnTo>
                      <a:lnTo>
                        <a:pt x="1225" y="17"/>
                      </a:lnTo>
                      <a:lnTo>
                        <a:pt x="1193" y="10"/>
                      </a:lnTo>
                      <a:lnTo>
                        <a:pt x="1160" y="6"/>
                      </a:lnTo>
                      <a:lnTo>
                        <a:pt x="1126" y="6"/>
                      </a:lnTo>
                      <a:lnTo>
                        <a:pt x="1093" y="8"/>
                      </a:lnTo>
                      <a:lnTo>
                        <a:pt x="1061" y="13"/>
                      </a:lnTo>
                      <a:lnTo>
                        <a:pt x="1030" y="20"/>
                      </a:lnTo>
                      <a:lnTo>
                        <a:pt x="1001" y="32"/>
                      </a:lnTo>
                      <a:lnTo>
                        <a:pt x="974" y="47"/>
                      </a:lnTo>
                      <a:lnTo>
                        <a:pt x="951" y="62"/>
                      </a:lnTo>
                      <a:lnTo>
                        <a:pt x="931" y="83"/>
                      </a:lnTo>
                      <a:lnTo>
                        <a:pt x="915" y="104"/>
                      </a:lnTo>
                      <a:lnTo>
                        <a:pt x="924" y="92"/>
                      </a:lnTo>
                      <a:lnTo>
                        <a:pt x="935" y="78"/>
                      </a:lnTo>
                      <a:lnTo>
                        <a:pt x="949" y="65"/>
                      </a:lnTo>
                      <a:lnTo>
                        <a:pt x="966" y="52"/>
                      </a:lnTo>
                      <a:lnTo>
                        <a:pt x="939" y="34"/>
                      </a:lnTo>
                      <a:lnTo>
                        <a:pt x="908" y="20"/>
                      </a:lnTo>
                      <a:lnTo>
                        <a:pt x="874" y="10"/>
                      </a:lnTo>
                      <a:lnTo>
                        <a:pt x="838" y="3"/>
                      </a:lnTo>
                      <a:lnTo>
                        <a:pt x="801" y="0"/>
                      </a:lnTo>
                      <a:lnTo>
                        <a:pt x="763" y="0"/>
                      </a:lnTo>
                      <a:lnTo>
                        <a:pt x="725" y="2"/>
                      </a:lnTo>
                      <a:lnTo>
                        <a:pt x="687" y="9"/>
                      </a:lnTo>
                      <a:lnTo>
                        <a:pt x="652" y="19"/>
                      </a:lnTo>
                      <a:lnTo>
                        <a:pt x="619" y="33"/>
                      </a:lnTo>
                      <a:lnTo>
                        <a:pt x="590" y="49"/>
                      </a:lnTo>
                      <a:lnTo>
                        <a:pt x="564" y="69"/>
                      </a:lnTo>
                      <a:lnTo>
                        <a:pt x="542" y="93"/>
                      </a:lnTo>
                      <a:lnTo>
                        <a:pt x="533" y="106"/>
                      </a:lnTo>
                      <a:lnTo>
                        <a:pt x="526" y="120"/>
                      </a:lnTo>
                      <a:lnTo>
                        <a:pt x="516" y="150"/>
                      </a:lnTo>
                      <a:lnTo>
                        <a:pt x="513" y="184"/>
                      </a:lnTo>
                      <a:lnTo>
                        <a:pt x="515" y="157"/>
                      </a:lnTo>
                      <a:lnTo>
                        <a:pt x="518" y="142"/>
                      </a:lnTo>
                      <a:lnTo>
                        <a:pt x="523" y="129"/>
                      </a:lnTo>
                      <a:lnTo>
                        <a:pt x="503" y="130"/>
                      </a:lnTo>
                      <a:lnTo>
                        <a:pt x="484" y="134"/>
                      </a:lnTo>
                      <a:lnTo>
                        <a:pt x="465" y="138"/>
                      </a:lnTo>
                      <a:lnTo>
                        <a:pt x="447" y="144"/>
                      </a:lnTo>
                      <a:lnTo>
                        <a:pt x="429" y="151"/>
                      </a:lnTo>
                      <a:lnTo>
                        <a:pt x="411" y="159"/>
                      </a:lnTo>
                      <a:lnTo>
                        <a:pt x="380" y="178"/>
                      </a:lnTo>
                      <a:lnTo>
                        <a:pt x="365" y="189"/>
                      </a:lnTo>
                      <a:lnTo>
                        <a:pt x="353" y="202"/>
                      </a:lnTo>
                      <a:lnTo>
                        <a:pt x="342" y="214"/>
                      </a:lnTo>
                      <a:lnTo>
                        <a:pt x="335" y="228"/>
                      </a:lnTo>
                      <a:lnTo>
                        <a:pt x="328" y="243"/>
                      </a:lnTo>
                      <a:lnTo>
                        <a:pt x="324" y="257"/>
                      </a:lnTo>
                      <a:lnTo>
                        <a:pt x="323" y="273"/>
                      </a:lnTo>
                      <a:lnTo>
                        <a:pt x="324" y="290"/>
                      </a:lnTo>
                      <a:lnTo>
                        <a:pt x="323" y="269"/>
                      </a:lnTo>
                      <a:lnTo>
                        <a:pt x="327" y="246"/>
                      </a:lnTo>
                      <a:lnTo>
                        <a:pt x="303" y="251"/>
                      </a:lnTo>
                      <a:lnTo>
                        <a:pt x="280" y="257"/>
                      </a:lnTo>
                      <a:lnTo>
                        <a:pt x="259" y="267"/>
                      </a:lnTo>
                      <a:lnTo>
                        <a:pt x="238" y="278"/>
                      </a:lnTo>
                      <a:lnTo>
                        <a:pt x="220" y="291"/>
                      </a:lnTo>
                      <a:lnTo>
                        <a:pt x="205" y="306"/>
                      </a:lnTo>
                      <a:lnTo>
                        <a:pt x="194" y="323"/>
                      </a:lnTo>
                      <a:lnTo>
                        <a:pt x="187" y="341"/>
                      </a:lnTo>
                      <a:lnTo>
                        <a:pt x="195" y="322"/>
                      </a:lnTo>
                      <a:lnTo>
                        <a:pt x="201" y="312"/>
                      </a:lnTo>
                      <a:lnTo>
                        <a:pt x="209" y="302"/>
                      </a:lnTo>
                      <a:lnTo>
                        <a:pt x="188" y="303"/>
                      </a:lnTo>
                      <a:lnTo>
                        <a:pt x="169" y="305"/>
                      </a:lnTo>
                      <a:lnTo>
                        <a:pt x="150" y="308"/>
                      </a:lnTo>
                      <a:lnTo>
                        <a:pt x="130" y="313"/>
                      </a:lnTo>
                      <a:lnTo>
                        <a:pt x="112" y="319"/>
                      </a:lnTo>
                      <a:lnTo>
                        <a:pt x="94" y="327"/>
                      </a:lnTo>
                      <a:lnTo>
                        <a:pt x="62" y="344"/>
                      </a:lnTo>
                      <a:lnTo>
                        <a:pt x="35" y="364"/>
                      </a:lnTo>
                      <a:lnTo>
                        <a:pt x="24" y="375"/>
                      </a:lnTo>
                      <a:lnTo>
                        <a:pt x="15" y="387"/>
                      </a:lnTo>
                      <a:lnTo>
                        <a:pt x="8" y="399"/>
                      </a:lnTo>
                      <a:lnTo>
                        <a:pt x="2" y="412"/>
                      </a:lnTo>
                      <a:lnTo>
                        <a:pt x="0" y="425"/>
                      </a:lnTo>
                      <a:lnTo>
                        <a:pt x="0" y="438"/>
                      </a:lnTo>
                      <a:lnTo>
                        <a:pt x="4" y="465"/>
                      </a:lnTo>
                      <a:lnTo>
                        <a:pt x="9" y="477"/>
                      </a:lnTo>
                      <a:lnTo>
                        <a:pt x="15" y="490"/>
                      </a:lnTo>
                      <a:lnTo>
                        <a:pt x="24" y="501"/>
                      </a:lnTo>
                      <a:lnTo>
                        <a:pt x="33" y="514"/>
                      </a:lnTo>
                      <a:lnTo>
                        <a:pt x="58" y="534"/>
                      </a:lnTo>
                      <a:lnTo>
                        <a:pt x="89" y="551"/>
                      </a:lnTo>
                      <a:lnTo>
                        <a:pt x="106" y="559"/>
                      </a:lnTo>
                      <a:lnTo>
                        <a:pt x="125" y="565"/>
                      </a:lnTo>
                      <a:lnTo>
                        <a:pt x="144" y="570"/>
                      </a:lnTo>
                      <a:lnTo>
                        <a:pt x="164" y="574"/>
                      </a:lnTo>
                      <a:lnTo>
                        <a:pt x="185" y="576"/>
                      </a:lnTo>
                      <a:lnTo>
                        <a:pt x="208" y="576"/>
                      </a:lnTo>
                      <a:lnTo>
                        <a:pt x="246" y="575"/>
                      </a:lnTo>
                      <a:lnTo>
                        <a:pt x="282" y="568"/>
                      </a:lnTo>
                      <a:lnTo>
                        <a:pt x="315" y="558"/>
                      </a:lnTo>
                      <a:lnTo>
                        <a:pt x="344" y="545"/>
                      </a:lnTo>
                      <a:lnTo>
                        <a:pt x="370" y="530"/>
                      </a:lnTo>
                      <a:lnTo>
                        <a:pt x="390" y="513"/>
                      </a:lnTo>
                      <a:lnTo>
                        <a:pt x="405" y="493"/>
                      </a:lnTo>
                      <a:lnTo>
                        <a:pt x="415" y="473"/>
                      </a:lnTo>
                      <a:lnTo>
                        <a:pt x="409" y="488"/>
                      </a:lnTo>
                      <a:lnTo>
                        <a:pt x="399" y="501"/>
                      </a:lnTo>
                      <a:lnTo>
                        <a:pt x="387" y="515"/>
                      </a:lnTo>
                      <a:lnTo>
                        <a:pt x="372" y="527"/>
                      </a:lnTo>
                      <a:lnTo>
                        <a:pt x="382" y="548"/>
                      </a:lnTo>
                      <a:lnTo>
                        <a:pt x="397" y="565"/>
                      </a:lnTo>
                      <a:lnTo>
                        <a:pt x="416" y="581"/>
                      </a:lnTo>
                      <a:lnTo>
                        <a:pt x="439" y="594"/>
                      </a:lnTo>
                      <a:lnTo>
                        <a:pt x="465" y="606"/>
                      </a:lnTo>
                      <a:lnTo>
                        <a:pt x="492" y="615"/>
                      </a:lnTo>
                      <a:lnTo>
                        <a:pt x="523" y="621"/>
                      </a:lnTo>
                      <a:lnTo>
                        <a:pt x="554" y="625"/>
                      </a:lnTo>
                      <a:lnTo>
                        <a:pt x="585" y="626"/>
                      </a:lnTo>
                      <a:lnTo>
                        <a:pt x="617" y="624"/>
                      </a:lnTo>
                      <a:lnTo>
                        <a:pt x="647" y="618"/>
                      </a:lnTo>
                      <a:lnTo>
                        <a:pt x="677" y="608"/>
                      </a:lnTo>
                      <a:lnTo>
                        <a:pt x="705" y="595"/>
                      </a:lnTo>
                      <a:lnTo>
                        <a:pt x="729" y="578"/>
                      </a:lnTo>
                      <a:lnTo>
                        <a:pt x="751" y="557"/>
                      </a:lnTo>
                      <a:lnTo>
                        <a:pt x="769" y="532"/>
                      </a:lnTo>
                      <a:lnTo>
                        <a:pt x="762" y="543"/>
                      </a:lnTo>
                      <a:lnTo>
                        <a:pt x="753" y="555"/>
                      </a:lnTo>
                      <a:lnTo>
                        <a:pt x="732" y="576"/>
                      </a:lnTo>
                      <a:lnTo>
                        <a:pt x="756" y="592"/>
                      </a:lnTo>
                      <a:lnTo>
                        <a:pt x="771" y="599"/>
                      </a:lnTo>
                      <a:lnTo>
                        <a:pt x="787" y="606"/>
                      </a:lnTo>
                      <a:lnTo>
                        <a:pt x="806" y="611"/>
                      </a:lnTo>
                      <a:lnTo>
                        <a:pt x="825" y="616"/>
                      </a:lnTo>
                      <a:lnTo>
                        <a:pt x="847" y="618"/>
                      </a:lnTo>
                      <a:lnTo>
                        <a:pt x="869" y="620"/>
                      </a:lnTo>
                      <a:lnTo>
                        <a:pt x="891" y="620"/>
                      </a:lnTo>
                      <a:lnTo>
                        <a:pt x="915" y="618"/>
                      </a:lnTo>
                      <a:lnTo>
                        <a:pt x="938" y="613"/>
                      </a:lnTo>
                      <a:lnTo>
                        <a:pt x="961" y="608"/>
                      </a:lnTo>
                      <a:lnTo>
                        <a:pt x="985" y="599"/>
                      </a:lnTo>
                      <a:lnTo>
                        <a:pt x="1008" y="589"/>
                      </a:lnTo>
                      <a:lnTo>
                        <a:pt x="1031" y="575"/>
                      </a:lnTo>
                      <a:lnTo>
                        <a:pt x="1052" y="558"/>
                      </a:lnTo>
                      <a:lnTo>
                        <a:pt x="1036" y="570"/>
                      </a:lnTo>
                      <a:lnTo>
                        <a:pt x="1018" y="582"/>
                      </a:lnTo>
                      <a:lnTo>
                        <a:pt x="999" y="593"/>
                      </a:lnTo>
                      <a:lnTo>
                        <a:pt x="978" y="602"/>
                      </a:lnTo>
                      <a:lnTo>
                        <a:pt x="994" y="610"/>
                      </a:lnTo>
                      <a:lnTo>
                        <a:pt x="1013" y="618"/>
                      </a:lnTo>
                      <a:lnTo>
                        <a:pt x="1033" y="624"/>
                      </a:lnTo>
                      <a:lnTo>
                        <a:pt x="1056" y="628"/>
                      </a:lnTo>
                      <a:lnTo>
                        <a:pt x="1079" y="632"/>
                      </a:lnTo>
                      <a:lnTo>
                        <a:pt x="1104" y="633"/>
                      </a:lnTo>
                      <a:lnTo>
                        <a:pt x="1129" y="633"/>
                      </a:lnTo>
                      <a:lnTo>
                        <a:pt x="1155" y="630"/>
                      </a:lnTo>
                      <a:lnTo>
                        <a:pt x="1180" y="626"/>
                      </a:lnTo>
                      <a:lnTo>
                        <a:pt x="1205" y="619"/>
                      </a:lnTo>
                      <a:lnTo>
                        <a:pt x="1229" y="610"/>
                      </a:lnTo>
                      <a:lnTo>
                        <a:pt x="1252" y="598"/>
                      </a:lnTo>
                      <a:lnTo>
                        <a:pt x="1273" y="584"/>
                      </a:lnTo>
                      <a:lnTo>
                        <a:pt x="1291" y="567"/>
                      </a:lnTo>
                      <a:lnTo>
                        <a:pt x="1308" y="547"/>
                      </a:lnTo>
                      <a:lnTo>
                        <a:pt x="1321" y="523"/>
                      </a:lnTo>
                      <a:lnTo>
                        <a:pt x="1306" y="549"/>
                      </a:lnTo>
                      <a:lnTo>
                        <a:pt x="1287" y="573"/>
                      </a:lnTo>
                      <a:lnTo>
                        <a:pt x="1306" y="586"/>
                      </a:lnTo>
                      <a:lnTo>
                        <a:pt x="1331" y="599"/>
                      </a:lnTo>
                      <a:lnTo>
                        <a:pt x="1361" y="610"/>
                      </a:lnTo>
                      <a:lnTo>
                        <a:pt x="1393" y="619"/>
                      </a:lnTo>
                      <a:lnTo>
                        <a:pt x="1429" y="627"/>
                      </a:lnTo>
                      <a:lnTo>
                        <a:pt x="1467" y="632"/>
                      </a:lnTo>
                      <a:lnTo>
                        <a:pt x="1507" y="633"/>
                      </a:lnTo>
                      <a:lnTo>
                        <a:pt x="1548" y="633"/>
                      </a:lnTo>
                      <a:lnTo>
                        <a:pt x="1588" y="628"/>
                      </a:lnTo>
                      <a:lnTo>
                        <a:pt x="1629" y="620"/>
                      </a:lnTo>
                      <a:lnTo>
                        <a:pt x="1668" y="609"/>
                      </a:lnTo>
                      <a:lnTo>
                        <a:pt x="1706" y="593"/>
                      </a:lnTo>
                      <a:lnTo>
                        <a:pt x="1740" y="573"/>
                      </a:lnTo>
                      <a:lnTo>
                        <a:pt x="1773" y="548"/>
                      </a:lnTo>
                      <a:lnTo>
                        <a:pt x="1788" y="534"/>
                      </a:lnTo>
                      <a:lnTo>
                        <a:pt x="1800" y="518"/>
                      </a:lnTo>
                      <a:lnTo>
                        <a:pt x="1813" y="501"/>
                      </a:lnTo>
                      <a:lnTo>
                        <a:pt x="1824" y="483"/>
                      </a:lnTo>
                      <a:lnTo>
                        <a:pt x="1813" y="502"/>
                      </a:lnTo>
                      <a:lnTo>
                        <a:pt x="1800" y="519"/>
                      </a:lnTo>
                      <a:lnTo>
                        <a:pt x="1785" y="536"/>
                      </a:lnTo>
                      <a:lnTo>
                        <a:pt x="1768" y="553"/>
                      </a:lnTo>
                      <a:lnTo>
                        <a:pt x="1776" y="561"/>
                      </a:lnTo>
                      <a:lnTo>
                        <a:pt x="1788" y="568"/>
                      </a:lnTo>
                      <a:lnTo>
                        <a:pt x="1803" y="575"/>
                      </a:lnTo>
                      <a:lnTo>
                        <a:pt x="1821" y="582"/>
                      </a:lnTo>
                      <a:lnTo>
                        <a:pt x="1841" y="586"/>
                      </a:lnTo>
                      <a:lnTo>
                        <a:pt x="1864" y="591"/>
                      </a:lnTo>
                      <a:lnTo>
                        <a:pt x="1888" y="593"/>
                      </a:lnTo>
                      <a:lnTo>
                        <a:pt x="1913" y="594"/>
                      </a:lnTo>
                      <a:lnTo>
                        <a:pt x="1938" y="592"/>
                      </a:lnTo>
                      <a:lnTo>
                        <a:pt x="1964" y="589"/>
                      </a:lnTo>
                      <a:lnTo>
                        <a:pt x="1989" y="582"/>
                      </a:lnTo>
                      <a:lnTo>
                        <a:pt x="2012" y="573"/>
                      </a:lnTo>
                      <a:lnTo>
                        <a:pt x="2035" y="559"/>
                      </a:lnTo>
                      <a:lnTo>
                        <a:pt x="2056" y="543"/>
                      </a:lnTo>
                      <a:lnTo>
                        <a:pt x="2074" y="523"/>
                      </a:lnTo>
                      <a:lnTo>
                        <a:pt x="2090" y="498"/>
                      </a:lnTo>
                      <a:lnTo>
                        <a:pt x="2080" y="513"/>
                      </a:lnTo>
                      <a:lnTo>
                        <a:pt x="2070" y="527"/>
                      </a:lnTo>
                      <a:lnTo>
                        <a:pt x="2058" y="541"/>
                      </a:lnTo>
                      <a:lnTo>
                        <a:pt x="2042" y="555"/>
                      </a:lnTo>
                      <a:lnTo>
                        <a:pt x="2071" y="561"/>
                      </a:lnTo>
                      <a:lnTo>
                        <a:pt x="2101" y="566"/>
                      </a:lnTo>
                      <a:lnTo>
                        <a:pt x="2130" y="567"/>
                      </a:lnTo>
                      <a:lnTo>
                        <a:pt x="2158" y="565"/>
                      </a:lnTo>
                      <a:lnTo>
                        <a:pt x="2183" y="561"/>
                      </a:lnTo>
                      <a:lnTo>
                        <a:pt x="2209" y="556"/>
                      </a:lnTo>
                      <a:lnTo>
                        <a:pt x="2231" y="549"/>
                      </a:lnTo>
                      <a:lnTo>
                        <a:pt x="2252" y="540"/>
                      </a:lnTo>
                      <a:lnTo>
                        <a:pt x="2272" y="528"/>
                      </a:lnTo>
                      <a:lnTo>
                        <a:pt x="2289" y="517"/>
                      </a:lnTo>
                      <a:lnTo>
                        <a:pt x="2304" y="505"/>
                      </a:lnTo>
                      <a:lnTo>
                        <a:pt x="2316" y="491"/>
                      </a:lnTo>
                      <a:lnTo>
                        <a:pt x="2326" y="477"/>
                      </a:lnTo>
                      <a:lnTo>
                        <a:pt x="2334" y="463"/>
                      </a:lnTo>
                      <a:lnTo>
                        <a:pt x="2339" y="448"/>
                      </a:lnTo>
                      <a:lnTo>
                        <a:pt x="2340" y="433"/>
                      </a:lnTo>
                      <a:close/>
                    </a:path>
                  </a:pathLst>
                </a:custGeom>
                <a:solidFill>
                  <a:srgbClr val="98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86" name="Freeform 27"/>
                <p:cNvSpPr>
                  <a:spLocks/>
                </p:cNvSpPr>
                <p:nvPr/>
              </p:nvSpPr>
              <p:spPr bwMode="auto">
                <a:xfrm>
                  <a:off x="835" y="255"/>
                  <a:ext cx="108" cy="49"/>
                </a:xfrm>
                <a:custGeom>
                  <a:avLst/>
                  <a:gdLst>
                    <a:gd name="T0" fmla="*/ 8 w 333"/>
                    <a:gd name="T1" fmla="*/ 11 h 154"/>
                    <a:gd name="T2" fmla="*/ 17 w 333"/>
                    <a:gd name="T3" fmla="*/ 9 h 154"/>
                    <a:gd name="T4" fmla="*/ 25 w 333"/>
                    <a:gd name="T5" fmla="*/ 7 h 154"/>
                    <a:gd name="T6" fmla="*/ 34 w 333"/>
                    <a:gd name="T7" fmla="*/ 7 h 154"/>
                    <a:gd name="T8" fmla="*/ 42 w 333"/>
                    <a:gd name="T9" fmla="*/ 7 h 154"/>
                    <a:gd name="T10" fmla="*/ 50 w 333"/>
                    <a:gd name="T11" fmla="*/ 8 h 154"/>
                    <a:gd name="T12" fmla="*/ 57 w 333"/>
                    <a:gd name="T13" fmla="*/ 9 h 154"/>
                    <a:gd name="T14" fmla="*/ 64 w 333"/>
                    <a:gd name="T15" fmla="*/ 11 h 154"/>
                    <a:gd name="T16" fmla="*/ 70 w 333"/>
                    <a:gd name="T17" fmla="*/ 14 h 154"/>
                    <a:gd name="T18" fmla="*/ 76 w 333"/>
                    <a:gd name="T19" fmla="*/ 17 h 154"/>
                    <a:gd name="T20" fmla="*/ 81 w 333"/>
                    <a:gd name="T21" fmla="*/ 20 h 154"/>
                    <a:gd name="T22" fmla="*/ 86 w 333"/>
                    <a:gd name="T23" fmla="*/ 25 h 154"/>
                    <a:gd name="T24" fmla="*/ 90 w 333"/>
                    <a:gd name="T25" fmla="*/ 29 h 154"/>
                    <a:gd name="T26" fmla="*/ 93 w 333"/>
                    <a:gd name="T27" fmla="*/ 33 h 154"/>
                    <a:gd name="T28" fmla="*/ 95 w 333"/>
                    <a:gd name="T29" fmla="*/ 39 h 154"/>
                    <a:gd name="T30" fmla="*/ 96 w 333"/>
                    <a:gd name="T31" fmla="*/ 44 h 154"/>
                    <a:gd name="T32" fmla="*/ 97 w 333"/>
                    <a:gd name="T33" fmla="*/ 49 h 154"/>
                    <a:gd name="T34" fmla="*/ 108 w 333"/>
                    <a:gd name="T35" fmla="*/ 46 h 154"/>
                    <a:gd name="T36" fmla="*/ 107 w 333"/>
                    <a:gd name="T37" fmla="*/ 40 h 154"/>
                    <a:gd name="T38" fmla="*/ 104 w 333"/>
                    <a:gd name="T39" fmla="*/ 34 h 154"/>
                    <a:gd name="T40" fmla="*/ 102 w 333"/>
                    <a:gd name="T41" fmla="*/ 28 h 154"/>
                    <a:gd name="T42" fmla="*/ 97 w 333"/>
                    <a:gd name="T43" fmla="*/ 23 h 154"/>
                    <a:gd name="T44" fmla="*/ 92 w 333"/>
                    <a:gd name="T45" fmla="*/ 18 h 154"/>
                    <a:gd name="T46" fmla="*/ 87 w 333"/>
                    <a:gd name="T47" fmla="*/ 14 h 154"/>
                    <a:gd name="T48" fmla="*/ 80 w 333"/>
                    <a:gd name="T49" fmla="*/ 10 h 154"/>
                    <a:gd name="T50" fmla="*/ 73 w 333"/>
                    <a:gd name="T51" fmla="*/ 7 h 154"/>
                    <a:gd name="T52" fmla="*/ 65 w 333"/>
                    <a:gd name="T53" fmla="*/ 4 h 154"/>
                    <a:gd name="T54" fmla="*/ 57 w 333"/>
                    <a:gd name="T55" fmla="*/ 2 h 154"/>
                    <a:gd name="T56" fmla="*/ 48 w 333"/>
                    <a:gd name="T57" fmla="*/ 0 h 154"/>
                    <a:gd name="T58" fmla="*/ 39 w 333"/>
                    <a:gd name="T59" fmla="*/ 0 h 154"/>
                    <a:gd name="T60" fmla="*/ 29 w 333"/>
                    <a:gd name="T61" fmla="*/ 0 h 154"/>
                    <a:gd name="T62" fmla="*/ 19 w 333"/>
                    <a:gd name="T63" fmla="*/ 1 h 154"/>
                    <a:gd name="T64" fmla="*/ 9 w 333"/>
                    <a:gd name="T65" fmla="*/ 3 h 154"/>
                    <a:gd name="T66" fmla="*/ 8 w 333"/>
                    <a:gd name="T67" fmla="*/ 11 h 154"/>
                    <a:gd name="T68" fmla="*/ 3 w 333"/>
                    <a:gd name="T69" fmla="*/ 4 h 154"/>
                    <a:gd name="T70" fmla="*/ 2 w 333"/>
                    <a:gd name="T71" fmla="*/ 4 h 154"/>
                    <a:gd name="T72" fmla="*/ 1 w 333"/>
                    <a:gd name="T73" fmla="*/ 5 h 154"/>
                    <a:gd name="T74" fmla="*/ 1 w 333"/>
                    <a:gd name="T75" fmla="*/ 5 h 154"/>
                    <a:gd name="T76" fmla="*/ 0 w 333"/>
                    <a:gd name="T77" fmla="*/ 6 h 154"/>
                    <a:gd name="T78" fmla="*/ 0 w 333"/>
                    <a:gd name="T79" fmla="*/ 7 h 154"/>
                    <a:gd name="T80" fmla="*/ 0 w 333"/>
                    <a:gd name="T81" fmla="*/ 8 h 154"/>
                    <a:gd name="T82" fmla="*/ 0 w 333"/>
                    <a:gd name="T83" fmla="*/ 8 h 154"/>
                    <a:gd name="T84" fmla="*/ 1 w 333"/>
                    <a:gd name="T85" fmla="*/ 9 h 154"/>
                    <a:gd name="T86" fmla="*/ 1 w 333"/>
                    <a:gd name="T87" fmla="*/ 9 h 154"/>
                    <a:gd name="T88" fmla="*/ 2 w 333"/>
                    <a:gd name="T89" fmla="*/ 10 h 154"/>
                    <a:gd name="T90" fmla="*/ 3 w 333"/>
                    <a:gd name="T91" fmla="*/ 10 h 154"/>
                    <a:gd name="T92" fmla="*/ 4 w 333"/>
                    <a:gd name="T93" fmla="*/ 11 h 154"/>
                    <a:gd name="T94" fmla="*/ 5 w 333"/>
                    <a:gd name="T95" fmla="*/ 11 h 154"/>
                    <a:gd name="T96" fmla="*/ 6 w 333"/>
                    <a:gd name="T97" fmla="*/ 11 h 154"/>
                    <a:gd name="T98" fmla="*/ 7 w 333"/>
                    <a:gd name="T99" fmla="*/ 11 h 154"/>
                    <a:gd name="T100" fmla="*/ 4 w 333"/>
                    <a:gd name="T101" fmla="*/ 4 h 1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3" h="154">
                      <a:moveTo>
                        <a:pt x="11" y="12"/>
                      </a:moveTo>
                      <a:lnTo>
                        <a:pt x="24" y="33"/>
                      </a:lnTo>
                      <a:lnTo>
                        <a:pt x="38" y="29"/>
                      </a:lnTo>
                      <a:lnTo>
                        <a:pt x="51" y="27"/>
                      </a:lnTo>
                      <a:lnTo>
                        <a:pt x="65" y="25"/>
                      </a:lnTo>
                      <a:lnTo>
                        <a:pt x="78" y="23"/>
                      </a:lnTo>
                      <a:lnTo>
                        <a:pt x="92" y="21"/>
                      </a:lnTo>
                      <a:lnTo>
                        <a:pt x="104" y="21"/>
                      </a:lnTo>
                      <a:lnTo>
                        <a:pt x="118" y="21"/>
                      </a:lnTo>
                      <a:lnTo>
                        <a:pt x="129" y="23"/>
                      </a:lnTo>
                      <a:lnTo>
                        <a:pt x="142" y="24"/>
                      </a:lnTo>
                      <a:lnTo>
                        <a:pt x="153" y="25"/>
                      </a:lnTo>
                      <a:lnTo>
                        <a:pt x="164" y="27"/>
                      </a:lnTo>
                      <a:lnTo>
                        <a:pt x="176" y="29"/>
                      </a:lnTo>
                      <a:lnTo>
                        <a:pt x="186" y="33"/>
                      </a:lnTo>
                      <a:lnTo>
                        <a:pt x="197" y="36"/>
                      </a:lnTo>
                      <a:lnTo>
                        <a:pt x="206" y="40"/>
                      </a:lnTo>
                      <a:lnTo>
                        <a:pt x="216" y="44"/>
                      </a:lnTo>
                      <a:lnTo>
                        <a:pt x="226" y="49"/>
                      </a:lnTo>
                      <a:lnTo>
                        <a:pt x="233" y="53"/>
                      </a:lnTo>
                      <a:lnTo>
                        <a:pt x="243" y="59"/>
                      </a:lnTo>
                      <a:lnTo>
                        <a:pt x="250" y="64"/>
                      </a:lnTo>
                      <a:lnTo>
                        <a:pt x="257" y="70"/>
                      </a:lnTo>
                      <a:lnTo>
                        <a:pt x="264" y="77"/>
                      </a:lnTo>
                      <a:lnTo>
                        <a:pt x="270" y="84"/>
                      </a:lnTo>
                      <a:lnTo>
                        <a:pt x="277" y="91"/>
                      </a:lnTo>
                      <a:lnTo>
                        <a:pt x="281" y="97"/>
                      </a:lnTo>
                      <a:lnTo>
                        <a:pt x="286" y="105"/>
                      </a:lnTo>
                      <a:lnTo>
                        <a:pt x="289" y="112"/>
                      </a:lnTo>
                      <a:lnTo>
                        <a:pt x="292" y="121"/>
                      </a:lnTo>
                      <a:lnTo>
                        <a:pt x="295" y="129"/>
                      </a:lnTo>
                      <a:lnTo>
                        <a:pt x="297" y="137"/>
                      </a:lnTo>
                      <a:lnTo>
                        <a:pt x="298" y="146"/>
                      </a:lnTo>
                      <a:lnTo>
                        <a:pt x="298" y="154"/>
                      </a:lnTo>
                      <a:lnTo>
                        <a:pt x="333" y="154"/>
                      </a:lnTo>
                      <a:lnTo>
                        <a:pt x="332" y="145"/>
                      </a:lnTo>
                      <a:lnTo>
                        <a:pt x="331" y="135"/>
                      </a:lnTo>
                      <a:lnTo>
                        <a:pt x="329" y="126"/>
                      </a:lnTo>
                      <a:lnTo>
                        <a:pt x="326" y="116"/>
                      </a:lnTo>
                      <a:lnTo>
                        <a:pt x="322" y="106"/>
                      </a:lnTo>
                      <a:lnTo>
                        <a:pt x="318" y="97"/>
                      </a:lnTo>
                      <a:lnTo>
                        <a:pt x="313" y="88"/>
                      </a:lnTo>
                      <a:lnTo>
                        <a:pt x="306" y="80"/>
                      </a:lnTo>
                      <a:lnTo>
                        <a:pt x="300" y="72"/>
                      </a:lnTo>
                      <a:lnTo>
                        <a:pt x="292" y="64"/>
                      </a:lnTo>
                      <a:lnTo>
                        <a:pt x="284" y="58"/>
                      </a:lnTo>
                      <a:lnTo>
                        <a:pt x="277" y="50"/>
                      </a:lnTo>
                      <a:lnTo>
                        <a:pt x="267" y="44"/>
                      </a:lnTo>
                      <a:lnTo>
                        <a:pt x="257" y="37"/>
                      </a:lnTo>
                      <a:lnTo>
                        <a:pt x="247" y="32"/>
                      </a:lnTo>
                      <a:lnTo>
                        <a:pt x="237" y="26"/>
                      </a:lnTo>
                      <a:lnTo>
                        <a:pt x="224" y="21"/>
                      </a:lnTo>
                      <a:lnTo>
                        <a:pt x="213" y="16"/>
                      </a:lnTo>
                      <a:lnTo>
                        <a:pt x="201" y="12"/>
                      </a:lnTo>
                      <a:lnTo>
                        <a:pt x="188" y="9"/>
                      </a:lnTo>
                      <a:lnTo>
                        <a:pt x="175" y="6"/>
                      </a:lnTo>
                      <a:lnTo>
                        <a:pt x="161" y="3"/>
                      </a:lnTo>
                      <a:lnTo>
                        <a:pt x="147" y="1"/>
                      </a:lnTo>
                      <a:lnTo>
                        <a:pt x="134" y="0"/>
                      </a:lnTo>
                      <a:lnTo>
                        <a:pt x="119" y="0"/>
                      </a:lnTo>
                      <a:lnTo>
                        <a:pt x="104" y="0"/>
                      </a:lnTo>
                      <a:lnTo>
                        <a:pt x="88" y="0"/>
                      </a:lnTo>
                      <a:lnTo>
                        <a:pt x="74" y="1"/>
                      </a:lnTo>
                      <a:lnTo>
                        <a:pt x="58" y="3"/>
                      </a:lnTo>
                      <a:lnTo>
                        <a:pt x="43" y="6"/>
                      </a:lnTo>
                      <a:lnTo>
                        <a:pt x="27" y="8"/>
                      </a:lnTo>
                      <a:lnTo>
                        <a:pt x="11" y="12"/>
                      </a:lnTo>
                      <a:lnTo>
                        <a:pt x="24" y="33"/>
                      </a:lnTo>
                      <a:lnTo>
                        <a:pt x="11" y="12"/>
                      </a:lnTo>
                      <a:lnTo>
                        <a:pt x="9" y="12"/>
                      </a:lnTo>
                      <a:lnTo>
                        <a:pt x="7" y="13"/>
                      </a:lnTo>
                      <a:lnTo>
                        <a:pt x="6" y="13"/>
                      </a:lnTo>
                      <a:lnTo>
                        <a:pt x="4" y="15"/>
                      </a:lnTo>
                      <a:lnTo>
                        <a:pt x="3" y="16"/>
                      </a:lnTo>
                      <a:lnTo>
                        <a:pt x="2" y="16"/>
                      </a:lnTo>
                      <a:lnTo>
                        <a:pt x="2" y="17"/>
                      </a:lnTo>
                      <a:lnTo>
                        <a:pt x="1" y="18"/>
                      </a:lnTo>
                      <a:lnTo>
                        <a:pt x="1" y="19"/>
                      </a:lnTo>
                      <a:lnTo>
                        <a:pt x="0" y="20"/>
                      </a:lnTo>
                      <a:lnTo>
                        <a:pt x="0" y="21"/>
                      </a:lnTo>
                      <a:lnTo>
                        <a:pt x="0" y="23"/>
                      </a:lnTo>
                      <a:lnTo>
                        <a:pt x="0" y="24"/>
                      </a:lnTo>
                      <a:lnTo>
                        <a:pt x="1" y="25"/>
                      </a:lnTo>
                      <a:lnTo>
                        <a:pt x="1" y="26"/>
                      </a:lnTo>
                      <a:lnTo>
                        <a:pt x="2" y="27"/>
                      </a:lnTo>
                      <a:lnTo>
                        <a:pt x="2" y="28"/>
                      </a:lnTo>
                      <a:lnTo>
                        <a:pt x="3" y="29"/>
                      </a:lnTo>
                      <a:lnTo>
                        <a:pt x="4" y="29"/>
                      </a:lnTo>
                      <a:lnTo>
                        <a:pt x="6" y="30"/>
                      </a:lnTo>
                      <a:lnTo>
                        <a:pt x="7" y="32"/>
                      </a:lnTo>
                      <a:lnTo>
                        <a:pt x="8" y="32"/>
                      </a:lnTo>
                      <a:lnTo>
                        <a:pt x="9" y="33"/>
                      </a:lnTo>
                      <a:lnTo>
                        <a:pt x="11" y="33"/>
                      </a:lnTo>
                      <a:lnTo>
                        <a:pt x="12" y="33"/>
                      </a:lnTo>
                      <a:lnTo>
                        <a:pt x="15" y="33"/>
                      </a:lnTo>
                      <a:lnTo>
                        <a:pt x="16" y="34"/>
                      </a:lnTo>
                      <a:lnTo>
                        <a:pt x="18" y="34"/>
                      </a:lnTo>
                      <a:lnTo>
                        <a:pt x="20" y="33"/>
                      </a:lnTo>
                      <a:lnTo>
                        <a:pt x="21" y="33"/>
                      </a:lnTo>
                      <a:lnTo>
                        <a:pt x="24" y="33"/>
                      </a:lnTo>
                      <a:lnTo>
                        <a:pt x="1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87" name="Freeform 28"/>
                <p:cNvSpPr>
                  <a:spLocks/>
                </p:cNvSpPr>
                <p:nvPr/>
              </p:nvSpPr>
              <p:spPr bwMode="auto">
                <a:xfrm>
                  <a:off x="838" y="255"/>
                  <a:ext cx="36" cy="11"/>
                </a:xfrm>
                <a:custGeom>
                  <a:avLst/>
                  <a:gdLst>
                    <a:gd name="T0" fmla="*/ 30 w 111"/>
                    <a:gd name="T1" fmla="*/ 0 h 34"/>
                    <a:gd name="T2" fmla="*/ 28 w 111"/>
                    <a:gd name="T3" fmla="*/ 0 h 34"/>
                    <a:gd name="T4" fmla="*/ 26 w 111"/>
                    <a:gd name="T5" fmla="*/ 0 h 34"/>
                    <a:gd name="T6" fmla="*/ 24 w 111"/>
                    <a:gd name="T7" fmla="*/ 0 h 34"/>
                    <a:gd name="T8" fmla="*/ 22 w 111"/>
                    <a:gd name="T9" fmla="*/ 0 h 34"/>
                    <a:gd name="T10" fmla="*/ 20 w 111"/>
                    <a:gd name="T11" fmla="*/ 1 h 34"/>
                    <a:gd name="T12" fmla="*/ 18 w 111"/>
                    <a:gd name="T13" fmla="*/ 1 h 34"/>
                    <a:gd name="T14" fmla="*/ 17 w 111"/>
                    <a:gd name="T15" fmla="*/ 1 h 34"/>
                    <a:gd name="T16" fmla="*/ 15 w 111"/>
                    <a:gd name="T17" fmla="*/ 1 h 34"/>
                    <a:gd name="T18" fmla="*/ 13 w 111"/>
                    <a:gd name="T19" fmla="*/ 1 h 34"/>
                    <a:gd name="T20" fmla="*/ 11 w 111"/>
                    <a:gd name="T21" fmla="*/ 2 h 34"/>
                    <a:gd name="T22" fmla="*/ 9 w 111"/>
                    <a:gd name="T23" fmla="*/ 2 h 34"/>
                    <a:gd name="T24" fmla="*/ 7 w 111"/>
                    <a:gd name="T25" fmla="*/ 3 h 34"/>
                    <a:gd name="T26" fmla="*/ 6 w 111"/>
                    <a:gd name="T27" fmla="*/ 3 h 34"/>
                    <a:gd name="T28" fmla="*/ 4 w 111"/>
                    <a:gd name="T29" fmla="*/ 3 h 34"/>
                    <a:gd name="T30" fmla="*/ 2 w 111"/>
                    <a:gd name="T31" fmla="*/ 4 h 34"/>
                    <a:gd name="T32" fmla="*/ 0 w 111"/>
                    <a:gd name="T33" fmla="*/ 4 h 34"/>
                    <a:gd name="T34" fmla="*/ 5 w 111"/>
                    <a:gd name="T35" fmla="*/ 11 h 34"/>
                    <a:gd name="T36" fmla="*/ 6 w 111"/>
                    <a:gd name="T37" fmla="*/ 10 h 34"/>
                    <a:gd name="T38" fmla="*/ 8 w 111"/>
                    <a:gd name="T39" fmla="*/ 10 h 34"/>
                    <a:gd name="T40" fmla="*/ 10 w 111"/>
                    <a:gd name="T41" fmla="*/ 9 h 34"/>
                    <a:gd name="T42" fmla="*/ 11 w 111"/>
                    <a:gd name="T43" fmla="*/ 9 h 34"/>
                    <a:gd name="T44" fmla="*/ 13 w 111"/>
                    <a:gd name="T45" fmla="*/ 9 h 34"/>
                    <a:gd name="T46" fmla="*/ 15 w 111"/>
                    <a:gd name="T47" fmla="*/ 9 h 34"/>
                    <a:gd name="T48" fmla="*/ 16 w 111"/>
                    <a:gd name="T49" fmla="*/ 8 h 34"/>
                    <a:gd name="T50" fmla="*/ 18 w 111"/>
                    <a:gd name="T51" fmla="*/ 8 h 34"/>
                    <a:gd name="T52" fmla="*/ 19 w 111"/>
                    <a:gd name="T53" fmla="*/ 8 h 34"/>
                    <a:gd name="T54" fmla="*/ 21 w 111"/>
                    <a:gd name="T55" fmla="*/ 8 h 34"/>
                    <a:gd name="T56" fmla="*/ 23 w 111"/>
                    <a:gd name="T57" fmla="*/ 8 h 34"/>
                    <a:gd name="T58" fmla="*/ 24 w 111"/>
                    <a:gd name="T59" fmla="*/ 8 h 34"/>
                    <a:gd name="T60" fmla="*/ 26 w 111"/>
                    <a:gd name="T61" fmla="*/ 7 h 34"/>
                    <a:gd name="T62" fmla="*/ 28 w 111"/>
                    <a:gd name="T63" fmla="*/ 7 h 34"/>
                    <a:gd name="T64" fmla="*/ 30 w 111"/>
                    <a:gd name="T65" fmla="*/ 7 h 34"/>
                    <a:gd name="T66" fmla="*/ 36 w 111"/>
                    <a:gd name="T67" fmla="*/ 3 h 34"/>
                    <a:gd name="T68" fmla="*/ 31 w 111"/>
                    <a:gd name="T69" fmla="*/ 7 h 34"/>
                    <a:gd name="T70" fmla="*/ 32 w 111"/>
                    <a:gd name="T71" fmla="*/ 7 h 34"/>
                    <a:gd name="T72" fmla="*/ 33 w 111"/>
                    <a:gd name="T73" fmla="*/ 7 h 34"/>
                    <a:gd name="T74" fmla="*/ 34 w 111"/>
                    <a:gd name="T75" fmla="*/ 6 h 34"/>
                    <a:gd name="T76" fmla="*/ 35 w 111"/>
                    <a:gd name="T77" fmla="*/ 6 h 34"/>
                    <a:gd name="T78" fmla="*/ 35 w 111"/>
                    <a:gd name="T79" fmla="*/ 6 h 34"/>
                    <a:gd name="T80" fmla="*/ 36 w 111"/>
                    <a:gd name="T81" fmla="*/ 5 h 34"/>
                    <a:gd name="T82" fmla="*/ 36 w 111"/>
                    <a:gd name="T83" fmla="*/ 4 h 34"/>
                    <a:gd name="T84" fmla="*/ 36 w 111"/>
                    <a:gd name="T85" fmla="*/ 3 h 34"/>
                    <a:gd name="T86" fmla="*/ 36 w 111"/>
                    <a:gd name="T87" fmla="*/ 3 h 34"/>
                    <a:gd name="T88" fmla="*/ 35 w 111"/>
                    <a:gd name="T89" fmla="*/ 2 h 34"/>
                    <a:gd name="T90" fmla="*/ 35 w 111"/>
                    <a:gd name="T91" fmla="*/ 1 h 34"/>
                    <a:gd name="T92" fmla="*/ 34 w 111"/>
                    <a:gd name="T93" fmla="*/ 1 h 34"/>
                    <a:gd name="T94" fmla="*/ 33 w 111"/>
                    <a:gd name="T95" fmla="*/ 1 h 34"/>
                    <a:gd name="T96" fmla="*/ 32 w 111"/>
                    <a:gd name="T97" fmla="*/ 0 h 34"/>
                    <a:gd name="T98" fmla="*/ 31 w 111"/>
                    <a:gd name="T99" fmla="*/ 0 h 34"/>
                    <a:gd name="T100" fmla="*/ 25 w 111"/>
                    <a:gd name="T101" fmla="*/ 5 h 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1" h="34">
                      <a:moveTo>
                        <a:pt x="77" y="15"/>
                      </a:moveTo>
                      <a:lnTo>
                        <a:pt x="93" y="0"/>
                      </a:lnTo>
                      <a:lnTo>
                        <a:pt x="90" y="1"/>
                      </a:lnTo>
                      <a:lnTo>
                        <a:pt x="87" y="1"/>
                      </a:lnTo>
                      <a:lnTo>
                        <a:pt x="84" y="1"/>
                      </a:lnTo>
                      <a:lnTo>
                        <a:pt x="80" y="1"/>
                      </a:lnTo>
                      <a:lnTo>
                        <a:pt x="78" y="1"/>
                      </a:lnTo>
                      <a:lnTo>
                        <a:pt x="75" y="1"/>
                      </a:lnTo>
                      <a:lnTo>
                        <a:pt x="71" y="1"/>
                      </a:lnTo>
                      <a:lnTo>
                        <a:pt x="69" y="1"/>
                      </a:lnTo>
                      <a:lnTo>
                        <a:pt x="66" y="1"/>
                      </a:lnTo>
                      <a:lnTo>
                        <a:pt x="62" y="2"/>
                      </a:lnTo>
                      <a:lnTo>
                        <a:pt x="60" y="2"/>
                      </a:lnTo>
                      <a:lnTo>
                        <a:pt x="57" y="2"/>
                      </a:lnTo>
                      <a:lnTo>
                        <a:pt x="54" y="3"/>
                      </a:lnTo>
                      <a:lnTo>
                        <a:pt x="51" y="3"/>
                      </a:lnTo>
                      <a:lnTo>
                        <a:pt x="49" y="3"/>
                      </a:lnTo>
                      <a:lnTo>
                        <a:pt x="45" y="4"/>
                      </a:lnTo>
                      <a:lnTo>
                        <a:pt x="43" y="4"/>
                      </a:lnTo>
                      <a:lnTo>
                        <a:pt x="40" y="4"/>
                      </a:lnTo>
                      <a:lnTo>
                        <a:pt x="37" y="6"/>
                      </a:lnTo>
                      <a:lnTo>
                        <a:pt x="34" y="6"/>
                      </a:lnTo>
                      <a:lnTo>
                        <a:pt x="31" y="6"/>
                      </a:lnTo>
                      <a:lnTo>
                        <a:pt x="28" y="7"/>
                      </a:lnTo>
                      <a:lnTo>
                        <a:pt x="26" y="7"/>
                      </a:lnTo>
                      <a:lnTo>
                        <a:pt x="23" y="8"/>
                      </a:lnTo>
                      <a:lnTo>
                        <a:pt x="20" y="8"/>
                      </a:lnTo>
                      <a:lnTo>
                        <a:pt x="17" y="9"/>
                      </a:lnTo>
                      <a:lnTo>
                        <a:pt x="15" y="9"/>
                      </a:lnTo>
                      <a:lnTo>
                        <a:pt x="12" y="10"/>
                      </a:lnTo>
                      <a:lnTo>
                        <a:pt x="9" y="11"/>
                      </a:lnTo>
                      <a:lnTo>
                        <a:pt x="6" y="11"/>
                      </a:lnTo>
                      <a:lnTo>
                        <a:pt x="3" y="12"/>
                      </a:lnTo>
                      <a:lnTo>
                        <a:pt x="0" y="12"/>
                      </a:lnTo>
                      <a:lnTo>
                        <a:pt x="12" y="34"/>
                      </a:lnTo>
                      <a:lnTo>
                        <a:pt x="16" y="33"/>
                      </a:lnTo>
                      <a:lnTo>
                        <a:pt x="18" y="33"/>
                      </a:lnTo>
                      <a:lnTo>
                        <a:pt x="20" y="32"/>
                      </a:lnTo>
                      <a:lnTo>
                        <a:pt x="23" y="32"/>
                      </a:lnTo>
                      <a:lnTo>
                        <a:pt x="25" y="30"/>
                      </a:lnTo>
                      <a:lnTo>
                        <a:pt x="28" y="30"/>
                      </a:lnTo>
                      <a:lnTo>
                        <a:pt x="31" y="29"/>
                      </a:lnTo>
                      <a:lnTo>
                        <a:pt x="33" y="29"/>
                      </a:lnTo>
                      <a:lnTo>
                        <a:pt x="35" y="28"/>
                      </a:lnTo>
                      <a:lnTo>
                        <a:pt x="39" y="28"/>
                      </a:lnTo>
                      <a:lnTo>
                        <a:pt x="41" y="27"/>
                      </a:lnTo>
                      <a:lnTo>
                        <a:pt x="43" y="27"/>
                      </a:lnTo>
                      <a:lnTo>
                        <a:pt x="45" y="27"/>
                      </a:lnTo>
                      <a:lnTo>
                        <a:pt x="48" y="26"/>
                      </a:lnTo>
                      <a:lnTo>
                        <a:pt x="50" y="26"/>
                      </a:lnTo>
                      <a:lnTo>
                        <a:pt x="52" y="26"/>
                      </a:lnTo>
                      <a:lnTo>
                        <a:pt x="56" y="25"/>
                      </a:lnTo>
                      <a:lnTo>
                        <a:pt x="58" y="25"/>
                      </a:lnTo>
                      <a:lnTo>
                        <a:pt x="60" y="25"/>
                      </a:lnTo>
                      <a:lnTo>
                        <a:pt x="62" y="25"/>
                      </a:lnTo>
                      <a:lnTo>
                        <a:pt x="66" y="24"/>
                      </a:lnTo>
                      <a:lnTo>
                        <a:pt x="67" y="24"/>
                      </a:lnTo>
                      <a:lnTo>
                        <a:pt x="70" y="24"/>
                      </a:lnTo>
                      <a:lnTo>
                        <a:pt x="73" y="24"/>
                      </a:lnTo>
                      <a:lnTo>
                        <a:pt x="75" y="24"/>
                      </a:lnTo>
                      <a:lnTo>
                        <a:pt x="78" y="24"/>
                      </a:lnTo>
                      <a:lnTo>
                        <a:pt x="80" y="23"/>
                      </a:lnTo>
                      <a:lnTo>
                        <a:pt x="83" y="23"/>
                      </a:lnTo>
                      <a:lnTo>
                        <a:pt x="86" y="23"/>
                      </a:lnTo>
                      <a:lnTo>
                        <a:pt x="88" y="23"/>
                      </a:lnTo>
                      <a:lnTo>
                        <a:pt x="91" y="23"/>
                      </a:lnTo>
                      <a:lnTo>
                        <a:pt x="94" y="23"/>
                      </a:lnTo>
                      <a:lnTo>
                        <a:pt x="110" y="8"/>
                      </a:lnTo>
                      <a:lnTo>
                        <a:pt x="94" y="23"/>
                      </a:lnTo>
                      <a:lnTo>
                        <a:pt x="95" y="23"/>
                      </a:lnTo>
                      <a:lnTo>
                        <a:pt x="97" y="23"/>
                      </a:lnTo>
                      <a:lnTo>
                        <a:pt x="100" y="23"/>
                      </a:lnTo>
                      <a:lnTo>
                        <a:pt x="102" y="21"/>
                      </a:lnTo>
                      <a:lnTo>
                        <a:pt x="104" y="20"/>
                      </a:lnTo>
                      <a:lnTo>
                        <a:pt x="105" y="20"/>
                      </a:lnTo>
                      <a:lnTo>
                        <a:pt x="107" y="19"/>
                      </a:lnTo>
                      <a:lnTo>
                        <a:pt x="108" y="18"/>
                      </a:lnTo>
                      <a:lnTo>
                        <a:pt x="109" y="18"/>
                      </a:lnTo>
                      <a:lnTo>
                        <a:pt x="109" y="17"/>
                      </a:lnTo>
                      <a:lnTo>
                        <a:pt x="110" y="16"/>
                      </a:lnTo>
                      <a:lnTo>
                        <a:pt x="110" y="15"/>
                      </a:lnTo>
                      <a:lnTo>
                        <a:pt x="111" y="13"/>
                      </a:lnTo>
                      <a:lnTo>
                        <a:pt x="111" y="12"/>
                      </a:lnTo>
                      <a:lnTo>
                        <a:pt x="111" y="11"/>
                      </a:lnTo>
                      <a:lnTo>
                        <a:pt x="111" y="10"/>
                      </a:lnTo>
                      <a:lnTo>
                        <a:pt x="110" y="9"/>
                      </a:lnTo>
                      <a:lnTo>
                        <a:pt x="110" y="8"/>
                      </a:lnTo>
                      <a:lnTo>
                        <a:pt x="109" y="7"/>
                      </a:lnTo>
                      <a:lnTo>
                        <a:pt x="108" y="6"/>
                      </a:lnTo>
                      <a:lnTo>
                        <a:pt x="108" y="4"/>
                      </a:lnTo>
                      <a:lnTo>
                        <a:pt x="107" y="4"/>
                      </a:lnTo>
                      <a:lnTo>
                        <a:pt x="105" y="3"/>
                      </a:lnTo>
                      <a:lnTo>
                        <a:pt x="104" y="2"/>
                      </a:lnTo>
                      <a:lnTo>
                        <a:pt x="102" y="2"/>
                      </a:lnTo>
                      <a:lnTo>
                        <a:pt x="101" y="1"/>
                      </a:lnTo>
                      <a:lnTo>
                        <a:pt x="99" y="1"/>
                      </a:lnTo>
                      <a:lnTo>
                        <a:pt x="97" y="1"/>
                      </a:lnTo>
                      <a:lnTo>
                        <a:pt x="95" y="1"/>
                      </a:lnTo>
                      <a:lnTo>
                        <a:pt x="93" y="1"/>
                      </a:lnTo>
                      <a:lnTo>
                        <a:pt x="7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88" name="Freeform 29"/>
                <p:cNvSpPr>
                  <a:spLocks/>
                </p:cNvSpPr>
                <p:nvPr/>
              </p:nvSpPr>
              <p:spPr bwMode="auto">
                <a:xfrm>
                  <a:off x="803" y="235"/>
                  <a:ext cx="71" cy="25"/>
                </a:xfrm>
                <a:custGeom>
                  <a:avLst/>
                  <a:gdLst>
                    <a:gd name="T0" fmla="*/ 7 w 220"/>
                    <a:gd name="T1" fmla="*/ 8 h 77"/>
                    <a:gd name="T2" fmla="*/ 12 w 220"/>
                    <a:gd name="T3" fmla="*/ 7 h 77"/>
                    <a:gd name="T4" fmla="*/ 16 w 220"/>
                    <a:gd name="T5" fmla="*/ 7 h 77"/>
                    <a:gd name="T6" fmla="*/ 21 w 220"/>
                    <a:gd name="T7" fmla="*/ 7 h 77"/>
                    <a:gd name="T8" fmla="*/ 25 w 220"/>
                    <a:gd name="T9" fmla="*/ 7 h 77"/>
                    <a:gd name="T10" fmla="*/ 29 w 220"/>
                    <a:gd name="T11" fmla="*/ 8 h 77"/>
                    <a:gd name="T12" fmla="*/ 33 w 220"/>
                    <a:gd name="T13" fmla="*/ 9 h 77"/>
                    <a:gd name="T14" fmla="*/ 37 w 220"/>
                    <a:gd name="T15" fmla="*/ 10 h 77"/>
                    <a:gd name="T16" fmla="*/ 41 w 220"/>
                    <a:gd name="T17" fmla="*/ 11 h 77"/>
                    <a:gd name="T18" fmla="*/ 45 w 220"/>
                    <a:gd name="T19" fmla="*/ 12 h 77"/>
                    <a:gd name="T20" fmla="*/ 48 w 220"/>
                    <a:gd name="T21" fmla="*/ 14 h 77"/>
                    <a:gd name="T22" fmla="*/ 51 w 220"/>
                    <a:gd name="T23" fmla="*/ 16 h 77"/>
                    <a:gd name="T24" fmla="*/ 54 w 220"/>
                    <a:gd name="T25" fmla="*/ 18 h 77"/>
                    <a:gd name="T26" fmla="*/ 56 w 220"/>
                    <a:gd name="T27" fmla="*/ 19 h 77"/>
                    <a:gd name="T28" fmla="*/ 58 w 220"/>
                    <a:gd name="T29" fmla="*/ 21 h 77"/>
                    <a:gd name="T30" fmla="*/ 59 w 220"/>
                    <a:gd name="T31" fmla="*/ 23 h 77"/>
                    <a:gd name="T32" fmla="*/ 61 w 220"/>
                    <a:gd name="T33" fmla="*/ 25 h 77"/>
                    <a:gd name="T34" fmla="*/ 70 w 220"/>
                    <a:gd name="T35" fmla="*/ 21 h 77"/>
                    <a:gd name="T36" fmla="*/ 68 w 220"/>
                    <a:gd name="T37" fmla="*/ 19 h 77"/>
                    <a:gd name="T38" fmla="*/ 66 w 220"/>
                    <a:gd name="T39" fmla="*/ 17 h 77"/>
                    <a:gd name="T40" fmla="*/ 64 w 220"/>
                    <a:gd name="T41" fmla="*/ 14 h 77"/>
                    <a:gd name="T42" fmla="*/ 60 w 220"/>
                    <a:gd name="T43" fmla="*/ 12 h 77"/>
                    <a:gd name="T44" fmla="*/ 57 w 220"/>
                    <a:gd name="T45" fmla="*/ 9 h 77"/>
                    <a:gd name="T46" fmla="*/ 53 w 220"/>
                    <a:gd name="T47" fmla="*/ 7 h 77"/>
                    <a:gd name="T48" fmla="*/ 49 w 220"/>
                    <a:gd name="T49" fmla="*/ 6 h 77"/>
                    <a:gd name="T50" fmla="*/ 45 w 220"/>
                    <a:gd name="T51" fmla="*/ 4 h 77"/>
                    <a:gd name="T52" fmla="*/ 39 w 220"/>
                    <a:gd name="T53" fmla="*/ 2 h 77"/>
                    <a:gd name="T54" fmla="*/ 35 w 220"/>
                    <a:gd name="T55" fmla="*/ 1 h 77"/>
                    <a:gd name="T56" fmla="*/ 30 w 220"/>
                    <a:gd name="T57" fmla="*/ 1 h 77"/>
                    <a:gd name="T58" fmla="*/ 24 w 220"/>
                    <a:gd name="T59" fmla="*/ 0 h 77"/>
                    <a:gd name="T60" fmla="*/ 18 w 220"/>
                    <a:gd name="T61" fmla="*/ 0 h 77"/>
                    <a:gd name="T62" fmla="*/ 13 w 220"/>
                    <a:gd name="T63" fmla="*/ 0 h 77"/>
                    <a:gd name="T64" fmla="*/ 7 w 220"/>
                    <a:gd name="T65" fmla="*/ 1 h 77"/>
                    <a:gd name="T66" fmla="*/ 7 w 220"/>
                    <a:gd name="T67" fmla="*/ 8 h 77"/>
                    <a:gd name="T68" fmla="*/ 3 w 220"/>
                    <a:gd name="T69" fmla="*/ 1 h 77"/>
                    <a:gd name="T70" fmla="*/ 2 w 220"/>
                    <a:gd name="T71" fmla="*/ 2 h 77"/>
                    <a:gd name="T72" fmla="*/ 1 w 220"/>
                    <a:gd name="T73" fmla="*/ 2 h 77"/>
                    <a:gd name="T74" fmla="*/ 1 w 220"/>
                    <a:gd name="T75" fmla="*/ 3 h 77"/>
                    <a:gd name="T76" fmla="*/ 0 w 220"/>
                    <a:gd name="T77" fmla="*/ 3 h 77"/>
                    <a:gd name="T78" fmla="*/ 0 w 220"/>
                    <a:gd name="T79" fmla="*/ 4 h 77"/>
                    <a:gd name="T80" fmla="*/ 0 w 220"/>
                    <a:gd name="T81" fmla="*/ 5 h 77"/>
                    <a:gd name="T82" fmla="*/ 0 w 220"/>
                    <a:gd name="T83" fmla="*/ 6 h 77"/>
                    <a:gd name="T84" fmla="*/ 0 w 220"/>
                    <a:gd name="T85" fmla="*/ 6 h 77"/>
                    <a:gd name="T86" fmla="*/ 1 w 220"/>
                    <a:gd name="T87" fmla="*/ 6 h 77"/>
                    <a:gd name="T88" fmla="*/ 2 w 220"/>
                    <a:gd name="T89" fmla="*/ 7 h 77"/>
                    <a:gd name="T90" fmla="*/ 2 w 220"/>
                    <a:gd name="T91" fmla="*/ 7 h 77"/>
                    <a:gd name="T92" fmla="*/ 3 w 220"/>
                    <a:gd name="T93" fmla="*/ 8 h 77"/>
                    <a:gd name="T94" fmla="*/ 4 w 220"/>
                    <a:gd name="T95" fmla="*/ 8 h 77"/>
                    <a:gd name="T96" fmla="*/ 5 w 220"/>
                    <a:gd name="T97" fmla="*/ 8 h 77"/>
                    <a:gd name="T98" fmla="*/ 6 w 220"/>
                    <a:gd name="T99" fmla="*/ 8 h 77"/>
                    <a:gd name="T100" fmla="*/ 4 w 220"/>
                    <a:gd name="T101" fmla="*/ 1 h 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 h="77">
                      <a:moveTo>
                        <a:pt x="12" y="3"/>
                      </a:moveTo>
                      <a:lnTo>
                        <a:pt x="22" y="24"/>
                      </a:lnTo>
                      <a:lnTo>
                        <a:pt x="29" y="23"/>
                      </a:lnTo>
                      <a:lnTo>
                        <a:pt x="36" y="23"/>
                      </a:lnTo>
                      <a:lnTo>
                        <a:pt x="43" y="22"/>
                      </a:lnTo>
                      <a:lnTo>
                        <a:pt x="50" y="22"/>
                      </a:lnTo>
                      <a:lnTo>
                        <a:pt x="57" y="22"/>
                      </a:lnTo>
                      <a:lnTo>
                        <a:pt x="64" y="22"/>
                      </a:lnTo>
                      <a:lnTo>
                        <a:pt x="70" y="22"/>
                      </a:lnTo>
                      <a:lnTo>
                        <a:pt x="77" y="22"/>
                      </a:lnTo>
                      <a:lnTo>
                        <a:pt x="84" y="23"/>
                      </a:lnTo>
                      <a:lnTo>
                        <a:pt x="91" y="24"/>
                      </a:lnTo>
                      <a:lnTo>
                        <a:pt x="98" y="26"/>
                      </a:lnTo>
                      <a:lnTo>
                        <a:pt x="103" y="27"/>
                      </a:lnTo>
                      <a:lnTo>
                        <a:pt x="110" y="29"/>
                      </a:lnTo>
                      <a:lnTo>
                        <a:pt x="116" y="30"/>
                      </a:lnTo>
                      <a:lnTo>
                        <a:pt x="121" y="32"/>
                      </a:lnTo>
                      <a:lnTo>
                        <a:pt x="128" y="34"/>
                      </a:lnTo>
                      <a:lnTo>
                        <a:pt x="133" y="36"/>
                      </a:lnTo>
                      <a:lnTo>
                        <a:pt x="138" y="38"/>
                      </a:lnTo>
                      <a:lnTo>
                        <a:pt x="143" y="40"/>
                      </a:lnTo>
                      <a:lnTo>
                        <a:pt x="149" y="44"/>
                      </a:lnTo>
                      <a:lnTo>
                        <a:pt x="153" y="46"/>
                      </a:lnTo>
                      <a:lnTo>
                        <a:pt x="158" y="48"/>
                      </a:lnTo>
                      <a:lnTo>
                        <a:pt x="162" y="52"/>
                      </a:lnTo>
                      <a:lnTo>
                        <a:pt x="166" y="54"/>
                      </a:lnTo>
                      <a:lnTo>
                        <a:pt x="170" y="57"/>
                      </a:lnTo>
                      <a:lnTo>
                        <a:pt x="173" y="60"/>
                      </a:lnTo>
                      <a:lnTo>
                        <a:pt x="177" y="63"/>
                      </a:lnTo>
                      <a:lnTo>
                        <a:pt x="179" y="66"/>
                      </a:lnTo>
                      <a:lnTo>
                        <a:pt x="181" y="69"/>
                      </a:lnTo>
                      <a:lnTo>
                        <a:pt x="184" y="72"/>
                      </a:lnTo>
                      <a:lnTo>
                        <a:pt x="186" y="74"/>
                      </a:lnTo>
                      <a:lnTo>
                        <a:pt x="188" y="77"/>
                      </a:lnTo>
                      <a:lnTo>
                        <a:pt x="220" y="70"/>
                      </a:lnTo>
                      <a:lnTo>
                        <a:pt x="218" y="65"/>
                      </a:lnTo>
                      <a:lnTo>
                        <a:pt x="215" y="62"/>
                      </a:lnTo>
                      <a:lnTo>
                        <a:pt x="212" y="58"/>
                      </a:lnTo>
                      <a:lnTo>
                        <a:pt x="209" y="54"/>
                      </a:lnTo>
                      <a:lnTo>
                        <a:pt x="205" y="51"/>
                      </a:lnTo>
                      <a:lnTo>
                        <a:pt x="201" y="47"/>
                      </a:lnTo>
                      <a:lnTo>
                        <a:pt x="197" y="44"/>
                      </a:lnTo>
                      <a:lnTo>
                        <a:pt x="192" y="39"/>
                      </a:lnTo>
                      <a:lnTo>
                        <a:pt x="187" y="36"/>
                      </a:lnTo>
                      <a:lnTo>
                        <a:pt x="181" y="32"/>
                      </a:lnTo>
                      <a:lnTo>
                        <a:pt x="176" y="29"/>
                      </a:lnTo>
                      <a:lnTo>
                        <a:pt x="170" y="27"/>
                      </a:lnTo>
                      <a:lnTo>
                        <a:pt x="164" y="23"/>
                      </a:lnTo>
                      <a:lnTo>
                        <a:pt x="158" y="20"/>
                      </a:lnTo>
                      <a:lnTo>
                        <a:pt x="152" y="18"/>
                      </a:lnTo>
                      <a:lnTo>
                        <a:pt x="144" y="15"/>
                      </a:lnTo>
                      <a:lnTo>
                        <a:pt x="138" y="12"/>
                      </a:lnTo>
                      <a:lnTo>
                        <a:pt x="130" y="10"/>
                      </a:lnTo>
                      <a:lnTo>
                        <a:pt x="122" y="7"/>
                      </a:lnTo>
                      <a:lnTo>
                        <a:pt x="116" y="6"/>
                      </a:lnTo>
                      <a:lnTo>
                        <a:pt x="108" y="4"/>
                      </a:lnTo>
                      <a:lnTo>
                        <a:pt x="100" y="3"/>
                      </a:lnTo>
                      <a:lnTo>
                        <a:pt x="92" y="2"/>
                      </a:lnTo>
                      <a:lnTo>
                        <a:pt x="83" y="1"/>
                      </a:lnTo>
                      <a:lnTo>
                        <a:pt x="75" y="0"/>
                      </a:lnTo>
                      <a:lnTo>
                        <a:pt x="66" y="0"/>
                      </a:lnTo>
                      <a:lnTo>
                        <a:pt x="57" y="0"/>
                      </a:lnTo>
                      <a:lnTo>
                        <a:pt x="48" y="0"/>
                      </a:lnTo>
                      <a:lnTo>
                        <a:pt x="40" y="0"/>
                      </a:lnTo>
                      <a:lnTo>
                        <a:pt x="29" y="1"/>
                      </a:lnTo>
                      <a:lnTo>
                        <a:pt x="22" y="2"/>
                      </a:lnTo>
                      <a:lnTo>
                        <a:pt x="12" y="4"/>
                      </a:lnTo>
                      <a:lnTo>
                        <a:pt x="22" y="26"/>
                      </a:lnTo>
                      <a:lnTo>
                        <a:pt x="12" y="4"/>
                      </a:lnTo>
                      <a:lnTo>
                        <a:pt x="10" y="4"/>
                      </a:lnTo>
                      <a:lnTo>
                        <a:pt x="8" y="4"/>
                      </a:lnTo>
                      <a:lnTo>
                        <a:pt x="7" y="5"/>
                      </a:lnTo>
                      <a:lnTo>
                        <a:pt x="6" y="6"/>
                      </a:lnTo>
                      <a:lnTo>
                        <a:pt x="3" y="6"/>
                      </a:lnTo>
                      <a:lnTo>
                        <a:pt x="3" y="7"/>
                      </a:lnTo>
                      <a:lnTo>
                        <a:pt x="2" y="9"/>
                      </a:lnTo>
                      <a:lnTo>
                        <a:pt x="1" y="10"/>
                      </a:lnTo>
                      <a:lnTo>
                        <a:pt x="0" y="10"/>
                      </a:lnTo>
                      <a:lnTo>
                        <a:pt x="0" y="11"/>
                      </a:lnTo>
                      <a:lnTo>
                        <a:pt x="0" y="12"/>
                      </a:lnTo>
                      <a:lnTo>
                        <a:pt x="0" y="13"/>
                      </a:lnTo>
                      <a:lnTo>
                        <a:pt x="0" y="14"/>
                      </a:lnTo>
                      <a:lnTo>
                        <a:pt x="0" y="15"/>
                      </a:lnTo>
                      <a:lnTo>
                        <a:pt x="0" y="17"/>
                      </a:lnTo>
                      <a:lnTo>
                        <a:pt x="0" y="18"/>
                      </a:lnTo>
                      <a:lnTo>
                        <a:pt x="1" y="19"/>
                      </a:lnTo>
                      <a:lnTo>
                        <a:pt x="2" y="20"/>
                      </a:lnTo>
                      <a:lnTo>
                        <a:pt x="3" y="21"/>
                      </a:lnTo>
                      <a:lnTo>
                        <a:pt x="5" y="22"/>
                      </a:lnTo>
                      <a:lnTo>
                        <a:pt x="6" y="22"/>
                      </a:lnTo>
                      <a:lnTo>
                        <a:pt x="7" y="23"/>
                      </a:lnTo>
                      <a:lnTo>
                        <a:pt x="8" y="24"/>
                      </a:lnTo>
                      <a:lnTo>
                        <a:pt x="9" y="24"/>
                      </a:lnTo>
                      <a:lnTo>
                        <a:pt x="11" y="24"/>
                      </a:lnTo>
                      <a:lnTo>
                        <a:pt x="12" y="26"/>
                      </a:lnTo>
                      <a:lnTo>
                        <a:pt x="14" y="26"/>
                      </a:lnTo>
                      <a:lnTo>
                        <a:pt x="16" y="26"/>
                      </a:lnTo>
                      <a:lnTo>
                        <a:pt x="18" y="26"/>
                      </a:lnTo>
                      <a:lnTo>
                        <a:pt x="19" y="26"/>
                      </a:lnTo>
                      <a:lnTo>
                        <a:pt x="22" y="24"/>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89" name="Freeform 30"/>
                <p:cNvSpPr>
                  <a:spLocks/>
                </p:cNvSpPr>
                <p:nvPr/>
              </p:nvSpPr>
              <p:spPr bwMode="auto">
                <a:xfrm>
                  <a:off x="807" y="235"/>
                  <a:ext cx="33" cy="10"/>
                </a:xfrm>
                <a:custGeom>
                  <a:avLst/>
                  <a:gdLst>
                    <a:gd name="T0" fmla="*/ 29 w 103"/>
                    <a:gd name="T1" fmla="*/ 1 h 26"/>
                    <a:gd name="T2" fmla="*/ 27 w 103"/>
                    <a:gd name="T3" fmla="*/ 1 h 26"/>
                    <a:gd name="T4" fmla="*/ 25 w 103"/>
                    <a:gd name="T5" fmla="*/ 1 h 26"/>
                    <a:gd name="T6" fmla="*/ 23 w 103"/>
                    <a:gd name="T7" fmla="*/ 0 h 26"/>
                    <a:gd name="T8" fmla="*/ 21 w 103"/>
                    <a:gd name="T9" fmla="*/ 0 h 26"/>
                    <a:gd name="T10" fmla="*/ 20 w 103"/>
                    <a:gd name="T11" fmla="*/ 0 h 26"/>
                    <a:gd name="T12" fmla="*/ 18 w 103"/>
                    <a:gd name="T13" fmla="*/ 0 h 26"/>
                    <a:gd name="T14" fmla="*/ 16 w 103"/>
                    <a:gd name="T15" fmla="*/ 0 h 26"/>
                    <a:gd name="T16" fmla="*/ 14 w 103"/>
                    <a:gd name="T17" fmla="*/ 0 h 26"/>
                    <a:gd name="T18" fmla="*/ 12 w 103"/>
                    <a:gd name="T19" fmla="*/ 0 h 26"/>
                    <a:gd name="T20" fmla="*/ 11 w 103"/>
                    <a:gd name="T21" fmla="*/ 0 h 26"/>
                    <a:gd name="T22" fmla="*/ 9 w 103"/>
                    <a:gd name="T23" fmla="*/ 0 h 26"/>
                    <a:gd name="T24" fmla="*/ 7 w 103"/>
                    <a:gd name="T25" fmla="*/ 0 h 26"/>
                    <a:gd name="T26" fmla="*/ 5 w 103"/>
                    <a:gd name="T27" fmla="*/ 0 h 26"/>
                    <a:gd name="T28" fmla="*/ 4 w 103"/>
                    <a:gd name="T29" fmla="*/ 1 h 26"/>
                    <a:gd name="T30" fmla="*/ 2 w 103"/>
                    <a:gd name="T31" fmla="*/ 1 h 26"/>
                    <a:gd name="T32" fmla="*/ 0 w 103"/>
                    <a:gd name="T33" fmla="*/ 1 h 26"/>
                    <a:gd name="T34" fmla="*/ 4 w 103"/>
                    <a:gd name="T35" fmla="*/ 9 h 26"/>
                    <a:gd name="T36" fmla="*/ 5 w 103"/>
                    <a:gd name="T37" fmla="*/ 9 h 26"/>
                    <a:gd name="T38" fmla="*/ 7 w 103"/>
                    <a:gd name="T39" fmla="*/ 9 h 26"/>
                    <a:gd name="T40" fmla="*/ 8 w 103"/>
                    <a:gd name="T41" fmla="*/ 8 h 26"/>
                    <a:gd name="T42" fmla="*/ 10 w 103"/>
                    <a:gd name="T43" fmla="*/ 8 h 26"/>
                    <a:gd name="T44" fmla="*/ 11 w 103"/>
                    <a:gd name="T45" fmla="*/ 8 h 26"/>
                    <a:gd name="T46" fmla="*/ 12 w 103"/>
                    <a:gd name="T47" fmla="*/ 8 h 26"/>
                    <a:gd name="T48" fmla="*/ 14 w 103"/>
                    <a:gd name="T49" fmla="*/ 8 h 26"/>
                    <a:gd name="T50" fmla="*/ 15 w 103"/>
                    <a:gd name="T51" fmla="*/ 8 h 26"/>
                    <a:gd name="T52" fmla="*/ 17 w 103"/>
                    <a:gd name="T53" fmla="*/ 8 h 26"/>
                    <a:gd name="T54" fmla="*/ 18 w 103"/>
                    <a:gd name="T55" fmla="*/ 8 h 26"/>
                    <a:gd name="T56" fmla="*/ 20 w 103"/>
                    <a:gd name="T57" fmla="*/ 8 h 26"/>
                    <a:gd name="T58" fmla="*/ 21 w 103"/>
                    <a:gd name="T59" fmla="*/ 8 h 26"/>
                    <a:gd name="T60" fmla="*/ 22 w 103"/>
                    <a:gd name="T61" fmla="*/ 8 h 26"/>
                    <a:gd name="T62" fmla="*/ 23 w 103"/>
                    <a:gd name="T63" fmla="*/ 9 h 26"/>
                    <a:gd name="T64" fmla="*/ 24 w 103"/>
                    <a:gd name="T65" fmla="*/ 9 h 26"/>
                    <a:gd name="T66" fmla="*/ 32 w 103"/>
                    <a:gd name="T67" fmla="*/ 7 h 26"/>
                    <a:gd name="T68" fmla="*/ 26 w 103"/>
                    <a:gd name="T69" fmla="*/ 9 h 26"/>
                    <a:gd name="T70" fmla="*/ 28 w 103"/>
                    <a:gd name="T71" fmla="*/ 10 h 26"/>
                    <a:gd name="T72" fmla="*/ 29 w 103"/>
                    <a:gd name="T73" fmla="*/ 9 h 26"/>
                    <a:gd name="T74" fmla="*/ 29 w 103"/>
                    <a:gd name="T75" fmla="*/ 9 h 26"/>
                    <a:gd name="T76" fmla="*/ 30 w 103"/>
                    <a:gd name="T77" fmla="*/ 9 h 26"/>
                    <a:gd name="T78" fmla="*/ 31 w 103"/>
                    <a:gd name="T79" fmla="*/ 8 h 26"/>
                    <a:gd name="T80" fmla="*/ 32 w 103"/>
                    <a:gd name="T81" fmla="*/ 8 h 26"/>
                    <a:gd name="T82" fmla="*/ 32 w 103"/>
                    <a:gd name="T83" fmla="*/ 7 h 26"/>
                    <a:gd name="T84" fmla="*/ 32 w 103"/>
                    <a:gd name="T85" fmla="*/ 7 h 26"/>
                    <a:gd name="T86" fmla="*/ 33 w 103"/>
                    <a:gd name="T87" fmla="*/ 5 h 26"/>
                    <a:gd name="T88" fmla="*/ 33 w 103"/>
                    <a:gd name="T89" fmla="*/ 5 h 26"/>
                    <a:gd name="T90" fmla="*/ 32 w 103"/>
                    <a:gd name="T91" fmla="*/ 4 h 26"/>
                    <a:gd name="T92" fmla="*/ 32 w 103"/>
                    <a:gd name="T93" fmla="*/ 3 h 26"/>
                    <a:gd name="T94" fmla="*/ 31 w 103"/>
                    <a:gd name="T95" fmla="*/ 2 h 26"/>
                    <a:gd name="T96" fmla="*/ 31 w 103"/>
                    <a:gd name="T97" fmla="*/ 2 h 26"/>
                    <a:gd name="T98" fmla="*/ 29 w 103"/>
                    <a:gd name="T99" fmla="*/ 2 h 26"/>
                    <a:gd name="T100" fmla="*/ 22 w 103"/>
                    <a:gd name="T101" fmla="*/ 4 h 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3" h="26">
                      <a:moveTo>
                        <a:pt x="69" y="10"/>
                      </a:moveTo>
                      <a:lnTo>
                        <a:pt x="90" y="3"/>
                      </a:lnTo>
                      <a:lnTo>
                        <a:pt x="88" y="3"/>
                      </a:lnTo>
                      <a:lnTo>
                        <a:pt x="84" y="2"/>
                      </a:lnTo>
                      <a:lnTo>
                        <a:pt x="81" y="2"/>
                      </a:lnTo>
                      <a:lnTo>
                        <a:pt x="79" y="2"/>
                      </a:lnTo>
                      <a:lnTo>
                        <a:pt x="76" y="1"/>
                      </a:lnTo>
                      <a:lnTo>
                        <a:pt x="73" y="1"/>
                      </a:lnTo>
                      <a:lnTo>
                        <a:pt x="70" y="1"/>
                      </a:lnTo>
                      <a:lnTo>
                        <a:pt x="67" y="0"/>
                      </a:lnTo>
                      <a:lnTo>
                        <a:pt x="64" y="0"/>
                      </a:lnTo>
                      <a:lnTo>
                        <a:pt x="62" y="0"/>
                      </a:lnTo>
                      <a:lnTo>
                        <a:pt x="58" y="0"/>
                      </a:lnTo>
                      <a:lnTo>
                        <a:pt x="56" y="0"/>
                      </a:lnTo>
                      <a:lnTo>
                        <a:pt x="53" y="0"/>
                      </a:lnTo>
                      <a:lnTo>
                        <a:pt x="50" y="0"/>
                      </a:lnTo>
                      <a:lnTo>
                        <a:pt x="47" y="0"/>
                      </a:lnTo>
                      <a:lnTo>
                        <a:pt x="45" y="0"/>
                      </a:lnTo>
                      <a:lnTo>
                        <a:pt x="41" y="0"/>
                      </a:lnTo>
                      <a:lnTo>
                        <a:pt x="39" y="0"/>
                      </a:lnTo>
                      <a:lnTo>
                        <a:pt x="36" y="0"/>
                      </a:lnTo>
                      <a:lnTo>
                        <a:pt x="33" y="0"/>
                      </a:lnTo>
                      <a:lnTo>
                        <a:pt x="30" y="0"/>
                      </a:lnTo>
                      <a:lnTo>
                        <a:pt x="28" y="0"/>
                      </a:lnTo>
                      <a:lnTo>
                        <a:pt x="25" y="0"/>
                      </a:lnTo>
                      <a:lnTo>
                        <a:pt x="22" y="1"/>
                      </a:lnTo>
                      <a:lnTo>
                        <a:pt x="20" y="1"/>
                      </a:lnTo>
                      <a:lnTo>
                        <a:pt x="16" y="1"/>
                      </a:lnTo>
                      <a:lnTo>
                        <a:pt x="14" y="1"/>
                      </a:lnTo>
                      <a:lnTo>
                        <a:pt x="11" y="2"/>
                      </a:lnTo>
                      <a:lnTo>
                        <a:pt x="8" y="2"/>
                      </a:lnTo>
                      <a:lnTo>
                        <a:pt x="6" y="2"/>
                      </a:lnTo>
                      <a:lnTo>
                        <a:pt x="4" y="3"/>
                      </a:lnTo>
                      <a:lnTo>
                        <a:pt x="0" y="3"/>
                      </a:lnTo>
                      <a:lnTo>
                        <a:pt x="10" y="24"/>
                      </a:lnTo>
                      <a:lnTo>
                        <a:pt x="12" y="24"/>
                      </a:lnTo>
                      <a:lnTo>
                        <a:pt x="14" y="23"/>
                      </a:lnTo>
                      <a:lnTo>
                        <a:pt x="16" y="23"/>
                      </a:lnTo>
                      <a:lnTo>
                        <a:pt x="19" y="23"/>
                      </a:lnTo>
                      <a:lnTo>
                        <a:pt x="21" y="23"/>
                      </a:lnTo>
                      <a:lnTo>
                        <a:pt x="23" y="22"/>
                      </a:lnTo>
                      <a:lnTo>
                        <a:pt x="25" y="22"/>
                      </a:lnTo>
                      <a:lnTo>
                        <a:pt x="28" y="22"/>
                      </a:lnTo>
                      <a:lnTo>
                        <a:pt x="30" y="22"/>
                      </a:lnTo>
                      <a:lnTo>
                        <a:pt x="32" y="22"/>
                      </a:lnTo>
                      <a:lnTo>
                        <a:pt x="33" y="21"/>
                      </a:lnTo>
                      <a:lnTo>
                        <a:pt x="37" y="21"/>
                      </a:lnTo>
                      <a:lnTo>
                        <a:pt x="38" y="21"/>
                      </a:lnTo>
                      <a:lnTo>
                        <a:pt x="40" y="21"/>
                      </a:lnTo>
                      <a:lnTo>
                        <a:pt x="44" y="21"/>
                      </a:lnTo>
                      <a:lnTo>
                        <a:pt x="45" y="21"/>
                      </a:lnTo>
                      <a:lnTo>
                        <a:pt x="47" y="21"/>
                      </a:lnTo>
                      <a:lnTo>
                        <a:pt x="49" y="21"/>
                      </a:lnTo>
                      <a:lnTo>
                        <a:pt x="52" y="21"/>
                      </a:lnTo>
                      <a:lnTo>
                        <a:pt x="54" y="21"/>
                      </a:lnTo>
                      <a:lnTo>
                        <a:pt x="56" y="21"/>
                      </a:lnTo>
                      <a:lnTo>
                        <a:pt x="58" y="21"/>
                      </a:lnTo>
                      <a:lnTo>
                        <a:pt x="61" y="21"/>
                      </a:lnTo>
                      <a:lnTo>
                        <a:pt x="63" y="22"/>
                      </a:lnTo>
                      <a:lnTo>
                        <a:pt x="65" y="22"/>
                      </a:lnTo>
                      <a:lnTo>
                        <a:pt x="66" y="22"/>
                      </a:lnTo>
                      <a:lnTo>
                        <a:pt x="69" y="22"/>
                      </a:lnTo>
                      <a:lnTo>
                        <a:pt x="71" y="23"/>
                      </a:lnTo>
                      <a:lnTo>
                        <a:pt x="73" y="23"/>
                      </a:lnTo>
                      <a:lnTo>
                        <a:pt x="75" y="23"/>
                      </a:lnTo>
                      <a:lnTo>
                        <a:pt x="76" y="24"/>
                      </a:lnTo>
                      <a:lnTo>
                        <a:pt x="80" y="24"/>
                      </a:lnTo>
                      <a:lnTo>
                        <a:pt x="100" y="18"/>
                      </a:lnTo>
                      <a:lnTo>
                        <a:pt x="80" y="24"/>
                      </a:lnTo>
                      <a:lnTo>
                        <a:pt x="81" y="24"/>
                      </a:lnTo>
                      <a:lnTo>
                        <a:pt x="83" y="24"/>
                      </a:lnTo>
                      <a:lnTo>
                        <a:pt x="86" y="26"/>
                      </a:lnTo>
                      <a:lnTo>
                        <a:pt x="87" y="26"/>
                      </a:lnTo>
                      <a:lnTo>
                        <a:pt x="89" y="24"/>
                      </a:lnTo>
                      <a:lnTo>
                        <a:pt x="90" y="24"/>
                      </a:lnTo>
                      <a:lnTo>
                        <a:pt x="92" y="24"/>
                      </a:lnTo>
                      <a:lnTo>
                        <a:pt x="93" y="23"/>
                      </a:lnTo>
                      <a:lnTo>
                        <a:pt x="95" y="23"/>
                      </a:lnTo>
                      <a:lnTo>
                        <a:pt x="96" y="22"/>
                      </a:lnTo>
                      <a:lnTo>
                        <a:pt x="97" y="22"/>
                      </a:lnTo>
                      <a:lnTo>
                        <a:pt x="98" y="21"/>
                      </a:lnTo>
                      <a:lnTo>
                        <a:pt x="99" y="20"/>
                      </a:lnTo>
                      <a:lnTo>
                        <a:pt x="100" y="19"/>
                      </a:lnTo>
                      <a:lnTo>
                        <a:pt x="101" y="18"/>
                      </a:lnTo>
                      <a:lnTo>
                        <a:pt x="101" y="17"/>
                      </a:lnTo>
                      <a:lnTo>
                        <a:pt x="103" y="15"/>
                      </a:lnTo>
                      <a:lnTo>
                        <a:pt x="103" y="14"/>
                      </a:lnTo>
                      <a:lnTo>
                        <a:pt x="103" y="13"/>
                      </a:lnTo>
                      <a:lnTo>
                        <a:pt x="103" y="12"/>
                      </a:lnTo>
                      <a:lnTo>
                        <a:pt x="101" y="10"/>
                      </a:lnTo>
                      <a:lnTo>
                        <a:pt x="100" y="10"/>
                      </a:lnTo>
                      <a:lnTo>
                        <a:pt x="100" y="9"/>
                      </a:lnTo>
                      <a:lnTo>
                        <a:pt x="99" y="7"/>
                      </a:lnTo>
                      <a:lnTo>
                        <a:pt x="98" y="6"/>
                      </a:lnTo>
                      <a:lnTo>
                        <a:pt x="97" y="6"/>
                      </a:lnTo>
                      <a:lnTo>
                        <a:pt x="96" y="5"/>
                      </a:lnTo>
                      <a:lnTo>
                        <a:pt x="93" y="5"/>
                      </a:lnTo>
                      <a:lnTo>
                        <a:pt x="92" y="4"/>
                      </a:lnTo>
                      <a:lnTo>
                        <a:pt x="90" y="3"/>
                      </a:lnTo>
                      <a:lnTo>
                        <a:pt x="6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90" name="Freeform 31"/>
                <p:cNvSpPr>
                  <a:spLocks/>
                </p:cNvSpPr>
                <p:nvPr/>
              </p:nvSpPr>
              <p:spPr bwMode="auto">
                <a:xfrm>
                  <a:off x="784" y="175"/>
                  <a:ext cx="61" cy="66"/>
                </a:xfrm>
                <a:custGeom>
                  <a:avLst/>
                  <a:gdLst>
                    <a:gd name="T0" fmla="*/ 5 w 188"/>
                    <a:gd name="T1" fmla="*/ 7 h 209"/>
                    <a:gd name="T2" fmla="*/ 10 w 188"/>
                    <a:gd name="T3" fmla="*/ 8 h 209"/>
                    <a:gd name="T4" fmla="*/ 16 w 188"/>
                    <a:gd name="T5" fmla="*/ 10 h 209"/>
                    <a:gd name="T6" fmla="*/ 21 w 188"/>
                    <a:gd name="T7" fmla="*/ 12 h 209"/>
                    <a:gd name="T8" fmla="*/ 26 w 188"/>
                    <a:gd name="T9" fmla="*/ 15 h 209"/>
                    <a:gd name="T10" fmla="*/ 31 w 188"/>
                    <a:gd name="T11" fmla="*/ 18 h 209"/>
                    <a:gd name="T12" fmla="*/ 35 w 188"/>
                    <a:gd name="T13" fmla="*/ 21 h 209"/>
                    <a:gd name="T14" fmla="*/ 39 w 188"/>
                    <a:gd name="T15" fmla="*/ 24 h 209"/>
                    <a:gd name="T16" fmla="*/ 42 w 188"/>
                    <a:gd name="T17" fmla="*/ 28 h 209"/>
                    <a:gd name="T18" fmla="*/ 45 w 188"/>
                    <a:gd name="T19" fmla="*/ 32 h 209"/>
                    <a:gd name="T20" fmla="*/ 47 w 188"/>
                    <a:gd name="T21" fmla="*/ 36 h 209"/>
                    <a:gd name="T22" fmla="*/ 49 w 188"/>
                    <a:gd name="T23" fmla="*/ 40 h 209"/>
                    <a:gd name="T24" fmla="*/ 50 w 188"/>
                    <a:gd name="T25" fmla="*/ 45 h 209"/>
                    <a:gd name="T26" fmla="*/ 50 w 188"/>
                    <a:gd name="T27" fmla="*/ 50 h 209"/>
                    <a:gd name="T28" fmla="*/ 49 w 188"/>
                    <a:gd name="T29" fmla="*/ 54 h 209"/>
                    <a:gd name="T30" fmla="*/ 48 w 188"/>
                    <a:gd name="T31" fmla="*/ 59 h 209"/>
                    <a:gd name="T32" fmla="*/ 46 w 188"/>
                    <a:gd name="T33" fmla="*/ 63 h 209"/>
                    <a:gd name="T34" fmla="*/ 57 w 188"/>
                    <a:gd name="T35" fmla="*/ 63 h 209"/>
                    <a:gd name="T36" fmla="*/ 60 w 188"/>
                    <a:gd name="T37" fmla="*/ 58 h 209"/>
                    <a:gd name="T38" fmla="*/ 61 w 188"/>
                    <a:gd name="T39" fmla="*/ 52 h 209"/>
                    <a:gd name="T40" fmla="*/ 61 w 188"/>
                    <a:gd name="T41" fmla="*/ 47 h 209"/>
                    <a:gd name="T42" fmla="*/ 60 w 188"/>
                    <a:gd name="T43" fmla="*/ 42 h 209"/>
                    <a:gd name="T44" fmla="*/ 59 w 188"/>
                    <a:gd name="T45" fmla="*/ 37 h 209"/>
                    <a:gd name="T46" fmla="*/ 57 w 188"/>
                    <a:gd name="T47" fmla="*/ 32 h 209"/>
                    <a:gd name="T48" fmla="*/ 54 w 188"/>
                    <a:gd name="T49" fmla="*/ 27 h 209"/>
                    <a:gd name="T50" fmla="*/ 50 w 188"/>
                    <a:gd name="T51" fmla="*/ 23 h 209"/>
                    <a:gd name="T52" fmla="*/ 46 w 188"/>
                    <a:gd name="T53" fmla="*/ 18 h 209"/>
                    <a:gd name="T54" fmla="*/ 41 w 188"/>
                    <a:gd name="T55" fmla="*/ 15 h 209"/>
                    <a:gd name="T56" fmla="*/ 36 w 188"/>
                    <a:gd name="T57" fmla="*/ 11 h 209"/>
                    <a:gd name="T58" fmla="*/ 30 w 188"/>
                    <a:gd name="T59" fmla="*/ 8 h 209"/>
                    <a:gd name="T60" fmla="*/ 24 w 188"/>
                    <a:gd name="T61" fmla="*/ 5 h 209"/>
                    <a:gd name="T62" fmla="*/ 18 w 188"/>
                    <a:gd name="T63" fmla="*/ 3 h 209"/>
                    <a:gd name="T64" fmla="*/ 11 w 188"/>
                    <a:gd name="T65" fmla="*/ 1 h 209"/>
                    <a:gd name="T66" fmla="*/ 8 w 188"/>
                    <a:gd name="T67" fmla="*/ 0 h 209"/>
                    <a:gd name="T68" fmla="*/ 6 w 188"/>
                    <a:gd name="T69" fmla="*/ 0 h 209"/>
                    <a:gd name="T70" fmla="*/ 6 w 188"/>
                    <a:gd name="T71" fmla="*/ 0 h 209"/>
                    <a:gd name="T72" fmla="*/ 5 w 188"/>
                    <a:gd name="T73" fmla="*/ 0 h 209"/>
                    <a:gd name="T74" fmla="*/ 3 w 188"/>
                    <a:gd name="T75" fmla="*/ 0 h 209"/>
                    <a:gd name="T76" fmla="*/ 2 w 188"/>
                    <a:gd name="T77" fmla="*/ 1 h 209"/>
                    <a:gd name="T78" fmla="*/ 2 w 188"/>
                    <a:gd name="T79" fmla="*/ 2 h 209"/>
                    <a:gd name="T80" fmla="*/ 1 w 188"/>
                    <a:gd name="T81" fmla="*/ 2 h 209"/>
                    <a:gd name="T82" fmla="*/ 1 w 188"/>
                    <a:gd name="T83" fmla="*/ 3 h 209"/>
                    <a:gd name="T84" fmla="*/ 0 w 188"/>
                    <a:gd name="T85" fmla="*/ 3 h 209"/>
                    <a:gd name="T86" fmla="*/ 0 w 188"/>
                    <a:gd name="T87" fmla="*/ 3 h 209"/>
                    <a:gd name="T88" fmla="*/ 0 w 188"/>
                    <a:gd name="T89" fmla="*/ 4 h 209"/>
                    <a:gd name="T90" fmla="*/ 0 w 188"/>
                    <a:gd name="T91" fmla="*/ 5 h 209"/>
                    <a:gd name="T92" fmla="*/ 1 w 188"/>
                    <a:gd name="T93" fmla="*/ 6 h 209"/>
                    <a:gd name="T94" fmla="*/ 2 w 188"/>
                    <a:gd name="T95" fmla="*/ 6 h 209"/>
                    <a:gd name="T96" fmla="*/ 3 w 188"/>
                    <a:gd name="T97" fmla="*/ 7 h 209"/>
                    <a:gd name="T98" fmla="*/ 4 w 188"/>
                    <a:gd name="T99" fmla="*/ 7 h 209"/>
                    <a:gd name="T100" fmla="*/ 4 w 188"/>
                    <a:gd name="T101" fmla="*/ 7 h 2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8" h="209">
                      <a:moveTo>
                        <a:pt x="13" y="23"/>
                      </a:moveTo>
                      <a:lnTo>
                        <a:pt x="14" y="23"/>
                      </a:lnTo>
                      <a:lnTo>
                        <a:pt x="22" y="24"/>
                      </a:lnTo>
                      <a:lnTo>
                        <a:pt x="31" y="26"/>
                      </a:lnTo>
                      <a:lnTo>
                        <a:pt x="39" y="29"/>
                      </a:lnTo>
                      <a:lnTo>
                        <a:pt x="48" y="32"/>
                      </a:lnTo>
                      <a:lnTo>
                        <a:pt x="56" y="35"/>
                      </a:lnTo>
                      <a:lnTo>
                        <a:pt x="65" y="39"/>
                      </a:lnTo>
                      <a:lnTo>
                        <a:pt x="71" y="42"/>
                      </a:lnTo>
                      <a:lnTo>
                        <a:pt x="79" y="47"/>
                      </a:lnTo>
                      <a:lnTo>
                        <a:pt x="87" y="51"/>
                      </a:lnTo>
                      <a:lnTo>
                        <a:pt x="94" y="56"/>
                      </a:lnTo>
                      <a:lnTo>
                        <a:pt x="101" y="60"/>
                      </a:lnTo>
                      <a:lnTo>
                        <a:pt x="108" y="66"/>
                      </a:lnTo>
                      <a:lnTo>
                        <a:pt x="113" y="72"/>
                      </a:lnTo>
                      <a:lnTo>
                        <a:pt x="119" y="77"/>
                      </a:lnTo>
                      <a:lnTo>
                        <a:pt x="125" y="83"/>
                      </a:lnTo>
                      <a:lnTo>
                        <a:pt x="129" y="89"/>
                      </a:lnTo>
                      <a:lnTo>
                        <a:pt x="134" y="95"/>
                      </a:lnTo>
                      <a:lnTo>
                        <a:pt x="138" y="101"/>
                      </a:lnTo>
                      <a:lnTo>
                        <a:pt x="142" y="108"/>
                      </a:lnTo>
                      <a:lnTo>
                        <a:pt x="145" y="115"/>
                      </a:lnTo>
                      <a:lnTo>
                        <a:pt x="147" y="121"/>
                      </a:lnTo>
                      <a:lnTo>
                        <a:pt x="151" y="128"/>
                      </a:lnTo>
                      <a:lnTo>
                        <a:pt x="152" y="135"/>
                      </a:lnTo>
                      <a:lnTo>
                        <a:pt x="153" y="143"/>
                      </a:lnTo>
                      <a:lnTo>
                        <a:pt x="153" y="150"/>
                      </a:lnTo>
                      <a:lnTo>
                        <a:pt x="153" y="157"/>
                      </a:lnTo>
                      <a:lnTo>
                        <a:pt x="153" y="165"/>
                      </a:lnTo>
                      <a:lnTo>
                        <a:pt x="152" y="171"/>
                      </a:lnTo>
                      <a:lnTo>
                        <a:pt x="150" y="178"/>
                      </a:lnTo>
                      <a:lnTo>
                        <a:pt x="147" y="186"/>
                      </a:lnTo>
                      <a:lnTo>
                        <a:pt x="144" y="193"/>
                      </a:lnTo>
                      <a:lnTo>
                        <a:pt x="141" y="201"/>
                      </a:lnTo>
                      <a:lnTo>
                        <a:pt x="172" y="209"/>
                      </a:lnTo>
                      <a:lnTo>
                        <a:pt x="177" y="200"/>
                      </a:lnTo>
                      <a:lnTo>
                        <a:pt x="180" y="192"/>
                      </a:lnTo>
                      <a:lnTo>
                        <a:pt x="184" y="183"/>
                      </a:lnTo>
                      <a:lnTo>
                        <a:pt x="186" y="175"/>
                      </a:lnTo>
                      <a:lnTo>
                        <a:pt x="187" y="166"/>
                      </a:lnTo>
                      <a:lnTo>
                        <a:pt x="188" y="158"/>
                      </a:lnTo>
                      <a:lnTo>
                        <a:pt x="188" y="149"/>
                      </a:lnTo>
                      <a:lnTo>
                        <a:pt x="187" y="141"/>
                      </a:lnTo>
                      <a:lnTo>
                        <a:pt x="186" y="133"/>
                      </a:lnTo>
                      <a:lnTo>
                        <a:pt x="184" y="125"/>
                      </a:lnTo>
                      <a:lnTo>
                        <a:pt x="181" y="116"/>
                      </a:lnTo>
                      <a:lnTo>
                        <a:pt x="178" y="108"/>
                      </a:lnTo>
                      <a:lnTo>
                        <a:pt x="175" y="101"/>
                      </a:lnTo>
                      <a:lnTo>
                        <a:pt x="170" y="93"/>
                      </a:lnTo>
                      <a:lnTo>
                        <a:pt x="166" y="86"/>
                      </a:lnTo>
                      <a:lnTo>
                        <a:pt x="160" y="78"/>
                      </a:lnTo>
                      <a:lnTo>
                        <a:pt x="154" y="72"/>
                      </a:lnTo>
                      <a:lnTo>
                        <a:pt x="149" y="65"/>
                      </a:lnTo>
                      <a:lnTo>
                        <a:pt x="142" y="58"/>
                      </a:lnTo>
                      <a:lnTo>
                        <a:pt x="134" y="52"/>
                      </a:lnTo>
                      <a:lnTo>
                        <a:pt x="127" y="46"/>
                      </a:lnTo>
                      <a:lnTo>
                        <a:pt x="119" y="40"/>
                      </a:lnTo>
                      <a:lnTo>
                        <a:pt x="111" y="35"/>
                      </a:lnTo>
                      <a:lnTo>
                        <a:pt x="102" y="30"/>
                      </a:lnTo>
                      <a:lnTo>
                        <a:pt x="93" y="25"/>
                      </a:lnTo>
                      <a:lnTo>
                        <a:pt x="84" y="21"/>
                      </a:lnTo>
                      <a:lnTo>
                        <a:pt x="75" y="16"/>
                      </a:lnTo>
                      <a:lnTo>
                        <a:pt x="65" y="13"/>
                      </a:lnTo>
                      <a:lnTo>
                        <a:pt x="54" y="9"/>
                      </a:lnTo>
                      <a:lnTo>
                        <a:pt x="44" y="6"/>
                      </a:lnTo>
                      <a:lnTo>
                        <a:pt x="33" y="4"/>
                      </a:lnTo>
                      <a:lnTo>
                        <a:pt x="23" y="1"/>
                      </a:lnTo>
                      <a:lnTo>
                        <a:pt x="24" y="1"/>
                      </a:lnTo>
                      <a:lnTo>
                        <a:pt x="23" y="1"/>
                      </a:lnTo>
                      <a:lnTo>
                        <a:pt x="20" y="1"/>
                      </a:lnTo>
                      <a:lnTo>
                        <a:pt x="18" y="0"/>
                      </a:lnTo>
                      <a:lnTo>
                        <a:pt x="17" y="0"/>
                      </a:lnTo>
                      <a:lnTo>
                        <a:pt x="15" y="1"/>
                      </a:lnTo>
                      <a:lnTo>
                        <a:pt x="14" y="1"/>
                      </a:lnTo>
                      <a:lnTo>
                        <a:pt x="11" y="1"/>
                      </a:lnTo>
                      <a:lnTo>
                        <a:pt x="10" y="1"/>
                      </a:lnTo>
                      <a:lnTo>
                        <a:pt x="9" y="2"/>
                      </a:lnTo>
                      <a:lnTo>
                        <a:pt x="7" y="2"/>
                      </a:lnTo>
                      <a:lnTo>
                        <a:pt x="6" y="4"/>
                      </a:lnTo>
                      <a:lnTo>
                        <a:pt x="5" y="5"/>
                      </a:lnTo>
                      <a:lnTo>
                        <a:pt x="3" y="5"/>
                      </a:lnTo>
                      <a:lnTo>
                        <a:pt x="3" y="6"/>
                      </a:lnTo>
                      <a:lnTo>
                        <a:pt x="2" y="7"/>
                      </a:lnTo>
                      <a:lnTo>
                        <a:pt x="2" y="8"/>
                      </a:lnTo>
                      <a:lnTo>
                        <a:pt x="1" y="9"/>
                      </a:lnTo>
                      <a:lnTo>
                        <a:pt x="1" y="10"/>
                      </a:lnTo>
                      <a:lnTo>
                        <a:pt x="0" y="11"/>
                      </a:lnTo>
                      <a:lnTo>
                        <a:pt x="1" y="13"/>
                      </a:lnTo>
                      <a:lnTo>
                        <a:pt x="1" y="14"/>
                      </a:lnTo>
                      <a:lnTo>
                        <a:pt x="1" y="15"/>
                      </a:lnTo>
                      <a:lnTo>
                        <a:pt x="1" y="16"/>
                      </a:lnTo>
                      <a:lnTo>
                        <a:pt x="2" y="17"/>
                      </a:lnTo>
                      <a:lnTo>
                        <a:pt x="3" y="18"/>
                      </a:lnTo>
                      <a:lnTo>
                        <a:pt x="3" y="19"/>
                      </a:lnTo>
                      <a:lnTo>
                        <a:pt x="6" y="19"/>
                      </a:lnTo>
                      <a:lnTo>
                        <a:pt x="6" y="21"/>
                      </a:lnTo>
                      <a:lnTo>
                        <a:pt x="8" y="21"/>
                      </a:lnTo>
                      <a:lnTo>
                        <a:pt x="9" y="22"/>
                      </a:lnTo>
                      <a:lnTo>
                        <a:pt x="11" y="22"/>
                      </a:lnTo>
                      <a:lnTo>
                        <a:pt x="14" y="23"/>
                      </a:lnTo>
                      <a:lnTo>
                        <a:pt x="1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91" name="Freeform 32"/>
                <p:cNvSpPr>
                  <a:spLocks/>
                </p:cNvSpPr>
                <p:nvPr/>
              </p:nvSpPr>
              <p:spPr bwMode="auto">
                <a:xfrm>
                  <a:off x="687" y="173"/>
                  <a:ext cx="105" cy="45"/>
                </a:xfrm>
                <a:custGeom>
                  <a:avLst/>
                  <a:gdLst>
                    <a:gd name="T0" fmla="*/ 11 w 322"/>
                    <a:gd name="T1" fmla="*/ 42 h 139"/>
                    <a:gd name="T2" fmla="*/ 13 w 322"/>
                    <a:gd name="T3" fmla="*/ 37 h 139"/>
                    <a:gd name="T4" fmla="*/ 16 w 322"/>
                    <a:gd name="T5" fmla="*/ 33 h 139"/>
                    <a:gd name="T6" fmla="*/ 20 w 322"/>
                    <a:gd name="T7" fmla="*/ 29 h 139"/>
                    <a:gd name="T8" fmla="*/ 23 w 322"/>
                    <a:gd name="T9" fmla="*/ 25 h 139"/>
                    <a:gd name="T10" fmla="*/ 28 w 322"/>
                    <a:gd name="T11" fmla="*/ 21 h 139"/>
                    <a:gd name="T12" fmla="*/ 33 w 322"/>
                    <a:gd name="T13" fmla="*/ 18 h 139"/>
                    <a:gd name="T14" fmla="*/ 38 w 322"/>
                    <a:gd name="T15" fmla="*/ 15 h 139"/>
                    <a:gd name="T16" fmla="*/ 44 w 322"/>
                    <a:gd name="T17" fmla="*/ 13 h 139"/>
                    <a:gd name="T18" fmla="*/ 50 w 322"/>
                    <a:gd name="T19" fmla="*/ 11 h 139"/>
                    <a:gd name="T20" fmla="*/ 57 w 322"/>
                    <a:gd name="T21" fmla="*/ 9 h 139"/>
                    <a:gd name="T22" fmla="*/ 64 w 322"/>
                    <a:gd name="T23" fmla="*/ 8 h 139"/>
                    <a:gd name="T24" fmla="*/ 70 w 322"/>
                    <a:gd name="T25" fmla="*/ 7 h 139"/>
                    <a:gd name="T26" fmla="*/ 78 w 322"/>
                    <a:gd name="T27" fmla="*/ 7 h 139"/>
                    <a:gd name="T28" fmla="*/ 86 w 322"/>
                    <a:gd name="T29" fmla="*/ 7 h 139"/>
                    <a:gd name="T30" fmla="*/ 94 w 322"/>
                    <a:gd name="T31" fmla="*/ 8 h 139"/>
                    <a:gd name="T32" fmla="*/ 102 w 322"/>
                    <a:gd name="T33" fmla="*/ 10 h 139"/>
                    <a:gd name="T34" fmla="*/ 100 w 322"/>
                    <a:gd name="T35" fmla="*/ 2 h 139"/>
                    <a:gd name="T36" fmla="*/ 92 w 322"/>
                    <a:gd name="T37" fmla="*/ 1 h 139"/>
                    <a:gd name="T38" fmla="*/ 83 w 322"/>
                    <a:gd name="T39" fmla="*/ 0 h 139"/>
                    <a:gd name="T40" fmla="*/ 74 w 322"/>
                    <a:gd name="T41" fmla="*/ 0 h 139"/>
                    <a:gd name="T42" fmla="*/ 65 w 322"/>
                    <a:gd name="T43" fmla="*/ 0 h 139"/>
                    <a:gd name="T44" fmla="*/ 57 w 322"/>
                    <a:gd name="T45" fmla="*/ 2 h 139"/>
                    <a:gd name="T46" fmla="*/ 50 w 322"/>
                    <a:gd name="T47" fmla="*/ 3 h 139"/>
                    <a:gd name="T48" fmla="*/ 42 w 322"/>
                    <a:gd name="T49" fmla="*/ 5 h 139"/>
                    <a:gd name="T50" fmla="*/ 35 w 322"/>
                    <a:gd name="T51" fmla="*/ 8 h 139"/>
                    <a:gd name="T52" fmla="*/ 28 w 322"/>
                    <a:gd name="T53" fmla="*/ 11 h 139"/>
                    <a:gd name="T54" fmla="*/ 23 w 322"/>
                    <a:gd name="T55" fmla="*/ 14 h 139"/>
                    <a:gd name="T56" fmla="*/ 17 w 322"/>
                    <a:gd name="T57" fmla="*/ 18 h 139"/>
                    <a:gd name="T58" fmla="*/ 12 w 322"/>
                    <a:gd name="T59" fmla="*/ 23 h 139"/>
                    <a:gd name="T60" fmla="*/ 8 w 322"/>
                    <a:gd name="T61" fmla="*/ 27 h 139"/>
                    <a:gd name="T62" fmla="*/ 4 w 322"/>
                    <a:gd name="T63" fmla="*/ 32 h 139"/>
                    <a:gd name="T64" fmla="*/ 1 w 322"/>
                    <a:gd name="T65" fmla="*/ 38 h 139"/>
                    <a:gd name="T66" fmla="*/ 11 w 322"/>
                    <a:gd name="T67" fmla="*/ 42 h 139"/>
                    <a:gd name="T68" fmla="*/ 0 w 322"/>
                    <a:gd name="T69" fmla="*/ 41 h 139"/>
                    <a:gd name="T70" fmla="*/ 0 w 322"/>
                    <a:gd name="T71" fmla="*/ 41 h 139"/>
                    <a:gd name="T72" fmla="*/ 0 w 322"/>
                    <a:gd name="T73" fmla="*/ 42 h 139"/>
                    <a:gd name="T74" fmla="*/ 1 w 322"/>
                    <a:gd name="T75" fmla="*/ 43 h 139"/>
                    <a:gd name="T76" fmla="*/ 1 w 322"/>
                    <a:gd name="T77" fmla="*/ 44 h 139"/>
                    <a:gd name="T78" fmla="*/ 2 w 322"/>
                    <a:gd name="T79" fmla="*/ 44 h 139"/>
                    <a:gd name="T80" fmla="*/ 3 w 322"/>
                    <a:gd name="T81" fmla="*/ 44 h 139"/>
                    <a:gd name="T82" fmla="*/ 4 w 322"/>
                    <a:gd name="T83" fmla="*/ 45 h 139"/>
                    <a:gd name="T84" fmla="*/ 5 w 322"/>
                    <a:gd name="T85" fmla="*/ 45 h 139"/>
                    <a:gd name="T86" fmla="*/ 6 w 322"/>
                    <a:gd name="T87" fmla="*/ 45 h 139"/>
                    <a:gd name="T88" fmla="*/ 7 w 322"/>
                    <a:gd name="T89" fmla="*/ 45 h 139"/>
                    <a:gd name="T90" fmla="*/ 8 w 322"/>
                    <a:gd name="T91" fmla="*/ 44 h 139"/>
                    <a:gd name="T92" fmla="*/ 9 w 322"/>
                    <a:gd name="T93" fmla="*/ 44 h 139"/>
                    <a:gd name="T94" fmla="*/ 9 w 322"/>
                    <a:gd name="T95" fmla="*/ 44 h 139"/>
                    <a:gd name="T96" fmla="*/ 10 w 322"/>
                    <a:gd name="T97" fmla="*/ 43 h 139"/>
                    <a:gd name="T98" fmla="*/ 11 w 322"/>
                    <a:gd name="T99" fmla="*/ 43 h 139"/>
                    <a:gd name="T100" fmla="*/ 0 w 322"/>
                    <a:gd name="T101" fmla="*/ 40 h 1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2" h="139">
                      <a:moveTo>
                        <a:pt x="1" y="125"/>
                      </a:moveTo>
                      <a:lnTo>
                        <a:pt x="34" y="131"/>
                      </a:lnTo>
                      <a:lnTo>
                        <a:pt x="37" y="123"/>
                      </a:lnTo>
                      <a:lnTo>
                        <a:pt x="41" y="115"/>
                      </a:lnTo>
                      <a:lnTo>
                        <a:pt x="44" y="108"/>
                      </a:lnTo>
                      <a:lnTo>
                        <a:pt x="50" y="101"/>
                      </a:lnTo>
                      <a:lnTo>
                        <a:pt x="54" y="94"/>
                      </a:lnTo>
                      <a:lnTo>
                        <a:pt x="60" y="89"/>
                      </a:lnTo>
                      <a:lnTo>
                        <a:pt x="66" y="82"/>
                      </a:lnTo>
                      <a:lnTo>
                        <a:pt x="72" y="76"/>
                      </a:lnTo>
                      <a:lnTo>
                        <a:pt x="79" y="71"/>
                      </a:lnTo>
                      <a:lnTo>
                        <a:pt x="86" y="66"/>
                      </a:lnTo>
                      <a:lnTo>
                        <a:pt x="93" y="60"/>
                      </a:lnTo>
                      <a:lnTo>
                        <a:pt x="101" y="56"/>
                      </a:lnTo>
                      <a:lnTo>
                        <a:pt x="109" y="51"/>
                      </a:lnTo>
                      <a:lnTo>
                        <a:pt x="117" y="47"/>
                      </a:lnTo>
                      <a:lnTo>
                        <a:pt x="126" y="43"/>
                      </a:lnTo>
                      <a:lnTo>
                        <a:pt x="135" y="40"/>
                      </a:lnTo>
                      <a:lnTo>
                        <a:pt x="145" y="37"/>
                      </a:lnTo>
                      <a:lnTo>
                        <a:pt x="154" y="33"/>
                      </a:lnTo>
                      <a:lnTo>
                        <a:pt x="164" y="31"/>
                      </a:lnTo>
                      <a:lnTo>
                        <a:pt x="174" y="29"/>
                      </a:lnTo>
                      <a:lnTo>
                        <a:pt x="185" y="26"/>
                      </a:lnTo>
                      <a:lnTo>
                        <a:pt x="195" y="25"/>
                      </a:lnTo>
                      <a:lnTo>
                        <a:pt x="206" y="24"/>
                      </a:lnTo>
                      <a:lnTo>
                        <a:pt x="216" y="23"/>
                      </a:lnTo>
                      <a:lnTo>
                        <a:pt x="228" y="23"/>
                      </a:lnTo>
                      <a:lnTo>
                        <a:pt x="240" y="22"/>
                      </a:lnTo>
                      <a:lnTo>
                        <a:pt x="251" y="23"/>
                      </a:lnTo>
                      <a:lnTo>
                        <a:pt x="263" y="23"/>
                      </a:lnTo>
                      <a:lnTo>
                        <a:pt x="275" y="24"/>
                      </a:lnTo>
                      <a:lnTo>
                        <a:pt x="287" y="26"/>
                      </a:lnTo>
                      <a:lnTo>
                        <a:pt x="299" y="27"/>
                      </a:lnTo>
                      <a:lnTo>
                        <a:pt x="312" y="30"/>
                      </a:lnTo>
                      <a:lnTo>
                        <a:pt x="322" y="9"/>
                      </a:lnTo>
                      <a:lnTo>
                        <a:pt x="308" y="6"/>
                      </a:lnTo>
                      <a:lnTo>
                        <a:pt x="295" y="5"/>
                      </a:lnTo>
                      <a:lnTo>
                        <a:pt x="281" y="2"/>
                      </a:lnTo>
                      <a:lnTo>
                        <a:pt x="266" y="1"/>
                      </a:lnTo>
                      <a:lnTo>
                        <a:pt x="253" y="0"/>
                      </a:lnTo>
                      <a:lnTo>
                        <a:pt x="240" y="0"/>
                      </a:lnTo>
                      <a:lnTo>
                        <a:pt x="227" y="0"/>
                      </a:lnTo>
                      <a:lnTo>
                        <a:pt x="214" y="1"/>
                      </a:lnTo>
                      <a:lnTo>
                        <a:pt x="200" y="1"/>
                      </a:lnTo>
                      <a:lnTo>
                        <a:pt x="188" y="4"/>
                      </a:lnTo>
                      <a:lnTo>
                        <a:pt x="175" y="5"/>
                      </a:lnTo>
                      <a:lnTo>
                        <a:pt x="164" y="7"/>
                      </a:lnTo>
                      <a:lnTo>
                        <a:pt x="152" y="10"/>
                      </a:lnTo>
                      <a:lnTo>
                        <a:pt x="140" y="13"/>
                      </a:lnTo>
                      <a:lnTo>
                        <a:pt x="129" y="16"/>
                      </a:lnTo>
                      <a:lnTo>
                        <a:pt x="118" y="21"/>
                      </a:lnTo>
                      <a:lnTo>
                        <a:pt x="107" y="24"/>
                      </a:lnTo>
                      <a:lnTo>
                        <a:pt x="97" y="29"/>
                      </a:lnTo>
                      <a:lnTo>
                        <a:pt x="87" y="34"/>
                      </a:lnTo>
                      <a:lnTo>
                        <a:pt x="78" y="39"/>
                      </a:lnTo>
                      <a:lnTo>
                        <a:pt x="69" y="44"/>
                      </a:lnTo>
                      <a:lnTo>
                        <a:pt x="60" y="50"/>
                      </a:lnTo>
                      <a:lnTo>
                        <a:pt x="52" y="57"/>
                      </a:lnTo>
                      <a:lnTo>
                        <a:pt x="44" y="63"/>
                      </a:lnTo>
                      <a:lnTo>
                        <a:pt x="37" y="71"/>
                      </a:lnTo>
                      <a:lnTo>
                        <a:pt x="30" y="77"/>
                      </a:lnTo>
                      <a:lnTo>
                        <a:pt x="24" y="84"/>
                      </a:lnTo>
                      <a:lnTo>
                        <a:pt x="18" y="92"/>
                      </a:lnTo>
                      <a:lnTo>
                        <a:pt x="13" y="100"/>
                      </a:lnTo>
                      <a:lnTo>
                        <a:pt x="8" y="108"/>
                      </a:lnTo>
                      <a:lnTo>
                        <a:pt x="4" y="116"/>
                      </a:lnTo>
                      <a:lnTo>
                        <a:pt x="1" y="125"/>
                      </a:lnTo>
                      <a:lnTo>
                        <a:pt x="34" y="131"/>
                      </a:lnTo>
                      <a:lnTo>
                        <a:pt x="1" y="125"/>
                      </a:lnTo>
                      <a:lnTo>
                        <a:pt x="0" y="126"/>
                      </a:lnTo>
                      <a:lnTo>
                        <a:pt x="0" y="127"/>
                      </a:lnTo>
                      <a:lnTo>
                        <a:pt x="0" y="128"/>
                      </a:lnTo>
                      <a:lnTo>
                        <a:pt x="0" y="129"/>
                      </a:lnTo>
                      <a:lnTo>
                        <a:pt x="1" y="131"/>
                      </a:lnTo>
                      <a:lnTo>
                        <a:pt x="1" y="132"/>
                      </a:lnTo>
                      <a:lnTo>
                        <a:pt x="2" y="133"/>
                      </a:lnTo>
                      <a:lnTo>
                        <a:pt x="2" y="134"/>
                      </a:lnTo>
                      <a:lnTo>
                        <a:pt x="3" y="135"/>
                      </a:lnTo>
                      <a:lnTo>
                        <a:pt x="4" y="135"/>
                      </a:lnTo>
                      <a:lnTo>
                        <a:pt x="7" y="136"/>
                      </a:lnTo>
                      <a:lnTo>
                        <a:pt x="8" y="136"/>
                      </a:lnTo>
                      <a:lnTo>
                        <a:pt x="9" y="137"/>
                      </a:lnTo>
                      <a:lnTo>
                        <a:pt x="10" y="137"/>
                      </a:lnTo>
                      <a:lnTo>
                        <a:pt x="11" y="139"/>
                      </a:lnTo>
                      <a:lnTo>
                        <a:pt x="13" y="139"/>
                      </a:lnTo>
                      <a:lnTo>
                        <a:pt x="15" y="139"/>
                      </a:lnTo>
                      <a:lnTo>
                        <a:pt x="16" y="139"/>
                      </a:lnTo>
                      <a:lnTo>
                        <a:pt x="18" y="139"/>
                      </a:lnTo>
                      <a:lnTo>
                        <a:pt x="19" y="139"/>
                      </a:lnTo>
                      <a:lnTo>
                        <a:pt x="21" y="139"/>
                      </a:lnTo>
                      <a:lnTo>
                        <a:pt x="22" y="139"/>
                      </a:lnTo>
                      <a:lnTo>
                        <a:pt x="25" y="137"/>
                      </a:lnTo>
                      <a:lnTo>
                        <a:pt x="26" y="137"/>
                      </a:lnTo>
                      <a:lnTo>
                        <a:pt x="27" y="136"/>
                      </a:lnTo>
                      <a:lnTo>
                        <a:pt x="28" y="136"/>
                      </a:lnTo>
                      <a:lnTo>
                        <a:pt x="29" y="135"/>
                      </a:lnTo>
                      <a:lnTo>
                        <a:pt x="30" y="135"/>
                      </a:lnTo>
                      <a:lnTo>
                        <a:pt x="32" y="134"/>
                      </a:lnTo>
                      <a:lnTo>
                        <a:pt x="33" y="133"/>
                      </a:lnTo>
                      <a:lnTo>
                        <a:pt x="34" y="132"/>
                      </a:lnTo>
                      <a:lnTo>
                        <a:pt x="34" y="131"/>
                      </a:lnTo>
                      <a:lnTo>
                        <a:pt x="1"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92" name="Freeform 33"/>
                <p:cNvSpPr>
                  <a:spLocks/>
                </p:cNvSpPr>
                <p:nvPr/>
              </p:nvSpPr>
              <p:spPr bwMode="auto">
                <a:xfrm>
                  <a:off x="689" y="196"/>
                  <a:ext cx="19" cy="19"/>
                </a:xfrm>
                <a:custGeom>
                  <a:avLst/>
                  <a:gdLst>
                    <a:gd name="T0" fmla="*/ 9 w 61"/>
                    <a:gd name="T1" fmla="*/ 1 h 56"/>
                    <a:gd name="T2" fmla="*/ 8 w 61"/>
                    <a:gd name="T3" fmla="*/ 3 h 56"/>
                    <a:gd name="T4" fmla="*/ 7 w 61"/>
                    <a:gd name="T5" fmla="*/ 3 h 56"/>
                    <a:gd name="T6" fmla="*/ 7 w 61"/>
                    <a:gd name="T7" fmla="*/ 4 h 56"/>
                    <a:gd name="T8" fmla="*/ 6 w 61"/>
                    <a:gd name="T9" fmla="*/ 6 h 56"/>
                    <a:gd name="T10" fmla="*/ 5 w 61"/>
                    <a:gd name="T11" fmla="*/ 6 h 56"/>
                    <a:gd name="T12" fmla="*/ 5 w 61"/>
                    <a:gd name="T13" fmla="*/ 7 h 56"/>
                    <a:gd name="T14" fmla="*/ 4 w 61"/>
                    <a:gd name="T15" fmla="*/ 8 h 56"/>
                    <a:gd name="T16" fmla="*/ 3 w 61"/>
                    <a:gd name="T17" fmla="*/ 10 h 56"/>
                    <a:gd name="T18" fmla="*/ 3 w 61"/>
                    <a:gd name="T19" fmla="*/ 10 h 56"/>
                    <a:gd name="T20" fmla="*/ 2 w 61"/>
                    <a:gd name="T21" fmla="*/ 12 h 56"/>
                    <a:gd name="T22" fmla="*/ 2 w 61"/>
                    <a:gd name="T23" fmla="*/ 13 h 56"/>
                    <a:gd name="T24" fmla="*/ 1 w 61"/>
                    <a:gd name="T25" fmla="*/ 13 h 56"/>
                    <a:gd name="T26" fmla="*/ 1 w 61"/>
                    <a:gd name="T27" fmla="*/ 15 h 56"/>
                    <a:gd name="T28" fmla="*/ 1 w 61"/>
                    <a:gd name="T29" fmla="*/ 16 h 56"/>
                    <a:gd name="T30" fmla="*/ 0 w 61"/>
                    <a:gd name="T31" fmla="*/ 17 h 56"/>
                    <a:gd name="T32" fmla="*/ 0 w 61"/>
                    <a:gd name="T33" fmla="*/ 18 h 56"/>
                    <a:gd name="T34" fmla="*/ 11 w 61"/>
                    <a:gd name="T35" fmla="*/ 19 h 56"/>
                    <a:gd name="T36" fmla="*/ 11 w 61"/>
                    <a:gd name="T37" fmla="*/ 18 h 56"/>
                    <a:gd name="T38" fmla="*/ 11 w 61"/>
                    <a:gd name="T39" fmla="*/ 17 h 56"/>
                    <a:gd name="T40" fmla="*/ 12 w 61"/>
                    <a:gd name="T41" fmla="*/ 16 h 56"/>
                    <a:gd name="T42" fmla="*/ 12 w 61"/>
                    <a:gd name="T43" fmla="*/ 15 h 56"/>
                    <a:gd name="T44" fmla="*/ 12 w 61"/>
                    <a:gd name="T45" fmla="*/ 15 h 56"/>
                    <a:gd name="T46" fmla="*/ 13 w 61"/>
                    <a:gd name="T47" fmla="*/ 13 h 56"/>
                    <a:gd name="T48" fmla="*/ 13 w 61"/>
                    <a:gd name="T49" fmla="*/ 13 h 56"/>
                    <a:gd name="T50" fmla="*/ 14 w 61"/>
                    <a:gd name="T51" fmla="*/ 12 h 56"/>
                    <a:gd name="T52" fmla="*/ 14 w 61"/>
                    <a:gd name="T53" fmla="*/ 11 h 56"/>
                    <a:gd name="T54" fmla="*/ 15 w 61"/>
                    <a:gd name="T55" fmla="*/ 10 h 56"/>
                    <a:gd name="T56" fmla="*/ 15 w 61"/>
                    <a:gd name="T57" fmla="*/ 9 h 56"/>
                    <a:gd name="T58" fmla="*/ 16 w 61"/>
                    <a:gd name="T59" fmla="*/ 8 h 56"/>
                    <a:gd name="T60" fmla="*/ 17 w 61"/>
                    <a:gd name="T61" fmla="*/ 7 h 56"/>
                    <a:gd name="T62" fmla="*/ 17 w 61"/>
                    <a:gd name="T63" fmla="*/ 7 h 56"/>
                    <a:gd name="T64" fmla="*/ 18 w 61"/>
                    <a:gd name="T65" fmla="*/ 6 h 56"/>
                    <a:gd name="T66" fmla="*/ 18 w 61"/>
                    <a:gd name="T67" fmla="*/ 1 h 56"/>
                    <a:gd name="T68" fmla="*/ 18 w 61"/>
                    <a:gd name="T69" fmla="*/ 5 h 56"/>
                    <a:gd name="T70" fmla="*/ 19 w 61"/>
                    <a:gd name="T71" fmla="*/ 4 h 56"/>
                    <a:gd name="T72" fmla="*/ 19 w 61"/>
                    <a:gd name="T73" fmla="*/ 4 h 56"/>
                    <a:gd name="T74" fmla="*/ 19 w 61"/>
                    <a:gd name="T75" fmla="*/ 3 h 56"/>
                    <a:gd name="T76" fmla="*/ 19 w 61"/>
                    <a:gd name="T77" fmla="*/ 2 h 56"/>
                    <a:gd name="T78" fmla="*/ 18 w 61"/>
                    <a:gd name="T79" fmla="*/ 2 h 56"/>
                    <a:gd name="T80" fmla="*/ 18 w 61"/>
                    <a:gd name="T81" fmla="*/ 1 h 56"/>
                    <a:gd name="T82" fmla="*/ 17 w 61"/>
                    <a:gd name="T83" fmla="*/ 1 h 56"/>
                    <a:gd name="T84" fmla="*/ 16 w 61"/>
                    <a:gd name="T85" fmla="*/ 0 h 56"/>
                    <a:gd name="T86" fmla="*/ 15 w 61"/>
                    <a:gd name="T87" fmla="*/ 0 h 56"/>
                    <a:gd name="T88" fmla="*/ 14 w 61"/>
                    <a:gd name="T89" fmla="*/ 0 h 56"/>
                    <a:gd name="T90" fmla="*/ 13 w 61"/>
                    <a:gd name="T91" fmla="*/ 0 h 56"/>
                    <a:gd name="T92" fmla="*/ 12 w 61"/>
                    <a:gd name="T93" fmla="*/ 0 h 56"/>
                    <a:gd name="T94" fmla="*/ 11 w 61"/>
                    <a:gd name="T95" fmla="*/ 0 h 56"/>
                    <a:gd name="T96" fmla="*/ 10 w 61"/>
                    <a:gd name="T97" fmla="*/ 1 h 56"/>
                    <a:gd name="T98" fmla="*/ 10 w 61"/>
                    <a:gd name="T99" fmla="*/ 1 h 56"/>
                    <a:gd name="T100" fmla="*/ 10 w 61"/>
                    <a:gd name="T101" fmla="*/ 6 h 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1" h="56">
                      <a:moveTo>
                        <a:pt x="31" y="18"/>
                      </a:moveTo>
                      <a:lnTo>
                        <a:pt x="29" y="4"/>
                      </a:lnTo>
                      <a:lnTo>
                        <a:pt x="28" y="7"/>
                      </a:lnTo>
                      <a:lnTo>
                        <a:pt x="26" y="8"/>
                      </a:lnTo>
                      <a:lnTo>
                        <a:pt x="25" y="9"/>
                      </a:lnTo>
                      <a:lnTo>
                        <a:pt x="24" y="10"/>
                      </a:lnTo>
                      <a:lnTo>
                        <a:pt x="23" y="12"/>
                      </a:lnTo>
                      <a:lnTo>
                        <a:pt x="21" y="13"/>
                      </a:lnTo>
                      <a:lnTo>
                        <a:pt x="20" y="15"/>
                      </a:lnTo>
                      <a:lnTo>
                        <a:pt x="19" y="17"/>
                      </a:lnTo>
                      <a:lnTo>
                        <a:pt x="18" y="18"/>
                      </a:lnTo>
                      <a:lnTo>
                        <a:pt x="17" y="19"/>
                      </a:lnTo>
                      <a:lnTo>
                        <a:pt x="16" y="20"/>
                      </a:lnTo>
                      <a:lnTo>
                        <a:pt x="15" y="22"/>
                      </a:lnTo>
                      <a:lnTo>
                        <a:pt x="14" y="24"/>
                      </a:lnTo>
                      <a:lnTo>
                        <a:pt x="14" y="25"/>
                      </a:lnTo>
                      <a:lnTo>
                        <a:pt x="12" y="27"/>
                      </a:lnTo>
                      <a:lnTo>
                        <a:pt x="11" y="28"/>
                      </a:lnTo>
                      <a:lnTo>
                        <a:pt x="10" y="29"/>
                      </a:lnTo>
                      <a:lnTo>
                        <a:pt x="9" y="30"/>
                      </a:lnTo>
                      <a:lnTo>
                        <a:pt x="9" y="33"/>
                      </a:lnTo>
                      <a:lnTo>
                        <a:pt x="8" y="34"/>
                      </a:lnTo>
                      <a:lnTo>
                        <a:pt x="8" y="35"/>
                      </a:lnTo>
                      <a:lnTo>
                        <a:pt x="6" y="37"/>
                      </a:lnTo>
                      <a:lnTo>
                        <a:pt x="6" y="38"/>
                      </a:lnTo>
                      <a:lnTo>
                        <a:pt x="4" y="39"/>
                      </a:lnTo>
                      <a:lnTo>
                        <a:pt x="4" y="42"/>
                      </a:lnTo>
                      <a:lnTo>
                        <a:pt x="3" y="43"/>
                      </a:lnTo>
                      <a:lnTo>
                        <a:pt x="3" y="44"/>
                      </a:lnTo>
                      <a:lnTo>
                        <a:pt x="2" y="46"/>
                      </a:lnTo>
                      <a:lnTo>
                        <a:pt x="2" y="47"/>
                      </a:lnTo>
                      <a:lnTo>
                        <a:pt x="1" y="49"/>
                      </a:lnTo>
                      <a:lnTo>
                        <a:pt x="1" y="50"/>
                      </a:lnTo>
                      <a:lnTo>
                        <a:pt x="0" y="52"/>
                      </a:lnTo>
                      <a:lnTo>
                        <a:pt x="34" y="56"/>
                      </a:lnTo>
                      <a:lnTo>
                        <a:pt x="34" y="55"/>
                      </a:lnTo>
                      <a:lnTo>
                        <a:pt x="35" y="54"/>
                      </a:lnTo>
                      <a:lnTo>
                        <a:pt x="35" y="53"/>
                      </a:lnTo>
                      <a:lnTo>
                        <a:pt x="35" y="52"/>
                      </a:lnTo>
                      <a:lnTo>
                        <a:pt x="36" y="50"/>
                      </a:lnTo>
                      <a:lnTo>
                        <a:pt x="36" y="49"/>
                      </a:lnTo>
                      <a:lnTo>
                        <a:pt x="37" y="47"/>
                      </a:lnTo>
                      <a:lnTo>
                        <a:pt x="38" y="46"/>
                      </a:lnTo>
                      <a:lnTo>
                        <a:pt x="38" y="45"/>
                      </a:lnTo>
                      <a:lnTo>
                        <a:pt x="38" y="44"/>
                      </a:lnTo>
                      <a:lnTo>
                        <a:pt x="40" y="43"/>
                      </a:lnTo>
                      <a:lnTo>
                        <a:pt x="41" y="41"/>
                      </a:lnTo>
                      <a:lnTo>
                        <a:pt x="41" y="39"/>
                      </a:lnTo>
                      <a:lnTo>
                        <a:pt x="42" y="38"/>
                      </a:lnTo>
                      <a:lnTo>
                        <a:pt x="42" y="37"/>
                      </a:lnTo>
                      <a:lnTo>
                        <a:pt x="43" y="36"/>
                      </a:lnTo>
                      <a:lnTo>
                        <a:pt x="44" y="35"/>
                      </a:lnTo>
                      <a:lnTo>
                        <a:pt x="45" y="34"/>
                      </a:lnTo>
                      <a:lnTo>
                        <a:pt x="45" y="33"/>
                      </a:lnTo>
                      <a:lnTo>
                        <a:pt x="46" y="32"/>
                      </a:lnTo>
                      <a:lnTo>
                        <a:pt x="48" y="30"/>
                      </a:lnTo>
                      <a:lnTo>
                        <a:pt x="48" y="28"/>
                      </a:lnTo>
                      <a:lnTo>
                        <a:pt x="49" y="27"/>
                      </a:lnTo>
                      <a:lnTo>
                        <a:pt x="50" y="26"/>
                      </a:lnTo>
                      <a:lnTo>
                        <a:pt x="51" y="25"/>
                      </a:lnTo>
                      <a:lnTo>
                        <a:pt x="52" y="24"/>
                      </a:lnTo>
                      <a:lnTo>
                        <a:pt x="53" y="22"/>
                      </a:lnTo>
                      <a:lnTo>
                        <a:pt x="54" y="21"/>
                      </a:lnTo>
                      <a:lnTo>
                        <a:pt x="54" y="20"/>
                      </a:lnTo>
                      <a:lnTo>
                        <a:pt x="55" y="19"/>
                      </a:lnTo>
                      <a:lnTo>
                        <a:pt x="57" y="18"/>
                      </a:lnTo>
                      <a:lnTo>
                        <a:pt x="58" y="17"/>
                      </a:lnTo>
                      <a:lnTo>
                        <a:pt x="57" y="3"/>
                      </a:lnTo>
                      <a:lnTo>
                        <a:pt x="58" y="17"/>
                      </a:lnTo>
                      <a:lnTo>
                        <a:pt x="59" y="16"/>
                      </a:lnTo>
                      <a:lnTo>
                        <a:pt x="60" y="15"/>
                      </a:lnTo>
                      <a:lnTo>
                        <a:pt x="61" y="13"/>
                      </a:lnTo>
                      <a:lnTo>
                        <a:pt x="61" y="12"/>
                      </a:lnTo>
                      <a:lnTo>
                        <a:pt x="61" y="11"/>
                      </a:lnTo>
                      <a:lnTo>
                        <a:pt x="61" y="10"/>
                      </a:lnTo>
                      <a:lnTo>
                        <a:pt x="61" y="9"/>
                      </a:lnTo>
                      <a:lnTo>
                        <a:pt x="60" y="8"/>
                      </a:lnTo>
                      <a:lnTo>
                        <a:pt x="60" y="7"/>
                      </a:lnTo>
                      <a:lnTo>
                        <a:pt x="59" y="5"/>
                      </a:lnTo>
                      <a:lnTo>
                        <a:pt x="58" y="4"/>
                      </a:lnTo>
                      <a:lnTo>
                        <a:pt x="57" y="3"/>
                      </a:lnTo>
                      <a:lnTo>
                        <a:pt x="55" y="3"/>
                      </a:lnTo>
                      <a:lnTo>
                        <a:pt x="54" y="2"/>
                      </a:lnTo>
                      <a:lnTo>
                        <a:pt x="53" y="2"/>
                      </a:lnTo>
                      <a:lnTo>
                        <a:pt x="51" y="1"/>
                      </a:lnTo>
                      <a:lnTo>
                        <a:pt x="50" y="1"/>
                      </a:lnTo>
                      <a:lnTo>
                        <a:pt x="49" y="0"/>
                      </a:lnTo>
                      <a:lnTo>
                        <a:pt x="46" y="0"/>
                      </a:lnTo>
                      <a:lnTo>
                        <a:pt x="45" y="0"/>
                      </a:lnTo>
                      <a:lnTo>
                        <a:pt x="44" y="0"/>
                      </a:lnTo>
                      <a:lnTo>
                        <a:pt x="42" y="0"/>
                      </a:lnTo>
                      <a:lnTo>
                        <a:pt x="41" y="0"/>
                      </a:lnTo>
                      <a:lnTo>
                        <a:pt x="38" y="0"/>
                      </a:lnTo>
                      <a:lnTo>
                        <a:pt x="37" y="0"/>
                      </a:lnTo>
                      <a:lnTo>
                        <a:pt x="36" y="1"/>
                      </a:lnTo>
                      <a:lnTo>
                        <a:pt x="35" y="1"/>
                      </a:lnTo>
                      <a:lnTo>
                        <a:pt x="33" y="2"/>
                      </a:lnTo>
                      <a:lnTo>
                        <a:pt x="32" y="3"/>
                      </a:lnTo>
                      <a:lnTo>
                        <a:pt x="31" y="3"/>
                      </a:lnTo>
                      <a:lnTo>
                        <a:pt x="29" y="4"/>
                      </a:lnTo>
                      <a:lnTo>
                        <a:pt x="3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93" name="Freeform 34"/>
                <p:cNvSpPr>
                  <a:spLocks/>
                </p:cNvSpPr>
                <p:nvPr/>
              </p:nvSpPr>
              <p:spPr bwMode="auto">
                <a:xfrm>
                  <a:off x="599" y="185"/>
                  <a:ext cx="108" cy="30"/>
                </a:xfrm>
                <a:custGeom>
                  <a:avLst/>
                  <a:gdLst>
                    <a:gd name="T0" fmla="*/ 11 w 335"/>
                    <a:gd name="T1" fmla="*/ 28 h 96"/>
                    <a:gd name="T2" fmla="*/ 15 w 335"/>
                    <a:gd name="T3" fmla="*/ 23 h 96"/>
                    <a:gd name="T4" fmla="*/ 20 w 335"/>
                    <a:gd name="T5" fmla="*/ 19 h 96"/>
                    <a:gd name="T6" fmla="*/ 25 w 335"/>
                    <a:gd name="T7" fmla="*/ 16 h 96"/>
                    <a:gd name="T8" fmla="*/ 31 w 335"/>
                    <a:gd name="T9" fmla="*/ 13 h 96"/>
                    <a:gd name="T10" fmla="*/ 36 w 335"/>
                    <a:gd name="T11" fmla="*/ 11 h 96"/>
                    <a:gd name="T12" fmla="*/ 43 w 335"/>
                    <a:gd name="T13" fmla="*/ 9 h 96"/>
                    <a:gd name="T14" fmla="*/ 49 w 335"/>
                    <a:gd name="T15" fmla="*/ 8 h 96"/>
                    <a:gd name="T16" fmla="*/ 56 w 335"/>
                    <a:gd name="T17" fmla="*/ 7 h 96"/>
                    <a:gd name="T18" fmla="*/ 63 w 335"/>
                    <a:gd name="T19" fmla="*/ 7 h 96"/>
                    <a:gd name="T20" fmla="*/ 69 w 335"/>
                    <a:gd name="T21" fmla="*/ 8 h 96"/>
                    <a:gd name="T22" fmla="*/ 75 w 335"/>
                    <a:gd name="T23" fmla="*/ 8 h 96"/>
                    <a:gd name="T24" fmla="*/ 81 w 335"/>
                    <a:gd name="T25" fmla="*/ 9 h 96"/>
                    <a:gd name="T26" fmla="*/ 87 w 335"/>
                    <a:gd name="T27" fmla="*/ 11 h 96"/>
                    <a:gd name="T28" fmla="*/ 91 w 335"/>
                    <a:gd name="T29" fmla="*/ 13 h 96"/>
                    <a:gd name="T30" fmla="*/ 96 w 335"/>
                    <a:gd name="T31" fmla="*/ 15 h 96"/>
                    <a:gd name="T32" fmla="*/ 100 w 335"/>
                    <a:gd name="T33" fmla="*/ 18 h 96"/>
                    <a:gd name="T34" fmla="*/ 106 w 335"/>
                    <a:gd name="T35" fmla="*/ 11 h 96"/>
                    <a:gd name="T36" fmla="*/ 101 w 335"/>
                    <a:gd name="T37" fmla="*/ 8 h 96"/>
                    <a:gd name="T38" fmla="*/ 95 w 335"/>
                    <a:gd name="T39" fmla="*/ 6 h 96"/>
                    <a:gd name="T40" fmla="*/ 88 w 335"/>
                    <a:gd name="T41" fmla="*/ 4 h 96"/>
                    <a:gd name="T42" fmla="*/ 81 w 335"/>
                    <a:gd name="T43" fmla="*/ 2 h 96"/>
                    <a:gd name="T44" fmla="*/ 74 w 335"/>
                    <a:gd name="T45" fmla="*/ 1 h 96"/>
                    <a:gd name="T46" fmla="*/ 66 w 335"/>
                    <a:gd name="T47" fmla="*/ 1 h 96"/>
                    <a:gd name="T48" fmla="*/ 59 w 335"/>
                    <a:gd name="T49" fmla="*/ 0 h 96"/>
                    <a:gd name="T50" fmla="*/ 51 w 335"/>
                    <a:gd name="T51" fmla="*/ 1 h 96"/>
                    <a:gd name="T52" fmla="*/ 43 w 335"/>
                    <a:gd name="T53" fmla="*/ 2 h 96"/>
                    <a:gd name="T54" fmla="*/ 35 w 335"/>
                    <a:gd name="T55" fmla="*/ 3 h 96"/>
                    <a:gd name="T56" fmla="*/ 28 w 335"/>
                    <a:gd name="T57" fmla="*/ 6 h 96"/>
                    <a:gd name="T58" fmla="*/ 21 w 335"/>
                    <a:gd name="T59" fmla="*/ 9 h 96"/>
                    <a:gd name="T60" fmla="*/ 14 w 335"/>
                    <a:gd name="T61" fmla="*/ 13 h 96"/>
                    <a:gd name="T62" fmla="*/ 8 w 335"/>
                    <a:gd name="T63" fmla="*/ 17 h 96"/>
                    <a:gd name="T64" fmla="*/ 3 w 335"/>
                    <a:gd name="T65" fmla="*/ 22 h 96"/>
                    <a:gd name="T66" fmla="*/ 11 w 335"/>
                    <a:gd name="T67" fmla="*/ 28 h 96"/>
                    <a:gd name="T68" fmla="*/ 0 w 335"/>
                    <a:gd name="T69" fmla="*/ 25 h 96"/>
                    <a:gd name="T70" fmla="*/ 0 w 335"/>
                    <a:gd name="T71" fmla="*/ 26 h 96"/>
                    <a:gd name="T72" fmla="*/ 0 w 335"/>
                    <a:gd name="T73" fmla="*/ 27 h 96"/>
                    <a:gd name="T74" fmla="*/ 0 w 335"/>
                    <a:gd name="T75" fmla="*/ 28 h 96"/>
                    <a:gd name="T76" fmla="*/ 1 w 335"/>
                    <a:gd name="T77" fmla="*/ 28 h 96"/>
                    <a:gd name="T78" fmla="*/ 1 w 335"/>
                    <a:gd name="T79" fmla="*/ 28 h 96"/>
                    <a:gd name="T80" fmla="*/ 2 w 335"/>
                    <a:gd name="T81" fmla="*/ 29 h 96"/>
                    <a:gd name="T82" fmla="*/ 3 w 335"/>
                    <a:gd name="T83" fmla="*/ 29 h 96"/>
                    <a:gd name="T84" fmla="*/ 4 w 335"/>
                    <a:gd name="T85" fmla="*/ 29 h 96"/>
                    <a:gd name="T86" fmla="*/ 5 w 335"/>
                    <a:gd name="T87" fmla="*/ 29 h 96"/>
                    <a:gd name="T88" fmla="*/ 5 w 335"/>
                    <a:gd name="T89" fmla="*/ 30 h 96"/>
                    <a:gd name="T90" fmla="*/ 7 w 335"/>
                    <a:gd name="T91" fmla="*/ 29 h 96"/>
                    <a:gd name="T92" fmla="*/ 8 w 335"/>
                    <a:gd name="T93" fmla="*/ 29 h 96"/>
                    <a:gd name="T94" fmla="*/ 9 w 335"/>
                    <a:gd name="T95" fmla="*/ 29 h 96"/>
                    <a:gd name="T96" fmla="*/ 9 w 335"/>
                    <a:gd name="T97" fmla="*/ 29 h 96"/>
                    <a:gd name="T98" fmla="*/ 10 w 335"/>
                    <a:gd name="T99" fmla="*/ 28 h 96"/>
                    <a:gd name="T100" fmla="*/ 1 w 335"/>
                    <a:gd name="T101" fmla="*/ 2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5" h="96">
                      <a:moveTo>
                        <a:pt x="2" y="79"/>
                      </a:moveTo>
                      <a:lnTo>
                        <a:pt x="33" y="89"/>
                      </a:lnTo>
                      <a:lnTo>
                        <a:pt x="40" y="81"/>
                      </a:lnTo>
                      <a:lnTo>
                        <a:pt x="46" y="74"/>
                      </a:lnTo>
                      <a:lnTo>
                        <a:pt x="53" y="67"/>
                      </a:lnTo>
                      <a:lnTo>
                        <a:pt x="61" y="60"/>
                      </a:lnTo>
                      <a:lnTo>
                        <a:pt x="69" y="55"/>
                      </a:lnTo>
                      <a:lnTo>
                        <a:pt x="77" y="50"/>
                      </a:lnTo>
                      <a:lnTo>
                        <a:pt x="86" y="46"/>
                      </a:lnTo>
                      <a:lnTo>
                        <a:pt x="95" y="41"/>
                      </a:lnTo>
                      <a:lnTo>
                        <a:pt x="104" y="38"/>
                      </a:lnTo>
                      <a:lnTo>
                        <a:pt x="113" y="34"/>
                      </a:lnTo>
                      <a:lnTo>
                        <a:pt x="123" y="31"/>
                      </a:lnTo>
                      <a:lnTo>
                        <a:pt x="134" y="29"/>
                      </a:lnTo>
                      <a:lnTo>
                        <a:pt x="143" y="26"/>
                      </a:lnTo>
                      <a:lnTo>
                        <a:pt x="153" y="25"/>
                      </a:lnTo>
                      <a:lnTo>
                        <a:pt x="163" y="24"/>
                      </a:lnTo>
                      <a:lnTo>
                        <a:pt x="173" y="23"/>
                      </a:lnTo>
                      <a:lnTo>
                        <a:pt x="184" y="23"/>
                      </a:lnTo>
                      <a:lnTo>
                        <a:pt x="194" y="23"/>
                      </a:lnTo>
                      <a:lnTo>
                        <a:pt x="204" y="23"/>
                      </a:lnTo>
                      <a:lnTo>
                        <a:pt x="214" y="24"/>
                      </a:lnTo>
                      <a:lnTo>
                        <a:pt x="223" y="25"/>
                      </a:lnTo>
                      <a:lnTo>
                        <a:pt x="233" y="26"/>
                      </a:lnTo>
                      <a:lnTo>
                        <a:pt x="242" y="29"/>
                      </a:lnTo>
                      <a:lnTo>
                        <a:pt x="252" y="30"/>
                      </a:lnTo>
                      <a:lnTo>
                        <a:pt x="259" y="32"/>
                      </a:lnTo>
                      <a:lnTo>
                        <a:pt x="269" y="36"/>
                      </a:lnTo>
                      <a:lnTo>
                        <a:pt x="276" y="38"/>
                      </a:lnTo>
                      <a:lnTo>
                        <a:pt x="283" y="41"/>
                      </a:lnTo>
                      <a:lnTo>
                        <a:pt x="291" y="45"/>
                      </a:lnTo>
                      <a:lnTo>
                        <a:pt x="298" y="48"/>
                      </a:lnTo>
                      <a:lnTo>
                        <a:pt x="304" y="51"/>
                      </a:lnTo>
                      <a:lnTo>
                        <a:pt x="309" y="56"/>
                      </a:lnTo>
                      <a:lnTo>
                        <a:pt x="335" y="41"/>
                      </a:lnTo>
                      <a:lnTo>
                        <a:pt x="329" y="36"/>
                      </a:lnTo>
                      <a:lnTo>
                        <a:pt x="321" y="31"/>
                      </a:lnTo>
                      <a:lnTo>
                        <a:pt x="312" y="26"/>
                      </a:lnTo>
                      <a:lnTo>
                        <a:pt x="303" y="23"/>
                      </a:lnTo>
                      <a:lnTo>
                        <a:pt x="294" y="19"/>
                      </a:lnTo>
                      <a:lnTo>
                        <a:pt x="284" y="15"/>
                      </a:lnTo>
                      <a:lnTo>
                        <a:pt x="274" y="12"/>
                      </a:lnTo>
                      <a:lnTo>
                        <a:pt x="263" y="9"/>
                      </a:lnTo>
                      <a:lnTo>
                        <a:pt x="252" y="7"/>
                      </a:lnTo>
                      <a:lnTo>
                        <a:pt x="241" y="5"/>
                      </a:lnTo>
                      <a:lnTo>
                        <a:pt x="230" y="4"/>
                      </a:lnTo>
                      <a:lnTo>
                        <a:pt x="219" y="3"/>
                      </a:lnTo>
                      <a:lnTo>
                        <a:pt x="206" y="2"/>
                      </a:lnTo>
                      <a:lnTo>
                        <a:pt x="194" y="0"/>
                      </a:lnTo>
                      <a:lnTo>
                        <a:pt x="182" y="0"/>
                      </a:lnTo>
                      <a:lnTo>
                        <a:pt x="170" y="2"/>
                      </a:lnTo>
                      <a:lnTo>
                        <a:pt x="159" y="3"/>
                      </a:lnTo>
                      <a:lnTo>
                        <a:pt x="146" y="4"/>
                      </a:lnTo>
                      <a:lnTo>
                        <a:pt x="134" y="6"/>
                      </a:lnTo>
                      <a:lnTo>
                        <a:pt x="122" y="8"/>
                      </a:lnTo>
                      <a:lnTo>
                        <a:pt x="110" y="11"/>
                      </a:lnTo>
                      <a:lnTo>
                        <a:pt x="99" y="14"/>
                      </a:lnTo>
                      <a:lnTo>
                        <a:pt x="87" y="19"/>
                      </a:lnTo>
                      <a:lnTo>
                        <a:pt x="76" y="23"/>
                      </a:lnTo>
                      <a:lnTo>
                        <a:pt x="66" y="28"/>
                      </a:lnTo>
                      <a:lnTo>
                        <a:pt x="54" y="33"/>
                      </a:lnTo>
                      <a:lnTo>
                        <a:pt x="44" y="40"/>
                      </a:lnTo>
                      <a:lnTo>
                        <a:pt x="35" y="46"/>
                      </a:lnTo>
                      <a:lnTo>
                        <a:pt x="26" y="54"/>
                      </a:lnTo>
                      <a:lnTo>
                        <a:pt x="17" y="62"/>
                      </a:lnTo>
                      <a:lnTo>
                        <a:pt x="9" y="70"/>
                      </a:lnTo>
                      <a:lnTo>
                        <a:pt x="2" y="79"/>
                      </a:lnTo>
                      <a:lnTo>
                        <a:pt x="33" y="89"/>
                      </a:lnTo>
                      <a:lnTo>
                        <a:pt x="2" y="79"/>
                      </a:lnTo>
                      <a:lnTo>
                        <a:pt x="1" y="80"/>
                      </a:lnTo>
                      <a:lnTo>
                        <a:pt x="1" y="82"/>
                      </a:lnTo>
                      <a:lnTo>
                        <a:pt x="0" y="82"/>
                      </a:lnTo>
                      <a:lnTo>
                        <a:pt x="0" y="84"/>
                      </a:lnTo>
                      <a:lnTo>
                        <a:pt x="0" y="85"/>
                      </a:lnTo>
                      <a:lnTo>
                        <a:pt x="0" y="87"/>
                      </a:lnTo>
                      <a:lnTo>
                        <a:pt x="1" y="88"/>
                      </a:lnTo>
                      <a:lnTo>
                        <a:pt x="2" y="89"/>
                      </a:lnTo>
                      <a:lnTo>
                        <a:pt x="3" y="90"/>
                      </a:lnTo>
                      <a:lnTo>
                        <a:pt x="3" y="91"/>
                      </a:lnTo>
                      <a:lnTo>
                        <a:pt x="4" y="92"/>
                      </a:lnTo>
                      <a:lnTo>
                        <a:pt x="6" y="92"/>
                      </a:lnTo>
                      <a:lnTo>
                        <a:pt x="7" y="93"/>
                      </a:lnTo>
                      <a:lnTo>
                        <a:pt x="8" y="93"/>
                      </a:lnTo>
                      <a:lnTo>
                        <a:pt x="10" y="93"/>
                      </a:lnTo>
                      <a:lnTo>
                        <a:pt x="11" y="94"/>
                      </a:lnTo>
                      <a:lnTo>
                        <a:pt x="13" y="94"/>
                      </a:lnTo>
                      <a:lnTo>
                        <a:pt x="15" y="94"/>
                      </a:lnTo>
                      <a:lnTo>
                        <a:pt x="16" y="96"/>
                      </a:lnTo>
                      <a:lnTo>
                        <a:pt x="17" y="96"/>
                      </a:lnTo>
                      <a:lnTo>
                        <a:pt x="19" y="96"/>
                      </a:lnTo>
                      <a:lnTo>
                        <a:pt x="21" y="94"/>
                      </a:lnTo>
                      <a:lnTo>
                        <a:pt x="23" y="94"/>
                      </a:lnTo>
                      <a:lnTo>
                        <a:pt x="24" y="94"/>
                      </a:lnTo>
                      <a:lnTo>
                        <a:pt x="26" y="94"/>
                      </a:lnTo>
                      <a:lnTo>
                        <a:pt x="27" y="93"/>
                      </a:lnTo>
                      <a:lnTo>
                        <a:pt x="28" y="92"/>
                      </a:lnTo>
                      <a:lnTo>
                        <a:pt x="29" y="92"/>
                      </a:lnTo>
                      <a:lnTo>
                        <a:pt x="30" y="91"/>
                      </a:lnTo>
                      <a:lnTo>
                        <a:pt x="32" y="90"/>
                      </a:lnTo>
                      <a:lnTo>
                        <a:pt x="33" y="89"/>
                      </a:lnTo>
                      <a:lnTo>
                        <a:pt x="2"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94" name="Freeform 35"/>
                <p:cNvSpPr>
                  <a:spLocks/>
                </p:cNvSpPr>
                <p:nvPr/>
              </p:nvSpPr>
              <p:spPr bwMode="auto">
                <a:xfrm>
                  <a:off x="599" y="196"/>
                  <a:ext cx="24" cy="17"/>
                </a:xfrm>
                <a:custGeom>
                  <a:avLst/>
                  <a:gdLst>
                    <a:gd name="T0" fmla="*/ 15 w 77"/>
                    <a:gd name="T1" fmla="*/ 1 h 55"/>
                    <a:gd name="T2" fmla="*/ 13 w 77"/>
                    <a:gd name="T3" fmla="*/ 2 h 55"/>
                    <a:gd name="T4" fmla="*/ 12 w 77"/>
                    <a:gd name="T5" fmla="*/ 2 h 55"/>
                    <a:gd name="T6" fmla="*/ 12 w 77"/>
                    <a:gd name="T7" fmla="*/ 3 h 55"/>
                    <a:gd name="T8" fmla="*/ 11 w 77"/>
                    <a:gd name="T9" fmla="*/ 4 h 55"/>
                    <a:gd name="T10" fmla="*/ 10 w 77"/>
                    <a:gd name="T11" fmla="*/ 5 h 55"/>
                    <a:gd name="T12" fmla="*/ 8 w 77"/>
                    <a:gd name="T13" fmla="*/ 5 h 55"/>
                    <a:gd name="T14" fmla="*/ 8 w 77"/>
                    <a:gd name="T15" fmla="*/ 6 h 55"/>
                    <a:gd name="T16" fmla="*/ 7 w 77"/>
                    <a:gd name="T17" fmla="*/ 7 h 55"/>
                    <a:gd name="T18" fmla="*/ 6 w 77"/>
                    <a:gd name="T19" fmla="*/ 8 h 55"/>
                    <a:gd name="T20" fmla="*/ 5 w 77"/>
                    <a:gd name="T21" fmla="*/ 9 h 55"/>
                    <a:gd name="T22" fmla="*/ 4 w 77"/>
                    <a:gd name="T23" fmla="*/ 10 h 55"/>
                    <a:gd name="T24" fmla="*/ 3 w 77"/>
                    <a:gd name="T25" fmla="*/ 10 h 55"/>
                    <a:gd name="T26" fmla="*/ 2 w 77"/>
                    <a:gd name="T27" fmla="*/ 11 h 55"/>
                    <a:gd name="T28" fmla="*/ 2 w 77"/>
                    <a:gd name="T29" fmla="*/ 12 h 55"/>
                    <a:gd name="T30" fmla="*/ 1 w 77"/>
                    <a:gd name="T31" fmla="*/ 13 h 55"/>
                    <a:gd name="T32" fmla="*/ 0 w 77"/>
                    <a:gd name="T33" fmla="*/ 14 h 55"/>
                    <a:gd name="T34" fmla="*/ 10 w 77"/>
                    <a:gd name="T35" fmla="*/ 17 h 55"/>
                    <a:gd name="T36" fmla="*/ 11 w 77"/>
                    <a:gd name="T37" fmla="*/ 16 h 55"/>
                    <a:gd name="T38" fmla="*/ 11 w 77"/>
                    <a:gd name="T39" fmla="*/ 15 h 55"/>
                    <a:gd name="T40" fmla="*/ 12 w 77"/>
                    <a:gd name="T41" fmla="*/ 14 h 55"/>
                    <a:gd name="T42" fmla="*/ 13 w 77"/>
                    <a:gd name="T43" fmla="*/ 13 h 55"/>
                    <a:gd name="T44" fmla="*/ 13 w 77"/>
                    <a:gd name="T45" fmla="*/ 13 h 55"/>
                    <a:gd name="T46" fmla="*/ 15 w 77"/>
                    <a:gd name="T47" fmla="*/ 12 h 55"/>
                    <a:gd name="T48" fmla="*/ 15 w 77"/>
                    <a:gd name="T49" fmla="*/ 11 h 55"/>
                    <a:gd name="T50" fmla="*/ 16 w 77"/>
                    <a:gd name="T51" fmla="*/ 11 h 55"/>
                    <a:gd name="T52" fmla="*/ 17 w 77"/>
                    <a:gd name="T53" fmla="*/ 10 h 55"/>
                    <a:gd name="T54" fmla="*/ 17 w 77"/>
                    <a:gd name="T55" fmla="*/ 10 h 55"/>
                    <a:gd name="T56" fmla="*/ 18 w 77"/>
                    <a:gd name="T57" fmla="*/ 9 h 55"/>
                    <a:gd name="T58" fmla="*/ 19 w 77"/>
                    <a:gd name="T59" fmla="*/ 8 h 55"/>
                    <a:gd name="T60" fmla="*/ 20 w 77"/>
                    <a:gd name="T61" fmla="*/ 7 h 55"/>
                    <a:gd name="T62" fmla="*/ 21 w 77"/>
                    <a:gd name="T63" fmla="*/ 7 h 55"/>
                    <a:gd name="T64" fmla="*/ 22 w 77"/>
                    <a:gd name="T65" fmla="*/ 6 h 55"/>
                    <a:gd name="T66" fmla="*/ 23 w 77"/>
                    <a:gd name="T67" fmla="*/ 2 h 55"/>
                    <a:gd name="T68" fmla="*/ 23 w 77"/>
                    <a:gd name="T69" fmla="*/ 6 h 55"/>
                    <a:gd name="T70" fmla="*/ 23 w 77"/>
                    <a:gd name="T71" fmla="*/ 5 h 55"/>
                    <a:gd name="T72" fmla="*/ 24 w 77"/>
                    <a:gd name="T73" fmla="*/ 4 h 55"/>
                    <a:gd name="T74" fmla="*/ 24 w 77"/>
                    <a:gd name="T75" fmla="*/ 4 h 55"/>
                    <a:gd name="T76" fmla="*/ 24 w 77"/>
                    <a:gd name="T77" fmla="*/ 3 h 55"/>
                    <a:gd name="T78" fmla="*/ 24 w 77"/>
                    <a:gd name="T79" fmla="*/ 2 h 55"/>
                    <a:gd name="T80" fmla="*/ 23 w 77"/>
                    <a:gd name="T81" fmla="*/ 2 h 55"/>
                    <a:gd name="T82" fmla="*/ 23 w 77"/>
                    <a:gd name="T83" fmla="*/ 1 h 55"/>
                    <a:gd name="T84" fmla="*/ 22 w 77"/>
                    <a:gd name="T85" fmla="*/ 1 h 55"/>
                    <a:gd name="T86" fmla="*/ 21 w 77"/>
                    <a:gd name="T87" fmla="*/ 1 h 55"/>
                    <a:gd name="T88" fmla="*/ 20 w 77"/>
                    <a:gd name="T89" fmla="*/ 0 h 55"/>
                    <a:gd name="T90" fmla="*/ 19 w 77"/>
                    <a:gd name="T91" fmla="*/ 0 h 55"/>
                    <a:gd name="T92" fmla="*/ 18 w 77"/>
                    <a:gd name="T93" fmla="*/ 0 h 55"/>
                    <a:gd name="T94" fmla="*/ 17 w 77"/>
                    <a:gd name="T95" fmla="*/ 0 h 55"/>
                    <a:gd name="T96" fmla="*/ 16 w 77"/>
                    <a:gd name="T97" fmla="*/ 1 h 55"/>
                    <a:gd name="T98" fmla="*/ 15 w 77"/>
                    <a:gd name="T99" fmla="*/ 1 h 55"/>
                    <a:gd name="T100" fmla="*/ 13 w 77"/>
                    <a:gd name="T101" fmla="*/ 5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7" h="55">
                      <a:moveTo>
                        <a:pt x="43" y="15"/>
                      </a:moveTo>
                      <a:lnTo>
                        <a:pt x="47" y="4"/>
                      </a:lnTo>
                      <a:lnTo>
                        <a:pt x="45" y="5"/>
                      </a:lnTo>
                      <a:lnTo>
                        <a:pt x="43" y="6"/>
                      </a:lnTo>
                      <a:lnTo>
                        <a:pt x="42" y="7"/>
                      </a:lnTo>
                      <a:lnTo>
                        <a:pt x="40" y="8"/>
                      </a:lnTo>
                      <a:lnTo>
                        <a:pt x="39" y="9"/>
                      </a:lnTo>
                      <a:lnTo>
                        <a:pt x="38" y="11"/>
                      </a:lnTo>
                      <a:lnTo>
                        <a:pt x="35" y="12"/>
                      </a:lnTo>
                      <a:lnTo>
                        <a:pt x="34" y="13"/>
                      </a:lnTo>
                      <a:lnTo>
                        <a:pt x="32" y="14"/>
                      </a:lnTo>
                      <a:lnTo>
                        <a:pt x="31" y="15"/>
                      </a:lnTo>
                      <a:lnTo>
                        <a:pt x="30" y="16"/>
                      </a:lnTo>
                      <a:lnTo>
                        <a:pt x="27" y="17"/>
                      </a:lnTo>
                      <a:lnTo>
                        <a:pt x="26" y="19"/>
                      </a:lnTo>
                      <a:lnTo>
                        <a:pt x="25" y="20"/>
                      </a:lnTo>
                      <a:lnTo>
                        <a:pt x="24" y="21"/>
                      </a:lnTo>
                      <a:lnTo>
                        <a:pt x="22" y="23"/>
                      </a:lnTo>
                      <a:lnTo>
                        <a:pt x="21" y="24"/>
                      </a:lnTo>
                      <a:lnTo>
                        <a:pt x="19" y="25"/>
                      </a:lnTo>
                      <a:lnTo>
                        <a:pt x="17" y="26"/>
                      </a:lnTo>
                      <a:lnTo>
                        <a:pt x="16" y="28"/>
                      </a:lnTo>
                      <a:lnTo>
                        <a:pt x="15" y="29"/>
                      </a:lnTo>
                      <a:lnTo>
                        <a:pt x="14" y="31"/>
                      </a:lnTo>
                      <a:lnTo>
                        <a:pt x="13" y="32"/>
                      </a:lnTo>
                      <a:lnTo>
                        <a:pt x="10" y="33"/>
                      </a:lnTo>
                      <a:lnTo>
                        <a:pt x="9" y="34"/>
                      </a:lnTo>
                      <a:lnTo>
                        <a:pt x="8" y="36"/>
                      </a:lnTo>
                      <a:lnTo>
                        <a:pt x="7" y="38"/>
                      </a:lnTo>
                      <a:lnTo>
                        <a:pt x="6" y="39"/>
                      </a:lnTo>
                      <a:lnTo>
                        <a:pt x="5" y="40"/>
                      </a:lnTo>
                      <a:lnTo>
                        <a:pt x="4" y="42"/>
                      </a:lnTo>
                      <a:lnTo>
                        <a:pt x="2" y="43"/>
                      </a:lnTo>
                      <a:lnTo>
                        <a:pt x="0" y="46"/>
                      </a:lnTo>
                      <a:lnTo>
                        <a:pt x="31" y="55"/>
                      </a:lnTo>
                      <a:lnTo>
                        <a:pt x="32" y="54"/>
                      </a:lnTo>
                      <a:lnTo>
                        <a:pt x="33" y="53"/>
                      </a:lnTo>
                      <a:lnTo>
                        <a:pt x="35" y="51"/>
                      </a:lnTo>
                      <a:lnTo>
                        <a:pt x="35" y="50"/>
                      </a:lnTo>
                      <a:lnTo>
                        <a:pt x="36" y="48"/>
                      </a:lnTo>
                      <a:lnTo>
                        <a:pt x="39" y="47"/>
                      </a:lnTo>
                      <a:lnTo>
                        <a:pt x="40" y="46"/>
                      </a:lnTo>
                      <a:lnTo>
                        <a:pt x="40" y="45"/>
                      </a:lnTo>
                      <a:lnTo>
                        <a:pt x="41" y="43"/>
                      </a:lnTo>
                      <a:lnTo>
                        <a:pt x="43" y="42"/>
                      </a:lnTo>
                      <a:lnTo>
                        <a:pt x="43" y="41"/>
                      </a:lnTo>
                      <a:lnTo>
                        <a:pt x="45" y="40"/>
                      </a:lnTo>
                      <a:lnTo>
                        <a:pt x="47" y="39"/>
                      </a:lnTo>
                      <a:lnTo>
                        <a:pt x="47" y="38"/>
                      </a:lnTo>
                      <a:lnTo>
                        <a:pt x="49" y="37"/>
                      </a:lnTo>
                      <a:lnTo>
                        <a:pt x="50" y="36"/>
                      </a:lnTo>
                      <a:lnTo>
                        <a:pt x="51" y="34"/>
                      </a:lnTo>
                      <a:lnTo>
                        <a:pt x="52" y="33"/>
                      </a:lnTo>
                      <a:lnTo>
                        <a:pt x="53" y="32"/>
                      </a:lnTo>
                      <a:lnTo>
                        <a:pt x="55" y="31"/>
                      </a:lnTo>
                      <a:lnTo>
                        <a:pt x="56" y="31"/>
                      </a:lnTo>
                      <a:lnTo>
                        <a:pt x="57" y="30"/>
                      </a:lnTo>
                      <a:lnTo>
                        <a:pt x="58" y="29"/>
                      </a:lnTo>
                      <a:lnTo>
                        <a:pt x="60" y="28"/>
                      </a:lnTo>
                      <a:lnTo>
                        <a:pt x="61" y="26"/>
                      </a:lnTo>
                      <a:lnTo>
                        <a:pt x="62" y="25"/>
                      </a:lnTo>
                      <a:lnTo>
                        <a:pt x="64" y="24"/>
                      </a:lnTo>
                      <a:lnTo>
                        <a:pt x="66" y="23"/>
                      </a:lnTo>
                      <a:lnTo>
                        <a:pt x="67" y="22"/>
                      </a:lnTo>
                      <a:lnTo>
                        <a:pt x="68" y="21"/>
                      </a:lnTo>
                      <a:lnTo>
                        <a:pt x="70" y="20"/>
                      </a:lnTo>
                      <a:lnTo>
                        <a:pt x="72" y="20"/>
                      </a:lnTo>
                      <a:lnTo>
                        <a:pt x="75" y="7"/>
                      </a:lnTo>
                      <a:lnTo>
                        <a:pt x="72" y="20"/>
                      </a:lnTo>
                      <a:lnTo>
                        <a:pt x="73" y="19"/>
                      </a:lnTo>
                      <a:lnTo>
                        <a:pt x="74" y="17"/>
                      </a:lnTo>
                      <a:lnTo>
                        <a:pt x="75" y="16"/>
                      </a:lnTo>
                      <a:lnTo>
                        <a:pt x="76" y="15"/>
                      </a:lnTo>
                      <a:lnTo>
                        <a:pt x="76" y="14"/>
                      </a:lnTo>
                      <a:lnTo>
                        <a:pt x="77" y="13"/>
                      </a:lnTo>
                      <a:lnTo>
                        <a:pt x="77" y="12"/>
                      </a:lnTo>
                      <a:lnTo>
                        <a:pt x="77" y="11"/>
                      </a:lnTo>
                      <a:lnTo>
                        <a:pt x="77" y="9"/>
                      </a:lnTo>
                      <a:lnTo>
                        <a:pt x="76" y="8"/>
                      </a:lnTo>
                      <a:lnTo>
                        <a:pt x="76" y="7"/>
                      </a:lnTo>
                      <a:lnTo>
                        <a:pt x="75" y="6"/>
                      </a:lnTo>
                      <a:lnTo>
                        <a:pt x="74" y="5"/>
                      </a:lnTo>
                      <a:lnTo>
                        <a:pt x="73" y="4"/>
                      </a:lnTo>
                      <a:lnTo>
                        <a:pt x="72" y="4"/>
                      </a:lnTo>
                      <a:lnTo>
                        <a:pt x="70" y="3"/>
                      </a:lnTo>
                      <a:lnTo>
                        <a:pt x="69" y="2"/>
                      </a:lnTo>
                      <a:lnTo>
                        <a:pt x="68" y="2"/>
                      </a:lnTo>
                      <a:lnTo>
                        <a:pt x="67" y="0"/>
                      </a:lnTo>
                      <a:lnTo>
                        <a:pt x="65" y="0"/>
                      </a:lnTo>
                      <a:lnTo>
                        <a:pt x="64" y="0"/>
                      </a:lnTo>
                      <a:lnTo>
                        <a:pt x="61" y="0"/>
                      </a:lnTo>
                      <a:lnTo>
                        <a:pt x="60" y="0"/>
                      </a:lnTo>
                      <a:lnTo>
                        <a:pt x="58" y="0"/>
                      </a:lnTo>
                      <a:lnTo>
                        <a:pt x="57" y="0"/>
                      </a:lnTo>
                      <a:lnTo>
                        <a:pt x="55" y="0"/>
                      </a:lnTo>
                      <a:lnTo>
                        <a:pt x="53" y="0"/>
                      </a:lnTo>
                      <a:lnTo>
                        <a:pt x="52" y="2"/>
                      </a:lnTo>
                      <a:lnTo>
                        <a:pt x="50" y="2"/>
                      </a:lnTo>
                      <a:lnTo>
                        <a:pt x="49" y="3"/>
                      </a:lnTo>
                      <a:lnTo>
                        <a:pt x="47" y="4"/>
                      </a:lnTo>
                      <a:lnTo>
                        <a:pt x="4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95" name="Freeform 36"/>
                <p:cNvSpPr>
                  <a:spLocks/>
                </p:cNvSpPr>
                <p:nvPr/>
              </p:nvSpPr>
              <p:spPr bwMode="auto">
                <a:xfrm>
                  <a:off x="473" y="166"/>
                  <a:ext cx="150" cy="37"/>
                </a:xfrm>
                <a:custGeom>
                  <a:avLst/>
                  <a:gdLst>
                    <a:gd name="T0" fmla="*/ 11 w 467"/>
                    <a:gd name="T1" fmla="*/ 35 h 123"/>
                    <a:gd name="T2" fmla="*/ 15 w 467"/>
                    <a:gd name="T3" fmla="*/ 28 h 123"/>
                    <a:gd name="T4" fmla="*/ 21 w 467"/>
                    <a:gd name="T5" fmla="*/ 23 h 123"/>
                    <a:gd name="T6" fmla="*/ 28 w 467"/>
                    <a:gd name="T7" fmla="*/ 18 h 123"/>
                    <a:gd name="T8" fmla="*/ 36 w 467"/>
                    <a:gd name="T9" fmla="*/ 14 h 123"/>
                    <a:gd name="T10" fmla="*/ 45 w 467"/>
                    <a:gd name="T11" fmla="*/ 11 h 123"/>
                    <a:gd name="T12" fmla="*/ 54 w 467"/>
                    <a:gd name="T13" fmla="*/ 9 h 123"/>
                    <a:gd name="T14" fmla="*/ 64 w 467"/>
                    <a:gd name="T15" fmla="*/ 8 h 123"/>
                    <a:gd name="T16" fmla="*/ 74 w 467"/>
                    <a:gd name="T17" fmla="*/ 7 h 123"/>
                    <a:gd name="T18" fmla="*/ 84 w 467"/>
                    <a:gd name="T19" fmla="*/ 7 h 123"/>
                    <a:gd name="T20" fmla="*/ 93 w 467"/>
                    <a:gd name="T21" fmla="*/ 8 h 123"/>
                    <a:gd name="T22" fmla="*/ 103 w 467"/>
                    <a:gd name="T23" fmla="*/ 10 h 123"/>
                    <a:gd name="T24" fmla="*/ 112 w 467"/>
                    <a:gd name="T25" fmla="*/ 13 h 123"/>
                    <a:gd name="T26" fmla="*/ 120 w 467"/>
                    <a:gd name="T27" fmla="*/ 17 h 123"/>
                    <a:gd name="T28" fmla="*/ 128 w 467"/>
                    <a:gd name="T29" fmla="*/ 21 h 123"/>
                    <a:gd name="T30" fmla="*/ 134 w 467"/>
                    <a:gd name="T31" fmla="*/ 26 h 123"/>
                    <a:gd name="T32" fmla="*/ 140 w 467"/>
                    <a:gd name="T33" fmla="*/ 33 h 123"/>
                    <a:gd name="T34" fmla="*/ 147 w 467"/>
                    <a:gd name="T35" fmla="*/ 26 h 123"/>
                    <a:gd name="T36" fmla="*/ 140 w 467"/>
                    <a:gd name="T37" fmla="*/ 20 h 123"/>
                    <a:gd name="T38" fmla="*/ 132 w 467"/>
                    <a:gd name="T39" fmla="*/ 14 h 123"/>
                    <a:gd name="T40" fmla="*/ 123 w 467"/>
                    <a:gd name="T41" fmla="*/ 9 h 123"/>
                    <a:gd name="T42" fmla="*/ 112 w 467"/>
                    <a:gd name="T43" fmla="*/ 5 h 123"/>
                    <a:gd name="T44" fmla="*/ 101 w 467"/>
                    <a:gd name="T45" fmla="*/ 2 h 123"/>
                    <a:gd name="T46" fmla="*/ 90 w 467"/>
                    <a:gd name="T47" fmla="*/ 1 h 123"/>
                    <a:gd name="T48" fmla="*/ 79 w 467"/>
                    <a:gd name="T49" fmla="*/ 0 h 123"/>
                    <a:gd name="T50" fmla="*/ 68 w 467"/>
                    <a:gd name="T51" fmla="*/ 0 h 123"/>
                    <a:gd name="T52" fmla="*/ 56 w 467"/>
                    <a:gd name="T53" fmla="*/ 2 h 123"/>
                    <a:gd name="T54" fmla="*/ 46 w 467"/>
                    <a:gd name="T55" fmla="*/ 4 h 123"/>
                    <a:gd name="T56" fmla="*/ 35 w 467"/>
                    <a:gd name="T57" fmla="*/ 7 h 123"/>
                    <a:gd name="T58" fmla="*/ 25 w 467"/>
                    <a:gd name="T59" fmla="*/ 11 h 123"/>
                    <a:gd name="T60" fmla="*/ 16 w 467"/>
                    <a:gd name="T61" fmla="*/ 16 h 123"/>
                    <a:gd name="T62" fmla="*/ 9 w 467"/>
                    <a:gd name="T63" fmla="*/ 22 h 123"/>
                    <a:gd name="T64" fmla="*/ 3 w 467"/>
                    <a:gd name="T65" fmla="*/ 29 h 123"/>
                    <a:gd name="T66" fmla="*/ 11 w 467"/>
                    <a:gd name="T67" fmla="*/ 35 h 123"/>
                    <a:gd name="T68" fmla="*/ 0 w 467"/>
                    <a:gd name="T69" fmla="*/ 33 h 123"/>
                    <a:gd name="T70" fmla="*/ 0 w 467"/>
                    <a:gd name="T71" fmla="*/ 33 h 123"/>
                    <a:gd name="T72" fmla="*/ 0 w 467"/>
                    <a:gd name="T73" fmla="*/ 34 h 123"/>
                    <a:gd name="T74" fmla="*/ 0 w 467"/>
                    <a:gd name="T75" fmla="*/ 35 h 123"/>
                    <a:gd name="T76" fmla="*/ 1 w 467"/>
                    <a:gd name="T77" fmla="*/ 35 h 123"/>
                    <a:gd name="T78" fmla="*/ 2 w 467"/>
                    <a:gd name="T79" fmla="*/ 36 h 123"/>
                    <a:gd name="T80" fmla="*/ 2 w 467"/>
                    <a:gd name="T81" fmla="*/ 36 h 123"/>
                    <a:gd name="T82" fmla="*/ 3 w 467"/>
                    <a:gd name="T83" fmla="*/ 37 h 123"/>
                    <a:gd name="T84" fmla="*/ 4 w 467"/>
                    <a:gd name="T85" fmla="*/ 37 h 123"/>
                    <a:gd name="T86" fmla="*/ 5 w 467"/>
                    <a:gd name="T87" fmla="*/ 37 h 123"/>
                    <a:gd name="T88" fmla="*/ 6 w 467"/>
                    <a:gd name="T89" fmla="*/ 37 h 123"/>
                    <a:gd name="T90" fmla="*/ 7 w 467"/>
                    <a:gd name="T91" fmla="*/ 37 h 123"/>
                    <a:gd name="T92" fmla="*/ 8 w 467"/>
                    <a:gd name="T93" fmla="*/ 37 h 123"/>
                    <a:gd name="T94" fmla="*/ 9 w 467"/>
                    <a:gd name="T95" fmla="*/ 36 h 123"/>
                    <a:gd name="T96" fmla="*/ 10 w 467"/>
                    <a:gd name="T97" fmla="*/ 35 h 123"/>
                    <a:gd name="T98" fmla="*/ 11 w 467"/>
                    <a:gd name="T99" fmla="*/ 35 h 123"/>
                    <a:gd name="T100" fmla="*/ 0 w 467"/>
                    <a:gd name="T101" fmla="*/ 32 h 1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67" h="123">
                      <a:moveTo>
                        <a:pt x="1" y="108"/>
                      </a:moveTo>
                      <a:lnTo>
                        <a:pt x="33" y="115"/>
                      </a:lnTo>
                      <a:lnTo>
                        <a:pt x="40" y="105"/>
                      </a:lnTo>
                      <a:lnTo>
                        <a:pt x="48" y="94"/>
                      </a:lnTo>
                      <a:lnTo>
                        <a:pt x="57" y="85"/>
                      </a:lnTo>
                      <a:lnTo>
                        <a:pt x="66" y="76"/>
                      </a:lnTo>
                      <a:lnTo>
                        <a:pt x="77" y="68"/>
                      </a:lnTo>
                      <a:lnTo>
                        <a:pt x="88" y="60"/>
                      </a:lnTo>
                      <a:lnTo>
                        <a:pt x="101" y="54"/>
                      </a:lnTo>
                      <a:lnTo>
                        <a:pt x="113" y="48"/>
                      </a:lnTo>
                      <a:lnTo>
                        <a:pt x="126" y="42"/>
                      </a:lnTo>
                      <a:lnTo>
                        <a:pt x="139" y="38"/>
                      </a:lnTo>
                      <a:lnTo>
                        <a:pt x="154" y="33"/>
                      </a:lnTo>
                      <a:lnTo>
                        <a:pt x="169" y="30"/>
                      </a:lnTo>
                      <a:lnTo>
                        <a:pt x="184" y="27"/>
                      </a:lnTo>
                      <a:lnTo>
                        <a:pt x="198" y="25"/>
                      </a:lnTo>
                      <a:lnTo>
                        <a:pt x="214" y="23"/>
                      </a:lnTo>
                      <a:lnTo>
                        <a:pt x="229" y="23"/>
                      </a:lnTo>
                      <a:lnTo>
                        <a:pt x="245" y="23"/>
                      </a:lnTo>
                      <a:lnTo>
                        <a:pt x="261" y="23"/>
                      </a:lnTo>
                      <a:lnTo>
                        <a:pt x="275" y="25"/>
                      </a:lnTo>
                      <a:lnTo>
                        <a:pt x="291" y="26"/>
                      </a:lnTo>
                      <a:lnTo>
                        <a:pt x="305" y="30"/>
                      </a:lnTo>
                      <a:lnTo>
                        <a:pt x="320" y="33"/>
                      </a:lnTo>
                      <a:lnTo>
                        <a:pt x="334" y="38"/>
                      </a:lnTo>
                      <a:lnTo>
                        <a:pt x="348" y="42"/>
                      </a:lnTo>
                      <a:lnTo>
                        <a:pt x="362" y="48"/>
                      </a:lnTo>
                      <a:lnTo>
                        <a:pt x="374" y="55"/>
                      </a:lnTo>
                      <a:lnTo>
                        <a:pt x="387" y="62"/>
                      </a:lnTo>
                      <a:lnTo>
                        <a:pt x="398" y="69"/>
                      </a:lnTo>
                      <a:lnTo>
                        <a:pt x="409" y="79"/>
                      </a:lnTo>
                      <a:lnTo>
                        <a:pt x="418" y="88"/>
                      </a:lnTo>
                      <a:lnTo>
                        <a:pt x="427" y="99"/>
                      </a:lnTo>
                      <a:lnTo>
                        <a:pt x="435" y="109"/>
                      </a:lnTo>
                      <a:lnTo>
                        <a:pt x="467" y="101"/>
                      </a:lnTo>
                      <a:lnTo>
                        <a:pt x="458" y="88"/>
                      </a:lnTo>
                      <a:lnTo>
                        <a:pt x="448" y="76"/>
                      </a:lnTo>
                      <a:lnTo>
                        <a:pt x="436" y="65"/>
                      </a:lnTo>
                      <a:lnTo>
                        <a:pt x="424" y="56"/>
                      </a:lnTo>
                      <a:lnTo>
                        <a:pt x="410" y="46"/>
                      </a:lnTo>
                      <a:lnTo>
                        <a:pt x="397" y="38"/>
                      </a:lnTo>
                      <a:lnTo>
                        <a:pt x="382" y="30"/>
                      </a:lnTo>
                      <a:lnTo>
                        <a:pt x="366" y="23"/>
                      </a:lnTo>
                      <a:lnTo>
                        <a:pt x="350" y="17"/>
                      </a:lnTo>
                      <a:lnTo>
                        <a:pt x="333" y="13"/>
                      </a:lnTo>
                      <a:lnTo>
                        <a:pt x="316" y="8"/>
                      </a:lnTo>
                      <a:lnTo>
                        <a:pt x="299" y="5"/>
                      </a:lnTo>
                      <a:lnTo>
                        <a:pt x="281" y="3"/>
                      </a:lnTo>
                      <a:lnTo>
                        <a:pt x="264" y="1"/>
                      </a:lnTo>
                      <a:lnTo>
                        <a:pt x="246" y="0"/>
                      </a:lnTo>
                      <a:lnTo>
                        <a:pt x="228" y="0"/>
                      </a:lnTo>
                      <a:lnTo>
                        <a:pt x="211" y="1"/>
                      </a:lnTo>
                      <a:lnTo>
                        <a:pt x="193" y="3"/>
                      </a:lnTo>
                      <a:lnTo>
                        <a:pt x="175" y="5"/>
                      </a:lnTo>
                      <a:lnTo>
                        <a:pt x="158" y="8"/>
                      </a:lnTo>
                      <a:lnTo>
                        <a:pt x="142" y="13"/>
                      </a:lnTo>
                      <a:lnTo>
                        <a:pt x="125" y="17"/>
                      </a:lnTo>
                      <a:lnTo>
                        <a:pt x="109" y="23"/>
                      </a:lnTo>
                      <a:lnTo>
                        <a:pt x="93" y="30"/>
                      </a:lnTo>
                      <a:lnTo>
                        <a:pt x="78" y="37"/>
                      </a:lnTo>
                      <a:lnTo>
                        <a:pt x="65" y="44"/>
                      </a:lnTo>
                      <a:lnTo>
                        <a:pt x="51" y="54"/>
                      </a:lnTo>
                      <a:lnTo>
                        <a:pt x="40" y="63"/>
                      </a:lnTo>
                      <a:lnTo>
                        <a:pt x="28" y="73"/>
                      </a:lnTo>
                      <a:lnTo>
                        <a:pt x="18" y="83"/>
                      </a:lnTo>
                      <a:lnTo>
                        <a:pt x="9" y="96"/>
                      </a:lnTo>
                      <a:lnTo>
                        <a:pt x="1" y="108"/>
                      </a:lnTo>
                      <a:lnTo>
                        <a:pt x="33" y="115"/>
                      </a:lnTo>
                      <a:lnTo>
                        <a:pt x="1" y="108"/>
                      </a:lnTo>
                      <a:lnTo>
                        <a:pt x="0" y="109"/>
                      </a:lnTo>
                      <a:lnTo>
                        <a:pt x="0" y="110"/>
                      </a:lnTo>
                      <a:lnTo>
                        <a:pt x="0" y="111"/>
                      </a:lnTo>
                      <a:lnTo>
                        <a:pt x="0" y="113"/>
                      </a:lnTo>
                      <a:lnTo>
                        <a:pt x="0" y="114"/>
                      </a:lnTo>
                      <a:lnTo>
                        <a:pt x="0" y="115"/>
                      </a:lnTo>
                      <a:lnTo>
                        <a:pt x="1" y="116"/>
                      </a:lnTo>
                      <a:lnTo>
                        <a:pt x="2" y="117"/>
                      </a:lnTo>
                      <a:lnTo>
                        <a:pt x="3" y="118"/>
                      </a:lnTo>
                      <a:lnTo>
                        <a:pt x="5" y="119"/>
                      </a:lnTo>
                      <a:lnTo>
                        <a:pt x="6" y="119"/>
                      </a:lnTo>
                      <a:lnTo>
                        <a:pt x="7" y="120"/>
                      </a:lnTo>
                      <a:lnTo>
                        <a:pt x="9" y="120"/>
                      </a:lnTo>
                      <a:lnTo>
                        <a:pt x="10" y="122"/>
                      </a:lnTo>
                      <a:lnTo>
                        <a:pt x="11" y="122"/>
                      </a:lnTo>
                      <a:lnTo>
                        <a:pt x="12" y="123"/>
                      </a:lnTo>
                      <a:lnTo>
                        <a:pt x="15" y="123"/>
                      </a:lnTo>
                      <a:lnTo>
                        <a:pt x="16" y="123"/>
                      </a:lnTo>
                      <a:lnTo>
                        <a:pt x="18" y="123"/>
                      </a:lnTo>
                      <a:lnTo>
                        <a:pt x="19" y="123"/>
                      </a:lnTo>
                      <a:lnTo>
                        <a:pt x="20" y="123"/>
                      </a:lnTo>
                      <a:lnTo>
                        <a:pt x="23" y="123"/>
                      </a:lnTo>
                      <a:lnTo>
                        <a:pt x="24" y="122"/>
                      </a:lnTo>
                      <a:lnTo>
                        <a:pt x="25" y="122"/>
                      </a:lnTo>
                      <a:lnTo>
                        <a:pt x="26" y="120"/>
                      </a:lnTo>
                      <a:lnTo>
                        <a:pt x="28" y="120"/>
                      </a:lnTo>
                      <a:lnTo>
                        <a:pt x="29" y="119"/>
                      </a:lnTo>
                      <a:lnTo>
                        <a:pt x="31" y="118"/>
                      </a:lnTo>
                      <a:lnTo>
                        <a:pt x="32" y="117"/>
                      </a:lnTo>
                      <a:lnTo>
                        <a:pt x="33" y="116"/>
                      </a:lnTo>
                      <a:lnTo>
                        <a:pt x="33" y="115"/>
                      </a:lnTo>
                      <a:lnTo>
                        <a:pt x="1"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96" name="Freeform 37"/>
                <p:cNvSpPr>
                  <a:spLocks/>
                </p:cNvSpPr>
                <p:nvPr/>
              </p:nvSpPr>
              <p:spPr bwMode="auto">
                <a:xfrm>
                  <a:off x="473" y="180"/>
                  <a:ext cx="28" cy="22"/>
                </a:xfrm>
                <a:custGeom>
                  <a:avLst/>
                  <a:gdLst>
                    <a:gd name="T0" fmla="*/ 19 w 84"/>
                    <a:gd name="T1" fmla="*/ 1 h 68"/>
                    <a:gd name="T2" fmla="*/ 17 w 84"/>
                    <a:gd name="T3" fmla="*/ 2 h 68"/>
                    <a:gd name="T4" fmla="*/ 15 w 84"/>
                    <a:gd name="T5" fmla="*/ 3 h 68"/>
                    <a:gd name="T6" fmla="*/ 14 w 84"/>
                    <a:gd name="T7" fmla="*/ 4 h 68"/>
                    <a:gd name="T8" fmla="*/ 12 w 84"/>
                    <a:gd name="T9" fmla="*/ 6 h 68"/>
                    <a:gd name="T10" fmla="*/ 11 w 84"/>
                    <a:gd name="T11" fmla="*/ 6 h 68"/>
                    <a:gd name="T12" fmla="*/ 10 w 84"/>
                    <a:gd name="T13" fmla="*/ 8 h 68"/>
                    <a:gd name="T14" fmla="*/ 8 w 84"/>
                    <a:gd name="T15" fmla="*/ 9 h 68"/>
                    <a:gd name="T16" fmla="*/ 7 w 84"/>
                    <a:gd name="T17" fmla="*/ 10 h 68"/>
                    <a:gd name="T18" fmla="*/ 6 w 84"/>
                    <a:gd name="T19" fmla="*/ 12 h 68"/>
                    <a:gd name="T20" fmla="*/ 5 w 84"/>
                    <a:gd name="T21" fmla="*/ 13 h 68"/>
                    <a:gd name="T22" fmla="*/ 4 w 84"/>
                    <a:gd name="T23" fmla="*/ 14 h 68"/>
                    <a:gd name="T24" fmla="*/ 3 w 84"/>
                    <a:gd name="T25" fmla="*/ 15 h 68"/>
                    <a:gd name="T26" fmla="*/ 2 w 84"/>
                    <a:gd name="T27" fmla="*/ 16 h 68"/>
                    <a:gd name="T28" fmla="*/ 1 w 84"/>
                    <a:gd name="T29" fmla="*/ 17 h 68"/>
                    <a:gd name="T30" fmla="*/ 0 w 84"/>
                    <a:gd name="T31" fmla="*/ 19 h 68"/>
                    <a:gd name="T32" fmla="*/ 0 w 84"/>
                    <a:gd name="T33" fmla="*/ 20 h 68"/>
                    <a:gd name="T34" fmla="*/ 11 w 84"/>
                    <a:gd name="T35" fmla="*/ 22 h 68"/>
                    <a:gd name="T36" fmla="*/ 11 w 84"/>
                    <a:gd name="T37" fmla="*/ 20 h 68"/>
                    <a:gd name="T38" fmla="*/ 12 w 84"/>
                    <a:gd name="T39" fmla="*/ 20 h 68"/>
                    <a:gd name="T40" fmla="*/ 13 w 84"/>
                    <a:gd name="T41" fmla="*/ 19 h 68"/>
                    <a:gd name="T42" fmla="*/ 14 w 84"/>
                    <a:gd name="T43" fmla="*/ 17 h 68"/>
                    <a:gd name="T44" fmla="*/ 14 w 84"/>
                    <a:gd name="T45" fmla="*/ 17 h 68"/>
                    <a:gd name="T46" fmla="*/ 15 w 84"/>
                    <a:gd name="T47" fmla="*/ 15 h 68"/>
                    <a:gd name="T48" fmla="*/ 16 w 84"/>
                    <a:gd name="T49" fmla="*/ 15 h 68"/>
                    <a:gd name="T50" fmla="*/ 17 w 84"/>
                    <a:gd name="T51" fmla="*/ 14 h 68"/>
                    <a:gd name="T52" fmla="*/ 19 w 84"/>
                    <a:gd name="T53" fmla="*/ 12 h 68"/>
                    <a:gd name="T54" fmla="*/ 19 w 84"/>
                    <a:gd name="T55" fmla="*/ 11 h 68"/>
                    <a:gd name="T56" fmla="*/ 20 w 84"/>
                    <a:gd name="T57" fmla="*/ 10 h 68"/>
                    <a:gd name="T58" fmla="*/ 22 w 84"/>
                    <a:gd name="T59" fmla="*/ 9 h 68"/>
                    <a:gd name="T60" fmla="*/ 23 w 84"/>
                    <a:gd name="T61" fmla="*/ 8 h 68"/>
                    <a:gd name="T62" fmla="*/ 24 w 84"/>
                    <a:gd name="T63" fmla="*/ 7 h 68"/>
                    <a:gd name="T64" fmla="*/ 26 w 84"/>
                    <a:gd name="T65" fmla="*/ 6 h 68"/>
                    <a:gd name="T66" fmla="*/ 27 w 84"/>
                    <a:gd name="T67" fmla="*/ 1 h 68"/>
                    <a:gd name="T68" fmla="*/ 27 w 84"/>
                    <a:gd name="T69" fmla="*/ 6 h 68"/>
                    <a:gd name="T70" fmla="*/ 28 w 84"/>
                    <a:gd name="T71" fmla="*/ 5 h 68"/>
                    <a:gd name="T72" fmla="*/ 28 w 84"/>
                    <a:gd name="T73" fmla="*/ 4 h 68"/>
                    <a:gd name="T74" fmla="*/ 28 w 84"/>
                    <a:gd name="T75" fmla="*/ 4 h 68"/>
                    <a:gd name="T76" fmla="*/ 28 w 84"/>
                    <a:gd name="T77" fmla="*/ 3 h 68"/>
                    <a:gd name="T78" fmla="*/ 28 w 84"/>
                    <a:gd name="T79" fmla="*/ 3 h 68"/>
                    <a:gd name="T80" fmla="*/ 27 w 84"/>
                    <a:gd name="T81" fmla="*/ 2 h 68"/>
                    <a:gd name="T82" fmla="*/ 27 w 84"/>
                    <a:gd name="T83" fmla="*/ 1 h 68"/>
                    <a:gd name="T84" fmla="*/ 26 w 84"/>
                    <a:gd name="T85" fmla="*/ 1 h 68"/>
                    <a:gd name="T86" fmla="*/ 25 w 84"/>
                    <a:gd name="T87" fmla="*/ 0 h 68"/>
                    <a:gd name="T88" fmla="*/ 24 w 84"/>
                    <a:gd name="T89" fmla="*/ 0 h 68"/>
                    <a:gd name="T90" fmla="*/ 23 w 84"/>
                    <a:gd name="T91" fmla="*/ 0 h 68"/>
                    <a:gd name="T92" fmla="*/ 22 w 84"/>
                    <a:gd name="T93" fmla="*/ 0 h 68"/>
                    <a:gd name="T94" fmla="*/ 21 w 84"/>
                    <a:gd name="T95" fmla="*/ 0 h 68"/>
                    <a:gd name="T96" fmla="*/ 20 w 84"/>
                    <a:gd name="T97" fmla="*/ 0 h 68"/>
                    <a:gd name="T98" fmla="*/ 19 w 84"/>
                    <a:gd name="T99" fmla="*/ 1 h 68"/>
                    <a:gd name="T100" fmla="*/ 18 w 84"/>
                    <a:gd name="T101" fmla="*/ 6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4" h="68">
                      <a:moveTo>
                        <a:pt x="54" y="18"/>
                      </a:moveTo>
                      <a:lnTo>
                        <a:pt x="56" y="3"/>
                      </a:lnTo>
                      <a:lnTo>
                        <a:pt x="52" y="4"/>
                      </a:lnTo>
                      <a:lnTo>
                        <a:pt x="50" y="7"/>
                      </a:lnTo>
                      <a:lnTo>
                        <a:pt x="48" y="8"/>
                      </a:lnTo>
                      <a:lnTo>
                        <a:pt x="46" y="10"/>
                      </a:lnTo>
                      <a:lnTo>
                        <a:pt x="42" y="11"/>
                      </a:lnTo>
                      <a:lnTo>
                        <a:pt x="41" y="13"/>
                      </a:lnTo>
                      <a:lnTo>
                        <a:pt x="39" y="16"/>
                      </a:lnTo>
                      <a:lnTo>
                        <a:pt x="37" y="17"/>
                      </a:lnTo>
                      <a:lnTo>
                        <a:pt x="34" y="19"/>
                      </a:lnTo>
                      <a:lnTo>
                        <a:pt x="32" y="20"/>
                      </a:lnTo>
                      <a:lnTo>
                        <a:pt x="30" y="22"/>
                      </a:lnTo>
                      <a:lnTo>
                        <a:pt x="29" y="25"/>
                      </a:lnTo>
                      <a:lnTo>
                        <a:pt x="26" y="26"/>
                      </a:lnTo>
                      <a:lnTo>
                        <a:pt x="24" y="28"/>
                      </a:lnTo>
                      <a:lnTo>
                        <a:pt x="23" y="30"/>
                      </a:lnTo>
                      <a:lnTo>
                        <a:pt x="21" y="32"/>
                      </a:lnTo>
                      <a:lnTo>
                        <a:pt x="20" y="34"/>
                      </a:lnTo>
                      <a:lnTo>
                        <a:pt x="17" y="36"/>
                      </a:lnTo>
                      <a:lnTo>
                        <a:pt x="16" y="37"/>
                      </a:lnTo>
                      <a:lnTo>
                        <a:pt x="14" y="39"/>
                      </a:lnTo>
                      <a:lnTo>
                        <a:pt x="13" y="41"/>
                      </a:lnTo>
                      <a:lnTo>
                        <a:pt x="12" y="43"/>
                      </a:lnTo>
                      <a:lnTo>
                        <a:pt x="9" y="45"/>
                      </a:lnTo>
                      <a:lnTo>
                        <a:pt x="8" y="46"/>
                      </a:lnTo>
                      <a:lnTo>
                        <a:pt x="7" y="49"/>
                      </a:lnTo>
                      <a:lnTo>
                        <a:pt x="6" y="50"/>
                      </a:lnTo>
                      <a:lnTo>
                        <a:pt x="5" y="52"/>
                      </a:lnTo>
                      <a:lnTo>
                        <a:pt x="4" y="53"/>
                      </a:lnTo>
                      <a:lnTo>
                        <a:pt x="3" y="55"/>
                      </a:lnTo>
                      <a:lnTo>
                        <a:pt x="1" y="58"/>
                      </a:lnTo>
                      <a:lnTo>
                        <a:pt x="0" y="59"/>
                      </a:lnTo>
                      <a:lnTo>
                        <a:pt x="0" y="61"/>
                      </a:lnTo>
                      <a:lnTo>
                        <a:pt x="32" y="68"/>
                      </a:lnTo>
                      <a:lnTo>
                        <a:pt x="33" y="67"/>
                      </a:lnTo>
                      <a:lnTo>
                        <a:pt x="33" y="66"/>
                      </a:lnTo>
                      <a:lnTo>
                        <a:pt x="34" y="63"/>
                      </a:lnTo>
                      <a:lnTo>
                        <a:pt x="35" y="62"/>
                      </a:lnTo>
                      <a:lnTo>
                        <a:pt x="37" y="61"/>
                      </a:lnTo>
                      <a:lnTo>
                        <a:pt x="38" y="59"/>
                      </a:lnTo>
                      <a:lnTo>
                        <a:pt x="39" y="58"/>
                      </a:lnTo>
                      <a:lnTo>
                        <a:pt x="40" y="56"/>
                      </a:lnTo>
                      <a:lnTo>
                        <a:pt x="41" y="54"/>
                      </a:lnTo>
                      <a:lnTo>
                        <a:pt x="42" y="53"/>
                      </a:lnTo>
                      <a:lnTo>
                        <a:pt x="43" y="51"/>
                      </a:lnTo>
                      <a:lnTo>
                        <a:pt x="44" y="50"/>
                      </a:lnTo>
                      <a:lnTo>
                        <a:pt x="46" y="47"/>
                      </a:lnTo>
                      <a:lnTo>
                        <a:pt x="48" y="46"/>
                      </a:lnTo>
                      <a:lnTo>
                        <a:pt x="49" y="45"/>
                      </a:lnTo>
                      <a:lnTo>
                        <a:pt x="50" y="43"/>
                      </a:lnTo>
                      <a:lnTo>
                        <a:pt x="52" y="42"/>
                      </a:lnTo>
                      <a:lnTo>
                        <a:pt x="54" y="39"/>
                      </a:lnTo>
                      <a:lnTo>
                        <a:pt x="56" y="38"/>
                      </a:lnTo>
                      <a:lnTo>
                        <a:pt x="57" y="36"/>
                      </a:lnTo>
                      <a:lnTo>
                        <a:pt x="58" y="35"/>
                      </a:lnTo>
                      <a:lnTo>
                        <a:pt x="60" y="34"/>
                      </a:lnTo>
                      <a:lnTo>
                        <a:pt x="61" y="32"/>
                      </a:lnTo>
                      <a:lnTo>
                        <a:pt x="64" y="30"/>
                      </a:lnTo>
                      <a:lnTo>
                        <a:pt x="66" y="29"/>
                      </a:lnTo>
                      <a:lnTo>
                        <a:pt x="67" y="27"/>
                      </a:lnTo>
                      <a:lnTo>
                        <a:pt x="69" y="26"/>
                      </a:lnTo>
                      <a:lnTo>
                        <a:pt x="72" y="25"/>
                      </a:lnTo>
                      <a:lnTo>
                        <a:pt x="73" y="22"/>
                      </a:lnTo>
                      <a:lnTo>
                        <a:pt x="75" y="21"/>
                      </a:lnTo>
                      <a:lnTo>
                        <a:pt x="77" y="20"/>
                      </a:lnTo>
                      <a:lnTo>
                        <a:pt x="78" y="19"/>
                      </a:lnTo>
                      <a:lnTo>
                        <a:pt x="80" y="4"/>
                      </a:lnTo>
                      <a:lnTo>
                        <a:pt x="78" y="19"/>
                      </a:lnTo>
                      <a:lnTo>
                        <a:pt x="81" y="18"/>
                      </a:lnTo>
                      <a:lnTo>
                        <a:pt x="82" y="17"/>
                      </a:lnTo>
                      <a:lnTo>
                        <a:pt x="83" y="16"/>
                      </a:lnTo>
                      <a:lnTo>
                        <a:pt x="83" y="15"/>
                      </a:lnTo>
                      <a:lnTo>
                        <a:pt x="84" y="13"/>
                      </a:lnTo>
                      <a:lnTo>
                        <a:pt x="84" y="11"/>
                      </a:lnTo>
                      <a:lnTo>
                        <a:pt x="84" y="10"/>
                      </a:lnTo>
                      <a:lnTo>
                        <a:pt x="84" y="9"/>
                      </a:lnTo>
                      <a:lnTo>
                        <a:pt x="83" y="8"/>
                      </a:lnTo>
                      <a:lnTo>
                        <a:pt x="83" y="7"/>
                      </a:lnTo>
                      <a:lnTo>
                        <a:pt x="82" y="5"/>
                      </a:lnTo>
                      <a:lnTo>
                        <a:pt x="80" y="4"/>
                      </a:lnTo>
                      <a:lnTo>
                        <a:pt x="80" y="3"/>
                      </a:lnTo>
                      <a:lnTo>
                        <a:pt x="78" y="2"/>
                      </a:lnTo>
                      <a:lnTo>
                        <a:pt x="76" y="2"/>
                      </a:lnTo>
                      <a:lnTo>
                        <a:pt x="75" y="1"/>
                      </a:lnTo>
                      <a:lnTo>
                        <a:pt x="74" y="1"/>
                      </a:lnTo>
                      <a:lnTo>
                        <a:pt x="73" y="1"/>
                      </a:lnTo>
                      <a:lnTo>
                        <a:pt x="71" y="0"/>
                      </a:lnTo>
                      <a:lnTo>
                        <a:pt x="69" y="0"/>
                      </a:lnTo>
                      <a:lnTo>
                        <a:pt x="68" y="0"/>
                      </a:lnTo>
                      <a:lnTo>
                        <a:pt x="66" y="0"/>
                      </a:lnTo>
                      <a:lnTo>
                        <a:pt x="65" y="0"/>
                      </a:lnTo>
                      <a:lnTo>
                        <a:pt x="63" y="0"/>
                      </a:lnTo>
                      <a:lnTo>
                        <a:pt x="61" y="1"/>
                      </a:lnTo>
                      <a:lnTo>
                        <a:pt x="59" y="1"/>
                      </a:lnTo>
                      <a:lnTo>
                        <a:pt x="58" y="2"/>
                      </a:lnTo>
                      <a:lnTo>
                        <a:pt x="56" y="2"/>
                      </a:lnTo>
                      <a:lnTo>
                        <a:pt x="56" y="3"/>
                      </a:lnTo>
                      <a:lnTo>
                        <a:pt x="5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97" name="Freeform 38"/>
                <p:cNvSpPr>
                  <a:spLocks/>
                </p:cNvSpPr>
                <p:nvPr/>
              </p:nvSpPr>
              <p:spPr bwMode="auto">
                <a:xfrm>
                  <a:off x="344" y="164"/>
                  <a:ext cx="155" cy="65"/>
                </a:xfrm>
                <a:custGeom>
                  <a:avLst/>
                  <a:gdLst>
                    <a:gd name="T0" fmla="*/ 11 w 483"/>
                    <a:gd name="T1" fmla="*/ 62 h 206"/>
                    <a:gd name="T2" fmla="*/ 12 w 483"/>
                    <a:gd name="T3" fmla="*/ 51 h 206"/>
                    <a:gd name="T4" fmla="*/ 15 w 483"/>
                    <a:gd name="T5" fmla="*/ 43 h 206"/>
                    <a:gd name="T6" fmla="*/ 20 w 483"/>
                    <a:gd name="T7" fmla="*/ 34 h 206"/>
                    <a:gd name="T8" fmla="*/ 26 w 483"/>
                    <a:gd name="T9" fmla="*/ 27 h 206"/>
                    <a:gd name="T10" fmla="*/ 34 w 483"/>
                    <a:gd name="T11" fmla="*/ 22 h 206"/>
                    <a:gd name="T12" fmla="*/ 43 w 483"/>
                    <a:gd name="T13" fmla="*/ 17 h 206"/>
                    <a:gd name="T14" fmla="*/ 53 w 483"/>
                    <a:gd name="T15" fmla="*/ 13 h 206"/>
                    <a:gd name="T16" fmla="*/ 63 w 483"/>
                    <a:gd name="T17" fmla="*/ 10 h 206"/>
                    <a:gd name="T18" fmla="*/ 74 w 483"/>
                    <a:gd name="T19" fmla="*/ 8 h 206"/>
                    <a:gd name="T20" fmla="*/ 86 w 483"/>
                    <a:gd name="T21" fmla="*/ 7 h 206"/>
                    <a:gd name="T22" fmla="*/ 98 w 483"/>
                    <a:gd name="T23" fmla="*/ 7 h 206"/>
                    <a:gd name="T24" fmla="*/ 108 w 483"/>
                    <a:gd name="T25" fmla="*/ 8 h 206"/>
                    <a:gd name="T26" fmla="*/ 119 w 483"/>
                    <a:gd name="T27" fmla="*/ 10 h 206"/>
                    <a:gd name="T28" fmla="*/ 129 w 483"/>
                    <a:gd name="T29" fmla="*/ 13 h 206"/>
                    <a:gd name="T30" fmla="*/ 139 w 483"/>
                    <a:gd name="T31" fmla="*/ 17 h 206"/>
                    <a:gd name="T32" fmla="*/ 147 w 483"/>
                    <a:gd name="T33" fmla="*/ 22 h 206"/>
                    <a:gd name="T34" fmla="*/ 151 w 483"/>
                    <a:gd name="T35" fmla="*/ 15 h 206"/>
                    <a:gd name="T36" fmla="*/ 140 w 483"/>
                    <a:gd name="T37" fmla="*/ 9 h 206"/>
                    <a:gd name="T38" fmla="*/ 129 w 483"/>
                    <a:gd name="T39" fmla="*/ 5 h 206"/>
                    <a:gd name="T40" fmla="*/ 117 w 483"/>
                    <a:gd name="T41" fmla="*/ 3 h 206"/>
                    <a:gd name="T42" fmla="*/ 105 w 483"/>
                    <a:gd name="T43" fmla="*/ 1 h 206"/>
                    <a:gd name="T44" fmla="*/ 91 w 483"/>
                    <a:gd name="T45" fmla="*/ 0 h 206"/>
                    <a:gd name="T46" fmla="*/ 79 w 483"/>
                    <a:gd name="T47" fmla="*/ 0 h 206"/>
                    <a:gd name="T48" fmla="*/ 66 w 483"/>
                    <a:gd name="T49" fmla="*/ 2 h 206"/>
                    <a:gd name="T50" fmla="*/ 53 w 483"/>
                    <a:gd name="T51" fmla="*/ 4 h 206"/>
                    <a:gd name="T52" fmla="*/ 42 w 483"/>
                    <a:gd name="T53" fmla="*/ 9 h 206"/>
                    <a:gd name="T54" fmla="*/ 31 w 483"/>
                    <a:gd name="T55" fmla="*/ 14 h 206"/>
                    <a:gd name="T56" fmla="*/ 22 w 483"/>
                    <a:gd name="T57" fmla="*/ 20 h 206"/>
                    <a:gd name="T58" fmla="*/ 13 w 483"/>
                    <a:gd name="T59" fmla="*/ 27 h 206"/>
                    <a:gd name="T60" fmla="*/ 7 w 483"/>
                    <a:gd name="T61" fmla="*/ 36 h 206"/>
                    <a:gd name="T62" fmla="*/ 2 w 483"/>
                    <a:gd name="T63" fmla="*/ 45 h 206"/>
                    <a:gd name="T64" fmla="*/ 0 w 483"/>
                    <a:gd name="T65" fmla="*/ 56 h 206"/>
                    <a:gd name="T66" fmla="*/ 11 w 483"/>
                    <a:gd name="T67" fmla="*/ 62 h 206"/>
                    <a:gd name="T68" fmla="*/ 0 w 483"/>
                    <a:gd name="T69" fmla="*/ 62 h 206"/>
                    <a:gd name="T70" fmla="*/ 0 w 483"/>
                    <a:gd name="T71" fmla="*/ 63 h 206"/>
                    <a:gd name="T72" fmla="*/ 1 w 483"/>
                    <a:gd name="T73" fmla="*/ 63 h 206"/>
                    <a:gd name="T74" fmla="*/ 1 w 483"/>
                    <a:gd name="T75" fmla="*/ 64 h 206"/>
                    <a:gd name="T76" fmla="*/ 2 w 483"/>
                    <a:gd name="T77" fmla="*/ 65 h 206"/>
                    <a:gd name="T78" fmla="*/ 3 w 483"/>
                    <a:gd name="T79" fmla="*/ 65 h 206"/>
                    <a:gd name="T80" fmla="*/ 4 w 483"/>
                    <a:gd name="T81" fmla="*/ 65 h 206"/>
                    <a:gd name="T82" fmla="*/ 5 w 483"/>
                    <a:gd name="T83" fmla="*/ 65 h 206"/>
                    <a:gd name="T84" fmla="*/ 6 w 483"/>
                    <a:gd name="T85" fmla="*/ 65 h 206"/>
                    <a:gd name="T86" fmla="*/ 7 w 483"/>
                    <a:gd name="T87" fmla="*/ 65 h 206"/>
                    <a:gd name="T88" fmla="*/ 8 w 483"/>
                    <a:gd name="T89" fmla="*/ 65 h 206"/>
                    <a:gd name="T90" fmla="*/ 9 w 483"/>
                    <a:gd name="T91" fmla="*/ 64 h 206"/>
                    <a:gd name="T92" fmla="*/ 10 w 483"/>
                    <a:gd name="T93" fmla="*/ 64 h 206"/>
                    <a:gd name="T94" fmla="*/ 11 w 483"/>
                    <a:gd name="T95" fmla="*/ 63 h 206"/>
                    <a:gd name="T96" fmla="*/ 11 w 483"/>
                    <a:gd name="T97" fmla="*/ 63 h 206"/>
                    <a:gd name="T98" fmla="*/ 11 w 483"/>
                    <a:gd name="T99" fmla="*/ 62 h 206"/>
                    <a:gd name="T100" fmla="*/ 0 w 483"/>
                    <a:gd name="T101" fmla="*/ 62 h 2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3" h="206">
                      <a:moveTo>
                        <a:pt x="0" y="196"/>
                      </a:moveTo>
                      <a:lnTo>
                        <a:pt x="34" y="196"/>
                      </a:lnTo>
                      <a:lnTo>
                        <a:pt x="35" y="179"/>
                      </a:lnTo>
                      <a:lnTo>
                        <a:pt x="37" y="163"/>
                      </a:lnTo>
                      <a:lnTo>
                        <a:pt x="40" y="148"/>
                      </a:lnTo>
                      <a:lnTo>
                        <a:pt x="46" y="135"/>
                      </a:lnTo>
                      <a:lnTo>
                        <a:pt x="53" y="121"/>
                      </a:lnTo>
                      <a:lnTo>
                        <a:pt x="61" y="108"/>
                      </a:lnTo>
                      <a:lnTo>
                        <a:pt x="70" y="97"/>
                      </a:lnTo>
                      <a:lnTo>
                        <a:pt x="81" y="87"/>
                      </a:lnTo>
                      <a:lnTo>
                        <a:pt x="93" y="78"/>
                      </a:lnTo>
                      <a:lnTo>
                        <a:pt x="105" y="69"/>
                      </a:lnTo>
                      <a:lnTo>
                        <a:pt x="119" y="60"/>
                      </a:lnTo>
                      <a:lnTo>
                        <a:pt x="133" y="53"/>
                      </a:lnTo>
                      <a:lnTo>
                        <a:pt x="148" y="46"/>
                      </a:lnTo>
                      <a:lnTo>
                        <a:pt x="164" y="40"/>
                      </a:lnTo>
                      <a:lnTo>
                        <a:pt x="180" y="36"/>
                      </a:lnTo>
                      <a:lnTo>
                        <a:pt x="197" y="31"/>
                      </a:lnTo>
                      <a:lnTo>
                        <a:pt x="214" y="28"/>
                      </a:lnTo>
                      <a:lnTo>
                        <a:pt x="232" y="25"/>
                      </a:lnTo>
                      <a:lnTo>
                        <a:pt x="249" y="23"/>
                      </a:lnTo>
                      <a:lnTo>
                        <a:pt x="267" y="22"/>
                      </a:lnTo>
                      <a:lnTo>
                        <a:pt x="285" y="22"/>
                      </a:lnTo>
                      <a:lnTo>
                        <a:pt x="304" y="22"/>
                      </a:lnTo>
                      <a:lnTo>
                        <a:pt x="321" y="23"/>
                      </a:lnTo>
                      <a:lnTo>
                        <a:pt x="338" y="26"/>
                      </a:lnTo>
                      <a:lnTo>
                        <a:pt x="356" y="28"/>
                      </a:lnTo>
                      <a:lnTo>
                        <a:pt x="372" y="32"/>
                      </a:lnTo>
                      <a:lnTo>
                        <a:pt x="387" y="37"/>
                      </a:lnTo>
                      <a:lnTo>
                        <a:pt x="403" y="42"/>
                      </a:lnTo>
                      <a:lnTo>
                        <a:pt x="418" y="47"/>
                      </a:lnTo>
                      <a:lnTo>
                        <a:pt x="432" y="54"/>
                      </a:lnTo>
                      <a:lnTo>
                        <a:pt x="445" y="62"/>
                      </a:lnTo>
                      <a:lnTo>
                        <a:pt x="457" y="70"/>
                      </a:lnTo>
                      <a:lnTo>
                        <a:pt x="483" y="55"/>
                      </a:lnTo>
                      <a:lnTo>
                        <a:pt x="469" y="46"/>
                      </a:lnTo>
                      <a:lnTo>
                        <a:pt x="453" y="37"/>
                      </a:lnTo>
                      <a:lnTo>
                        <a:pt x="437" y="29"/>
                      </a:lnTo>
                      <a:lnTo>
                        <a:pt x="420" y="22"/>
                      </a:lnTo>
                      <a:lnTo>
                        <a:pt x="402" y="17"/>
                      </a:lnTo>
                      <a:lnTo>
                        <a:pt x="384" y="11"/>
                      </a:lnTo>
                      <a:lnTo>
                        <a:pt x="365" y="8"/>
                      </a:lnTo>
                      <a:lnTo>
                        <a:pt x="345" y="4"/>
                      </a:lnTo>
                      <a:lnTo>
                        <a:pt x="326" y="2"/>
                      </a:lnTo>
                      <a:lnTo>
                        <a:pt x="306" y="0"/>
                      </a:lnTo>
                      <a:lnTo>
                        <a:pt x="285" y="0"/>
                      </a:lnTo>
                      <a:lnTo>
                        <a:pt x="265" y="0"/>
                      </a:lnTo>
                      <a:lnTo>
                        <a:pt x="246" y="1"/>
                      </a:lnTo>
                      <a:lnTo>
                        <a:pt x="225" y="3"/>
                      </a:lnTo>
                      <a:lnTo>
                        <a:pt x="205" y="6"/>
                      </a:lnTo>
                      <a:lnTo>
                        <a:pt x="186" y="10"/>
                      </a:lnTo>
                      <a:lnTo>
                        <a:pt x="166" y="14"/>
                      </a:lnTo>
                      <a:lnTo>
                        <a:pt x="148" y="20"/>
                      </a:lnTo>
                      <a:lnTo>
                        <a:pt x="130" y="27"/>
                      </a:lnTo>
                      <a:lnTo>
                        <a:pt x="113" y="35"/>
                      </a:lnTo>
                      <a:lnTo>
                        <a:pt x="96" y="44"/>
                      </a:lnTo>
                      <a:lnTo>
                        <a:pt x="80" y="53"/>
                      </a:lnTo>
                      <a:lnTo>
                        <a:pt x="67" y="63"/>
                      </a:lnTo>
                      <a:lnTo>
                        <a:pt x="53" y="74"/>
                      </a:lnTo>
                      <a:lnTo>
                        <a:pt x="40" y="87"/>
                      </a:lnTo>
                      <a:lnTo>
                        <a:pt x="30" y="99"/>
                      </a:lnTo>
                      <a:lnTo>
                        <a:pt x="21" y="113"/>
                      </a:lnTo>
                      <a:lnTo>
                        <a:pt x="13" y="128"/>
                      </a:lnTo>
                      <a:lnTo>
                        <a:pt x="6" y="144"/>
                      </a:lnTo>
                      <a:lnTo>
                        <a:pt x="3" y="161"/>
                      </a:lnTo>
                      <a:lnTo>
                        <a:pt x="0" y="178"/>
                      </a:lnTo>
                      <a:lnTo>
                        <a:pt x="0" y="196"/>
                      </a:lnTo>
                      <a:lnTo>
                        <a:pt x="34" y="196"/>
                      </a:lnTo>
                      <a:lnTo>
                        <a:pt x="0" y="196"/>
                      </a:lnTo>
                      <a:lnTo>
                        <a:pt x="0" y="197"/>
                      </a:lnTo>
                      <a:lnTo>
                        <a:pt x="0" y="198"/>
                      </a:lnTo>
                      <a:lnTo>
                        <a:pt x="1" y="199"/>
                      </a:lnTo>
                      <a:lnTo>
                        <a:pt x="1" y="200"/>
                      </a:lnTo>
                      <a:lnTo>
                        <a:pt x="2" y="201"/>
                      </a:lnTo>
                      <a:lnTo>
                        <a:pt x="3" y="203"/>
                      </a:lnTo>
                      <a:lnTo>
                        <a:pt x="4" y="203"/>
                      </a:lnTo>
                      <a:lnTo>
                        <a:pt x="5" y="204"/>
                      </a:lnTo>
                      <a:lnTo>
                        <a:pt x="6" y="205"/>
                      </a:lnTo>
                      <a:lnTo>
                        <a:pt x="8" y="205"/>
                      </a:lnTo>
                      <a:lnTo>
                        <a:pt x="10" y="206"/>
                      </a:lnTo>
                      <a:lnTo>
                        <a:pt x="11" y="206"/>
                      </a:lnTo>
                      <a:lnTo>
                        <a:pt x="12" y="206"/>
                      </a:lnTo>
                      <a:lnTo>
                        <a:pt x="14" y="206"/>
                      </a:lnTo>
                      <a:lnTo>
                        <a:pt x="16" y="206"/>
                      </a:lnTo>
                      <a:lnTo>
                        <a:pt x="17" y="206"/>
                      </a:lnTo>
                      <a:lnTo>
                        <a:pt x="19" y="206"/>
                      </a:lnTo>
                      <a:lnTo>
                        <a:pt x="20" y="206"/>
                      </a:lnTo>
                      <a:lnTo>
                        <a:pt x="22" y="206"/>
                      </a:lnTo>
                      <a:lnTo>
                        <a:pt x="23" y="206"/>
                      </a:lnTo>
                      <a:lnTo>
                        <a:pt x="25" y="205"/>
                      </a:lnTo>
                      <a:lnTo>
                        <a:pt x="27" y="205"/>
                      </a:lnTo>
                      <a:lnTo>
                        <a:pt x="28" y="204"/>
                      </a:lnTo>
                      <a:lnTo>
                        <a:pt x="29" y="204"/>
                      </a:lnTo>
                      <a:lnTo>
                        <a:pt x="30" y="203"/>
                      </a:lnTo>
                      <a:lnTo>
                        <a:pt x="31" y="201"/>
                      </a:lnTo>
                      <a:lnTo>
                        <a:pt x="33" y="201"/>
                      </a:lnTo>
                      <a:lnTo>
                        <a:pt x="33" y="200"/>
                      </a:lnTo>
                      <a:lnTo>
                        <a:pt x="34" y="199"/>
                      </a:lnTo>
                      <a:lnTo>
                        <a:pt x="34" y="198"/>
                      </a:lnTo>
                      <a:lnTo>
                        <a:pt x="34" y="197"/>
                      </a:lnTo>
                      <a:lnTo>
                        <a:pt x="34" y="196"/>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98" name="Freeform 39"/>
                <p:cNvSpPr>
                  <a:spLocks/>
                </p:cNvSpPr>
                <p:nvPr/>
              </p:nvSpPr>
              <p:spPr bwMode="auto">
                <a:xfrm>
                  <a:off x="344" y="205"/>
                  <a:ext cx="13" cy="21"/>
                </a:xfrm>
                <a:custGeom>
                  <a:avLst/>
                  <a:gdLst>
                    <a:gd name="T0" fmla="*/ 3 w 44"/>
                    <a:gd name="T1" fmla="*/ 3 h 66"/>
                    <a:gd name="T2" fmla="*/ 2 w 44"/>
                    <a:gd name="T3" fmla="*/ 4 h 66"/>
                    <a:gd name="T4" fmla="*/ 2 w 44"/>
                    <a:gd name="T5" fmla="*/ 5 h 66"/>
                    <a:gd name="T6" fmla="*/ 1 w 44"/>
                    <a:gd name="T7" fmla="*/ 6 h 66"/>
                    <a:gd name="T8" fmla="*/ 1 w 44"/>
                    <a:gd name="T9" fmla="*/ 7 h 66"/>
                    <a:gd name="T10" fmla="*/ 1 w 44"/>
                    <a:gd name="T11" fmla="*/ 8 h 66"/>
                    <a:gd name="T12" fmla="*/ 1 w 44"/>
                    <a:gd name="T13" fmla="*/ 9 h 66"/>
                    <a:gd name="T14" fmla="*/ 1 w 44"/>
                    <a:gd name="T15" fmla="*/ 11 h 66"/>
                    <a:gd name="T16" fmla="*/ 1 w 44"/>
                    <a:gd name="T17" fmla="*/ 12 h 66"/>
                    <a:gd name="T18" fmla="*/ 0 w 44"/>
                    <a:gd name="T19" fmla="*/ 13 h 66"/>
                    <a:gd name="T20" fmla="*/ 0 w 44"/>
                    <a:gd name="T21" fmla="*/ 14 h 66"/>
                    <a:gd name="T22" fmla="*/ 0 w 44"/>
                    <a:gd name="T23" fmla="*/ 16 h 66"/>
                    <a:gd name="T24" fmla="*/ 0 w 44"/>
                    <a:gd name="T25" fmla="*/ 17 h 66"/>
                    <a:gd name="T26" fmla="*/ 0 w 44"/>
                    <a:gd name="T27" fmla="*/ 18 h 66"/>
                    <a:gd name="T28" fmla="*/ 0 w 44"/>
                    <a:gd name="T29" fmla="*/ 19 h 66"/>
                    <a:gd name="T30" fmla="*/ 0 w 44"/>
                    <a:gd name="T31" fmla="*/ 20 h 66"/>
                    <a:gd name="T32" fmla="*/ 0 w 44"/>
                    <a:gd name="T33" fmla="*/ 21 h 66"/>
                    <a:gd name="T34" fmla="*/ 10 w 44"/>
                    <a:gd name="T35" fmla="*/ 21 h 66"/>
                    <a:gd name="T36" fmla="*/ 10 w 44"/>
                    <a:gd name="T37" fmla="*/ 19 h 66"/>
                    <a:gd name="T38" fmla="*/ 10 w 44"/>
                    <a:gd name="T39" fmla="*/ 18 h 66"/>
                    <a:gd name="T40" fmla="*/ 10 w 44"/>
                    <a:gd name="T41" fmla="*/ 17 h 66"/>
                    <a:gd name="T42" fmla="*/ 10 w 44"/>
                    <a:gd name="T43" fmla="*/ 16 h 66"/>
                    <a:gd name="T44" fmla="*/ 10 w 44"/>
                    <a:gd name="T45" fmla="*/ 15 h 66"/>
                    <a:gd name="T46" fmla="*/ 10 w 44"/>
                    <a:gd name="T47" fmla="*/ 14 h 66"/>
                    <a:gd name="T48" fmla="*/ 10 w 44"/>
                    <a:gd name="T49" fmla="*/ 13 h 66"/>
                    <a:gd name="T50" fmla="*/ 11 w 44"/>
                    <a:gd name="T51" fmla="*/ 12 h 66"/>
                    <a:gd name="T52" fmla="*/ 11 w 44"/>
                    <a:gd name="T53" fmla="*/ 11 h 66"/>
                    <a:gd name="T54" fmla="*/ 11 w 44"/>
                    <a:gd name="T55" fmla="*/ 10 h 66"/>
                    <a:gd name="T56" fmla="*/ 11 w 44"/>
                    <a:gd name="T57" fmla="*/ 9 h 66"/>
                    <a:gd name="T58" fmla="*/ 11 w 44"/>
                    <a:gd name="T59" fmla="*/ 8 h 66"/>
                    <a:gd name="T60" fmla="*/ 12 w 44"/>
                    <a:gd name="T61" fmla="*/ 7 h 66"/>
                    <a:gd name="T62" fmla="*/ 12 w 44"/>
                    <a:gd name="T63" fmla="*/ 6 h 66"/>
                    <a:gd name="T64" fmla="*/ 12 w 44"/>
                    <a:gd name="T65" fmla="*/ 5 h 66"/>
                    <a:gd name="T66" fmla="*/ 7 w 44"/>
                    <a:gd name="T67" fmla="*/ 0 h 66"/>
                    <a:gd name="T68" fmla="*/ 13 w 44"/>
                    <a:gd name="T69" fmla="*/ 4 h 66"/>
                    <a:gd name="T70" fmla="*/ 13 w 44"/>
                    <a:gd name="T71" fmla="*/ 3 h 66"/>
                    <a:gd name="T72" fmla="*/ 13 w 44"/>
                    <a:gd name="T73" fmla="*/ 3 h 66"/>
                    <a:gd name="T74" fmla="*/ 12 w 44"/>
                    <a:gd name="T75" fmla="*/ 2 h 66"/>
                    <a:gd name="T76" fmla="*/ 12 w 44"/>
                    <a:gd name="T77" fmla="*/ 2 h 66"/>
                    <a:gd name="T78" fmla="*/ 11 w 44"/>
                    <a:gd name="T79" fmla="*/ 1 h 66"/>
                    <a:gd name="T80" fmla="*/ 10 w 44"/>
                    <a:gd name="T81" fmla="*/ 0 h 66"/>
                    <a:gd name="T82" fmla="*/ 10 w 44"/>
                    <a:gd name="T83" fmla="*/ 0 h 66"/>
                    <a:gd name="T84" fmla="*/ 9 w 44"/>
                    <a:gd name="T85" fmla="*/ 0 h 66"/>
                    <a:gd name="T86" fmla="*/ 8 w 44"/>
                    <a:gd name="T87" fmla="*/ 0 h 66"/>
                    <a:gd name="T88" fmla="*/ 7 w 44"/>
                    <a:gd name="T89" fmla="*/ 0 h 66"/>
                    <a:gd name="T90" fmla="*/ 6 w 44"/>
                    <a:gd name="T91" fmla="*/ 0 h 66"/>
                    <a:gd name="T92" fmla="*/ 5 w 44"/>
                    <a:gd name="T93" fmla="*/ 0 h 66"/>
                    <a:gd name="T94" fmla="*/ 4 w 44"/>
                    <a:gd name="T95" fmla="*/ 1 h 66"/>
                    <a:gd name="T96" fmla="*/ 4 w 44"/>
                    <a:gd name="T97" fmla="*/ 2 h 66"/>
                    <a:gd name="T98" fmla="*/ 3 w 44"/>
                    <a:gd name="T99" fmla="*/ 2 h 66"/>
                    <a:gd name="T100" fmla="*/ 8 w 44"/>
                    <a:gd name="T101" fmla="*/ 7 h 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4" h="66">
                      <a:moveTo>
                        <a:pt x="27" y="22"/>
                      </a:moveTo>
                      <a:lnTo>
                        <a:pt x="10" y="8"/>
                      </a:lnTo>
                      <a:lnTo>
                        <a:pt x="9" y="10"/>
                      </a:lnTo>
                      <a:lnTo>
                        <a:pt x="8" y="11"/>
                      </a:lnTo>
                      <a:lnTo>
                        <a:pt x="8" y="14"/>
                      </a:lnTo>
                      <a:lnTo>
                        <a:pt x="6" y="15"/>
                      </a:lnTo>
                      <a:lnTo>
                        <a:pt x="6" y="17"/>
                      </a:lnTo>
                      <a:lnTo>
                        <a:pt x="5" y="19"/>
                      </a:lnTo>
                      <a:lnTo>
                        <a:pt x="4" y="20"/>
                      </a:lnTo>
                      <a:lnTo>
                        <a:pt x="4" y="23"/>
                      </a:lnTo>
                      <a:lnTo>
                        <a:pt x="4" y="24"/>
                      </a:lnTo>
                      <a:lnTo>
                        <a:pt x="3" y="26"/>
                      </a:lnTo>
                      <a:lnTo>
                        <a:pt x="3" y="28"/>
                      </a:lnTo>
                      <a:lnTo>
                        <a:pt x="3" y="29"/>
                      </a:lnTo>
                      <a:lnTo>
                        <a:pt x="3" y="32"/>
                      </a:lnTo>
                      <a:lnTo>
                        <a:pt x="2" y="34"/>
                      </a:lnTo>
                      <a:lnTo>
                        <a:pt x="2" y="35"/>
                      </a:lnTo>
                      <a:lnTo>
                        <a:pt x="2" y="37"/>
                      </a:lnTo>
                      <a:lnTo>
                        <a:pt x="2" y="40"/>
                      </a:lnTo>
                      <a:lnTo>
                        <a:pt x="1" y="41"/>
                      </a:lnTo>
                      <a:lnTo>
                        <a:pt x="1" y="43"/>
                      </a:lnTo>
                      <a:lnTo>
                        <a:pt x="1" y="44"/>
                      </a:lnTo>
                      <a:lnTo>
                        <a:pt x="1" y="46"/>
                      </a:lnTo>
                      <a:lnTo>
                        <a:pt x="1" y="49"/>
                      </a:lnTo>
                      <a:lnTo>
                        <a:pt x="1" y="50"/>
                      </a:lnTo>
                      <a:lnTo>
                        <a:pt x="0" y="52"/>
                      </a:lnTo>
                      <a:lnTo>
                        <a:pt x="0" y="53"/>
                      </a:lnTo>
                      <a:lnTo>
                        <a:pt x="0" y="56"/>
                      </a:lnTo>
                      <a:lnTo>
                        <a:pt x="0" y="58"/>
                      </a:lnTo>
                      <a:lnTo>
                        <a:pt x="0" y="59"/>
                      </a:lnTo>
                      <a:lnTo>
                        <a:pt x="0" y="61"/>
                      </a:lnTo>
                      <a:lnTo>
                        <a:pt x="0" y="62"/>
                      </a:lnTo>
                      <a:lnTo>
                        <a:pt x="0" y="65"/>
                      </a:lnTo>
                      <a:lnTo>
                        <a:pt x="0" y="66"/>
                      </a:lnTo>
                      <a:lnTo>
                        <a:pt x="34" y="66"/>
                      </a:lnTo>
                      <a:lnTo>
                        <a:pt x="34" y="65"/>
                      </a:lnTo>
                      <a:lnTo>
                        <a:pt x="34" y="62"/>
                      </a:lnTo>
                      <a:lnTo>
                        <a:pt x="34" y="61"/>
                      </a:lnTo>
                      <a:lnTo>
                        <a:pt x="34" y="59"/>
                      </a:lnTo>
                      <a:lnTo>
                        <a:pt x="34" y="58"/>
                      </a:lnTo>
                      <a:lnTo>
                        <a:pt x="34" y="57"/>
                      </a:lnTo>
                      <a:lnTo>
                        <a:pt x="35" y="54"/>
                      </a:lnTo>
                      <a:lnTo>
                        <a:pt x="35" y="53"/>
                      </a:lnTo>
                      <a:lnTo>
                        <a:pt x="35" y="51"/>
                      </a:lnTo>
                      <a:lnTo>
                        <a:pt x="35" y="50"/>
                      </a:lnTo>
                      <a:lnTo>
                        <a:pt x="35" y="48"/>
                      </a:lnTo>
                      <a:lnTo>
                        <a:pt x="35" y="46"/>
                      </a:lnTo>
                      <a:lnTo>
                        <a:pt x="35" y="44"/>
                      </a:lnTo>
                      <a:lnTo>
                        <a:pt x="35" y="43"/>
                      </a:lnTo>
                      <a:lnTo>
                        <a:pt x="35" y="41"/>
                      </a:lnTo>
                      <a:lnTo>
                        <a:pt x="36" y="40"/>
                      </a:lnTo>
                      <a:lnTo>
                        <a:pt x="36" y="37"/>
                      </a:lnTo>
                      <a:lnTo>
                        <a:pt x="36" y="36"/>
                      </a:lnTo>
                      <a:lnTo>
                        <a:pt x="36" y="34"/>
                      </a:lnTo>
                      <a:lnTo>
                        <a:pt x="37" y="33"/>
                      </a:lnTo>
                      <a:lnTo>
                        <a:pt x="37" y="31"/>
                      </a:lnTo>
                      <a:lnTo>
                        <a:pt x="37" y="29"/>
                      </a:lnTo>
                      <a:lnTo>
                        <a:pt x="38" y="28"/>
                      </a:lnTo>
                      <a:lnTo>
                        <a:pt x="38" y="26"/>
                      </a:lnTo>
                      <a:lnTo>
                        <a:pt x="38" y="25"/>
                      </a:lnTo>
                      <a:lnTo>
                        <a:pt x="39" y="23"/>
                      </a:lnTo>
                      <a:lnTo>
                        <a:pt x="39" y="22"/>
                      </a:lnTo>
                      <a:lnTo>
                        <a:pt x="40" y="20"/>
                      </a:lnTo>
                      <a:lnTo>
                        <a:pt x="40" y="18"/>
                      </a:lnTo>
                      <a:lnTo>
                        <a:pt x="40" y="17"/>
                      </a:lnTo>
                      <a:lnTo>
                        <a:pt x="42" y="16"/>
                      </a:lnTo>
                      <a:lnTo>
                        <a:pt x="43" y="14"/>
                      </a:lnTo>
                      <a:lnTo>
                        <a:pt x="25" y="0"/>
                      </a:lnTo>
                      <a:lnTo>
                        <a:pt x="43" y="14"/>
                      </a:lnTo>
                      <a:lnTo>
                        <a:pt x="43" y="12"/>
                      </a:lnTo>
                      <a:lnTo>
                        <a:pt x="44" y="11"/>
                      </a:lnTo>
                      <a:lnTo>
                        <a:pt x="44" y="10"/>
                      </a:lnTo>
                      <a:lnTo>
                        <a:pt x="43" y="9"/>
                      </a:lnTo>
                      <a:lnTo>
                        <a:pt x="43" y="8"/>
                      </a:lnTo>
                      <a:lnTo>
                        <a:pt x="43" y="7"/>
                      </a:lnTo>
                      <a:lnTo>
                        <a:pt x="42" y="6"/>
                      </a:lnTo>
                      <a:lnTo>
                        <a:pt x="40" y="6"/>
                      </a:lnTo>
                      <a:lnTo>
                        <a:pt x="39" y="5"/>
                      </a:lnTo>
                      <a:lnTo>
                        <a:pt x="38" y="3"/>
                      </a:lnTo>
                      <a:lnTo>
                        <a:pt x="38" y="2"/>
                      </a:lnTo>
                      <a:lnTo>
                        <a:pt x="36" y="2"/>
                      </a:lnTo>
                      <a:lnTo>
                        <a:pt x="35" y="1"/>
                      </a:lnTo>
                      <a:lnTo>
                        <a:pt x="34" y="1"/>
                      </a:lnTo>
                      <a:lnTo>
                        <a:pt x="33" y="1"/>
                      </a:lnTo>
                      <a:lnTo>
                        <a:pt x="30" y="0"/>
                      </a:lnTo>
                      <a:lnTo>
                        <a:pt x="29" y="0"/>
                      </a:lnTo>
                      <a:lnTo>
                        <a:pt x="27" y="0"/>
                      </a:lnTo>
                      <a:lnTo>
                        <a:pt x="26" y="0"/>
                      </a:lnTo>
                      <a:lnTo>
                        <a:pt x="25" y="0"/>
                      </a:lnTo>
                      <a:lnTo>
                        <a:pt x="22" y="0"/>
                      </a:lnTo>
                      <a:lnTo>
                        <a:pt x="21" y="0"/>
                      </a:lnTo>
                      <a:lnTo>
                        <a:pt x="20" y="0"/>
                      </a:lnTo>
                      <a:lnTo>
                        <a:pt x="18" y="1"/>
                      </a:lnTo>
                      <a:lnTo>
                        <a:pt x="17" y="1"/>
                      </a:lnTo>
                      <a:lnTo>
                        <a:pt x="16" y="2"/>
                      </a:lnTo>
                      <a:lnTo>
                        <a:pt x="14" y="2"/>
                      </a:lnTo>
                      <a:lnTo>
                        <a:pt x="13" y="3"/>
                      </a:lnTo>
                      <a:lnTo>
                        <a:pt x="12" y="5"/>
                      </a:lnTo>
                      <a:lnTo>
                        <a:pt x="11" y="6"/>
                      </a:lnTo>
                      <a:lnTo>
                        <a:pt x="10" y="7"/>
                      </a:lnTo>
                      <a:lnTo>
                        <a:pt x="10" y="8"/>
                      </a:lnTo>
                      <a:lnTo>
                        <a:pt x="2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99" name="Freeform 40"/>
                <p:cNvSpPr>
                  <a:spLocks/>
                </p:cNvSpPr>
                <p:nvPr/>
              </p:nvSpPr>
              <p:spPr bwMode="auto">
                <a:xfrm>
                  <a:off x="282" y="205"/>
                  <a:ext cx="70" cy="57"/>
                </a:xfrm>
                <a:custGeom>
                  <a:avLst/>
                  <a:gdLst>
                    <a:gd name="T0" fmla="*/ 11 w 218"/>
                    <a:gd name="T1" fmla="*/ 53 h 184"/>
                    <a:gd name="T2" fmla="*/ 11 w 218"/>
                    <a:gd name="T3" fmla="*/ 48 h 184"/>
                    <a:gd name="T4" fmla="*/ 11 w 218"/>
                    <a:gd name="T5" fmla="*/ 44 h 184"/>
                    <a:gd name="T6" fmla="*/ 13 w 218"/>
                    <a:gd name="T7" fmla="*/ 39 h 184"/>
                    <a:gd name="T8" fmla="*/ 14 w 218"/>
                    <a:gd name="T9" fmla="*/ 35 h 184"/>
                    <a:gd name="T10" fmla="*/ 17 w 218"/>
                    <a:gd name="T11" fmla="*/ 31 h 184"/>
                    <a:gd name="T12" fmla="*/ 20 w 218"/>
                    <a:gd name="T13" fmla="*/ 28 h 184"/>
                    <a:gd name="T14" fmla="*/ 24 w 218"/>
                    <a:gd name="T15" fmla="*/ 24 h 184"/>
                    <a:gd name="T16" fmla="*/ 28 w 218"/>
                    <a:gd name="T17" fmla="*/ 21 h 184"/>
                    <a:gd name="T18" fmla="*/ 32 w 218"/>
                    <a:gd name="T19" fmla="*/ 18 h 184"/>
                    <a:gd name="T20" fmla="*/ 37 w 218"/>
                    <a:gd name="T21" fmla="*/ 15 h 184"/>
                    <a:gd name="T22" fmla="*/ 42 w 218"/>
                    <a:gd name="T23" fmla="*/ 13 h 184"/>
                    <a:gd name="T24" fmla="*/ 48 w 218"/>
                    <a:gd name="T25" fmla="*/ 11 h 184"/>
                    <a:gd name="T26" fmla="*/ 54 w 218"/>
                    <a:gd name="T27" fmla="*/ 9 h 184"/>
                    <a:gd name="T28" fmla="*/ 59 w 218"/>
                    <a:gd name="T29" fmla="*/ 8 h 184"/>
                    <a:gd name="T30" fmla="*/ 65 w 218"/>
                    <a:gd name="T31" fmla="*/ 7 h 184"/>
                    <a:gd name="T32" fmla="*/ 70 w 218"/>
                    <a:gd name="T33" fmla="*/ 7 h 184"/>
                    <a:gd name="T34" fmla="*/ 66 w 218"/>
                    <a:gd name="T35" fmla="*/ 0 h 184"/>
                    <a:gd name="T36" fmla="*/ 59 w 218"/>
                    <a:gd name="T37" fmla="*/ 1 h 184"/>
                    <a:gd name="T38" fmla="*/ 52 w 218"/>
                    <a:gd name="T39" fmla="*/ 2 h 184"/>
                    <a:gd name="T40" fmla="*/ 46 w 218"/>
                    <a:gd name="T41" fmla="*/ 4 h 184"/>
                    <a:gd name="T42" fmla="*/ 39 w 218"/>
                    <a:gd name="T43" fmla="*/ 6 h 184"/>
                    <a:gd name="T44" fmla="*/ 33 w 218"/>
                    <a:gd name="T45" fmla="*/ 9 h 184"/>
                    <a:gd name="T46" fmla="*/ 28 w 218"/>
                    <a:gd name="T47" fmla="*/ 11 h 184"/>
                    <a:gd name="T48" fmla="*/ 22 w 218"/>
                    <a:gd name="T49" fmla="*/ 15 h 184"/>
                    <a:gd name="T50" fmla="*/ 17 w 218"/>
                    <a:gd name="T51" fmla="*/ 18 h 184"/>
                    <a:gd name="T52" fmla="*/ 13 w 218"/>
                    <a:gd name="T53" fmla="*/ 22 h 184"/>
                    <a:gd name="T54" fmla="*/ 8 w 218"/>
                    <a:gd name="T55" fmla="*/ 26 h 184"/>
                    <a:gd name="T56" fmla="*/ 5 w 218"/>
                    <a:gd name="T57" fmla="*/ 31 h 184"/>
                    <a:gd name="T58" fmla="*/ 3 w 218"/>
                    <a:gd name="T59" fmla="*/ 35 h 184"/>
                    <a:gd name="T60" fmla="*/ 1 w 218"/>
                    <a:gd name="T61" fmla="*/ 40 h 184"/>
                    <a:gd name="T62" fmla="*/ 0 w 218"/>
                    <a:gd name="T63" fmla="*/ 46 h 184"/>
                    <a:gd name="T64" fmla="*/ 0 w 218"/>
                    <a:gd name="T65" fmla="*/ 51 h 184"/>
                    <a:gd name="T66" fmla="*/ 11 w 218"/>
                    <a:gd name="T67" fmla="*/ 53 h 184"/>
                    <a:gd name="T68" fmla="*/ 1 w 218"/>
                    <a:gd name="T69" fmla="*/ 54 h 184"/>
                    <a:gd name="T70" fmla="*/ 1 w 218"/>
                    <a:gd name="T71" fmla="*/ 55 h 184"/>
                    <a:gd name="T72" fmla="*/ 2 w 218"/>
                    <a:gd name="T73" fmla="*/ 55 h 184"/>
                    <a:gd name="T74" fmla="*/ 2 w 218"/>
                    <a:gd name="T75" fmla="*/ 56 h 184"/>
                    <a:gd name="T76" fmla="*/ 3 w 218"/>
                    <a:gd name="T77" fmla="*/ 56 h 184"/>
                    <a:gd name="T78" fmla="*/ 4 w 218"/>
                    <a:gd name="T79" fmla="*/ 56 h 184"/>
                    <a:gd name="T80" fmla="*/ 5 w 218"/>
                    <a:gd name="T81" fmla="*/ 57 h 184"/>
                    <a:gd name="T82" fmla="*/ 6 w 218"/>
                    <a:gd name="T83" fmla="*/ 57 h 184"/>
                    <a:gd name="T84" fmla="*/ 7 w 218"/>
                    <a:gd name="T85" fmla="*/ 56 h 184"/>
                    <a:gd name="T86" fmla="*/ 8 w 218"/>
                    <a:gd name="T87" fmla="*/ 56 h 184"/>
                    <a:gd name="T88" fmla="*/ 9 w 218"/>
                    <a:gd name="T89" fmla="*/ 56 h 184"/>
                    <a:gd name="T90" fmla="*/ 10 w 218"/>
                    <a:gd name="T91" fmla="*/ 56 h 184"/>
                    <a:gd name="T92" fmla="*/ 11 w 218"/>
                    <a:gd name="T93" fmla="*/ 55 h 184"/>
                    <a:gd name="T94" fmla="*/ 11 w 218"/>
                    <a:gd name="T95" fmla="*/ 55 h 184"/>
                    <a:gd name="T96" fmla="*/ 11 w 218"/>
                    <a:gd name="T97" fmla="*/ 54 h 184"/>
                    <a:gd name="T98" fmla="*/ 12 w 218"/>
                    <a:gd name="T99" fmla="*/ 53 h 184"/>
                    <a:gd name="T100" fmla="*/ 0 w 218"/>
                    <a:gd name="T101" fmla="*/ 54 h 1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8" h="184">
                      <a:moveTo>
                        <a:pt x="1" y="173"/>
                      </a:moveTo>
                      <a:lnTo>
                        <a:pt x="35" y="171"/>
                      </a:lnTo>
                      <a:lnTo>
                        <a:pt x="35" y="163"/>
                      </a:lnTo>
                      <a:lnTo>
                        <a:pt x="34" y="155"/>
                      </a:lnTo>
                      <a:lnTo>
                        <a:pt x="34" y="148"/>
                      </a:lnTo>
                      <a:lnTo>
                        <a:pt x="35" y="142"/>
                      </a:lnTo>
                      <a:lnTo>
                        <a:pt x="36" y="134"/>
                      </a:lnTo>
                      <a:lnTo>
                        <a:pt x="39" y="127"/>
                      </a:lnTo>
                      <a:lnTo>
                        <a:pt x="42" y="120"/>
                      </a:lnTo>
                      <a:lnTo>
                        <a:pt x="44" y="114"/>
                      </a:lnTo>
                      <a:lnTo>
                        <a:pt x="49" y="108"/>
                      </a:lnTo>
                      <a:lnTo>
                        <a:pt x="52" y="101"/>
                      </a:lnTo>
                      <a:lnTo>
                        <a:pt x="57" y="95"/>
                      </a:lnTo>
                      <a:lnTo>
                        <a:pt x="63" y="89"/>
                      </a:lnTo>
                      <a:lnTo>
                        <a:pt x="68" y="84"/>
                      </a:lnTo>
                      <a:lnTo>
                        <a:pt x="74" y="78"/>
                      </a:lnTo>
                      <a:lnTo>
                        <a:pt x="80" y="72"/>
                      </a:lnTo>
                      <a:lnTo>
                        <a:pt x="86" y="68"/>
                      </a:lnTo>
                      <a:lnTo>
                        <a:pt x="93" y="62"/>
                      </a:lnTo>
                      <a:lnTo>
                        <a:pt x="101" y="58"/>
                      </a:lnTo>
                      <a:lnTo>
                        <a:pt x="108" y="54"/>
                      </a:lnTo>
                      <a:lnTo>
                        <a:pt x="116" y="50"/>
                      </a:lnTo>
                      <a:lnTo>
                        <a:pt x="124" y="45"/>
                      </a:lnTo>
                      <a:lnTo>
                        <a:pt x="132" y="42"/>
                      </a:lnTo>
                      <a:lnTo>
                        <a:pt x="141" y="38"/>
                      </a:lnTo>
                      <a:lnTo>
                        <a:pt x="149" y="36"/>
                      </a:lnTo>
                      <a:lnTo>
                        <a:pt x="158" y="33"/>
                      </a:lnTo>
                      <a:lnTo>
                        <a:pt x="167" y="30"/>
                      </a:lnTo>
                      <a:lnTo>
                        <a:pt x="175" y="28"/>
                      </a:lnTo>
                      <a:lnTo>
                        <a:pt x="184" y="26"/>
                      </a:lnTo>
                      <a:lnTo>
                        <a:pt x="192" y="25"/>
                      </a:lnTo>
                      <a:lnTo>
                        <a:pt x="201" y="24"/>
                      </a:lnTo>
                      <a:lnTo>
                        <a:pt x="209" y="23"/>
                      </a:lnTo>
                      <a:lnTo>
                        <a:pt x="218" y="23"/>
                      </a:lnTo>
                      <a:lnTo>
                        <a:pt x="216" y="0"/>
                      </a:lnTo>
                      <a:lnTo>
                        <a:pt x="205" y="1"/>
                      </a:lnTo>
                      <a:lnTo>
                        <a:pt x="194" y="2"/>
                      </a:lnTo>
                      <a:lnTo>
                        <a:pt x="185" y="3"/>
                      </a:lnTo>
                      <a:lnTo>
                        <a:pt x="174" y="6"/>
                      </a:lnTo>
                      <a:lnTo>
                        <a:pt x="163" y="8"/>
                      </a:lnTo>
                      <a:lnTo>
                        <a:pt x="153" y="10"/>
                      </a:lnTo>
                      <a:lnTo>
                        <a:pt x="143" y="12"/>
                      </a:lnTo>
                      <a:lnTo>
                        <a:pt x="133" y="16"/>
                      </a:lnTo>
                      <a:lnTo>
                        <a:pt x="123" y="19"/>
                      </a:lnTo>
                      <a:lnTo>
                        <a:pt x="114" y="24"/>
                      </a:lnTo>
                      <a:lnTo>
                        <a:pt x="103" y="28"/>
                      </a:lnTo>
                      <a:lnTo>
                        <a:pt x="94" y="32"/>
                      </a:lnTo>
                      <a:lnTo>
                        <a:pt x="86" y="37"/>
                      </a:lnTo>
                      <a:lnTo>
                        <a:pt x="77" y="42"/>
                      </a:lnTo>
                      <a:lnTo>
                        <a:pt x="69" y="47"/>
                      </a:lnTo>
                      <a:lnTo>
                        <a:pt x="60" y="53"/>
                      </a:lnTo>
                      <a:lnTo>
                        <a:pt x="53" y="59"/>
                      </a:lnTo>
                      <a:lnTo>
                        <a:pt x="46" y="66"/>
                      </a:lnTo>
                      <a:lnTo>
                        <a:pt x="39" y="71"/>
                      </a:lnTo>
                      <a:lnTo>
                        <a:pt x="33" y="78"/>
                      </a:lnTo>
                      <a:lnTo>
                        <a:pt x="26" y="85"/>
                      </a:lnTo>
                      <a:lnTo>
                        <a:pt x="22" y="92"/>
                      </a:lnTo>
                      <a:lnTo>
                        <a:pt x="16" y="100"/>
                      </a:lnTo>
                      <a:lnTo>
                        <a:pt x="13" y="106"/>
                      </a:lnTo>
                      <a:lnTo>
                        <a:pt x="8" y="114"/>
                      </a:lnTo>
                      <a:lnTo>
                        <a:pt x="6" y="122"/>
                      </a:lnTo>
                      <a:lnTo>
                        <a:pt x="4" y="130"/>
                      </a:lnTo>
                      <a:lnTo>
                        <a:pt x="1" y="139"/>
                      </a:lnTo>
                      <a:lnTo>
                        <a:pt x="0" y="147"/>
                      </a:lnTo>
                      <a:lnTo>
                        <a:pt x="0" y="156"/>
                      </a:lnTo>
                      <a:lnTo>
                        <a:pt x="0" y="164"/>
                      </a:lnTo>
                      <a:lnTo>
                        <a:pt x="1" y="173"/>
                      </a:lnTo>
                      <a:lnTo>
                        <a:pt x="35" y="171"/>
                      </a:lnTo>
                      <a:lnTo>
                        <a:pt x="1" y="173"/>
                      </a:lnTo>
                      <a:lnTo>
                        <a:pt x="2" y="174"/>
                      </a:lnTo>
                      <a:lnTo>
                        <a:pt x="2" y="176"/>
                      </a:lnTo>
                      <a:lnTo>
                        <a:pt x="4" y="177"/>
                      </a:lnTo>
                      <a:lnTo>
                        <a:pt x="4" y="178"/>
                      </a:lnTo>
                      <a:lnTo>
                        <a:pt x="5" y="179"/>
                      </a:lnTo>
                      <a:lnTo>
                        <a:pt x="6" y="180"/>
                      </a:lnTo>
                      <a:lnTo>
                        <a:pt x="7" y="181"/>
                      </a:lnTo>
                      <a:lnTo>
                        <a:pt x="8" y="181"/>
                      </a:lnTo>
                      <a:lnTo>
                        <a:pt x="10" y="181"/>
                      </a:lnTo>
                      <a:lnTo>
                        <a:pt x="12" y="182"/>
                      </a:lnTo>
                      <a:lnTo>
                        <a:pt x="13" y="182"/>
                      </a:lnTo>
                      <a:lnTo>
                        <a:pt x="14" y="182"/>
                      </a:lnTo>
                      <a:lnTo>
                        <a:pt x="16" y="184"/>
                      </a:lnTo>
                      <a:lnTo>
                        <a:pt x="17" y="184"/>
                      </a:lnTo>
                      <a:lnTo>
                        <a:pt x="19" y="184"/>
                      </a:lnTo>
                      <a:lnTo>
                        <a:pt x="21" y="184"/>
                      </a:lnTo>
                      <a:lnTo>
                        <a:pt x="23" y="182"/>
                      </a:lnTo>
                      <a:lnTo>
                        <a:pt x="24" y="182"/>
                      </a:lnTo>
                      <a:lnTo>
                        <a:pt x="25" y="182"/>
                      </a:lnTo>
                      <a:lnTo>
                        <a:pt x="26" y="182"/>
                      </a:lnTo>
                      <a:lnTo>
                        <a:pt x="29" y="181"/>
                      </a:lnTo>
                      <a:lnTo>
                        <a:pt x="30" y="181"/>
                      </a:lnTo>
                      <a:lnTo>
                        <a:pt x="31" y="180"/>
                      </a:lnTo>
                      <a:lnTo>
                        <a:pt x="32" y="180"/>
                      </a:lnTo>
                      <a:lnTo>
                        <a:pt x="33" y="179"/>
                      </a:lnTo>
                      <a:lnTo>
                        <a:pt x="34" y="178"/>
                      </a:lnTo>
                      <a:lnTo>
                        <a:pt x="35" y="177"/>
                      </a:lnTo>
                      <a:lnTo>
                        <a:pt x="35" y="176"/>
                      </a:lnTo>
                      <a:lnTo>
                        <a:pt x="35" y="174"/>
                      </a:lnTo>
                      <a:lnTo>
                        <a:pt x="35" y="173"/>
                      </a:lnTo>
                      <a:lnTo>
                        <a:pt x="36" y="172"/>
                      </a:lnTo>
                      <a:lnTo>
                        <a:pt x="35" y="171"/>
                      </a:lnTo>
                      <a:lnTo>
                        <a:pt x="1"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00" name="Freeform 41"/>
                <p:cNvSpPr>
                  <a:spLocks/>
                </p:cNvSpPr>
                <p:nvPr/>
              </p:nvSpPr>
              <p:spPr bwMode="auto">
                <a:xfrm>
                  <a:off x="282" y="241"/>
                  <a:ext cx="12" cy="18"/>
                </a:xfrm>
                <a:custGeom>
                  <a:avLst/>
                  <a:gdLst>
                    <a:gd name="T0" fmla="*/ 2 w 39"/>
                    <a:gd name="T1" fmla="*/ 3 h 56"/>
                    <a:gd name="T2" fmla="*/ 1 w 39"/>
                    <a:gd name="T3" fmla="*/ 4 h 56"/>
                    <a:gd name="T4" fmla="*/ 1 w 39"/>
                    <a:gd name="T5" fmla="*/ 5 h 56"/>
                    <a:gd name="T6" fmla="*/ 1 w 39"/>
                    <a:gd name="T7" fmla="*/ 6 h 56"/>
                    <a:gd name="T8" fmla="*/ 1 w 39"/>
                    <a:gd name="T9" fmla="*/ 7 h 56"/>
                    <a:gd name="T10" fmla="*/ 0 w 39"/>
                    <a:gd name="T11" fmla="*/ 8 h 56"/>
                    <a:gd name="T12" fmla="*/ 0 w 39"/>
                    <a:gd name="T13" fmla="*/ 9 h 56"/>
                    <a:gd name="T14" fmla="*/ 0 w 39"/>
                    <a:gd name="T15" fmla="*/ 10 h 56"/>
                    <a:gd name="T16" fmla="*/ 0 w 39"/>
                    <a:gd name="T17" fmla="*/ 11 h 56"/>
                    <a:gd name="T18" fmla="*/ 0 w 39"/>
                    <a:gd name="T19" fmla="*/ 12 h 56"/>
                    <a:gd name="T20" fmla="*/ 0 w 39"/>
                    <a:gd name="T21" fmla="*/ 13 h 56"/>
                    <a:gd name="T22" fmla="*/ 0 w 39"/>
                    <a:gd name="T23" fmla="*/ 14 h 56"/>
                    <a:gd name="T24" fmla="*/ 0 w 39"/>
                    <a:gd name="T25" fmla="*/ 14 h 56"/>
                    <a:gd name="T26" fmla="*/ 0 w 39"/>
                    <a:gd name="T27" fmla="*/ 15 h 56"/>
                    <a:gd name="T28" fmla="*/ 0 w 39"/>
                    <a:gd name="T29" fmla="*/ 16 h 56"/>
                    <a:gd name="T30" fmla="*/ 1 w 39"/>
                    <a:gd name="T31" fmla="*/ 17 h 56"/>
                    <a:gd name="T32" fmla="*/ 1 w 39"/>
                    <a:gd name="T33" fmla="*/ 18 h 56"/>
                    <a:gd name="T34" fmla="*/ 11 w 39"/>
                    <a:gd name="T35" fmla="*/ 17 h 56"/>
                    <a:gd name="T36" fmla="*/ 11 w 39"/>
                    <a:gd name="T37" fmla="*/ 16 h 56"/>
                    <a:gd name="T38" fmla="*/ 11 w 39"/>
                    <a:gd name="T39" fmla="*/ 15 h 56"/>
                    <a:gd name="T40" fmla="*/ 11 w 39"/>
                    <a:gd name="T41" fmla="*/ 14 h 56"/>
                    <a:gd name="T42" fmla="*/ 10 w 39"/>
                    <a:gd name="T43" fmla="*/ 14 h 56"/>
                    <a:gd name="T44" fmla="*/ 10 w 39"/>
                    <a:gd name="T45" fmla="*/ 13 h 56"/>
                    <a:gd name="T46" fmla="*/ 10 w 39"/>
                    <a:gd name="T47" fmla="*/ 12 h 56"/>
                    <a:gd name="T48" fmla="*/ 10 w 39"/>
                    <a:gd name="T49" fmla="*/ 11 h 56"/>
                    <a:gd name="T50" fmla="*/ 11 w 39"/>
                    <a:gd name="T51" fmla="*/ 11 h 56"/>
                    <a:gd name="T52" fmla="*/ 11 w 39"/>
                    <a:gd name="T53" fmla="*/ 10 h 56"/>
                    <a:gd name="T54" fmla="*/ 11 w 39"/>
                    <a:gd name="T55" fmla="*/ 9 h 56"/>
                    <a:gd name="T56" fmla="*/ 11 w 39"/>
                    <a:gd name="T57" fmla="*/ 8 h 56"/>
                    <a:gd name="T58" fmla="*/ 11 w 39"/>
                    <a:gd name="T59" fmla="*/ 7 h 56"/>
                    <a:gd name="T60" fmla="*/ 11 w 39"/>
                    <a:gd name="T61" fmla="*/ 6 h 56"/>
                    <a:gd name="T62" fmla="*/ 11 w 39"/>
                    <a:gd name="T63" fmla="*/ 5 h 56"/>
                    <a:gd name="T64" fmla="*/ 11 w 39"/>
                    <a:gd name="T65" fmla="*/ 5 h 56"/>
                    <a:gd name="T66" fmla="*/ 5 w 39"/>
                    <a:gd name="T67" fmla="*/ 0 h 56"/>
                    <a:gd name="T68" fmla="*/ 12 w 39"/>
                    <a:gd name="T69" fmla="*/ 4 h 56"/>
                    <a:gd name="T70" fmla="*/ 12 w 39"/>
                    <a:gd name="T71" fmla="*/ 3 h 56"/>
                    <a:gd name="T72" fmla="*/ 11 w 39"/>
                    <a:gd name="T73" fmla="*/ 3 h 56"/>
                    <a:gd name="T74" fmla="*/ 11 w 39"/>
                    <a:gd name="T75" fmla="*/ 2 h 56"/>
                    <a:gd name="T76" fmla="*/ 10 w 39"/>
                    <a:gd name="T77" fmla="*/ 1 h 56"/>
                    <a:gd name="T78" fmla="*/ 10 w 39"/>
                    <a:gd name="T79" fmla="*/ 1 h 56"/>
                    <a:gd name="T80" fmla="*/ 9 w 39"/>
                    <a:gd name="T81" fmla="*/ 0 h 56"/>
                    <a:gd name="T82" fmla="*/ 8 w 39"/>
                    <a:gd name="T83" fmla="*/ 0 h 56"/>
                    <a:gd name="T84" fmla="*/ 7 w 39"/>
                    <a:gd name="T85" fmla="*/ 0 h 56"/>
                    <a:gd name="T86" fmla="*/ 6 w 39"/>
                    <a:gd name="T87" fmla="*/ 0 h 56"/>
                    <a:gd name="T88" fmla="*/ 5 w 39"/>
                    <a:gd name="T89" fmla="*/ 0 h 56"/>
                    <a:gd name="T90" fmla="*/ 4 w 39"/>
                    <a:gd name="T91" fmla="*/ 0 h 56"/>
                    <a:gd name="T92" fmla="*/ 3 w 39"/>
                    <a:gd name="T93" fmla="*/ 1 h 56"/>
                    <a:gd name="T94" fmla="*/ 3 w 39"/>
                    <a:gd name="T95" fmla="*/ 1 h 56"/>
                    <a:gd name="T96" fmla="*/ 2 w 39"/>
                    <a:gd name="T97" fmla="*/ 2 h 56"/>
                    <a:gd name="T98" fmla="*/ 2 w 39"/>
                    <a:gd name="T99" fmla="*/ 3 h 56"/>
                    <a:gd name="T100" fmla="*/ 8 w 39"/>
                    <a:gd name="T101" fmla="*/ 7 h 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9" h="56">
                      <a:moveTo>
                        <a:pt x="25" y="22"/>
                      </a:moveTo>
                      <a:lnTo>
                        <a:pt x="5" y="9"/>
                      </a:lnTo>
                      <a:lnTo>
                        <a:pt x="5" y="11"/>
                      </a:lnTo>
                      <a:lnTo>
                        <a:pt x="3" y="12"/>
                      </a:lnTo>
                      <a:lnTo>
                        <a:pt x="3" y="13"/>
                      </a:lnTo>
                      <a:lnTo>
                        <a:pt x="3" y="16"/>
                      </a:lnTo>
                      <a:lnTo>
                        <a:pt x="2" y="17"/>
                      </a:lnTo>
                      <a:lnTo>
                        <a:pt x="2" y="18"/>
                      </a:lnTo>
                      <a:lnTo>
                        <a:pt x="2" y="20"/>
                      </a:lnTo>
                      <a:lnTo>
                        <a:pt x="2" y="21"/>
                      </a:lnTo>
                      <a:lnTo>
                        <a:pt x="2" y="22"/>
                      </a:lnTo>
                      <a:lnTo>
                        <a:pt x="1" y="25"/>
                      </a:lnTo>
                      <a:lnTo>
                        <a:pt x="1" y="26"/>
                      </a:lnTo>
                      <a:lnTo>
                        <a:pt x="1" y="27"/>
                      </a:lnTo>
                      <a:lnTo>
                        <a:pt x="1" y="29"/>
                      </a:lnTo>
                      <a:lnTo>
                        <a:pt x="0" y="30"/>
                      </a:lnTo>
                      <a:lnTo>
                        <a:pt x="0" y="33"/>
                      </a:lnTo>
                      <a:lnTo>
                        <a:pt x="0" y="34"/>
                      </a:lnTo>
                      <a:lnTo>
                        <a:pt x="0" y="35"/>
                      </a:lnTo>
                      <a:lnTo>
                        <a:pt x="0" y="36"/>
                      </a:lnTo>
                      <a:lnTo>
                        <a:pt x="0" y="38"/>
                      </a:lnTo>
                      <a:lnTo>
                        <a:pt x="0" y="39"/>
                      </a:lnTo>
                      <a:lnTo>
                        <a:pt x="0" y="40"/>
                      </a:lnTo>
                      <a:lnTo>
                        <a:pt x="0" y="43"/>
                      </a:lnTo>
                      <a:lnTo>
                        <a:pt x="0" y="44"/>
                      </a:lnTo>
                      <a:lnTo>
                        <a:pt x="0" y="45"/>
                      </a:lnTo>
                      <a:lnTo>
                        <a:pt x="0" y="47"/>
                      </a:lnTo>
                      <a:lnTo>
                        <a:pt x="1" y="48"/>
                      </a:lnTo>
                      <a:lnTo>
                        <a:pt x="1" y="50"/>
                      </a:lnTo>
                      <a:lnTo>
                        <a:pt x="1" y="51"/>
                      </a:lnTo>
                      <a:lnTo>
                        <a:pt x="1" y="52"/>
                      </a:lnTo>
                      <a:lnTo>
                        <a:pt x="2" y="54"/>
                      </a:lnTo>
                      <a:lnTo>
                        <a:pt x="2" y="55"/>
                      </a:lnTo>
                      <a:lnTo>
                        <a:pt x="2" y="56"/>
                      </a:lnTo>
                      <a:lnTo>
                        <a:pt x="36" y="54"/>
                      </a:lnTo>
                      <a:lnTo>
                        <a:pt x="35" y="53"/>
                      </a:lnTo>
                      <a:lnTo>
                        <a:pt x="35" y="52"/>
                      </a:lnTo>
                      <a:lnTo>
                        <a:pt x="35" y="51"/>
                      </a:lnTo>
                      <a:lnTo>
                        <a:pt x="35" y="50"/>
                      </a:lnTo>
                      <a:lnTo>
                        <a:pt x="35" y="48"/>
                      </a:lnTo>
                      <a:lnTo>
                        <a:pt x="35" y="47"/>
                      </a:lnTo>
                      <a:lnTo>
                        <a:pt x="35" y="45"/>
                      </a:lnTo>
                      <a:lnTo>
                        <a:pt x="35" y="44"/>
                      </a:lnTo>
                      <a:lnTo>
                        <a:pt x="34" y="43"/>
                      </a:lnTo>
                      <a:lnTo>
                        <a:pt x="34" y="42"/>
                      </a:lnTo>
                      <a:lnTo>
                        <a:pt x="34" y="40"/>
                      </a:lnTo>
                      <a:lnTo>
                        <a:pt x="34" y="39"/>
                      </a:lnTo>
                      <a:lnTo>
                        <a:pt x="34" y="38"/>
                      </a:lnTo>
                      <a:lnTo>
                        <a:pt x="34" y="37"/>
                      </a:lnTo>
                      <a:lnTo>
                        <a:pt x="34" y="35"/>
                      </a:lnTo>
                      <a:lnTo>
                        <a:pt x="34" y="34"/>
                      </a:lnTo>
                      <a:lnTo>
                        <a:pt x="35" y="33"/>
                      </a:lnTo>
                      <a:lnTo>
                        <a:pt x="35" y="31"/>
                      </a:lnTo>
                      <a:lnTo>
                        <a:pt x="35" y="30"/>
                      </a:lnTo>
                      <a:lnTo>
                        <a:pt x="35" y="29"/>
                      </a:lnTo>
                      <a:lnTo>
                        <a:pt x="35" y="28"/>
                      </a:lnTo>
                      <a:lnTo>
                        <a:pt x="35" y="26"/>
                      </a:lnTo>
                      <a:lnTo>
                        <a:pt x="35" y="25"/>
                      </a:lnTo>
                      <a:lnTo>
                        <a:pt x="36" y="23"/>
                      </a:lnTo>
                      <a:lnTo>
                        <a:pt x="36" y="22"/>
                      </a:lnTo>
                      <a:lnTo>
                        <a:pt x="36" y="21"/>
                      </a:lnTo>
                      <a:lnTo>
                        <a:pt x="36" y="20"/>
                      </a:lnTo>
                      <a:lnTo>
                        <a:pt x="37" y="19"/>
                      </a:lnTo>
                      <a:lnTo>
                        <a:pt x="37" y="17"/>
                      </a:lnTo>
                      <a:lnTo>
                        <a:pt x="37" y="16"/>
                      </a:lnTo>
                      <a:lnTo>
                        <a:pt x="37" y="14"/>
                      </a:lnTo>
                      <a:lnTo>
                        <a:pt x="39" y="13"/>
                      </a:lnTo>
                      <a:lnTo>
                        <a:pt x="17" y="0"/>
                      </a:lnTo>
                      <a:lnTo>
                        <a:pt x="39" y="13"/>
                      </a:lnTo>
                      <a:lnTo>
                        <a:pt x="39" y="12"/>
                      </a:lnTo>
                      <a:lnTo>
                        <a:pt x="39" y="11"/>
                      </a:lnTo>
                      <a:lnTo>
                        <a:pt x="39" y="10"/>
                      </a:lnTo>
                      <a:lnTo>
                        <a:pt x="39" y="9"/>
                      </a:lnTo>
                      <a:lnTo>
                        <a:pt x="37" y="8"/>
                      </a:lnTo>
                      <a:lnTo>
                        <a:pt x="37" y="6"/>
                      </a:lnTo>
                      <a:lnTo>
                        <a:pt x="36" y="5"/>
                      </a:lnTo>
                      <a:lnTo>
                        <a:pt x="35" y="4"/>
                      </a:lnTo>
                      <a:lnTo>
                        <a:pt x="34" y="3"/>
                      </a:lnTo>
                      <a:lnTo>
                        <a:pt x="33" y="3"/>
                      </a:lnTo>
                      <a:lnTo>
                        <a:pt x="32" y="2"/>
                      </a:lnTo>
                      <a:lnTo>
                        <a:pt x="31" y="2"/>
                      </a:lnTo>
                      <a:lnTo>
                        <a:pt x="30" y="1"/>
                      </a:lnTo>
                      <a:lnTo>
                        <a:pt x="28" y="1"/>
                      </a:lnTo>
                      <a:lnTo>
                        <a:pt x="26" y="1"/>
                      </a:lnTo>
                      <a:lnTo>
                        <a:pt x="25" y="0"/>
                      </a:lnTo>
                      <a:lnTo>
                        <a:pt x="23" y="0"/>
                      </a:lnTo>
                      <a:lnTo>
                        <a:pt x="22" y="0"/>
                      </a:lnTo>
                      <a:lnTo>
                        <a:pt x="20" y="0"/>
                      </a:lnTo>
                      <a:lnTo>
                        <a:pt x="18" y="0"/>
                      </a:lnTo>
                      <a:lnTo>
                        <a:pt x="17" y="0"/>
                      </a:lnTo>
                      <a:lnTo>
                        <a:pt x="15" y="1"/>
                      </a:lnTo>
                      <a:lnTo>
                        <a:pt x="14" y="1"/>
                      </a:lnTo>
                      <a:lnTo>
                        <a:pt x="13" y="1"/>
                      </a:lnTo>
                      <a:lnTo>
                        <a:pt x="11" y="2"/>
                      </a:lnTo>
                      <a:lnTo>
                        <a:pt x="9" y="3"/>
                      </a:lnTo>
                      <a:lnTo>
                        <a:pt x="7" y="4"/>
                      </a:lnTo>
                      <a:lnTo>
                        <a:pt x="7" y="5"/>
                      </a:lnTo>
                      <a:lnTo>
                        <a:pt x="6" y="6"/>
                      </a:lnTo>
                      <a:lnTo>
                        <a:pt x="6" y="8"/>
                      </a:lnTo>
                      <a:lnTo>
                        <a:pt x="5" y="9"/>
                      </a:lnTo>
                      <a:lnTo>
                        <a:pt x="2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01" name="Freeform 42"/>
                <p:cNvSpPr>
                  <a:spLocks/>
                </p:cNvSpPr>
                <p:nvPr/>
              </p:nvSpPr>
              <p:spPr bwMode="auto">
                <a:xfrm>
                  <a:off x="238" y="241"/>
                  <a:ext cx="52" cy="38"/>
                </a:xfrm>
                <a:custGeom>
                  <a:avLst/>
                  <a:gdLst>
                    <a:gd name="T0" fmla="*/ 11 w 161"/>
                    <a:gd name="T1" fmla="*/ 35 h 118"/>
                    <a:gd name="T2" fmla="*/ 12 w 161"/>
                    <a:gd name="T3" fmla="*/ 32 h 118"/>
                    <a:gd name="T4" fmla="*/ 13 w 161"/>
                    <a:gd name="T5" fmla="*/ 29 h 118"/>
                    <a:gd name="T6" fmla="*/ 15 w 161"/>
                    <a:gd name="T7" fmla="*/ 27 h 118"/>
                    <a:gd name="T8" fmla="*/ 16 w 161"/>
                    <a:gd name="T9" fmla="*/ 25 h 118"/>
                    <a:gd name="T10" fmla="*/ 19 w 161"/>
                    <a:gd name="T11" fmla="*/ 23 h 118"/>
                    <a:gd name="T12" fmla="*/ 21 w 161"/>
                    <a:gd name="T13" fmla="*/ 20 h 118"/>
                    <a:gd name="T14" fmla="*/ 24 w 161"/>
                    <a:gd name="T15" fmla="*/ 18 h 118"/>
                    <a:gd name="T16" fmla="*/ 26 w 161"/>
                    <a:gd name="T17" fmla="*/ 16 h 118"/>
                    <a:gd name="T18" fmla="*/ 29 w 161"/>
                    <a:gd name="T19" fmla="*/ 14 h 118"/>
                    <a:gd name="T20" fmla="*/ 32 w 161"/>
                    <a:gd name="T21" fmla="*/ 13 h 118"/>
                    <a:gd name="T22" fmla="*/ 35 w 161"/>
                    <a:gd name="T23" fmla="*/ 12 h 118"/>
                    <a:gd name="T24" fmla="*/ 38 w 161"/>
                    <a:gd name="T25" fmla="*/ 11 h 118"/>
                    <a:gd name="T26" fmla="*/ 42 w 161"/>
                    <a:gd name="T27" fmla="*/ 9 h 118"/>
                    <a:gd name="T28" fmla="*/ 45 w 161"/>
                    <a:gd name="T29" fmla="*/ 8 h 118"/>
                    <a:gd name="T30" fmla="*/ 49 w 161"/>
                    <a:gd name="T31" fmla="*/ 7 h 118"/>
                    <a:gd name="T32" fmla="*/ 52 w 161"/>
                    <a:gd name="T33" fmla="*/ 7 h 118"/>
                    <a:gd name="T34" fmla="*/ 47 w 161"/>
                    <a:gd name="T35" fmla="*/ 0 h 118"/>
                    <a:gd name="T36" fmla="*/ 43 w 161"/>
                    <a:gd name="T37" fmla="*/ 1 h 118"/>
                    <a:gd name="T38" fmla="*/ 39 w 161"/>
                    <a:gd name="T39" fmla="*/ 2 h 118"/>
                    <a:gd name="T40" fmla="*/ 35 w 161"/>
                    <a:gd name="T41" fmla="*/ 4 h 118"/>
                    <a:gd name="T42" fmla="*/ 31 w 161"/>
                    <a:gd name="T43" fmla="*/ 5 h 118"/>
                    <a:gd name="T44" fmla="*/ 27 w 161"/>
                    <a:gd name="T45" fmla="*/ 6 h 118"/>
                    <a:gd name="T46" fmla="*/ 24 w 161"/>
                    <a:gd name="T47" fmla="*/ 8 h 118"/>
                    <a:gd name="T48" fmla="*/ 20 w 161"/>
                    <a:gd name="T49" fmla="*/ 11 h 118"/>
                    <a:gd name="T50" fmla="*/ 16 w 161"/>
                    <a:gd name="T51" fmla="*/ 12 h 118"/>
                    <a:gd name="T52" fmla="*/ 13 w 161"/>
                    <a:gd name="T53" fmla="*/ 15 h 118"/>
                    <a:gd name="T54" fmla="*/ 11 w 161"/>
                    <a:gd name="T55" fmla="*/ 17 h 118"/>
                    <a:gd name="T56" fmla="*/ 8 w 161"/>
                    <a:gd name="T57" fmla="*/ 20 h 118"/>
                    <a:gd name="T58" fmla="*/ 5 w 161"/>
                    <a:gd name="T59" fmla="*/ 23 h 118"/>
                    <a:gd name="T60" fmla="*/ 4 w 161"/>
                    <a:gd name="T61" fmla="*/ 25 h 118"/>
                    <a:gd name="T62" fmla="*/ 2 w 161"/>
                    <a:gd name="T63" fmla="*/ 29 h 118"/>
                    <a:gd name="T64" fmla="*/ 1 w 161"/>
                    <a:gd name="T65" fmla="*/ 32 h 118"/>
                    <a:gd name="T66" fmla="*/ 11 w 161"/>
                    <a:gd name="T67" fmla="*/ 35 h 118"/>
                    <a:gd name="T68" fmla="*/ 0 w 161"/>
                    <a:gd name="T69" fmla="*/ 34 h 118"/>
                    <a:gd name="T70" fmla="*/ 0 w 161"/>
                    <a:gd name="T71" fmla="*/ 35 h 118"/>
                    <a:gd name="T72" fmla="*/ 0 w 161"/>
                    <a:gd name="T73" fmla="*/ 36 h 118"/>
                    <a:gd name="T74" fmla="*/ 1 w 161"/>
                    <a:gd name="T75" fmla="*/ 36 h 118"/>
                    <a:gd name="T76" fmla="*/ 2 w 161"/>
                    <a:gd name="T77" fmla="*/ 37 h 118"/>
                    <a:gd name="T78" fmla="*/ 2 w 161"/>
                    <a:gd name="T79" fmla="*/ 37 h 118"/>
                    <a:gd name="T80" fmla="*/ 3 w 161"/>
                    <a:gd name="T81" fmla="*/ 37 h 118"/>
                    <a:gd name="T82" fmla="*/ 5 w 161"/>
                    <a:gd name="T83" fmla="*/ 38 h 118"/>
                    <a:gd name="T84" fmla="*/ 5 w 161"/>
                    <a:gd name="T85" fmla="*/ 38 h 118"/>
                    <a:gd name="T86" fmla="*/ 6 w 161"/>
                    <a:gd name="T87" fmla="*/ 38 h 118"/>
                    <a:gd name="T88" fmla="*/ 7 w 161"/>
                    <a:gd name="T89" fmla="*/ 38 h 118"/>
                    <a:gd name="T90" fmla="*/ 8 w 161"/>
                    <a:gd name="T91" fmla="*/ 37 h 118"/>
                    <a:gd name="T92" fmla="*/ 9 w 161"/>
                    <a:gd name="T93" fmla="*/ 37 h 118"/>
                    <a:gd name="T94" fmla="*/ 10 w 161"/>
                    <a:gd name="T95" fmla="*/ 36 h 118"/>
                    <a:gd name="T96" fmla="*/ 11 w 161"/>
                    <a:gd name="T97" fmla="*/ 36 h 118"/>
                    <a:gd name="T98" fmla="*/ 11 w 161"/>
                    <a:gd name="T99" fmla="*/ 35 h 118"/>
                    <a:gd name="T100" fmla="*/ 0 w 161"/>
                    <a:gd name="T101" fmla="*/ 33 h 1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1" h="118">
                      <a:moveTo>
                        <a:pt x="0" y="104"/>
                      </a:moveTo>
                      <a:lnTo>
                        <a:pt x="34" y="108"/>
                      </a:lnTo>
                      <a:lnTo>
                        <a:pt x="35" y="104"/>
                      </a:lnTo>
                      <a:lnTo>
                        <a:pt x="37" y="99"/>
                      </a:lnTo>
                      <a:lnTo>
                        <a:pt x="40" y="95"/>
                      </a:lnTo>
                      <a:lnTo>
                        <a:pt x="41" y="91"/>
                      </a:lnTo>
                      <a:lnTo>
                        <a:pt x="43" y="88"/>
                      </a:lnTo>
                      <a:lnTo>
                        <a:pt x="45" y="84"/>
                      </a:lnTo>
                      <a:lnTo>
                        <a:pt x="48" y="80"/>
                      </a:lnTo>
                      <a:lnTo>
                        <a:pt x="51" y="77"/>
                      </a:lnTo>
                      <a:lnTo>
                        <a:pt x="53" y="72"/>
                      </a:lnTo>
                      <a:lnTo>
                        <a:pt x="58" y="70"/>
                      </a:lnTo>
                      <a:lnTo>
                        <a:pt x="61" y="65"/>
                      </a:lnTo>
                      <a:lnTo>
                        <a:pt x="65" y="63"/>
                      </a:lnTo>
                      <a:lnTo>
                        <a:pt x="68" y="60"/>
                      </a:lnTo>
                      <a:lnTo>
                        <a:pt x="73" y="56"/>
                      </a:lnTo>
                      <a:lnTo>
                        <a:pt x="76" y="54"/>
                      </a:lnTo>
                      <a:lnTo>
                        <a:pt x="81" y="51"/>
                      </a:lnTo>
                      <a:lnTo>
                        <a:pt x="85" y="48"/>
                      </a:lnTo>
                      <a:lnTo>
                        <a:pt x="90" y="45"/>
                      </a:lnTo>
                      <a:lnTo>
                        <a:pt x="94" y="43"/>
                      </a:lnTo>
                      <a:lnTo>
                        <a:pt x="99" y="40"/>
                      </a:lnTo>
                      <a:lnTo>
                        <a:pt x="103" y="38"/>
                      </a:lnTo>
                      <a:lnTo>
                        <a:pt x="109" y="36"/>
                      </a:lnTo>
                      <a:lnTo>
                        <a:pt x="113" y="35"/>
                      </a:lnTo>
                      <a:lnTo>
                        <a:pt x="119" y="33"/>
                      </a:lnTo>
                      <a:lnTo>
                        <a:pt x="124" y="30"/>
                      </a:lnTo>
                      <a:lnTo>
                        <a:pt x="129" y="29"/>
                      </a:lnTo>
                      <a:lnTo>
                        <a:pt x="135" y="28"/>
                      </a:lnTo>
                      <a:lnTo>
                        <a:pt x="139" y="26"/>
                      </a:lnTo>
                      <a:lnTo>
                        <a:pt x="145" y="25"/>
                      </a:lnTo>
                      <a:lnTo>
                        <a:pt x="151" y="23"/>
                      </a:lnTo>
                      <a:lnTo>
                        <a:pt x="155" y="22"/>
                      </a:lnTo>
                      <a:lnTo>
                        <a:pt x="161" y="22"/>
                      </a:lnTo>
                      <a:lnTo>
                        <a:pt x="153" y="0"/>
                      </a:lnTo>
                      <a:lnTo>
                        <a:pt x="146" y="1"/>
                      </a:lnTo>
                      <a:lnTo>
                        <a:pt x="141" y="2"/>
                      </a:lnTo>
                      <a:lnTo>
                        <a:pt x="134" y="4"/>
                      </a:lnTo>
                      <a:lnTo>
                        <a:pt x="127" y="5"/>
                      </a:lnTo>
                      <a:lnTo>
                        <a:pt x="121" y="6"/>
                      </a:lnTo>
                      <a:lnTo>
                        <a:pt x="115" y="9"/>
                      </a:lnTo>
                      <a:lnTo>
                        <a:pt x="109" y="11"/>
                      </a:lnTo>
                      <a:lnTo>
                        <a:pt x="102" y="13"/>
                      </a:lnTo>
                      <a:lnTo>
                        <a:pt x="96" y="16"/>
                      </a:lnTo>
                      <a:lnTo>
                        <a:pt x="90" y="18"/>
                      </a:lnTo>
                      <a:lnTo>
                        <a:pt x="84" y="20"/>
                      </a:lnTo>
                      <a:lnTo>
                        <a:pt x="78" y="23"/>
                      </a:lnTo>
                      <a:lnTo>
                        <a:pt x="73" y="26"/>
                      </a:lnTo>
                      <a:lnTo>
                        <a:pt x="67" y="29"/>
                      </a:lnTo>
                      <a:lnTo>
                        <a:pt x="61" y="33"/>
                      </a:lnTo>
                      <a:lnTo>
                        <a:pt x="57" y="35"/>
                      </a:lnTo>
                      <a:lnTo>
                        <a:pt x="51" y="38"/>
                      </a:lnTo>
                      <a:lnTo>
                        <a:pt x="47" y="42"/>
                      </a:lnTo>
                      <a:lnTo>
                        <a:pt x="41" y="46"/>
                      </a:lnTo>
                      <a:lnTo>
                        <a:pt x="36" y="50"/>
                      </a:lnTo>
                      <a:lnTo>
                        <a:pt x="33" y="53"/>
                      </a:lnTo>
                      <a:lnTo>
                        <a:pt x="28" y="57"/>
                      </a:lnTo>
                      <a:lnTo>
                        <a:pt x="25" y="62"/>
                      </a:lnTo>
                      <a:lnTo>
                        <a:pt x="20" y="65"/>
                      </a:lnTo>
                      <a:lnTo>
                        <a:pt x="17" y="70"/>
                      </a:lnTo>
                      <a:lnTo>
                        <a:pt x="14" y="74"/>
                      </a:lnTo>
                      <a:lnTo>
                        <a:pt x="11" y="79"/>
                      </a:lnTo>
                      <a:lnTo>
                        <a:pt x="8" y="85"/>
                      </a:lnTo>
                      <a:lnTo>
                        <a:pt x="6" y="89"/>
                      </a:lnTo>
                      <a:lnTo>
                        <a:pt x="3" y="94"/>
                      </a:lnTo>
                      <a:lnTo>
                        <a:pt x="2" y="99"/>
                      </a:lnTo>
                      <a:lnTo>
                        <a:pt x="0" y="104"/>
                      </a:lnTo>
                      <a:lnTo>
                        <a:pt x="34" y="108"/>
                      </a:lnTo>
                      <a:lnTo>
                        <a:pt x="0" y="104"/>
                      </a:lnTo>
                      <a:lnTo>
                        <a:pt x="0" y="106"/>
                      </a:lnTo>
                      <a:lnTo>
                        <a:pt x="0" y="107"/>
                      </a:lnTo>
                      <a:lnTo>
                        <a:pt x="0" y="108"/>
                      </a:lnTo>
                      <a:lnTo>
                        <a:pt x="0" y="110"/>
                      </a:lnTo>
                      <a:lnTo>
                        <a:pt x="1" y="111"/>
                      </a:lnTo>
                      <a:lnTo>
                        <a:pt x="1" y="112"/>
                      </a:lnTo>
                      <a:lnTo>
                        <a:pt x="3" y="112"/>
                      </a:lnTo>
                      <a:lnTo>
                        <a:pt x="3" y="113"/>
                      </a:lnTo>
                      <a:lnTo>
                        <a:pt x="5" y="114"/>
                      </a:lnTo>
                      <a:lnTo>
                        <a:pt x="6" y="115"/>
                      </a:lnTo>
                      <a:lnTo>
                        <a:pt x="7" y="115"/>
                      </a:lnTo>
                      <a:lnTo>
                        <a:pt x="8" y="116"/>
                      </a:lnTo>
                      <a:lnTo>
                        <a:pt x="10" y="116"/>
                      </a:lnTo>
                      <a:lnTo>
                        <a:pt x="11" y="116"/>
                      </a:lnTo>
                      <a:lnTo>
                        <a:pt x="14" y="118"/>
                      </a:lnTo>
                      <a:lnTo>
                        <a:pt x="15" y="118"/>
                      </a:lnTo>
                      <a:lnTo>
                        <a:pt x="16" y="118"/>
                      </a:lnTo>
                      <a:lnTo>
                        <a:pt x="18" y="118"/>
                      </a:lnTo>
                      <a:lnTo>
                        <a:pt x="19" y="118"/>
                      </a:lnTo>
                      <a:lnTo>
                        <a:pt x="22" y="118"/>
                      </a:lnTo>
                      <a:lnTo>
                        <a:pt x="23" y="118"/>
                      </a:lnTo>
                      <a:lnTo>
                        <a:pt x="24" y="116"/>
                      </a:lnTo>
                      <a:lnTo>
                        <a:pt x="26" y="116"/>
                      </a:lnTo>
                      <a:lnTo>
                        <a:pt x="27" y="115"/>
                      </a:lnTo>
                      <a:lnTo>
                        <a:pt x="28" y="115"/>
                      </a:lnTo>
                      <a:lnTo>
                        <a:pt x="30" y="114"/>
                      </a:lnTo>
                      <a:lnTo>
                        <a:pt x="31" y="113"/>
                      </a:lnTo>
                      <a:lnTo>
                        <a:pt x="32" y="113"/>
                      </a:lnTo>
                      <a:lnTo>
                        <a:pt x="33" y="112"/>
                      </a:lnTo>
                      <a:lnTo>
                        <a:pt x="33" y="111"/>
                      </a:lnTo>
                      <a:lnTo>
                        <a:pt x="34" y="110"/>
                      </a:lnTo>
                      <a:lnTo>
                        <a:pt x="34" y="108"/>
                      </a:lnTo>
                      <a:lnTo>
                        <a:pt x="0"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02" name="Freeform 43"/>
                <p:cNvSpPr>
                  <a:spLocks/>
                </p:cNvSpPr>
                <p:nvPr/>
              </p:nvSpPr>
              <p:spPr bwMode="auto">
                <a:xfrm>
                  <a:off x="238" y="259"/>
                  <a:ext cx="18" cy="17"/>
                </a:xfrm>
                <a:custGeom>
                  <a:avLst/>
                  <a:gdLst>
                    <a:gd name="T0" fmla="*/ 8 w 57"/>
                    <a:gd name="T1" fmla="*/ 2 h 53"/>
                    <a:gd name="T2" fmla="*/ 7 w 57"/>
                    <a:gd name="T3" fmla="*/ 3 h 53"/>
                    <a:gd name="T4" fmla="*/ 6 w 57"/>
                    <a:gd name="T5" fmla="*/ 4 h 53"/>
                    <a:gd name="T6" fmla="*/ 5 w 57"/>
                    <a:gd name="T7" fmla="*/ 4 h 53"/>
                    <a:gd name="T8" fmla="*/ 5 w 57"/>
                    <a:gd name="T9" fmla="*/ 5 h 53"/>
                    <a:gd name="T10" fmla="*/ 4 w 57"/>
                    <a:gd name="T11" fmla="*/ 6 h 53"/>
                    <a:gd name="T12" fmla="*/ 3 w 57"/>
                    <a:gd name="T13" fmla="*/ 7 h 53"/>
                    <a:gd name="T14" fmla="*/ 3 w 57"/>
                    <a:gd name="T15" fmla="*/ 8 h 53"/>
                    <a:gd name="T16" fmla="*/ 3 w 57"/>
                    <a:gd name="T17" fmla="*/ 9 h 53"/>
                    <a:gd name="T18" fmla="*/ 2 w 57"/>
                    <a:gd name="T19" fmla="*/ 10 h 53"/>
                    <a:gd name="T20" fmla="*/ 2 w 57"/>
                    <a:gd name="T21" fmla="*/ 11 h 53"/>
                    <a:gd name="T22" fmla="*/ 2 w 57"/>
                    <a:gd name="T23" fmla="*/ 12 h 53"/>
                    <a:gd name="T24" fmla="*/ 1 w 57"/>
                    <a:gd name="T25" fmla="*/ 13 h 53"/>
                    <a:gd name="T26" fmla="*/ 1 w 57"/>
                    <a:gd name="T27" fmla="*/ 13 h 53"/>
                    <a:gd name="T28" fmla="*/ 1 w 57"/>
                    <a:gd name="T29" fmla="*/ 14 h 53"/>
                    <a:gd name="T30" fmla="*/ 0 w 57"/>
                    <a:gd name="T31" fmla="*/ 15 h 53"/>
                    <a:gd name="T32" fmla="*/ 0 w 57"/>
                    <a:gd name="T33" fmla="*/ 15 h 53"/>
                    <a:gd name="T34" fmla="*/ 11 w 57"/>
                    <a:gd name="T35" fmla="*/ 16 h 53"/>
                    <a:gd name="T36" fmla="*/ 11 w 57"/>
                    <a:gd name="T37" fmla="*/ 16 h 53"/>
                    <a:gd name="T38" fmla="*/ 11 w 57"/>
                    <a:gd name="T39" fmla="*/ 15 h 53"/>
                    <a:gd name="T40" fmla="*/ 11 w 57"/>
                    <a:gd name="T41" fmla="*/ 14 h 53"/>
                    <a:gd name="T42" fmla="*/ 12 w 57"/>
                    <a:gd name="T43" fmla="*/ 13 h 53"/>
                    <a:gd name="T44" fmla="*/ 12 w 57"/>
                    <a:gd name="T45" fmla="*/ 13 h 53"/>
                    <a:gd name="T46" fmla="*/ 13 w 57"/>
                    <a:gd name="T47" fmla="*/ 12 h 53"/>
                    <a:gd name="T48" fmla="*/ 13 w 57"/>
                    <a:gd name="T49" fmla="*/ 12 h 53"/>
                    <a:gd name="T50" fmla="*/ 13 w 57"/>
                    <a:gd name="T51" fmla="*/ 11 h 53"/>
                    <a:gd name="T52" fmla="*/ 14 w 57"/>
                    <a:gd name="T53" fmla="*/ 10 h 53"/>
                    <a:gd name="T54" fmla="*/ 14 w 57"/>
                    <a:gd name="T55" fmla="*/ 9 h 53"/>
                    <a:gd name="T56" fmla="*/ 14 w 57"/>
                    <a:gd name="T57" fmla="*/ 9 h 53"/>
                    <a:gd name="T58" fmla="*/ 15 w 57"/>
                    <a:gd name="T59" fmla="*/ 8 h 53"/>
                    <a:gd name="T60" fmla="*/ 15 w 57"/>
                    <a:gd name="T61" fmla="*/ 7 h 53"/>
                    <a:gd name="T62" fmla="*/ 16 w 57"/>
                    <a:gd name="T63" fmla="*/ 7 h 53"/>
                    <a:gd name="T64" fmla="*/ 17 w 57"/>
                    <a:gd name="T65" fmla="*/ 6 h 53"/>
                    <a:gd name="T66" fmla="*/ 13 w 57"/>
                    <a:gd name="T67" fmla="*/ 0 h 53"/>
                    <a:gd name="T68" fmla="*/ 17 w 57"/>
                    <a:gd name="T69" fmla="*/ 5 h 53"/>
                    <a:gd name="T70" fmla="*/ 18 w 57"/>
                    <a:gd name="T71" fmla="*/ 4 h 53"/>
                    <a:gd name="T72" fmla="*/ 18 w 57"/>
                    <a:gd name="T73" fmla="*/ 4 h 53"/>
                    <a:gd name="T74" fmla="*/ 18 w 57"/>
                    <a:gd name="T75" fmla="*/ 4 h 53"/>
                    <a:gd name="T76" fmla="*/ 18 w 57"/>
                    <a:gd name="T77" fmla="*/ 3 h 53"/>
                    <a:gd name="T78" fmla="*/ 17 w 57"/>
                    <a:gd name="T79" fmla="*/ 2 h 53"/>
                    <a:gd name="T80" fmla="*/ 17 w 57"/>
                    <a:gd name="T81" fmla="*/ 2 h 53"/>
                    <a:gd name="T82" fmla="*/ 16 w 57"/>
                    <a:gd name="T83" fmla="*/ 1 h 53"/>
                    <a:gd name="T84" fmla="*/ 15 w 57"/>
                    <a:gd name="T85" fmla="*/ 1 h 53"/>
                    <a:gd name="T86" fmla="*/ 14 w 57"/>
                    <a:gd name="T87" fmla="*/ 1 h 53"/>
                    <a:gd name="T88" fmla="*/ 13 w 57"/>
                    <a:gd name="T89" fmla="*/ 0 h 53"/>
                    <a:gd name="T90" fmla="*/ 12 w 57"/>
                    <a:gd name="T91" fmla="*/ 0 h 53"/>
                    <a:gd name="T92" fmla="*/ 11 w 57"/>
                    <a:gd name="T93" fmla="*/ 0 h 53"/>
                    <a:gd name="T94" fmla="*/ 10 w 57"/>
                    <a:gd name="T95" fmla="*/ 1 h 53"/>
                    <a:gd name="T96" fmla="*/ 9 w 57"/>
                    <a:gd name="T97" fmla="*/ 1 h 53"/>
                    <a:gd name="T98" fmla="*/ 8 w 57"/>
                    <a:gd name="T99" fmla="*/ 1 h 53"/>
                    <a:gd name="T100" fmla="*/ 13 w 57"/>
                    <a:gd name="T101" fmla="*/ 7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7" h="53">
                      <a:moveTo>
                        <a:pt x="40" y="23"/>
                      </a:moveTo>
                      <a:lnTo>
                        <a:pt x="25" y="5"/>
                      </a:lnTo>
                      <a:lnTo>
                        <a:pt x="24" y="6"/>
                      </a:lnTo>
                      <a:lnTo>
                        <a:pt x="23" y="8"/>
                      </a:lnTo>
                      <a:lnTo>
                        <a:pt x="22" y="10"/>
                      </a:lnTo>
                      <a:lnTo>
                        <a:pt x="20" y="11"/>
                      </a:lnTo>
                      <a:lnTo>
                        <a:pt x="18" y="12"/>
                      </a:lnTo>
                      <a:lnTo>
                        <a:pt x="17" y="14"/>
                      </a:lnTo>
                      <a:lnTo>
                        <a:pt x="17" y="15"/>
                      </a:lnTo>
                      <a:lnTo>
                        <a:pt x="15" y="16"/>
                      </a:lnTo>
                      <a:lnTo>
                        <a:pt x="14" y="17"/>
                      </a:lnTo>
                      <a:lnTo>
                        <a:pt x="14" y="20"/>
                      </a:lnTo>
                      <a:lnTo>
                        <a:pt x="12" y="21"/>
                      </a:lnTo>
                      <a:lnTo>
                        <a:pt x="11" y="22"/>
                      </a:lnTo>
                      <a:lnTo>
                        <a:pt x="10" y="23"/>
                      </a:lnTo>
                      <a:lnTo>
                        <a:pt x="10" y="24"/>
                      </a:lnTo>
                      <a:lnTo>
                        <a:pt x="9" y="27"/>
                      </a:lnTo>
                      <a:lnTo>
                        <a:pt x="8" y="28"/>
                      </a:lnTo>
                      <a:lnTo>
                        <a:pt x="8" y="29"/>
                      </a:lnTo>
                      <a:lnTo>
                        <a:pt x="7" y="30"/>
                      </a:lnTo>
                      <a:lnTo>
                        <a:pt x="7" y="32"/>
                      </a:lnTo>
                      <a:lnTo>
                        <a:pt x="6" y="33"/>
                      </a:lnTo>
                      <a:lnTo>
                        <a:pt x="6" y="34"/>
                      </a:lnTo>
                      <a:lnTo>
                        <a:pt x="5" y="36"/>
                      </a:lnTo>
                      <a:lnTo>
                        <a:pt x="5" y="37"/>
                      </a:lnTo>
                      <a:lnTo>
                        <a:pt x="3" y="39"/>
                      </a:lnTo>
                      <a:lnTo>
                        <a:pt x="3" y="40"/>
                      </a:lnTo>
                      <a:lnTo>
                        <a:pt x="3" y="41"/>
                      </a:lnTo>
                      <a:lnTo>
                        <a:pt x="2" y="42"/>
                      </a:lnTo>
                      <a:lnTo>
                        <a:pt x="2" y="44"/>
                      </a:lnTo>
                      <a:lnTo>
                        <a:pt x="1" y="45"/>
                      </a:lnTo>
                      <a:lnTo>
                        <a:pt x="1" y="46"/>
                      </a:lnTo>
                      <a:lnTo>
                        <a:pt x="1" y="47"/>
                      </a:lnTo>
                      <a:lnTo>
                        <a:pt x="0" y="48"/>
                      </a:lnTo>
                      <a:lnTo>
                        <a:pt x="34" y="53"/>
                      </a:lnTo>
                      <a:lnTo>
                        <a:pt x="34" y="51"/>
                      </a:lnTo>
                      <a:lnTo>
                        <a:pt x="35" y="50"/>
                      </a:lnTo>
                      <a:lnTo>
                        <a:pt x="35" y="49"/>
                      </a:lnTo>
                      <a:lnTo>
                        <a:pt x="35" y="48"/>
                      </a:lnTo>
                      <a:lnTo>
                        <a:pt x="36" y="47"/>
                      </a:lnTo>
                      <a:lnTo>
                        <a:pt x="36" y="46"/>
                      </a:lnTo>
                      <a:lnTo>
                        <a:pt x="36" y="45"/>
                      </a:lnTo>
                      <a:lnTo>
                        <a:pt x="37" y="44"/>
                      </a:lnTo>
                      <a:lnTo>
                        <a:pt x="37" y="42"/>
                      </a:lnTo>
                      <a:lnTo>
                        <a:pt x="39" y="41"/>
                      </a:lnTo>
                      <a:lnTo>
                        <a:pt x="39" y="40"/>
                      </a:lnTo>
                      <a:lnTo>
                        <a:pt x="40" y="39"/>
                      </a:lnTo>
                      <a:lnTo>
                        <a:pt x="40" y="38"/>
                      </a:lnTo>
                      <a:lnTo>
                        <a:pt x="40" y="37"/>
                      </a:lnTo>
                      <a:lnTo>
                        <a:pt x="41" y="36"/>
                      </a:lnTo>
                      <a:lnTo>
                        <a:pt x="41" y="34"/>
                      </a:lnTo>
                      <a:lnTo>
                        <a:pt x="42" y="33"/>
                      </a:lnTo>
                      <a:lnTo>
                        <a:pt x="43" y="32"/>
                      </a:lnTo>
                      <a:lnTo>
                        <a:pt x="43" y="31"/>
                      </a:lnTo>
                      <a:lnTo>
                        <a:pt x="43" y="30"/>
                      </a:lnTo>
                      <a:lnTo>
                        <a:pt x="44" y="29"/>
                      </a:lnTo>
                      <a:lnTo>
                        <a:pt x="45" y="28"/>
                      </a:lnTo>
                      <a:lnTo>
                        <a:pt x="45" y="27"/>
                      </a:lnTo>
                      <a:lnTo>
                        <a:pt x="47" y="25"/>
                      </a:lnTo>
                      <a:lnTo>
                        <a:pt x="48" y="24"/>
                      </a:lnTo>
                      <a:lnTo>
                        <a:pt x="49" y="23"/>
                      </a:lnTo>
                      <a:lnTo>
                        <a:pt x="50" y="22"/>
                      </a:lnTo>
                      <a:lnTo>
                        <a:pt x="51" y="21"/>
                      </a:lnTo>
                      <a:lnTo>
                        <a:pt x="51" y="20"/>
                      </a:lnTo>
                      <a:lnTo>
                        <a:pt x="53" y="19"/>
                      </a:lnTo>
                      <a:lnTo>
                        <a:pt x="53" y="17"/>
                      </a:lnTo>
                      <a:lnTo>
                        <a:pt x="40" y="0"/>
                      </a:lnTo>
                      <a:lnTo>
                        <a:pt x="53" y="17"/>
                      </a:lnTo>
                      <a:lnTo>
                        <a:pt x="54" y="16"/>
                      </a:lnTo>
                      <a:lnTo>
                        <a:pt x="56" y="15"/>
                      </a:lnTo>
                      <a:lnTo>
                        <a:pt x="57" y="14"/>
                      </a:lnTo>
                      <a:lnTo>
                        <a:pt x="57" y="13"/>
                      </a:lnTo>
                      <a:lnTo>
                        <a:pt x="57" y="12"/>
                      </a:lnTo>
                      <a:lnTo>
                        <a:pt x="57" y="11"/>
                      </a:lnTo>
                      <a:lnTo>
                        <a:pt x="57" y="10"/>
                      </a:lnTo>
                      <a:lnTo>
                        <a:pt x="57" y="8"/>
                      </a:lnTo>
                      <a:lnTo>
                        <a:pt x="56" y="7"/>
                      </a:lnTo>
                      <a:lnTo>
                        <a:pt x="54" y="6"/>
                      </a:lnTo>
                      <a:lnTo>
                        <a:pt x="53" y="5"/>
                      </a:lnTo>
                      <a:lnTo>
                        <a:pt x="51" y="4"/>
                      </a:lnTo>
                      <a:lnTo>
                        <a:pt x="50" y="3"/>
                      </a:lnTo>
                      <a:lnTo>
                        <a:pt x="49" y="3"/>
                      </a:lnTo>
                      <a:lnTo>
                        <a:pt x="48" y="2"/>
                      </a:lnTo>
                      <a:lnTo>
                        <a:pt x="47" y="2"/>
                      </a:lnTo>
                      <a:lnTo>
                        <a:pt x="44" y="2"/>
                      </a:lnTo>
                      <a:lnTo>
                        <a:pt x="43" y="0"/>
                      </a:lnTo>
                      <a:lnTo>
                        <a:pt x="42" y="0"/>
                      </a:lnTo>
                      <a:lnTo>
                        <a:pt x="40" y="0"/>
                      </a:lnTo>
                      <a:lnTo>
                        <a:pt x="39" y="0"/>
                      </a:lnTo>
                      <a:lnTo>
                        <a:pt x="36" y="0"/>
                      </a:lnTo>
                      <a:lnTo>
                        <a:pt x="35" y="0"/>
                      </a:lnTo>
                      <a:lnTo>
                        <a:pt x="34" y="0"/>
                      </a:lnTo>
                      <a:lnTo>
                        <a:pt x="32" y="2"/>
                      </a:lnTo>
                      <a:lnTo>
                        <a:pt x="31" y="2"/>
                      </a:lnTo>
                      <a:lnTo>
                        <a:pt x="30" y="3"/>
                      </a:lnTo>
                      <a:lnTo>
                        <a:pt x="27" y="3"/>
                      </a:lnTo>
                      <a:lnTo>
                        <a:pt x="26" y="4"/>
                      </a:lnTo>
                      <a:lnTo>
                        <a:pt x="25" y="5"/>
                      </a:lnTo>
                      <a:lnTo>
                        <a:pt x="4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03" name="Freeform 44"/>
                <p:cNvSpPr>
                  <a:spLocks/>
                </p:cNvSpPr>
                <p:nvPr/>
              </p:nvSpPr>
              <p:spPr bwMode="auto">
                <a:xfrm>
                  <a:off x="178" y="259"/>
                  <a:ext cx="73" cy="50"/>
                </a:xfrm>
                <a:custGeom>
                  <a:avLst/>
                  <a:gdLst>
                    <a:gd name="T0" fmla="*/ 11 w 227"/>
                    <a:gd name="T1" fmla="*/ 47 h 159"/>
                    <a:gd name="T2" fmla="*/ 11 w 227"/>
                    <a:gd name="T3" fmla="*/ 42 h 159"/>
                    <a:gd name="T4" fmla="*/ 12 w 227"/>
                    <a:gd name="T5" fmla="*/ 39 h 159"/>
                    <a:gd name="T6" fmla="*/ 14 w 227"/>
                    <a:gd name="T7" fmla="*/ 36 h 159"/>
                    <a:gd name="T8" fmla="*/ 16 w 227"/>
                    <a:gd name="T9" fmla="*/ 32 h 159"/>
                    <a:gd name="T10" fmla="*/ 18 w 227"/>
                    <a:gd name="T11" fmla="*/ 28 h 159"/>
                    <a:gd name="T12" fmla="*/ 22 w 227"/>
                    <a:gd name="T13" fmla="*/ 25 h 159"/>
                    <a:gd name="T14" fmla="*/ 25 w 227"/>
                    <a:gd name="T15" fmla="*/ 22 h 159"/>
                    <a:gd name="T16" fmla="*/ 30 w 227"/>
                    <a:gd name="T17" fmla="*/ 19 h 159"/>
                    <a:gd name="T18" fmla="*/ 34 w 227"/>
                    <a:gd name="T19" fmla="*/ 16 h 159"/>
                    <a:gd name="T20" fmla="*/ 39 w 227"/>
                    <a:gd name="T21" fmla="*/ 14 h 159"/>
                    <a:gd name="T22" fmla="*/ 44 w 227"/>
                    <a:gd name="T23" fmla="*/ 12 h 159"/>
                    <a:gd name="T24" fmla="*/ 50 w 227"/>
                    <a:gd name="T25" fmla="*/ 10 h 159"/>
                    <a:gd name="T26" fmla="*/ 55 w 227"/>
                    <a:gd name="T27" fmla="*/ 9 h 159"/>
                    <a:gd name="T28" fmla="*/ 61 w 227"/>
                    <a:gd name="T29" fmla="*/ 8 h 159"/>
                    <a:gd name="T30" fmla="*/ 67 w 227"/>
                    <a:gd name="T31" fmla="*/ 8 h 159"/>
                    <a:gd name="T32" fmla="*/ 73 w 227"/>
                    <a:gd name="T33" fmla="*/ 7 h 159"/>
                    <a:gd name="T34" fmla="*/ 69 w 227"/>
                    <a:gd name="T35" fmla="*/ 0 h 159"/>
                    <a:gd name="T36" fmla="*/ 62 w 227"/>
                    <a:gd name="T37" fmla="*/ 1 h 159"/>
                    <a:gd name="T38" fmla="*/ 55 w 227"/>
                    <a:gd name="T39" fmla="*/ 2 h 159"/>
                    <a:gd name="T40" fmla="*/ 49 w 227"/>
                    <a:gd name="T41" fmla="*/ 3 h 159"/>
                    <a:gd name="T42" fmla="*/ 42 w 227"/>
                    <a:gd name="T43" fmla="*/ 5 h 159"/>
                    <a:gd name="T44" fmla="*/ 36 w 227"/>
                    <a:gd name="T45" fmla="*/ 7 h 159"/>
                    <a:gd name="T46" fmla="*/ 30 w 227"/>
                    <a:gd name="T47" fmla="*/ 10 h 159"/>
                    <a:gd name="T48" fmla="*/ 24 w 227"/>
                    <a:gd name="T49" fmla="*/ 13 h 159"/>
                    <a:gd name="T50" fmla="*/ 19 w 227"/>
                    <a:gd name="T51" fmla="*/ 16 h 159"/>
                    <a:gd name="T52" fmla="*/ 14 w 227"/>
                    <a:gd name="T53" fmla="*/ 19 h 159"/>
                    <a:gd name="T54" fmla="*/ 10 w 227"/>
                    <a:gd name="T55" fmla="*/ 23 h 159"/>
                    <a:gd name="T56" fmla="*/ 7 w 227"/>
                    <a:gd name="T57" fmla="*/ 27 h 159"/>
                    <a:gd name="T58" fmla="*/ 4 w 227"/>
                    <a:gd name="T59" fmla="*/ 31 h 159"/>
                    <a:gd name="T60" fmla="*/ 2 w 227"/>
                    <a:gd name="T61" fmla="*/ 36 h 159"/>
                    <a:gd name="T62" fmla="*/ 0 w 227"/>
                    <a:gd name="T63" fmla="*/ 40 h 159"/>
                    <a:gd name="T64" fmla="*/ 0 w 227"/>
                    <a:gd name="T65" fmla="*/ 44 h 159"/>
                    <a:gd name="T66" fmla="*/ 0 w 227"/>
                    <a:gd name="T67" fmla="*/ 47 h 159"/>
                    <a:gd name="T68" fmla="*/ 0 w 227"/>
                    <a:gd name="T69" fmla="*/ 47 h 159"/>
                    <a:gd name="T70" fmla="*/ 0 w 227"/>
                    <a:gd name="T71" fmla="*/ 48 h 159"/>
                    <a:gd name="T72" fmla="*/ 1 w 227"/>
                    <a:gd name="T73" fmla="*/ 49 h 159"/>
                    <a:gd name="T74" fmla="*/ 1 w 227"/>
                    <a:gd name="T75" fmla="*/ 49 h 159"/>
                    <a:gd name="T76" fmla="*/ 3 w 227"/>
                    <a:gd name="T77" fmla="*/ 49 h 159"/>
                    <a:gd name="T78" fmla="*/ 3 w 227"/>
                    <a:gd name="T79" fmla="*/ 50 h 159"/>
                    <a:gd name="T80" fmla="*/ 5 w 227"/>
                    <a:gd name="T81" fmla="*/ 50 h 159"/>
                    <a:gd name="T82" fmla="*/ 5 w 227"/>
                    <a:gd name="T83" fmla="*/ 50 h 159"/>
                    <a:gd name="T84" fmla="*/ 6 w 227"/>
                    <a:gd name="T85" fmla="*/ 50 h 159"/>
                    <a:gd name="T86" fmla="*/ 7 w 227"/>
                    <a:gd name="T87" fmla="*/ 50 h 159"/>
                    <a:gd name="T88" fmla="*/ 8 w 227"/>
                    <a:gd name="T89" fmla="*/ 50 h 159"/>
                    <a:gd name="T90" fmla="*/ 9 w 227"/>
                    <a:gd name="T91" fmla="*/ 49 h 159"/>
                    <a:gd name="T92" fmla="*/ 10 w 227"/>
                    <a:gd name="T93" fmla="*/ 49 h 159"/>
                    <a:gd name="T94" fmla="*/ 11 w 227"/>
                    <a:gd name="T95" fmla="*/ 48 h 159"/>
                    <a:gd name="T96" fmla="*/ 11 w 227"/>
                    <a:gd name="T97" fmla="*/ 47 h 159"/>
                    <a:gd name="T98" fmla="*/ 11 w 227"/>
                    <a:gd name="T99" fmla="*/ 47 h 159"/>
                    <a:gd name="T100" fmla="*/ 11 w 227"/>
                    <a:gd name="T101" fmla="*/ 47 h 1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7" h="159">
                      <a:moveTo>
                        <a:pt x="34" y="148"/>
                      </a:moveTo>
                      <a:lnTo>
                        <a:pt x="34" y="148"/>
                      </a:lnTo>
                      <a:lnTo>
                        <a:pt x="34" y="141"/>
                      </a:lnTo>
                      <a:lnTo>
                        <a:pt x="35" y="135"/>
                      </a:lnTo>
                      <a:lnTo>
                        <a:pt x="35" y="130"/>
                      </a:lnTo>
                      <a:lnTo>
                        <a:pt x="37" y="124"/>
                      </a:lnTo>
                      <a:lnTo>
                        <a:pt x="39" y="118"/>
                      </a:lnTo>
                      <a:lnTo>
                        <a:pt x="42" y="113"/>
                      </a:lnTo>
                      <a:lnTo>
                        <a:pt x="44" y="107"/>
                      </a:lnTo>
                      <a:lnTo>
                        <a:pt x="49" y="101"/>
                      </a:lnTo>
                      <a:lnTo>
                        <a:pt x="52" y="96"/>
                      </a:lnTo>
                      <a:lnTo>
                        <a:pt x="57" y="90"/>
                      </a:lnTo>
                      <a:lnTo>
                        <a:pt x="61" y="85"/>
                      </a:lnTo>
                      <a:lnTo>
                        <a:pt x="67" y="80"/>
                      </a:lnTo>
                      <a:lnTo>
                        <a:pt x="73" y="75"/>
                      </a:lnTo>
                      <a:lnTo>
                        <a:pt x="78" y="69"/>
                      </a:lnTo>
                      <a:lnTo>
                        <a:pt x="85" y="65"/>
                      </a:lnTo>
                      <a:lnTo>
                        <a:pt x="92" y="60"/>
                      </a:lnTo>
                      <a:lnTo>
                        <a:pt x="99" y="57"/>
                      </a:lnTo>
                      <a:lnTo>
                        <a:pt x="105" y="52"/>
                      </a:lnTo>
                      <a:lnTo>
                        <a:pt x="113" y="49"/>
                      </a:lnTo>
                      <a:lnTo>
                        <a:pt x="121" y="46"/>
                      </a:lnTo>
                      <a:lnTo>
                        <a:pt x="129" y="41"/>
                      </a:lnTo>
                      <a:lnTo>
                        <a:pt x="137" y="39"/>
                      </a:lnTo>
                      <a:lnTo>
                        <a:pt x="146" y="35"/>
                      </a:lnTo>
                      <a:lnTo>
                        <a:pt x="154" y="33"/>
                      </a:lnTo>
                      <a:lnTo>
                        <a:pt x="163" y="31"/>
                      </a:lnTo>
                      <a:lnTo>
                        <a:pt x="172" y="29"/>
                      </a:lnTo>
                      <a:lnTo>
                        <a:pt x="181" y="26"/>
                      </a:lnTo>
                      <a:lnTo>
                        <a:pt x="190" y="25"/>
                      </a:lnTo>
                      <a:lnTo>
                        <a:pt x="199" y="24"/>
                      </a:lnTo>
                      <a:lnTo>
                        <a:pt x="209" y="24"/>
                      </a:lnTo>
                      <a:lnTo>
                        <a:pt x="217" y="23"/>
                      </a:lnTo>
                      <a:lnTo>
                        <a:pt x="227" y="23"/>
                      </a:lnTo>
                      <a:lnTo>
                        <a:pt x="227" y="0"/>
                      </a:lnTo>
                      <a:lnTo>
                        <a:pt x="215" y="0"/>
                      </a:lnTo>
                      <a:lnTo>
                        <a:pt x="204" y="1"/>
                      </a:lnTo>
                      <a:lnTo>
                        <a:pt x="194" y="3"/>
                      </a:lnTo>
                      <a:lnTo>
                        <a:pt x="182" y="4"/>
                      </a:lnTo>
                      <a:lnTo>
                        <a:pt x="172" y="5"/>
                      </a:lnTo>
                      <a:lnTo>
                        <a:pt x="161" y="7"/>
                      </a:lnTo>
                      <a:lnTo>
                        <a:pt x="151" y="9"/>
                      </a:lnTo>
                      <a:lnTo>
                        <a:pt x="141" y="13"/>
                      </a:lnTo>
                      <a:lnTo>
                        <a:pt x="130" y="16"/>
                      </a:lnTo>
                      <a:lnTo>
                        <a:pt x="121" y="18"/>
                      </a:lnTo>
                      <a:lnTo>
                        <a:pt x="111" y="23"/>
                      </a:lnTo>
                      <a:lnTo>
                        <a:pt x="102" y="26"/>
                      </a:lnTo>
                      <a:lnTo>
                        <a:pt x="93" y="31"/>
                      </a:lnTo>
                      <a:lnTo>
                        <a:pt x="84" y="35"/>
                      </a:lnTo>
                      <a:lnTo>
                        <a:pt x="76" y="40"/>
                      </a:lnTo>
                      <a:lnTo>
                        <a:pt x="67" y="46"/>
                      </a:lnTo>
                      <a:lnTo>
                        <a:pt x="59" y="50"/>
                      </a:lnTo>
                      <a:lnTo>
                        <a:pt x="52" y="56"/>
                      </a:lnTo>
                      <a:lnTo>
                        <a:pt x="45" y="62"/>
                      </a:lnTo>
                      <a:lnTo>
                        <a:pt x="39" y="67"/>
                      </a:lnTo>
                      <a:lnTo>
                        <a:pt x="32" y="73"/>
                      </a:lnTo>
                      <a:lnTo>
                        <a:pt x="26" y="80"/>
                      </a:lnTo>
                      <a:lnTo>
                        <a:pt x="22" y="85"/>
                      </a:lnTo>
                      <a:lnTo>
                        <a:pt x="17" y="92"/>
                      </a:lnTo>
                      <a:lnTo>
                        <a:pt x="12" y="99"/>
                      </a:lnTo>
                      <a:lnTo>
                        <a:pt x="9" y="106"/>
                      </a:lnTo>
                      <a:lnTo>
                        <a:pt x="6" y="113"/>
                      </a:lnTo>
                      <a:lnTo>
                        <a:pt x="3" y="119"/>
                      </a:lnTo>
                      <a:lnTo>
                        <a:pt x="1" y="126"/>
                      </a:lnTo>
                      <a:lnTo>
                        <a:pt x="0" y="134"/>
                      </a:lnTo>
                      <a:lnTo>
                        <a:pt x="0" y="141"/>
                      </a:lnTo>
                      <a:lnTo>
                        <a:pt x="0" y="149"/>
                      </a:lnTo>
                      <a:lnTo>
                        <a:pt x="0" y="148"/>
                      </a:lnTo>
                      <a:lnTo>
                        <a:pt x="0" y="149"/>
                      </a:lnTo>
                      <a:lnTo>
                        <a:pt x="0" y="150"/>
                      </a:lnTo>
                      <a:lnTo>
                        <a:pt x="0" y="151"/>
                      </a:lnTo>
                      <a:lnTo>
                        <a:pt x="1" y="152"/>
                      </a:lnTo>
                      <a:lnTo>
                        <a:pt x="2" y="153"/>
                      </a:lnTo>
                      <a:lnTo>
                        <a:pt x="3" y="155"/>
                      </a:lnTo>
                      <a:lnTo>
                        <a:pt x="4" y="156"/>
                      </a:lnTo>
                      <a:lnTo>
                        <a:pt x="6" y="157"/>
                      </a:lnTo>
                      <a:lnTo>
                        <a:pt x="8" y="157"/>
                      </a:lnTo>
                      <a:lnTo>
                        <a:pt x="9" y="158"/>
                      </a:lnTo>
                      <a:lnTo>
                        <a:pt x="10" y="158"/>
                      </a:lnTo>
                      <a:lnTo>
                        <a:pt x="12" y="158"/>
                      </a:lnTo>
                      <a:lnTo>
                        <a:pt x="14" y="159"/>
                      </a:lnTo>
                      <a:lnTo>
                        <a:pt x="15" y="159"/>
                      </a:lnTo>
                      <a:lnTo>
                        <a:pt x="17" y="159"/>
                      </a:lnTo>
                      <a:lnTo>
                        <a:pt x="18" y="159"/>
                      </a:lnTo>
                      <a:lnTo>
                        <a:pt x="19" y="159"/>
                      </a:lnTo>
                      <a:lnTo>
                        <a:pt x="22" y="159"/>
                      </a:lnTo>
                      <a:lnTo>
                        <a:pt x="23" y="158"/>
                      </a:lnTo>
                      <a:lnTo>
                        <a:pt x="25" y="158"/>
                      </a:lnTo>
                      <a:lnTo>
                        <a:pt x="26" y="158"/>
                      </a:lnTo>
                      <a:lnTo>
                        <a:pt x="27" y="157"/>
                      </a:lnTo>
                      <a:lnTo>
                        <a:pt x="28" y="157"/>
                      </a:lnTo>
                      <a:lnTo>
                        <a:pt x="29" y="156"/>
                      </a:lnTo>
                      <a:lnTo>
                        <a:pt x="32" y="155"/>
                      </a:lnTo>
                      <a:lnTo>
                        <a:pt x="33" y="153"/>
                      </a:lnTo>
                      <a:lnTo>
                        <a:pt x="33" y="152"/>
                      </a:lnTo>
                      <a:lnTo>
                        <a:pt x="34" y="151"/>
                      </a:lnTo>
                      <a:lnTo>
                        <a:pt x="34" y="150"/>
                      </a:lnTo>
                      <a:lnTo>
                        <a:pt x="34" y="149"/>
                      </a:lnTo>
                      <a:lnTo>
                        <a:pt x="34"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04" name="Freeform 45"/>
                <p:cNvSpPr>
                  <a:spLocks/>
                </p:cNvSpPr>
                <p:nvPr/>
              </p:nvSpPr>
              <p:spPr bwMode="auto">
                <a:xfrm>
                  <a:off x="178" y="306"/>
                  <a:ext cx="78" cy="47"/>
                </a:xfrm>
                <a:custGeom>
                  <a:avLst/>
                  <a:gdLst>
                    <a:gd name="T0" fmla="*/ 69 w 243"/>
                    <a:gd name="T1" fmla="*/ 40 h 149"/>
                    <a:gd name="T2" fmla="*/ 63 w 243"/>
                    <a:gd name="T3" fmla="*/ 40 h 149"/>
                    <a:gd name="T4" fmla="*/ 56 w 243"/>
                    <a:gd name="T5" fmla="*/ 39 h 149"/>
                    <a:gd name="T6" fmla="*/ 51 w 243"/>
                    <a:gd name="T7" fmla="*/ 38 h 149"/>
                    <a:gd name="T8" fmla="*/ 45 w 243"/>
                    <a:gd name="T9" fmla="*/ 36 h 149"/>
                    <a:gd name="T10" fmla="*/ 40 w 243"/>
                    <a:gd name="T11" fmla="*/ 34 h 149"/>
                    <a:gd name="T12" fmla="*/ 35 w 243"/>
                    <a:gd name="T13" fmla="*/ 32 h 149"/>
                    <a:gd name="T14" fmla="*/ 30 w 243"/>
                    <a:gd name="T15" fmla="*/ 29 h 149"/>
                    <a:gd name="T16" fmla="*/ 27 w 243"/>
                    <a:gd name="T17" fmla="*/ 26 h 149"/>
                    <a:gd name="T18" fmla="*/ 23 w 243"/>
                    <a:gd name="T19" fmla="*/ 24 h 149"/>
                    <a:gd name="T20" fmla="*/ 20 w 243"/>
                    <a:gd name="T21" fmla="*/ 20 h 149"/>
                    <a:gd name="T22" fmla="*/ 17 w 243"/>
                    <a:gd name="T23" fmla="*/ 17 h 149"/>
                    <a:gd name="T24" fmla="*/ 14 w 243"/>
                    <a:gd name="T25" fmla="*/ 13 h 149"/>
                    <a:gd name="T26" fmla="*/ 13 w 243"/>
                    <a:gd name="T27" fmla="*/ 9 h 149"/>
                    <a:gd name="T28" fmla="*/ 12 w 243"/>
                    <a:gd name="T29" fmla="*/ 6 h 149"/>
                    <a:gd name="T30" fmla="*/ 11 w 243"/>
                    <a:gd name="T31" fmla="*/ 2 h 149"/>
                    <a:gd name="T32" fmla="*/ 0 w 243"/>
                    <a:gd name="T33" fmla="*/ 0 h 149"/>
                    <a:gd name="T34" fmla="*/ 0 w 243"/>
                    <a:gd name="T35" fmla="*/ 4 h 149"/>
                    <a:gd name="T36" fmla="*/ 1 w 243"/>
                    <a:gd name="T37" fmla="*/ 9 h 149"/>
                    <a:gd name="T38" fmla="*/ 3 w 243"/>
                    <a:gd name="T39" fmla="*/ 14 h 149"/>
                    <a:gd name="T40" fmla="*/ 5 w 243"/>
                    <a:gd name="T41" fmla="*/ 17 h 149"/>
                    <a:gd name="T42" fmla="*/ 8 w 243"/>
                    <a:gd name="T43" fmla="*/ 22 h 149"/>
                    <a:gd name="T44" fmla="*/ 12 w 243"/>
                    <a:gd name="T45" fmla="*/ 26 h 149"/>
                    <a:gd name="T46" fmla="*/ 16 w 243"/>
                    <a:gd name="T47" fmla="*/ 29 h 149"/>
                    <a:gd name="T48" fmla="*/ 20 w 243"/>
                    <a:gd name="T49" fmla="*/ 33 h 149"/>
                    <a:gd name="T50" fmla="*/ 25 w 243"/>
                    <a:gd name="T51" fmla="*/ 36 h 149"/>
                    <a:gd name="T52" fmla="*/ 31 w 243"/>
                    <a:gd name="T53" fmla="*/ 38 h 149"/>
                    <a:gd name="T54" fmla="*/ 37 w 243"/>
                    <a:gd name="T55" fmla="*/ 41 h 149"/>
                    <a:gd name="T56" fmla="*/ 43 w 243"/>
                    <a:gd name="T57" fmla="*/ 43 h 149"/>
                    <a:gd name="T58" fmla="*/ 50 w 243"/>
                    <a:gd name="T59" fmla="*/ 45 h 149"/>
                    <a:gd name="T60" fmla="*/ 57 w 243"/>
                    <a:gd name="T61" fmla="*/ 46 h 149"/>
                    <a:gd name="T62" fmla="*/ 65 w 243"/>
                    <a:gd name="T63" fmla="*/ 47 h 149"/>
                    <a:gd name="T64" fmla="*/ 73 w 243"/>
                    <a:gd name="T65" fmla="*/ 47 h 149"/>
                    <a:gd name="T66" fmla="*/ 74 w 243"/>
                    <a:gd name="T67" fmla="*/ 47 h 149"/>
                    <a:gd name="T68" fmla="*/ 74 w 243"/>
                    <a:gd name="T69" fmla="*/ 47 h 149"/>
                    <a:gd name="T70" fmla="*/ 76 w 243"/>
                    <a:gd name="T71" fmla="*/ 46 h 149"/>
                    <a:gd name="T72" fmla="*/ 76 w 243"/>
                    <a:gd name="T73" fmla="*/ 46 h 149"/>
                    <a:gd name="T74" fmla="*/ 77 w 243"/>
                    <a:gd name="T75" fmla="*/ 45 h 149"/>
                    <a:gd name="T76" fmla="*/ 77 w 243"/>
                    <a:gd name="T77" fmla="*/ 45 h 149"/>
                    <a:gd name="T78" fmla="*/ 78 w 243"/>
                    <a:gd name="T79" fmla="*/ 44 h 149"/>
                    <a:gd name="T80" fmla="*/ 78 w 243"/>
                    <a:gd name="T81" fmla="*/ 44 h 149"/>
                    <a:gd name="T82" fmla="*/ 78 w 243"/>
                    <a:gd name="T83" fmla="*/ 43 h 149"/>
                    <a:gd name="T84" fmla="*/ 77 w 243"/>
                    <a:gd name="T85" fmla="*/ 43 h 149"/>
                    <a:gd name="T86" fmla="*/ 77 w 243"/>
                    <a:gd name="T87" fmla="*/ 42 h 149"/>
                    <a:gd name="T88" fmla="*/ 76 w 243"/>
                    <a:gd name="T89" fmla="*/ 41 h 149"/>
                    <a:gd name="T90" fmla="*/ 76 w 243"/>
                    <a:gd name="T91" fmla="*/ 41 h 149"/>
                    <a:gd name="T92" fmla="*/ 74 w 243"/>
                    <a:gd name="T93" fmla="*/ 40 h 149"/>
                    <a:gd name="T94" fmla="*/ 74 w 243"/>
                    <a:gd name="T95" fmla="*/ 40 h 149"/>
                    <a:gd name="T96" fmla="*/ 73 w 243"/>
                    <a:gd name="T97" fmla="*/ 40 h 1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3" h="149">
                      <a:moveTo>
                        <a:pt x="226" y="127"/>
                      </a:moveTo>
                      <a:lnTo>
                        <a:pt x="215" y="127"/>
                      </a:lnTo>
                      <a:lnTo>
                        <a:pt x="205" y="127"/>
                      </a:lnTo>
                      <a:lnTo>
                        <a:pt x="195" y="126"/>
                      </a:lnTo>
                      <a:lnTo>
                        <a:pt x="186" y="124"/>
                      </a:lnTo>
                      <a:lnTo>
                        <a:pt x="176" y="123"/>
                      </a:lnTo>
                      <a:lnTo>
                        <a:pt x="167" y="121"/>
                      </a:lnTo>
                      <a:lnTo>
                        <a:pt x="158" y="119"/>
                      </a:lnTo>
                      <a:lnTo>
                        <a:pt x="150" y="117"/>
                      </a:lnTo>
                      <a:lnTo>
                        <a:pt x="141" y="114"/>
                      </a:lnTo>
                      <a:lnTo>
                        <a:pt x="133" y="111"/>
                      </a:lnTo>
                      <a:lnTo>
                        <a:pt x="125" y="107"/>
                      </a:lnTo>
                      <a:lnTo>
                        <a:pt x="117" y="104"/>
                      </a:lnTo>
                      <a:lnTo>
                        <a:pt x="110" y="101"/>
                      </a:lnTo>
                      <a:lnTo>
                        <a:pt x="102" y="96"/>
                      </a:lnTo>
                      <a:lnTo>
                        <a:pt x="95" y="93"/>
                      </a:lnTo>
                      <a:lnTo>
                        <a:pt x="90" y="88"/>
                      </a:lnTo>
                      <a:lnTo>
                        <a:pt x="83" y="84"/>
                      </a:lnTo>
                      <a:lnTo>
                        <a:pt x="77" y="79"/>
                      </a:lnTo>
                      <a:lnTo>
                        <a:pt x="71" y="75"/>
                      </a:lnTo>
                      <a:lnTo>
                        <a:pt x="67" y="69"/>
                      </a:lnTo>
                      <a:lnTo>
                        <a:pt x="61" y="64"/>
                      </a:lnTo>
                      <a:lnTo>
                        <a:pt x="57" y="59"/>
                      </a:lnTo>
                      <a:lnTo>
                        <a:pt x="53" y="53"/>
                      </a:lnTo>
                      <a:lnTo>
                        <a:pt x="49" y="47"/>
                      </a:lnTo>
                      <a:lnTo>
                        <a:pt x="45" y="42"/>
                      </a:lnTo>
                      <a:lnTo>
                        <a:pt x="43" y="36"/>
                      </a:lnTo>
                      <a:lnTo>
                        <a:pt x="41" y="30"/>
                      </a:lnTo>
                      <a:lnTo>
                        <a:pt x="39" y="25"/>
                      </a:lnTo>
                      <a:lnTo>
                        <a:pt x="37" y="18"/>
                      </a:lnTo>
                      <a:lnTo>
                        <a:pt x="36" y="12"/>
                      </a:lnTo>
                      <a:lnTo>
                        <a:pt x="35" y="7"/>
                      </a:lnTo>
                      <a:lnTo>
                        <a:pt x="35" y="0"/>
                      </a:lnTo>
                      <a:lnTo>
                        <a:pt x="0" y="0"/>
                      </a:lnTo>
                      <a:lnTo>
                        <a:pt x="1" y="7"/>
                      </a:lnTo>
                      <a:lnTo>
                        <a:pt x="1" y="14"/>
                      </a:lnTo>
                      <a:lnTo>
                        <a:pt x="3" y="21"/>
                      </a:lnTo>
                      <a:lnTo>
                        <a:pt x="4" y="28"/>
                      </a:lnTo>
                      <a:lnTo>
                        <a:pt x="8" y="35"/>
                      </a:lnTo>
                      <a:lnTo>
                        <a:pt x="10" y="43"/>
                      </a:lnTo>
                      <a:lnTo>
                        <a:pt x="14" y="50"/>
                      </a:lnTo>
                      <a:lnTo>
                        <a:pt x="17" y="55"/>
                      </a:lnTo>
                      <a:lnTo>
                        <a:pt x="22" y="62"/>
                      </a:lnTo>
                      <a:lnTo>
                        <a:pt x="26" y="69"/>
                      </a:lnTo>
                      <a:lnTo>
                        <a:pt x="32" y="75"/>
                      </a:lnTo>
                      <a:lnTo>
                        <a:pt x="37" y="81"/>
                      </a:lnTo>
                      <a:lnTo>
                        <a:pt x="43" y="87"/>
                      </a:lnTo>
                      <a:lnTo>
                        <a:pt x="50" y="93"/>
                      </a:lnTo>
                      <a:lnTo>
                        <a:pt x="57" y="98"/>
                      </a:lnTo>
                      <a:lnTo>
                        <a:pt x="63" y="104"/>
                      </a:lnTo>
                      <a:lnTo>
                        <a:pt x="71" y="109"/>
                      </a:lnTo>
                      <a:lnTo>
                        <a:pt x="79" y="113"/>
                      </a:lnTo>
                      <a:lnTo>
                        <a:pt x="87" y="118"/>
                      </a:lnTo>
                      <a:lnTo>
                        <a:pt x="96" y="122"/>
                      </a:lnTo>
                      <a:lnTo>
                        <a:pt x="105" y="127"/>
                      </a:lnTo>
                      <a:lnTo>
                        <a:pt x="116" y="130"/>
                      </a:lnTo>
                      <a:lnTo>
                        <a:pt x="125" y="134"/>
                      </a:lnTo>
                      <a:lnTo>
                        <a:pt x="135" y="137"/>
                      </a:lnTo>
                      <a:lnTo>
                        <a:pt x="145" y="139"/>
                      </a:lnTo>
                      <a:lnTo>
                        <a:pt x="156" y="143"/>
                      </a:lnTo>
                      <a:lnTo>
                        <a:pt x="167" y="145"/>
                      </a:lnTo>
                      <a:lnTo>
                        <a:pt x="178" y="146"/>
                      </a:lnTo>
                      <a:lnTo>
                        <a:pt x="189" y="147"/>
                      </a:lnTo>
                      <a:lnTo>
                        <a:pt x="202" y="148"/>
                      </a:lnTo>
                      <a:lnTo>
                        <a:pt x="213" y="149"/>
                      </a:lnTo>
                      <a:lnTo>
                        <a:pt x="226" y="149"/>
                      </a:lnTo>
                      <a:lnTo>
                        <a:pt x="228" y="149"/>
                      </a:lnTo>
                      <a:lnTo>
                        <a:pt x="229" y="149"/>
                      </a:lnTo>
                      <a:lnTo>
                        <a:pt x="231" y="149"/>
                      </a:lnTo>
                      <a:lnTo>
                        <a:pt x="232" y="148"/>
                      </a:lnTo>
                      <a:lnTo>
                        <a:pt x="235" y="148"/>
                      </a:lnTo>
                      <a:lnTo>
                        <a:pt x="236" y="147"/>
                      </a:lnTo>
                      <a:lnTo>
                        <a:pt x="237" y="146"/>
                      </a:lnTo>
                      <a:lnTo>
                        <a:pt x="238" y="146"/>
                      </a:lnTo>
                      <a:lnTo>
                        <a:pt x="239" y="145"/>
                      </a:lnTo>
                      <a:lnTo>
                        <a:pt x="239" y="144"/>
                      </a:lnTo>
                      <a:lnTo>
                        <a:pt x="241" y="144"/>
                      </a:lnTo>
                      <a:lnTo>
                        <a:pt x="241" y="143"/>
                      </a:lnTo>
                      <a:lnTo>
                        <a:pt x="243" y="141"/>
                      </a:lnTo>
                      <a:lnTo>
                        <a:pt x="243" y="140"/>
                      </a:lnTo>
                      <a:lnTo>
                        <a:pt x="243" y="139"/>
                      </a:lnTo>
                      <a:lnTo>
                        <a:pt x="243" y="138"/>
                      </a:lnTo>
                      <a:lnTo>
                        <a:pt x="243" y="137"/>
                      </a:lnTo>
                      <a:lnTo>
                        <a:pt x="243" y="136"/>
                      </a:lnTo>
                      <a:lnTo>
                        <a:pt x="241" y="135"/>
                      </a:lnTo>
                      <a:lnTo>
                        <a:pt x="241" y="134"/>
                      </a:lnTo>
                      <a:lnTo>
                        <a:pt x="239" y="132"/>
                      </a:lnTo>
                      <a:lnTo>
                        <a:pt x="239" y="131"/>
                      </a:lnTo>
                      <a:lnTo>
                        <a:pt x="238" y="130"/>
                      </a:lnTo>
                      <a:lnTo>
                        <a:pt x="237" y="130"/>
                      </a:lnTo>
                      <a:lnTo>
                        <a:pt x="236" y="129"/>
                      </a:lnTo>
                      <a:lnTo>
                        <a:pt x="235" y="129"/>
                      </a:lnTo>
                      <a:lnTo>
                        <a:pt x="232" y="128"/>
                      </a:lnTo>
                      <a:lnTo>
                        <a:pt x="231" y="128"/>
                      </a:lnTo>
                      <a:lnTo>
                        <a:pt x="229" y="128"/>
                      </a:lnTo>
                      <a:lnTo>
                        <a:pt x="228" y="128"/>
                      </a:lnTo>
                      <a:lnTo>
                        <a:pt x="226"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05" name="Freeform 46"/>
                <p:cNvSpPr>
                  <a:spLocks/>
                </p:cNvSpPr>
                <p:nvPr/>
              </p:nvSpPr>
              <p:spPr bwMode="auto">
                <a:xfrm>
                  <a:off x="251" y="314"/>
                  <a:ext cx="72" cy="38"/>
                </a:xfrm>
                <a:custGeom>
                  <a:avLst/>
                  <a:gdLst>
                    <a:gd name="T0" fmla="*/ 61 w 224"/>
                    <a:gd name="T1" fmla="*/ 2 h 124"/>
                    <a:gd name="T2" fmla="*/ 60 w 224"/>
                    <a:gd name="T3" fmla="*/ 6 h 124"/>
                    <a:gd name="T4" fmla="*/ 58 w 224"/>
                    <a:gd name="T5" fmla="*/ 8 h 124"/>
                    <a:gd name="T6" fmla="*/ 56 w 224"/>
                    <a:gd name="T7" fmla="*/ 11 h 124"/>
                    <a:gd name="T8" fmla="*/ 54 w 224"/>
                    <a:gd name="T9" fmla="*/ 13 h 124"/>
                    <a:gd name="T10" fmla="*/ 51 w 224"/>
                    <a:gd name="T11" fmla="*/ 16 h 124"/>
                    <a:gd name="T12" fmla="*/ 48 w 224"/>
                    <a:gd name="T13" fmla="*/ 18 h 124"/>
                    <a:gd name="T14" fmla="*/ 44 w 224"/>
                    <a:gd name="T15" fmla="*/ 20 h 124"/>
                    <a:gd name="T16" fmla="*/ 40 w 224"/>
                    <a:gd name="T17" fmla="*/ 22 h 124"/>
                    <a:gd name="T18" fmla="*/ 36 w 224"/>
                    <a:gd name="T19" fmla="*/ 25 h 124"/>
                    <a:gd name="T20" fmla="*/ 32 w 224"/>
                    <a:gd name="T21" fmla="*/ 26 h 124"/>
                    <a:gd name="T22" fmla="*/ 27 w 224"/>
                    <a:gd name="T23" fmla="*/ 28 h 124"/>
                    <a:gd name="T24" fmla="*/ 22 w 224"/>
                    <a:gd name="T25" fmla="*/ 29 h 124"/>
                    <a:gd name="T26" fmla="*/ 17 w 224"/>
                    <a:gd name="T27" fmla="*/ 30 h 124"/>
                    <a:gd name="T28" fmla="*/ 11 w 224"/>
                    <a:gd name="T29" fmla="*/ 31 h 124"/>
                    <a:gd name="T30" fmla="*/ 6 w 224"/>
                    <a:gd name="T31" fmla="*/ 31 h 124"/>
                    <a:gd name="T32" fmla="*/ 0 w 224"/>
                    <a:gd name="T33" fmla="*/ 32 h 124"/>
                    <a:gd name="T34" fmla="*/ 3 w 224"/>
                    <a:gd name="T35" fmla="*/ 38 h 124"/>
                    <a:gd name="T36" fmla="*/ 10 w 224"/>
                    <a:gd name="T37" fmla="*/ 38 h 124"/>
                    <a:gd name="T38" fmla="*/ 17 w 224"/>
                    <a:gd name="T39" fmla="*/ 37 h 124"/>
                    <a:gd name="T40" fmla="*/ 23 w 224"/>
                    <a:gd name="T41" fmla="*/ 36 h 124"/>
                    <a:gd name="T42" fmla="*/ 29 w 224"/>
                    <a:gd name="T43" fmla="*/ 35 h 124"/>
                    <a:gd name="T44" fmla="*/ 34 w 224"/>
                    <a:gd name="T45" fmla="*/ 33 h 124"/>
                    <a:gd name="T46" fmla="*/ 40 w 224"/>
                    <a:gd name="T47" fmla="*/ 31 h 124"/>
                    <a:gd name="T48" fmla="*/ 45 w 224"/>
                    <a:gd name="T49" fmla="*/ 29 h 124"/>
                    <a:gd name="T50" fmla="*/ 50 w 224"/>
                    <a:gd name="T51" fmla="*/ 27 h 124"/>
                    <a:gd name="T52" fmla="*/ 54 w 224"/>
                    <a:gd name="T53" fmla="*/ 24 h 124"/>
                    <a:gd name="T54" fmla="*/ 58 w 224"/>
                    <a:gd name="T55" fmla="*/ 21 h 124"/>
                    <a:gd name="T56" fmla="*/ 61 w 224"/>
                    <a:gd name="T57" fmla="*/ 19 h 124"/>
                    <a:gd name="T58" fmla="*/ 65 w 224"/>
                    <a:gd name="T59" fmla="*/ 16 h 124"/>
                    <a:gd name="T60" fmla="*/ 67 w 224"/>
                    <a:gd name="T61" fmla="*/ 12 h 124"/>
                    <a:gd name="T62" fmla="*/ 69 w 224"/>
                    <a:gd name="T63" fmla="*/ 9 h 124"/>
                    <a:gd name="T64" fmla="*/ 71 w 224"/>
                    <a:gd name="T65" fmla="*/ 6 h 124"/>
                    <a:gd name="T66" fmla="*/ 61 w 224"/>
                    <a:gd name="T67" fmla="*/ 3 h 124"/>
                    <a:gd name="T68" fmla="*/ 72 w 224"/>
                    <a:gd name="T69" fmla="*/ 3 h 124"/>
                    <a:gd name="T70" fmla="*/ 72 w 224"/>
                    <a:gd name="T71" fmla="*/ 3 h 124"/>
                    <a:gd name="T72" fmla="*/ 72 w 224"/>
                    <a:gd name="T73" fmla="*/ 2 h 124"/>
                    <a:gd name="T74" fmla="*/ 71 w 224"/>
                    <a:gd name="T75" fmla="*/ 1 h 124"/>
                    <a:gd name="T76" fmla="*/ 71 w 224"/>
                    <a:gd name="T77" fmla="*/ 1 h 124"/>
                    <a:gd name="T78" fmla="*/ 70 w 224"/>
                    <a:gd name="T79" fmla="*/ 1 h 124"/>
                    <a:gd name="T80" fmla="*/ 69 w 224"/>
                    <a:gd name="T81" fmla="*/ 0 h 124"/>
                    <a:gd name="T82" fmla="*/ 68 w 224"/>
                    <a:gd name="T83" fmla="*/ 0 h 124"/>
                    <a:gd name="T84" fmla="*/ 67 w 224"/>
                    <a:gd name="T85" fmla="*/ 0 h 124"/>
                    <a:gd name="T86" fmla="*/ 66 w 224"/>
                    <a:gd name="T87" fmla="*/ 0 h 124"/>
                    <a:gd name="T88" fmla="*/ 65 w 224"/>
                    <a:gd name="T89" fmla="*/ 0 h 124"/>
                    <a:gd name="T90" fmla="*/ 64 w 224"/>
                    <a:gd name="T91" fmla="*/ 0 h 124"/>
                    <a:gd name="T92" fmla="*/ 63 w 224"/>
                    <a:gd name="T93" fmla="*/ 0 h 124"/>
                    <a:gd name="T94" fmla="*/ 63 w 224"/>
                    <a:gd name="T95" fmla="*/ 1 h 124"/>
                    <a:gd name="T96" fmla="*/ 62 w 224"/>
                    <a:gd name="T97" fmla="*/ 1 h 124"/>
                    <a:gd name="T98" fmla="*/ 61 w 224"/>
                    <a:gd name="T99" fmla="*/ 2 h 124"/>
                    <a:gd name="T100" fmla="*/ 72 w 224"/>
                    <a:gd name="T101" fmla="*/ 4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4" h="124">
                      <a:moveTo>
                        <a:pt x="224" y="12"/>
                      </a:moveTo>
                      <a:lnTo>
                        <a:pt x="190" y="7"/>
                      </a:lnTo>
                      <a:lnTo>
                        <a:pt x="189" y="13"/>
                      </a:lnTo>
                      <a:lnTo>
                        <a:pt x="187" y="18"/>
                      </a:lnTo>
                      <a:lnTo>
                        <a:pt x="184" y="22"/>
                      </a:lnTo>
                      <a:lnTo>
                        <a:pt x="181" y="27"/>
                      </a:lnTo>
                      <a:lnTo>
                        <a:pt x="178" y="30"/>
                      </a:lnTo>
                      <a:lnTo>
                        <a:pt x="175" y="35"/>
                      </a:lnTo>
                      <a:lnTo>
                        <a:pt x="171" y="39"/>
                      </a:lnTo>
                      <a:lnTo>
                        <a:pt x="167" y="44"/>
                      </a:lnTo>
                      <a:lnTo>
                        <a:pt x="163" y="48"/>
                      </a:lnTo>
                      <a:lnTo>
                        <a:pt x="158" y="52"/>
                      </a:lnTo>
                      <a:lnTo>
                        <a:pt x="154" y="56"/>
                      </a:lnTo>
                      <a:lnTo>
                        <a:pt x="148" y="60"/>
                      </a:lnTo>
                      <a:lnTo>
                        <a:pt x="144" y="63"/>
                      </a:lnTo>
                      <a:lnTo>
                        <a:pt x="138" y="66"/>
                      </a:lnTo>
                      <a:lnTo>
                        <a:pt x="132" y="71"/>
                      </a:lnTo>
                      <a:lnTo>
                        <a:pt x="125" y="73"/>
                      </a:lnTo>
                      <a:lnTo>
                        <a:pt x="120" y="77"/>
                      </a:lnTo>
                      <a:lnTo>
                        <a:pt x="112" y="80"/>
                      </a:lnTo>
                      <a:lnTo>
                        <a:pt x="106" y="82"/>
                      </a:lnTo>
                      <a:lnTo>
                        <a:pt x="98" y="86"/>
                      </a:lnTo>
                      <a:lnTo>
                        <a:pt x="91" y="88"/>
                      </a:lnTo>
                      <a:lnTo>
                        <a:pt x="83" y="90"/>
                      </a:lnTo>
                      <a:lnTo>
                        <a:pt x="76" y="93"/>
                      </a:lnTo>
                      <a:lnTo>
                        <a:pt x="69" y="95"/>
                      </a:lnTo>
                      <a:lnTo>
                        <a:pt x="61" y="96"/>
                      </a:lnTo>
                      <a:lnTo>
                        <a:pt x="52" y="98"/>
                      </a:lnTo>
                      <a:lnTo>
                        <a:pt x="44" y="99"/>
                      </a:lnTo>
                      <a:lnTo>
                        <a:pt x="35" y="100"/>
                      </a:lnTo>
                      <a:lnTo>
                        <a:pt x="27" y="102"/>
                      </a:lnTo>
                      <a:lnTo>
                        <a:pt x="18" y="102"/>
                      </a:lnTo>
                      <a:lnTo>
                        <a:pt x="9" y="103"/>
                      </a:lnTo>
                      <a:lnTo>
                        <a:pt x="0" y="103"/>
                      </a:lnTo>
                      <a:lnTo>
                        <a:pt x="0" y="124"/>
                      </a:lnTo>
                      <a:lnTo>
                        <a:pt x="10" y="124"/>
                      </a:lnTo>
                      <a:lnTo>
                        <a:pt x="21" y="124"/>
                      </a:lnTo>
                      <a:lnTo>
                        <a:pt x="31" y="123"/>
                      </a:lnTo>
                      <a:lnTo>
                        <a:pt x="42" y="122"/>
                      </a:lnTo>
                      <a:lnTo>
                        <a:pt x="52" y="121"/>
                      </a:lnTo>
                      <a:lnTo>
                        <a:pt x="61" y="120"/>
                      </a:lnTo>
                      <a:lnTo>
                        <a:pt x="71" y="117"/>
                      </a:lnTo>
                      <a:lnTo>
                        <a:pt x="80" y="115"/>
                      </a:lnTo>
                      <a:lnTo>
                        <a:pt x="89" y="113"/>
                      </a:lnTo>
                      <a:lnTo>
                        <a:pt x="98" y="111"/>
                      </a:lnTo>
                      <a:lnTo>
                        <a:pt x="107" y="108"/>
                      </a:lnTo>
                      <a:lnTo>
                        <a:pt x="115" y="105"/>
                      </a:lnTo>
                      <a:lnTo>
                        <a:pt x="124" y="102"/>
                      </a:lnTo>
                      <a:lnTo>
                        <a:pt x="132" y="98"/>
                      </a:lnTo>
                      <a:lnTo>
                        <a:pt x="140" y="95"/>
                      </a:lnTo>
                      <a:lnTo>
                        <a:pt x="148" y="91"/>
                      </a:lnTo>
                      <a:lnTo>
                        <a:pt x="155" y="87"/>
                      </a:lnTo>
                      <a:lnTo>
                        <a:pt x="162" y="83"/>
                      </a:lnTo>
                      <a:lnTo>
                        <a:pt x="168" y="79"/>
                      </a:lnTo>
                      <a:lnTo>
                        <a:pt x="174" y="74"/>
                      </a:lnTo>
                      <a:lnTo>
                        <a:pt x="181" y="70"/>
                      </a:lnTo>
                      <a:lnTo>
                        <a:pt x="186" y="65"/>
                      </a:lnTo>
                      <a:lnTo>
                        <a:pt x="191" y="61"/>
                      </a:lnTo>
                      <a:lnTo>
                        <a:pt x="197" y="55"/>
                      </a:lnTo>
                      <a:lnTo>
                        <a:pt x="201" y="51"/>
                      </a:lnTo>
                      <a:lnTo>
                        <a:pt x="206" y="45"/>
                      </a:lnTo>
                      <a:lnTo>
                        <a:pt x="209" y="40"/>
                      </a:lnTo>
                      <a:lnTo>
                        <a:pt x="214" y="35"/>
                      </a:lnTo>
                      <a:lnTo>
                        <a:pt x="216" y="29"/>
                      </a:lnTo>
                      <a:lnTo>
                        <a:pt x="220" y="23"/>
                      </a:lnTo>
                      <a:lnTo>
                        <a:pt x="222" y="19"/>
                      </a:lnTo>
                      <a:lnTo>
                        <a:pt x="224" y="13"/>
                      </a:lnTo>
                      <a:lnTo>
                        <a:pt x="190" y="9"/>
                      </a:lnTo>
                      <a:lnTo>
                        <a:pt x="224" y="13"/>
                      </a:lnTo>
                      <a:lnTo>
                        <a:pt x="224" y="11"/>
                      </a:lnTo>
                      <a:lnTo>
                        <a:pt x="224" y="10"/>
                      </a:lnTo>
                      <a:lnTo>
                        <a:pt x="224" y="9"/>
                      </a:lnTo>
                      <a:lnTo>
                        <a:pt x="224" y="7"/>
                      </a:lnTo>
                      <a:lnTo>
                        <a:pt x="224" y="6"/>
                      </a:lnTo>
                      <a:lnTo>
                        <a:pt x="223" y="5"/>
                      </a:lnTo>
                      <a:lnTo>
                        <a:pt x="222" y="4"/>
                      </a:lnTo>
                      <a:lnTo>
                        <a:pt x="221" y="4"/>
                      </a:lnTo>
                      <a:lnTo>
                        <a:pt x="221" y="3"/>
                      </a:lnTo>
                      <a:lnTo>
                        <a:pt x="220" y="2"/>
                      </a:lnTo>
                      <a:lnTo>
                        <a:pt x="217" y="2"/>
                      </a:lnTo>
                      <a:lnTo>
                        <a:pt x="216" y="1"/>
                      </a:lnTo>
                      <a:lnTo>
                        <a:pt x="215" y="1"/>
                      </a:lnTo>
                      <a:lnTo>
                        <a:pt x="214" y="0"/>
                      </a:lnTo>
                      <a:lnTo>
                        <a:pt x="212" y="0"/>
                      </a:lnTo>
                      <a:lnTo>
                        <a:pt x="210" y="0"/>
                      </a:lnTo>
                      <a:lnTo>
                        <a:pt x="208" y="0"/>
                      </a:lnTo>
                      <a:lnTo>
                        <a:pt x="207" y="0"/>
                      </a:lnTo>
                      <a:lnTo>
                        <a:pt x="206" y="0"/>
                      </a:lnTo>
                      <a:lnTo>
                        <a:pt x="204" y="0"/>
                      </a:lnTo>
                      <a:lnTo>
                        <a:pt x="203" y="0"/>
                      </a:lnTo>
                      <a:lnTo>
                        <a:pt x="201" y="0"/>
                      </a:lnTo>
                      <a:lnTo>
                        <a:pt x="199" y="0"/>
                      </a:lnTo>
                      <a:lnTo>
                        <a:pt x="198" y="1"/>
                      </a:lnTo>
                      <a:lnTo>
                        <a:pt x="197" y="1"/>
                      </a:lnTo>
                      <a:lnTo>
                        <a:pt x="196" y="2"/>
                      </a:lnTo>
                      <a:lnTo>
                        <a:pt x="195" y="3"/>
                      </a:lnTo>
                      <a:lnTo>
                        <a:pt x="193" y="3"/>
                      </a:lnTo>
                      <a:lnTo>
                        <a:pt x="192" y="4"/>
                      </a:lnTo>
                      <a:lnTo>
                        <a:pt x="191" y="5"/>
                      </a:lnTo>
                      <a:lnTo>
                        <a:pt x="191" y="6"/>
                      </a:lnTo>
                      <a:lnTo>
                        <a:pt x="190" y="7"/>
                      </a:lnTo>
                      <a:lnTo>
                        <a:pt x="2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06" name="Freeform 47"/>
                <p:cNvSpPr>
                  <a:spLocks/>
                </p:cNvSpPr>
                <p:nvPr/>
              </p:nvSpPr>
              <p:spPr bwMode="auto">
                <a:xfrm>
                  <a:off x="298" y="316"/>
                  <a:ext cx="25" cy="22"/>
                </a:xfrm>
                <a:custGeom>
                  <a:avLst/>
                  <a:gdLst>
                    <a:gd name="T0" fmla="*/ 10 w 77"/>
                    <a:gd name="T1" fmla="*/ 20 h 68"/>
                    <a:gd name="T2" fmla="*/ 11 w 77"/>
                    <a:gd name="T3" fmla="*/ 19 h 68"/>
                    <a:gd name="T4" fmla="*/ 13 w 77"/>
                    <a:gd name="T5" fmla="*/ 18 h 68"/>
                    <a:gd name="T6" fmla="*/ 14 w 77"/>
                    <a:gd name="T7" fmla="*/ 17 h 68"/>
                    <a:gd name="T8" fmla="*/ 15 w 77"/>
                    <a:gd name="T9" fmla="*/ 16 h 68"/>
                    <a:gd name="T10" fmla="*/ 16 w 77"/>
                    <a:gd name="T11" fmla="*/ 15 h 68"/>
                    <a:gd name="T12" fmla="*/ 18 w 77"/>
                    <a:gd name="T13" fmla="*/ 14 h 68"/>
                    <a:gd name="T14" fmla="*/ 19 w 77"/>
                    <a:gd name="T15" fmla="*/ 12 h 68"/>
                    <a:gd name="T16" fmla="*/ 19 w 77"/>
                    <a:gd name="T17" fmla="*/ 11 h 68"/>
                    <a:gd name="T18" fmla="*/ 20 w 77"/>
                    <a:gd name="T19" fmla="*/ 10 h 68"/>
                    <a:gd name="T20" fmla="*/ 21 w 77"/>
                    <a:gd name="T21" fmla="*/ 9 h 68"/>
                    <a:gd name="T22" fmla="*/ 22 w 77"/>
                    <a:gd name="T23" fmla="*/ 7 h 68"/>
                    <a:gd name="T24" fmla="*/ 23 w 77"/>
                    <a:gd name="T25" fmla="*/ 6 h 68"/>
                    <a:gd name="T26" fmla="*/ 24 w 77"/>
                    <a:gd name="T27" fmla="*/ 5 h 68"/>
                    <a:gd name="T28" fmla="*/ 24 w 77"/>
                    <a:gd name="T29" fmla="*/ 4 h 68"/>
                    <a:gd name="T30" fmla="*/ 25 w 77"/>
                    <a:gd name="T31" fmla="*/ 3 h 68"/>
                    <a:gd name="T32" fmla="*/ 25 w 77"/>
                    <a:gd name="T33" fmla="*/ 1 h 68"/>
                    <a:gd name="T34" fmla="*/ 14 w 77"/>
                    <a:gd name="T35" fmla="*/ 0 h 68"/>
                    <a:gd name="T36" fmla="*/ 14 w 77"/>
                    <a:gd name="T37" fmla="*/ 1 h 68"/>
                    <a:gd name="T38" fmla="*/ 13 w 77"/>
                    <a:gd name="T39" fmla="*/ 3 h 68"/>
                    <a:gd name="T40" fmla="*/ 13 w 77"/>
                    <a:gd name="T41" fmla="*/ 4 h 68"/>
                    <a:gd name="T42" fmla="*/ 12 w 77"/>
                    <a:gd name="T43" fmla="*/ 4 h 68"/>
                    <a:gd name="T44" fmla="*/ 11 w 77"/>
                    <a:gd name="T45" fmla="*/ 6 h 68"/>
                    <a:gd name="T46" fmla="*/ 11 w 77"/>
                    <a:gd name="T47" fmla="*/ 6 h 68"/>
                    <a:gd name="T48" fmla="*/ 10 w 77"/>
                    <a:gd name="T49" fmla="*/ 7 h 68"/>
                    <a:gd name="T50" fmla="*/ 9 w 77"/>
                    <a:gd name="T51" fmla="*/ 8 h 68"/>
                    <a:gd name="T52" fmla="*/ 8 w 77"/>
                    <a:gd name="T53" fmla="*/ 9 h 68"/>
                    <a:gd name="T54" fmla="*/ 7 w 77"/>
                    <a:gd name="T55" fmla="*/ 10 h 68"/>
                    <a:gd name="T56" fmla="*/ 6 w 77"/>
                    <a:gd name="T57" fmla="*/ 12 h 68"/>
                    <a:gd name="T58" fmla="*/ 6 w 77"/>
                    <a:gd name="T59" fmla="*/ 12 h 68"/>
                    <a:gd name="T60" fmla="*/ 5 w 77"/>
                    <a:gd name="T61" fmla="*/ 14 h 68"/>
                    <a:gd name="T62" fmla="*/ 3 w 77"/>
                    <a:gd name="T63" fmla="*/ 15 h 68"/>
                    <a:gd name="T64" fmla="*/ 2 w 77"/>
                    <a:gd name="T65" fmla="*/ 16 h 68"/>
                    <a:gd name="T66" fmla="*/ 0 w 77"/>
                    <a:gd name="T67" fmla="*/ 19 h 68"/>
                    <a:gd name="T68" fmla="*/ 1 w 77"/>
                    <a:gd name="T69" fmla="*/ 17 h 68"/>
                    <a:gd name="T70" fmla="*/ 0 w 77"/>
                    <a:gd name="T71" fmla="*/ 17 h 68"/>
                    <a:gd name="T72" fmla="*/ 0 w 77"/>
                    <a:gd name="T73" fmla="*/ 18 h 68"/>
                    <a:gd name="T74" fmla="*/ 0 w 77"/>
                    <a:gd name="T75" fmla="*/ 18 h 68"/>
                    <a:gd name="T76" fmla="*/ 0 w 77"/>
                    <a:gd name="T77" fmla="*/ 19 h 68"/>
                    <a:gd name="T78" fmla="*/ 0 w 77"/>
                    <a:gd name="T79" fmla="*/ 20 h 68"/>
                    <a:gd name="T80" fmla="*/ 1 w 77"/>
                    <a:gd name="T81" fmla="*/ 20 h 68"/>
                    <a:gd name="T82" fmla="*/ 2 w 77"/>
                    <a:gd name="T83" fmla="*/ 21 h 68"/>
                    <a:gd name="T84" fmla="*/ 3 w 77"/>
                    <a:gd name="T85" fmla="*/ 21 h 68"/>
                    <a:gd name="T86" fmla="*/ 3 w 77"/>
                    <a:gd name="T87" fmla="*/ 22 h 68"/>
                    <a:gd name="T88" fmla="*/ 5 w 77"/>
                    <a:gd name="T89" fmla="*/ 22 h 68"/>
                    <a:gd name="T90" fmla="*/ 6 w 77"/>
                    <a:gd name="T91" fmla="*/ 22 h 68"/>
                    <a:gd name="T92" fmla="*/ 6 w 77"/>
                    <a:gd name="T93" fmla="*/ 22 h 68"/>
                    <a:gd name="T94" fmla="*/ 8 w 77"/>
                    <a:gd name="T95" fmla="*/ 22 h 68"/>
                    <a:gd name="T96" fmla="*/ 8 w 77"/>
                    <a:gd name="T97" fmla="*/ 21 h 68"/>
                    <a:gd name="T98" fmla="*/ 9 w 77"/>
                    <a:gd name="T99" fmla="*/ 21 h 68"/>
                    <a:gd name="T100" fmla="*/ 11 w 77"/>
                    <a:gd name="T101" fmla="*/ 17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7" h="68">
                      <a:moveTo>
                        <a:pt x="34" y="54"/>
                      </a:moveTo>
                      <a:lnTo>
                        <a:pt x="31" y="63"/>
                      </a:lnTo>
                      <a:lnTo>
                        <a:pt x="33" y="62"/>
                      </a:lnTo>
                      <a:lnTo>
                        <a:pt x="35" y="60"/>
                      </a:lnTo>
                      <a:lnTo>
                        <a:pt x="37" y="59"/>
                      </a:lnTo>
                      <a:lnTo>
                        <a:pt x="40" y="56"/>
                      </a:lnTo>
                      <a:lnTo>
                        <a:pt x="41" y="54"/>
                      </a:lnTo>
                      <a:lnTo>
                        <a:pt x="43" y="53"/>
                      </a:lnTo>
                      <a:lnTo>
                        <a:pt x="45" y="51"/>
                      </a:lnTo>
                      <a:lnTo>
                        <a:pt x="46" y="50"/>
                      </a:lnTo>
                      <a:lnTo>
                        <a:pt x="49" y="47"/>
                      </a:lnTo>
                      <a:lnTo>
                        <a:pt x="50" y="46"/>
                      </a:lnTo>
                      <a:lnTo>
                        <a:pt x="52" y="44"/>
                      </a:lnTo>
                      <a:lnTo>
                        <a:pt x="54" y="43"/>
                      </a:lnTo>
                      <a:lnTo>
                        <a:pt x="56" y="40"/>
                      </a:lnTo>
                      <a:lnTo>
                        <a:pt x="57" y="38"/>
                      </a:lnTo>
                      <a:lnTo>
                        <a:pt x="59" y="37"/>
                      </a:lnTo>
                      <a:lnTo>
                        <a:pt x="60" y="35"/>
                      </a:lnTo>
                      <a:lnTo>
                        <a:pt x="61" y="34"/>
                      </a:lnTo>
                      <a:lnTo>
                        <a:pt x="63" y="31"/>
                      </a:lnTo>
                      <a:lnTo>
                        <a:pt x="65" y="29"/>
                      </a:lnTo>
                      <a:lnTo>
                        <a:pt x="66" y="27"/>
                      </a:lnTo>
                      <a:lnTo>
                        <a:pt x="67" y="26"/>
                      </a:lnTo>
                      <a:lnTo>
                        <a:pt x="68" y="23"/>
                      </a:lnTo>
                      <a:lnTo>
                        <a:pt x="69" y="21"/>
                      </a:lnTo>
                      <a:lnTo>
                        <a:pt x="70" y="20"/>
                      </a:lnTo>
                      <a:lnTo>
                        <a:pt x="71" y="18"/>
                      </a:lnTo>
                      <a:lnTo>
                        <a:pt x="73" y="15"/>
                      </a:lnTo>
                      <a:lnTo>
                        <a:pt x="74" y="13"/>
                      </a:lnTo>
                      <a:lnTo>
                        <a:pt x="75" y="12"/>
                      </a:lnTo>
                      <a:lnTo>
                        <a:pt x="76" y="10"/>
                      </a:lnTo>
                      <a:lnTo>
                        <a:pt x="76" y="8"/>
                      </a:lnTo>
                      <a:lnTo>
                        <a:pt x="77" y="5"/>
                      </a:lnTo>
                      <a:lnTo>
                        <a:pt x="77" y="3"/>
                      </a:lnTo>
                      <a:lnTo>
                        <a:pt x="43" y="0"/>
                      </a:lnTo>
                      <a:lnTo>
                        <a:pt x="43" y="1"/>
                      </a:lnTo>
                      <a:lnTo>
                        <a:pt x="43" y="3"/>
                      </a:lnTo>
                      <a:lnTo>
                        <a:pt x="42" y="4"/>
                      </a:lnTo>
                      <a:lnTo>
                        <a:pt x="41" y="6"/>
                      </a:lnTo>
                      <a:lnTo>
                        <a:pt x="41" y="8"/>
                      </a:lnTo>
                      <a:lnTo>
                        <a:pt x="40" y="9"/>
                      </a:lnTo>
                      <a:lnTo>
                        <a:pt x="40" y="11"/>
                      </a:lnTo>
                      <a:lnTo>
                        <a:pt x="39" y="12"/>
                      </a:lnTo>
                      <a:lnTo>
                        <a:pt x="37" y="13"/>
                      </a:lnTo>
                      <a:lnTo>
                        <a:pt x="36" y="15"/>
                      </a:lnTo>
                      <a:lnTo>
                        <a:pt x="35" y="17"/>
                      </a:lnTo>
                      <a:lnTo>
                        <a:pt x="34" y="18"/>
                      </a:lnTo>
                      <a:lnTo>
                        <a:pt x="33" y="20"/>
                      </a:lnTo>
                      <a:lnTo>
                        <a:pt x="32" y="21"/>
                      </a:lnTo>
                      <a:lnTo>
                        <a:pt x="31" y="23"/>
                      </a:lnTo>
                      <a:lnTo>
                        <a:pt x="29" y="25"/>
                      </a:lnTo>
                      <a:lnTo>
                        <a:pt x="28" y="26"/>
                      </a:lnTo>
                      <a:lnTo>
                        <a:pt x="27" y="28"/>
                      </a:lnTo>
                      <a:lnTo>
                        <a:pt x="26" y="29"/>
                      </a:lnTo>
                      <a:lnTo>
                        <a:pt x="24" y="30"/>
                      </a:lnTo>
                      <a:lnTo>
                        <a:pt x="23" y="32"/>
                      </a:lnTo>
                      <a:lnTo>
                        <a:pt x="21" y="34"/>
                      </a:lnTo>
                      <a:lnTo>
                        <a:pt x="20" y="36"/>
                      </a:lnTo>
                      <a:lnTo>
                        <a:pt x="18" y="37"/>
                      </a:lnTo>
                      <a:lnTo>
                        <a:pt x="17" y="38"/>
                      </a:lnTo>
                      <a:lnTo>
                        <a:pt x="15" y="40"/>
                      </a:lnTo>
                      <a:lnTo>
                        <a:pt x="14" y="42"/>
                      </a:lnTo>
                      <a:lnTo>
                        <a:pt x="11" y="43"/>
                      </a:lnTo>
                      <a:lnTo>
                        <a:pt x="9" y="45"/>
                      </a:lnTo>
                      <a:lnTo>
                        <a:pt x="8" y="46"/>
                      </a:lnTo>
                      <a:lnTo>
                        <a:pt x="6" y="48"/>
                      </a:lnTo>
                      <a:lnTo>
                        <a:pt x="3" y="50"/>
                      </a:lnTo>
                      <a:lnTo>
                        <a:pt x="0" y="59"/>
                      </a:lnTo>
                      <a:lnTo>
                        <a:pt x="3" y="50"/>
                      </a:lnTo>
                      <a:lnTo>
                        <a:pt x="2" y="51"/>
                      </a:lnTo>
                      <a:lnTo>
                        <a:pt x="1" y="52"/>
                      </a:lnTo>
                      <a:lnTo>
                        <a:pt x="1" y="53"/>
                      </a:lnTo>
                      <a:lnTo>
                        <a:pt x="0" y="54"/>
                      </a:lnTo>
                      <a:lnTo>
                        <a:pt x="0" y="55"/>
                      </a:lnTo>
                      <a:lnTo>
                        <a:pt x="0" y="56"/>
                      </a:lnTo>
                      <a:lnTo>
                        <a:pt x="0" y="57"/>
                      </a:lnTo>
                      <a:lnTo>
                        <a:pt x="0" y="59"/>
                      </a:lnTo>
                      <a:lnTo>
                        <a:pt x="1" y="60"/>
                      </a:lnTo>
                      <a:lnTo>
                        <a:pt x="1" y="61"/>
                      </a:lnTo>
                      <a:lnTo>
                        <a:pt x="2" y="62"/>
                      </a:lnTo>
                      <a:lnTo>
                        <a:pt x="3" y="63"/>
                      </a:lnTo>
                      <a:lnTo>
                        <a:pt x="4" y="63"/>
                      </a:lnTo>
                      <a:lnTo>
                        <a:pt x="6" y="64"/>
                      </a:lnTo>
                      <a:lnTo>
                        <a:pt x="7" y="65"/>
                      </a:lnTo>
                      <a:lnTo>
                        <a:pt x="8" y="65"/>
                      </a:lnTo>
                      <a:lnTo>
                        <a:pt x="9" y="67"/>
                      </a:lnTo>
                      <a:lnTo>
                        <a:pt x="10" y="67"/>
                      </a:lnTo>
                      <a:lnTo>
                        <a:pt x="12" y="67"/>
                      </a:lnTo>
                      <a:lnTo>
                        <a:pt x="14" y="68"/>
                      </a:lnTo>
                      <a:lnTo>
                        <a:pt x="16" y="68"/>
                      </a:lnTo>
                      <a:lnTo>
                        <a:pt x="17" y="68"/>
                      </a:lnTo>
                      <a:lnTo>
                        <a:pt x="18" y="68"/>
                      </a:lnTo>
                      <a:lnTo>
                        <a:pt x="20" y="68"/>
                      </a:lnTo>
                      <a:lnTo>
                        <a:pt x="21" y="68"/>
                      </a:lnTo>
                      <a:lnTo>
                        <a:pt x="24" y="67"/>
                      </a:lnTo>
                      <a:lnTo>
                        <a:pt x="25" y="67"/>
                      </a:lnTo>
                      <a:lnTo>
                        <a:pt x="26" y="65"/>
                      </a:lnTo>
                      <a:lnTo>
                        <a:pt x="27" y="65"/>
                      </a:lnTo>
                      <a:lnTo>
                        <a:pt x="29" y="64"/>
                      </a:lnTo>
                      <a:lnTo>
                        <a:pt x="31" y="63"/>
                      </a:lnTo>
                      <a:lnTo>
                        <a:pt x="3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07" name="Freeform 48"/>
                <p:cNvSpPr>
                  <a:spLocks/>
                </p:cNvSpPr>
                <p:nvPr/>
              </p:nvSpPr>
              <p:spPr bwMode="auto">
                <a:xfrm>
                  <a:off x="298" y="331"/>
                  <a:ext cx="138" cy="37"/>
                </a:xfrm>
                <a:custGeom>
                  <a:avLst/>
                  <a:gdLst>
                    <a:gd name="T0" fmla="*/ 127 w 431"/>
                    <a:gd name="T1" fmla="*/ 2 h 115"/>
                    <a:gd name="T2" fmla="*/ 122 w 431"/>
                    <a:gd name="T3" fmla="*/ 10 h 115"/>
                    <a:gd name="T4" fmla="*/ 116 w 431"/>
                    <a:gd name="T5" fmla="*/ 16 h 115"/>
                    <a:gd name="T6" fmla="*/ 108 w 431"/>
                    <a:gd name="T7" fmla="*/ 21 h 115"/>
                    <a:gd name="T8" fmla="*/ 101 w 431"/>
                    <a:gd name="T9" fmla="*/ 25 h 115"/>
                    <a:gd name="T10" fmla="*/ 92 w 431"/>
                    <a:gd name="T11" fmla="*/ 28 h 115"/>
                    <a:gd name="T12" fmla="*/ 83 w 431"/>
                    <a:gd name="T13" fmla="*/ 29 h 115"/>
                    <a:gd name="T14" fmla="*/ 74 w 431"/>
                    <a:gd name="T15" fmla="*/ 30 h 115"/>
                    <a:gd name="T16" fmla="*/ 64 w 431"/>
                    <a:gd name="T17" fmla="*/ 30 h 115"/>
                    <a:gd name="T18" fmla="*/ 55 w 431"/>
                    <a:gd name="T19" fmla="*/ 29 h 115"/>
                    <a:gd name="T20" fmla="*/ 46 w 431"/>
                    <a:gd name="T21" fmla="*/ 27 h 115"/>
                    <a:gd name="T22" fmla="*/ 38 w 431"/>
                    <a:gd name="T23" fmla="*/ 24 h 115"/>
                    <a:gd name="T24" fmla="*/ 30 w 431"/>
                    <a:gd name="T25" fmla="*/ 21 h 115"/>
                    <a:gd name="T26" fmla="*/ 24 w 431"/>
                    <a:gd name="T27" fmla="*/ 17 h 115"/>
                    <a:gd name="T28" fmla="*/ 18 w 431"/>
                    <a:gd name="T29" fmla="*/ 12 h 115"/>
                    <a:gd name="T30" fmla="*/ 13 w 431"/>
                    <a:gd name="T31" fmla="*/ 7 h 115"/>
                    <a:gd name="T32" fmla="*/ 11 w 431"/>
                    <a:gd name="T33" fmla="*/ 1 h 115"/>
                    <a:gd name="T34" fmla="*/ 1 w 431"/>
                    <a:gd name="T35" fmla="*/ 6 h 115"/>
                    <a:gd name="T36" fmla="*/ 6 w 431"/>
                    <a:gd name="T37" fmla="*/ 13 h 115"/>
                    <a:gd name="T38" fmla="*/ 12 w 431"/>
                    <a:gd name="T39" fmla="*/ 19 h 115"/>
                    <a:gd name="T40" fmla="*/ 19 w 431"/>
                    <a:gd name="T41" fmla="*/ 24 h 115"/>
                    <a:gd name="T42" fmla="*/ 28 w 431"/>
                    <a:gd name="T43" fmla="*/ 28 h 115"/>
                    <a:gd name="T44" fmla="*/ 37 w 431"/>
                    <a:gd name="T45" fmla="*/ 32 h 115"/>
                    <a:gd name="T46" fmla="*/ 47 w 431"/>
                    <a:gd name="T47" fmla="*/ 34 h 115"/>
                    <a:gd name="T48" fmla="*/ 58 w 431"/>
                    <a:gd name="T49" fmla="*/ 36 h 115"/>
                    <a:gd name="T50" fmla="*/ 69 w 431"/>
                    <a:gd name="T51" fmla="*/ 37 h 115"/>
                    <a:gd name="T52" fmla="*/ 79 w 431"/>
                    <a:gd name="T53" fmla="*/ 37 h 115"/>
                    <a:gd name="T54" fmla="*/ 90 w 431"/>
                    <a:gd name="T55" fmla="*/ 36 h 115"/>
                    <a:gd name="T56" fmla="*/ 101 w 431"/>
                    <a:gd name="T57" fmla="*/ 33 h 115"/>
                    <a:gd name="T58" fmla="*/ 111 w 431"/>
                    <a:gd name="T59" fmla="*/ 29 h 115"/>
                    <a:gd name="T60" fmla="*/ 120 w 431"/>
                    <a:gd name="T61" fmla="*/ 23 h 115"/>
                    <a:gd name="T62" fmla="*/ 128 w 431"/>
                    <a:gd name="T63" fmla="*/ 17 h 115"/>
                    <a:gd name="T64" fmla="*/ 135 w 431"/>
                    <a:gd name="T65" fmla="*/ 9 h 115"/>
                    <a:gd name="T66" fmla="*/ 127 w 431"/>
                    <a:gd name="T67" fmla="*/ 2 h 115"/>
                    <a:gd name="T68" fmla="*/ 138 w 431"/>
                    <a:gd name="T69" fmla="*/ 4 h 115"/>
                    <a:gd name="T70" fmla="*/ 138 w 431"/>
                    <a:gd name="T71" fmla="*/ 4 h 115"/>
                    <a:gd name="T72" fmla="*/ 138 w 431"/>
                    <a:gd name="T73" fmla="*/ 3 h 115"/>
                    <a:gd name="T74" fmla="*/ 138 w 431"/>
                    <a:gd name="T75" fmla="*/ 2 h 115"/>
                    <a:gd name="T76" fmla="*/ 137 w 431"/>
                    <a:gd name="T77" fmla="*/ 1 h 115"/>
                    <a:gd name="T78" fmla="*/ 136 w 431"/>
                    <a:gd name="T79" fmla="*/ 1 h 115"/>
                    <a:gd name="T80" fmla="*/ 136 w 431"/>
                    <a:gd name="T81" fmla="*/ 1 h 115"/>
                    <a:gd name="T82" fmla="*/ 135 w 431"/>
                    <a:gd name="T83" fmla="*/ 0 h 115"/>
                    <a:gd name="T84" fmla="*/ 134 w 431"/>
                    <a:gd name="T85" fmla="*/ 0 h 115"/>
                    <a:gd name="T86" fmla="*/ 133 w 431"/>
                    <a:gd name="T87" fmla="*/ 0 h 115"/>
                    <a:gd name="T88" fmla="*/ 132 w 431"/>
                    <a:gd name="T89" fmla="*/ 0 h 115"/>
                    <a:gd name="T90" fmla="*/ 131 w 431"/>
                    <a:gd name="T91" fmla="*/ 0 h 115"/>
                    <a:gd name="T92" fmla="*/ 130 w 431"/>
                    <a:gd name="T93" fmla="*/ 0 h 115"/>
                    <a:gd name="T94" fmla="*/ 129 w 431"/>
                    <a:gd name="T95" fmla="*/ 1 h 115"/>
                    <a:gd name="T96" fmla="*/ 128 w 431"/>
                    <a:gd name="T97" fmla="*/ 1 h 115"/>
                    <a:gd name="T98" fmla="*/ 127 w 431"/>
                    <a:gd name="T99" fmla="*/ 2 h 115"/>
                    <a:gd name="T100" fmla="*/ 138 w 431"/>
                    <a:gd name="T101" fmla="*/ 5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1" h="115">
                      <a:moveTo>
                        <a:pt x="431" y="14"/>
                      </a:moveTo>
                      <a:lnTo>
                        <a:pt x="398" y="6"/>
                      </a:lnTo>
                      <a:lnTo>
                        <a:pt x="390" y="19"/>
                      </a:lnTo>
                      <a:lnTo>
                        <a:pt x="381" y="30"/>
                      </a:lnTo>
                      <a:lnTo>
                        <a:pt x="372" y="40"/>
                      </a:lnTo>
                      <a:lnTo>
                        <a:pt x="362" y="49"/>
                      </a:lnTo>
                      <a:lnTo>
                        <a:pt x="350" y="58"/>
                      </a:lnTo>
                      <a:lnTo>
                        <a:pt x="338" y="65"/>
                      </a:lnTo>
                      <a:lnTo>
                        <a:pt x="326" y="72"/>
                      </a:lnTo>
                      <a:lnTo>
                        <a:pt x="314" y="78"/>
                      </a:lnTo>
                      <a:lnTo>
                        <a:pt x="300" y="82"/>
                      </a:lnTo>
                      <a:lnTo>
                        <a:pt x="287" y="86"/>
                      </a:lnTo>
                      <a:lnTo>
                        <a:pt x="273" y="89"/>
                      </a:lnTo>
                      <a:lnTo>
                        <a:pt x="258" y="91"/>
                      </a:lnTo>
                      <a:lnTo>
                        <a:pt x="245" y="92"/>
                      </a:lnTo>
                      <a:lnTo>
                        <a:pt x="230" y="94"/>
                      </a:lnTo>
                      <a:lnTo>
                        <a:pt x="215" y="94"/>
                      </a:lnTo>
                      <a:lnTo>
                        <a:pt x="201" y="92"/>
                      </a:lnTo>
                      <a:lnTo>
                        <a:pt x="186" y="91"/>
                      </a:lnTo>
                      <a:lnTo>
                        <a:pt x="172" y="89"/>
                      </a:lnTo>
                      <a:lnTo>
                        <a:pt x="158" y="87"/>
                      </a:lnTo>
                      <a:lnTo>
                        <a:pt x="144" y="83"/>
                      </a:lnTo>
                      <a:lnTo>
                        <a:pt x="130" y="80"/>
                      </a:lnTo>
                      <a:lnTo>
                        <a:pt x="118" y="75"/>
                      </a:lnTo>
                      <a:lnTo>
                        <a:pt x="105" y="70"/>
                      </a:lnTo>
                      <a:lnTo>
                        <a:pt x="94" y="64"/>
                      </a:lnTo>
                      <a:lnTo>
                        <a:pt x="84" y="58"/>
                      </a:lnTo>
                      <a:lnTo>
                        <a:pt x="74" y="52"/>
                      </a:lnTo>
                      <a:lnTo>
                        <a:pt x="65" y="45"/>
                      </a:lnTo>
                      <a:lnTo>
                        <a:pt x="56" y="37"/>
                      </a:lnTo>
                      <a:lnTo>
                        <a:pt x="49" y="30"/>
                      </a:lnTo>
                      <a:lnTo>
                        <a:pt x="42" y="22"/>
                      </a:lnTo>
                      <a:lnTo>
                        <a:pt x="37" y="13"/>
                      </a:lnTo>
                      <a:lnTo>
                        <a:pt x="33" y="4"/>
                      </a:lnTo>
                      <a:lnTo>
                        <a:pt x="0" y="10"/>
                      </a:lnTo>
                      <a:lnTo>
                        <a:pt x="4" y="20"/>
                      </a:lnTo>
                      <a:lnTo>
                        <a:pt x="11" y="30"/>
                      </a:lnTo>
                      <a:lnTo>
                        <a:pt x="18" y="40"/>
                      </a:lnTo>
                      <a:lnTo>
                        <a:pt x="27" y="49"/>
                      </a:lnTo>
                      <a:lnTo>
                        <a:pt x="37" y="58"/>
                      </a:lnTo>
                      <a:lnTo>
                        <a:pt x="48" y="66"/>
                      </a:lnTo>
                      <a:lnTo>
                        <a:pt x="60" y="74"/>
                      </a:lnTo>
                      <a:lnTo>
                        <a:pt x="73" y="82"/>
                      </a:lnTo>
                      <a:lnTo>
                        <a:pt x="86" y="88"/>
                      </a:lnTo>
                      <a:lnTo>
                        <a:pt x="101" y="95"/>
                      </a:lnTo>
                      <a:lnTo>
                        <a:pt x="116" y="99"/>
                      </a:lnTo>
                      <a:lnTo>
                        <a:pt x="131" y="104"/>
                      </a:lnTo>
                      <a:lnTo>
                        <a:pt x="147" y="107"/>
                      </a:lnTo>
                      <a:lnTo>
                        <a:pt x="163" y="111"/>
                      </a:lnTo>
                      <a:lnTo>
                        <a:pt x="180" y="113"/>
                      </a:lnTo>
                      <a:lnTo>
                        <a:pt x="197" y="115"/>
                      </a:lnTo>
                      <a:lnTo>
                        <a:pt x="214" y="115"/>
                      </a:lnTo>
                      <a:lnTo>
                        <a:pt x="231" y="115"/>
                      </a:lnTo>
                      <a:lnTo>
                        <a:pt x="248" y="115"/>
                      </a:lnTo>
                      <a:lnTo>
                        <a:pt x="265" y="113"/>
                      </a:lnTo>
                      <a:lnTo>
                        <a:pt x="282" y="111"/>
                      </a:lnTo>
                      <a:lnTo>
                        <a:pt x="299" y="106"/>
                      </a:lnTo>
                      <a:lnTo>
                        <a:pt x="315" y="102"/>
                      </a:lnTo>
                      <a:lnTo>
                        <a:pt x="331" y="96"/>
                      </a:lnTo>
                      <a:lnTo>
                        <a:pt x="347" y="90"/>
                      </a:lnTo>
                      <a:lnTo>
                        <a:pt x="362" y="82"/>
                      </a:lnTo>
                      <a:lnTo>
                        <a:pt x="375" y="73"/>
                      </a:lnTo>
                      <a:lnTo>
                        <a:pt x="388" y="63"/>
                      </a:lnTo>
                      <a:lnTo>
                        <a:pt x="400" y="53"/>
                      </a:lnTo>
                      <a:lnTo>
                        <a:pt x="411" y="41"/>
                      </a:lnTo>
                      <a:lnTo>
                        <a:pt x="421" y="28"/>
                      </a:lnTo>
                      <a:lnTo>
                        <a:pt x="430" y="14"/>
                      </a:lnTo>
                      <a:lnTo>
                        <a:pt x="398" y="7"/>
                      </a:lnTo>
                      <a:lnTo>
                        <a:pt x="430" y="14"/>
                      </a:lnTo>
                      <a:lnTo>
                        <a:pt x="431" y="13"/>
                      </a:lnTo>
                      <a:lnTo>
                        <a:pt x="431" y="12"/>
                      </a:lnTo>
                      <a:lnTo>
                        <a:pt x="431" y="11"/>
                      </a:lnTo>
                      <a:lnTo>
                        <a:pt x="431" y="10"/>
                      </a:lnTo>
                      <a:lnTo>
                        <a:pt x="431" y="9"/>
                      </a:lnTo>
                      <a:lnTo>
                        <a:pt x="431" y="7"/>
                      </a:lnTo>
                      <a:lnTo>
                        <a:pt x="430" y="6"/>
                      </a:lnTo>
                      <a:lnTo>
                        <a:pt x="429" y="5"/>
                      </a:lnTo>
                      <a:lnTo>
                        <a:pt x="429" y="4"/>
                      </a:lnTo>
                      <a:lnTo>
                        <a:pt x="427" y="3"/>
                      </a:lnTo>
                      <a:lnTo>
                        <a:pt x="426" y="3"/>
                      </a:lnTo>
                      <a:lnTo>
                        <a:pt x="425" y="2"/>
                      </a:lnTo>
                      <a:lnTo>
                        <a:pt x="424" y="2"/>
                      </a:lnTo>
                      <a:lnTo>
                        <a:pt x="423" y="1"/>
                      </a:lnTo>
                      <a:lnTo>
                        <a:pt x="421" y="1"/>
                      </a:lnTo>
                      <a:lnTo>
                        <a:pt x="419" y="0"/>
                      </a:lnTo>
                      <a:lnTo>
                        <a:pt x="418" y="0"/>
                      </a:lnTo>
                      <a:lnTo>
                        <a:pt x="416" y="0"/>
                      </a:lnTo>
                      <a:lnTo>
                        <a:pt x="415" y="0"/>
                      </a:lnTo>
                      <a:lnTo>
                        <a:pt x="414" y="0"/>
                      </a:lnTo>
                      <a:lnTo>
                        <a:pt x="411" y="0"/>
                      </a:lnTo>
                      <a:lnTo>
                        <a:pt x="410" y="0"/>
                      </a:lnTo>
                      <a:lnTo>
                        <a:pt x="408" y="0"/>
                      </a:lnTo>
                      <a:lnTo>
                        <a:pt x="407" y="0"/>
                      </a:lnTo>
                      <a:lnTo>
                        <a:pt x="406" y="1"/>
                      </a:lnTo>
                      <a:lnTo>
                        <a:pt x="405" y="1"/>
                      </a:lnTo>
                      <a:lnTo>
                        <a:pt x="402" y="2"/>
                      </a:lnTo>
                      <a:lnTo>
                        <a:pt x="401" y="2"/>
                      </a:lnTo>
                      <a:lnTo>
                        <a:pt x="400" y="3"/>
                      </a:lnTo>
                      <a:lnTo>
                        <a:pt x="399" y="4"/>
                      </a:lnTo>
                      <a:lnTo>
                        <a:pt x="398" y="5"/>
                      </a:lnTo>
                      <a:lnTo>
                        <a:pt x="398" y="6"/>
                      </a:lnTo>
                      <a:lnTo>
                        <a:pt x="4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08" name="Freeform 49"/>
                <p:cNvSpPr>
                  <a:spLocks/>
                </p:cNvSpPr>
                <p:nvPr/>
              </p:nvSpPr>
              <p:spPr bwMode="auto">
                <a:xfrm>
                  <a:off x="414" y="334"/>
                  <a:ext cx="22" cy="19"/>
                </a:xfrm>
                <a:custGeom>
                  <a:avLst/>
                  <a:gdLst>
                    <a:gd name="T0" fmla="*/ 10 w 71"/>
                    <a:gd name="T1" fmla="*/ 17 h 59"/>
                    <a:gd name="T2" fmla="*/ 11 w 71"/>
                    <a:gd name="T3" fmla="*/ 16 h 59"/>
                    <a:gd name="T4" fmla="*/ 12 w 71"/>
                    <a:gd name="T5" fmla="*/ 15 h 59"/>
                    <a:gd name="T6" fmla="*/ 13 w 71"/>
                    <a:gd name="T7" fmla="*/ 15 h 59"/>
                    <a:gd name="T8" fmla="*/ 13 w 71"/>
                    <a:gd name="T9" fmla="*/ 14 h 59"/>
                    <a:gd name="T10" fmla="*/ 14 w 71"/>
                    <a:gd name="T11" fmla="*/ 13 h 59"/>
                    <a:gd name="T12" fmla="*/ 15 w 71"/>
                    <a:gd name="T13" fmla="*/ 12 h 59"/>
                    <a:gd name="T14" fmla="*/ 16 w 71"/>
                    <a:gd name="T15" fmla="*/ 11 h 59"/>
                    <a:gd name="T16" fmla="*/ 17 w 71"/>
                    <a:gd name="T17" fmla="*/ 10 h 59"/>
                    <a:gd name="T18" fmla="*/ 17 w 71"/>
                    <a:gd name="T19" fmla="*/ 9 h 59"/>
                    <a:gd name="T20" fmla="*/ 18 w 71"/>
                    <a:gd name="T21" fmla="*/ 8 h 59"/>
                    <a:gd name="T22" fmla="*/ 19 w 71"/>
                    <a:gd name="T23" fmla="*/ 7 h 59"/>
                    <a:gd name="T24" fmla="*/ 20 w 71"/>
                    <a:gd name="T25" fmla="*/ 6 h 59"/>
                    <a:gd name="T26" fmla="*/ 20 w 71"/>
                    <a:gd name="T27" fmla="*/ 5 h 59"/>
                    <a:gd name="T28" fmla="*/ 21 w 71"/>
                    <a:gd name="T29" fmla="*/ 5 h 59"/>
                    <a:gd name="T30" fmla="*/ 22 w 71"/>
                    <a:gd name="T31" fmla="*/ 4 h 59"/>
                    <a:gd name="T32" fmla="*/ 22 w 71"/>
                    <a:gd name="T33" fmla="*/ 2 h 59"/>
                    <a:gd name="T34" fmla="*/ 11 w 71"/>
                    <a:gd name="T35" fmla="*/ 1 h 59"/>
                    <a:gd name="T36" fmla="*/ 11 w 71"/>
                    <a:gd name="T37" fmla="*/ 1 h 59"/>
                    <a:gd name="T38" fmla="*/ 11 w 71"/>
                    <a:gd name="T39" fmla="*/ 2 h 59"/>
                    <a:gd name="T40" fmla="*/ 10 w 71"/>
                    <a:gd name="T41" fmla="*/ 3 h 59"/>
                    <a:gd name="T42" fmla="*/ 10 w 71"/>
                    <a:gd name="T43" fmla="*/ 4 h 59"/>
                    <a:gd name="T44" fmla="*/ 9 w 71"/>
                    <a:gd name="T45" fmla="*/ 5 h 59"/>
                    <a:gd name="T46" fmla="*/ 8 w 71"/>
                    <a:gd name="T47" fmla="*/ 5 h 59"/>
                    <a:gd name="T48" fmla="*/ 7 w 71"/>
                    <a:gd name="T49" fmla="*/ 6 h 59"/>
                    <a:gd name="T50" fmla="*/ 7 w 71"/>
                    <a:gd name="T51" fmla="*/ 7 h 59"/>
                    <a:gd name="T52" fmla="*/ 6 w 71"/>
                    <a:gd name="T53" fmla="*/ 8 h 59"/>
                    <a:gd name="T54" fmla="*/ 5 w 71"/>
                    <a:gd name="T55" fmla="*/ 9 h 59"/>
                    <a:gd name="T56" fmla="*/ 5 w 71"/>
                    <a:gd name="T57" fmla="*/ 10 h 59"/>
                    <a:gd name="T58" fmla="*/ 4 w 71"/>
                    <a:gd name="T59" fmla="*/ 10 h 59"/>
                    <a:gd name="T60" fmla="*/ 3 w 71"/>
                    <a:gd name="T61" fmla="*/ 12 h 59"/>
                    <a:gd name="T62" fmla="*/ 2 w 71"/>
                    <a:gd name="T63" fmla="*/ 12 h 59"/>
                    <a:gd name="T64" fmla="*/ 2 w 71"/>
                    <a:gd name="T65" fmla="*/ 13 h 59"/>
                    <a:gd name="T66" fmla="*/ 1 w 71"/>
                    <a:gd name="T67" fmla="*/ 18 h 59"/>
                    <a:gd name="T68" fmla="*/ 1 w 71"/>
                    <a:gd name="T69" fmla="*/ 14 h 59"/>
                    <a:gd name="T70" fmla="*/ 0 w 71"/>
                    <a:gd name="T71" fmla="*/ 15 h 59"/>
                    <a:gd name="T72" fmla="*/ 0 w 71"/>
                    <a:gd name="T73" fmla="*/ 15 h 59"/>
                    <a:gd name="T74" fmla="*/ 0 w 71"/>
                    <a:gd name="T75" fmla="*/ 16 h 59"/>
                    <a:gd name="T76" fmla="*/ 0 w 71"/>
                    <a:gd name="T77" fmla="*/ 16 h 59"/>
                    <a:gd name="T78" fmla="*/ 1 w 71"/>
                    <a:gd name="T79" fmla="*/ 17 h 59"/>
                    <a:gd name="T80" fmla="*/ 2 w 71"/>
                    <a:gd name="T81" fmla="*/ 18 h 59"/>
                    <a:gd name="T82" fmla="*/ 2 w 71"/>
                    <a:gd name="T83" fmla="*/ 18 h 59"/>
                    <a:gd name="T84" fmla="*/ 3 w 71"/>
                    <a:gd name="T85" fmla="*/ 19 h 59"/>
                    <a:gd name="T86" fmla="*/ 4 w 71"/>
                    <a:gd name="T87" fmla="*/ 19 h 59"/>
                    <a:gd name="T88" fmla="*/ 5 w 71"/>
                    <a:gd name="T89" fmla="*/ 19 h 59"/>
                    <a:gd name="T90" fmla="*/ 6 w 71"/>
                    <a:gd name="T91" fmla="*/ 19 h 59"/>
                    <a:gd name="T92" fmla="*/ 7 w 71"/>
                    <a:gd name="T93" fmla="*/ 19 h 59"/>
                    <a:gd name="T94" fmla="*/ 8 w 71"/>
                    <a:gd name="T95" fmla="*/ 19 h 59"/>
                    <a:gd name="T96" fmla="*/ 9 w 71"/>
                    <a:gd name="T97" fmla="*/ 18 h 59"/>
                    <a:gd name="T98" fmla="*/ 10 w 71"/>
                    <a:gd name="T99" fmla="*/ 18 h 59"/>
                    <a:gd name="T100" fmla="*/ 10 w 71"/>
                    <a:gd name="T101" fmla="*/ 13 h 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 h="59">
                      <a:moveTo>
                        <a:pt x="32" y="41"/>
                      </a:moveTo>
                      <a:lnTo>
                        <a:pt x="32" y="54"/>
                      </a:lnTo>
                      <a:lnTo>
                        <a:pt x="34" y="53"/>
                      </a:lnTo>
                      <a:lnTo>
                        <a:pt x="35" y="51"/>
                      </a:lnTo>
                      <a:lnTo>
                        <a:pt x="37" y="50"/>
                      </a:lnTo>
                      <a:lnTo>
                        <a:pt x="38" y="48"/>
                      </a:lnTo>
                      <a:lnTo>
                        <a:pt x="40" y="47"/>
                      </a:lnTo>
                      <a:lnTo>
                        <a:pt x="41" y="46"/>
                      </a:lnTo>
                      <a:lnTo>
                        <a:pt x="42" y="45"/>
                      </a:lnTo>
                      <a:lnTo>
                        <a:pt x="43" y="42"/>
                      </a:lnTo>
                      <a:lnTo>
                        <a:pt x="45" y="41"/>
                      </a:lnTo>
                      <a:lnTo>
                        <a:pt x="46" y="40"/>
                      </a:lnTo>
                      <a:lnTo>
                        <a:pt x="47" y="39"/>
                      </a:lnTo>
                      <a:lnTo>
                        <a:pt x="49" y="37"/>
                      </a:lnTo>
                      <a:lnTo>
                        <a:pt x="50" y="36"/>
                      </a:lnTo>
                      <a:lnTo>
                        <a:pt x="51" y="34"/>
                      </a:lnTo>
                      <a:lnTo>
                        <a:pt x="52" y="33"/>
                      </a:lnTo>
                      <a:lnTo>
                        <a:pt x="54" y="32"/>
                      </a:lnTo>
                      <a:lnTo>
                        <a:pt x="55" y="30"/>
                      </a:lnTo>
                      <a:lnTo>
                        <a:pt x="56" y="29"/>
                      </a:lnTo>
                      <a:lnTo>
                        <a:pt x="57" y="28"/>
                      </a:lnTo>
                      <a:lnTo>
                        <a:pt x="58" y="25"/>
                      </a:lnTo>
                      <a:lnTo>
                        <a:pt x="59" y="24"/>
                      </a:lnTo>
                      <a:lnTo>
                        <a:pt x="60" y="23"/>
                      </a:lnTo>
                      <a:lnTo>
                        <a:pt x="62" y="22"/>
                      </a:lnTo>
                      <a:lnTo>
                        <a:pt x="63" y="20"/>
                      </a:lnTo>
                      <a:lnTo>
                        <a:pt x="64" y="19"/>
                      </a:lnTo>
                      <a:lnTo>
                        <a:pt x="65" y="16"/>
                      </a:lnTo>
                      <a:lnTo>
                        <a:pt x="66" y="15"/>
                      </a:lnTo>
                      <a:lnTo>
                        <a:pt x="67" y="14"/>
                      </a:lnTo>
                      <a:lnTo>
                        <a:pt x="68" y="12"/>
                      </a:lnTo>
                      <a:lnTo>
                        <a:pt x="70" y="11"/>
                      </a:lnTo>
                      <a:lnTo>
                        <a:pt x="70" y="10"/>
                      </a:lnTo>
                      <a:lnTo>
                        <a:pt x="71" y="7"/>
                      </a:lnTo>
                      <a:lnTo>
                        <a:pt x="38" y="0"/>
                      </a:lnTo>
                      <a:lnTo>
                        <a:pt x="37" y="2"/>
                      </a:lnTo>
                      <a:lnTo>
                        <a:pt x="37" y="3"/>
                      </a:lnTo>
                      <a:lnTo>
                        <a:pt x="35" y="4"/>
                      </a:lnTo>
                      <a:lnTo>
                        <a:pt x="34" y="6"/>
                      </a:lnTo>
                      <a:lnTo>
                        <a:pt x="34" y="7"/>
                      </a:lnTo>
                      <a:lnTo>
                        <a:pt x="33" y="8"/>
                      </a:lnTo>
                      <a:lnTo>
                        <a:pt x="32" y="10"/>
                      </a:lnTo>
                      <a:lnTo>
                        <a:pt x="32" y="11"/>
                      </a:lnTo>
                      <a:lnTo>
                        <a:pt x="31" y="12"/>
                      </a:lnTo>
                      <a:lnTo>
                        <a:pt x="30" y="13"/>
                      </a:lnTo>
                      <a:lnTo>
                        <a:pt x="29" y="14"/>
                      </a:lnTo>
                      <a:lnTo>
                        <a:pt x="28" y="15"/>
                      </a:lnTo>
                      <a:lnTo>
                        <a:pt x="26" y="17"/>
                      </a:lnTo>
                      <a:lnTo>
                        <a:pt x="25" y="19"/>
                      </a:lnTo>
                      <a:lnTo>
                        <a:pt x="24" y="20"/>
                      </a:lnTo>
                      <a:lnTo>
                        <a:pt x="24" y="21"/>
                      </a:lnTo>
                      <a:lnTo>
                        <a:pt x="23" y="22"/>
                      </a:lnTo>
                      <a:lnTo>
                        <a:pt x="22" y="23"/>
                      </a:lnTo>
                      <a:lnTo>
                        <a:pt x="20" y="24"/>
                      </a:lnTo>
                      <a:lnTo>
                        <a:pt x="20" y="27"/>
                      </a:lnTo>
                      <a:lnTo>
                        <a:pt x="17" y="28"/>
                      </a:lnTo>
                      <a:lnTo>
                        <a:pt x="16" y="29"/>
                      </a:lnTo>
                      <a:lnTo>
                        <a:pt x="15" y="30"/>
                      </a:lnTo>
                      <a:lnTo>
                        <a:pt x="14" y="31"/>
                      </a:lnTo>
                      <a:lnTo>
                        <a:pt x="13" y="32"/>
                      </a:lnTo>
                      <a:lnTo>
                        <a:pt x="12" y="34"/>
                      </a:lnTo>
                      <a:lnTo>
                        <a:pt x="11" y="36"/>
                      </a:lnTo>
                      <a:lnTo>
                        <a:pt x="9" y="37"/>
                      </a:lnTo>
                      <a:lnTo>
                        <a:pt x="7" y="38"/>
                      </a:lnTo>
                      <a:lnTo>
                        <a:pt x="6" y="39"/>
                      </a:lnTo>
                      <a:lnTo>
                        <a:pt x="5" y="41"/>
                      </a:lnTo>
                      <a:lnTo>
                        <a:pt x="4" y="42"/>
                      </a:lnTo>
                      <a:lnTo>
                        <a:pt x="4" y="55"/>
                      </a:lnTo>
                      <a:lnTo>
                        <a:pt x="4" y="42"/>
                      </a:lnTo>
                      <a:lnTo>
                        <a:pt x="3" y="44"/>
                      </a:lnTo>
                      <a:lnTo>
                        <a:pt x="1" y="45"/>
                      </a:lnTo>
                      <a:lnTo>
                        <a:pt x="1" y="46"/>
                      </a:lnTo>
                      <a:lnTo>
                        <a:pt x="0" y="47"/>
                      </a:lnTo>
                      <a:lnTo>
                        <a:pt x="0" y="48"/>
                      </a:lnTo>
                      <a:lnTo>
                        <a:pt x="0" y="49"/>
                      </a:lnTo>
                      <a:lnTo>
                        <a:pt x="0" y="50"/>
                      </a:lnTo>
                      <a:lnTo>
                        <a:pt x="1" y="50"/>
                      </a:lnTo>
                      <a:lnTo>
                        <a:pt x="1" y="51"/>
                      </a:lnTo>
                      <a:lnTo>
                        <a:pt x="3" y="53"/>
                      </a:lnTo>
                      <a:lnTo>
                        <a:pt x="3" y="54"/>
                      </a:lnTo>
                      <a:lnTo>
                        <a:pt x="4" y="55"/>
                      </a:lnTo>
                      <a:lnTo>
                        <a:pt x="5" y="55"/>
                      </a:lnTo>
                      <a:lnTo>
                        <a:pt x="6" y="56"/>
                      </a:lnTo>
                      <a:lnTo>
                        <a:pt x="7" y="57"/>
                      </a:lnTo>
                      <a:lnTo>
                        <a:pt x="8" y="57"/>
                      </a:lnTo>
                      <a:lnTo>
                        <a:pt x="9" y="58"/>
                      </a:lnTo>
                      <a:lnTo>
                        <a:pt x="12" y="58"/>
                      </a:lnTo>
                      <a:lnTo>
                        <a:pt x="13" y="58"/>
                      </a:lnTo>
                      <a:lnTo>
                        <a:pt x="14" y="59"/>
                      </a:lnTo>
                      <a:lnTo>
                        <a:pt x="16" y="59"/>
                      </a:lnTo>
                      <a:lnTo>
                        <a:pt x="17" y="59"/>
                      </a:lnTo>
                      <a:lnTo>
                        <a:pt x="20" y="59"/>
                      </a:lnTo>
                      <a:lnTo>
                        <a:pt x="21" y="59"/>
                      </a:lnTo>
                      <a:lnTo>
                        <a:pt x="22" y="59"/>
                      </a:lnTo>
                      <a:lnTo>
                        <a:pt x="24" y="58"/>
                      </a:lnTo>
                      <a:lnTo>
                        <a:pt x="25" y="58"/>
                      </a:lnTo>
                      <a:lnTo>
                        <a:pt x="28" y="58"/>
                      </a:lnTo>
                      <a:lnTo>
                        <a:pt x="29" y="57"/>
                      </a:lnTo>
                      <a:lnTo>
                        <a:pt x="30" y="56"/>
                      </a:lnTo>
                      <a:lnTo>
                        <a:pt x="31" y="55"/>
                      </a:lnTo>
                      <a:lnTo>
                        <a:pt x="32" y="54"/>
                      </a:lnTo>
                      <a:lnTo>
                        <a:pt x="3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09" name="Freeform 50"/>
                <p:cNvSpPr>
                  <a:spLocks/>
                </p:cNvSpPr>
                <p:nvPr/>
              </p:nvSpPr>
              <p:spPr bwMode="auto">
                <a:xfrm>
                  <a:off x="415" y="341"/>
                  <a:ext cx="113" cy="25"/>
                </a:xfrm>
                <a:custGeom>
                  <a:avLst/>
                  <a:gdLst>
                    <a:gd name="T0" fmla="*/ 103 w 351"/>
                    <a:gd name="T1" fmla="*/ 1 h 83"/>
                    <a:gd name="T2" fmla="*/ 96 w 351"/>
                    <a:gd name="T3" fmla="*/ 6 h 83"/>
                    <a:gd name="T4" fmla="*/ 90 w 351"/>
                    <a:gd name="T5" fmla="*/ 10 h 83"/>
                    <a:gd name="T6" fmla="*/ 83 w 351"/>
                    <a:gd name="T7" fmla="*/ 13 h 83"/>
                    <a:gd name="T8" fmla="*/ 76 w 351"/>
                    <a:gd name="T9" fmla="*/ 15 h 83"/>
                    <a:gd name="T10" fmla="*/ 69 w 351"/>
                    <a:gd name="T11" fmla="*/ 17 h 83"/>
                    <a:gd name="T12" fmla="*/ 62 w 351"/>
                    <a:gd name="T13" fmla="*/ 18 h 83"/>
                    <a:gd name="T14" fmla="*/ 55 w 351"/>
                    <a:gd name="T15" fmla="*/ 19 h 83"/>
                    <a:gd name="T16" fmla="*/ 49 w 351"/>
                    <a:gd name="T17" fmla="*/ 19 h 83"/>
                    <a:gd name="T18" fmla="*/ 42 w 351"/>
                    <a:gd name="T19" fmla="*/ 18 h 83"/>
                    <a:gd name="T20" fmla="*/ 36 w 351"/>
                    <a:gd name="T21" fmla="*/ 17 h 83"/>
                    <a:gd name="T22" fmla="*/ 30 w 351"/>
                    <a:gd name="T23" fmla="*/ 16 h 83"/>
                    <a:gd name="T24" fmla="*/ 25 w 351"/>
                    <a:gd name="T25" fmla="*/ 14 h 83"/>
                    <a:gd name="T26" fmla="*/ 20 w 351"/>
                    <a:gd name="T27" fmla="*/ 13 h 83"/>
                    <a:gd name="T28" fmla="*/ 15 w 351"/>
                    <a:gd name="T29" fmla="*/ 11 h 83"/>
                    <a:gd name="T30" fmla="*/ 12 w 351"/>
                    <a:gd name="T31" fmla="*/ 9 h 83"/>
                    <a:gd name="T32" fmla="*/ 9 w 351"/>
                    <a:gd name="T33" fmla="*/ 7 h 83"/>
                    <a:gd name="T34" fmla="*/ 2 w 351"/>
                    <a:gd name="T35" fmla="*/ 12 h 83"/>
                    <a:gd name="T36" fmla="*/ 6 w 351"/>
                    <a:gd name="T37" fmla="*/ 14 h 83"/>
                    <a:gd name="T38" fmla="*/ 11 w 351"/>
                    <a:gd name="T39" fmla="*/ 17 h 83"/>
                    <a:gd name="T40" fmla="*/ 17 w 351"/>
                    <a:gd name="T41" fmla="*/ 19 h 83"/>
                    <a:gd name="T42" fmla="*/ 23 w 351"/>
                    <a:gd name="T43" fmla="*/ 21 h 83"/>
                    <a:gd name="T44" fmla="*/ 30 w 351"/>
                    <a:gd name="T45" fmla="*/ 23 h 83"/>
                    <a:gd name="T46" fmla="*/ 37 w 351"/>
                    <a:gd name="T47" fmla="*/ 24 h 83"/>
                    <a:gd name="T48" fmla="*/ 44 w 351"/>
                    <a:gd name="T49" fmla="*/ 25 h 83"/>
                    <a:gd name="T50" fmla="*/ 52 w 351"/>
                    <a:gd name="T51" fmla="*/ 25 h 83"/>
                    <a:gd name="T52" fmla="*/ 60 w 351"/>
                    <a:gd name="T53" fmla="*/ 25 h 83"/>
                    <a:gd name="T54" fmla="*/ 69 w 351"/>
                    <a:gd name="T55" fmla="*/ 24 h 83"/>
                    <a:gd name="T56" fmla="*/ 77 w 351"/>
                    <a:gd name="T57" fmla="*/ 22 h 83"/>
                    <a:gd name="T58" fmla="*/ 85 w 351"/>
                    <a:gd name="T59" fmla="*/ 20 h 83"/>
                    <a:gd name="T60" fmla="*/ 93 w 351"/>
                    <a:gd name="T61" fmla="*/ 17 h 83"/>
                    <a:gd name="T62" fmla="*/ 101 w 351"/>
                    <a:gd name="T63" fmla="*/ 13 h 83"/>
                    <a:gd name="T64" fmla="*/ 108 w 351"/>
                    <a:gd name="T65" fmla="*/ 8 h 83"/>
                    <a:gd name="T66" fmla="*/ 103 w 351"/>
                    <a:gd name="T67" fmla="*/ 1 h 83"/>
                    <a:gd name="T68" fmla="*/ 112 w 351"/>
                    <a:gd name="T69" fmla="*/ 5 h 83"/>
                    <a:gd name="T70" fmla="*/ 113 w 351"/>
                    <a:gd name="T71" fmla="*/ 4 h 83"/>
                    <a:gd name="T72" fmla="*/ 113 w 351"/>
                    <a:gd name="T73" fmla="*/ 4 h 83"/>
                    <a:gd name="T74" fmla="*/ 113 w 351"/>
                    <a:gd name="T75" fmla="*/ 3 h 83"/>
                    <a:gd name="T76" fmla="*/ 113 w 351"/>
                    <a:gd name="T77" fmla="*/ 2 h 83"/>
                    <a:gd name="T78" fmla="*/ 112 w 351"/>
                    <a:gd name="T79" fmla="*/ 2 h 83"/>
                    <a:gd name="T80" fmla="*/ 112 w 351"/>
                    <a:gd name="T81" fmla="*/ 1 h 83"/>
                    <a:gd name="T82" fmla="*/ 111 w 351"/>
                    <a:gd name="T83" fmla="*/ 1 h 83"/>
                    <a:gd name="T84" fmla="*/ 110 w 351"/>
                    <a:gd name="T85" fmla="*/ 0 h 83"/>
                    <a:gd name="T86" fmla="*/ 109 w 351"/>
                    <a:gd name="T87" fmla="*/ 0 h 83"/>
                    <a:gd name="T88" fmla="*/ 108 w 351"/>
                    <a:gd name="T89" fmla="*/ 0 h 83"/>
                    <a:gd name="T90" fmla="*/ 107 w 351"/>
                    <a:gd name="T91" fmla="*/ 0 h 83"/>
                    <a:gd name="T92" fmla="*/ 106 w 351"/>
                    <a:gd name="T93" fmla="*/ 0 h 83"/>
                    <a:gd name="T94" fmla="*/ 105 w 351"/>
                    <a:gd name="T95" fmla="*/ 0 h 83"/>
                    <a:gd name="T96" fmla="*/ 104 w 351"/>
                    <a:gd name="T97" fmla="*/ 0 h 83"/>
                    <a:gd name="T98" fmla="*/ 103 w 351"/>
                    <a:gd name="T99" fmla="*/ 1 h 83"/>
                    <a:gd name="T100" fmla="*/ 112 w 351"/>
                    <a:gd name="T101" fmla="*/ 5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1" h="83">
                      <a:moveTo>
                        <a:pt x="348" y="17"/>
                      </a:moveTo>
                      <a:lnTo>
                        <a:pt x="319" y="4"/>
                      </a:lnTo>
                      <a:lnTo>
                        <a:pt x="309" y="12"/>
                      </a:lnTo>
                      <a:lnTo>
                        <a:pt x="299" y="20"/>
                      </a:lnTo>
                      <a:lnTo>
                        <a:pt x="289" y="27"/>
                      </a:lnTo>
                      <a:lnTo>
                        <a:pt x="279" y="32"/>
                      </a:lnTo>
                      <a:lnTo>
                        <a:pt x="268" y="38"/>
                      </a:lnTo>
                      <a:lnTo>
                        <a:pt x="257" y="43"/>
                      </a:lnTo>
                      <a:lnTo>
                        <a:pt x="247" y="47"/>
                      </a:lnTo>
                      <a:lnTo>
                        <a:pt x="237" y="51"/>
                      </a:lnTo>
                      <a:lnTo>
                        <a:pt x="225" y="54"/>
                      </a:lnTo>
                      <a:lnTo>
                        <a:pt x="214" y="56"/>
                      </a:lnTo>
                      <a:lnTo>
                        <a:pt x="204" y="59"/>
                      </a:lnTo>
                      <a:lnTo>
                        <a:pt x="194" y="60"/>
                      </a:lnTo>
                      <a:lnTo>
                        <a:pt x="182" y="61"/>
                      </a:lnTo>
                      <a:lnTo>
                        <a:pt x="172" y="62"/>
                      </a:lnTo>
                      <a:lnTo>
                        <a:pt x="162" y="62"/>
                      </a:lnTo>
                      <a:lnTo>
                        <a:pt x="152" y="62"/>
                      </a:lnTo>
                      <a:lnTo>
                        <a:pt x="141" y="61"/>
                      </a:lnTo>
                      <a:lnTo>
                        <a:pt x="131" y="60"/>
                      </a:lnTo>
                      <a:lnTo>
                        <a:pt x="121" y="59"/>
                      </a:lnTo>
                      <a:lnTo>
                        <a:pt x="112" y="57"/>
                      </a:lnTo>
                      <a:lnTo>
                        <a:pt x="103" y="55"/>
                      </a:lnTo>
                      <a:lnTo>
                        <a:pt x="94" y="53"/>
                      </a:lnTo>
                      <a:lnTo>
                        <a:pt x="85" y="51"/>
                      </a:lnTo>
                      <a:lnTo>
                        <a:pt x="77" y="48"/>
                      </a:lnTo>
                      <a:lnTo>
                        <a:pt x="69" y="45"/>
                      </a:lnTo>
                      <a:lnTo>
                        <a:pt x="62" y="43"/>
                      </a:lnTo>
                      <a:lnTo>
                        <a:pt x="55" y="39"/>
                      </a:lnTo>
                      <a:lnTo>
                        <a:pt x="48" y="36"/>
                      </a:lnTo>
                      <a:lnTo>
                        <a:pt x="43" y="32"/>
                      </a:lnTo>
                      <a:lnTo>
                        <a:pt x="37" y="29"/>
                      </a:lnTo>
                      <a:lnTo>
                        <a:pt x="33" y="26"/>
                      </a:lnTo>
                      <a:lnTo>
                        <a:pt x="28" y="22"/>
                      </a:lnTo>
                      <a:lnTo>
                        <a:pt x="0" y="35"/>
                      </a:lnTo>
                      <a:lnTo>
                        <a:pt x="7" y="39"/>
                      </a:lnTo>
                      <a:lnTo>
                        <a:pt x="12" y="44"/>
                      </a:lnTo>
                      <a:lnTo>
                        <a:pt x="19" y="48"/>
                      </a:lnTo>
                      <a:lnTo>
                        <a:pt x="26" y="53"/>
                      </a:lnTo>
                      <a:lnTo>
                        <a:pt x="34" y="57"/>
                      </a:lnTo>
                      <a:lnTo>
                        <a:pt x="43" y="61"/>
                      </a:lnTo>
                      <a:lnTo>
                        <a:pt x="52" y="64"/>
                      </a:lnTo>
                      <a:lnTo>
                        <a:pt x="61" y="68"/>
                      </a:lnTo>
                      <a:lnTo>
                        <a:pt x="71" y="71"/>
                      </a:lnTo>
                      <a:lnTo>
                        <a:pt x="81" y="73"/>
                      </a:lnTo>
                      <a:lnTo>
                        <a:pt x="92" y="77"/>
                      </a:lnTo>
                      <a:lnTo>
                        <a:pt x="103" y="79"/>
                      </a:lnTo>
                      <a:lnTo>
                        <a:pt x="114" y="80"/>
                      </a:lnTo>
                      <a:lnTo>
                        <a:pt x="126" y="82"/>
                      </a:lnTo>
                      <a:lnTo>
                        <a:pt x="138" y="83"/>
                      </a:lnTo>
                      <a:lnTo>
                        <a:pt x="149" y="83"/>
                      </a:lnTo>
                      <a:lnTo>
                        <a:pt x="162" y="83"/>
                      </a:lnTo>
                      <a:lnTo>
                        <a:pt x="174" y="83"/>
                      </a:lnTo>
                      <a:lnTo>
                        <a:pt x="187" y="82"/>
                      </a:lnTo>
                      <a:lnTo>
                        <a:pt x="200" y="81"/>
                      </a:lnTo>
                      <a:lnTo>
                        <a:pt x="213" y="80"/>
                      </a:lnTo>
                      <a:lnTo>
                        <a:pt x="225" y="77"/>
                      </a:lnTo>
                      <a:lnTo>
                        <a:pt x="238" y="74"/>
                      </a:lnTo>
                      <a:lnTo>
                        <a:pt x="250" y="71"/>
                      </a:lnTo>
                      <a:lnTo>
                        <a:pt x="264" y="66"/>
                      </a:lnTo>
                      <a:lnTo>
                        <a:pt x="276" y="62"/>
                      </a:lnTo>
                      <a:lnTo>
                        <a:pt x="289" y="56"/>
                      </a:lnTo>
                      <a:lnTo>
                        <a:pt x="301" y="49"/>
                      </a:lnTo>
                      <a:lnTo>
                        <a:pt x="313" y="43"/>
                      </a:lnTo>
                      <a:lnTo>
                        <a:pt x="325" y="35"/>
                      </a:lnTo>
                      <a:lnTo>
                        <a:pt x="336" y="26"/>
                      </a:lnTo>
                      <a:lnTo>
                        <a:pt x="348" y="17"/>
                      </a:lnTo>
                      <a:lnTo>
                        <a:pt x="319" y="4"/>
                      </a:lnTo>
                      <a:lnTo>
                        <a:pt x="348" y="17"/>
                      </a:lnTo>
                      <a:lnTo>
                        <a:pt x="349" y="15"/>
                      </a:lnTo>
                      <a:lnTo>
                        <a:pt x="350" y="14"/>
                      </a:lnTo>
                      <a:lnTo>
                        <a:pt x="350" y="13"/>
                      </a:lnTo>
                      <a:lnTo>
                        <a:pt x="350" y="12"/>
                      </a:lnTo>
                      <a:lnTo>
                        <a:pt x="351" y="12"/>
                      </a:lnTo>
                      <a:lnTo>
                        <a:pt x="351" y="11"/>
                      </a:lnTo>
                      <a:lnTo>
                        <a:pt x="351" y="10"/>
                      </a:lnTo>
                      <a:lnTo>
                        <a:pt x="350" y="9"/>
                      </a:lnTo>
                      <a:lnTo>
                        <a:pt x="350" y="8"/>
                      </a:lnTo>
                      <a:lnTo>
                        <a:pt x="350" y="6"/>
                      </a:lnTo>
                      <a:lnTo>
                        <a:pt x="349" y="5"/>
                      </a:lnTo>
                      <a:lnTo>
                        <a:pt x="348" y="4"/>
                      </a:lnTo>
                      <a:lnTo>
                        <a:pt x="347" y="4"/>
                      </a:lnTo>
                      <a:lnTo>
                        <a:pt x="346" y="3"/>
                      </a:lnTo>
                      <a:lnTo>
                        <a:pt x="346" y="2"/>
                      </a:lnTo>
                      <a:lnTo>
                        <a:pt x="343" y="2"/>
                      </a:lnTo>
                      <a:lnTo>
                        <a:pt x="342" y="1"/>
                      </a:lnTo>
                      <a:lnTo>
                        <a:pt x="341" y="1"/>
                      </a:lnTo>
                      <a:lnTo>
                        <a:pt x="340" y="0"/>
                      </a:lnTo>
                      <a:lnTo>
                        <a:pt x="338" y="0"/>
                      </a:lnTo>
                      <a:lnTo>
                        <a:pt x="336" y="0"/>
                      </a:lnTo>
                      <a:lnTo>
                        <a:pt x="335" y="0"/>
                      </a:lnTo>
                      <a:lnTo>
                        <a:pt x="333" y="0"/>
                      </a:lnTo>
                      <a:lnTo>
                        <a:pt x="332" y="0"/>
                      </a:lnTo>
                      <a:lnTo>
                        <a:pt x="330" y="0"/>
                      </a:lnTo>
                      <a:lnTo>
                        <a:pt x="329" y="0"/>
                      </a:lnTo>
                      <a:lnTo>
                        <a:pt x="326" y="0"/>
                      </a:lnTo>
                      <a:lnTo>
                        <a:pt x="325" y="1"/>
                      </a:lnTo>
                      <a:lnTo>
                        <a:pt x="324" y="1"/>
                      </a:lnTo>
                      <a:lnTo>
                        <a:pt x="323" y="2"/>
                      </a:lnTo>
                      <a:lnTo>
                        <a:pt x="321" y="3"/>
                      </a:lnTo>
                      <a:lnTo>
                        <a:pt x="319" y="4"/>
                      </a:lnTo>
                      <a:lnTo>
                        <a:pt x="34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10" name="Freeform 51"/>
                <p:cNvSpPr>
                  <a:spLocks/>
                </p:cNvSpPr>
                <p:nvPr/>
              </p:nvSpPr>
              <p:spPr bwMode="auto">
                <a:xfrm>
                  <a:off x="493" y="341"/>
                  <a:ext cx="33" cy="20"/>
                </a:xfrm>
                <a:custGeom>
                  <a:avLst/>
                  <a:gdLst>
                    <a:gd name="T0" fmla="*/ 8 w 105"/>
                    <a:gd name="T1" fmla="*/ 20 h 61"/>
                    <a:gd name="T2" fmla="*/ 10 w 105"/>
                    <a:gd name="T3" fmla="*/ 19 h 61"/>
                    <a:gd name="T4" fmla="*/ 12 w 105"/>
                    <a:gd name="T5" fmla="*/ 18 h 61"/>
                    <a:gd name="T6" fmla="*/ 14 w 105"/>
                    <a:gd name="T7" fmla="*/ 17 h 61"/>
                    <a:gd name="T8" fmla="*/ 15 w 105"/>
                    <a:gd name="T9" fmla="*/ 16 h 61"/>
                    <a:gd name="T10" fmla="*/ 17 w 105"/>
                    <a:gd name="T11" fmla="*/ 16 h 61"/>
                    <a:gd name="T12" fmla="*/ 19 w 105"/>
                    <a:gd name="T13" fmla="*/ 14 h 61"/>
                    <a:gd name="T14" fmla="*/ 20 w 105"/>
                    <a:gd name="T15" fmla="*/ 14 h 61"/>
                    <a:gd name="T16" fmla="*/ 22 w 105"/>
                    <a:gd name="T17" fmla="*/ 13 h 61"/>
                    <a:gd name="T18" fmla="*/ 23 w 105"/>
                    <a:gd name="T19" fmla="*/ 12 h 61"/>
                    <a:gd name="T20" fmla="*/ 25 w 105"/>
                    <a:gd name="T21" fmla="*/ 11 h 61"/>
                    <a:gd name="T22" fmla="*/ 26 w 105"/>
                    <a:gd name="T23" fmla="*/ 10 h 61"/>
                    <a:gd name="T24" fmla="*/ 28 w 105"/>
                    <a:gd name="T25" fmla="*/ 9 h 61"/>
                    <a:gd name="T26" fmla="*/ 29 w 105"/>
                    <a:gd name="T27" fmla="*/ 8 h 61"/>
                    <a:gd name="T28" fmla="*/ 30 w 105"/>
                    <a:gd name="T29" fmla="*/ 6 h 61"/>
                    <a:gd name="T30" fmla="*/ 32 w 105"/>
                    <a:gd name="T31" fmla="*/ 5 h 61"/>
                    <a:gd name="T32" fmla="*/ 33 w 105"/>
                    <a:gd name="T33" fmla="*/ 4 h 61"/>
                    <a:gd name="T34" fmla="*/ 24 w 105"/>
                    <a:gd name="T35" fmla="*/ 0 h 61"/>
                    <a:gd name="T36" fmla="*/ 23 w 105"/>
                    <a:gd name="T37" fmla="*/ 2 h 61"/>
                    <a:gd name="T38" fmla="*/ 22 w 105"/>
                    <a:gd name="T39" fmla="*/ 2 h 61"/>
                    <a:gd name="T40" fmla="*/ 20 w 105"/>
                    <a:gd name="T41" fmla="*/ 3 h 61"/>
                    <a:gd name="T42" fmla="*/ 19 w 105"/>
                    <a:gd name="T43" fmla="*/ 4 h 61"/>
                    <a:gd name="T44" fmla="*/ 18 w 105"/>
                    <a:gd name="T45" fmla="*/ 5 h 61"/>
                    <a:gd name="T46" fmla="*/ 17 w 105"/>
                    <a:gd name="T47" fmla="*/ 6 h 61"/>
                    <a:gd name="T48" fmla="*/ 15 w 105"/>
                    <a:gd name="T49" fmla="*/ 7 h 61"/>
                    <a:gd name="T50" fmla="*/ 14 w 105"/>
                    <a:gd name="T51" fmla="*/ 8 h 61"/>
                    <a:gd name="T52" fmla="*/ 12 w 105"/>
                    <a:gd name="T53" fmla="*/ 9 h 61"/>
                    <a:gd name="T54" fmla="*/ 11 w 105"/>
                    <a:gd name="T55" fmla="*/ 9 h 61"/>
                    <a:gd name="T56" fmla="*/ 9 w 105"/>
                    <a:gd name="T57" fmla="*/ 10 h 61"/>
                    <a:gd name="T58" fmla="*/ 8 w 105"/>
                    <a:gd name="T59" fmla="*/ 11 h 61"/>
                    <a:gd name="T60" fmla="*/ 7 w 105"/>
                    <a:gd name="T61" fmla="*/ 11 h 61"/>
                    <a:gd name="T62" fmla="*/ 5 w 105"/>
                    <a:gd name="T63" fmla="*/ 12 h 61"/>
                    <a:gd name="T64" fmla="*/ 3 w 105"/>
                    <a:gd name="T65" fmla="*/ 13 h 61"/>
                    <a:gd name="T66" fmla="*/ 2 w 105"/>
                    <a:gd name="T67" fmla="*/ 19 h 61"/>
                    <a:gd name="T68" fmla="*/ 2 w 105"/>
                    <a:gd name="T69" fmla="*/ 14 h 61"/>
                    <a:gd name="T70" fmla="*/ 1 w 105"/>
                    <a:gd name="T71" fmla="*/ 14 h 61"/>
                    <a:gd name="T72" fmla="*/ 1 w 105"/>
                    <a:gd name="T73" fmla="*/ 15 h 61"/>
                    <a:gd name="T74" fmla="*/ 0 w 105"/>
                    <a:gd name="T75" fmla="*/ 16 h 61"/>
                    <a:gd name="T76" fmla="*/ 0 w 105"/>
                    <a:gd name="T77" fmla="*/ 16 h 61"/>
                    <a:gd name="T78" fmla="*/ 0 w 105"/>
                    <a:gd name="T79" fmla="*/ 17 h 61"/>
                    <a:gd name="T80" fmla="*/ 1 w 105"/>
                    <a:gd name="T81" fmla="*/ 17 h 61"/>
                    <a:gd name="T82" fmla="*/ 1 w 105"/>
                    <a:gd name="T83" fmla="*/ 18 h 61"/>
                    <a:gd name="T84" fmla="*/ 1 w 105"/>
                    <a:gd name="T85" fmla="*/ 19 h 61"/>
                    <a:gd name="T86" fmla="*/ 2 w 105"/>
                    <a:gd name="T87" fmla="*/ 19 h 61"/>
                    <a:gd name="T88" fmla="*/ 3 w 105"/>
                    <a:gd name="T89" fmla="*/ 20 h 61"/>
                    <a:gd name="T90" fmla="*/ 4 w 105"/>
                    <a:gd name="T91" fmla="*/ 20 h 61"/>
                    <a:gd name="T92" fmla="*/ 5 w 105"/>
                    <a:gd name="T93" fmla="*/ 20 h 61"/>
                    <a:gd name="T94" fmla="*/ 6 w 105"/>
                    <a:gd name="T95" fmla="*/ 20 h 61"/>
                    <a:gd name="T96" fmla="*/ 7 w 105"/>
                    <a:gd name="T97" fmla="*/ 20 h 61"/>
                    <a:gd name="T98" fmla="*/ 8 w 105"/>
                    <a:gd name="T99" fmla="*/ 20 h 61"/>
                    <a:gd name="T100" fmla="*/ 9 w 105"/>
                    <a:gd name="T101" fmla="*/ 14 h 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5" h="61">
                      <a:moveTo>
                        <a:pt x="30" y="42"/>
                      </a:moveTo>
                      <a:lnTo>
                        <a:pt x="27" y="60"/>
                      </a:lnTo>
                      <a:lnTo>
                        <a:pt x="30" y="59"/>
                      </a:lnTo>
                      <a:lnTo>
                        <a:pt x="33" y="58"/>
                      </a:lnTo>
                      <a:lnTo>
                        <a:pt x="36" y="57"/>
                      </a:lnTo>
                      <a:lnTo>
                        <a:pt x="38" y="56"/>
                      </a:lnTo>
                      <a:lnTo>
                        <a:pt x="41" y="53"/>
                      </a:lnTo>
                      <a:lnTo>
                        <a:pt x="44" y="52"/>
                      </a:lnTo>
                      <a:lnTo>
                        <a:pt x="46" y="51"/>
                      </a:lnTo>
                      <a:lnTo>
                        <a:pt x="49" y="50"/>
                      </a:lnTo>
                      <a:lnTo>
                        <a:pt x="52" y="49"/>
                      </a:lnTo>
                      <a:lnTo>
                        <a:pt x="54" y="48"/>
                      </a:lnTo>
                      <a:lnTo>
                        <a:pt x="56" y="45"/>
                      </a:lnTo>
                      <a:lnTo>
                        <a:pt x="59" y="44"/>
                      </a:lnTo>
                      <a:lnTo>
                        <a:pt x="62" y="43"/>
                      </a:lnTo>
                      <a:lnTo>
                        <a:pt x="64" y="42"/>
                      </a:lnTo>
                      <a:lnTo>
                        <a:pt x="67" y="41"/>
                      </a:lnTo>
                      <a:lnTo>
                        <a:pt x="70" y="39"/>
                      </a:lnTo>
                      <a:lnTo>
                        <a:pt x="72" y="38"/>
                      </a:lnTo>
                      <a:lnTo>
                        <a:pt x="74" y="36"/>
                      </a:lnTo>
                      <a:lnTo>
                        <a:pt x="76" y="34"/>
                      </a:lnTo>
                      <a:lnTo>
                        <a:pt x="79" y="33"/>
                      </a:lnTo>
                      <a:lnTo>
                        <a:pt x="81" y="32"/>
                      </a:lnTo>
                      <a:lnTo>
                        <a:pt x="83" y="30"/>
                      </a:lnTo>
                      <a:lnTo>
                        <a:pt x="86" y="28"/>
                      </a:lnTo>
                      <a:lnTo>
                        <a:pt x="88" y="26"/>
                      </a:lnTo>
                      <a:lnTo>
                        <a:pt x="90" y="25"/>
                      </a:lnTo>
                      <a:lnTo>
                        <a:pt x="92" y="23"/>
                      </a:lnTo>
                      <a:lnTo>
                        <a:pt x="95" y="22"/>
                      </a:lnTo>
                      <a:lnTo>
                        <a:pt x="97" y="19"/>
                      </a:lnTo>
                      <a:lnTo>
                        <a:pt x="99" y="18"/>
                      </a:lnTo>
                      <a:lnTo>
                        <a:pt x="101" y="16"/>
                      </a:lnTo>
                      <a:lnTo>
                        <a:pt x="104" y="15"/>
                      </a:lnTo>
                      <a:lnTo>
                        <a:pt x="105" y="13"/>
                      </a:lnTo>
                      <a:lnTo>
                        <a:pt x="78" y="0"/>
                      </a:lnTo>
                      <a:lnTo>
                        <a:pt x="75" y="1"/>
                      </a:lnTo>
                      <a:lnTo>
                        <a:pt x="74" y="2"/>
                      </a:lnTo>
                      <a:lnTo>
                        <a:pt x="72" y="5"/>
                      </a:lnTo>
                      <a:lnTo>
                        <a:pt x="70" y="6"/>
                      </a:lnTo>
                      <a:lnTo>
                        <a:pt x="69" y="7"/>
                      </a:lnTo>
                      <a:lnTo>
                        <a:pt x="66" y="9"/>
                      </a:lnTo>
                      <a:lnTo>
                        <a:pt x="64" y="10"/>
                      </a:lnTo>
                      <a:lnTo>
                        <a:pt x="63" y="11"/>
                      </a:lnTo>
                      <a:lnTo>
                        <a:pt x="61" y="13"/>
                      </a:lnTo>
                      <a:lnTo>
                        <a:pt x="58" y="15"/>
                      </a:lnTo>
                      <a:lnTo>
                        <a:pt x="56" y="16"/>
                      </a:lnTo>
                      <a:lnTo>
                        <a:pt x="54" y="17"/>
                      </a:lnTo>
                      <a:lnTo>
                        <a:pt x="53" y="18"/>
                      </a:lnTo>
                      <a:lnTo>
                        <a:pt x="50" y="19"/>
                      </a:lnTo>
                      <a:lnTo>
                        <a:pt x="48" y="21"/>
                      </a:lnTo>
                      <a:lnTo>
                        <a:pt x="46" y="23"/>
                      </a:lnTo>
                      <a:lnTo>
                        <a:pt x="44" y="24"/>
                      </a:lnTo>
                      <a:lnTo>
                        <a:pt x="42" y="25"/>
                      </a:lnTo>
                      <a:lnTo>
                        <a:pt x="39" y="26"/>
                      </a:lnTo>
                      <a:lnTo>
                        <a:pt x="38" y="27"/>
                      </a:lnTo>
                      <a:lnTo>
                        <a:pt x="35" y="28"/>
                      </a:lnTo>
                      <a:lnTo>
                        <a:pt x="32" y="30"/>
                      </a:lnTo>
                      <a:lnTo>
                        <a:pt x="30" y="31"/>
                      </a:lnTo>
                      <a:lnTo>
                        <a:pt x="28" y="32"/>
                      </a:lnTo>
                      <a:lnTo>
                        <a:pt x="25" y="33"/>
                      </a:lnTo>
                      <a:lnTo>
                        <a:pt x="23" y="34"/>
                      </a:lnTo>
                      <a:lnTo>
                        <a:pt x="21" y="35"/>
                      </a:lnTo>
                      <a:lnTo>
                        <a:pt x="19" y="36"/>
                      </a:lnTo>
                      <a:lnTo>
                        <a:pt x="16" y="38"/>
                      </a:lnTo>
                      <a:lnTo>
                        <a:pt x="13" y="39"/>
                      </a:lnTo>
                      <a:lnTo>
                        <a:pt x="11" y="40"/>
                      </a:lnTo>
                      <a:lnTo>
                        <a:pt x="8" y="41"/>
                      </a:lnTo>
                      <a:lnTo>
                        <a:pt x="6" y="58"/>
                      </a:lnTo>
                      <a:lnTo>
                        <a:pt x="8" y="41"/>
                      </a:lnTo>
                      <a:lnTo>
                        <a:pt x="6" y="42"/>
                      </a:lnTo>
                      <a:lnTo>
                        <a:pt x="5" y="43"/>
                      </a:lnTo>
                      <a:lnTo>
                        <a:pt x="4" y="43"/>
                      </a:lnTo>
                      <a:lnTo>
                        <a:pt x="3" y="44"/>
                      </a:lnTo>
                      <a:lnTo>
                        <a:pt x="2" y="45"/>
                      </a:lnTo>
                      <a:lnTo>
                        <a:pt x="2" y="47"/>
                      </a:lnTo>
                      <a:lnTo>
                        <a:pt x="0" y="48"/>
                      </a:lnTo>
                      <a:lnTo>
                        <a:pt x="0" y="49"/>
                      </a:lnTo>
                      <a:lnTo>
                        <a:pt x="0" y="50"/>
                      </a:lnTo>
                      <a:lnTo>
                        <a:pt x="0" y="51"/>
                      </a:lnTo>
                      <a:lnTo>
                        <a:pt x="0" y="52"/>
                      </a:lnTo>
                      <a:lnTo>
                        <a:pt x="2" y="53"/>
                      </a:lnTo>
                      <a:lnTo>
                        <a:pt x="2" y="55"/>
                      </a:lnTo>
                      <a:lnTo>
                        <a:pt x="3" y="56"/>
                      </a:lnTo>
                      <a:lnTo>
                        <a:pt x="4" y="57"/>
                      </a:lnTo>
                      <a:lnTo>
                        <a:pt x="5" y="58"/>
                      </a:lnTo>
                      <a:lnTo>
                        <a:pt x="6" y="59"/>
                      </a:lnTo>
                      <a:lnTo>
                        <a:pt x="7" y="59"/>
                      </a:lnTo>
                      <a:lnTo>
                        <a:pt x="10" y="60"/>
                      </a:lnTo>
                      <a:lnTo>
                        <a:pt x="11" y="60"/>
                      </a:lnTo>
                      <a:lnTo>
                        <a:pt x="12" y="61"/>
                      </a:lnTo>
                      <a:lnTo>
                        <a:pt x="13" y="61"/>
                      </a:lnTo>
                      <a:lnTo>
                        <a:pt x="15" y="61"/>
                      </a:lnTo>
                      <a:lnTo>
                        <a:pt x="16" y="61"/>
                      </a:lnTo>
                      <a:lnTo>
                        <a:pt x="19" y="61"/>
                      </a:lnTo>
                      <a:lnTo>
                        <a:pt x="20" y="61"/>
                      </a:lnTo>
                      <a:lnTo>
                        <a:pt x="22" y="61"/>
                      </a:lnTo>
                      <a:lnTo>
                        <a:pt x="23" y="61"/>
                      </a:lnTo>
                      <a:lnTo>
                        <a:pt x="25" y="60"/>
                      </a:lnTo>
                      <a:lnTo>
                        <a:pt x="27" y="60"/>
                      </a:lnTo>
                      <a:lnTo>
                        <a:pt x="3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11" name="Freeform 52"/>
                <p:cNvSpPr>
                  <a:spLocks/>
                </p:cNvSpPr>
                <p:nvPr/>
              </p:nvSpPr>
              <p:spPr bwMode="auto">
                <a:xfrm>
                  <a:off x="496" y="328"/>
                  <a:ext cx="119" cy="43"/>
                </a:xfrm>
                <a:custGeom>
                  <a:avLst/>
                  <a:gdLst>
                    <a:gd name="T0" fmla="*/ 108 w 372"/>
                    <a:gd name="T1" fmla="*/ 3 h 132"/>
                    <a:gd name="T2" fmla="*/ 104 w 372"/>
                    <a:gd name="T3" fmla="*/ 10 h 132"/>
                    <a:gd name="T4" fmla="*/ 99 w 372"/>
                    <a:gd name="T5" fmla="*/ 16 h 132"/>
                    <a:gd name="T6" fmla="*/ 94 w 372"/>
                    <a:gd name="T7" fmla="*/ 21 h 132"/>
                    <a:gd name="T8" fmla="*/ 87 w 372"/>
                    <a:gd name="T9" fmla="*/ 25 h 132"/>
                    <a:gd name="T10" fmla="*/ 81 w 372"/>
                    <a:gd name="T11" fmla="*/ 29 h 132"/>
                    <a:gd name="T12" fmla="*/ 74 w 372"/>
                    <a:gd name="T13" fmla="*/ 32 h 132"/>
                    <a:gd name="T14" fmla="*/ 67 w 372"/>
                    <a:gd name="T15" fmla="*/ 34 h 132"/>
                    <a:gd name="T16" fmla="*/ 59 w 372"/>
                    <a:gd name="T17" fmla="*/ 35 h 132"/>
                    <a:gd name="T18" fmla="*/ 52 w 372"/>
                    <a:gd name="T19" fmla="*/ 36 h 132"/>
                    <a:gd name="T20" fmla="*/ 44 w 372"/>
                    <a:gd name="T21" fmla="*/ 36 h 132"/>
                    <a:gd name="T22" fmla="*/ 37 w 372"/>
                    <a:gd name="T23" fmla="*/ 35 h 132"/>
                    <a:gd name="T24" fmla="*/ 30 w 372"/>
                    <a:gd name="T25" fmla="*/ 35 h 132"/>
                    <a:gd name="T26" fmla="*/ 23 w 372"/>
                    <a:gd name="T27" fmla="*/ 33 h 132"/>
                    <a:gd name="T28" fmla="*/ 18 w 372"/>
                    <a:gd name="T29" fmla="*/ 31 h 132"/>
                    <a:gd name="T30" fmla="*/ 12 w 372"/>
                    <a:gd name="T31" fmla="*/ 29 h 132"/>
                    <a:gd name="T32" fmla="*/ 8 w 372"/>
                    <a:gd name="T33" fmla="*/ 27 h 132"/>
                    <a:gd name="T34" fmla="*/ 3 w 372"/>
                    <a:gd name="T35" fmla="*/ 33 h 132"/>
                    <a:gd name="T36" fmla="*/ 9 w 372"/>
                    <a:gd name="T37" fmla="*/ 36 h 132"/>
                    <a:gd name="T38" fmla="*/ 16 w 372"/>
                    <a:gd name="T39" fmla="*/ 39 h 132"/>
                    <a:gd name="T40" fmla="*/ 23 w 372"/>
                    <a:gd name="T41" fmla="*/ 41 h 132"/>
                    <a:gd name="T42" fmla="*/ 31 w 372"/>
                    <a:gd name="T43" fmla="*/ 42 h 132"/>
                    <a:gd name="T44" fmla="*/ 40 w 372"/>
                    <a:gd name="T45" fmla="*/ 43 h 132"/>
                    <a:gd name="T46" fmla="*/ 48 w 372"/>
                    <a:gd name="T47" fmla="*/ 43 h 132"/>
                    <a:gd name="T48" fmla="*/ 57 w 372"/>
                    <a:gd name="T49" fmla="*/ 43 h 132"/>
                    <a:gd name="T50" fmla="*/ 66 w 372"/>
                    <a:gd name="T51" fmla="*/ 41 h 132"/>
                    <a:gd name="T52" fmla="*/ 75 w 372"/>
                    <a:gd name="T53" fmla="*/ 39 h 132"/>
                    <a:gd name="T54" fmla="*/ 83 w 372"/>
                    <a:gd name="T55" fmla="*/ 37 h 132"/>
                    <a:gd name="T56" fmla="*/ 91 w 372"/>
                    <a:gd name="T57" fmla="*/ 33 h 132"/>
                    <a:gd name="T58" fmla="*/ 99 w 372"/>
                    <a:gd name="T59" fmla="*/ 28 h 132"/>
                    <a:gd name="T60" fmla="*/ 106 w 372"/>
                    <a:gd name="T61" fmla="*/ 23 h 132"/>
                    <a:gd name="T62" fmla="*/ 111 w 372"/>
                    <a:gd name="T63" fmla="*/ 16 h 132"/>
                    <a:gd name="T64" fmla="*/ 117 w 372"/>
                    <a:gd name="T65" fmla="*/ 9 h 132"/>
                    <a:gd name="T66" fmla="*/ 108 w 372"/>
                    <a:gd name="T67" fmla="*/ 3 h 132"/>
                    <a:gd name="T68" fmla="*/ 119 w 372"/>
                    <a:gd name="T69" fmla="*/ 4 h 132"/>
                    <a:gd name="T70" fmla="*/ 119 w 372"/>
                    <a:gd name="T71" fmla="*/ 4 h 132"/>
                    <a:gd name="T72" fmla="*/ 119 w 372"/>
                    <a:gd name="T73" fmla="*/ 3 h 132"/>
                    <a:gd name="T74" fmla="*/ 119 w 372"/>
                    <a:gd name="T75" fmla="*/ 2 h 132"/>
                    <a:gd name="T76" fmla="*/ 118 w 372"/>
                    <a:gd name="T77" fmla="*/ 2 h 132"/>
                    <a:gd name="T78" fmla="*/ 117 w 372"/>
                    <a:gd name="T79" fmla="*/ 1 h 132"/>
                    <a:gd name="T80" fmla="*/ 116 w 372"/>
                    <a:gd name="T81" fmla="*/ 1 h 132"/>
                    <a:gd name="T82" fmla="*/ 116 w 372"/>
                    <a:gd name="T83" fmla="*/ 0 h 132"/>
                    <a:gd name="T84" fmla="*/ 115 w 372"/>
                    <a:gd name="T85" fmla="*/ 0 h 132"/>
                    <a:gd name="T86" fmla="*/ 114 w 372"/>
                    <a:gd name="T87" fmla="*/ 0 h 132"/>
                    <a:gd name="T88" fmla="*/ 113 w 372"/>
                    <a:gd name="T89" fmla="*/ 0 h 132"/>
                    <a:gd name="T90" fmla="*/ 111 w 372"/>
                    <a:gd name="T91" fmla="*/ 0 h 132"/>
                    <a:gd name="T92" fmla="*/ 111 w 372"/>
                    <a:gd name="T93" fmla="*/ 1 h 132"/>
                    <a:gd name="T94" fmla="*/ 110 w 372"/>
                    <a:gd name="T95" fmla="*/ 1 h 132"/>
                    <a:gd name="T96" fmla="*/ 109 w 372"/>
                    <a:gd name="T97" fmla="*/ 2 h 132"/>
                    <a:gd name="T98" fmla="*/ 108 w 372"/>
                    <a:gd name="T99" fmla="*/ 2 h 132"/>
                    <a:gd name="T100" fmla="*/ 119 w 372"/>
                    <a:gd name="T101" fmla="*/ 5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2" h="132">
                      <a:moveTo>
                        <a:pt x="371" y="14"/>
                      </a:moveTo>
                      <a:lnTo>
                        <a:pt x="339" y="8"/>
                      </a:lnTo>
                      <a:lnTo>
                        <a:pt x="332" y="20"/>
                      </a:lnTo>
                      <a:lnTo>
                        <a:pt x="326" y="30"/>
                      </a:lnTo>
                      <a:lnTo>
                        <a:pt x="319" y="40"/>
                      </a:lnTo>
                      <a:lnTo>
                        <a:pt x="311" y="49"/>
                      </a:lnTo>
                      <a:lnTo>
                        <a:pt x="303" y="57"/>
                      </a:lnTo>
                      <a:lnTo>
                        <a:pt x="293" y="65"/>
                      </a:lnTo>
                      <a:lnTo>
                        <a:pt x="284" y="72"/>
                      </a:lnTo>
                      <a:lnTo>
                        <a:pt x="273" y="78"/>
                      </a:lnTo>
                      <a:lnTo>
                        <a:pt x="263" y="83"/>
                      </a:lnTo>
                      <a:lnTo>
                        <a:pt x="253" y="89"/>
                      </a:lnTo>
                      <a:lnTo>
                        <a:pt x="242" y="93"/>
                      </a:lnTo>
                      <a:lnTo>
                        <a:pt x="231" y="97"/>
                      </a:lnTo>
                      <a:lnTo>
                        <a:pt x="220" y="100"/>
                      </a:lnTo>
                      <a:lnTo>
                        <a:pt x="209" y="104"/>
                      </a:lnTo>
                      <a:lnTo>
                        <a:pt x="197" y="106"/>
                      </a:lnTo>
                      <a:lnTo>
                        <a:pt x="185" y="107"/>
                      </a:lnTo>
                      <a:lnTo>
                        <a:pt x="174" y="108"/>
                      </a:lnTo>
                      <a:lnTo>
                        <a:pt x="161" y="109"/>
                      </a:lnTo>
                      <a:lnTo>
                        <a:pt x="150" y="110"/>
                      </a:lnTo>
                      <a:lnTo>
                        <a:pt x="138" y="110"/>
                      </a:lnTo>
                      <a:lnTo>
                        <a:pt x="126" y="109"/>
                      </a:lnTo>
                      <a:lnTo>
                        <a:pt x="115" y="108"/>
                      </a:lnTo>
                      <a:lnTo>
                        <a:pt x="104" y="107"/>
                      </a:lnTo>
                      <a:lnTo>
                        <a:pt x="93" y="106"/>
                      </a:lnTo>
                      <a:lnTo>
                        <a:pt x="83" y="104"/>
                      </a:lnTo>
                      <a:lnTo>
                        <a:pt x="73" y="101"/>
                      </a:lnTo>
                      <a:lnTo>
                        <a:pt x="64" y="99"/>
                      </a:lnTo>
                      <a:lnTo>
                        <a:pt x="55" y="96"/>
                      </a:lnTo>
                      <a:lnTo>
                        <a:pt x="46" y="92"/>
                      </a:lnTo>
                      <a:lnTo>
                        <a:pt x="38" y="89"/>
                      </a:lnTo>
                      <a:lnTo>
                        <a:pt x="31" y="85"/>
                      </a:lnTo>
                      <a:lnTo>
                        <a:pt x="24" y="82"/>
                      </a:lnTo>
                      <a:lnTo>
                        <a:pt x="0" y="98"/>
                      </a:lnTo>
                      <a:lnTo>
                        <a:pt x="8" y="102"/>
                      </a:lnTo>
                      <a:lnTo>
                        <a:pt x="18" y="107"/>
                      </a:lnTo>
                      <a:lnTo>
                        <a:pt x="27" y="112"/>
                      </a:lnTo>
                      <a:lnTo>
                        <a:pt x="39" y="116"/>
                      </a:lnTo>
                      <a:lnTo>
                        <a:pt x="49" y="119"/>
                      </a:lnTo>
                      <a:lnTo>
                        <a:pt x="60" y="123"/>
                      </a:lnTo>
                      <a:lnTo>
                        <a:pt x="73" y="125"/>
                      </a:lnTo>
                      <a:lnTo>
                        <a:pt x="85" y="127"/>
                      </a:lnTo>
                      <a:lnTo>
                        <a:pt x="98" y="130"/>
                      </a:lnTo>
                      <a:lnTo>
                        <a:pt x="110" y="131"/>
                      </a:lnTo>
                      <a:lnTo>
                        <a:pt x="124" y="132"/>
                      </a:lnTo>
                      <a:lnTo>
                        <a:pt x="137" y="132"/>
                      </a:lnTo>
                      <a:lnTo>
                        <a:pt x="151" y="132"/>
                      </a:lnTo>
                      <a:lnTo>
                        <a:pt x="165" y="132"/>
                      </a:lnTo>
                      <a:lnTo>
                        <a:pt x="178" y="131"/>
                      </a:lnTo>
                      <a:lnTo>
                        <a:pt x="192" y="130"/>
                      </a:lnTo>
                      <a:lnTo>
                        <a:pt x="205" y="127"/>
                      </a:lnTo>
                      <a:lnTo>
                        <a:pt x="220" y="124"/>
                      </a:lnTo>
                      <a:lnTo>
                        <a:pt x="234" y="121"/>
                      </a:lnTo>
                      <a:lnTo>
                        <a:pt x="247" y="117"/>
                      </a:lnTo>
                      <a:lnTo>
                        <a:pt x="260" y="113"/>
                      </a:lnTo>
                      <a:lnTo>
                        <a:pt x="272" y="107"/>
                      </a:lnTo>
                      <a:lnTo>
                        <a:pt x="285" y="101"/>
                      </a:lnTo>
                      <a:lnTo>
                        <a:pt x="297" y="95"/>
                      </a:lnTo>
                      <a:lnTo>
                        <a:pt x="309" y="87"/>
                      </a:lnTo>
                      <a:lnTo>
                        <a:pt x="320" y="79"/>
                      </a:lnTo>
                      <a:lnTo>
                        <a:pt x="330" y="70"/>
                      </a:lnTo>
                      <a:lnTo>
                        <a:pt x="340" y="61"/>
                      </a:lnTo>
                      <a:lnTo>
                        <a:pt x="348" y="50"/>
                      </a:lnTo>
                      <a:lnTo>
                        <a:pt x="357" y="39"/>
                      </a:lnTo>
                      <a:lnTo>
                        <a:pt x="365" y="28"/>
                      </a:lnTo>
                      <a:lnTo>
                        <a:pt x="371" y="14"/>
                      </a:lnTo>
                      <a:lnTo>
                        <a:pt x="339" y="8"/>
                      </a:lnTo>
                      <a:lnTo>
                        <a:pt x="371" y="14"/>
                      </a:lnTo>
                      <a:lnTo>
                        <a:pt x="372" y="13"/>
                      </a:lnTo>
                      <a:lnTo>
                        <a:pt x="372" y="12"/>
                      </a:lnTo>
                      <a:lnTo>
                        <a:pt x="372" y="11"/>
                      </a:lnTo>
                      <a:lnTo>
                        <a:pt x="372" y="10"/>
                      </a:lnTo>
                      <a:lnTo>
                        <a:pt x="372" y="8"/>
                      </a:lnTo>
                      <a:lnTo>
                        <a:pt x="371" y="7"/>
                      </a:lnTo>
                      <a:lnTo>
                        <a:pt x="371" y="6"/>
                      </a:lnTo>
                      <a:lnTo>
                        <a:pt x="370" y="6"/>
                      </a:lnTo>
                      <a:lnTo>
                        <a:pt x="370" y="5"/>
                      </a:lnTo>
                      <a:lnTo>
                        <a:pt x="369" y="4"/>
                      </a:lnTo>
                      <a:lnTo>
                        <a:pt x="366" y="3"/>
                      </a:lnTo>
                      <a:lnTo>
                        <a:pt x="364" y="2"/>
                      </a:lnTo>
                      <a:lnTo>
                        <a:pt x="363" y="2"/>
                      </a:lnTo>
                      <a:lnTo>
                        <a:pt x="362" y="0"/>
                      </a:lnTo>
                      <a:lnTo>
                        <a:pt x="360" y="0"/>
                      </a:lnTo>
                      <a:lnTo>
                        <a:pt x="358" y="0"/>
                      </a:lnTo>
                      <a:lnTo>
                        <a:pt x="357" y="0"/>
                      </a:lnTo>
                      <a:lnTo>
                        <a:pt x="355" y="0"/>
                      </a:lnTo>
                      <a:lnTo>
                        <a:pt x="354" y="0"/>
                      </a:lnTo>
                      <a:lnTo>
                        <a:pt x="352" y="0"/>
                      </a:lnTo>
                      <a:lnTo>
                        <a:pt x="350" y="0"/>
                      </a:lnTo>
                      <a:lnTo>
                        <a:pt x="348" y="0"/>
                      </a:lnTo>
                      <a:lnTo>
                        <a:pt x="347" y="2"/>
                      </a:lnTo>
                      <a:lnTo>
                        <a:pt x="346" y="2"/>
                      </a:lnTo>
                      <a:lnTo>
                        <a:pt x="345" y="3"/>
                      </a:lnTo>
                      <a:lnTo>
                        <a:pt x="344" y="3"/>
                      </a:lnTo>
                      <a:lnTo>
                        <a:pt x="343" y="4"/>
                      </a:lnTo>
                      <a:lnTo>
                        <a:pt x="340" y="5"/>
                      </a:lnTo>
                      <a:lnTo>
                        <a:pt x="340" y="6"/>
                      </a:lnTo>
                      <a:lnTo>
                        <a:pt x="339" y="7"/>
                      </a:lnTo>
                      <a:lnTo>
                        <a:pt x="339" y="8"/>
                      </a:lnTo>
                      <a:lnTo>
                        <a:pt x="37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12" name="Freeform 53"/>
                <p:cNvSpPr>
                  <a:spLocks/>
                </p:cNvSpPr>
                <p:nvPr/>
              </p:nvSpPr>
              <p:spPr bwMode="auto">
                <a:xfrm>
                  <a:off x="592" y="331"/>
                  <a:ext cx="23" cy="21"/>
                </a:xfrm>
                <a:custGeom>
                  <a:avLst/>
                  <a:gdLst>
                    <a:gd name="T0" fmla="*/ 10 w 68"/>
                    <a:gd name="T1" fmla="*/ 19 h 64"/>
                    <a:gd name="T2" fmla="*/ 12 w 68"/>
                    <a:gd name="T3" fmla="*/ 18 h 64"/>
                    <a:gd name="T4" fmla="*/ 13 w 68"/>
                    <a:gd name="T5" fmla="*/ 17 h 64"/>
                    <a:gd name="T6" fmla="*/ 14 w 68"/>
                    <a:gd name="T7" fmla="*/ 16 h 64"/>
                    <a:gd name="T8" fmla="*/ 15 w 68"/>
                    <a:gd name="T9" fmla="*/ 15 h 64"/>
                    <a:gd name="T10" fmla="*/ 15 w 68"/>
                    <a:gd name="T11" fmla="*/ 14 h 64"/>
                    <a:gd name="T12" fmla="*/ 16 w 68"/>
                    <a:gd name="T13" fmla="*/ 13 h 64"/>
                    <a:gd name="T14" fmla="*/ 17 w 68"/>
                    <a:gd name="T15" fmla="*/ 12 h 64"/>
                    <a:gd name="T16" fmla="*/ 18 w 68"/>
                    <a:gd name="T17" fmla="*/ 11 h 64"/>
                    <a:gd name="T18" fmla="*/ 19 w 68"/>
                    <a:gd name="T19" fmla="*/ 10 h 64"/>
                    <a:gd name="T20" fmla="*/ 19 w 68"/>
                    <a:gd name="T21" fmla="*/ 9 h 64"/>
                    <a:gd name="T22" fmla="*/ 20 w 68"/>
                    <a:gd name="T23" fmla="*/ 8 h 64"/>
                    <a:gd name="T24" fmla="*/ 21 w 68"/>
                    <a:gd name="T25" fmla="*/ 7 h 64"/>
                    <a:gd name="T26" fmla="*/ 21 w 68"/>
                    <a:gd name="T27" fmla="*/ 5 h 64"/>
                    <a:gd name="T28" fmla="*/ 22 w 68"/>
                    <a:gd name="T29" fmla="*/ 4 h 64"/>
                    <a:gd name="T30" fmla="*/ 23 w 68"/>
                    <a:gd name="T31" fmla="*/ 3 h 64"/>
                    <a:gd name="T32" fmla="*/ 23 w 68"/>
                    <a:gd name="T33" fmla="*/ 2 h 64"/>
                    <a:gd name="T34" fmla="*/ 12 w 68"/>
                    <a:gd name="T35" fmla="*/ 1 h 64"/>
                    <a:gd name="T36" fmla="*/ 11 w 68"/>
                    <a:gd name="T37" fmla="*/ 2 h 64"/>
                    <a:gd name="T38" fmla="*/ 10 w 68"/>
                    <a:gd name="T39" fmla="*/ 2 h 64"/>
                    <a:gd name="T40" fmla="*/ 10 w 68"/>
                    <a:gd name="T41" fmla="*/ 4 h 64"/>
                    <a:gd name="T42" fmla="*/ 9 w 68"/>
                    <a:gd name="T43" fmla="*/ 5 h 64"/>
                    <a:gd name="T44" fmla="*/ 9 w 68"/>
                    <a:gd name="T45" fmla="*/ 5 h 64"/>
                    <a:gd name="T46" fmla="*/ 8 w 68"/>
                    <a:gd name="T47" fmla="*/ 7 h 64"/>
                    <a:gd name="T48" fmla="*/ 7 w 68"/>
                    <a:gd name="T49" fmla="*/ 8 h 64"/>
                    <a:gd name="T50" fmla="*/ 7 w 68"/>
                    <a:gd name="T51" fmla="*/ 8 h 64"/>
                    <a:gd name="T52" fmla="*/ 6 w 68"/>
                    <a:gd name="T53" fmla="*/ 10 h 64"/>
                    <a:gd name="T54" fmla="*/ 5 w 68"/>
                    <a:gd name="T55" fmla="*/ 10 h 64"/>
                    <a:gd name="T56" fmla="*/ 4 w 68"/>
                    <a:gd name="T57" fmla="*/ 11 h 64"/>
                    <a:gd name="T58" fmla="*/ 4 w 68"/>
                    <a:gd name="T59" fmla="*/ 12 h 64"/>
                    <a:gd name="T60" fmla="*/ 3 w 68"/>
                    <a:gd name="T61" fmla="*/ 13 h 64"/>
                    <a:gd name="T62" fmla="*/ 2 w 68"/>
                    <a:gd name="T63" fmla="*/ 14 h 64"/>
                    <a:gd name="T64" fmla="*/ 1 w 68"/>
                    <a:gd name="T65" fmla="*/ 15 h 64"/>
                    <a:gd name="T66" fmla="*/ 1 w 68"/>
                    <a:gd name="T67" fmla="*/ 19 h 64"/>
                    <a:gd name="T68" fmla="*/ 0 w 68"/>
                    <a:gd name="T69" fmla="*/ 16 h 64"/>
                    <a:gd name="T70" fmla="*/ 0 w 68"/>
                    <a:gd name="T71" fmla="*/ 16 h 64"/>
                    <a:gd name="T72" fmla="*/ 0 w 68"/>
                    <a:gd name="T73" fmla="*/ 17 h 64"/>
                    <a:gd name="T74" fmla="*/ 0 w 68"/>
                    <a:gd name="T75" fmla="*/ 18 h 64"/>
                    <a:gd name="T76" fmla="*/ 0 w 68"/>
                    <a:gd name="T77" fmla="*/ 19 h 64"/>
                    <a:gd name="T78" fmla="*/ 1 w 68"/>
                    <a:gd name="T79" fmla="*/ 19 h 64"/>
                    <a:gd name="T80" fmla="*/ 1 w 68"/>
                    <a:gd name="T81" fmla="*/ 20 h 64"/>
                    <a:gd name="T82" fmla="*/ 2 w 68"/>
                    <a:gd name="T83" fmla="*/ 20 h 64"/>
                    <a:gd name="T84" fmla="*/ 3 w 68"/>
                    <a:gd name="T85" fmla="*/ 21 h 64"/>
                    <a:gd name="T86" fmla="*/ 4 w 68"/>
                    <a:gd name="T87" fmla="*/ 21 h 64"/>
                    <a:gd name="T88" fmla="*/ 5 w 68"/>
                    <a:gd name="T89" fmla="*/ 21 h 64"/>
                    <a:gd name="T90" fmla="*/ 6 w 68"/>
                    <a:gd name="T91" fmla="*/ 21 h 64"/>
                    <a:gd name="T92" fmla="*/ 7 w 68"/>
                    <a:gd name="T93" fmla="*/ 21 h 64"/>
                    <a:gd name="T94" fmla="*/ 8 w 68"/>
                    <a:gd name="T95" fmla="*/ 21 h 64"/>
                    <a:gd name="T96" fmla="*/ 9 w 68"/>
                    <a:gd name="T97" fmla="*/ 20 h 64"/>
                    <a:gd name="T98" fmla="*/ 10 w 68"/>
                    <a:gd name="T99" fmla="*/ 19 h 64"/>
                    <a:gd name="T100" fmla="*/ 10 w 68"/>
                    <a:gd name="T101" fmla="*/ 15 h 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8" h="64">
                      <a:moveTo>
                        <a:pt x="30" y="47"/>
                      </a:moveTo>
                      <a:lnTo>
                        <a:pt x="31" y="58"/>
                      </a:lnTo>
                      <a:lnTo>
                        <a:pt x="33" y="57"/>
                      </a:lnTo>
                      <a:lnTo>
                        <a:pt x="35" y="56"/>
                      </a:lnTo>
                      <a:lnTo>
                        <a:pt x="36" y="54"/>
                      </a:lnTo>
                      <a:lnTo>
                        <a:pt x="37" y="53"/>
                      </a:lnTo>
                      <a:lnTo>
                        <a:pt x="38" y="50"/>
                      </a:lnTo>
                      <a:lnTo>
                        <a:pt x="41" y="49"/>
                      </a:lnTo>
                      <a:lnTo>
                        <a:pt x="42" y="48"/>
                      </a:lnTo>
                      <a:lnTo>
                        <a:pt x="43" y="46"/>
                      </a:lnTo>
                      <a:lnTo>
                        <a:pt x="44" y="45"/>
                      </a:lnTo>
                      <a:lnTo>
                        <a:pt x="45" y="43"/>
                      </a:lnTo>
                      <a:lnTo>
                        <a:pt x="47" y="41"/>
                      </a:lnTo>
                      <a:lnTo>
                        <a:pt x="48" y="40"/>
                      </a:lnTo>
                      <a:lnTo>
                        <a:pt x="50" y="38"/>
                      </a:lnTo>
                      <a:lnTo>
                        <a:pt x="50" y="37"/>
                      </a:lnTo>
                      <a:lnTo>
                        <a:pt x="52" y="34"/>
                      </a:lnTo>
                      <a:lnTo>
                        <a:pt x="53" y="33"/>
                      </a:lnTo>
                      <a:lnTo>
                        <a:pt x="54" y="31"/>
                      </a:lnTo>
                      <a:lnTo>
                        <a:pt x="55" y="30"/>
                      </a:lnTo>
                      <a:lnTo>
                        <a:pt x="56" y="29"/>
                      </a:lnTo>
                      <a:lnTo>
                        <a:pt x="56" y="26"/>
                      </a:lnTo>
                      <a:lnTo>
                        <a:pt x="59" y="25"/>
                      </a:lnTo>
                      <a:lnTo>
                        <a:pt x="59" y="23"/>
                      </a:lnTo>
                      <a:lnTo>
                        <a:pt x="60" y="22"/>
                      </a:lnTo>
                      <a:lnTo>
                        <a:pt x="61" y="20"/>
                      </a:lnTo>
                      <a:lnTo>
                        <a:pt x="62" y="19"/>
                      </a:lnTo>
                      <a:lnTo>
                        <a:pt x="63" y="16"/>
                      </a:lnTo>
                      <a:lnTo>
                        <a:pt x="63" y="15"/>
                      </a:lnTo>
                      <a:lnTo>
                        <a:pt x="65" y="13"/>
                      </a:lnTo>
                      <a:lnTo>
                        <a:pt x="65" y="12"/>
                      </a:lnTo>
                      <a:lnTo>
                        <a:pt x="67" y="9"/>
                      </a:lnTo>
                      <a:lnTo>
                        <a:pt x="68" y="8"/>
                      </a:lnTo>
                      <a:lnTo>
                        <a:pt x="68" y="6"/>
                      </a:lnTo>
                      <a:lnTo>
                        <a:pt x="36" y="0"/>
                      </a:lnTo>
                      <a:lnTo>
                        <a:pt x="35" y="2"/>
                      </a:lnTo>
                      <a:lnTo>
                        <a:pt x="34" y="3"/>
                      </a:lnTo>
                      <a:lnTo>
                        <a:pt x="33" y="5"/>
                      </a:lnTo>
                      <a:lnTo>
                        <a:pt x="33" y="6"/>
                      </a:lnTo>
                      <a:lnTo>
                        <a:pt x="31" y="7"/>
                      </a:lnTo>
                      <a:lnTo>
                        <a:pt x="30" y="9"/>
                      </a:lnTo>
                      <a:lnTo>
                        <a:pt x="29" y="11"/>
                      </a:lnTo>
                      <a:lnTo>
                        <a:pt x="29" y="12"/>
                      </a:lnTo>
                      <a:lnTo>
                        <a:pt x="28" y="14"/>
                      </a:lnTo>
                      <a:lnTo>
                        <a:pt x="27" y="15"/>
                      </a:lnTo>
                      <a:lnTo>
                        <a:pt x="26" y="16"/>
                      </a:lnTo>
                      <a:lnTo>
                        <a:pt x="26" y="19"/>
                      </a:lnTo>
                      <a:lnTo>
                        <a:pt x="25" y="20"/>
                      </a:lnTo>
                      <a:lnTo>
                        <a:pt x="24" y="21"/>
                      </a:lnTo>
                      <a:lnTo>
                        <a:pt x="22" y="23"/>
                      </a:lnTo>
                      <a:lnTo>
                        <a:pt x="21" y="24"/>
                      </a:lnTo>
                      <a:lnTo>
                        <a:pt x="20" y="25"/>
                      </a:lnTo>
                      <a:lnTo>
                        <a:pt x="19" y="26"/>
                      </a:lnTo>
                      <a:lnTo>
                        <a:pt x="18" y="29"/>
                      </a:lnTo>
                      <a:lnTo>
                        <a:pt x="17" y="30"/>
                      </a:lnTo>
                      <a:lnTo>
                        <a:pt x="16" y="31"/>
                      </a:lnTo>
                      <a:lnTo>
                        <a:pt x="14" y="33"/>
                      </a:lnTo>
                      <a:lnTo>
                        <a:pt x="13" y="34"/>
                      </a:lnTo>
                      <a:lnTo>
                        <a:pt x="12" y="36"/>
                      </a:lnTo>
                      <a:lnTo>
                        <a:pt x="11" y="37"/>
                      </a:lnTo>
                      <a:lnTo>
                        <a:pt x="10" y="39"/>
                      </a:lnTo>
                      <a:lnTo>
                        <a:pt x="9" y="40"/>
                      </a:lnTo>
                      <a:lnTo>
                        <a:pt x="8" y="41"/>
                      </a:lnTo>
                      <a:lnTo>
                        <a:pt x="7" y="42"/>
                      </a:lnTo>
                      <a:lnTo>
                        <a:pt x="4" y="45"/>
                      </a:lnTo>
                      <a:lnTo>
                        <a:pt x="3" y="46"/>
                      </a:lnTo>
                      <a:lnTo>
                        <a:pt x="2" y="48"/>
                      </a:lnTo>
                      <a:lnTo>
                        <a:pt x="3" y="59"/>
                      </a:lnTo>
                      <a:lnTo>
                        <a:pt x="2" y="48"/>
                      </a:lnTo>
                      <a:lnTo>
                        <a:pt x="1" y="48"/>
                      </a:lnTo>
                      <a:lnTo>
                        <a:pt x="0" y="49"/>
                      </a:lnTo>
                      <a:lnTo>
                        <a:pt x="0" y="50"/>
                      </a:lnTo>
                      <a:lnTo>
                        <a:pt x="0" y="51"/>
                      </a:lnTo>
                      <a:lnTo>
                        <a:pt x="0" y="53"/>
                      </a:lnTo>
                      <a:lnTo>
                        <a:pt x="0" y="54"/>
                      </a:lnTo>
                      <a:lnTo>
                        <a:pt x="0" y="55"/>
                      </a:lnTo>
                      <a:lnTo>
                        <a:pt x="0" y="56"/>
                      </a:lnTo>
                      <a:lnTo>
                        <a:pt x="0" y="57"/>
                      </a:lnTo>
                      <a:lnTo>
                        <a:pt x="1" y="58"/>
                      </a:lnTo>
                      <a:lnTo>
                        <a:pt x="2" y="59"/>
                      </a:lnTo>
                      <a:lnTo>
                        <a:pt x="3" y="59"/>
                      </a:lnTo>
                      <a:lnTo>
                        <a:pt x="4" y="60"/>
                      </a:lnTo>
                      <a:lnTo>
                        <a:pt x="5" y="62"/>
                      </a:lnTo>
                      <a:lnTo>
                        <a:pt x="7" y="62"/>
                      </a:lnTo>
                      <a:lnTo>
                        <a:pt x="8" y="63"/>
                      </a:lnTo>
                      <a:lnTo>
                        <a:pt x="9" y="63"/>
                      </a:lnTo>
                      <a:lnTo>
                        <a:pt x="11" y="64"/>
                      </a:lnTo>
                      <a:lnTo>
                        <a:pt x="12" y="64"/>
                      </a:lnTo>
                      <a:lnTo>
                        <a:pt x="13" y="64"/>
                      </a:lnTo>
                      <a:lnTo>
                        <a:pt x="16" y="64"/>
                      </a:lnTo>
                      <a:lnTo>
                        <a:pt x="17" y="64"/>
                      </a:lnTo>
                      <a:lnTo>
                        <a:pt x="19" y="64"/>
                      </a:lnTo>
                      <a:lnTo>
                        <a:pt x="20" y="64"/>
                      </a:lnTo>
                      <a:lnTo>
                        <a:pt x="22" y="64"/>
                      </a:lnTo>
                      <a:lnTo>
                        <a:pt x="24" y="64"/>
                      </a:lnTo>
                      <a:lnTo>
                        <a:pt x="25" y="63"/>
                      </a:lnTo>
                      <a:lnTo>
                        <a:pt x="26" y="63"/>
                      </a:lnTo>
                      <a:lnTo>
                        <a:pt x="27" y="62"/>
                      </a:lnTo>
                      <a:lnTo>
                        <a:pt x="29" y="62"/>
                      </a:lnTo>
                      <a:lnTo>
                        <a:pt x="30" y="59"/>
                      </a:lnTo>
                      <a:lnTo>
                        <a:pt x="31" y="58"/>
                      </a:lnTo>
                      <a:lnTo>
                        <a:pt x="3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13" name="Freeform 54"/>
                <p:cNvSpPr>
                  <a:spLocks/>
                </p:cNvSpPr>
                <p:nvPr/>
              </p:nvSpPr>
              <p:spPr bwMode="auto">
                <a:xfrm>
                  <a:off x="594" y="317"/>
                  <a:ext cx="182" cy="54"/>
                </a:xfrm>
                <a:custGeom>
                  <a:avLst/>
                  <a:gdLst>
                    <a:gd name="T0" fmla="*/ 171 w 569"/>
                    <a:gd name="T1" fmla="*/ 2 h 172"/>
                    <a:gd name="T2" fmla="*/ 164 w 569"/>
                    <a:gd name="T3" fmla="*/ 13 h 172"/>
                    <a:gd name="T4" fmla="*/ 155 w 569"/>
                    <a:gd name="T5" fmla="*/ 22 h 172"/>
                    <a:gd name="T6" fmla="*/ 146 w 569"/>
                    <a:gd name="T7" fmla="*/ 29 h 172"/>
                    <a:gd name="T8" fmla="*/ 135 w 569"/>
                    <a:gd name="T9" fmla="*/ 35 h 172"/>
                    <a:gd name="T10" fmla="*/ 124 w 569"/>
                    <a:gd name="T11" fmla="*/ 40 h 172"/>
                    <a:gd name="T12" fmla="*/ 112 w 569"/>
                    <a:gd name="T13" fmla="*/ 43 h 172"/>
                    <a:gd name="T14" fmla="*/ 100 w 569"/>
                    <a:gd name="T15" fmla="*/ 46 h 172"/>
                    <a:gd name="T16" fmla="*/ 87 w 569"/>
                    <a:gd name="T17" fmla="*/ 47 h 172"/>
                    <a:gd name="T18" fmla="*/ 75 w 569"/>
                    <a:gd name="T19" fmla="*/ 47 h 172"/>
                    <a:gd name="T20" fmla="*/ 63 w 569"/>
                    <a:gd name="T21" fmla="*/ 46 h 172"/>
                    <a:gd name="T22" fmla="*/ 51 w 569"/>
                    <a:gd name="T23" fmla="*/ 45 h 172"/>
                    <a:gd name="T24" fmla="*/ 40 w 569"/>
                    <a:gd name="T25" fmla="*/ 43 h 172"/>
                    <a:gd name="T26" fmla="*/ 30 w 569"/>
                    <a:gd name="T27" fmla="*/ 40 h 172"/>
                    <a:gd name="T28" fmla="*/ 22 w 569"/>
                    <a:gd name="T29" fmla="*/ 37 h 172"/>
                    <a:gd name="T30" fmla="*/ 14 w 569"/>
                    <a:gd name="T31" fmla="*/ 33 h 172"/>
                    <a:gd name="T32" fmla="*/ 9 w 569"/>
                    <a:gd name="T33" fmla="*/ 30 h 172"/>
                    <a:gd name="T34" fmla="*/ 3 w 569"/>
                    <a:gd name="T35" fmla="*/ 36 h 172"/>
                    <a:gd name="T36" fmla="*/ 11 w 569"/>
                    <a:gd name="T37" fmla="*/ 41 h 172"/>
                    <a:gd name="T38" fmla="*/ 20 w 569"/>
                    <a:gd name="T39" fmla="*/ 45 h 172"/>
                    <a:gd name="T40" fmla="*/ 31 w 569"/>
                    <a:gd name="T41" fmla="*/ 48 h 172"/>
                    <a:gd name="T42" fmla="*/ 43 w 569"/>
                    <a:gd name="T43" fmla="*/ 51 h 172"/>
                    <a:gd name="T44" fmla="*/ 55 w 569"/>
                    <a:gd name="T45" fmla="*/ 53 h 172"/>
                    <a:gd name="T46" fmla="*/ 68 w 569"/>
                    <a:gd name="T47" fmla="*/ 54 h 172"/>
                    <a:gd name="T48" fmla="*/ 82 w 569"/>
                    <a:gd name="T49" fmla="*/ 54 h 172"/>
                    <a:gd name="T50" fmla="*/ 95 w 569"/>
                    <a:gd name="T51" fmla="*/ 53 h 172"/>
                    <a:gd name="T52" fmla="*/ 109 w 569"/>
                    <a:gd name="T53" fmla="*/ 51 h 172"/>
                    <a:gd name="T54" fmla="*/ 123 w 569"/>
                    <a:gd name="T55" fmla="*/ 48 h 172"/>
                    <a:gd name="T56" fmla="*/ 136 w 569"/>
                    <a:gd name="T57" fmla="*/ 44 h 172"/>
                    <a:gd name="T58" fmla="*/ 148 w 569"/>
                    <a:gd name="T59" fmla="*/ 38 h 172"/>
                    <a:gd name="T60" fmla="*/ 159 w 569"/>
                    <a:gd name="T61" fmla="*/ 30 h 172"/>
                    <a:gd name="T62" fmla="*/ 170 w 569"/>
                    <a:gd name="T63" fmla="*/ 21 h 172"/>
                    <a:gd name="T64" fmla="*/ 178 w 569"/>
                    <a:gd name="T65" fmla="*/ 11 h 172"/>
                    <a:gd name="T66" fmla="*/ 171 w 569"/>
                    <a:gd name="T67" fmla="*/ 2 h 172"/>
                    <a:gd name="T68" fmla="*/ 182 w 569"/>
                    <a:gd name="T69" fmla="*/ 4 h 172"/>
                    <a:gd name="T70" fmla="*/ 182 w 569"/>
                    <a:gd name="T71" fmla="*/ 3 h 172"/>
                    <a:gd name="T72" fmla="*/ 182 w 569"/>
                    <a:gd name="T73" fmla="*/ 3 h 172"/>
                    <a:gd name="T74" fmla="*/ 182 w 569"/>
                    <a:gd name="T75" fmla="*/ 2 h 172"/>
                    <a:gd name="T76" fmla="*/ 181 w 569"/>
                    <a:gd name="T77" fmla="*/ 1 h 172"/>
                    <a:gd name="T78" fmla="*/ 181 w 569"/>
                    <a:gd name="T79" fmla="*/ 1 h 172"/>
                    <a:gd name="T80" fmla="*/ 180 w 569"/>
                    <a:gd name="T81" fmla="*/ 1 h 172"/>
                    <a:gd name="T82" fmla="*/ 179 w 569"/>
                    <a:gd name="T83" fmla="*/ 0 h 172"/>
                    <a:gd name="T84" fmla="*/ 178 w 569"/>
                    <a:gd name="T85" fmla="*/ 0 h 172"/>
                    <a:gd name="T86" fmla="*/ 177 w 569"/>
                    <a:gd name="T87" fmla="*/ 0 h 172"/>
                    <a:gd name="T88" fmla="*/ 176 w 569"/>
                    <a:gd name="T89" fmla="*/ 0 h 172"/>
                    <a:gd name="T90" fmla="*/ 175 w 569"/>
                    <a:gd name="T91" fmla="*/ 0 h 172"/>
                    <a:gd name="T92" fmla="*/ 174 w 569"/>
                    <a:gd name="T93" fmla="*/ 0 h 172"/>
                    <a:gd name="T94" fmla="*/ 173 w 569"/>
                    <a:gd name="T95" fmla="*/ 1 h 172"/>
                    <a:gd name="T96" fmla="*/ 172 w 569"/>
                    <a:gd name="T97" fmla="*/ 1 h 172"/>
                    <a:gd name="T98" fmla="*/ 171 w 569"/>
                    <a:gd name="T99" fmla="*/ 2 h 172"/>
                    <a:gd name="T100" fmla="*/ 182 w 569"/>
                    <a:gd name="T101" fmla="*/ 4 h 1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9" h="172">
                      <a:moveTo>
                        <a:pt x="568" y="14"/>
                      </a:moveTo>
                      <a:lnTo>
                        <a:pt x="535" y="7"/>
                      </a:lnTo>
                      <a:lnTo>
                        <a:pt x="525" y="25"/>
                      </a:lnTo>
                      <a:lnTo>
                        <a:pt x="513" y="41"/>
                      </a:lnTo>
                      <a:lnTo>
                        <a:pt x="500" y="55"/>
                      </a:lnTo>
                      <a:lnTo>
                        <a:pt x="486" y="70"/>
                      </a:lnTo>
                      <a:lnTo>
                        <a:pt x="472" y="81"/>
                      </a:lnTo>
                      <a:lnTo>
                        <a:pt x="456" y="93"/>
                      </a:lnTo>
                      <a:lnTo>
                        <a:pt x="440" y="103"/>
                      </a:lnTo>
                      <a:lnTo>
                        <a:pt x="423" y="112"/>
                      </a:lnTo>
                      <a:lnTo>
                        <a:pt x="405" y="120"/>
                      </a:lnTo>
                      <a:lnTo>
                        <a:pt x="387" y="127"/>
                      </a:lnTo>
                      <a:lnTo>
                        <a:pt x="369" y="132"/>
                      </a:lnTo>
                      <a:lnTo>
                        <a:pt x="350" y="138"/>
                      </a:lnTo>
                      <a:lnTo>
                        <a:pt x="331" y="141"/>
                      </a:lnTo>
                      <a:lnTo>
                        <a:pt x="312" y="145"/>
                      </a:lnTo>
                      <a:lnTo>
                        <a:pt x="293" y="147"/>
                      </a:lnTo>
                      <a:lnTo>
                        <a:pt x="273" y="149"/>
                      </a:lnTo>
                      <a:lnTo>
                        <a:pt x="254" y="149"/>
                      </a:lnTo>
                      <a:lnTo>
                        <a:pt x="235" y="149"/>
                      </a:lnTo>
                      <a:lnTo>
                        <a:pt x="216" y="149"/>
                      </a:lnTo>
                      <a:lnTo>
                        <a:pt x="196" y="148"/>
                      </a:lnTo>
                      <a:lnTo>
                        <a:pt x="178" y="146"/>
                      </a:lnTo>
                      <a:lnTo>
                        <a:pt x="160" y="144"/>
                      </a:lnTo>
                      <a:lnTo>
                        <a:pt x="143" y="140"/>
                      </a:lnTo>
                      <a:lnTo>
                        <a:pt x="126" y="137"/>
                      </a:lnTo>
                      <a:lnTo>
                        <a:pt x="110" y="132"/>
                      </a:lnTo>
                      <a:lnTo>
                        <a:pt x="95" y="128"/>
                      </a:lnTo>
                      <a:lnTo>
                        <a:pt x="81" y="123"/>
                      </a:lnTo>
                      <a:lnTo>
                        <a:pt x="68" y="118"/>
                      </a:lnTo>
                      <a:lnTo>
                        <a:pt x="56" y="112"/>
                      </a:lnTo>
                      <a:lnTo>
                        <a:pt x="44" y="106"/>
                      </a:lnTo>
                      <a:lnTo>
                        <a:pt x="35" y="101"/>
                      </a:lnTo>
                      <a:lnTo>
                        <a:pt x="27" y="94"/>
                      </a:lnTo>
                      <a:lnTo>
                        <a:pt x="0" y="107"/>
                      </a:lnTo>
                      <a:lnTo>
                        <a:pt x="10" y="115"/>
                      </a:lnTo>
                      <a:lnTo>
                        <a:pt x="22" y="123"/>
                      </a:lnTo>
                      <a:lnTo>
                        <a:pt x="35" y="130"/>
                      </a:lnTo>
                      <a:lnTo>
                        <a:pt x="49" y="136"/>
                      </a:lnTo>
                      <a:lnTo>
                        <a:pt x="64" y="143"/>
                      </a:lnTo>
                      <a:lnTo>
                        <a:pt x="79" y="148"/>
                      </a:lnTo>
                      <a:lnTo>
                        <a:pt x="96" y="153"/>
                      </a:lnTo>
                      <a:lnTo>
                        <a:pt x="115" y="157"/>
                      </a:lnTo>
                      <a:lnTo>
                        <a:pt x="133" y="162"/>
                      </a:lnTo>
                      <a:lnTo>
                        <a:pt x="152" y="165"/>
                      </a:lnTo>
                      <a:lnTo>
                        <a:pt x="172" y="168"/>
                      </a:lnTo>
                      <a:lnTo>
                        <a:pt x="192" y="170"/>
                      </a:lnTo>
                      <a:lnTo>
                        <a:pt x="212" y="171"/>
                      </a:lnTo>
                      <a:lnTo>
                        <a:pt x="234" y="172"/>
                      </a:lnTo>
                      <a:lnTo>
                        <a:pt x="255" y="172"/>
                      </a:lnTo>
                      <a:lnTo>
                        <a:pt x="277" y="171"/>
                      </a:lnTo>
                      <a:lnTo>
                        <a:pt x="298" y="170"/>
                      </a:lnTo>
                      <a:lnTo>
                        <a:pt x="319" y="166"/>
                      </a:lnTo>
                      <a:lnTo>
                        <a:pt x="340" y="163"/>
                      </a:lnTo>
                      <a:lnTo>
                        <a:pt x="362" y="158"/>
                      </a:lnTo>
                      <a:lnTo>
                        <a:pt x="383" y="153"/>
                      </a:lnTo>
                      <a:lnTo>
                        <a:pt x="404" y="146"/>
                      </a:lnTo>
                      <a:lnTo>
                        <a:pt x="424" y="139"/>
                      </a:lnTo>
                      <a:lnTo>
                        <a:pt x="443" y="130"/>
                      </a:lnTo>
                      <a:lnTo>
                        <a:pt x="463" y="120"/>
                      </a:lnTo>
                      <a:lnTo>
                        <a:pt x="481" y="109"/>
                      </a:lnTo>
                      <a:lnTo>
                        <a:pt x="498" y="96"/>
                      </a:lnTo>
                      <a:lnTo>
                        <a:pt x="515" y="83"/>
                      </a:lnTo>
                      <a:lnTo>
                        <a:pt x="530" y="68"/>
                      </a:lnTo>
                      <a:lnTo>
                        <a:pt x="544" y="51"/>
                      </a:lnTo>
                      <a:lnTo>
                        <a:pt x="557" y="34"/>
                      </a:lnTo>
                      <a:lnTo>
                        <a:pt x="568" y="14"/>
                      </a:lnTo>
                      <a:lnTo>
                        <a:pt x="535" y="7"/>
                      </a:lnTo>
                      <a:lnTo>
                        <a:pt x="568" y="14"/>
                      </a:lnTo>
                      <a:lnTo>
                        <a:pt x="568" y="13"/>
                      </a:lnTo>
                      <a:lnTo>
                        <a:pt x="569" y="12"/>
                      </a:lnTo>
                      <a:lnTo>
                        <a:pt x="569" y="11"/>
                      </a:lnTo>
                      <a:lnTo>
                        <a:pt x="569" y="10"/>
                      </a:lnTo>
                      <a:lnTo>
                        <a:pt x="569" y="9"/>
                      </a:lnTo>
                      <a:lnTo>
                        <a:pt x="568" y="8"/>
                      </a:lnTo>
                      <a:lnTo>
                        <a:pt x="568" y="7"/>
                      </a:lnTo>
                      <a:lnTo>
                        <a:pt x="567" y="5"/>
                      </a:lnTo>
                      <a:lnTo>
                        <a:pt x="567" y="4"/>
                      </a:lnTo>
                      <a:lnTo>
                        <a:pt x="566" y="4"/>
                      </a:lnTo>
                      <a:lnTo>
                        <a:pt x="565" y="3"/>
                      </a:lnTo>
                      <a:lnTo>
                        <a:pt x="562" y="2"/>
                      </a:lnTo>
                      <a:lnTo>
                        <a:pt x="560" y="1"/>
                      </a:lnTo>
                      <a:lnTo>
                        <a:pt x="559" y="1"/>
                      </a:lnTo>
                      <a:lnTo>
                        <a:pt x="558" y="1"/>
                      </a:lnTo>
                      <a:lnTo>
                        <a:pt x="556" y="0"/>
                      </a:lnTo>
                      <a:lnTo>
                        <a:pt x="555" y="0"/>
                      </a:lnTo>
                      <a:lnTo>
                        <a:pt x="553" y="0"/>
                      </a:lnTo>
                      <a:lnTo>
                        <a:pt x="551" y="0"/>
                      </a:lnTo>
                      <a:lnTo>
                        <a:pt x="550" y="0"/>
                      </a:lnTo>
                      <a:lnTo>
                        <a:pt x="549" y="0"/>
                      </a:lnTo>
                      <a:lnTo>
                        <a:pt x="547" y="0"/>
                      </a:lnTo>
                      <a:lnTo>
                        <a:pt x="545" y="1"/>
                      </a:lnTo>
                      <a:lnTo>
                        <a:pt x="544" y="1"/>
                      </a:lnTo>
                      <a:lnTo>
                        <a:pt x="542" y="1"/>
                      </a:lnTo>
                      <a:lnTo>
                        <a:pt x="541" y="2"/>
                      </a:lnTo>
                      <a:lnTo>
                        <a:pt x="540" y="3"/>
                      </a:lnTo>
                      <a:lnTo>
                        <a:pt x="539" y="4"/>
                      </a:lnTo>
                      <a:lnTo>
                        <a:pt x="538" y="4"/>
                      </a:lnTo>
                      <a:lnTo>
                        <a:pt x="536" y="5"/>
                      </a:lnTo>
                      <a:lnTo>
                        <a:pt x="535" y="7"/>
                      </a:lnTo>
                      <a:lnTo>
                        <a:pt x="56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14" name="Freeform 55"/>
                <p:cNvSpPr>
                  <a:spLocks/>
                </p:cNvSpPr>
                <p:nvPr/>
              </p:nvSpPr>
              <p:spPr bwMode="auto">
                <a:xfrm>
                  <a:off x="747" y="319"/>
                  <a:ext cx="29" cy="27"/>
                </a:xfrm>
                <a:custGeom>
                  <a:avLst/>
                  <a:gdLst>
                    <a:gd name="T0" fmla="*/ 10 w 91"/>
                    <a:gd name="T1" fmla="*/ 25 h 86"/>
                    <a:gd name="T2" fmla="*/ 12 w 91"/>
                    <a:gd name="T3" fmla="*/ 24 h 86"/>
                    <a:gd name="T4" fmla="*/ 13 w 91"/>
                    <a:gd name="T5" fmla="*/ 23 h 86"/>
                    <a:gd name="T6" fmla="*/ 15 w 91"/>
                    <a:gd name="T7" fmla="*/ 21 h 86"/>
                    <a:gd name="T8" fmla="*/ 16 w 91"/>
                    <a:gd name="T9" fmla="*/ 20 h 86"/>
                    <a:gd name="T10" fmla="*/ 17 w 91"/>
                    <a:gd name="T11" fmla="*/ 19 h 86"/>
                    <a:gd name="T12" fmla="*/ 18 w 91"/>
                    <a:gd name="T13" fmla="*/ 17 h 86"/>
                    <a:gd name="T14" fmla="*/ 20 w 91"/>
                    <a:gd name="T15" fmla="*/ 16 h 86"/>
                    <a:gd name="T16" fmla="*/ 21 w 91"/>
                    <a:gd name="T17" fmla="*/ 14 h 86"/>
                    <a:gd name="T18" fmla="*/ 22 w 91"/>
                    <a:gd name="T19" fmla="*/ 13 h 86"/>
                    <a:gd name="T20" fmla="*/ 23 w 91"/>
                    <a:gd name="T21" fmla="*/ 12 h 86"/>
                    <a:gd name="T22" fmla="*/ 24 w 91"/>
                    <a:gd name="T23" fmla="*/ 10 h 86"/>
                    <a:gd name="T24" fmla="*/ 25 w 91"/>
                    <a:gd name="T25" fmla="*/ 8 h 86"/>
                    <a:gd name="T26" fmla="*/ 26 w 91"/>
                    <a:gd name="T27" fmla="*/ 7 h 86"/>
                    <a:gd name="T28" fmla="*/ 27 w 91"/>
                    <a:gd name="T29" fmla="*/ 6 h 86"/>
                    <a:gd name="T30" fmla="*/ 28 w 91"/>
                    <a:gd name="T31" fmla="*/ 4 h 86"/>
                    <a:gd name="T32" fmla="*/ 29 w 91"/>
                    <a:gd name="T33" fmla="*/ 2 h 86"/>
                    <a:gd name="T34" fmla="*/ 18 w 91"/>
                    <a:gd name="T35" fmla="*/ 1 h 86"/>
                    <a:gd name="T36" fmla="*/ 18 w 91"/>
                    <a:gd name="T37" fmla="*/ 2 h 86"/>
                    <a:gd name="T38" fmla="*/ 17 w 91"/>
                    <a:gd name="T39" fmla="*/ 4 h 86"/>
                    <a:gd name="T40" fmla="*/ 16 w 91"/>
                    <a:gd name="T41" fmla="*/ 5 h 86"/>
                    <a:gd name="T42" fmla="*/ 15 w 91"/>
                    <a:gd name="T43" fmla="*/ 7 h 86"/>
                    <a:gd name="T44" fmla="*/ 14 w 91"/>
                    <a:gd name="T45" fmla="*/ 8 h 86"/>
                    <a:gd name="T46" fmla="*/ 13 w 91"/>
                    <a:gd name="T47" fmla="*/ 9 h 86"/>
                    <a:gd name="T48" fmla="*/ 12 w 91"/>
                    <a:gd name="T49" fmla="*/ 11 h 86"/>
                    <a:gd name="T50" fmla="*/ 11 w 91"/>
                    <a:gd name="T51" fmla="*/ 12 h 86"/>
                    <a:gd name="T52" fmla="*/ 10 w 91"/>
                    <a:gd name="T53" fmla="*/ 13 h 86"/>
                    <a:gd name="T54" fmla="*/ 8 w 91"/>
                    <a:gd name="T55" fmla="*/ 14 h 86"/>
                    <a:gd name="T56" fmla="*/ 7 w 91"/>
                    <a:gd name="T57" fmla="*/ 15 h 86"/>
                    <a:gd name="T58" fmla="*/ 6 w 91"/>
                    <a:gd name="T59" fmla="*/ 17 h 86"/>
                    <a:gd name="T60" fmla="*/ 5 w 91"/>
                    <a:gd name="T61" fmla="*/ 18 h 86"/>
                    <a:gd name="T62" fmla="*/ 3 w 91"/>
                    <a:gd name="T63" fmla="*/ 19 h 86"/>
                    <a:gd name="T64" fmla="*/ 2 w 91"/>
                    <a:gd name="T65" fmla="*/ 20 h 86"/>
                    <a:gd name="T66" fmla="*/ 1 w 91"/>
                    <a:gd name="T67" fmla="*/ 25 h 86"/>
                    <a:gd name="T68" fmla="*/ 1 w 91"/>
                    <a:gd name="T69" fmla="*/ 22 h 86"/>
                    <a:gd name="T70" fmla="*/ 0 w 91"/>
                    <a:gd name="T71" fmla="*/ 22 h 86"/>
                    <a:gd name="T72" fmla="*/ 0 w 91"/>
                    <a:gd name="T73" fmla="*/ 23 h 86"/>
                    <a:gd name="T74" fmla="*/ 0 w 91"/>
                    <a:gd name="T75" fmla="*/ 24 h 86"/>
                    <a:gd name="T76" fmla="*/ 0 w 91"/>
                    <a:gd name="T77" fmla="*/ 24 h 86"/>
                    <a:gd name="T78" fmla="*/ 1 w 91"/>
                    <a:gd name="T79" fmla="*/ 25 h 86"/>
                    <a:gd name="T80" fmla="*/ 1 w 91"/>
                    <a:gd name="T81" fmla="*/ 25 h 86"/>
                    <a:gd name="T82" fmla="*/ 2 w 91"/>
                    <a:gd name="T83" fmla="*/ 26 h 86"/>
                    <a:gd name="T84" fmla="*/ 3 w 91"/>
                    <a:gd name="T85" fmla="*/ 26 h 86"/>
                    <a:gd name="T86" fmla="*/ 4 w 91"/>
                    <a:gd name="T87" fmla="*/ 27 h 86"/>
                    <a:gd name="T88" fmla="*/ 5 w 91"/>
                    <a:gd name="T89" fmla="*/ 27 h 86"/>
                    <a:gd name="T90" fmla="*/ 6 w 91"/>
                    <a:gd name="T91" fmla="*/ 27 h 86"/>
                    <a:gd name="T92" fmla="*/ 7 w 91"/>
                    <a:gd name="T93" fmla="*/ 27 h 86"/>
                    <a:gd name="T94" fmla="*/ 8 w 91"/>
                    <a:gd name="T95" fmla="*/ 27 h 86"/>
                    <a:gd name="T96" fmla="*/ 9 w 91"/>
                    <a:gd name="T97" fmla="*/ 26 h 86"/>
                    <a:gd name="T98" fmla="*/ 10 w 91"/>
                    <a:gd name="T99" fmla="*/ 25 h 86"/>
                    <a:gd name="T100" fmla="*/ 10 w 91"/>
                    <a:gd name="T101" fmla="*/ 22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1" h="86">
                      <a:moveTo>
                        <a:pt x="32" y="69"/>
                      </a:moveTo>
                      <a:lnTo>
                        <a:pt x="32" y="81"/>
                      </a:lnTo>
                      <a:lnTo>
                        <a:pt x="34" y="79"/>
                      </a:lnTo>
                      <a:lnTo>
                        <a:pt x="37" y="77"/>
                      </a:lnTo>
                      <a:lnTo>
                        <a:pt x="39" y="74"/>
                      </a:lnTo>
                      <a:lnTo>
                        <a:pt x="41" y="72"/>
                      </a:lnTo>
                      <a:lnTo>
                        <a:pt x="43" y="70"/>
                      </a:lnTo>
                      <a:lnTo>
                        <a:pt x="46" y="68"/>
                      </a:lnTo>
                      <a:lnTo>
                        <a:pt x="48" y="65"/>
                      </a:lnTo>
                      <a:lnTo>
                        <a:pt x="50" y="63"/>
                      </a:lnTo>
                      <a:lnTo>
                        <a:pt x="52" y="61"/>
                      </a:lnTo>
                      <a:lnTo>
                        <a:pt x="54" y="59"/>
                      </a:lnTo>
                      <a:lnTo>
                        <a:pt x="56" y="56"/>
                      </a:lnTo>
                      <a:lnTo>
                        <a:pt x="58" y="54"/>
                      </a:lnTo>
                      <a:lnTo>
                        <a:pt x="60" y="53"/>
                      </a:lnTo>
                      <a:lnTo>
                        <a:pt x="62" y="51"/>
                      </a:lnTo>
                      <a:lnTo>
                        <a:pt x="64" y="48"/>
                      </a:lnTo>
                      <a:lnTo>
                        <a:pt x="66" y="46"/>
                      </a:lnTo>
                      <a:lnTo>
                        <a:pt x="67" y="44"/>
                      </a:lnTo>
                      <a:lnTo>
                        <a:pt x="69" y="42"/>
                      </a:lnTo>
                      <a:lnTo>
                        <a:pt x="71" y="39"/>
                      </a:lnTo>
                      <a:lnTo>
                        <a:pt x="73" y="37"/>
                      </a:lnTo>
                      <a:lnTo>
                        <a:pt x="74" y="35"/>
                      </a:lnTo>
                      <a:lnTo>
                        <a:pt x="76" y="32"/>
                      </a:lnTo>
                      <a:lnTo>
                        <a:pt x="77" y="30"/>
                      </a:lnTo>
                      <a:lnTo>
                        <a:pt x="80" y="27"/>
                      </a:lnTo>
                      <a:lnTo>
                        <a:pt x="81" y="24"/>
                      </a:lnTo>
                      <a:lnTo>
                        <a:pt x="82" y="22"/>
                      </a:lnTo>
                      <a:lnTo>
                        <a:pt x="84" y="20"/>
                      </a:lnTo>
                      <a:lnTo>
                        <a:pt x="85" y="18"/>
                      </a:lnTo>
                      <a:lnTo>
                        <a:pt x="86" y="15"/>
                      </a:lnTo>
                      <a:lnTo>
                        <a:pt x="89" y="12"/>
                      </a:lnTo>
                      <a:lnTo>
                        <a:pt x="90" y="10"/>
                      </a:lnTo>
                      <a:lnTo>
                        <a:pt x="91" y="7"/>
                      </a:lnTo>
                      <a:lnTo>
                        <a:pt x="58" y="0"/>
                      </a:lnTo>
                      <a:lnTo>
                        <a:pt x="57" y="3"/>
                      </a:lnTo>
                      <a:lnTo>
                        <a:pt x="56" y="5"/>
                      </a:lnTo>
                      <a:lnTo>
                        <a:pt x="55" y="7"/>
                      </a:lnTo>
                      <a:lnTo>
                        <a:pt x="54" y="10"/>
                      </a:lnTo>
                      <a:lnTo>
                        <a:pt x="52" y="12"/>
                      </a:lnTo>
                      <a:lnTo>
                        <a:pt x="50" y="14"/>
                      </a:lnTo>
                      <a:lnTo>
                        <a:pt x="49" y="17"/>
                      </a:lnTo>
                      <a:lnTo>
                        <a:pt x="48" y="19"/>
                      </a:lnTo>
                      <a:lnTo>
                        <a:pt x="46" y="21"/>
                      </a:lnTo>
                      <a:lnTo>
                        <a:pt x="45" y="23"/>
                      </a:lnTo>
                      <a:lnTo>
                        <a:pt x="43" y="24"/>
                      </a:lnTo>
                      <a:lnTo>
                        <a:pt x="41" y="27"/>
                      </a:lnTo>
                      <a:lnTo>
                        <a:pt x="40" y="29"/>
                      </a:lnTo>
                      <a:lnTo>
                        <a:pt x="39" y="31"/>
                      </a:lnTo>
                      <a:lnTo>
                        <a:pt x="38" y="34"/>
                      </a:lnTo>
                      <a:lnTo>
                        <a:pt x="35" y="35"/>
                      </a:lnTo>
                      <a:lnTo>
                        <a:pt x="34" y="37"/>
                      </a:lnTo>
                      <a:lnTo>
                        <a:pt x="32" y="39"/>
                      </a:lnTo>
                      <a:lnTo>
                        <a:pt x="31" y="42"/>
                      </a:lnTo>
                      <a:lnTo>
                        <a:pt x="29" y="44"/>
                      </a:lnTo>
                      <a:lnTo>
                        <a:pt x="26" y="45"/>
                      </a:lnTo>
                      <a:lnTo>
                        <a:pt x="25" y="47"/>
                      </a:lnTo>
                      <a:lnTo>
                        <a:pt x="23" y="49"/>
                      </a:lnTo>
                      <a:lnTo>
                        <a:pt x="21" y="52"/>
                      </a:lnTo>
                      <a:lnTo>
                        <a:pt x="18" y="53"/>
                      </a:lnTo>
                      <a:lnTo>
                        <a:pt x="17" y="55"/>
                      </a:lnTo>
                      <a:lnTo>
                        <a:pt x="15" y="57"/>
                      </a:lnTo>
                      <a:lnTo>
                        <a:pt x="13" y="60"/>
                      </a:lnTo>
                      <a:lnTo>
                        <a:pt x="10" y="61"/>
                      </a:lnTo>
                      <a:lnTo>
                        <a:pt x="8" y="63"/>
                      </a:lnTo>
                      <a:lnTo>
                        <a:pt x="6" y="65"/>
                      </a:lnTo>
                      <a:lnTo>
                        <a:pt x="4" y="68"/>
                      </a:lnTo>
                      <a:lnTo>
                        <a:pt x="3" y="79"/>
                      </a:lnTo>
                      <a:lnTo>
                        <a:pt x="4" y="68"/>
                      </a:lnTo>
                      <a:lnTo>
                        <a:pt x="3" y="69"/>
                      </a:lnTo>
                      <a:lnTo>
                        <a:pt x="1" y="70"/>
                      </a:lnTo>
                      <a:lnTo>
                        <a:pt x="1" y="71"/>
                      </a:lnTo>
                      <a:lnTo>
                        <a:pt x="0" y="72"/>
                      </a:lnTo>
                      <a:lnTo>
                        <a:pt x="0" y="73"/>
                      </a:lnTo>
                      <a:lnTo>
                        <a:pt x="0" y="74"/>
                      </a:lnTo>
                      <a:lnTo>
                        <a:pt x="0" y="76"/>
                      </a:lnTo>
                      <a:lnTo>
                        <a:pt x="0" y="77"/>
                      </a:lnTo>
                      <a:lnTo>
                        <a:pt x="1" y="77"/>
                      </a:lnTo>
                      <a:lnTo>
                        <a:pt x="1" y="79"/>
                      </a:lnTo>
                      <a:lnTo>
                        <a:pt x="3" y="79"/>
                      </a:lnTo>
                      <a:lnTo>
                        <a:pt x="3" y="80"/>
                      </a:lnTo>
                      <a:lnTo>
                        <a:pt x="4" y="81"/>
                      </a:lnTo>
                      <a:lnTo>
                        <a:pt x="5" y="82"/>
                      </a:lnTo>
                      <a:lnTo>
                        <a:pt x="6" y="82"/>
                      </a:lnTo>
                      <a:lnTo>
                        <a:pt x="8" y="83"/>
                      </a:lnTo>
                      <a:lnTo>
                        <a:pt x="10" y="85"/>
                      </a:lnTo>
                      <a:lnTo>
                        <a:pt x="12" y="85"/>
                      </a:lnTo>
                      <a:lnTo>
                        <a:pt x="13" y="85"/>
                      </a:lnTo>
                      <a:lnTo>
                        <a:pt x="15" y="85"/>
                      </a:lnTo>
                      <a:lnTo>
                        <a:pt x="16" y="86"/>
                      </a:lnTo>
                      <a:lnTo>
                        <a:pt x="18" y="86"/>
                      </a:lnTo>
                      <a:lnTo>
                        <a:pt x="20" y="86"/>
                      </a:lnTo>
                      <a:lnTo>
                        <a:pt x="22" y="85"/>
                      </a:lnTo>
                      <a:lnTo>
                        <a:pt x="23" y="85"/>
                      </a:lnTo>
                      <a:lnTo>
                        <a:pt x="24" y="85"/>
                      </a:lnTo>
                      <a:lnTo>
                        <a:pt x="26" y="83"/>
                      </a:lnTo>
                      <a:lnTo>
                        <a:pt x="28" y="83"/>
                      </a:lnTo>
                      <a:lnTo>
                        <a:pt x="29" y="82"/>
                      </a:lnTo>
                      <a:lnTo>
                        <a:pt x="31" y="81"/>
                      </a:lnTo>
                      <a:lnTo>
                        <a:pt x="32" y="81"/>
                      </a:lnTo>
                      <a:lnTo>
                        <a:pt x="32"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15" name="Freeform 56"/>
                <p:cNvSpPr>
                  <a:spLocks/>
                </p:cNvSpPr>
                <p:nvPr/>
              </p:nvSpPr>
              <p:spPr bwMode="auto">
                <a:xfrm>
                  <a:off x="749" y="320"/>
                  <a:ext cx="114" cy="38"/>
                </a:xfrm>
                <a:custGeom>
                  <a:avLst/>
                  <a:gdLst>
                    <a:gd name="T0" fmla="*/ 103 w 354"/>
                    <a:gd name="T1" fmla="*/ 3 h 118"/>
                    <a:gd name="T2" fmla="*/ 99 w 354"/>
                    <a:gd name="T3" fmla="*/ 10 h 118"/>
                    <a:gd name="T4" fmla="*/ 93 w 354"/>
                    <a:gd name="T5" fmla="*/ 16 h 118"/>
                    <a:gd name="T6" fmla="*/ 87 w 354"/>
                    <a:gd name="T7" fmla="*/ 21 h 118"/>
                    <a:gd name="T8" fmla="*/ 80 w 354"/>
                    <a:gd name="T9" fmla="*/ 24 h 118"/>
                    <a:gd name="T10" fmla="*/ 73 w 354"/>
                    <a:gd name="T11" fmla="*/ 28 h 118"/>
                    <a:gd name="T12" fmla="*/ 66 w 354"/>
                    <a:gd name="T13" fmla="*/ 29 h 118"/>
                    <a:gd name="T14" fmla="*/ 59 w 354"/>
                    <a:gd name="T15" fmla="*/ 31 h 118"/>
                    <a:gd name="T16" fmla="*/ 52 w 354"/>
                    <a:gd name="T17" fmla="*/ 31 h 118"/>
                    <a:gd name="T18" fmla="*/ 44 w 354"/>
                    <a:gd name="T19" fmla="*/ 31 h 118"/>
                    <a:gd name="T20" fmla="*/ 37 w 354"/>
                    <a:gd name="T21" fmla="*/ 30 h 118"/>
                    <a:gd name="T22" fmla="*/ 30 w 354"/>
                    <a:gd name="T23" fmla="*/ 29 h 118"/>
                    <a:gd name="T24" fmla="*/ 24 w 354"/>
                    <a:gd name="T25" fmla="*/ 27 h 118"/>
                    <a:gd name="T26" fmla="*/ 19 w 354"/>
                    <a:gd name="T27" fmla="*/ 25 h 118"/>
                    <a:gd name="T28" fmla="*/ 14 w 354"/>
                    <a:gd name="T29" fmla="*/ 24 h 118"/>
                    <a:gd name="T30" fmla="*/ 11 w 354"/>
                    <a:gd name="T31" fmla="*/ 22 h 118"/>
                    <a:gd name="T32" fmla="*/ 9 w 354"/>
                    <a:gd name="T33" fmla="*/ 20 h 118"/>
                    <a:gd name="T34" fmla="*/ 1 w 354"/>
                    <a:gd name="T35" fmla="*/ 24 h 118"/>
                    <a:gd name="T36" fmla="*/ 5 w 354"/>
                    <a:gd name="T37" fmla="*/ 28 h 118"/>
                    <a:gd name="T38" fmla="*/ 10 w 354"/>
                    <a:gd name="T39" fmla="*/ 31 h 118"/>
                    <a:gd name="T40" fmla="*/ 16 w 354"/>
                    <a:gd name="T41" fmla="*/ 33 h 118"/>
                    <a:gd name="T42" fmla="*/ 23 w 354"/>
                    <a:gd name="T43" fmla="*/ 35 h 118"/>
                    <a:gd name="T44" fmla="*/ 31 w 354"/>
                    <a:gd name="T45" fmla="*/ 37 h 118"/>
                    <a:gd name="T46" fmla="*/ 39 w 354"/>
                    <a:gd name="T47" fmla="*/ 38 h 118"/>
                    <a:gd name="T48" fmla="*/ 47 w 354"/>
                    <a:gd name="T49" fmla="*/ 38 h 118"/>
                    <a:gd name="T50" fmla="*/ 56 w 354"/>
                    <a:gd name="T51" fmla="*/ 38 h 118"/>
                    <a:gd name="T52" fmla="*/ 65 w 354"/>
                    <a:gd name="T53" fmla="*/ 37 h 118"/>
                    <a:gd name="T54" fmla="*/ 74 w 354"/>
                    <a:gd name="T55" fmla="*/ 35 h 118"/>
                    <a:gd name="T56" fmla="*/ 82 w 354"/>
                    <a:gd name="T57" fmla="*/ 32 h 118"/>
                    <a:gd name="T58" fmla="*/ 91 w 354"/>
                    <a:gd name="T59" fmla="*/ 29 h 118"/>
                    <a:gd name="T60" fmla="*/ 99 w 354"/>
                    <a:gd name="T61" fmla="*/ 23 h 118"/>
                    <a:gd name="T62" fmla="*/ 105 w 354"/>
                    <a:gd name="T63" fmla="*/ 17 h 118"/>
                    <a:gd name="T64" fmla="*/ 111 w 354"/>
                    <a:gd name="T65" fmla="*/ 9 h 118"/>
                    <a:gd name="T66" fmla="*/ 103 w 354"/>
                    <a:gd name="T67" fmla="*/ 3 h 118"/>
                    <a:gd name="T68" fmla="*/ 114 w 354"/>
                    <a:gd name="T69" fmla="*/ 5 h 118"/>
                    <a:gd name="T70" fmla="*/ 114 w 354"/>
                    <a:gd name="T71" fmla="*/ 4 h 118"/>
                    <a:gd name="T72" fmla="*/ 114 w 354"/>
                    <a:gd name="T73" fmla="*/ 3 h 118"/>
                    <a:gd name="T74" fmla="*/ 113 w 354"/>
                    <a:gd name="T75" fmla="*/ 2 h 118"/>
                    <a:gd name="T76" fmla="*/ 113 w 354"/>
                    <a:gd name="T77" fmla="*/ 2 h 118"/>
                    <a:gd name="T78" fmla="*/ 112 w 354"/>
                    <a:gd name="T79" fmla="*/ 1 h 118"/>
                    <a:gd name="T80" fmla="*/ 112 w 354"/>
                    <a:gd name="T81" fmla="*/ 1 h 118"/>
                    <a:gd name="T82" fmla="*/ 110 w 354"/>
                    <a:gd name="T83" fmla="*/ 1 h 118"/>
                    <a:gd name="T84" fmla="*/ 110 w 354"/>
                    <a:gd name="T85" fmla="*/ 0 h 118"/>
                    <a:gd name="T86" fmla="*/ 109 w 354"/>
                    <a:gd name="T87" fmla="*/ 0 h 118"/>
                    <a:gd name="T88" fmla="*/ 108 w 354"/>
                    <a:gd name="T89" fmla="*/ 0 h 118"/>
                    <a:gd name="T90" fmla="*/ 107 w 354"/>
                    <a:gd name="T91" fmla="*/ 0 h 118"/>
                    <a:gd name="T92" fmla="*/ 106 w 354"/>
                    <a:gd name="T93" fmla="*/ 1 h 118"/>
                    <a:gd name="T94" fmla="*/ 105 w 354"/>
                    <a:gd name="T95" fmla="*/ 1 h 118"/>
                    <a:gd name="T96" fmla="*/ 104 w 354"/>
                    <a:gd name="T97" fmla="*/ 2 h 118"/>
                    <a:gd name="T98" fmla="*/ 103 w 354"/>
                    <a:gd name="T99" fmla="*/ 2 h 118"/>
                    <a:gd name="T100" fmla="*/ 114 w 354"/>
                    <a:gd name="T101" fmla="*/ 5 h 1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4" h="118">
                      <a:moveTo>
                        <a:pt x="354" y="15"/>
                      </a:moveTo>
                      <a:lnTo>
                        <a:pt x="321" y="8"/>
                      </a:lnTo>
                      <a:lnTo>
                        <a:pt x="314" y="20"/>
                      </a:lnTo>
                      <a:lnTo>
                        <a:pt x="306" y="31"/>
                      </a:lnTo>
                      <a:lnTo>
                        <a:pt x="298" y="41"/>
                      </a:lnTo>
                      <a:lnTo>
                        <a:pt x="289" y="50"/>
                      </a:lnTo>
                      <a:lnTo>
                        <a:pt x="279" y="58"/>
                      </a:lnTo>
                      <a:lnTo>
                        <a:pt x="270" y="65"/>
                      </a:lnTo>
                      <a:lnTo>
                        <a:pt x="259" y="72"/>
                      </a:lnTo>
                      <a:lnTo>
                        <a:pt x="249" y="76"/>
                      </a:lnTo>
                      <a:lnTo>
                        <a:pt x="238" y="82"/>
                      </a:lnTo>
                      <a:lnTo>
                        <a:pt x="228" y="86"/>
                      </a:lnTo>
                      <a:lnTo>
                        <a:pt x="216" y="89"/>
                      </a:lnTo>
                      <a:lnTo>
                        <a:pt x="205" y="91"/>
                      </a:lnTo>
                      <a:lnTo>
                        <a:pt x="194" y="93"/>
                      </a:lnTo>
                      <a:lnTo>
                        <a:pt x="182" y="95"/>
                      </a:lnTo>
                      <a:lnTo>
                        <a:pt x="171" y="96"/>
                      </a:lnTo>
                      <a:lnTo>
                        <a:pt x="160" y="96"/>
                      </a:lnTo>
                      <a:lnTo>
                        <a:pt x="147" y="96"/>
                      </a:lnTo>
                      <a:lnTo>
                        <a:pt x="137" y="96"/>
                      </a:lnTo>
                      <a:lnTo>
                        <a:pt x="126" y="95"/>
                      </a:lnTo>
                      <a:lnTo>
                        <a:pt x="114" y="93"/>
                      </a:lnTo>
                      <a:lnTo>
                        <a:pt x="104" y="91"/>
                      </a:lnTo>
                      <a:lnTo>
                        <a:pt x="94" y="89"/>
                      </a:lnTo>
                      <a:lnTo>
                        <a:pt x="84" y="88"/>
                      </a:lnTo>
                      <a:lnTo>
                        <a:pt x="76" y="84"/>
                      </a:lnTo>
                      <a:lnTo>
                        <a:pt x="67" y="82"/>
                      </a:lnTo>
                      <a:lnTo>
                        <a:pt x="59" y="79"/>
                      </a:lnTo>
                      <a:lnTo>
                        <a:pt x="52" y="76"/>
                      </a:lnTo>
                      <a:lnTo>
                        <a:pt x="45" y="73"/>
                      </a:lnTo>
                      <a:lnTo>
                        <a:pt x="40" y="70"/>
                      </a:lnTo>
                      <a:lnTo>
                        <a:pt x="35" y="67"/>
                      </a:lnTo>
                      <a:lnTo>
                        <a:pt x="32" y="64"/>
                      </a:lnTo>
                      <a:lnTo>
                        <a:pt x="29" y="62"/>
                      </a:lnTo>
                      <a:lnTo>
                        <a:pt x="0" y="72"/>
                      </a:lnTo>
                      <a:lnTo>
                        <a:pt x="3" y="76"/>
                      </a:lnTo>
                      <a:lnTo>
                        <a:pt x="10" y="82"/>
                      </a:lnTo>
                      <a:lnTo>
                        <a:pt x="17" y="86"/>
                      </a:lnTo>
                      <a:lnTo>
                        <a:pt x="24" y="90"/>
                      </a:lnTo>
                      <a:lnTo>
                        <a:pt x="32" y="95"/>
                      </a:lnTo>
                      <a:lnTo>
                        <a:pt x="41" y="98"/>
                      </a:lnTo>
                      <a:lnTo>
                        <a:pt x="50" y="101"/>
                      </a:lnTo>
                      <a:lnTo>
                        <a:pt x="61" y="105"/>
                      </a:lnTo>
                      <a:lnTo>
                        <a:pt x="71" y="108"/>
                      </a:lnTo>
                      <a:lnTo>
                        <a:pt x="83" y="110"/>
                      </a:lnTo>
                      <a:lnTo>
                        <a:pt x="95" y="114"/>
                      </a:lnTo>
                      <a:lnTo>
                        <a:pt x="108" y="115"/>
                      </a:lnTo>
                      <a:lnTo>
                        <a:pt x="120" y="117"/>
                      </a:lnTo>
                      <a:lnTo>
                        <a:pt x="134" y="118"/>
                      </a:lnTo>
                      <a:lnTo>
                        <a:pt x="146" y="118"/>
                      </a:lnTo>
                      <a:lnTo>
                        <a:pt x="161" y="118"/>
                      </a:lnTo>
                      <a:lnTo>
                        <a:pt x="174" y="118"/>
                      </a:lnTo>
                      <a:lnTo>
                        <a:pt x="188" y="117"/>
                      </a:lnTo>
                      <a:lnTo>
                        <a:pt x="202" y="115"/>
                      </a:lnTo>
                      <a:lnTo>
                        <a:pt x="215" y="113"/>
                      </a:lnTo>
                      <a:lnTo>
                        <a:pt x="230" y="109"/>
                      </a:lnTo>
                      <a:lnTo>
                        <a:pt x="244" y="106"/>
                      </a:lnTo>
                      <a:lnTo>
                        <a:pt x="256" y="100"/>
                      </a:lnTo>
                      <a:lnTo>
                        <a:pt x="270" y="95"/>
                      </a:lnTo>
                      <a:lnTo>
                        <a:pt x="282" y="89"/>
                      </a:lnTo>
                      <a:lnTo>
                        <a:pt x="295" y="81"/>
                      </a:lnTo>
                      <a:lnTo>
                        <a:pt x="306" y="72"/>
                      </a:lnTo>
                      <a:lnTo>
                        <a:pt x="317" y="63"/>
                      </a:lnTo>
                      <a:lnTo>
                        <a:pt x="327" y="53"/>
                      </a:lnTo>
                      <a:lnTo>
                        <a:pt x="337" y="41"/>
                      </a:lnTo>
                      <a:lnTo>
                        <a:pt x="346" y="29"/>
                      </a:lnTo>
                      <a:lnTo>
                        <a:pt x="354" y="15"/>
                      </a:lnTo>
                      <a:lnTo>
                        <a:pt x="321" y="8"/>
                      </a:lnTo>
                      <a:lnTo>
                        <a:pt x="354" y="15"/>
                      </a:lnTo>
                      <a:lnTo>
                        <a:pt x="354" y="14"/>
                      </a:lnTo>
                      <a:lnTo>
                        <a:pt x="354" y="13"/>
                      </a:lnTo>
                      <a:lnTo>
                        <a:pt x="354" y="12"/>
                      </a:lnTo>
                      <a:lnTo>
                        <a:pt x="354" y="11"/>
                      </a:lnTo>
                      <a:lnTo>
                        <a:pt x="354" y="10"/>
                      </a:lnTo>
                      <a:lnTo>
                        <a:pt x="354" y="8"/>
                      </a:lnTo>
                      <a:lnTo>
                        <a:pt x="352" y="7"/>
                      </a:lnTo>
                      <a:lnTo>
                        <a:pt x="352" y="6"/>
                      </a:lnTo>
                      <a:lnTo>
                        <a:pt x="351" y="5"/>
                      </a:lnTo>
                      <a:lnTo>
                        <a:pt x="350" y="4"/>
                      </a:lnTo>
                      <a:lnTo>
                        <a:pt x="349" y="4"/>
                      </a:lnTo>
                      <a:lnTo>
                        <a:pt x="348" y="3"/>
                      </a:lnTo>
                      <a:lnTo>
                        <a:pt x="347" y="3"/>
                      </a:lnTo>
                      <a:lnTo>
                        <a:pt x="346" y="2"/>
                      </a:lnTo>
                      <a:lnTo>
                        <a:pt x="343" y="2"/>
                      </a:lnTo>
                      <a:lnTo>
                        <a:pt x="342" y="2"/>
                      </a:lnTo>
                      <a:lnTo>
                        <a:pt x="341" y="0"/>
                      </a:lnTo>
                      <a:lnTo>
                        <a:pt x="339" y="0"/>
                      </a:lnTo>
                      <a:lnTo>
                        <a:pt x="338" y="0"/>
                      </a:lnTo>
                      <a:lnTo>
                        <a:pt x="337" y="0"/>
                      </a:lnTo>
                      <a:lnTo>
                        <a:pt x="334" y="0"/>
                      </a:lnTo>
                      <a:lnTo>
                        <a:pt x="333" y="0"/>
                      </a:lnTo>
                      <a:lnTo>
                        <a:pt x="331" y="0"/>
                      </a:lnTo>
                      <a:lnTo>
                        <a:pt x="330" y="2"/>
                      </a:lnTo>
                      <a:lnTo>
                        <a:pt x="329" y="2"/>
                      </a:lnTo>
                      <a:lnTo>
                        <a:pt x="327" y="3"/>
                      </a:lnTo>
                      <a:lnTo>
                        <a:pt x="325" y="3"/>
                      </a:lnTo>
                      <a:lnTo>
                        <a:pt x="324" y="4"/>
                      </a:lnTo>
                      <a:lnTo>
                        <a:pt x="323" y="5"/>
                      </a:lnTo>
                      <a:lnTo>
                        <a:pt x="322" y="6"/>
                      </a:lnTo>
                      <a:lnTo>
                        <a:pt x="321" y="7"/>
                      </a:lnTo>
                      <a:lnTo>
                        <a:pt x="321" y="8"/>
                      </a:lnTo>
                      <a:lnTo>
                        <a:pt x="35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16" name="Freeform 57"/>
                <p:cNvSpPr>
                  <a:spLocks/>
                </p:cNvSpPr>
                <p:nvPr/>
              </p:nvSpPr>
              <p:spPr bwMode="auto">
                <a:xfrm>
                  <a:off x="836" y="323"/>
                  <a:ext cx="25" cy="23"/>
                </a:xfrm>
                <a:custGeom>
                  <a:avLst/>
                  <a:gdLst>
                    <a:gd name="T0" fmla="*/ 9 w 81"/>
                    <a:gd name="T1" fmla="*/ 21 h 72"/>
                    <a:gd name="T2" fmla="*/ 11 w 81"/>
                    <a:gd name="T3" fmla="*/ 20 h 72"/>
                    <a:gd name="T4" fmla="*/ 12 w 81"/>
                    <a:gd name="T5" fmla="*/ 19 h 72"/>
                    <a:gd name="T6" fmla="*/ 14 w 81"/>
                    <a:gd name="T7" fmla="*/ 18 h 72"/>
                    <a:gd name="T8" fmla="*/ 15 w 81"/>
                    <a:gd name="T9" fmla="*/ 17 h 72"/>
                    <a:gd name="T10" fmla="*/ 16 w 81"/>
                    <a:gd name="T11" fmla="*/ 15 h 72"/>
                    <a:gd name="T12" fmla="*/ 17 w 81"/>
                    <a:gd name="T13" fmla="*/ 14 h 72"/>
                    <a:gd name="T14" fmla="*/ 18 w 81"/>
                    <a:gd name="T15" fmla="*/ 13 h 72"/>
                    <a:gd name="T16" fmla="*/ 19 w 81"/>
                    <a:gd name="T17" fmla="*/ 12 h 72"/>
                    <a:gd name="T18" fmla="*/ 20 w 81"/>
                    <a:gd name="T19" fmla="*/ 11 h 72"/>
                    <a:gd name="T20" fmla="*/ 21 w 81"/>
                    <a:gd name="T21" fmla="*/ 10 h 72"/>
                    <a:gd name="T22" fmla="*/ 22 w 81"/>
                    <a:gd name="T23" fmla="*/ 9 h 72"/>
                    <a:gd name="T24" fmla="*/ 22 w 81"/>
                    <a:gd name="T25" fmla="*/ 7 h 72"/>
                    <a:gd name="T26" fmla="*/ 23 w 81"/>
                    <a:gd name="T27" fmla="*/ 6 h 72"/>
                    <a:gd name="T28" fmla="*/ 24 w 81"/>
                    <a:gd name="T29" fmla="*/ 5 h 72"/>
                    <a:gd name="T30" fmla="*/ 24 w 81"/>
                    <a:gd name="T31" fmla="*/ 4 h 72"/>
                    <a:gd name="T32" fmla="*/ 25 w 81"/>
                    <a:gd name="T33" fmla="*/ 2 h 72"/>
                    <a:gd name="T34" fmla="*/ 15 w 81"/>
                    <a:gd name="T35" fmla="*/ 1 h 72"/>
                    <a:gd name="T36" fmla="*/ 14 w 81"/>
                    <a:gd name="T37" fmla="*/ 2 h 72"/>
                    <a:gd name="T38" fmla="*/ 14 w 81"/>
                    <a:gd name="T39" fmla="*/ 3 h 72"/>
                    <a:gd name="T40" fmla="*/ 13 w 81"/>
                    <a:gd name="T41" fmla="*/ 4 h 72"/>
                    <a:gd name="T42" fmla="*/ 12 w 81"/>
                    <a:gd name="T43" fmla="*/ 5 h 72"/>
                    <a:gd name="T44" fmla="*/ 11 w 81"/>
                    <a:gd name="T45" fmla="*/ 6 h 72"/>
                    <a:gd name="T46" fmla="*/ 11 w 81"/>
                    <a:gd name="T47" fmla="*/ 7 h 72"/>
                    <a:gd name="T48" fmla="*/ 10 w 81"/>
                    <a:gd name="T49" fmla="*/ 8 h 72"/>
                    <a:gd name="T50" fmla="*/ 9 w 81"/>
                    <a:gd name="T51" fmla="*/ 9 h 72"/>
                    <a:gd name="T52" fmla="*/ 8 w 81"/>
                    <a:gd name="T53" fmla="*/ 10 h 72"/>
                    <a:gd name="T54" fmla="*/ 7 w 81"/>
                    <a:gd name="T55" fmla="*/ 11 h 72"/>
                    <a:gd name="T56" fmla="*/ 6 w 81"/>
                    <a:gd name="T57" fmla="*/ 12 h 72"/>
                    <a:gd name="T58" fmla="*/ 5 w 81"/>
                    <a:gd name="T59" fmla="*/ 13 h 72"/>
                    <a:gd name="T60" fmla="*/ 4 w 81"/>
                    <a:gd name="T61" fmla="*/ 14 h 72"/>
                    <a:gd name="T62" fmla="*/ 3 w 81"/>
                    <a:gd name="T63" fmla="*/ 15 h 72"/>
                    <a:gd name="T64" fmla="*/ 2 w 81"/>
                    <a:gd name="T65" fmla="*/ 16 h 72"/>
                    <a:gd name="T66" fmla="*/ 3 w 81"/>
                    <a:gd name="T67" fmla="*/ 23 h 72"/>
                    <a:gd name="T68" fmla="*/ 1 w 81"/>
                    <a:gd name="T69" fmla="*/ 18 h 72"/>
                    <a:gd name="T70" fmla="*/ 0 w 81"/>
                    <a:gd name="T71" fmla="*/ 18 h 72"/>
                    <a:gd name="T72" fmla="*/ 0 w 81"/>
                    <a:gd name="T73" fmla="*/ 19 h 72"/>
                    <a:gd name="T74" fmla="*/ 0 w 81"/>
                    <a:gd name="T75" fmla="*/ 19 h 72"/>
                    <a:gd name="T76" fmla="*/ 0 w 81"/>
                    <a:gd name="T77" fmla="*/ 20 h 72"/>
                    <a:gd name="T78" fmla="*/ 0 w 81"/>
                    <a:gd name="T79" fmla="*/ 21 h 72"/>
                    <a:gd name="T80" fmla="*/ 1 w 81"/>
                    <a:gd name="T81" fmla="*/ 21 h 72"/>
                    <a:gd name="T82" fmla="*/ 2 w 81"/>
                    <a:gd name="T83" fmla="*/ 22 h 72"/>
                    <a:gd name="T84" fmla="*/ 2 w 81"/>
                    <a:gd name="T85" fmla="*/ 22 h 72"/>
                    <a:gd name="T86" fmla="*/ 3 w 81"/>
                    <a:gd name="T87" fmla="*/ 23 h 72"/>
                    <a:gd name="T88" fmla="*/ 4 w 81"/>
                    <a:gd name="T89" fmla="*/ 23 h 72"/>
                    <a:gd name="T90" fmla="*/ 5 w 81"/>
                    <a:gd name="T91" fmla="*/ 23 h 72"/>
                    <a:gd name="T92" fmla="*/ 6 w 81"/>
                    <a:gd name="T93" fmla="*/ 23 h 72"/>
                    <a:gd name="T94" fmla="*/ 7 w 81"/>
                    <a:gd name="T95" fmla="*/ 23 h 72"/>
                    <a:gd name="T96" fmla="*/ 8 w 81"/>
                    <a:gd name="T97" fmla="*/ 22 h 72"/>
                    <a:gd name="T98" fmla="*/ 9 w 81"/>
                    <a:gd name="T99" fmla="*/ 22 h 72"/>
                    <a:gd name="T100" fmla="*/ 7 w 81"/>
                    <a:gd name="T101" fmla="*/ 16 h 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72">
                      <a:moveTo>
                        <a:pt x="23" y="49"/>
                      </a:moveTo>
                      <a:lnTo>
                        <a:pt x="30" y="67"/>
                      </a:lnTo>
                      <a:lnTo>
                        <a:pt x="33" y="65"/>
                      </a:lnTo>
                      <a:lnTo>
                        <a:pt x="36" y="63"/>
                      </a:lnTo>
                      <a:lnTo>
                        <a:pt x="37" y="62"/>
                      </a:lnTo>
                      <a:lnTo>
                        <a:pt x="39" y="59"/>
                      </a:lnTo>
                      <a:lnTo>
                        <a:pt x="42" y="57"/>
                      </a:lnTo>
                      <a:lnTo>
                        <a:pt x="44" y="56"/>
                      </a:lnTo>
                      <a:lnTo>
                        <a:pt x="45" y="54"/>
                      </a:lnTo>
                      <a:lnTo>
                        <a:pt x="47" y="53"/>
                      </a:lnTo>
                      <a:lnTo>
                        <a:pt x="50" y="50"/>
                      </a:lnTo>
                      <a:lnTo>
                        <a:pt x="51" y="48"/>
                      </a:lnTo>
                      <a:lnTo>
                        <a:pt x="53" y="47"/>
                      </a:lnTo>
                      <a:lnTo>
                        <a:pt x="54" y="45"/>
                      </a:lnTo>
                      <a:lnTo>
                        <a:pt x="56" y="44"/>
                      </a:lnTo>
                      <a:lnTo>
                        <a:pt x="57" y="41"/>
                      </a:lnTo>
                      <a:lnTo>
                        <a:pt x="60" y="40"/>
                      </a:lnTo>
                      <a:lnTo>
                        <a:pt x="61" y="38"/>
                      </a:lnTo>
                      <a:lnTo>
                        <a:pt x="63" y="36"/>
                      </a:lnTo>
                      <a:lnTo>
                        <a:pt x="64" y="34"/>
                      </a:lnTo>
                      <a:lnTo>
                        <a:pt x="65" y="32"/>
                      </a:lnTo>
                      <a:lnTo>
                        <a:pt x="67" y="30"/>
                      </a:lnTo>
                      <a:lnTo>
                        <a:pt x="68" y="29"/>
                      </a:lnTo>
                      <a:lnTo>
                        <a:pt x="70" y="27"/>
                      </a:lnTo>
                      <a:lnTo>
                        <a:pt x="71" y="24"/>
                      </a:lnTo>
                      <a:lnTo>
                        <a:pt x="72" y="23"/>
                      </a:lnTo>
                      <a:lnTo>
                        <a:pt x="73" y="21"/>
                      </a:lnTo>
                      <a:lnTo>
                        <a:pt x="74" y="19"/>
                      </a:lnTo>
                      <a:lnTo>
                        <a:pt x="76" y="17"/>
                      </a:lnTo>
                      <a:lnTo>
                        <a:pt x="77" y="15"/>
                      </a:lnTo>
                      <a:lnTo>
                        <a:pt x="78" y="13"/>
                      </a:lnTo>
                      <a:lnTo>
                        <a:pt x="79" y="11"/>
                      </a:lnTo>
                      <a:lnTo>
                        <a:pt x="80" y="9"/>
                      </a:lnTo>
                      <a:lnTo>
                        <a:pt x="81" y="7"/>
                      </a:lnTo>
                      <a:lnTo>
                        <a:pt x="48" y="0"/>
                      </a:lnTo>
                      <a:lnTo>
                        <a:pt x="47" y="2"/>
                      </a:lnTo>
                      <a:lnTo>
                        <a:pt x="47" y="4"/>
                      </a:lnTo>
                      <a:lnTo>
                        <a:pt x="46" y="5"/>
                      </a:lnTo>
                      <a:lnTo>
                        <a:pt x="45" y="7"/>
                      </a:lnTo>
                      <a:lnTo>
                        <a:pt x="44" y="8"/>
                      </a:lnTo>
                      <a:lnTo>
                        <a:pt x="43" y="11"/>
                      </a:lnTo>
                      <a:lnTo>
                        <a:pt x="42" y="13"/>
                      </a:lnTo>
                      <a:lnTo>
                        <a:pt x="40" y="14"/>
                      </a:lnTo>
                      <a:lnTo>
                        <a:pt x="39" y="15"/>
                      </a:lnTo>
                      <a:lnTo>
                        <a:pt x="38" y="17"/>
                      </a:lnTo>
                      <a:lnTo>
                        <a:pt x="37" y="20"/>
                      </a:lnTo>
                      <a:lnTo>
                        <a:pt x="36" y="21"/>
                      </a:lnTo>
                      <a:lnTo>
                        <a:pt x="35" y="22"/>
                      </a:lnTo>
                      <a:lnTo>
                        <a:pt x="34" y="24"/>
                      </a:lnTo>
                      <a:lnTo>
                        <a:pt x="31" y="25"/>
                      </a:lnTo>
                      <a:lnTo>
                        <a:pt x="30" y="28"/>
                      </a:lnTo>
                      <a:lnTo>
                        <a:pt x="29" y="29"/>
                      </a:lnTo>
                      <a:lnTo>
                        <a:pt x="28" y="30"/>
                      </a:lnTo>
                      <a:lnTo>
                        <a:pt x="27" y="32"/>
                      </a:lnTo>
                      <a:lnTo>
                        <a:pt x="25" y="33"/>
                      </a:lnTo>
                      <a:lnTo>
                        <a:pt x="23" y="34"/>
                      </a:lnTo>
                      <a:lnTo>
                        <a:pt x="22" y="37"/>
                      </a:lnTo>
                      <a:lnTo>
                        <a:pt x="20" y="38"/>
                      </a:lnTo>
                      <a:lnTo>
                        <a:pt x="19" y="40"/>
                      </a:lnTo>
                      <a:lnTo>
                        <a:pt x="17" y="41"/>
                      </a:lnTo>
                      <a:lnTo>
                        <a:pt x="16" y="42"/>
                      </a:lnTo>
                      <a:lnTo>
                        <a:pt x="13" y="45"/>
                      </a:lnTo>
                      <a:lnTo>
                        <a:pt x="11" y="47"/>
                      </a:lnTo>
                      <a:lnTo>
                        <a:pt x="10" y="48"/>
                      </a:lnTo>
                      <a:lnTo>
                        <a:pt x="8" y="49"/>
                      </a:lnTo>
                      <a:lnTo>
                        <a:pt x="5" y="51"/>
                      </a:lnTo>
                      <a:lnTo>
                        <a:pt x="4" y="54"/>
                      </a:lnTo>
                      <a:lnTo>
                        <a:pt x="11" y="71"/>
                      </a:lnTo>
                      <a:lnTo>
                        <a:pt x="4" y="54"/>
                      </a:lnTo>
                      <a:lnTo>
                        <a:pt x="3" y="55"/>
                      </a:lnTo>
                      <a:lnTo>
                        <a:pt x="1" y="56"/>
                      </a:lnTo>
                      <a:lnTo>
                        <a:pt x="1" y="57"/>
                      </a:lnTo>
                      <a:lnTo>
                        <a:pt x="0" y="58"/>
                      </a:lnTo>
                      <a:lnTo>
                        <a:pt x="0" y="59"/>
                      </a:lnTo>
                      <a:lnTo>
                        <a:pt x="0" y="61"/>
                      </a:lnTo>
                      <a:lnTo>
                        <a:pt x="1" y="62"/>
                      </a:lnTo>
                      <a:lnTo>
                        <a:pt x="1" y="63"/>
                      </a:lnTo>
                      <a:lnTo>
                        <a:pt x="1" y="64"/>
                      </a:lnTo>
                      <a:lnTo>
                        <a:pt x="1" y="65"/>
                      </a:lnTo>
                      <a:lnTo>
                        <a:pt x="2" y="66"/>
                      </a:lnTo>
                      <a:lnTo>
                        <a:pt x="3" y="66"/>
                      </a:lnTo>
                      <a:lnTo>
                        <a:pt x="4" y="67"/>
                      </a:lnTo>
                      <a:lnTo>
                        <a:pt x="5" y="68"/>
                      </a:lnTo>
                      <a:lnTo>
                        <a:pt x="6" y="68"/>
                      </a:lnTo>
                      <a:lnTo>
                        <a:pt x="8" y="70"/>
                      </a:lnTo>
                      <a:lnTo>
                        <a:pt x="10" y="70"/>
                      </a:lnTo>
                      <a:lnTo>
                        <a:pt x="11" y="71"/>
                      </a:lnTo>
                      <a:lnTo>
                        <a:pt x="12" y="71"/>
                      </a:lnTo>
                      <a:lnTo>
                        <a:pt x="14" y="71"/>
                      </a:lnTo>
                      <a:lnTo>
                        <a:pt x="16" y="72"/>
                      </a:lnTo>
                      <a:lnTo>
                        <a:pt x="17" y="72"/>
                      </a:lnTo>
                      <a:lnTo>
                        <a:pt x="18" y="72"/>
                      </a:lnTo>
                      <a:lnTo>
                        <a:pt x="20" y="71"/>
                      </a:lnTo>
                      <a:lnTo>
                        <a:pt x="22" y="71"/>
                      </a:lnTo>
                      <a:lnTo>
                        <a:pt x="23" y="71"/>
                      </a:lnTo>
                      <a:lnTo>
                        <a:pt x="25" y="71"/>
                      </a:lnTo>
                      <a:lnTo>
                        <a:pt x="27" y="70"/>
                      </a:lnTo>
                      <a:lnTo>
                        <a:pt x="28" y="68"/>
                      </a:lnTo>
                      <a:lnTo>
                        <a:pt x="29" y="68"/>
                      </a:lnTo>
                      <a:lnTo>
                        <a:pt x="30" y="67"/>
                      </a:lnTo>
                      <a:lnTo>
                        <a:pt x="23"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17" name="Freeform 58"/>
                <p:cNvSpPr>
                  <a:spLocks/>
                </p:cNvSpPr>
                <p:nvPr/>
              </p:nvSpPr>
              <p:spPr bwMode="auto">
                <a:xfrm>
                  <a:off x="839" y="301"/>
                  <a:ext cx="103" cy="49"/>
                </a:xfrm>
                <a:custGeom>
                  <a:avLst/>
                  <a:gdLst>
                    <a:gd name="T0" fmla="*/ 92 w 322"/>
                    <a:gd name="T1" fmla="*/ 6 h 156"/>
                    <a:gd name="T2" fmla="*/ 91 w 322"/>
                    <a:gd name="T3" fmla="*/ 10 h 156"/>
                    <a:gd name="T4" fmla="*/ 89 w 322"/>
                    <a:gd name="T5" fmla="*/ 14 h 156"/>
                    <a:gd name="T6" fmla="*/ 87 w 322"/>
                    <a:gd name="T7" fmla="*/ 18 h 156"/>
                    <a:gd name="T8" fmla="*/ 83 w 322"/>
                    <a:gd name="T9" fmla="*/ 22 h 156"/>
                    <a:gd name="T10" fmla="*/ 79 w 322"/>
                    <a:gd name="T11" fmla="*/ 26 h 156"/>
                    <a:gd name="T12" fmla="*/ 74 w 322"/>
                    <a:gd name="T13" fmla="*/ 30 h 156"/>
                    <a:gd name="T14" fmla="*/ 69 w 322"/>
                    <a:gd name="T15" fmla="*/ 33 h 156"/>
                    <a:gd name="T16" fmla="*/ 63 w 322"/>
                    <a:gd name="T17" fmla="*/ 35 h 156"/>
                    <a:gd name="T18" fmla="*/ 57 w 322"/>
                    <a:gd name="T19" fmla="*/ 38 h 156"/>
                    <a:gd name="T20" fmla="*/ 49 w 322"/>
                    <a:gd name="T21" fmla="*/ 40 h 156"/>
                    <a:gd name="T22" fmla="*/ 42 w 322"/>
                    <a:gd name="T23" fmla="*/ 41 h 156"/>
                    <a:gd name="T24" fmla="*/ 34 w 322"/>
                    <a:gd name="T25" fmla="*/ 42 h 156"/>
                    <a:gd name="T26" fmla="*/ 26 w 322"/>
                    <a:gd name="T27" fmla="*/ 42 h 156"/>
                    <a:gd name="T28" fmla="*/ 17 w 322"/>
                    <a:gd name="T29" fmla="*/ 41 h 156"/>
                    <a:gd name="T30" fmla="*/ 9 w 322"/>
                    <a:gd name="T31" fmla="*/ 40 h 156"/>
                    <a:gd name="T32" fmla="*/ 0 w 322"/>
                    <a:gd name="T33" fmla="*/ 45 h 156"/>
                    <a:gd name="T34" fmla="*/ 10 w 322"/>
                    <a:gd name="T35" fmla="*/ 47 h 156"/>
                    <a:gd name="T36" fmla="*/ 20 w 322"/>
                    <a:gd name="T37" fmla="*/ 48 h 156"/>
                    <a:gd name="T38" fmla="*/ 30 w 322"/>
                    <a:gd name="T39" fmla="*/ 49 h 156"/>
                    <a:gd name="T40" fmla="*/ 40 w 322"/>
                    <a:gd name="T41" fmla="*/ 48 h 156"/>
                    <a:gd name="T42" fmla="*/ 49 w 322"/>
                    <a:gd name="T43" fmla="*/ 47 h 156"/>
                    <a:gd name="T44" fmla="*/ 57 w 322"/>
                    <a:gd name="T45" fmla="*/ 45 h 156"/>
                    <a:gd name="T46" fmla="*/ 65 w 322"/>
                    <a:gd name="T47" fmla="*/ 43 h 156"/>
                    <a:gd name="T48" fmla="*/ 73 w 322"/>
                    <a:gd name="T49" fmla="*/ 40 h 156"/>
                    <a:gd name="T50" fmla="*/ 79 w 322"/>
                    <a:gd name="T51" fmla="*/ 36 h 156"/>
                    <a:gd name="T52" fmla="*/ 85 w 322"/>
                    <a:gd name="T53" fmla="*/ 32 h 156"/>
                    <a:gd name="T54" fmla="*/ 91 w 322"/>
                    <a:gd name="T55" fmla="*/ 28 h 156"/>
                    <a:gd name="T56" fmla="*/ 95 w 322"/>
                    <a:gd name="T57" fmla="*/ 24 h 156"/>
                    <a:gd name="T58" fmla="*/ 98 w 322"/>
                    <a:gd name="T59" fmla="*/ 19 h 156"/>
                    <a:gd name="T60" fmla="*/ 101 w 322"/>
                    <a:gd name="T61" fmla="*/ 14 h 156"/>
                    <a:gd name="T62" fmla="*/ 103 w 322"/>
                    <a:gd name="T63" fmla="*/ 8 h 156"/>
                    <a:gd name="T64" fmla="*/ 103 w 322"/>
                    <a:gd name="T65" fmla="*/ 3 h 156"/>
                    <a:gd name="T66" fmla="*/ 103 w 322"/>
                    <a:gd name="T67" fmla="*/ 3 h 156"/>
                    <a:gd name="T68" fmla="*/ 103 w 322"/>
                    <a:gd name="T69" fmla="*/ 2 h 156"/>
                    <a:gd name="T70" fmla="*/ 102 w 322"/>
                    <a:gd name="T71" fmla="*/ 1 h 156"/>
                    <a:gd name="T72" fmla="*/ 101 w 322"/>
                    <a:gd name="T73" fmla="*/ 1 h 156"/>
                    <a:gd name="T74" fmla="*/ 100 w 322"/>
                    <a:gd name="T75" fmla="*/ 1 h 156"/>
                    <a:gd name="T76" fmla="*/ 99 w 322"/>
                    <a:gd name="T77" fmla="*/ 0 h 156"/>
                    <a:gd name="T78" fmla="*/ 99 w 322"/>
                    <a:gd name="T79" fmla="*/ 0 h 156"/>
                    <a:gd name="T80" fmla="*/ 98 w 322"/>
                    <a:gd name="T81" fmla="*/ 0 h 156"/>
                    <a:gd name="T82" fmla="*/ 97 w 322"/>
                    <a:gd name="T83" fmla="*/ 0 h 156"/>
                    <a:gd name="T84" fmla="*/ 95 w 322"/>
                    <a:gd name="T85" fmla="*/ 0 h 156"/>
                    <a:gd name="T86" fmla="*/ 95 w 322"/>
                    <a:gd name="T87" fmla="*/ 1 h 156"/>
                    <a:gd name="T88" fmla="*/ 93 w 322"/>
                    <a:gd name="T89" fmla="*/ 1 h 156"/>
                    <a:gd name="T90" fmla="*/ 93 w 322"/>
                    <a:gd name="T91" fmla="*/ 1 h 156"/>
                    <a:gd name="T92" fmla="*/ 92 w 322"/>
                    <a:gd name="T93" fmla="*/ 2 h 156"/>
                    <a:gd name="T94" fmla="*/ 92 w 322"/>
                    <a:gd name="T95" fmla="*/ 3 h 156"/>
                    <a:gd name="T96" fmla="*/ 92 w 322"/>
                    <a:gd name="T97" fmla="*/ 3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2" h="156">
                      <a:moveTo>
                        <a:pt x="288" y="11"/>
                      </a:moveTo>
                      <a:lnTo>
                        <a:pt x="288" y="18"/>
                      </a:lnTo>
                      <a:lnTo>
                        <a:pt x="287" y="25"/>
                      </a:lnTo>
                      <a:lnTo>
                        <a:pt x="285" y="32"/>
                      </a:lnTo>
                      <a:lnTo>
                        <a:pt x="282" y="37"/>
                      </a:lnTo>
                      <a:lnTo>
                        <a:pt x="279" y="44"/>
                      </a:lnTo>
                      <a:lnTo>
                        <a:pt x="275" y="51"/>
                      </a:lnTo>
                      <a:lnTo>
                        <a:pt x="271" y="58"/>
                      </a:lnTo>
                      <a:lnTo>
                        <a:pt x="266" y="63"/>
                      </a:lnTo>
                      <a:lnTo>
                        <a:pt x="261" y="70"/>
                      </a:lnTo>
                      <a:lnTo>
                        <a:pt x="254" y="76"/>
                      </a:lnTo>
                      <a:lnTo>
                        <a:pt x="247" y="83"/>
                      </a:lnTo>
                      <a:lnTo>
                        <a:pt x="240" y="88"/>
                      </a:lnTo>
                      <a:lnTo>
                        <a:pt x="232" y="94"/>
                      </a:lnTo>
                      <a:lnTo>
                        <a:pt x="224" y="99"/>
                      </a:lnTo>
                      <a:lnTo>
                        <a:pt x="215" y="104"/>
                      </a:lnTo>
                      <a:lnTo>
                        <a:pt x="206" y="109"/>
                      </a:lnTo>
                      <a:lnTo>
                        <a:pt x="197" y="113"/>
                      </a:lnTo>
                      <a:lnTo>
                        <a:pt x="187" y="117"/>
                      </a:lnTo>
                      <a:lnTo>
                        <a:pt x="177" y="120"/>
                      </a:lnTo>
                      <a:lnTo>
                        <a:pt x="166" y="123"/>
                      </a:lnTo>
                      <a:lnTo>
                        <a:pt x="154" y="127"/>
                      </a:lnTo>
                      <a:lnTo>
                        <a:pt x="143" y="129"/>
                      </a:lnTo>
                      <a:lnTo>
                        <a:pt x="132" y="131"/>
                      </a:lnTo>
                      <a:lnTo>
                        <a:pt x="119" y="133"/>
                      </a:lnTo>
                      <a:lnTo>
                        <a:pt x="107" y="134"/>
                      </a:lnTo>
                      <a:lnTo>
                        <a:pt x="94" y="134"/>
                      </a:lnTo>
                      <a:lnTo>
                        <a:pt x="82" y="134"/>
                      </a:lnTo>
                      <a:lnTo>
                        <a:pt x="68" y="133"/>
                      </a:lnTo>
                      <a:lnTo>
                        <a:pt x="54" y="131"/>
                      </a:lnTo>
                      <a:lnTo>
                        <a:pt x="41" y="129"/>
                      </a:lnTo>
                      <a:lnTo>
                        <a:pt x="27" y="126"/>
                      </a:lnTo>
                      <a:lnTo>
                        <a:pt x="12" y="122"/>
                      </a:lnTo>
                      <a:lnTo>
                        <a:pt x="0" y="144"/>
                      </a:lnTo>
                      <a:lnTo>
                        <a:pt x="16" y="147"/>
                      </a:lnTo>
                      <a:lnTo>
                        <a:pt x="32" y="151"/>
                      </a:lnTo>
                      <a:lnTo>
                        <a:pt x="48" y="153"/>
                      </a:lnTo>
                      <a:lnTo>
                        <a:pt x="63" y="154"/>
                      </a:lnTo>
                      <a:lnTo>
                        <a:pt x="79" y="155"/>
                      </a:lnTo>
                      <a:lnTo>
                        <a:pt x="94" y="156"/>
                      </a:lnTo>
                      <a:lnTo>
                        <a:pt x="109" y="155"/>
                      </a:lnTo>
                      <a:lnTo>
                        <a:pt x="125" y="154"/>
                      </a:lnTo>
                      <a:lnTo>
                        <a:pt x="138" y="153"/>
                      </a:lnTo>
                      <a:lnTo>
                        <a:pt x="152" y="151"/>
                      </a:lnTo>
                      <a:lnTo>
                        <a:pt x="166" y="147"/>
                      </a:lnTo>
                      <a:lnTo>
                        <a:pt x="179" y="144"/>
                      </a:lnTo>
                      <a:lnTo>
                        <a:pt x="192" y="140"/>
                      </a:lnTo>
                      <a:lnTo>
                        <a:pt x="204" y="136"/>
                      </a:lnTo>
                      <a:lnTo>
                        <a:pt x="215" y="131"/>
                      </a:lnTo>
                      <a:lnTo>
                        <a:pt x="227" y="127"/>
                      </a:lnTo>
                      <a:lnTo>
                        <a:pt x="238" y="121"/>
                      </a:lnTo>
                      <a:lnTo>
                        <a:pt x="248" y="116"/>
                      </a:lnTo>
                      <a:lnTo>
                        <a:pt x="257" y="109"/>
                      </a:lnTo>
                      <a:lnTo>
                        <a:pt x="266" y="103"/>
                      </a:lnTo>
                      <a:lnTo>
                        <a:pt x="274" y="96"/>
                      </a:lnTo>
                      <a:lnTo>
                        <a:pt x="283" y="89"/>
                      </a:lnTo>
                      <a:lnTo>
                        <a:pt x="290" y="81"/>
                      </a:lnTo>
                      <a:lnTo>
                        <a:pt x="297" y="75"/>
                      </a:lnTo>
                      <a:lnTo>
                        <a:pt x="303" y="67"/>
                      </a:lnTo>
                      <a:lnTo>
                        <a:pt x="307" y="60"/>
                      </a:lnTo>
                      <a:lnTo>
                        <a:pt x="312" y="52"/>
                      </a:lnTo>
                      <a:lnTo>
                        <a:pt x="315" y="44"/>
                      </a:lnTo>
                      <a:lnTo>
                        <a:pt x="319" y="35"/>
                      </a:lnTo>
                      <a:lnTo>
                        <a:pt x="321" y="27"/>
                      </a:lnTo>
                      <a:lnTo>
                        <a:pt x="322" y="19"/>
                      </a:lnTo>
                      <a:lnTo>
                        <a:pt x="322" y="11"/>
                      </a:lnTo>
                      <a:lnTo>
                        <a:pt x="322" y="10"/>
                      </a:lnTo>
                      <a:lnTo>
                        <a:pt x="322" y="9"/>
                      </a:lnTo>
                      <a:lnTo>
                        <a:pt x="321" y="8"/>
                      </a:lnTo>
                      <a:lnTo>
                        <a:pt x="321" y="7"/>
                      </a:lnTo>
                      <a:lnTo>
                        <a:pt x="320" y="6"/>
                      </a:lnTo>
                      <a:lnTo>
                        <a:pt x="319" y="4"/>
                      </a:lnTo>
                      <a:lnTo>
                        <a:pt x="317" y="4"/>
                      </a:lnTo>
                      <a:lnTo>
                        <a:pt x="316" y="3"/>
                      </a:lnTo>
                      <a:lnTo>
                        <a:pt x="315" y="2"/>
                      </a:lnTo>
                      <a:lnTo>
                        <a:pt x="314" y="2"/>
                      </a:lnTo>
                      <a:lnTo>
                        <a:pt x="313" y="1"/>
                      </a:lnTo>
                      <a:lnTo>
                        <a:pt x="311" y="1"/>
                      </a:lnTo>
                      <a:lnTo>
                        <a:pt x="309" y="1"/>
                      </a:lnTo>
                      <a:lnTo>
                        <a:pt x="308" y="1"/>
                      </a:lnTo>
                      <a:lnTo>
                        <a:pt x="306" y="1"/>
                      </a:lnTo>
                      <a:lnTo>
                        <a:pt x="305" y="0"/>
                      </a:lnTo>
                      <a:lnTo>
                        <a:pt x="304" y="1"/>
                      </a:lnTo>
                      <a:lnTo>
                        <a:pt x="302" y="1"/>
                      </a:lnTo>
                      <a:lnTo>
                        <a:pt x="300" y="1"/>
                      </a:lnTo>
                      <a:lnTo>
                        <a:pt x="298" y="1"/>
                      </a:lnTo>
                      <a:lnTo>
                        <a:pt x="297" y="1"/>
                      </a:lnTo>
                      <a:lnTo>
                        <a:pt x="296" y="2"/>
                      </a:lnTo>
                      <a:lnTo>
                        <a:pt x="294" y="2"/>
                      </a:lnTo>
                      <a:lnTo>
                        <a:pt x="292" y="3"/>
                      </a:lnTo>
                      <a:lnTo>
                        <a:pt x="292" y="4"/>
                      </a:lnTo>
                      <a:lnTo>
                        <a:pt x="290" y="4"/>
                      </a:lnTo>
                      <a:lnTo>
                        <a:pt x="290" y="6"/>
                      </a:lnTo>
                      <a:lnTo>
                        <a:pt x="289" y="7"/>
                      </a:lnTo>
                      <a:lnTo>
                        <a:pt x="288" y="8"/>
                      </a:lnTo>
                      <a:lnTo>
                        <a:pt x="288" y="9"/>
                      </a:lnTo>
                      <a:lnTo>
                        <a:pt x="288" y="10"/>
                      </a:lnTo>
                      <a:lnTo>
                        <a:pt x="28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18" name="Freeform 59"/>
                <p:cNvSpPr>
                  <a:spLocks/>
                </p:cNvSpPr>
                <p:nvPr/>
              </p:nvSpPr>
              <p:spPr bwMode="auto">
                <a:xfrm>
                  <a:off x="309" y="286"/>
                  <a:ext cx="10" cy="6"/>
                </a:xfrm>
                <a:custGeom>
                  <a:avLst/>
                  <a:gdLst>
                    <a:gd name="T0" fmla="*/ 10 w 28"/>
                    <a:gd name="T1" fmla="*/ 1 h 20"/>
                    <a:gd name="T2" fmla="*/ 9 w 28"/>
                    <a:gd name="T3" fmla="*/ 1 h 20"/>
                    <a:gd name="T4" fmla="*/ 9 w 28"/>
                    <a:gd name="T5" fmla="*/ 1 h 20"/>
                    <a:gd name="T6" fmla="*/ 9 w 28"/>
                    <a:gd name="T7" fmla="*/ 0 h 20"/>
                    <a:gd name="T8" fmla="*/ 8 w 28"/>
                    <a:gd name="T9" fmla="*/ 0 h 20"/>
                    <a:gd name="T10" fmla="*/ 7 w 28"/>
                    <a:gd name="T11" fmla="*/ 0 h 20"/>
                    <a:gd name="T12" fmla="*/ 6 w 28"/>
                    <a:gd name="T13" fmla="*/ 0 h 20"/>
                    <a:gd name="T14" fmla="*/ 6 w 28"/>
                    <a:gd name="T15" fmla="*/ 0 h 20"/>
                    <a:gd name="T16" fmla="*/ 6 w 28"/>
                    <a:gd name="T17" fmla="*/ 0 h 20"/>
                    <a:gd name="T18" fmla="*/ 5 w 28"/>
                    <a:gd name="T19" fmla="*/ 0 h 20"/>
                    <a:gd name="T20" fmla="*/ 4 w 28"/>
                    <a:gd name="T21" fmla="*/ 0 h 20"/>
                    <a:gd name="T22" fmla="*/ 4 w 28"/>
                    <a:gd name="T23" fmla="*/ 0 h 20"/>
                    <a:gd name="T24" fmla="*/ 3 w 28"/>
                    <a:gd name="T25" fmla="*/ 1 h 20"/>
                    <a:gd name="T26" fmla="*/ 3 w 28"/>
                    <a:gd name="T27" fmla="*/ 1 h 20"/>
                    <a:gd name="T28" fmla="*/ 3 w 28"/>
                    <a:gd name="T29" fmla="*/ 1 h 20"/>
                    <a:gd name="T30" fmla="*/ 2 w 28"/>
                    <a:gd name="T31" fmla="*/ 1 h 20"/>
                    <a:gd name="T32" fmla="*/ 1 w 28"/>
                    <a:gd name="T33" fmla="*/ 2 h 20"/>
                    <a:gd name="T34" fmla="*/ 1 w 28"/>
                    <a:gd name="T35" fmla="*/ 2 h 20"/>
                    <a:gd name="T36" fmla="*/ 1 w 28"/>
                    <a:gd name="T37" fmla="*/ 2 h 20"/>
                    <a:gd name="T38" fmla="*/ 0 w 28"/>
                    <a:gd name="T39" fmla="*/ 2 h 20"/>
                    <a:gd name="T40" fmla="*/ 0 w 28"/>
                    <a:gd name="T41" fmla="*/ 2 h 20"/>
                    <a:gd name="T42" fmla="*/ 0 w 28"/>
                    <a:gd name="T43" fmla="*/ 3 h 20"/>
                    <a:gd name="T44" fmla="*/ 0 w 28"/>
                    <a:gd name="T45" fmla="*/ 3 h 20"/>
                    <a:gd name="T46" fmla="*/ 0 w 28"/>
                    <a:gd name="T47" fmla="*/ 3 h 20"/>
                    <a:gd name="T48" fmla="*/ 0 w 28"/>
                    <a:gd name="T49" fmla="*/ 3 h 20"/>
                    <a:gd name="T50" fmla="*/ 0 w 28"/>
                    <a:gd name="T51" fmla="*/ 4 h 20"/>
                    <a:gd name="T52" fmla="*/ 0 w 28"/>
                    <a:gd name="T53" fmla="*/ 4 h 20"/>
                    <a:gd name="T54" fmla="*/ 0 w 28"/>
                    <a:gd name="T55" fmla="*/ 5 h 20"/>
                    <a:gd name="T56" fmla="*/ 0 w 28"/>
                    <a:gd name="T57" fmla="*/ 5 h 20"/>
                    <a:gd name="T58" fmla="*/ 1 w 28"/>
                    <a:gd name="T59" fmla="*/ 5 h 20"/>
                    <a:gd name="T60" fmla="*/ 1 w 28"/>
                    <a:gd name="T61" fmla="*/ 5 h 20"/>
                    <a:gd name="T62" fmla="*/ 1 w 28"/>
                    <a:gd name="T63" fmla="*/ 6 h 20"/>
                    <a:gd name="T64" fmla="*/ 2 w 28"/>
                    <a:gd name="T65" fmla="*/ 6 h 20"/>
                    <a:gd name="T66" fmla="*/ 10 w 28"/>
                    <a:gd name="T67" fmla="*/ 1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 h="20">
                      <a:moveTo>
                        <a:pt x="28" y="3"/>
                      </a:moveTo>
                      <a:lnTo>
                        <a:pt x="26" y="2"/>
                      </a:lnTo>
                      <a:lnTo>
                        <a:pt x="25" y="2"/>
                      </a:lnTo>
                      <a:lnTo>
                        <a:pt x="24" y="1"/>
                      </a:lnTo>
                      <a:lnTo>
                        <a:pt x="22" y="1"/>
                      </a:lnTo>
                      <a:lnTo>
                        <a:pt x="20" y="1"/>
                      </a:lnTo>
                      <a:lnTo>
                        <a:pt x="18" y="0"/>
                      </a:lnTo>
                      <a:lnTo>
                        <a:pt x="17" y="0"/>
                      </a:lnTo>
                      <a:lnTo>
                        <a:pt x="16" y="0"/>
                      </a:lnTo>
                      <a:lnTo>
                        <a:pt x="14" y="1"/>
                      </a:lnTo>
                      <a:lnTo>
                        <a:pt x="12" y="1"/>
                      </a:lnTo>
                      <a:lnTo>
                        <a:pt x="10" y="1"/>
                      </a:lnTo>
                      <a:lnTo>
                        <a:pt x="9" y="2"/>
                      </a:lnTo>
                      <a:lnTo>
                        <a:pt x="8" y="2"/>
                      </a:lnTo>
                      <a:lnTo>
                        <a:pt x="7" y="3"/>
                      </a:lnTo>
                      <a:lnTo>
                        <a:pt x="6" y="3"/>
                      </a:lnTo>
                      <a:lnTo>
                        <a:pt x="3" y="5"/>
                      </a:lnTo>
                      <a:lnTo>
                        <a:pt x="3" y="6"/>
                      </a:lnTo>
                      <a:lnTo>
                        <a:pt x="2" y="6"/>
                      </a:lnTo>
                      <a:lnTo>
                        <a:pt x="1" y="7"/>
                      </a:lnTo>
                      <a:lnTo>
                        <a:pt x="0" y="8"/>
                      </a:lnTo>
                      <a:lnTo>
                        <a:pt x="0" y="9"/>
                      </a:lnTo>
                      <a:lnTo>
                        <a:pt x="0" y="10"/>
                      </a:lnTo>
                      <a:lnTo>
                        <a:pt x="0" y="11"/>
                      </a:lnTo>
                      <a:lnTo>
                        <a:pt x="0" y="12"/>
                      </a:lnTo>
                      <a:lnTo>
                        <a:pt x="0" y="14"/>
                      </a:lnTo>
                      <a:lnTo>
                        <a:pt x="0" y="15"/>
                      </a:lnTo>
                      <a:lnTo>
                        <a:pt x="1" y="16"/>
                      </a:lnTo>
                      <a:lnTo>
                        <a:pt x="2" y="17"/>
                      </a:lnTo>
                      <a:lnTo>
                        <a:pt x="2" y="18"/>
                      </a:lnTo>
                      <a:lnTo>
                        <a:pt x="3" y="19"/>
                      </a:lnTo>
                      <a:lnTo>
                        <a:pt x="6" y="20"/>
                      </a:lnTo>
                      <a:lnTo>
                        <a:pt x="2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19" name="Freeform 60"/>
                <p:cNvSpPr>
                  <a:spLocks/>
                </p:cNvSpPr>
                <p:nvPr/>
              </p:nvSpPr>
              <p:spPr bwMode="auto">
                <a:xfrm>
                  <a:off x="311" y="275"/>
                  <a:ext cx="117" cy="30"/>
                </a:xfrm>
                <a:custGeom>
                  <a:avLst/>
                  <a:gdLst>
                    <a:gd name="T0" fmla="*/ 106 w 367"/>
                    <a:gd name="T1" fmla="*/ 2 h 95"/>
                    <a:gd name="T2" fmla="*/ 102 w 367"/>
                    <a:gd name="T3" fmla="*/ 6 h 95"/>
                    <a:gd name="T4" fmla="*/ 98 w 367"/>
                    <a:gd name="T5" fmla="*/ 9 h 95"/>
                    <a:gd name="T6" fmla="*/ 92 w 367"/>
                    <a:gd name="T7" fmla="*/ 12 h 95"/>
                    <a:gd name="T8" fmla="*/ 87 w 367"/>
                    <a:gd name="T9" fmla="*/ 15 h 95"/>
                    <a:gd name="T10" fmla="*/ 81 w 367"/>
                    <a:gd name="T11" fmla="*/ 17 h 95"/>
                    <a:gd name="T12" fmla="*/ 74 w 367"/>
                    <a:gd name="T13" fmla="*/ 19 h 95"/>
                    <a:gd name="T14" fmla="*/ 68 w 367"/>
                    <a:gd name="T15" fmla="*/ 21 h 95"/>
                    <a:gd name="T16" fmla="*/ 61 w 367"/>
                    <a:gd name="T17" fmla="*/ 22 h 95"/>
                    <a:gd name="T18" fmla="*/ 53 w 367"/>
                    <a:gd name="T19" fmla="*/ 22 h 95"/>
                    <a:gd name="T20" fmla="*/ 46 w 367"/>
                    <a:gd name="T21" fmla="*/ 23 h 95"/>
                    <a:gd name="T22" fmla="*/ 39 w 367"/>
                    <a:gd name="T23" fmla="*/ 22 h 95"/>
                    <a:gd name="T24" fmla="*/ 31 w 367"/>
                    <a:gd name="T25" fmla="*/ 21 h 95"/>
                    <a:gd name="T26" fmla="*/ 24 w 367"/>
                    <a:gd name="T27" fmla="*/ 20 h 95"/>
                    <a:gd name="T28" fmla="*/ 17 w 367"/>
                    <a:gd name="T29" fmla="*/ 17 h 95"/>
                    <a:gd name="T30" fmla="*/ 10 w 367"/>
                    <a:gd name="T31" fmla="*/ 14 h 95"/>
                    <a:gd name="T32" fmla="*/ 0 w 367"/>
                    <a:gd name="T33" fmla="*/ 18 h 95"/>
                    <a:gd name="T34" fmla="*/ 7 w 367"/>
                    <a:gd name="T35" fmla="*/ 22 h 95"/>
                    <a:gd name="T36" fmla="*/ 16 w 367"/>
                    <a:gd name="T37" fmla="*/ 25 h 95"/>
                    <a:gd name="T38" fmla="*/ 24 w 367"/>
                    <a:gd name="T39" fmla="*/ 27 h 95"/>
                    <a:gd name="T40" fmla="*/ 33 w 367"/>
                    <a:gd name="T41" fmla="*/ 29 h 95"/>
                    <a:gd name="T42" fmla="*/ 41 w 367"/>
                    <a:gd name="T43" fmla="*/ 30 h 95"/>
                    <a:gd name="T44" fmla="*/ 50 w 367"/>
                    <a:gd name="T45" fmla="*/ 30 h 95"/>
                    <a:gd name="T46" fmla="*/ 58 w 367"/>
                    <a:gd name="T47" fmla="*/ 29 h 95"/>
                    <a:gd name="T48" fmla="*/ 67 w 367"/>
                    <a:gd name="T49" fmla="*/ 29 h 95"/>
                    <a:gd name="T50" fmla="*/ 75 w 367"/>
                    <a:gd name="T51" fmla="*/ 27 h 95"/>
                    <a:gd name="T52" fmla="*/ 83 w 367"/>
                    <a:gd name="T53" fmla="*/ 25 h 95"/>
                    <a:gd name="T54" fmla="*/ 90 w 367"/>
                    <a:gd name="T55" fmla="*/ 22 h 95"/>
                    <a:gd name="T56" fmla="*/ 97 w 367"/>
                    <a:gd name="T57" fmla="*/ 19 h 95"/>
                    <a:gd name="T58" fmla="*/ 103 w 367"/>
                    <a:gd name="T59" fmla="*/ 16 h 95"/>
                    <a:gd name="T60" fmla="*/ 108 w 367"/>
                    <a:gd name="T61" fmla="*/ 12 h 95"/>
                    <a:gd name="T62" fmla="*/ 113 w 367"/>
                    <a:gd name="T63" fmla="*/ 8 h 95"/>
                    <a:gd name="T64" fmla="*/ 117 w 367"/>
                    <a:gd name="T65" fmla="*/ 3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7" h="95">
                      <a:moveTo>
                        <a:pt x="335" y="0"/>
                      </a:moveTo>
                      <a:lnTo>
                        <a:pt x="331" y="7"/>
                      </a:lnTo>
                      <a:lnTo>
                        <a:pt x="325" y="12"/>
                      </a:lnTo>
                      <a:lnTo>
                        <a:pt x="319" y="18"/>
                      </a:lnTo>
                      <a:lnTo>
                        <a:pt x="312" y="24"/>
                      </a:lnTo>
                      <a:lnTo>
                        <a:pt x="306" y="29"/>
                      </a:lnTo>
                      <a:lnTo>
                        <a:pt x="298" y="34"/>
                      </a:lnTo>
                      <a:lnTo>
                        <a:pt x="290" y="38"/>
                      </a:lnTo>
                      <a:lnTo>
                        <a:pt x="282" y="43"/>
                      </a:lnTo>
                      <a:lnTo>
                        <a:pt x="273" y="47"/>
                      </a:lnTo>
                      <a:lnTo>
                        <a:pt x="264" y="51"/>
                      </a:lnTo>
                      <a:lnTo>
                        <a:pt x="253" y="55"/>
                      </a:lnTo>
                      <a:lnTo>
                        <a:pt x="243" y="59"/>
                      </a:lnTo>
                      <a:lnTo>
                        <a:pt x="233" y="61"/>
                      </a:lnTo>
                      <a:lnTo>
                        <a:pt x="223" y="64"/>
                      </a:lnTo>
                      <a:lnTo>
                        <a:pt x="212" y="67"/>
                      </a:lnTo>
                      <a:lnTo>
                        <a:pt x="201" y="68"/>
                      </a:lnTo>
                      <a:lnTo>
                        <a:pt x="190" y="70"/>
                      </a:lnTo>
                      <a:lnTo>
                        <a:pt x="179" y="71"/>
                      </a:lnTo>
                      <a:lnTo>
                        <a:pt x="167" y="71"/>
                      </a:lnTo>
                      <a:lnTo>
                        <a:pt x="156" y="72"/>
                      </a:lnTo>
                      <a:lnTo>
                        <a:pt x="145" y="72"/>
                      </a:lnTo>
                      <a:lnTo>
                        <a:pt x="132" y="71"/>
                      </a:lnTo>
                      <a:lnTo>
                        <a:pt x="121" y="70"/>
                      </a:lnTo>
                      <a:lnTo>
                        <a:pt x="109" y="69"/>
                      </a:lnTo>
                      <a:lnTo>
                        <a:pt x="98" y="67"/>
                      </a:lnTo>
                      <a:lnTo>
                        <a:pt x="87" y="64"/>
                      </a:lnTo>
                      <a:lnTo>
                        <a:pt x="75" y="62"/>
                      </a:lnTo>
                      <a:lnTo>
                        <a:pt x="65" y="59"/>
                      </a:lnTo>
                      <a:lnTo>
                        <a:pt x="54" y="54"/>
                      </a:lnTo>
                      <a:lnTo>
                        <a:pt x="44" y="51"/>
                      </a:lnTo>
                      <a:lnTo>
                        <a:pt x="32" y="45"/>
                      </a:lnTo>
                      <a:lnTo>
                        <a:pt x="22" y="40"/>
                      </a:lnTo>
                      <a:lnTo>
                        <a:pt x="0" y="57"/>
                      </a:lnTo>
                      <a:lnTo>
                        <a:pt x="12" y="63"/>
                      </a:lnTo>
                      <a:lnTo>
                        <a:pt x="23" y="69"/>
                      </a:lnTo>
                      <a:lnTo>
                        <a:pt x="36" y="74"/>
                      </a:lnTo>
                      <a:lnTo>
                        <a:pt x="49" y="78"/>
                      </a:lnTo>
                      <a:lnTo>
                        <a:pt x="62" y="83"/>
                      </a:lnTo>
                      <a:lnTo>
                        <a:pt x="75" y="86"/>
                      </a:lnTo>
                      <a:lnTo>
                        <a:pt x="89" y="88"/>
                      </a:lnTo>
                      <a:lnTo>
                        <a:pt x="103" y="91"/>
                      </a:lnTo>
                      <a:lnTo>
                        <a:pt x="116" y="93"/>
                      </a:lnTo>
                      <a:lnTo>
                        <a:pt x="129" y="94"/>
                      </a:lnTo>
                      <a:lnTo>
                        <a:pt x="142" y="94"/>
                      </a:lnTo>
                      <a:lnTo>
                        <a:pt x="156" y="95"/>
                      </a:lnTo>
                      <a:lnTo>
                        <a:pt x="170" y="94"/>
                      </a:lnTo>
                      <a:lnTo>
                        <a:pt x="183" y="93"/>
                      </a:lnTo>
                      <a:lnTo>
                        <a:pt x="197" y="92"/>
                      </a:lnTo>
                      <a:lnTo>
                        <a:pt x="209" y="91"/>
                      </a:lnTo>
                      <a:lnTo>
                        <a:pt x="222" y="88"/>
                      </a:lnTo>
                      <a:lnTo>
                        <a:pt x="234" y="85"/>
                      </a:lnTo>
                      <a:lnTo>
                        <a:pt x="247" y="81"/>
                      </a:lnTo>
                      <a:lnTo>
                        <a:pt x="259" y="78"/>
                      </a:lnTo>
                      <a:lnTo>
                        <a:pt x="270" y="75"/>
                      </a:lnTo>
                      <a:lnTo>
                        <a:pt x="282" y="70"/>
                      </a:lnTo>
                      <a:lnTo>
                        <a:pt x="292" y="66"/>
                      </a:lnTo>
                      <a:lnTo>
                        <a:pt x="303" y="61"/>
                      </a:lnTo>
                      <a:lnTo>
                        <a:pt x="312" y="55"/>
                      </a:lnTo>
                      <a:lnTo>
                        <a:pt x="323" y="50"/>
                      </a:lnTo>
                      <a:lnTo>
                        <a:pt x="331" y="44"/>
                      </a:lnTo>
                      <a:lnTo>
                        <a:pt x="340" y="37"/>
                      </a:lnTo>
                      <a:lnTo>
                        <a:pt x="348" y="32"/>
                      </a:lnTo>
                      <a:lnTo>
                        <a:pt x="354" y="25"/>
                      </a:lnTo>
                      <a:lnTo>
                        <a:pt x="361" y="17"/>
                      </a:lnTo>
                      <a:lnTo>
                        <a:pt x="367" y="10"/>
                      </a:lnTo>
                      <a:lnTo>
                        <a:pt x="3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20" name="Freeform 61"/>
                <p:cNvSpPr>
                  <a:spLocks/>
                </p:cNvSpPr>
                <p:nvPr/>
              </p:nvSpPr>
              <p:spPr bwMode="auto">
                <a:xfrm>
                  <a:off x="418" y="271"/>
                  <a:ext cx="12" cy="5"/>
                </a:xfrm>
                <a:custGeom>
                  <a:avLst/>
                  <a:gdLst>
                    <a:gd name="T0" fmla="*/ 11 w 34"/>
                    <a:gd name="T1" fmla="*/ 5 h 16"/>
                    <a:gd name="T2" fmla="*/ 12 w 34"/>
                    <a:gd name="T3" fmla="*/ 5 h 16"/>
                    <a:gd name="T4" fmla="*/ 12 w 34"/>
                    <a:gd name="T5" fmla="*/ 4 h 16"/>
                    <a:gd name="T6" fmla="*/ 12 w 34"/>
                    <a:gd name="T7" fmla="*/ 4 h 16"/>
                    <a:gd name="T8" fmla="*/ 12 w 34"/>
                    <a:gd name="T9" fmla="*/ 3 h 16"/>
                    <a:gd name="T10" fmla="*/ 12 w 34"/>
                    <a:gd name="T11" fmla="*/ 3 h 16"/>
                    <a:gd name="T12" fmla="*/ 12 w 34"/>
                    <a:gd name="T13" fmla="*/ 3 h 16"/>
                    <a:gd name="T14" fmla="*/ 12 w 34"/>
                    <a:gd name="T15" fmla="*/ 3 h 16"/>
                    <a:gd name="T16" fmla="*/ 11 w 34"/>
                    <a:gd name="T17" fmla="*/ 2 h 16"/>
                    <a:gd name="T18" fmla="*/ 11 w 34"/>
                    <a:gd name="T19" fmla="*/ 2 h 16"/>
                    <a:gd name="T20" fmla="*/ 11 w 34"/>
                    <a:gd name="T21" fmla="*/ 2 h 16"/>
                    <a:gd name="T22" fmla="*/ 11 w 34"/>
                    <a:gd name="T23" fmla="*/ 2 h 16"/>
                    <a:gd name="T24" fmla="*/ 10 w 34"/>
                    <a:gd name="T25" fmla="*/ 1 h 16"/>
                    <a:gd name="T26" fmla="*/ 10 w 34"/>
                    <a:gd name="T27" fmla="*/ 1 h 16"/>
                    <a:gd name="T28" fmla="*/ 9 w 34"/>
                    <a:gd name="T29" fmla="*/ 1 h 16"/>
                    <a:gd name="T30" fmla="*/ 9 w 34"/>
                    <a:gd name="T31" fmla="*/ 1 h 16"/>
                    <a:gd name="T32" fmla="*/ 8 w 34"/>
                    <a:gd name="T33" fmla="*/ 0 h 16"/>
                    <a:gd name="T34" fmla="*/ 8 w 34"/>
                    <a:gd name="T35" fmla="*/ 0 h 16"/>
                    <a:gd name="T36" fmla="*/ 7 w 34"/>
                    <a:gd name="T37" fmla="*/ 0 h 16"/>
                    <a:gd name="T38" fmla="*/ 6 w 34"/>
                    <a:gd name="T39" fmla="*/ 0 h 16"/>
                    <a:gd name="T40" fmla="*/ 6 w 34"/>
                    <a:gd name="T41" fmla="*/ 0 h 16"/>
                    <a:gd name="T42" fmla="*/ 6 w 34"/>
                    <a:gd name="T43" fmla="*/ 0 h 16"/>
                    <a:gd name="T44" fmla="*/ 5 w 34"/>
                    <a:gd name="T45" fmla="*/ 0 h 16"/>
                    <a:gd name="T46" fmla="*/ 5 w 34"/>
                    <a:gd name="T47" fmla="*/ 0 h 16"/>
                    <a:gd name="T48" fmla="*/ 4 w 34"/>
                    <a:gd name="T49" fmla="*/ 0 h 16"/>
                    <a:gd name="T50" fmla="*/ 4 w 34"/>
                    <a:gd name="T51" fmla="*/ 0 h 16"/>
                    <a:gd name="T52" fmla="*/ 3 w 34"/>
                    <a:gd name="T53" fmla="*/ 0 h 16"/>
                    <a:gd name="T54" fmla="*/ 2 w 34"/>
                    <a:gd name="T55" fmla="*/ 1 h 16"/>
                    <a:gd name="T56" fmla="*/ 2 w 34"/>
                    <a:gd name="T57" fmla="*/ 1 h 16"/>
                    <a:gd name="T58" fmla="*/ 1 w 34"/>
                    <a:gd name="T59" fmla="*/ 1 h 16"/>
                    <a:gd name="T60" fmla="*/ 1 w 34"/>
                    <a:gd name="T61" fmla="*/ 2 h 16"/>
                    <a:gd name="T62" fmla="*/ 0 w 34"/>
                    <a:gd name="T63" fmla="*/ 2 h 16"/>
                    <a:gd name="T64" fmla="*/ 0 w 34"/>
                    <a:gd name="T65" fmla="*/ 2 h 16"/>
                    <a:gd name="T66" fmla="*/ 11 w 34"/>
                    <a:gd name="T67" fmla="*/ 5 h 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 h="16">
                      <a:moveTo>
                        <a:pt x="32" y="16"/>
                      </a:moveTo>
                      <a:lnTo>
                        <a:pt x="33" y="15"/>
                      </a:lnTo>
                      <a:lnTo>
                        <a:pt x="33" y="14"/>
                      </a:lnTo>
                      <a:lnTo>
                        <a:pt x="34" y="12"/>
                      </a:lnTo>
                      <a:lnTo>
                        <a:pt x="34" y="11"/>
                      </a:lnTo>
                      <a:lnTo>
                        <a:pt x="34" y="10"/>
                      </a:lnTo>
                      <a:lnTo>
                        <a:pt x="33" y="9"/>
                      </a:lnTo>
                      <a:lnTo>
                        <a:pt x="33" y="8"/>
                      </a:lnTo>
                      <a:lnTo>
                        <a:pt x="32" y="7"/>
                      </a:lnTo>
                      <a:lnTo>
                        <a:pt x="32" y="6"/>
                      </a:lnTo>
                      <a:lnTo>
                        <a:pt x="31" y="6"/>
                      </a:lnTo>
                      <a:lnTo>
                        <a:pt x="30" y="5"/>
                      </a:lnTo>
                      <a:lnTo>
                        <a:pt x="28" y="3"/>
                      </a:lnTo>
                      <a:lnTo>
                        <a:pt x="27" y="3"/>
                      </a:lnTo>
                      <a:lnTo>
                        <a:pt x="26" y="2"/>
                      </a:lnTo>
                      <a:lnTo>
                        <a:pt x="25" y="2"/>
                      </a:lnTo>
                      <a:lnTo>
                        <a:pt x="24" y="1"/>
                      </a:lnTo>
                      <a:lnTo>
                        <a:pt x="22" y="1"/>
                      </a:lnTo>
                      <a:lnTo>
                        <a:pt x="20" y="0"/>
                      </a:lnTo>
                      <a:lnTo>
                        <a:pt x="18" y="0"/>
                      </a:lnTo>
                      <a:lnTo>
                        <a:pt x="17" y="0"/>
                      </a:lnTo>
                      <a:lnTo>
                        <a:pt x="16" y="0"/>
                      </a:lnTo>
                      <a:lnTo>
                        <a:pt x="14" y="0"/>
                      </a:lnTo>
                      <a:lnTo>
                        <a:pt x="13" y="0"/>
                      </a:lnTo>
                      <a:lnTo>
                        <a:pt x="11" y="0"/>
                      </a:lnTo>
                      <a:lnTo>
                        <a:pt x="10" y="1"/>
                      </a:lnTo>
                      <a:lnTo>
                        <a:pt x="8" y="1"/>
                      </a:lnTo>
                      <a:lnTo>
                        <a:pt x="7" y="2"/>
                      </a:lnTo>
                      <a:lnTo>
                        <a:pt x="6" y="2"/>
                      </a:lnTo>
                      <a:lnTo>
                        <a:pt x="3" y="3"/>
                      </a:lnTo>
                      <a:lnTo>
                        <a:pt x="2" y="5"/>
                      </a:lnTo>
                      <a:lnTo>
                        <a:pt x="1" y="6"/>
                      </a:lnTo>
                      <a:lnTo>
                        <a:pt x="0" y="7"/>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21" name="Freeform 62"/>
                <p:cNvSpPr>
                  <a:spLocks/>
                </p:cNvSpPr>
                <p:nvPr/>
              </p:nvSpPr>
              <p:spPr bwMode="auto">
                <a:xfrm>
                  <a:off x="491" y="248"/>
                  <a:ext cx="10" cy="4"/>
                </a:xfrm>
                <a:custGeom>
                  <a:avLst/>
                  <a:gdLst>
                    <a:gd name="T0" fmla="*/ 10 w 29"/>
                    <a:gd name="T1" fmla="*/ 1 h 18"/>
                    <a:gd name="T2" fmla="*/ 10 w 29"/>
                    <a:gd name="T3" fmla="*/ 0 h 18"/>
                    <a:gd name="T4" fmla="*/ 9 w 29"/>
                    <a:gd name="T5" fmla="*/ 0 h 18"/>
                    <a:gd name="T6" fmla="*/ 9 w 29"/>
                    <a:gd name="T7" fmla="*/ 0 h 18"/>
                    <a:gd name="T8" fmla="*/ 8 w 29"/>
                    <a:gd name="T9" fmla="*/ 0 h 18"/>
                    <a:gd name="T10" fmla="*/ 8 w 29"/>
                    <a:gd name="T11" fmla="*/ 0 h 18"/>
                    <a:gd name="T12" fmla="*/ 7 w 29"/>
                    <a:gd name="T13" fmla="*/ 0 h 18"/>
                    <a:gd name="T14" fmla="*/ 7 w 29"/>
                    <a:gd name="T15" fmla="*/ 0 h 18"/>
                    <a:gd name="T16" fmla="*/ 6 w 29"/>
                    <a:gd name="T17" fmla="*/ 0 h 18"/>
                    <a:gd name="T18" fmla="*/ 6 w 29"/>
                    <a:gd name="T19" fmla="*/ 0 h 18"/>
                    <a:gd name="T20" fmla="*/ 4 w 29"/>
                    <a:gd name="T21" fmla="*/ 0 h 18"/>
                    <a:gd name="T22" fmla="*/ 4 w 29"/>
                    <a:gd name="T23" fmla="*/ 0 h 18"/>
                    <a:gd name="T24" fmla="*/ 4 w 29"/>
                    <a:gd name="T25" fmla="*/ 0 h 18"/>
                    <a:gd name="T26" fmla="*/ 3 w 29"/>
                    <a:gd name="T27" fmla="*/ 0 h 18"/>
                    <a:gd name="T28" fmla="*/ 3 w 29"/>
                    <a:gd name="T29" fmla="*/ 0 h 18"/>
                    <a:gd name="T30" fmla="*/ 2 w 29"/>
                    <a:gd name="T31" fmla="*/ 0 h 18"/>
                    <a:gd name="T32" fmla="*/ 2 w 29"/>
                    <a:gd name="T33" fmla="*/ 0 h 18"/>
                    <a:gd name="T34" fmla="*/ 1 w 29"/>
                    <a:gd name="T35" fmla="*/ 1 h 18"/>
                    <a:gd name="T36" fmla="*/ 1 w 29"/>
                    <a:gd name="T37" fmla="*/ 1 h 18"/>
                    <a:gd name="T38" fmla="*/ 1 w 29"/>
                    <a:gd name="T39" fmla="*/ 1 h 18"/>
                    <a:gd name="T40" fmla="*/ 1 w 29"/>
                    <a:gd name="T41" fmla="*/ 1 h 18"/>
                    <a:gd name="T42" fmla="*/ 0 w 29"/>
                    <a:gd name="T43" fmla="*/ 2 h 18"/>
                    <a:gd name="T44" fmla="*/ 0 w 29"/>
                    <a:gd name="T45" fmla="*/ 2 h 18"/>
                    <a:gd name="T46" fmla="*/ 0 w 29"/>
                    <a:gd name="T47" fmla="*/ 2 h 18"/>
                    <a:gd name="T48" fmla="*/ 0 w 29"/>
                    <a:gd name="T49" fmla="*/ 2 h 18"/>
                    <a:gd name="T50" fmla="*/ 0 w 29"/>
                    <a:gd name="T51" fmla="*/ 2 h 18"/>
                    <a:gd name="T52" fmla="*/ 0 w 29"/>
                    <a:gd name="T53" fmla="*/ 3 h 18"/>
                    <a:gd name="T54" fmla="*/ 0 w 29"/>
                    <a:gd name="T55" fmla="*/ 3 h 18"/>
                    <a:gd name="T56" fmla="*/ 0 w 29"/>
                    <a:gd name="T57" fmla="*/ 3 h 18"/>
                    <a:gd name="T58" fmla="*/ 0 w 29"/>
                    <a:gd name="T59" fmla="*/ 4 h 18"/>
                    <a:gd name="T60" fmla="*/ 1 w 29"/>
                    <a:gd name="T61" fmla="*/ 4 h 18"/>
                    <a:gd name="T62" fmla="*/ 1 w 29"/>
                    <a:gd name="T63" fmla="*/ 4 h 18"/>
                    <a:gd name="T64" fmla="*/ 1 w 29"/>
                    <a:gd name="T65" fmla="*/ 4 h 18"/>
                    <a:gd name="T66" fmla="*/ 10 w 29"/>
                    <a:gd name="T67" fmla="*/ 1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 h="18">
                      <a:moveTo>
                        <a:pt x="29" y="3"/>
                      </a:moveTo>
                      <a:lnTo>
                        <a:pt x="28" y="2"/>
                      </a:lnTo>
                      <a:lnTo>
                        <a:pt x="27" y="2"/>
                      </a:lnTo>
                      <a:lnTo>
                        <a:pt x="25" y="1"/>
                      </a:lnTo>
                      <a:lnTo>
                        <a:pt x="23" y="0"/>
                      </a:lnTo>
                      <a:lnTo>
                        <a:pt x="22" y="0"/>
                      </a:lnTo>
                      <a:lnTo>
                        <a:pt x="20" y="0"/>
                      </a:lnTo>
                      <a:lnTo>
                        <a:pt x="19" y="0"/>
                      </a:lnTo>
                      <a:lnTo>
                        <a:pt x="17" y="0"/>
                      </a:lnTo>
                      <a:lnTo>
                        <a:pt x="16" y="0"/>
                      </a:lnTo>
                      <a:lnTo>
                        <a:pt x="13" y="0"/>
                      </a:lnTo>
                      <a:lnTo>
                        <a:pt x="12" y="0"/>
                      </a:lnTo>
                      <a:lnTo>
                        <a:pt x="11" y="0"/>
                      </a:lnTo>
                      <a:lnTo>
                        <a:pt x="10" y="1"/>
                      </a:lnTo>
                      <a:lnTo>
                        <a:pt x="9" y="1"/>
                      </a:lnTo>
                      <a:lnTo>
                        <a:pt x="6" y="2"/>
                      </a:lnTo>
                      <a:lnTo>
                        <a:pt x="5" y="2"/>
                      </a:lnTo>
                      <a:lnTo>
                        <a:pt x="4" y="3"/>
                      </a:lnTo>
                      <a:lnTo>
                        <a:pt x="3" y="4"/>
                      </a:lnTo>
                      <a:lnTo>
                        <a:pt x="2" y="6"/>
                      </a:lnTo>
                      <a:lnTo>
                        <a:pt x="1" y="7"/>
                      </a:lnTo>
                      <a:lnTo>
                        <a:pt x="0" y="8"/>
                      </a:lnTo>
                      <a:lnTo>
                        <a:pt x="0" y="9"/>
                      </a:lnTo>
                      <a:lnTo>
                        <a:pt x="0" y="10"/>
                      </a:lnTo>
                      <a:lnTo>
                        <a:pt x="0" y="11"/>
                      </a:lnTo>
                      <a:lnTo>
                        <a:pt x="0" y="12"/>
                      </a:lnTo>
                      <a:lnTo>
                        <a:pt x="0" y="14"/>
                      </a:lnTo>
                      <a:lnTo>
                        <a:pt x="0" y="15"/>
                      </a:lnTo>
                      <a:lnTo>
                        <a:pt x="1" y="16"/>
                      </a:lnTo>
                      <a:lnTo>
                        <a:pt x="2" y="16"/>
                      </a:lnTo>
                      <a:lnTo>
                        <a:pt x="3" y="17"/>
                      </a:lnTo>
                      <a:lnTo>
                        <a:pt x="4" y="18"/>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22" name="Freeform 63"/>
                <p:cNvSpPr>
                  <a:spLocks/>
                </p:cNvSpPr>
                <p:nvPr/>
              </p:nvSpPr>
              <p:spPr bwMode="auto">
                <a:xfrm>
                  <a:off x="493" y="248"/>
                  <a:ext cx="112" cy="20"/>
                </a:xfrm>
                <a:custGeom>
                  <a:avLst/>
                  <a:gdLst>
                    <a:gd name="T0" fmla="*/ 102 w 352"/>
                    <a:gd name="T1" fmla="*/ 2 h 64"/>
                    <a:gd name="T2" fmla="*/ 95 w 352"/>
                    <a:gd name="T3" fmla="*/ 5 h 64"/>
                    <a:gd name="T4" fmla="*/ 88 w 352"/>
                    <a:gd name="T5" fmla="*/ 8 h 64"/>
                    <a:gd name="T6" fmla="*/ 81 w 352"/>
                    <a:gd name="T7" fmla="*/ 10 h 64"/>
                    <a:gd name="T8" fmla="*/ 75 w 352"/>
                    <a:gd name="T9" fmla="*/ 11 h 64"/>
                    <a:gd name="T10" fmla="*/ 68 w 352"/>
                    <a:gd name="T11" fmla="*/ 12 h 64"/>
                    <a:gd name="T12" fmla="*/ 61 w 352"/>
                    <a:gd name="T13" fmla="*/ 13 h 64"/>
                    <a:gd name="T14" fmla="*/ 54 w 352"/>
                    <a:gd name="T15" fmla="*/ 13 h 64"/>
                    <a:gd name="T16" fmla="*/ 48 w 352"/>
                    <a:gd name="T17" fmla="*/ 13 h 64"/>
                    <a:gd name="T18" fmla="*/ 42 w 352"/>
                    <a:gd name="T19" fmla="*/ 12 h 64"/>
                    <a:gd name="T20" fmla="*/ 35 w 352"/>
                    <a:gd name="T21" fmla="*/ 11 h 64"/>
                    <a:gd name="T22" fmla="*/ 30 w 352"/>
                    <a:gd name="T23" fmla="*/ 10 h 64"/>
                    <a:gd name="T24" fmla="*/ 24 w 352"/>
                    <a:gd name="T25" fmla="*/ 8 h 64"/>
                    <a:gd name="T26" fmla="*/ 19 w 352"/>
                    <a:gd name="T27" fmla="*/ 6 h 64"/>
                    <a:gd name="T28" fmla="*/ 14 w 352"/>
                    <a:gd name="T29" fmla="*/ 4 h 64"/>
                    <a:gd name="T30" fmla="*/ 10 w 352"/>
                    <a:gd name="T31" fmla="*/ 2 h 64"/>
                    <a:gd name="T32" fmla="*/ 0 w 352"/>
                    <a:gd name="T33" fmla="*/ 5 h 64"/>
                    <a:gd name="T34" fmla="*/ 5 w 352"/>
                    <a:gd name="T35" fmla="*/ 8 h 64"/>
                    <a:gd name="T36" fmla="*/ 10 w 352"/>
                    <a:gd name="T37" fmla="*/ 11 h 64"/>
                    <a:gd name="T38" fmla="*/ 16 w 352"/>
                    <a:gd name="T39" fmla="*/ 13 h 64"/>
                    <a:gd name="T40" fmla="*/ 22 w 352"/>
                    <a:gd name="T41" fmla="*/ 15 h 64"/>
                    <a:gd name="T42" fmla="*/ 29 w 352"/>
                    <a:gd name="T43" fmla="*/ 17 h 64"/>
                    <a:gd name="T44" fmla="*/ 36 w 352"/>
                    <a:gd name="T45" fmla="*/ 18 h 64"/>
                    <a:gd name="T46" fmla="*/ 43 w 352"/>
                    <a:gd name="T47" fmla="*/ 19 h 64"/>
                    <a:gd name="T48" fmla="*/ 51 w 352"/>
                    <a:gd name="T49" fmla="*/ 20 h 64"/>
                    <a:gd name="T50" fmla="*/ 58 w 352"/>
                    <a:gd name="T51" fmla="*/ 20 h 64"/>
                    <a:gd name="T52" fmla="*/ 66 w 352"/>
                    <a:gd name="T53" fmla="*/ 19 h 64"/>
                    <a:gd name="T54" fmla="*/ 74 w 352"/>
                    <a:gd name="T55" fmla="*/ 18 h 64"/>
                    <a:gd name="T56" fmla="*/ 82 w 352"/>
                    <a:gd name="T57" fmla="*/ 17 h 64"/>
                    <a:gd name="T58" fmla="*/ 90 w 352"/>
                    <a:gd name="T59" fmla="*/ 15 h 64"/>
                    <a:gd name="T60" fmla="*/ 97 w 352"/>
                    <a:gd name="T61" fmla="*/ 13 h 64"/>
                    <a:gd name="T62" fmla="*/ 105 w 352"/>
                    <a:gd name="T63" fmla="*/ 9 h 64"/>
                    <a:gd name="T64" fmla="*/ 112 w 352"/>
                    <a:gd name="T65" fmla="*/ 5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2" h="64">
                      <a:moveTo>
                        <a:pt x="329" y="0"/>
                      </a:moveTo>
                      <a:lnTo>
                        <a:pt x="319" y="6"/>
                      </a:lnTo>
                      <a:lnTo>
                        <a:pt x="309" y="12"/>
                      </a:lnTo>
                      <a:lnTo>
                        <a:pt x="298" y="16"/>
                      </a:lnTo>
                      <a:lnTo>
                        <a:pt x="288" y="21"/>
                      </a:lnTo>
                      <a:lnTo>
                        <a:pt x="278" y="24"/>
                      </a:lnTo>
                      <a:lnTo>
                        <a:pt x="268" y="27"/>
                      </a:lnTo>
                      <a:lnTo>
                        <a:pt x="256" y="31"/>
                      </a:lnTo>
                      <a:lnTo>
                        <a:pt x="246" y="33"/>
                      </a:lnTo>
                      <a:lnTo>
                        <a:pt x="236" y="35"/>
                      </a:lnTo>
                      <a:lnTo>
                        <a:pt x="225" y="38"/>
                      </a:lnTo>
                      <a:lnTo>
                        <a:pt x="214" y="39"/>
                      </a:lnTo>
                      <a:lnTo>
                        <a:pt x="203" y="40"/>
                      </a:lnTo>
                      <a:lnTo>
                        <a:pt x="193" y="40"/>
                      </a:lnTo>
                      <a:lnTo>
                        <a:pt x="183" y="41"/>
                      </a:lnTo>
                      <a:lnTo>
                        <a:pt x="171" y="41"/>
                      </a:lnTo>
                      <a:lnTo>
                        <a:pt x="161" y="41"/>
                      </a:lnTo>
                      <a:lnTo>
                        <a:pt x="151" y="40"/>
                      </a:lnTo>
                      <a:lnTo>
                        <a:pt x="141" y="39"/>
                      </a:lnTo>
                      <a:lnTo>
                        <a:pt x="131" y="38"/>
                      </a:lnTo>
                      <a:lnTo>
                        <a:pt x="120" y="36"/>
                      </a:lnTo>
                      <a:lnTo>
                        <a:pt x="111" y="35"/>
                      </a:lnTo>
                      <a:lnTo>
                        <a:pt x="102" y="33"/>
                      </a:lnTo>
                      <a:lnTo>
                        <a:pt x="93" y="31"/>
                      </a:lnTo>
                      <a:lnTo>
                        <a:pt x="84" y="29"/>
                      </a:lnTo>
                      <a:lnTo>
                        <a:pt x="76" y="25"/>
                      </a:lnTo>
                      <a:lnTo>
                        <a:pt x="67" y="23"/>
                      </a:lnTo>
                      <a:lnTo>
                        <a:pt x="59" y="19"/>
                      </a:lnTo>
                      <a:lnTo>
                        <a:pt x="51" y="16"/>
                      </a:lnTo>
                      <a:lnTo>
                        <a:pt x="44" y="13"/>
                      </a:lnTo>
                      <a:lnTo>
                        <a:pt x="38" y="9"/>
                      </a:lnTo>
                      <a:lnTo>
                        <a:pt x="32" y="6"/>
                      </a:lnTo>
                      <a:lnTo>
                        <a:pt x="26" y="1"/>
                      </a:lnTo>
                      <a:lnTo>
                        <a:pt x="0" y="16"/>
                      </a:lnTo>
                      <a:lnTo>
                        <a:pt x="8" y="21"/>
                      </a:lnTo>
                      <a:lnTo>
                        <a:pt x="15" y="25"/>
                      </a:lnTo>
                      <a:lnTo>
                        <a:pt x="23" y="30"/>
                      </a:lnTo>
                      <a:lnTo>
                        <a:pt x="32" y="34"/>
                      </a:lnTo>
                      <a:lnTo>
                        <a:pt x="41" y="39"/>
                      </a:lnTo>
                      <a:lnTo>
                        <a:pt x="50" y="42"/>
                      </a:lnTo>
                      <a:lnTo>
                        <a:pt x="59" y="46"/>
                      </a:lnTo>
                      <a:lnTo>
                        <a:pt x="69" y="49"/>
                      </a:lnTo>
                      <a:lnTo>
                        <a:pt x="81" y="51"/>
                      </a:lnTo>
                      <a:lnTo>
                        <a:pt x="91" y="53"/>
                      </a:lnTo>
                      <a:lnTo>
                        <a:pt x="101" y="57"/>
                      </a:lnTo>
                      <a:lnTo>
                        <a:pt x="112" y="58"/>
                      </a:lnTo>
                      <a:lnTo>
                        <a:pt x="124" y="60"/>
                      </a:lnTo>
                      <a:lnTo>
                        <a:pt x="135" y="61"/>
                      </a:lnTo>
                      <a:lnTo>
                        <a:pt x="148" y="63"/>
                      </a:lnTo>
                      <a:lnTo>
                        <a:pt x="159" y="63"/>
                      </a:lnTo>
                      <a:lnTo>
                        <a:pt x="171" y="64"/>
                      </a:lnTo>
                      <a:lnTo>
                        <a:pt x="183" y="64"/>
                      </a:lnTo>
                      <a:lnTo>
                        <a:pt x="195" y="63"/>
                      </a:lnTo>
                      <a:lnTo>
                        <a:pt x="208" y="61"/>
                      </a:lnTo>
                      <a:lnTo>
                        <a:pt x="220" y="60"/>
                      </a:lnTo>
                      <a:lnTo>
                        <a:pt x="233" y="59"/>
                      </a:lnTo>
                      <a:lnTo>
                        <a:pt x="245" y="57"/>
                      </a:lnTo>
                      <a:lnTo>
                        <a:pt x="258" y="55"/>
                      </a:lnTo>
                      <a:lnTo>
                        <a:pt x="270" y="51"/>
                      </a:lnTo>
                      <a:lnTo>
                        <a:pt x="283" y="48"/>
                      </a:lnTo>
                      <a:lnTo>
                        <a:pt x="294" y="44"/>
                      </a:lnTo>
                      <a:lnTo>
                        <a:pt x="306" y="40"/>
                      </a:lnTo>
                      <a:lnTo>
                        <a:pt x="318" y="34"/>
                      </a:lnTo>
                      <a:lnTo>
                        <a:pt x="330" y="30"/>
                      </a:lnTo>
                      <a:lnTo>
                        <a:pt x="341" y="24"/>
                      </a:lnTo>
                      <a:lnTo>
                        <a:pt x="352" y="17"/>
                      </a:lnTo>
                      <a:lnTo>
                        <a:pt x="3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23" name="Freeform 64"/>
                <p:cNvSpPr>
                  <a:spLocks/>
                </p:cNvSpPr>
                <p:nvPr/>
              </p:nvSpPr>
              <p:spPr bwMode="auto">
                <a:xfrm>
                  <a:off x="599" y="248"/>
                  <a:ext cx="8" cy="6"/>
                </a:xfrm>
                <a:custGeom>
                  <a:avLst/>
                  <a:gdLst>
                    <a:gd name="T0" fmla="*/ 6 w 29"/>
                    <a:gd name="T1" fmla="*/ 6 h 19"/>
                    <a:gd name="T2" fmla="*/ 7 w 29"/>
                    <a:gd name="T3" fmla="*/ 6 h 19"/>
                    <a:gd name="T4" fmla="*/ 7 w 29"/>
                    <a:gd name="T5" fmla="*/ 5 h 19"/>
                    <a:gd name="T6" fmla="*/ 7 w 29"/>
                    <a:gd name="T7" fmla="*/ 5 h 19"/>
                    <a:gd name="T8" fmla="*/ 8 w 29"/>
                    <a:gd name="T9" fmla="*/ 5 h 19"/>
                    <a:gd name="T10" fmla="*/ 8 w 29"/>
                    <a:gd name="T11" fmla="*/ 4 h 19"/>
                    <a:gd name="T12" fmla="*/ 8 w 29"/>
                    <a:gd name="T13" fmla="*/ 4 h 19"/>
                    <a:gd name="T14" fmla="*/ 8 w 29"/>
                    <a:gd name="T15" fmla="*/ 3 h 19"/>
                    <a:gd name="T16" fmla="*/ 8 w 29"/>
                    <a:gd name="T17" fmla="*/ 3 h 19"/>
                    <a:gd name="T18" fmla="*/ 8 w 29"/>
                    <a:gd name="T19" fmla="*/ 3 h 19"/>
                    <a:gd name="T20" fmla="*/ 8 w 29"/>
                    <a:gd name="T21" fmla="*/ 3 h 19"/>
                    <a:gd name="T22" fmla="*/ 8 w 29"/>
                    <a:gd name="T23" fmla="*/ 3 h 19"/>
                    <a:gd name="T24" fmla="*/ 8 w 29"/>
                    <a:gd name="T25" fmla="*/ 2 h 19"/>
                    <a:gd name="T26" fmla="*/ 7 w 29"/>
                    <a:gd name="T27" fmla="*/ 2 h 19"/>
                    <a:gd name="T28" fmla="*/ 7 w 29"/>
                    <a:gd name="T29" fmla="*/ 1 h 19"/>
                    <a:gd name="T30" fmla="*/ 7 w 29"/>
                    <a:gd name="T31" fmla="*/ 1 h 19"/>
                    <a:gd name="T32" fmla="*/ 7 w 29"/>
                    <a:gd name="T33" fmla="*/ 1 h 19"/>
                    <a:gd name="T34" fmla="*/ 6 w 29"/>
                    <a:gd name="T35" fmla="*/ 1 h 19"/>
                    <a:gd name="T36" fmla="*/ 6 w 29"/>
                    <a:gd name="T37" fmla="*/ 1 h 19"/>
                    <a:gd name="T38" fmla="*/ 6 w 29"/>
                    <a:gd name="T39" fmla="*/ 0 h 19"/>
                    <a:gd name="T40" fmla="*/ 5 w 29"/>
                    <a:gd name="T41" fmla="*/ 0 h 19"/>
                    <a:gd name="T42" fmla="*/ 5 w 29"/>
                    <a:gd name="T43" fmla="*/ 0 h 19"/>
                    <a:gd name="T44" fmla="*/ 5 w 29"/>
                    <a:gd name="T45" fmla="*/ 0 h 19"/>
                    <a:gd name="T46" fmla="*/ 4 w 29"/>
                    <a:gd name="T47" fmla="*/ 0 h 19"/>
                    <a:gd name="T48" fmla="*/ 4 w 29"/>
                    <a:gd name="T49" fmla="*/ 0 h 19"/>
                    <a:gd name="T50" fmla="*/ 3 w 29"/>
                    <a:gd name="T51" fmla="*/ 0 h 19"/>
                    <a:gd name="T52" fmla="*/ 3 w 29"/>
                    <a:gd name="T53" fmla="*/ 0 h 19"/>
                    <a:gd name="T54" fmla="*/ 2 w 29"/>
                    <a:gd name="T55" fmla="*/ 0 h 19"/>
                    <a:gd name="T56" fmla="*/ 2 w 29"/>
                    <a:gd name="T57" fmla="*/ 0 h 19"/>
                    <a:gd name="T58" fmla="*/ 2 w 29"/>
                    <a:gd name="T59" fmla="*/ 0 h 19"/>
                    <a:gd name="T60" fmla="*/ 1 w 29"/>
                    <a:gd name="T61" fmla="*/ 0 h 19"/>
                    <a:gd name="T62" fmla="*/ 1 w 29"/>
                    <a:gd name="T63" fmla="*/ 1 h 19"/>
                    <a:gd name="T64" fmla="*/ 0 w 29"/>
                    <a:gd name="T65" fmla="*/ 1 h 19"/>
                    <a:gd name="T66" fmla="*/ 6 w 29"/>
                    <a:gd name="T67" fmla="*/ 6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 h="19">
                      <a:moveTo>
                        <a:pt x="23" y="19"/>
                      </a:moveTo>
                      <a:lnTo>
                        <a:pt x="25" y="18"/>
                      </a:lnTo>
                      <a:lnTo>
                        <a:pt x="26" y="17"/>
                      </a:lnTo>
                      <a:lnTo>
                        <a:pt x="27" y="16"/>
                      </a:lnTo>
                      <a:lnTo>
                        <a:pt x="28" y="15"/>
                      </a:lnTo>
                      <a:lnTo>
                        <a:pt x="28" y="14"/>
                      </a:lnTo>
                      <a:lnTo>
                        <a:pt x="28" y="12"/>
                      </a:lnTo>
                      <a:lnTo>
                        <a:pt x="29" y="11"/>
                      </a:lnTo>
                      <a:lnTo>
                        <a:pt x="29" y="10"/>
                      </a:lnTo>
                      <a:lnTo>
                        <a:pt x="29" y="9"/>
                      </a:lnTo>
                      <a:lnTo>
                        <a:pt x="28" y="9"/>
                      </a:lnTo>
                      <a:lnTo>
                        <a:pt x="28" y="8"/>
                      </a:lnTo>
                      <a:lnTo>
                        <a:pt x="28" y="7"/>
                      </a:lnTo>
                      <a:lnTo>
                        <a:pt x="27" y="6"/>
                      </a:lnTo>
                      <a:lnTo>
                        <a:pt x="26" y="4"/>
                      </a:lnTo>
                      <a:lnTo>
                        <a:pt x="25" y="4"/>
                      </a:lnTo>
                      <a:lnTo>
                        <a:pt x="25" y="3"/>
                      </a:lnTo>
                      <a:lnTo>
                        <a:pt x="23" y="2"/>
                      </a:lnTo>
                      <a:lnTo>
                        <a:pt x="21" y="2"/>
                      </a:lnTo>
                      <a:lnTo>
                        <a:pt x="20" y="1"/>
                      </a:lnTo>
                      <a:lnTo>
                        <a:pt x="19" y="1"/>
                      </a:lnTo>
                      <a:lnTo>
                        <a:pt x="18" y="0"/>
                      </a:lnTo>
                      <a:lnTo>
                        <a:pt x="17" y="0"/>
                      </a:lnTo>
                      <a:lnTo>
                        <a:pt x="15" y="0"/>
                      </a:lnTo>
                      <a:lnTo>
                        <a:pt x="13" y="0"/>
                      </a:lnTo>
                      <a:lnTo>
                        <a:pt x="11" y="0"/>
                      </a:lnTo>
                      <a:lnTo>
                        <a:pt x="10" y="0"/>
                      </a:lnTo>
                      <a:lnTo>
                        <a:pt x="8" y="0"/>
                      </a:lnTo>
                      <a:lnTo>
                        <a:pt x="7" y="0"/>
                      </a:lnTo>
                      <a:lnTo>
                        <a:pt x="6" y="0"/>
                      </a:lnTo>
                      <a:lnTo>
                        <a:pt x="3" y="1"/>
                      </a:lnTo>
                      <a:lnTo>
                        <a:pt x="2" y="2"/>
                      </a:lnTo>
                      <a:lnTo>
                        <a:pt x="0" y="2"/>
                      </a:lnTo>
                      <a:lnTo>
                        <a:pt x="2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24" name="Freeform 65"/>
                <p:cNvSpPr>
                  <a:spLocks/>
                </p:cNvSpPr>
                <p:nvPr/>
              </p:nvSpPr>
              <p:spPr bwMode="auto">
                <a:xfrm>
                  <a:off x="644" y="262"/>
                  <a:ext cx="6" cy="6"/>
                </a:xfrm>
                <a:custGeom>
                  <a:avLst/>
                  <a:gdLst>
                    <a:gd name="T0" fmla="*/ 6 w 20"/>
                    <a:gd name="T1" fmla="*/ 0 h 23"/>
                    <a:gd name="T2" fmla="*/ 5 w 20"/>
                    <a:gd name="T3" fmla="*/ 0 h 23"/>
                    <a:gd name="T4" fmla="*/ 5 w 20"/>
                    <a:gd name="T5" fmla="*/ 0 h 23"/>
                    <a:gd name="T6" fmla="*/ 4 w 20"/>
                    <a:gd name="T7" fmla="*/ 0 h 23"/>
                    <a:gd name="T8" fmla="*/ 4 w 20"/>
                    <a:gd name="T9" fmla="*/ 0 h 23"/>
                    <a:gd name="T10" fmla="*/ 3 w 20"/>
                    <a:gd name="T11" fmla="*/ 0 h 23"/>
                    <a:gd name="T12" fmla="*/ 2 w 20"/>
                    <a:gd name="T13" fmla="*/ 0 h 23"/>
                    <a:gd name="T14" fmla="*/ 2 w 20"/>
                    <a:gd name="T15" fmla="*/ 1 h 23"/>
                    <a:gd name="T16" fmla="*/ 2 w 20"/>
                    <a:gd name="T17" fmla="*/ 1 h 23"/>
                    <a:gd name="T18" fmla="*/ 2 w 20"/>
                    <a:gd name="T19" fmla="*/ 1 h 23"/>
                    <a:gd name="T20" fmla="*/ 1 w 20"/>
                    <a:gd name="T21" fmla="*/ 1 h 23"/>
                    <a:gd name="T22" fmla="*/ 1 w 20"/>
                    <a:gd name="T23" fmla="*/ 2 h 23"/>
                    <a:gd name="T24" fmla="*/ 1 w 20"/>
                    <a:gd name="T25" fmla="*/ 2 h 23"/>
                    <a:gd name="T26" fmla="*/ 1 w 20"/>
                    <a:gd name="T27" fmla="*/ 2 h 23"/>
                    <a:gd name="T28" fmla="*/ 0 w 20"/>
                    <a:gd name="T29" fmla="*/ 2 h 23"/>
                    <a:gd name="T30" fmla="*/ 0 w 20"/>
                    <a:gd name="T31" fmla="*/ 2 h 23"/>
                    <a:gd name="T32" fmla="*/ 0 w 20"/>
                    <a:gd name="T33" fmla="*/ 3 h 23"/>
                    <a:gd name="T34" fmla="*/ 0 w 20"/>
                    <a:gd name="T35" fmla="*/ 3 h 23"/>
                    <a:gd name="T36" fmla="*/ 0 w 20"/>
                    <a:gd name="T37" fmla="*/ 3 h 23"/>
                    <a:gd name="T38" fmla="*/ 0 w 20"/>
                    <a:gd name="T39" fmla="*/ 3 h 23"/>
                    <a:gd name="T40" fmla="*/ 0 w 20"/>
                    <a:gd name="T41" fmla="*/ 4 h 23"/>
                    <a:gd name="T42" fmla="*/ 0 w 20"/>
                    <a:gd name="T43" fmla="*/ 4 h 23"/>
                    <a:gd name="T44" fmla="*/ 1 w 20"/>
                    <a:gd name="T45" fmla="*/ 4 h 23"/>
                    <a:gd name="T46" fmla="*/ 1 w 20"/>
                    <a:gd name="T47" fmla="*/ 4 h 23"/>
                    <a:gd name="T48" fmla="*/ 1 w 20"/>
                    <a:gd name="T49" fmla="*/ 5 h 23"/>
                    <a:gd name="T50" fmla="*/ 1 w 20"/>
                    <a:gd name="T51" fmla="*/ 5 h 23"/>
                    <a:gd name="T52" fmla="*/ 2 w 20"/>
                    <a:gd name="T53" fmla="*/ 5 h 23"/>
                    <a:gd name="T54" fmla="*/ 2 w 20"/>
                    <a:gd name="T55" fmla="*/ 5 h 23"/>
                    <a:gd name="T56" fmla="*/ 2 w 20"/>
                    <a:gd name="T57" fmla="*/ 6 h 23"/>
                    <a:gd name="T58" fmla="*/ 2 w 20"/>
                    <a:gd name="T59" fmla="*/ 6 h 23"/>
                    <a:gd name="T60" fmla="*/ 3 w 20"/>
                    <a:gd name="T61" fmla="*/ 6 h 23"/>
                    <a:gd name="T62" fmla="*/ 4 w 20"/>
                    <a:gd name="T63" fmla="*/ 6 h 23"/>
                    <a:gd name="T64" fmla="*/ 4 w 20"/>
                    <a:gd name="T65" fmla="*/ 6 h 23"/>
                    <a:gd name="T66" fmla="*/ 6 w 20"/>
                    <a:gd name="T67" fmla="*/ 0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 h="23">
                      <a:moveTo>
                        <a:pt x="20" y="0"/>
                      </a:moveTo>
                      <a:lnTo>
                        <a:pt x="17" y="0"/>
                      </a:lnTo>
                      <a:lnTo>
                        <a:pt x="15" y="0"/>
                      </a:lnTo>
                      <a:lnTo>
                        <a:pt x="14" y="0"/>
                      </a:lnTo>
                      <a:lnTo>
                        <a:pt x="12" y="1"/>
                      </a:lnTo>
                      <a:lnTo>
                        <a:pt x="11" y="1"/>
                      </a:lnTo>
                      <a:lnTo>
                        <a:pt x="8" y="1"/>
                      </a:lnTo>
                      <a:lnTo>
                        <a:pt x="7" y="2"/>
                      </a:lnTo>
                      <a:lnTo>
                        <a:pt x="6" y="2"/>
                      </a:lnTo>
                      <a:lnTo>
                        <a:pt x="5" y="4"/>
                      </a:lnTo>
                      <a:lnTo>
                        <a:pt x="4" y="5"/>
                      </a:lnTo>
                      <a:lnTo>
                        <a:pt x="3" y="6"/>
                      </a:lnTo>
                      <a:lnTo>
                        <a:pt x="2" y="6"/>
                      </a:lnTo>
                      <a:lnTo>
                        <a:pt x="2" y="7"/>
                      </a:lnTo>
                      <a:lnTo>
                        <a:pt x="0" y="8"/>
                      </a:lnTo>
                      <a:lnTo>
                        <a:pt x="0" y="9"/>
                      </a:lnTo>
                      <a:lnTo>
                        <a:pt x="0" y="10"/>
                      </a:lnTo>
                      <a:lnTo>
                        <a:pt x="0" y="11"/>
                      </a:lnTo>
                      <a:lnTo>
                        <a:pt x="0" y="13"/>
                      </a:lnTo>
                      <a:lnTo>
                        <a:pt x="0" y="14"/>
                      </a:lnTo>
                      <a:lnTo>
                        <a:pt x="0" y="15"/>
                      </a:lnTo>
                      <a:lnTo>
                        <a:pt x="2" y="16"/>
                      </a:lnTo>
                      <a:lnTo>
                        <a:pt x="2" y="17"/>
                      </a:lnTo>
                      <a:lnTo>
                        <a:pt x="2" y="18"/>
                      </a:lnTo>
                      <a:lnTo>
                        <a:pt x="4" y="19"/>
                      </a:lnTo>
                      <a:lnTo>
                        <a:pt x="5" y="19"/>
                      </a:lnTo>
                      <a:lnTo>
                        <a:pt x="6" y="21"/>
                      </a:lnTo>
                      <a:lnTo>
                        <a:pt x="7" y="22"/>
                      </a:lnTo>
                      <a:lnTo>
                        <a:pt x="8" y="22"/>
                      </a:lnTo>
                      <a:lnTo>
                        <a:pt x="11" y="22"/>
                      </a:lnTo>
                      <a:lnTo>
                        <a:pt x="12" y="23"/>
                      </a:lnTo>
                      <a:lnTo>
                        <a:pt x="14" y="23"/>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25" name="Freeform 66"/>
                <p:cNvSpPr>
                  <a:spLocks/>
                </p:cNvSpPr>
                <p:nvPr/>
              </p:nvSpPr>
              <p:spPr bwMode="auto">
                <a:xfrm>
                  <a:off x="649" y="248"/>
                  <a:ext cx="64" cy="20"/>
                </a:xfrm>
                <a:custGeom>
                  <a:avLst/>
                  <a:gdLst>
                    <a:gd name="T0" fmla="*/ 54 w 200"/>
                    <a:gd name="T1" fmla="*/ 1 h 68"/>
                    <a:gd name="T2" fmla="*/ 52 w 200"/>
                    <a:gd name="T3" fmla="*/ 3 h 68"/>
                    <a:gd name="T4" fmla="*/ 49 w 200"/>
                    <a:gd name="T5" fmla="*/ 5 h 68"/>
                    <a:gd name="T6" fmla="*/ 46 w 200"/>
                    <a:gd name="T7" fmla="*/ 6 h 68"/>
                    <a:gd name="T8" fmla="*/ 44 w 200"/>
                    <a:gd name="T9" fmla="*/ 7 h 68"/>
                    <a:gd name="T10" fmla="*/ 41 w 200"/>
                    <a:gd name="T11" fmla="*/ 9 h 68"/>
                    <a:gd name="T12" fmla="*/ 38 w 200"/>
                    <a:gd name="T13" fmla="*/ 10 h 68"/>
                    <a:gd name="T14" fmla="*/ 35 w 200"/>
                    <a:gd name="T15" fmla="*/ 11 h 68"/>
                    <a:gd name="T16" fmla="*/ 31 w 200"/>
                    <a:gd name="T17" fmla="*/ 11 h 68"/>
                    <a:gd name="T18" fmla="*/ 28 w 200"/>
                    <a:gd name="T19" fmla="*/ 12 h 68"/>
                    <a:gd name="T20" fmla="*/ 24 w 200"/>
                    <a:gd name="T21" fmla="*/ 13 h 68"/>
                    <a:gd name="T22" fmla="*/ 21 w 200"/>
                    <a:gd name="T23" fmla="*/ 13 h 68"/>
                    <a:gd name="T24" fmla="*/ 17 w 200"/>
                    <a:gd name="T25" fmla="*/ 13 h 68"/>
                    <a:gd name="T26" fmla="*/ 13 w 200"/>
                    <a:gd name="T27" fmla="*/ 13 h 68"/>
                    <a:gd name="T28" fmla="*/ 10 w 200"/>
                    <a:gd name="T29" fmla="*/ 13 h 68"/>
                    <a:gd name="T30" fmla="*/ 6 w 200"/>
                    <a:gd name="T31" fmla="*/ 13 h 68"/>
                    <a:gd name="T32" fmla="*/ 2 w 200"/>
                    <a:gd name="T33" fmla="*/ 13 h 68"/>
                    <a:gd name="T34" fmla="*/ 3 w 200"/>
                    <a:gd name="T35" fmla="*/ 20 h 68"/>
                    <a:gd name="T36" fmla="*/ 7 w 200"/>
                    <a:gd name="T37" fmla="*/ 20 h 68"/>
                    <a:gd name="T38" fmla="*/ 11 w 200"/>
                    <a:gd name="T39" fmla="*/ 20 h 68"/>
                    <a:gd name="T40" fmla="*/ 16 w 200"/>
                    <a:gd name="T41" fmla="*/ 20 h 68"/>
                    <a:gd name="T42" fmla="*/ 20 w 200"/>
                    <a:gd name="T43" fmla="*/ 20 h 68"/>
                    <a:gd name="T44" fmla="*/ 25 w 200"/>
                    <a:gd name="T45" fmla="*/ 19 h 68"/>
                    <a:gd name="T46" fmla="*/ 29 w 200"/>
                    <a:gd name="T47" fmla="*/ 19 h 68"/>
                    <a:gd name="T48" fmla="*/ 33 w 200"/>
                    <a:gd name="T49" fmla="*/ 18 h 68"/>
                    <a:gd name="T50" fmla="*/ 37 w 200"/>
                    <a:gd name="T51" fmla="*/ 17 h 68"/>
                    <a:gd name="T52" fmla="*/ 41 w 200"/>
                    <a:gd name="T53" fmla="*/ 16 h 68"/>
                    <a:gd name="T54" fmla="*/ 45 w 200"/>
                    <a:gd name="T55" fmla="*/ 15 h 68"/>
                    <a:gd name="T56" fmla="*/ 49 w 200"/>
                    <a:gd name="T57" fmla="*/ 13 h 68"/>
                    <a:gd name="T58" fmla="*/ 52 w 200"/>
                    <a:gd name="T59" fmla="*/ 12 h 68"/>
                    <a:gd name="T60" fmla="*/ 55 w 200"/>
                    <a:gd name="T61" fmla="*/ 10 h 68"/>
                    <a:gd name="T62" fmla="*/ 59 w 200"/>
                    <a:gd name="T63" fmla="*/ 8 h 68"/>
                    <a:gd name="T64" fmla="*/ 61 w 200"/>
                    <a:gd name="T65" fmla="*/ 6 h 68"/>
                    <a:gd name="T66" fmla="*/ 53 w 200"/>
                    <a:gd name="T67" fmla="*/ 5 h 68"/>
                    <a:gd name="T68" fmla="*/ 63 w 200"/>
                    <a:gd name="T69" fmla="*/ 5 h 68"/>
                    <a:gd name="T70" fmla="*/ 64 w 200"/>
                    <a:gd name="T71" fmla="*/ 4 h 68"/>
                    <a:gd name="T72" fmla="*/ 64 w 200"/>
                    <a:gd name="T73" fmla="*/ 4 h 68"/>
                    <a:gd name="T74" fmla="*/ 64 w 200"/>
                    <a:gd name="T75" fmla="*/ 3 h 68"/>
                    <a:gd name="T76" fmla="*/ 64 w 200"/>
                    <a:gd name="T77" fmla="*/ 2 h 68"/>
                    <a:gd name="T78" fmla="*/ 63 w 200"/>
                    <a:gd name="T79" fmla="*/ 2 h 68"/>
                    <a:gd name="T80" fmla="*/ 62 w 200"/>
                    <a:gd name="T81" fmla="*/ 1 h 68"/>
                    <a:gd name="T82" fmla="*/ 62 w 200"/>
                    <a:gd name="T83" fmla="*/ 1 h 68"/>
                    <a:gd name="T84" fmla="*/ 61 w 200"/>
                    <a:gd name="T85" fmla="*/ 1 h 68"/>
                    <a:gd name="T86" fmla="*/ 60 w 200"/>
                    <a:gd name="T87" fmla="*/ 0 h 68"/>
                    <a:gd name="T88" fmla="*/ 59 w 200"/>
                    <a:gd name="T89" fmla="*/ 0 h 68"/>
                    <a:gd name="T90" fmla="*/ 58 w 200"/>
                    <a:gd name="T91" fmla="*/ 0 h 68"/>
                    <a:gd name="T92" fmla="*/ 57 w 200"/>
                    <a:gd name="T93" fmla="*/ 0 h 68"/>
                    <a:gd name="T94" fmla="*/ 56 w 200"/>
                    <a:gd name="T95" fmla="*/ 0 h 68"/>
                    <a:gd name="T96" fmla="*/ 55 w 200"/>
                    <a:gd name="T97" fmla="*/ 1 h 68"/>
                    <a:gd name="T98" fmla="*/ 54 w 200"/>
                    <a:gd name="T99" fmla="*/ 1 h 68"/>
                    <a:gd name="T100" fmla="*/ 63 w 200"/>
                    <a:gd name="T101" fmla="*/ 2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0" h="68">
                      <a:moveTo>
                        <a:pt x="196" y="6"/>
                      </a:moveTo>
                      <a:lnTo>
                        <a:pt x="168" y="4"/>
                      </a:lnTo>
                      <a:lnTo>
                        <a:pt x="165" y="8"/>
                      </a:lnTo>
                      <a:lnTo>
                        <a:pt x="161" y="10"/>
                      </a:lnTo>
                      <a:lnTo>
                        <a:pt x="158" y="14"/>
                      </a:lnTo>
                      <a:lnTo>
                        <a:pt x="153" y="16"/>
                      </a:lnTo>
                      <a:lnTo>
                        <a:pt x="150" y="18"/>
                      </a:lnTo>
                      <a:lnTo>
                        <a:pt x="145" y="20"/>
                      </a:lnTo>
                      <a:lnTo>
                        <a:pt x="141" y="23"/>
                      </a:lnTo>
                      <a:lnTo>
                        <a:pt x="136" y="25"/>
                      </a:lnTo>
                      <a:lnTo>
                        <a:pt x="133" y="27"/>
                      </a:lnTo>
                      <a:lnTo>
                        <a:pt x="128" y="29"/>
                      </a:lnTo>
                      <a:lnTo>
                        <a:pt x="123" y="32"/>
                      </a:lnTo>
                      <a:lnTo>
                        <a:pt x="118" y="33"/>
                      </a:lnTo>
                      <a:lnTo>
                        <a:pt x="114" y="34"/>
                      </a:lnTo>
                      <a:lnTo>
                        <a:pt x="108" y="36"/>
                      </a:lnTo>
                      <a:lnTo>
                        <a:pt x="103" y="37"/>
                      </a:lnTo>
                      <a:lnTo>
                        <a:pt x="98" y="38"/>
                      </a:lnTo>
                      <a:lnTo>
                        <a:pt x="92" y="40"/>
                      </a:lnTo>
                      <a:lnTo>
                        <a:pt x="87" y="41"/>
                      </a:lnTo>
                      <a:lnTo>
                        <a:pt x="82" y="42"/>
                      </a:lnTo>
                      <a:lnTo>
                        <a:pt x="76" y="43"/>
                      </a:lnTo>
                      <a:lnTo>
                        <a:pt x="70" y="43"/>
                      </a:lnTo>
                      <a:lnTo>
                        <a:pt x="65" y="44"/>
                      </a:lnTo>
                      <a:lnTo>
                        <a:pt x="59" y="45"/>
                      </a:lnTo>
                      <a:lnTo>
                        <a:pt x="53" y="45"/>
                      </a:lnTo>
                      <a:lnTo>
                        <a:pt x="48" y="45"/>
                      </a:lnTo>
                      <a:lnTo>
                        <a:pt x="42" y="45"/>
                      </a:lnTo>
                      <a:lnTo>
                        <a:pt x="35" y="45"/>
                      </a:lnTo>
                      <a:lnTo>
                        <a:pt x="30" y="45"/>
                      </a:lnTo>
                      <a:lnTo>
                        <a:pt x="24" y="45"/>
                      </a:lnTo>
                      <a:lnTo>
                        <a:pt x="18" y="45"/>
                      </a:lnTo>
                      <a:lnTo>
                        <a:pt x="12" y="45"/>
                      </a:lnTo>
                      <a:lnTo>
                        <a:pt x="6" y="44"/>
                      </a:lnTo>
                      <a:lnTo>
                        <a:pt x="0" y="67"/>
                      </a:lnTo>
                      <a:lnTo>
                        <a:pt x="8" y="67"/>
                      </a:lnTo>
                      <a:lnTo>
                        <a:pt x="15" y="68"/>
                      </a:lnTo>
                      <a:lnTo>
                        <a:pt x="22" y="68"/>
                      </a:lnTo>
                      <a:lnTo>
                        <a:pt x="29" y="68"/>
                      </a:lnTo>
                      <a:lnTo>
                        <a:pt x="35" y="68"/>
                      </a:lnTo>
                      <a:lnTo>
                        <a:pt x="43" y="68"/>
                      </a:lnTo>
                      <a:lnTo>
                        <a:pt x="50" y="68"/>
                      </a:lnTo>
                      <a:lnTo>
                        <a:pt x="57" y="67"/>
                      </a:lnTo>
                      <a:lnTo>
                        <a:pt x="64" y="67"/>
                      </a:lnTo>
                      <a:lnTo>
                        <a:pt x="70" y="66"/>
                      </a:lnTo>
                      <a:lnTo>
                        <a:pt x="77" y="66"/>
                      </a:lnTo>
                      <a:lnTo>
                        <a:pt x="84" y="65"/>
                      </a:lnTo>
                      <a:lnTo>
                        <a:pt x="90" y="63"/>
                      </a:lnTo>
                      <a:lnTo>
                        <a:pt x="97" y="62"/>
                      </a:lnTo>
                      <a:lnTo>
                        <a:pt x="103" y="61"/>
                      </a:lnTo>
                      <a:lnTo>
                        <a:pt x="110" y="59"/>
                      </a:lnTo>
                      <a:lnTo>
                        <a:pt x="116" y="58"/>
                      </a:lnTo>
                      <a:lnTo>
                        <a:pt x="123" y="55"/>
                      </a:lnTo>
                      <a:lnTo>
                        <a:pt x="128" y="54"/>
                      </a:lnTo>
                      <a:lnTo>
                        <a:pt x="134" y="52"/>
                      </a:lnTo>
                      <a:lnTo>
                        <a:pt x="141" y="50"/>
                      </a:lnTo>
                      <a:lnTo>
                        <a:pt x="146" y="48"/>
                      </a:lnTo>
                      <a:lnTo>
                        <a:pt x="152" y="45"/>
                      </a:lnTo>
                      <a:lnTo>
                        <a:pt x="158" y="43"/>
                      </a:lnTo>
                      <a:lnTo>
                        <a:pt x="162" y="41"/>
                      </a:lnTo>
                      <a:lnTo>
                        <a:pt x="168" y="37"/>
                      </a:lnTo>
                      <a:lnTo>
                        <a:pt x="173" y="35"/>
                      </a:lnTo>
                      <a:lnTo>
                        <a:pt x="178" y="32"/>
                      </a:lnTo>
                      <a:lnTo>
                        <a:pt x="183" y="28"/>
                      </a:lnTo>
                      <a:lnTo>
                        <a:pt x="187" y="25"/>
                      </a:lnTo>
                      <a:lnTo>
                        <a:pt x="192" y="21"/>
                      </a:lnTo>
                      <a:lnTo>
                        <a:pt x="196" y="18"/>
                      </a:lnTo>
                      <a:lnTo>
                        <a:pt x="167" y="17"/>
                      </a:lnTo>
                      <a:lnTo>
                        <a:pt x="196" y="18"/>
                      </a:lnTo>
                      <a:lnTo>
                        <a:pt x="196" y="17"/>
                      </a:lnTo>
                      <a:lnTo>
                        <a:pt x="199" y="16"/>
                      </a:lnTo>
                      <a:lnTo>
                        <a:pt x="199" y="15"/>
                      </a:lnTo>
                      <a:lnTo>
                        <a:pt x="199" y="14"/>
                      </a:lnTo>
                      <a:lnTo>
                        <a:pt x="200" y="12"/>
                      </a:lnTo>
                      <a:lnTo>
                        <a:pt x="200" y="11"/>
                      </a:lnTo>
                      <a:lnTo>
                        <a:pt x="200" y="10"/>
                      </a:lnTo>
                      <a:lnTo>
                        <a:pt x="199" y="9"/>
                      </a:lnTo>
                      <a:lnTo>
                        <a:pt x="199" y="8"/>
                      </a:lnTo>
                      <a:lnTo>
                        <a:pt x="199" y="7"/>
                      </a:lnTo>
                      <a:lnTo>
                        <a:pt x="197" y="6"/>
                      </a:lnTo>
                      <a:lnTo>
                        <a:pt x="196" y="6"/>
                      </a:lnTo>
                      <a:lnTo>
                        <a:pt x="195" y="4"/>
                      </a:lnTo>
                      <a:lnTo>
                        <a:pt x="195" y="3"/>
                      </a:lnTo>
                      <a:lnTo>
                        <a:pt x="194" y="3"/>
                      </a:lnTo>
                      <a:lnTo>
                        <a:pt x="192" y="2"/>
                      </a:lnTo>
                      <a:lnTo>
                        <a:pt x="191" y="2"/>
                      </a:lnTo>
                      <a:lnTo>
                        <a:pt x="190" y="1"/>
                      </a:lnTo>
                      <a:lnTo>
                        <a:pt x="188" y="1"/>
                      </a:lnTo>
                      <a:lnTo>
                        <a:pt x="187" y="0"/>
                      </a:lnTo>
                      <a:lnTo>
                        <a:pt x="185" y="0"/>
                      </a:lnTo>
                      <a:lnTo>
                        <a:pt x="184" y="0"/>
                      </a:lnTo>
                      <a:lnTo>
                        <a:pt x="182" y="0"/>
                      </a:lnTo>
                      <a:lnTo>
                        <a:pt x="180" y="0"/>
                      </a:lnTo>
                      <a:lnTo>
                        <a:pt x="179" y="0"/>
                      </a:lnTo>
                      <a:lnTo>
                        <a:pt x="177" y="0"/>
                      </a:lnTo>
                      <a:lnTo>
                        <a:pt x="176" y="1"/>
                      </a:lnTo>
                      <a:lnTo>
                        <a:pt x="174" y="1"/>
                      </a:lnTo>
                      <a:lnTo>
                        <a:pt x="173" y="2"/>
                      </a:lnTo>
                      <a:lnTo>
                        <a:pt x="170" y="2"/>
                      </a:lnTo>
                      <a:lnTo>
                        <a:pt x="169" y="3"/>
                      </a:lnTo>
                      <a:lnTo>
                        <a:pt x="168" y="4"/>
                      </a:lnTo>
                      <a:lnTo>
                        <a:pt x="19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26" name="Freeform 67"/>
                <p:cNvSpPr>
                  <a:spLocks/>
                </p:cNvSpPr>
                <p:nvPr/>
              </p:nvSpPr>
              <p:spPr bwMode="auto">
                <a:xfrm>
                  <a:off x="702" y="249"/>
                  <a:ext cx="71" cy="26"/>
                </a:xfrm>
                <a:custGeom>
                  <a:avLst/>
                  <a:gdLst>
                    <a:gd name="T0" fmla="*/ 67 w 218"/>
                    <a:gd name="T1" fmla="*/ 18 h 78"/>
                    <a:gd name="T2" fmla="*/ 64 w 218"/>
                    <a:gd name="T3" fmla="*/ 18 h 78"/>
                    <a:gd name="T4" fmla="*/ 59 w 218"/>
                    <a:gd name="T5" fmla="*/ 18 h 78"/>
                    <a:gd name="T6" fmla="*/ 54 w 218"/>
                    <a:gd name="T7" fmla="*/ 18 h 78"/>
                    <a:gd name="T8" fmla="*/ 50 w 218"/>
                    <a:gd name="T9" fmla="*/ 17 h 78"/>
                    <a:gd name="T10" fmla="*/ 45 w 218"/>
                    <a:gd name="T11" fmla="*/ 16 h 78"/>
                    <a:gd name="T12" fmla="*/ 41 w 218"/>
                    <a:gd name="T13" fmla="*/ 15 h 78"/>
                    <a:gd name="T14" fmla="*/ 37 w 218"/>
                    <a:gd name="T15" fmla="*/ 14 h 78"/>
                    <a:gd name="T16" fmla="*/ 33 w 218"/>
                    <a:gd name="T17" fmla="*/ 13 h 78"/>
                    <a:gd name="T18" fmla="*/ 29 w 218"/>
                    <a:gd name="T19" fmla="*/ 12 h 78"/>
                    <a:gd name="T20" fmla="*/ 25 w 218"/>
                    <a:gd name="T21" fmla="*/ 10 h 78"/>
                    <a:gd name="T22" fmla="*/ 22 w 218"/>
                    <a:gd name="T23" fmla="*/ 9 h 78"/>
                    <a:gd name="T24" fmla="*/ 19 w 218"/>
                    <a:gd name="T25" fmla="*/ 7 h 78"/>
                    <a:gd name="T26" fmla="*/ 15 w 218"/>
                    <a:gd name="T27" fmla="*/ 5 h 78"/>
                    <a:gd name="T28" fmla="*/ 13 w 218"/>
                    <a:gd name="T29" fmla="*/ 3 h 78"/>
                    <a:gd name="T30" fmla="*/ 11 w 218"/>
                    <a:gd name="T31" fmla="*/ 1 h 78"/>
                    <a:gd name="T32" fmla="*/ 0 w 218"/>
                    <a:gd name="T33" fmla="*/ 4 h 78"/>
                    <a:gd name="T34" fmla="*/ 3 w 218"/>
                    <a:gd name="T35" fmla="*/ 6 h 78"/>
                    <a:gd name="T36" fmla="*/ 6 w 218"/>
                    <a:gd name="T37" fmla="*/ 9 h 78"/>
                    <a:gd name="T38" fmla="*/ 9 w 218"/>
                    <a:gd name="T39" fmla="*/ 11 h 78"/>
                    <a:gd name="T40" fmla="*/ 13 w 218"/>
                    <a:gd name="T41" fmla="*/ 13 h 78"/>
                    <a:gd name="T42" fmla="*/ 17 w 218"/>
                    <a:gd name="T43" fmla="*/ 15 h 78"/>
                    <a:gd name="T44" fmla="*/ 21 w 218"/>
                    <a:gd name="T45" fmla="*/ 17 h 78"/>
                    <a:gd name="T46" fmla="*/ 25 w 218"/>
                    <a:gd name="T47" fmla="*/ 19 h 78"/>
                    <a:gd name="T48" fmla="*/ 30 w 218"/>
                    <a:gd name="T49" fmla="*/ 21 h 78"/>
                    <a:gd name="T50" fmla="*/ 35 w 218"/>
                    <a:gd name="T51" fmla="*/ 22 h 78"/>
                    <a:gd name="T52" fmla="*/ 40 w 218"/>
                    <a:gd name="T53" fmla="*/ 23 h 78"/>
                    <a:gd name="T54" fmla="*/ 45 w 218"/>
                    <a:gd name="T55" fmla="*/ 24 h 78"/>
                    <a:gd name="T56" fmla="*/ 50 w 218"/>
                    <a:gd name="T57" fmla="*/ 25 h 78"/>
                    <a:gd name="T58" fmla="*/ 55 w 218"/>
                    <a:gd name="T59" fmla="*/ 25 h 78"/>
                    <a:gd name="T60" fmla="*/ 61 w 218"/>
                    <a:gd name="T61" fmla="*/ 26 h 78"/>
                    <a:gd name="T62" fmla="*/ 66 w 218"/>
                    <a:gd name="T63" fmla="*/ 26 h 78"/>
                    <a:gd name="T64" fmla="*/ 71 w 218"/>
                    <a:gd name="T65" fmla="*/ 26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78">
                      <a:moveTo>
                        <a:pt x="215" y="55"/>
                      </a:moveTo>
                      <a:lnTo>
                        <a:pt x="207" y="55"/>
                      </a:lnTo>
                      <a:lnTo>
                        <a:pt x="202" y="55"/>
                      </a:lnTo>
                      <a:lnTo>
                        <a:pt x="195" y="55"/>
                      </a:lnTo>
                      <a:lnTo>
                        <a:pt x="188" y="55"/>
                      </a:lnTo>
                      <a:lnTo>
                        <a:pt x="181" y="54"/>
                      </a:lnTo>
                      <a:lnTo>
                        <a:pt x="174" y="54"/>
                      </a:lnTo>
                      <a:lnTo>
                        <a:pt x="167" y="53"/>
                      </a:lnTo>
                      <a:lnTo>
                        <a:pt x="160" y="53"/>
                      </a:lnTo>
                      <a:lnTo>
                        <a:pt x="153" y="52"/>
                      </a:lnTo>
                      <a:lnTo>
                        <a:pt x="146" y="51"/>
                      </a:lnTo>
                      <a:lnTo>
                        <a:pt x="139" y="49"/>
                      </a:lnTo>
                      <a:lnTo>
                        <a:pt x="132" y="47"/>
                      </a:lnTo>
                      <a:lnTo>
                        <a:pt x="126" y="46"/>
                      </a:lnTo>
                      <a:lnTo>
                        <a:pt x="120" y="45"/>
                      </a:lnTo>
                      <a:lnTo>
                        <a:pt x="113" y="43"/>
                      </a:lnTo>
                      <a:lnTo>
                        <a:pt x="106" y="42"/>
                      </a:lnTo>
                      <a:lnTo>
                        <a:pt x="101" y="39"/>
                      </a:lnTo>
                      <a:lnTo>
                        <a:pt x="94" y="37"/>
                      </a:lnTo>
                      <a:lnTo>
                        <a:pt x="88" y="35"/>
                      </a:lnTo>
                      <a:lnTo>
                        <a:pt x="83" y="32"/>
                      </a:lnTo>
                      <a:lnTo>
                        <a:pt x="77" y="30"/>
                      </a:lnTo>
                      <a:lnTo>
                        <a:pt x="71" y="28"/>
                      </a:lnTo>
                      <a:lnTo>
                        <a:pt x="67" y="26"/>
                      </a:lnTo>
                      <a:lnTo>
                        <a:pt x="61" y="22"/>
                      </a:lnTo>
                      <a:lnTo>
                        <a:pt x="57" y="20"/>
                      </a:lnTo>
                      <a:lnTo>
                        <a:pt x="52" y="18"/>
                      </a:lnTo>
                      <a:lnTo>
                        <a:pt x="47" y="14"/>
                      </a:lnTo>
                      <a:lnTo>
                        <a:pt x="43" y="11"/>
                      </a:lnTo>
                      <a:lnTo>
                        <a:pt x="40" y="9"/>
                      </a:lnTo>
                      <a:lnTo>
                        <a:pt x="36" y="5"/>
                      </a:lnTo>
                      <a:lnTo>
                        <a:pt x="33" y="2"/>
                      </a:lnTo>
                      <a:lnTo>
                        <a:pt x="29" y="0"/>
                      </a:lnTo>
                      <a:lnTo>
                        <a:pt x="0" y="11"/>
                      </a:lnTo>
                      <a:lnTo>
                        <a:pt x="3" y="14"/>
                      </a:lnTo>
                      <a:lnTo>
                        <a:pt x="8" y="19"/>
                      </a:lnTo>
                      <a:lnTo>
                        <a:pt x="12" y="22"/>
                      </a:lnTo>
                      <a:lnTo>
                        <a:pt x="17" y="26"/>
                      </a:lnTo>
                      <a:lnTo>
                        <a:pt x="23" y="30"/>
                      </a:lnTo>
                      <a:lnTo>
                        <a:pt x="28" y="34"/>
                      </a:lnTo>
                      <a:lnTo>
                        <a:pt x="34" y="37"/>
                      </a:lnTo>
                      <a:lnTo>
                        <a:pt x="40" y="39"/>
                      </a:lnTo>
                      <a:lnTo>
                        <a:pt x="45" y="43"/>
                      </a:lnTo>
                      <a:lnTo>
                        <a:pt x="52" y="46"/>
                      </a:lnTo>
                      <a:lnTo>
                        <a:pt x="58" y="48"/>
                      </a:lnTo>
                      <a:lnTo>
                        <a:pt x="64" y="52"/>
                      </a:lnTo>
                      <a:lnTo>
                        <a:pt x="71" y="54"/>
                      </a:lnTo>
                      <a:lnTo>
                        <a:pt x="78" y="56"/>
                      </a:lnTo>
                      <a:lnTo>
                        <a:pt x="85" y="60"/>
                      </a:lnTo>
                      <a:lnTo>
                        <a:pt x="93" y="62"/>
                      </a:lnTo>
                      <a:lnTo>
                        <a:pt x="100" y="64"/>
                      </a:lnTo>
                      <a:lnTo>
                        <a:pt x="108" y="65"/>
                      </a:lnTo>
                      <a:lnTo>
                        <a:pt x="114" y="68"/>
                      </a:lnTo>
                      <a:lnTo>
                        <a:pt x="122" y="69"/>
                      </a:lnTo>
                      <a:lnTo>
                        <a:pt x="130" y="71"/>
                      </a:lnTo>
                      <a:lnTo>
                        <a:pt x="138" y="72"/>
                      </a:lnTo>
                      <a:lnTo>
                        <a:pt x="145" y="73"/>
                      </a:lnTo>
                      <a:lnTo>
                        <a:pt x="153" y="74"/>
                      </a:lnTo>
                      <a:lnTo>
                        <a:pt x="161" y="76"/>
                      </a:lnTo>
                      <a:lnTo>
                        <a:pt x="170" y="76"/>
                      </a:lnTo>
                      <a:lnTo>
                        <a:pt x="178" y="77"/>
                      </a:lnTo>
                      <a:lnTo>
                        <a:pt x="186" y="77"/>
                      </a:lnTo>
                      <a:lnTo>
                        <a:pt x="194" y="78"/>
                      </a:lnTo>
                      <a:lnTo>
                        <a:pt x="202" y="78"/>
                      </a:lnTo>
                      <a:lnTo>
                        <a:pt x="210" y="78"/>
                      </a:lnTo>
                      <a:lnTo>
                        <a:pt x="218" y="77"/>
                      </a:lnTo>
                      <a:lnTo>
                        <a:pt x="215"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27" name="Freeform 68"/>
                <p:cNvSpPr>
                  <a:spLocks/>
                </p:cNvSpPr>
                <p:nvPr/>
              </p:nvSpPr>
              <p:spPr bwMode="auto">
                <a:xfrm>
                  <a:off x="771" y="267"/>
                  <a:ext cx="5" cy="8"/>
                </a:xfrm>
                <a:custGeom>
                  <a:avLst/>
                  <a:gdLst>
                    <a:gd name="T0" fmla="*/ 1 w 18"/>
                    <a:gd name="T1" fmla="*/ 8 h 23"/>
                    <a:gd name="T2" fmla="*/ 1 w 18"/>
                    <a:gd name="T3" fmla="*/ 8 h 23"/>
                    <a:gd name="T4" fmla="*/ 2 w 18"/>
                    <a:gd name="T5" fmla="*/ 8 h 23"/>
                    <a:gd name="T6" fmla="*/ 2 w 18"/>
                    <a:gd name="T7" fmla="*/ 8 h 23"/>
                    <a:gd name="T8" fmla="*/ 3 w 18"/>
                    <a:gd name="T9" fmla="*/ 8 h 23"/>
                    <a:gd name="T10" fmla="*/ 3 w 18"/>
                    <a:gd name="T11" fmla="*/ 7 h 23"/>
                    <a:gd name="T12" fmla="*/ 4 w 18"/>
                    <a:gd name="T13" fmla="*/ 7 h 23"/>
                    <a:gd name="T14" fmla="*/ 4 w 18"/>
                    <a:gd name="T15" fmla="*/ 7 h 23"/>
                    <a:gd name="T16" fmla="*/ 4 w 18"/>
                    <a:gd name="T17" fmla="*/ 6 h 23"/>
                    <a:gd name="T18" fmla="*/ 4 w 18"/>
                    <a:gd name="T19" fmla="*/ 6 h 23"/>
                    <a:gd name="T20" fmla="*/ 5 w 18"/>
                    <a:gd name="T21" fmla="*/ 6 h 23"/>
                    <a:gd name="T22" fmla="*/ 5 w 18"/>
                    <a:gd name="T23" fmla="*/ 6 h 23"/>
                    <a:gd name="T24" fmla="*/ 5 w 18"/>
                    <a:gd name="T25" fmla="*/ 5 h 23"/>
                    <a:gd name="T26" fmla="*/ 5 w 18"/>
                    <a:gd name="T27" fmla="*/ 5 h 23"/>
                    <a:gd name="T28" fmla="*/ 5 w 18"/>
                    <a:gd name="T29" fmla="*/ 5 h 23"/>
                    <a:gd name="T30" fmla="*/ 5 w 18"/>
                    <a:gd name="T31" fmla="*/ 4 h 23"/>
                    <a:gd name="T32" fmla="*/ 5 w 18"/>
                    <a:gd name="T33" fmla="*/ 4 h 23"/>
                    <a:gd name="T34" fmla="*/ 5 w 18"/>
                    <a:gd name="T35" fmla="*/ 3 h 23"/>
                    <a:gd name="T36" fmla="*/ 5 w 18"/>
                    <a:gd name="T37" fmla="*/ 3 h 23"/>
                    <a:gd name="T38" fmla="*/ 5 w 18"/>
                    <a:gd name="T39" fmla="*/ 3 h 23"/>
                    <a:gd name="T40" fmla="*/ 5 w 18"/>
                    <a:gd name="T41" fmla="*/ 2 h 23"/>
                    <a:gd name="T42" fmla="*/ 4 w 18"/>
                    <a:gd name="T43" fmla="*/ 2 h 23"/>
                    <a:gd name="T44" fmla="*/ 4 w 18"/>
                    <a:gd name="T45" fmla="*/ 2 h 23"/>
                    <a:gd name="T46" fmla="*/ 4 w 18"/>
                    <a:gd name="T47" fmla="*/ 2 h 23"/>
                    <a:gd name="T48" fmla="*/ 4 w 18"/>
                    <a:gd name="T49" fmla="*/ 1 h 23"/>
                    <a:gd name="T50" fmla="*/ 4 w 18"/>
                    <a:gd name="T51" fmla="*/ 1 h 23"/>
                    <a:gd name="T52" fmla="*/ 3 w 18"/>
                    <a:gd name="T53" fmla="*/ 1 h 23"/>
                    <a:gd name="T54" fmla="*/ 3 w 18"/>
                    <a:gd name="T55" fmla="*/ 0 h 23"/>
                    <a:gd name="T56" fmla="*/ 2 w 18"/>
                    <a:gd name="T57" fmla="*/ 0 h 23"/>
                    <a:gd name="T58" fmla="*/ 2 w 18"/>
                    <a:gd name="T59" fmla="*/ 0 h 23"/>
                    <a:gd name="T60" fmla="*/ 1 w 18"/>
                    <a:gd name="T61" fmla="*/ 0 h 23"/>
                    <a:gd name="T62" fmla="*/ 1 w 18"/>
                    <a:gd name="T63" fmla="*/ 0 h 23"/>
                    <a:gd name="T64" fmla="*/ 0 w 18"/>
                    <a:gd name="T65" fmla="*/ 0 h 23"/>
                    <a:gd name="T66" fmla="*/ 1 w 18"/>
                    <a:gd name="T67" fmla="*/ 8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 h="23">
                      <a:moveTo>
                        <a:pt x="2" y="23"/>
                      </a:moveTo>
                      <a:lnTo>
                        <a:pt x="5" y="23"/>
                      </a:lnTo>
                      <a:lnTo>
                        <a:pt x="7" y="23"/>
                      </a:lnTo>
                      <a:lnTo>
                        <a:pt x="8" y="22"/>
                      </a:lnTo>
                      <a:lnTo>
                        <a:pt x="10" y="22"/>
                      </a:lnTo>
                      <a:lnTo>
                        <a:pt x="11" y="21"/>
                      </a:lnTo>
                      <a:lnTo>
                        <a:pt x="13" y="21"/>
                      </a:lnTo>
                      <a:lnTo>
                        <a:pt x="14" y="19"/>
                      </a:lnTo>
                      <a:lnTo>
                        <a:pt x="15" y="18"/>
                      </a:lnTo>
                      <a:lnTo>
                        <a:pt x="16" y="17"/>
                      </a:lnTo>
                      <a:lnTo>
                        <a:pt x="17" y="17"/>
                      </a:lnTo>
                      <a:lnTo>
                        <a:pt x="17" y="16"/>
                      </a:lnTo>
                      <a:lnTo>
                        <a:pt x="18" y="15"/>
                      </a:lnTo>
                      <a:lnTo>
                        <a:pt x="18" y="14"/>
                      </a:lnTo>
                      <a:lnTo>
                        <a:pt x="18" y="13"/>
                      </a:lnTo>
                      <a:lnTo>
                        <a:pt x="18" y="11"/>
                      </a:lnTo>
                      <a:lnTo>
                        <a:pt x="18" y="10"/>
                      </a:lnTo>
                      <a:lnTo>
                        <a:pt x="18" y="9"/>
                      </a:lnTo>
                      <a:lnTo>
                        <a:pt x="17" y="8"/>
                      </a:lnTo>
                      <a:lnTo>
                        <a:pt x="17" y="7"/>
                      </a:lnTo>
                      <a:lnTo>
                        <a:pt x="16" y="6"/>
                      </a:lnTo>
                      <a:lnTo>
                        <a:pt x="15" y="5"/>
                      </a:lnTo>
                      <a:lnTo>
                        <a:pt x="14" y="5"/>
                      </a:lnTo>
                      <a:lnTo>
                        <a:pt x="13" y="4"/>
                      </a:lnTo>
                      <a:lnTo>
                        <a:pt x="13" y="2"/>
                      </a:lnTo>
                      <a:lnTo>
                        <a:pt x="10" y="2"/>
                      </a:lnTo>
                      <a:lnTo>
                        <a:pt x="9" y="1"/>
                      </a:lnTo>
                      <a:lnTo>
                        <a:pt x="8" y="1"/>
                      </a:lnTo>
                      <a:lnTo>
                        <a:pt x="6" y="1"/>
                      </a:lnTo>
                      <a:lnTo>
                        <a:pt x="4" y="0"/>
                      </a:lnTo>
                      <a:lnTo>
                        <a:pt x="2" y="0"/>
                      </a:lnTo>
                      <a:lnTo>
                        <a:pt x="0" y="0"/>
                      </a:lnTo>
                      <a:lnTo>
                        <a:pt x="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28" name="Freeform 69"/>
                <p:cNvSpPr>
                  <a:spLocks/>
                </p:cNvSpPr>
                <p:nvPr/>
              </p:nvSpPr>
              <p:spPr bwMode="auto">
                <a:xfrm>
                  <a:off x="702" y="181"/>
                  <a:ext cx="71" cy="29"/>
                </a:xfrm>
                <a:custGeom>
                  <a:avLst/>
                  <a:gdLst>
                    <a:gd name="T0" fmla="*/ 71 w 216"/>
                    <a:gd name="T1" fmla="*/ 0 h 93"/>
                    <a:gd name="T2" fmla="*/ 58 w 216"/>
                    <a:gd name="T3" fmla="*/ 0 h 93"/>
                    <a:gd name="T4" fmla="*/ 45 w 216"/>
                    <a:gd name="T5" fmla="*/ 2 h 93"/>
                    <a:gd name="T6" fmla="*/ 35 w 216"/>
                    <a:gd name="T7" fmla="*/ 4 h 93"/>
                    <a:gd name="T8" fmla="*/ 25 w 216"/>
                    <a:gd name="T9" fmla="*/ 7 h 93"/>
                    <a:gd name="T10" fmla="*/ 17 w 216"/>
                    <a:gd name="T11" fmla="*/ 12 h 93"/>
                    <a:gd name="T12" fmla="*/ 10 w 216"/>
                    <a:gd name="T13" fmla="*/ 17 h 93"/>
                    <a:gd name="T14" fmla="*/ 4 w 216"/>
                    <a:gd name="T15" fmla="*/ 23 h 93"/>
                    <a:gd name="T16" fmla="*/ 0 w 216"/>
                    <a:gd name="T17" fmla="*/ 29 h 93"/>
                    <a:gd name="T18" fmla="*/ 8 w 216"/>
                    <a:gd name="T19" fmla="*/ 26 h 93"/>
                    <a:gd name="T20" fmla="*/ 15 w 216"/>
                    <a:gd name="T21" fmla="*/ 23 h 93"/>
                    <a:gd name="T22" fmla="*/ 24 w 216"/>
                    <a:gd name="T23" fmla="*/ 21 h 93"/>
                    <a:gd name="T24" fmla="*/ 33 w 216"/>
                    <a:gd name="T25" fmla="*/ 19 h 93"/>
                    <a:gd name="T26" fmla="*/ 42 w 216"/>
                    <a:gd name="T27" fmla="*/ 18 h 93"/>
                    <a:gd name="T28" fmla="*/ 51 w 216"/>
                    <a:gd name="T29" fmla="*/ 18 h 93"/>
                    <a:gd name="T30" fmla="*/ 61 w 216"/>
                    <a:gd name="T31" fmla="*/ 19 h 93"/>
                    <a:gd name="T32" fmla="*/ 71 w 216"/>
                    <a:gd name="T33" fmla="*/ 20 h 93"/>
                    <a:gd name="T34" fmla="*/ 68 w 216"/>
                    <a:gd name="T35" fmla="*/ 15 h 93"/>
                    <a:gd name="T36" fmla="*/ 67 w 216"/>
                    <a:gd name="T37" fmla="*/ 10 h 93"/>
                    <a:gd name="T38" fmla="*/ 67 w 216"/>
                    <a:gd name="T39" fmla="*/ 5 h 93"/>
                    <a:gd name="T40" fmla="*/ 71 w 216"/>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 h="93">
                      <a:moveTo>
                        <a:pt x="216" y="0"/>
                      </a:moveTo>
                      <a:lnTo>
                        <a:pt x="175" y="0"/>
                      </a:lnTo>
                      <a:lnTo>
                        <a:pt x="138" y="5"/>
                      </a:lnTo>
                      <a:lnTo>
                        <a:pt x="106" y="13"/>
                      </a:lnTo>
                      <a:lnTo>
                        <a:pt x="76" y="23"/>
                      </a:lnTo>
                      <a:lnTo>
                        <a:pt x="51" y="38"/>
                      </a:lnTo>
                      <a:lnTo>
                        <a:pt x="30" y="53"/>
                      </a:lnTo>
                      <a:lnTo>
                        <a:pt x="13" y="73"/>
                      </a:lnTo>
                      <a:lnTo>
                        <a:pt x="0" y="93"/>
                      </a:lnTo>
                      <a:lnTo>
                        <a:pt x="23" y="82"/>
                      </a:lnTo>
                      <a:lnTo>
                        <a:pt x="47" y="73"/>
                      </a:lnTo>
                      <a:lnTo>
                        <a:pt x="73" y="66"/>
                      </a:lnTo>
                      <a:lnTo>
                        <a:pt x="100" y="61"/>
                      </a:lnTo>
                      <a:lnTo>
                        <a:pt x="127" y="59"/>
                      </a:lnTo>
                      <a:lnTo>
                        <a:pt x="155" y="59"/>
                      </a:lnTo>
                      <a:lnTo>
                        <a:pt x="185" y="60"/>
                      </a:lnTo>
                      <a:lnTo>
                        <a:pt x="216" y="65"/>
                      </a:lnTo>
                      <a:lnTo>
                        <a:pt x="206" y="49"/>
                      </a:lnTo>
                      <a:lnTo>
                        <a:pt x="203" y="33"/>
                      </a:lnTo>
                      <a:lnTo>
                        <a:pt x="205" y="17"/>
                      </a:lnTo>
                      <a:lnTo>
                        <a:pt x="216"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29" name="Freeform 70"/>
                <p:cNvSpPr>
                  <a:spLocks/>
                </p:cNvSpPr>
                <p:nvPr/>
              </p:nvSpPr>
              <p:spPr bwMode="auto">
                <a:xfrm>
                  <a:off x="607" y="191"/>
                  <a:ext cx="58" cy="25"/>
                </a:xfrm>
                <a:custGeom>
                  <a:avLst/>
                  <a:gdLst>
                    <a:gd name="T0" fmla="*/ 58 w 179"/>
                    <a:gd name="T1" fmla="*/ 0 h 77"/>
                    <a:gd name="T2" fmla="*/ 48 w 179"/>
                    <a:gd name="T3" fmla="*/ 0 h 77"/>
                    <a:gd name="T4" fmla="*/ 40 w 179"/>
                    <a:gd name="T5" fmla="*/ 2 h 77"/>
                    <a:gd name="T6" fmla="*/ 30 w 179"/>
                    <a:gd name="T7" fmla="*/ 3 h 77"/>
                    <a:gd name="T8" fmla="*/ 23 w 179"/>
                    <a:gd name="T9" fmla="*/ 6 h 77"/>
                    <a:gd name="T10" fmla="*/ 16 w 179"/>
                    <a:gd name="T11" fmla="*/ 9 h 77"/>
                    <a:gd name="T12" fmla="*/ 10 w 179"/>
                    <a:gd name="T13" fmla="*/ 14 h 77"/>
                    <a:gd name="T14" fmla="*/ 5 w 179"/>
                    <a:gd name="T15" fmla="*/ 19 h 77"/>
                    <a:gd name="T16" fmla="*/ 0 w 179"/>
                    <a:gd name="T17" fmla="*/ 25 h 77"/>
                    <a:gd name="T18" fmla="*/ 6 w 179"/>
                    <a:gd name="T19" fmla="*/ 22 h 77"/>
                    <a:gd name="T20" fmla="*/ 13 w 179"/>
                    <a:gd name="T21" fmla="*/ 19 h 77"/>
                    <a:gd name="T22" fmla="*/ 20 w 179"/>
                    <a:gd name="T23" fmla="*/ 18 h 77"/>
                    <a:gd name="T24" fmla="*/ 27 w 179"/>
                    <a:gd name="T25" fmla="*/ 16 h 77"/>
                    <a:gd name="T26" fmla="*/ 34 w 179"/>
                    <a:gd name="T27" fmla="*/ 16 h 77"/>
                    <a:gd name="T28" fmla="*/ 42 w 179"/>
                    <a:gd name="T29" fmla="*/ 16 h 77"/>
                    <a:gd name="T30" fmla="*/ 50 w 179"/>
                    <a:gd name="T31" fmla="*/ 16 h 77"/>
                    <a:gd name="T32" fmla="*/ 58 w 179"/>
                    <a:gd name="T33" fmla="*/ 17 h 77"/>
                    <a:gd name="T34" fmla="*/ 56 w 179"/>
                    <a:gd name="T35" fmla="*/ 13 h 77"/>
                    <a:gd name="T36" fmla="*/ 54 w 179"/>
                    <a:gd name="T37" fmla="*/ 9 h 77"/>
                    <a:gd name="T38" fmla="*/ 55 w 179"/>
                    <a:gd name="T39" fmla="*/ 5 h 77"/>
                    <a:gd name="T40" fmla="*/ 58 w 179"/>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9" h="77">
                      <a:moveTo>
                        <a:pt x="179" y="0"/>
                      </a:moveTo>
                      <a:lnTo>
                        <a:pt x="149" y="1"/>
                      </a:lnTo>
                      <a:lnTo>
                        <a:pt x="122" y="5"/>
                      </a:lnTo>
                      <a:lnTo>
                        <a:pt x="94" y="10"/>
                      </a:lnTo>
                      <a:lnTo>
                        <a:pt x="71" y="18"/>
                      </a:lnTo>
                      <a:lnTo>
                        <a:pt x="49" y="28"/>
                      </a:lnTo>
                      <a:lnTo>
                        <a:pt x="30" y="42"/>
                      </a:lnTo>
                      <a:lnTo>
                        <a:pt x="14" y="58"/>
                      </a:lnTo>
                      <a:lnTo>
                        <a:pt x="0" y="77"/>
                      </a:lnTo>
                      <a:lnTo>
                        <a:pt x="20" y="68"/>
                      </a:lnTo>
                      <a:lnTo>
                        <a:pt x="40" y="60"/>
                      </a:lnTo>
                      <a:lnTo>
                        <a:pt x="62" y="54"/>
                      </a:lnTo>
                      <a:lnTo>
                        <a:pt x="83" y="50"/>
                      </a:lnTo>
                      <a:lnTo>
                        <a:pt x="106" y="49"/>
                      </a:lnTo>
                      <a:lnTo>
                        <a:pt x="130" y="49"/>
                      </a:lnTo>
                      <a:lnTo>
                        <a:pt x="155" y="50"/>
                      </a:lnTo>
                      <a:lnTo>
                        <a:pt x="179" y="53"/>
                      </a:lnTo>
                      <a:lnTo>
                        <a:pt x="172" y="41"/>
                      </a:lnTo>
                      <a:lnTo>
                        <a:pt x="168" y="27"/>
                      </a:lnTo>
                      <a:lnTo>
                        <a:pt x="170" y="15"/>
                      </a:lnTo>
                      <a:lnTo>
                        <a:pt x="179"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30" name="Freeform 71"/>
                <p:cNvSpPr>
                  <a:spLocks/>
                </p:cNvSpPr>
                <p:nvPr/>
              </p:nvSpPr>
              <p:spPr bwMode="auto">
                <a:xfrm>
                  <a:off x="486" y="173"/>
                  <a:ext cx="66" cy="29"/>
                </a:xfrm>
                <a:custGeom>
                  <a:avLst/>
                  <a:gdLst>
                    <a:gd name="T0" fmla="*/ 66 w 208"/>
                    <a:gd name="T1" fmla="*/ 0 h 89"/>
                    <a:gd name="T2" fmla="*/ 55 w 208"/>
                    <a:gd name="T3" fmla="*/ 0 h 89"/>
                    <a:gd name="T4" fmla="*/ 44 w 208"/>
                    <a:gd name="T5" fmla="*/ 2 h 89"/>
                    <a:gd name="T6" fmla="*/ 35 w 208"/>
                    <a:gd name="T7" fmla="*/ 5 h 89"/>
                    <a:gd name="T8" fmla="*/ 26 w 208"/>
                    <a:gd name="T9" fmla="*/ 8 h 89"/>
                    <a:gd name="T10" fmla="*/ 18 w 208"/>
                    <a:gd name="T11" fmla="*/ 12 h 89"/>
                    <a:gd name="T12" fmla="*/ 11 w 208"/>
                    <a:gd name="T13" fmla="*/ 17 h 89"/>
                    <a:gd name="T14" fmla="*/ 5 w 208"/>
                    <a:gd name="T15" fmla="*/ 23 h 89"/>
                    <a:gd name="T16" fmla="*/ 0 w 208"/>
                    <a:gd name="T17" fmla="*/ 29 h 89"/>
                    <a:gd name="T18" fmla="*/ 7 w 208"/>
                    <a:gd name="T19" fmla="*/ 26 h 89"/>
                    <a:gd name="T20" fmla="*/ 15 w 208"/>
                    <a:gd name="T21" fmla="*/ 23 h 89"/>
                    <a:gd name="T22" fmla="*/ 23 w 208"/>
                    <a:gd name="T23" fmla="*/ 21 h 89"/>
                    <a:gd name="T24" fmla="*/ 30 w 208"/>
                    <a:gd name="T25" fmla="*/ 19 h 89"/>
                    <a:gd name="T26" fmla="*/ 39 w 208"/>
                    <a:gd name="T27" fmla="*/ 18 h 89"/>
                    <a:gd name="T28" fmla="*/ 48 w 208"/>
                    <a:gd name="T29" fmla="*/ 18 h 89"/>
                    <a:gd name="T30" fmla="*/ 57 w 208"/>
                    <a:gd name="T31" fmla="*/ 19 h 89"/>
                    <a:gd name="T32" fmla="*/ 66 w 208"/>
                    <a:gd name="T33" fmla="*/ 20 h 89"/>
                    <a:gd name="T34" fmla="*/ 63 w 208"/>
                    <a:gd name="T35" fmla="*/ 15 h 89"/>
                    <a:gd name="T36" fmla="*/ 62 w 208"/>
                    <a:gd name="T37" fmla="*/ 10 h 89"/>
                    <a:gd name="T38" fmla="*/ 63 w 208"/>
                    <a:gd name="T39" fmla="*/ 5 h 89"/>
                    <a:gd name="T40" fmla="*/ 66 w 208"/>
                    <a:gd name="T41" fmla="*/ 0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8" h="89">
                      <a:moveTo>
                        <a:pt x="208" y="0"/>
                      </a:moveTo>
                      <a:lnTo>
                        <a:pt x="173" y="1"/>
                      </a:lnTo>
                      <a:lnTo>
                        <a:pt x="140" y="7"/>
                      </a:lnTo>
                      <a:lnTo>
                        <a:pt x="110" y="14"/>
                      </a:lnTo>
                      <a:lnTo>
                        <a:pt x="82" y="24"/>
                      </a:lnTo>
                      <a:lnTo>
                        <a:pt x="56" y="38"/>
                      </a:lnTo>
                      <a:lnTo>
                        <a:pt x="35" y="53"/>
                      </a:lnTo>
                      <a:lnTo>
                        <a:pt x="15" y="70"/>
                      </a:lnTo>
                      <a:lnTo>
                        <a:pt x="0" y="89"/>
                      </a:lnTo>
                      <a:lnTo>
                        <a:pt x="22" y="79"/>
                      </a:lnTo>
                      <a:lnTo>
                        <a:pt x="46" y="70"/>
                      </a:lnTo>
                      <a:lnTo>
                        <a:pt x="71" y="63"/>
                      </a:lnTo>
                      <a:lnTo>
                        <a:pt x="96" y="58"/>
                      </a:lnTo>
                      <a:lnTo>
                        <a:pt x="123" y="56"/>
                      </a:lnTo>
                      <a:lnTo>
                        <a:pt x="150" y="56"/>
                      </a:lnTo>
                      <a:lnTo>
                        <a:pt x="179" y="58"/>
                      </a:lnTo>
                      <a:lnTo>
                        <a:pt x="208" y="62"/>
                      </a:lnTo>
                      <a:lnTo>
                        <a:pt x="199" y="47"/>
                      </a:lnTo>
                      <a:lnTo>
                        <a:pt x="196" y="32"/>
                      </a:lnTo>
                      <a:lnTo>
                        <a:pt x="198" y="16"/>
                      </a:lnTo>
                      <a:lnTo>
                        <a:pt x="208"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31" name="Freeform 72"/>
                <p:cNvSpPr>
                  <a:spLocks/>
                </p:cNvSpPr>
                <p:nvPr/>
              </p:nvSpPr>
              <p:spPr bwMode="auto">
                <a:xfrm>
                  <a:off x="357" y="170"/>
                  <a:ext cx="84" cy="35"/>
                </a:xfrm>
                <a:custGeom>
                  <a:avLst/>
                  <a:gdLst>
                    <a:gd name="T0" fmla="*/ 84 w 264"/>
                    <a:gd name="T1" fmla="*/ 0 h 111"/>
                    <a:gd name="T2" fmla="*/ 69 w 264"/>
                    <a:gd name="T3" fmla="*/ 0 h 111"/>
                    <a:gd name="T4" fmla="*/ 56 w 264"/>
                    <a:gd name="T5" fmla="*/ 2 h 111"/>
                    <a:gd name="T6" fmla="*/ 44 w 264"/>
                    <a:gd name="T7" fmla="*/ 4 h 111"/>
                    <a:gd name="T8" fmla="*/ 34 w 264"/>
                    <a:gd name="T9" fmla="*/ 8 h 111"/>
                    <a:gd name="T10" fmla="*/ 24 w 264"/>
                    <a:gd name="T11" fmla="*/ 13 h 111"/>
                    <a:gd name="T12" fmla="*/ 15 w 264"/>
                    <a:gd name="T13" fmla="*/ 19 h 111"/>
                    <a:gd name="T14" fmla="*/ 7 w 264"/>
                    <a:gd name="T15" fmla="*/ 26 h 111"/>
                    <a:gd name="T16" fmla="*/ 0 w 264"/>
                    <a:gd name="T17" fmla="*/ 35 h 111"/>
                    <a:gd name="T18" fmla="*/ 10 w 264"/>
                    <a:gd name="T19" fmla="*/ 31 h 111"/>
                    <a:gd name="T20" fmla="*/ 18 w 264"/>
                    <a:gd name="T21" fmla="*/ 28 h 111"/>
                    <a:gd name="T22" fmla="*/ 29 w 264"/>
                    <a:gd name="T23" fmla="*/ 25 h 111"/>
                    <a:gd name="T24" fmla="*/ 39 w 264"/>
                    <a:gd name="T25" fmla="*/ 23 h 111"/>
                    <a:gd name="T26" fmla="*/ 50 w 264"/>
                    <a:gd name="T27" fmla="*/ 22 h 111"/>
                    <a:gd name="T28" fmla="*/ 61 w 264"/>
                    <a:gd name="T29" fmla="*/ 22 h 111"/>
                    <a:gd name="T30" fmla="*/ 72 w 264"/>
                    <a:gd name="T31" fmla="*/ 23 h 111"/>
                    <a:gd name="T32" fmla="*/ 84 w 264"/>
                    <a:gd name="T33" fmla="*/ 24 h 111"/>
                    <a:gd name="T34" fmla="*/ 80 w 264"/>
                    <a:gd name="T35" fmla="*/ 18 h 111"/>
                    <a:gd name="T36" fmla="*/ 79 w 264"/>
                    <a:gd name="T37" fmla="*/ 13 h 111"/>
                    <a:gd name="T38" fmla="*/ 80 w 264"/>
                    <a:gd name="T39" fmla="*/ 7 h 111"/>
                    <a:gd name="T40" fmla="*/ 81 w 264"/>
                    <a:gd name="T41" fmla="*/ 3 h 111"/>
                    <a:gd name="T42" fmla="*/ 84 w 264"/>
                    <a:gd name="T43" fmla="*/ 0 h 1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4" h="111">
                      <a:moveTo>
                        <a:pt x="264" y="0"/>
                      </a:moveTo>
                      <a:lnTo>
                        <a:pt x="217" y="1"/>
                      </a:lnTo>
                      <a:lnTo>
                        <a:pt x="176" y="6"/>
                      </a:lnTo>
                      <a:lnTo>
                        <a:pt x="139" y="14"/>
                      </a:lnTo>
                      <a:lnTo>
                        <a:pt x="106" y="25"/>
                      </a:lnTo>
                      <a:lnTo>
                        <a:pt x="75" y="41"/>
                      </a:lnTo>
                      <a:lnTo>
                        <a:pt x="48" y="60"/>
                      </a:lnTo>
                      <a:lnTo>
                        <a:pt x="23" y="84"/>
                      </a:lnTo>
                      <a:lnTo>
                        <a:pt x="0" y="111"/>
                      </a:lnTo>
                      <a:lnTo>
                        <a:pt x="30" y="98"/>
                      </a:lnTo>
                      <a:lnTo>
                        <a:pt x="58" y="88"/>
                      </a:lnTo>
                      <a:lnTo>
                        <a:pt x="90" y="79"/>
                      </a:lnTo>
                      <a:lnTo>
                        <a:pt x="122" y="73"/>
                      </a:lnTo>
                      <a:lnTo>
                        <a:pt x="156" y="71"/>
                      </a:lnTo>
                      <a:lnTo>
                        <a:pt x="191" y="71"/>
                      </a:lnTo>
                      <a:lnTo>
                        <a:pt x="226" y="73"/>
                      </a:lnTo>
                      <a:lnTo>
                        <a:pt x="264" y="77"/>
                      </a:lnTo>
                      <a:lnTo>
                        <a:pt x="252" y="58"/>
                      </a:lnTo>
                      <a:lnTo>
                        <a:pt x="248" y="40"/>
                      </a:lnTo>
                      <a:lnTo>
                        <a:pt x="251" y="21"/>
                      </a:lnTo>
                      <a:lnTo>
                        <a:pt x="256" y="10"/>
                      </a:lnTo>
                      <a:lnTo>
                        <a:pt x="264"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32" name="Freeform 73"/>
                <p:cNvSpPr>
                  <a:spLocks/>
                </p:cNvSpPr>
                <p:nvPr/>
              </p:nvSpPr>
              <p:spPr bwMode="auto">
                <a:xfrm>
                  <a:off x="294" y="213"/>
                  <a:ext cx="52" cy="32"/>
                </a:xfrm>
                <a:custGeom>
                  <a:avLst/>
                  <a:gdLst>
                    <a:gd name="T0" fmla="*/ 52 w 161"/>
                    <a:gd name="T1" fmla="*/ 0 h 100"/>
                    <a:gd name="T2" fmla="*/ 42 w 161"/>
                    <a:gd name="T3" fmla="*/ 2 h 100"/>
                    <a:gd name="T4" fmla="*/ 33 w 161"/>
                    <a:gd name="T5" fmla="*/ 4 h 100"/>
                    <a:gd name="T6" fmla="*/ 26 w 161"/>
                    <a:gd name="T7" fmla="*/ 7 h 100"/>
                    <a:gd name="T8" fmla="*/ 21 w 161"/>
                    <a:gd name="T9" fmla="*/ 10 h 100"/>
                    <a:gd name="T10" fmla="*/ 16 w 161"/>
                    <a:gd name="T11" fmla="*/ 14 h 100"/>
                    <a:gd name="T12" fmla="*/ 10 w 161"/>
                    <a:gd name="T13" fmla="*/ 19 h 100"/>
                    <a:gd name="T14" fmla="*/ 5 w 161"/>
                    <a:gd name="T15" fmla="*/ 25 h 100"/>
                    <a:gd name="T16" fmla="*/ 0 w 161"/>
                    <a:gd name="T17" fmla="*/ 32 h 100"/>
                    <a:gd name="T18" fmla="*/ 13 w 161"/>
                    <a:gd name="T19" fmla="*/ 25 h 100"/>
                    <a:gd name="T20" fmla="*/ 19 w 161"/>
                    <a:gd name="T21" fmla="*/ 23 h 100"/>
                    <a:gd name="T22" fmla="*/ 25 w 161"/>
                    <a:gd name="T23" fmla="*/ 22 h 100"/>
                    <a:gd name="T24" fmla="*/ 30 w 161"/>
                    <a:gd name="T25" fmla="*/ 21 h 100"/>
                    <a:gd name="T26" fmla="*/ 36 w 161"/>
                    <a:gd name="T27" fmla="*/ 20 h 100"/>
                    <a:gd name="T28" fmla="*/ 44 w 161"/>
                    <a:gd name="T29" fmla="*/ 20 h 100"/>
                    <a:gd name="T30" fmla="*/ 52 w 161"/>
                    <a:gd name="T31" fmla="*/ 21 h 100"/>
                    <a:gd name="T32" fmla="*/ 48 w 161"/>
                    <a:gd name="T33" fmla="*/ 16 h 100"/>
                    <a:gd name="T34" fmla="*/ 47 w 161"/>
                    <a:gd name="T35" fmla="*/ 11 h 100"/>
                    <a:gd name="T36" fmla="*/ 48 w 161"/>
                    <a:gd name="T37" fmla="*/ 5 h 100"/>
                    <a:gd name="T38" fmla="*/ 52 w 161"/>
                    <a:gd name="T39" fmla="*/ 0 h 1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1" h="100">
                      <a:moveTo>
                        <a:pt x="161" y="0"/>
                      </a:moveTo>
                      <a:lnTo>
                        <a:pt x="129" y="6"/>
                      </a:lnTo>
                      <a:lnTo>
                        <a:pt x="103" y="14"/>
                      </a:lnTo>
                      <a:lnTo>
                        <a:pt x="81" y="21"/>
                      </a:lnTo>
                      <a:lnTo>
                        <a:pt x="64" y="31"/>
                      </a:lnTo>
                      <a:lnTo>
                        <a:pt x="48" y="43"/>
                      </a:lnTo>
                      <a:lnTo>
                        <a:pt x="32" y="58"/>
                      </a:lnTo>
                      <a:lnTo>
                        <a:pt x="17" y="77"/>
                      </a:lnTo>
                      <a:lnTo>
                        <a:pt x="0" y="100"/>
                      </a:lnTo>
                      <a:lnTo>
                        <a:pt x="40" y="79"/>
                      </a:lnTo>
                      <a:lnTo>
                        <a:pt x="59" y="73"/>
                      </a:lnTo>
                      <a:lnTo>
                        <a:pt x="76" y="68"/>
                      </a:lnTo>
                      <a:lnTo>
                        <a:pt x="94" y="65"/>
                      </a:lnTo>
                      <a:lnTo>
                        <a:pt x="113" y="62"/>
                      </a:lnTo>
                      <a:lnTo>
                        <a:pt x="135" y="62"/>
                      </a:lnTo>
                      <a:lnTo>
                        <a:pt x="161" y="65"/>
                      </a:lnTo>
                      <a:lnTo>
                        <a:pt x="150" y="49"/>
                      </a:lnTo>
                      <a:lnTo>
                        <a:pt x="147" y="33"/>
                      </a:lnTo>
                      <a:lnTo>
                        <a:pt x="150" y="17"/>
                      </a:lnTo>
                      <a:lnTo>
                        <a:pt x="161"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33" name="Freeform 74"/>
                <p:cNvSpPr>
                  <a:spLocks/>
                </p:cNvSpPr>
                <p:nvPr/>
              </p:nvSpPr>
              <p:spPr bwMode="auto">
                <a:xfrm>
                  <a:off x="191" y="268"/>
                  <a:ext cx="49" cy="32"/>
                </a:xfrm>
                <a:custGeom>
                  <a:avLst/>
                  <a:gdLst>
                    <a:gd name="T0" fmla="*/ 49 w 147"/>
                    <a:gd name="T1" fmla="*/ 0 h 103"/>
                    <a:gd name="T2" fmla="*/ 42 w 147"/>
                    <a:gd name="T3" fmla="*/ 1 h 103"/>
                    <a:gd name="T4" fmla="*/ 34 w 147"/>
                    <a:gd name="T5" fmla="*/ 3 h 103"/>
                    <a:gd name="T6" fmla="*/ 27 w 147"/>
                    <a:gd name="T7" fmla="*/ 6 h 103"/>
                    <a:gd name="T8" fmla="*/ 20 w 147"/>
                    <a:gd name="T9" fmla="*/ 9 h 103"/>
                    <a:gd name="T10" fmla="*/ 13 w 147"/>
                    <a:gd name="T11" fmla="*/ 13 h 103"/>
                    <a:gd name="T12" fmla="*/ 8 w 147"/>
                    <a:gd name="T13" fmla="*/ 19 h 103"/>
                    <a:gd name="T14" fmla="*/ 3 w 147"/>
                    <a:gd name="T15" fmla="*/ 25 h 103"/>
                    <a:gd name="T16" fmla="*/ 0 w 147"/>
                    <a:gd name="T17" fmla="*/ 32 h 103"/>
                    <a:gd name="T18" fmla="*/ 13 w 147"/>
                    <a:gd name="T19" fmla="*/ 25 h 103"/>
                    <a:gd name="T20" fmla="*/ 19 w 147"/>
                    <a:gd name="T21" fmla="*/ 24 h 103"/>
                    <a:gd name="T22" fmla="*/ 25 w 147"/>
                    <a:gd name="T23" fmla="*/ 22 h 103"/>
                    <a:gd name="T24" fmla="*/ 30 w 147"/>
                    <a:gd name="T25" fmla="*/ 21 h 103"/>
                    <a:gd name="T26" fmla="*/ 36 w 147"/>
                    <a:gd name="T27" fmla="*/ 20 h 103"/>
                    <a:gd name="T28" fmla="*/ 49 w 147"/>
                    <a:gd name="T29" fmla="*/ 20 h 103"/>
                    <a:gd name="T30" fmla="*/ 47 w 147"/>
                    <a:gd name="T31" fmla="*/ 15 h 103"/>
                    <a:gd name="T32" fmla="*/ 46 w 147"/>
                    <a:gd name="T33" fmla="*/ 10 h 103"/>
                    <a:gd name="T34" fmla="*/ 48 w 147"/>
                    <a:gd name="T35" fmla="*/ 5 h 103"/>
                    <a:gd name="T36" fmla="*/ 49 w 147"/>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7" h="103">
                      <a:moveTo>
                        <a:pt x="147" y="0"/>
                      </a:moveTo>
                      <a:lnTo>
                        <a:pt x="126" y="3"/>
                      </a:lnTo>
                      <a:lnTo>
                        <a:pt x="103" y="10"/>
                      </a:lnTo>
                      <a:lnTo>
                        <a:pt x="81" y="18"/>
                      </a:lnTo>
                      <a:lnTo>
                        <a:pt x="59" y="29"/>
                      </a:lnTo>
                      <a:lnTo>
                        <a:pt x="40" y="43"/>
                      </a:lnTo>
                      <a:lnTo>
                        <a:pt x="24" y="60"/>
                      </a:lnTo>
                      <a:lnTo>
                        <a:pt x="9" y="79"/>
                      </a:lnTo>
                      <a:lnTo>
                        <a:pt x="0" y="103"/>
                      </a:lnTo>
                      <a:lnTo>
                        <a:pt x="40" y="82"/>
                      </a:lnTo>
                      <a:lnTo>
                        <a:pt x="58" y="76"/>
                      </a:lnTo>
                      <a:lnTo>
                        <a:pt x="74" y="70"/>
                      </a:lnTo>
                      <a:lnTo>
                        <a:pt x="91" y="66"/>
                      </a:lnTo>
                      <a:lnTo>
                        <a:pt x="108" y="65"/>
                      </a:lnTo>
                      <a:lnTo>
                        <a:pt x="147" y="64"/>
                      </a:lnTo>
                      <a:lnTo>
                        <a:pt x="142" y="47"/>
                      </a:lnTo>
                      <a:lnTo>
                        <a:pt x="139" y="31"/>
                      </a:lnTo>
                      <a:lnTo>
                        <a:pt x="143" y="15"/>
                      </a:lnTo>
                      <a:lnTo>
                        <a:pt x="147"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834" name="Freeform 75"/>
                <p:cNvSpPr>
                  <a:spLocks/>
                </p:cNvSpPr>
                <p:nvPr/>
              </p:nvSpPr>
              <p:spPr bwMode="auto">
                <a:xfrm>
                  <a:off x="534" y="265"/>
                  <a:ext cx="78" cy="62"/>
                </a:xfrm>
                <a:custGeom>
                  <a:avLst/>
                  <a:gdLst>
                    <a:gd name="T0" fmla="*/ 78 w 240"/>
                    <a:gd name="T1" fmla="*/ 41 h 198"/>
                    <a:gd name="T2" fmla="*/ 72 w 240"/>
                    <a:gd name="T3" fmla="*/ 47 h 198"/>
                    <a:gd name="T4" fmla="*/ 65 w 240"/>
                    <a:gd name="T5" fmla="*/ 53 h 198"/>
                    <a:gd name="T6" fmla="*/ 56 w 240"/>
                    <a:gd name="T7" fmla="*/ 57 h 198"/>
                    <a:gd name="T8" fmla="*/ 51 w 240"/>
                    <a:gd name="T9" fmla="*/ 59 h 198"/>
                    <a:gd name="T10" fmla="*/ 46 w 240"/>
                    <a:gd name="T11" fmla="*/ 60 h 198"/>
                    <a:gd name="T12" fmla="*/ 36 w 240"/>
                    <a:gd name="T13" fmla="*/ 62 h 198"/>
                    <a:gd name="T14" fmla="*/ 30 w 240"/>
                    <a:gd name="T15" fmla="*/ 62 h 198"/>
                    <a:gd name="T16" fmla="*/ 24 w 240"/>
                    <a:gd name="T17" fmla="*/ 62 h 198"/>
                    <a:gd name="T18" fmla="*/ 18 w 240"/>
                    <a:gd name="T19" fmla="*/ 62 h 198"/>
                    <a:gd name="T20" fmla="*/ 12 w 240"/>
                    <a:gd name="T21" fmla="*/ 60 h 198"/>
                    <a:gd name="T22" fmla="*/ 6 w 240"/>
                    <a:gd name="T23" fmla="*/ 59 h 198"/>
                    <a:gd name="T24" fmla="*/ 0 w 240"/>
                    <a:gd name="T25" fmla="*/ 57 h 198"/>
                    <a:gd name="T26" fmla="*/ 45 w 240"/>
                    <a:gd name="T27" fmla="*/ 0 h 198"/>
                    <a:gd name="T28" fmla="*/ 78 w 240"/>
                    <a:gd name="T29" fmla="*/ 41 h 1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0" h="198">
                      <a:moveTo>
                        <a:pt x="240" y="131"/>
                      </a:moveTo>
                      <a:lnTo>
                        <a:pt x="222" y="151"/>
                      </a:lnTo>
                      <a:lnTo>
                        <a:pt x="199" y="168"/>
                      </a:lnTo>
                      <a:lnTo>
                        <a:pt x="172" y="182"/>
                      </a:lnTo>
                      <a:lnTo>
                        <a:pt x="157" y="188"/>
                      </a:lnTo>
                      <a:lnTo>
                        <a:pt x="142" y="192"/>
                      </a:lnTo>
                      <a:lnTo>
                        <a:pt x="110" y="198"/>
                      </a:lnTo>
                      <a:lnTo>
                        <a:pt x="93" y="198"/>
                      </a:lnTo>
                      <a:lnTo>
                        <a:pt x="74" y="198"/>
                      </a:lnTo>
                      <a:lnTo>
                        <a:pt x="56" y="197"/>
                      </a:lnTo>
                      <a:lnTo>
                        <a:pt x="38" y="193"/>
                      </a:lnTo>
                      <a:lnTo>
                        <a:pt x="19" y="188"/>
                      </a:lnTo>
                      <a:lnTo>
                        <a:pt x="0" y="181"/>
                      </a:lnTo>
                      <a:lnTo>
                        <a:pt x="137" y="0"/>
                      </a:lnTo>
                      <a:lnTo>
                        <a:pt x="240" y="131"/>
                      </a:lnTo>
                      <a:close/>
                    </a:path>
                  </a:pathLst>
                </a:custGeom>
                <a:solidFill>
                  <a:srgbClr val="98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grpSp>
        </p:grpSp>
        <p:grpSp>
          <p:nvGrpSpPr>
            <p:cNvPr id="2638" name="Group 76"/>
            <p:cNvGrpSpPr>
              <a:grpSpLocks/>
            </p:cNvGrpSpPr>
            <p:nvPr/>
          </p:nvGrpSpPr>
          <p:grpSpPr bwMode="auto">
            <a:xfrm>
              <a:off x="1038" y="3349"/>
              <a:ext cx="335" cy="162"/>
              <a:chOff x="126" y="184"/>
              <a:chExt cx="817" cy="343"/>
            </a:xfrm>
          </p:grpSpPr>
          <p:sp>
            <p:nvSpPr>
              <p:cNvPr id="2705" name="Line 77"/>
              <p:cNvSpPr>
                <a:spLocks noChangeShapeType="1"/>
              </p:cNvSpPr>
              <p:nvPr/>
            </p:nvSpPr>
            <p:spPr bwMode="auto">
              <a:xfrm flipH="1">
                <a:off x="172"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06" name="Line 78"/>
              <p:cNvSpPr>
                <a:spLocks noChangeShapeType="1"/>
              </p:cNvSpPr>
              <p:nvPr/>
            </p:nvSpPr>
            <p:spPr bwMode="auto">
              <a:xfrm flipH="1">
                <a:off x="262"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07" name="Line 79"/>
              <p:cNvSpPr>
                <a:spLocks noChangeShapeType="1"/>
              </p:cNvSpPr>
              <p:nvPr/>
            </p:nvSpPr>
            <p:spPr bwMode="auto">
              <a:xfrm flipH="1">
                <a:off x="308"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08" name="Line 80"/>
              <p:cNvSpPr>
                <a:spLocks noChangeShapeType="1"/>
              </p:cNvSpPr>
              <p:nvPr/>
            </p:nvSpPr>
            <p:spPr bwMode="auto">
              <a:xfrm flipH="1">
                <a:off x="353"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09" name="Line 81"/>
              <p:cNvSpPr>
                <a:spLocks noChangeShapeType="1"/>
              </p:cNvSpPr>
              <p:nvPr/>
            </p:nvSpPr>
            <p:spPr bwMode="auto">
              <a:xfrm flipH="1">
                <a:off x="398"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10" name="Line 82"/>
              <p:cNvSpPr>
                <a:spLocks noChangeShapeType="1"/>
              </p:cNvSpPr>
              <p:nvPr/>
            </p:nvSpPr>
            <p:spPr bwMode="auto">
              <a:xfrm flipH="1">
                <a:off x="217"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11" name="Line 83"/>
              <p:cNvSpPr>
                <a:spLocks noChangeShapeType="1"/>
              </p:cNvSpPr>
              <p:nvPr/>
            </p:nvSpPr>
            <p:spPr bwMode="auto">
              <a:xfrm flipH="1">
                <a:off x="126"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12" name="Line 84"/>
              <p:cNvSpPr>
                <a:spLocks noChangeShapeType="1"/>
              </p:cNvSpPr>
              <p:nvPr/>
            </p:nvSpPr>
            <p:spPr bwMode="auto">
              <a:xfrm flipH="1">
                <a:off x="445"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13" name="Line 85"/>
              <p:cNvSpPr>
                <a:spLocks noChangeShapeType="1"/>
              </p:cNvSpPr>
              <p:nvPr/>
            </p:nvSpPr>
            <p:spPr bwMode="auto">
              <a:xfrm flipH="1">
                <a:off x="535"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14" name="Line 86"/>
              <p:cNvSpPr>
                <a:spLocks noChangeShapeType="1"/>
              </p:cNvSpPr>
              <p:nvPr/>
            </p:nvSpPr>
            <p:spPr bwMode="auto">
              <a:xfrm flipH="1">
                <a:off x="581"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15" name="Line 87"/>
              <p:cNvSpPr>
                <a:spLocks noChangeShapeType="1"/>
              </p:cNvSpPr>
              <p:nvPr/>
            </p:nvSpPr>
            <p:spPr bwMode="auto">
              <a:xfrm flipH="1">
                <a:off x="626"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16" name="Line 88"/>
              <p:cNvSpPr>
                <a:spLocks noChangeShapeType="1"/>
              </p:cNvSpPr>
              <p:nvPr/>
            </p:nvSpPr>
            <p:spPr bwMode="auto">
              <a:xfrm flipH="1">
                <a:off x="671"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17" name="Line 89"/>
              <p:cNvSpPr>
                <a:spLocks noChangeShapeType="1"/>
              </p:cNvSpPr>
              <p:nvPr/>
            </p:nvSpPr>
            <p:spPr bwMode="auto">
              <a:xfrm flipH="1">
                <a:off x="490"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718" name="Line 90"/>
              <p:cNvSpPr>
                <a:spLocks noChangeShapeType="1"/>
              </p:cNvSpPr>
              <p:nvPr/>
            </p:nvSpPr>
            <p:spPr bwMode="auto">
              <a:xfrm flipH="1">
                <a:off x="399"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grpSp>
            <p:nvGrpSpPr>
              <p:cNvPr id="2719" name="Group 91"/>
              <p:cNvGrpSpPr>
                <a:grpSpLocks/>
              </p:cNvGrpSpPr>
              <p:nvPr/>
            </p:nvGrpSpPr>
            <p:grpSpPr bwMode="auto">
              <a:xfrm>
                <a:off x="178" y="184"/>
                <a:ext cx="765" cy="207"/>
                <a:chOff x="178" y="164"/>
                <a:chExt cx="765" cy="207"/>
              </a:xfrm>
            </p:grpSpPr>
            <p:sp>
              <p:nvSpPr>
                <p:cNvPr id="2720" name="Freeform 92"/>
                <p:cNvSpPr>
                  <a:spLocks/>
                </p:cNvSpPr>
                <p:nvPr/>
              </p:nvSpPr>
              <p:spPr bwMode="auto">
                <a:xfrm>
                  <a:off x="183" y="164"/>
                  <a:ext cx="754" cy="201"/>
                </a:xfrm>
                <a:custGeom>
                  <a:avLst/>
                  <a:gdLst>
                    <a:gd name="T0" fmla="*/ 746 w 2340"/>
                    <a:gd name="T1" fmla="*/ 116 h 633"/>
                    <a:gd name="T2" fmla="*/ 719 w 2340"/>
                    <a:gd name="T3" fmla="*/ 97 h 633"/>
                    <a:gd name="T4" fmla="*/ 677 w 2340"/>
                    <a:gd name="T5" fmla="*/ 92 h 633"/>
                    <a:gd name="T6" fmla="*/ 679 w 2340"/>
                    <a:gd name="T7" fmla="*/ 92 h 633"/>
                    <a:gd name="T8" fmla="*/ 664 w 2340"/>
                    <a:gd name="T9" fmla="*/ 76 h 633"/>
                    <a:gd name="T10" fmla="*/ 632 w 2340"/>
                    <a:gd name="T11" fmla="*/ 72 h 633"/>
                    <a:gd name="T12" fmla="*/ 655 w 2340"/>
                    <a:gd name="T13" fmla="*/ 63 h 633"/>
                    <a:gd name="T14" fmla="*/ 651 w 2340"/>
                    <a:gd name="T15" fmla="*/ 39 h 633"/>
                    <a:gd name="T16" fmla="*/ 631 w 2340"/>
                    <a:gd name="T17" fmla="*/ 20 h 633"/>
                    <a:gd name="T18" fmla="*/ 598 w 2340"/>
                    <a:gd name="T19" fmla="*/ 10 h 633"/>
                    <a:gd name="T20" fmla="*/ 559 w 2340"/>
                    <a:gd name="T21" fmla="*/ 11 h 633"/>
                    <a:gd name="T22" fmla="*/ 528 w 2340"/>
                    <a:gd name="T23" fmla="*/ 24 h 633"/>
                    <a:gd name="T24" fmla="*/ 510 w 2340"/>
                    <a:gd name="T25" fmla="*/ 46 h 633"/>
                    <a:gd name="T26" fmla="*/ 510 w 2340"/>
                    <a:gd name="T27" fmla="*/ 27 h 633"/>
                    <a:gd name="T28" fmla="*/ 478 w 2340"/>
                    <a:gd name="T29" fmla="*/ 21 h 633"/>
                    <a:gd name="T30" fmla="*/ 443 w 2340"/>
                    <a:gd name="T31" fmla="*/ 27 h 633"/>
                    <a:gd name="T32" fmla="*/ 427 w 2340"/>
                    <a:gd name="T33" fmla="*/ 37 h 633"/>
                    <a:gd name="T34" fmla="*/ 404 w 2340"/>
                    <a:gd name="T35" fmla="*/ 8 h 633"/>
                    <a:gd name="T36" fmla="*/ 352 w 2340"/>
                    <a:gd name="T37" fmla="*/ 3 h 633"/>
                    <a:gd name="T38" fmla="*/ 306 w 2340"/>
                    <a:gd name="T39" fmla="*/ 20 h 633"/>
                    <a:gd name="T40" fmla="*/ 306 w 2340"/>
                    <a:gd name="T41" fmla="*/ 21 h 633"/>
                    <a:gd name="T42" fmla="*/ 270 w 2340"/>
                    <a:gd name="T43" fmla="*/ 1 h 633"/>
                    <a:gd name="T44" fmla="*/ 210 w 2340"/>
                    <a:gd name="T45" fmla="*/ 6 h 633"/>
                    <a:gd name="T46" fmla="*/ 172 w 2340"/>
                    <a:gd name="T47" fmla="*/ 34 h 633"/>
                    <a:gd name="T48" fmla="*/ 167 w 2340"/>
                    <a:gd name="T49" fmla="*/ 45 h 633"/>
                    <a:gd name="T50" fmla="*/ 144 w 2340"/>
                    <a:gd name="T51" fmla="*/ 46 h 633"/>
                    <a:gd name="T52" fmla="*/ 114 w 2340"/>
                    <a:gd name="T53" fmla="*/ 64 h 633"/>
                    <a:gd name="T54" fmla="*/ 104 w 2340"/>
                    <a:gd name="T55" fmla="*/ 87 h 633"/>
                    <a:gd name="T56" fmla="*/ 90 w 2340"/>
                    <a:gd name="T57" fmla="*/ 82 h 633"/>
                    <a:gd name="T58" fmla="*/ 63 w 2340"/>
                    <a:gd name="T59" fmla="*/ 103 h 633"/>
                    <a:gd name="T60" fmla="*/ 61 w 2340"/>
                    <a:gd name="T61" fmla="*/ 96 h 633"/>
                    <a:gd name="T62" fmla="*/ 30 w 2340"/>
                    <a:gd name="T63" fmla="*/ 104 h 633"/>
                    <a:gd name="T64" fmla="*/ 3 w 2340"/>
                    <a:gd name="T65" fmla="*/ 127 h 633"/>
                    <a:gd name="T66" fmla="*/ 3 w 2340"/>
                    <a:gd name="T67" fmla="*/ 151 h 633"/>
                    <a:gd name="T68" fmla="*/ 29 w 2340"/>
                    <a:gd name="T69" fmla="*/ 175 h 633"/>
                    <a:gd name="T70" fmla="*/ 60 w 2340"/>
                    <a:gd name="T71" fmla="*/ 183 h 633"/>
                    <a:gd name="T72" fmla="*/ 111 w 2340"/>
                    <a:gd name="T73" fmla="*/ 173 h 633"/>
                    <a:gd name="T74" fmla="*/ 132 w 2340"/>
                    <a:gd name="T75" fmla="*/ 155 h 633"/>
                    <a:gd name="T76" fmla="*/ 128 w 2340"/>
                    <a:gd name="T77" fmla="*/ 179 h 633"/>
                    <a:gd name="T78" fmla="*/ 169 w 2340"/>
                    <a:gd name="T79" fmla="*/ 197 h 633"/>
                    <a:gd name="T80" fmla="*/ 218 w 2340"/>
                    <a:gd name="T81" fmla="*/ 193 h 633"/>
                    <a:gd name="T82" fmla="*/ 246 w 2340"/>
                    <a:gd name="T83" fmla="*/ 172 h 633"/>
                    <a:gd name="T84" fmla="*/ 254 w 2340"/>
                    <a:gd name="T85" fmla="*/ 192 h 633"/>
                    <a:gd name="T86" fmla="*/ 287 w 2340"/>
                    <a:gd name="T87" fmla="*/ 197 h 633"/>
                    <a:gd name="T88" fmla="*/ 325 w 2340"/>
                    <a:gd name="T89" fmla="*/ 187 h 633"/>
                    <a:gd name="T90" fmla="*/ 322 w 2340"/>
                    <a:gd name="T91" fmla="*/ 188 h 633"/>
                    <a:gd name="T92" fmla="*/ 340 w 2340"/>
                    <a:gd name="T93" fmla="*/ 199 h 633"/>
                    <a:gd name="T94" fmla="*/ 380 w 2340"/>
                    <a:gd name="T95" fmla="*/ 199 h 633"/>
                    <a:gd name="T96" fmla="*/ 416 w 2340"/>
                    <a:gd name="T97" fmla="*/ 180 h 633"/>
                    <a:gd name="T98" fmla="*/ 421 w 2340"/>
                    <a:gd name="T99" fmla="*/ 186 h 633"/>
                    <a:gd name="T100" fmla="*/ 473 w 2340"/>
                    <a:gd name="T101" fmla="*/ 201 h 633"/>
                    <a:gd name="T102" fmla="*/ 537 w 2340"/>
                    <a:gd name="T103" fmla="*/ 193 h 633"/>
                    <a:gd name="T104" fmla="*/ 580 w 2340"/>
                    <a:gd name="T105" fmla="*/ 164 h 633"/>
                    <a:gd name="T106" fmla="*/ 575 w 2340"/>
                    <a:gd name="T107" fmla="*/ 170 h 633"/>
                    <a:gd name="T108" fmla="*/ 587 w 2340"/>
                    <a:gd name="T109" fmla="*/ 185 h 633"/>
                    <a:gd name="T110" fmla="*/ 624 w 2340"/>
                    <a:gd name="T111" fmla="*/ 188 h 633"/>
                    <a:gd name="T112" fmla="*/ 662 w 2340"/>
                    <a:gd name="T113" fmla="*/ 172 h 633"/>
                    <a:gd name="T114" fmla="*/ 663 w 2340"/>
                    <a:gd name="T115" fmla="*/ 172 h 633"/>
                    <a:gd name="T116" fmla="*/ 695 w 2340"/>
                    <a:gd name="T117" fmla="*/ 179 h 633"/>
                    <a:gd name="T118" fmla="*/ 732 w 2340"/>
                    <a:gd name="T119" fmla="*/ 168 h 633"/>
                    <a:gd name="T120" fmla="*/ 752 w 2340"/>
                    <a:gd name="T121" fmla="*/ 147 h 6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340" h="633">
                      <a:moveTo>
                        <a:pt x="2340" y="433"/>
                      </a:moveTo>
                      <a:lnTo>
                        <a:pt x="2339" y="415"/>
                      </a:lnTo>
                      <a:lnTo>
                        <a:pt x="2334" y="397"/>
                      </a:lnTo>
                      <a:lnTo>
                        <a:pt x="2326" y="380"/>
                      </a:lnTo>
                      <a:lnTo>
                        <a:pt x="2316" y="364"/>
                      </a:lnTo>
                      <a:lnTo>
                        <a:pt x="2304" y="349"/>
                      </a:lnTo>
                      <a:lnTo>
                        <a:pt x="2288" y="336"/>
                      </a:lnTo>
                      <a:lnTo>
                        <a:pt x="2271" y="324"/>
                      </a:lnTo>
                      <a:lnTo>
                        <a:pt x="2251" y="314"/>
                      </a:lnTo>
                      <a:lnTo>
                        <a:pt x="2230" y="305"/>
                      </a:lnTo>
                      <a:lnTo>
                        <a:pt x="2206" y="298"/>
                      </a:lnTo>
                      <a:lnTo>
                        <a:pt x="2183" y="293"/>
                      </a:lnTo>
                      <a:lnTo>
                        <a:pt x="2156" y="290"/>
                      </a:lnTo>
                      <a:lnTo>
                        <a:pt x="2129" y="289"/>
                      </a:lnTo>
                      <a:lnTo>
                        <a:pt x="2101" y="290"/>
                      </a:lnTo>
                      <a:lnTo>
                        <a:pt x="2071" y="295"/>
                      </a:lnTo>
                      <a:lnTo>
                        <a:pt x="2042" y="301"/>
                      </a:lnTo>
                      <a:lnTo>
                        <a:pt x="2063" y="296"/>
                      </a:lnTo>
                      <a:lnTo>
                        <a:pt x="2085" y="293"/>
                      </a:lnTo>
                      <a:lnTo>
                        <a:pt x="2107" y="290"/>
                      </a:lnTo>
                      <a:lnTo>
                        <a:pt x="2129" y="289"/>
                      </a:lnTo>
                      <a:lnTo>
                        <a:pt x="2119" y="277"/>
                      </a:lnTo>
                      <a:lnTo>
                        <a:pt x="2104" y="263"/>
                      </a:lnTo>
                      <a:lnTo>
                        <a:pt x="2084" y="251"/>
                      </a:lnTo>
                      <a:lnTo>
                        <a:pt x="2061" y="240"/>
                      </a:lnTo>
                      <a:lnTo>
                        <a:pt x="2034" y="233"/>
                      </a:lnTo>
                      <a:lnTo>
                        <a:pt x="2006" y="228"/>
                      </a:lnTo>
                      <a:lnTo>
                        <a:pt x="1974" y="227"/>
                      </a:lnTo>
                      <a:lnTo>
                        <a:pt x="1942" y="230"/>
                      </a:lnTo>
                      <a:lnTo>
                        <a:pt x="1961" y="228"/>
                      </a:lnTo>
                      <a:lnTo>
                        <a:pt x="1982" y="227"/>
                      </a:lnTo>
                      <a:lnTo>
                        <a:pt x="2001" y="227"/>
                      </a:lnTo>
                      <a:lnTo>
                        <a:pt x="2022" y="230"/>
                      </a:lnTo>
                      <a:lnTo>
                        <a:pt x="2029" y="214"/>
                      </a:lnTo>
                      <a:lnTo>
                        <a:pt x="2034" y="198"/>
                      </a:lnTo>
                      <a:lnTo>
                        <a:pt x="2036" y="183"/>
                      </a:lnTo>
                      <a:lnTo>
                        <a:pt x="2036" y="168"/>
                      </a:lnTo>
                      <a:lnTo>
                        <a:pt x="2033" y="152"/>
                      </a:lnTo>
                      <a:lnTo>
                        <a:pt x="2027" y="137"/>
                      </a:lnTo>
                      <a:lnTo>
                        <a:pt x="2020" y="124"/>
                      </a:lnTo>
                      <a:lnTo>
                        <a:pt x="2011" y="110"/>
                      </a:lnTo>
                      <a:lnTo>
                        <a:pt x="2000" y="96"/>
                      </a:lnTo>
                      <a:lnTo>
                        <a:pt x="1986" y="85"/>
                      </a:lnTo>
                      <a:lnTo>
                        <a:pt x="1972" y="74"/>
                      </a:lnTo>
                      <a:lnTo>
                        <a:pt x="1957" y="64"/>
                      </a:lnTo>
                      <a:lnTo>
                        <a:pt x="1940" y="56"/>
                      </a:lnTo>
                      <a:lnTo>
                        <a:pt x="1922" y="48"/>
                      </a:lnTo>
                      <a:lnTo>
                        <a:pt x="1902" y="42"/>
                      </a:lnTo>
                      <a:lnTo>
                        <a:pt x="1883" y="37"/>
                      </a:lnTo>
                      <a:lnTo>
                        <a:pt x="1857" y="33"/>
                      </a:lnTo>
                      <a:lnTo>
                        <a:pt x="1832" y="31"/>
                      </a:lnTo>
                      <a:lnTo>
                        <a:pt x="1806" y="30"/>
                      </a:lnTo>
                      <a:lnTo>
                        <a:pt x="1782" y="31"/>
                      </a:lnTo>
                      <a:lnTo>
                        <a:pt x="1758" y="33"/>
                      </a:lnTo>
                      <a:lnTo>
                        <a:pt x="1736" y="36"/>
                      </a:lnTo>
                      <a:lnTo>
                        <a:pt x="1714" y="41"/>
                      </a:lnTo>
                      <a:lnTo>
                        <a:pt x="1693" y="48"/>
                      </a:lnTo>
                      <a:lnTo>
                        <a:pt x="1673" y="56"/>
                      </a:lnTo>
                      <a:lnTo>
                        <a:pt x="1656" y="66"/>
                      </a:lnTo>
                      <a:lnTo>
                        <a:pt x="1639" y="76"/>
                      </a:lnTo>
                      <a:lnTo>
                        <a:pt x="1625" y="89"/>
                      </a:lnTo>
                      <a:lnTo>
                        <a:pt x="1611" y="101"/>
                      </a:lnTo>
                      <a:lnTo>
                        <a:pt x="1601" y="115"/>
                      </a:lnTo>
                      <a:lnTo>
                        <a:pt x="1591" y="129"/>
                      </a:lnTo>
                      <a:lnTo>
                        <a:pt x="1584" y="145"/>
                      </a:lnTo>
                      <a:lnTo>
                        <a:pt x="1594" y="124"/>
                      </a:lnTo>
                      <a:lnTo>
                        <a:pt x="1602" y="112"/>
                      </a:lnTo>
                      <a:lnTo>
                        <a:pt x="1611" y="102"/>
                      </a:lnTo>
                      <a:lnTo>
                        <a:pt x="1598" y="93"/>
                      </a:lnTo>
                      <a:lnTo>
                        <a:pt x="1582" y="85"/>
                      </a:lnTo>
                      <a:lnTo>
                        <a:pt x="1565" y="79"/>
                      </a:lnTo>
                      <a:lnTo>
                        <a:pt x="1545" y="74"/>
                      </a:lnTo>
                      <a:lnTo>
                        <a:pt x="1526" y="69"/>
                      </a:lnTo>
                      <a:lnTo>
                        <a:pt x="1505" y="67"/>
                      </a:lnTo>
                      <a:lnTo>
                        <a:pt x="1483" y="66"/>
                      </a:lnTo>
                      <a:lnTo>
                        <a:pt x="1460" y="66"/>
                      </a:lnTo>
                      <a:lnTo>
                        <a:pt x="1439" y="68"/>
                      </a:lnTo>
                      <a:lnTo>
                        <a:pt x="1416" y="73"/>
                      </a:lnTo>
                      <a:lnTo>
                        <a:pt x="1395" y="78"/>
                      </a:lnTo>
                      <a:lnTo>
                        <a:pt x="1374" y="86"/>
                      </a:lnTo>
                      <a:lnTo>
                        <a:pt x="1354" y="95"/>
                      </a:lnTo>
                      <a:lnTo>
                        <a:pt x="1337" y="108"/>
                      </a:lnTo>
                      <a:lnTo>
                        <a:pt x="1321" y="121"/>
                      </a:lnTo>
                      <a:lnTo>
                        <a:pt x="1306" y="137"/>
                      </a:lnTo>
                      <a:lnTo>
                        <a:pt x="1325" y="117"/>
                      </a:lnTo>
                      <a:lnTo>
                        <a:pt x="1349" y="99"/>
                      </a:lnTo>
                      <a:lnTo>
                        <a:pt x="1331" y="76"/>
                      </a:lnTo>
                      <a:lnTo>
                        <a:pt x="1308" y="56"/>
                      </a:lnTo>
                      <a:lnTo>
                        <a:pt x="1283" y="40"/>
                      </a:lnTo>
                      <a:lnTo>
                        <a:pt x="1255" y="26"/>
                      </a:lnTo>
                      <a:lnTo>
                        <a:pt x="1225" y="17"/>
                      </a:lnTo>
                      <a:lnTo>
                        <a:pt x="1193" y="10"/>
                      </a:lnTo>
                      <a:lnTo>
                        <a:pt x="1160" y="6"/>
                      </a:lnTo>
                      <a:lnTo>
                        <a:pt x="1126" y="6"/>
                      </a:lnTo>
                      <a:lnTo>
                        <a:pt x="1093" y="8"/>
                      </a:lnTo>
                      <a:lnTo>
                        <a:pt x="1061" y="13"/>
                      </a:lnTo>
                      <a:lnTo>
                        <a:pt x="1030" y="20"/>
                      </a:lnTo>
                      <a:lnTo>
                        <a:pt x="1001" y="32"/>
                      </a:lnTo>
                      <a:lnTo>
                        <a:pt x="974" y="47"/>
                      </a:lnTo>
                      <a:lnTo>
                        <a:pt x="951" y="62"/>
                      </a:lnTo>
                      <a:lnTo>
                        <a:pt x="931" y="83"/>
                      </a:lnTo>
                      <a:lnTo>
                        <a:pt x="915" y="104"/>
                      </a:lnTo>
                      <a:lnTo>
                        <a:pt x="924" y="92"/>
                      </a:lnTo>
                      <a:lnTo>
                        <a:pt x="935" y="78"/>
                      </a:lnTo>
                      <a:lnTo>
                        <a:pt x="949" y="65"/>
                      </a:lnTo>
                      <a:lnTo>
                        <a:pt x="966" y="52"/>
                      </a:lnTo>
                      <a:lnTo>
                        <a:pt x="939" y="34"/>
                      </a:lnTo>
                      <a:lnTo>
                        <a:pt x="908" y="20"/>
                      </a:lnTo>
                      <a:lnTo>
                        <a:pt x="874" y="10"/>
                      </a:lnTo>
                      <a:lnTo>
                        <a:pt x="838" y="3"/>
                      </a:lnTo>
                      <a:lnTo>
                        <a:pt x="801" y="0"/>
                      </a:lnTo>
                      <a:lnTo>
                        <a:pt x="763" y="0"/>
                      </a:lnTo>
                      <a:lnTo>
                        <a:pt x="725" y="2"/>
                      </a:lnTo>
                      <a:lnTo>
                        <a:pt x="687" y="9"/>
                      </a:lnTo>
                      <a:lnTo>
                        <a:pt x="652" y="19"/>
                      </a:lnTo>
                      <a:lnTo>
                        <a:pt x="619" y="33"/>
                      </a:lnTo>
                      <a:lnTo>
                        <a:pt x="590" y="49"/>
                      </a:lnTo>
                      <a:lnTo>
                        <a:pt x="564" y="69"/>
                      </a:lnTo>
                      <a:lnTo>
                        <a:pt x="542" y="93"/>
                      </a:lnTo>
                      <a:lnTo>
                        <a:pt x="533" y="106"/>
                      </a:lnTo>
                      <a:lnTo>
                        <a:pt x="526" y="120"/>
                      </a:lnTo>
                      <a:lnTo>
                        <a:pt x="516" y="150"/>
                      </a:lnTo>
                      <a:lnTo>
                        <a:pt x="513" y="184"/>
                      </a:lnTo>
                      <a:lnTo>
                        <a:pt x="515" y="157"/>
                      </a:lnTo>
                      <a:lnTo>
                        <a:pt x="518" y="142"/>
                      </a:lnTo>
                      <a:lnTo>
                        <a:pt x="523" y="129"/>
                      </a:lnTo>
                      <a:lnTo>
                        <a:pt x="503" y="130"/>
                      </a:lnTo>
                      <a:lnTo>
                        <a:pt x="484" y="134"/>
                      </a:lnTo>
                      <a:lnTo>
                        <a:pt x="465" y="138"/>
                      </a:lnTo>
                      <a:lnTo>
                        <a:pt x="447" y="144"/>
                      </a:lnTo>
                      <a:lnTo>
                        <a:pt x="429" y="151"/>
                      </a:lnTo>
                      <a:lnTo>
                        <a:pt x="411" y="159"/>
                      </a:lnTo>
                      <a:lnTo>
                        <a:pt x="380" y="178"/>
                      </a:lnTo>
                      <a:lnTo>
                        <a:pt x="365" y="189"/>
                      </a:lnTo>
                      <a:lnTo>
                        <a:pt x="353" y="202"/>
                      </a:lnTo>
                      <a:lnTo>
                        <a:pt x="342" y="214"/>
                      </a:lnTo>
                      <a:lnTo>
                        <a:pt x="335" y="228"/>
                      </a:lnTo>
                      <a:lnTo>
                        <a:pt x="328" y="243"/>
                      </a:lnTo>
                      <a:lnTo>
                        <a:pt x="324" y="257"/>
                      </a:lnTo>
                      <a:lnTo>
                        <a:pt x="323" y="273"/>
                      </a:lnTo>
                      <a:lnTo>
                        <a:pt x="324" y="290"/>
                      </a:lnTo>
                      <a:lnTo>
                        <a:pt x="323" y="269"/>
                      </a:lnTo>
                      <a:lnTo>
                        <a:pt x="327" y="246"/>
                      </a:lnTo>
                      <a:lnTo>
                        <a:pt x="303" y="251"/>
                      </a:lnTo>
                      <a:lnTo>
                        <a:pt x="280" y="257"/>
                      </a:lnTo>
                      <a:lnTo>
                        <a:pt x="259" y="267"/>
                      </a:lnTo>
                      <a:lnTo>
                        <a:pt x="238" y="278"/>
                      </a:lnTo>
                      <a:lnTo>
                        <a:pt x="220" y="291"/>
                      </a:lnTo>
                      <a:lnTo>
                        <a:pt x="205" y="306"/>
                      </a:lnTo>
                      <a:lnTo>
                        <a:pt x="194" y="323"/>
                      </a:lnTo>
                      <a:lnTo>
                        <a:pt x="187" y="341"/>
                      </a:lnTo>
                      <a:lnTo>
                        <a:pt x="195" y="322"/>
                      </a:lnTo>
                      <a:lnTo>
                        <a:pt x="201" y="312"/>
                      </a:lnTo>
                      <a:lnTo>
                        <a:pt x="209" y="302"/>
                      </a:lnTo>
                      <a:lnTo>
                        <a:pt x="188" y="303"/>
                      </a:lnTo>
                      <a:lnTo>
                        <a:pt x="169" y="305"/>
                      </a:lnTo>
                      <a:lnTo>
                        <a:pt x="150" y="308"/>
                      </a:lnTo>
                      <a:lnTo>
                        <a:pt x="130" y="313"/>
                      </a:lnTo>
                      <a:lnTo>
                        <a:pt x="112" y="319"/>
                      </a:lnTo>
                      <a:lnTo>
                        <a:pt x="94" y="327"/>
                      </a:lnTo>
                      <a:lnTo>
                        <a:pt x="62" y="344"/>
                      </a:lnTo>
                      <a:lnTo>
                        <a:pt x="35" y="364"/>
                      </a:lnTo>
                      <a:lnTo>
                        <a:pt x="24" y="375"/>
                      </a:lnTo>
                      <a:lnTo>
                        <a:pt x="15" y="387"/>
                      </a:lnTo>
                      <a:lnTo>
                        <a:pt x="8" y="399"/>
                      </a:lnTo>
                      <a:lnTo>
                        <a:pt x="2" y="412"/>
                      </a:lnTo>
                      <a:lnTo>
                        <a:pt x="0" y="425"/>
                      </a:lnTo>
                      <a:lnTo>
                        <a:pt x="0" y="438"/>
                      </a:lnTo>
                      <a:lnTo>
                        <a:pt x="4" y="465"/>
                      </a:lnTo>
                      <a:lnTo>
                        <a:pt x="9" y="477"/>
                      </a:lnTo>
                      <a:lnTo>
                        <a:pt x="15" y="490"/>
                      </a:lnTo>
                      <a:lnTo>
                        <a:pt x="24" y="501"/>
                      </a:lnTo>
                      <a:lnTo>
                        <a:pt x="33" y="514"/>
                      </a:lnTo>
                      <a:lnTo>
                        <a:pt x="58" y="534"/>
                      </a:lnTo>
                      <a:lnTo>
                        <a:pt x="89" y="551"/>
                      </a:lnTo>
                      <a:lnTo>
                        <a:pt x="106" y="559"/>
                      </a:lnTo>
                      <a:lnTo>
                        <a:pt x="125" y="565"/>
                      </a:lnTo>
                      <a:lnTo>
                        <a:pt x="144" y="570"/>
                      </a:lnTo>
                      <a:lnTo>
                        <a:pt x="164" y="574"/>
                      </a:lnTo>
                      <a:lnTo>
                        <a:pt x="185" y="576"/>
                      </a:lnTo>
                      <a:lnTo>
                        <a:pt x="208" y="576"/>
                      </a:lnTo>
                      <a:lnTo>
                        <a:pt x="246" y="575"/>
                      </a:lnTo>
                      <a:lnTo>
                        <a:pt x="282" y="568"/>
                      </a:lnTo>
                      <a:lnTo>
                        <a:pt x="315" y="558"/>
                      </a:lnTo>
                      <a:lnTo>
                        <a:pt x="344" y="545"/>
                      </a:lnTo>
                      <a:lnTo>
                        <a:pt x="370" y="530"/>
                      </a:lnTo>
                      <a:lnTo>
                        <a:pt x="390" y="513"/>
                      </a:lnTo>
                      <a:lnTo>
                        <a:pt x="405" y="493"/>
                      </a:lnTo>
                      <a:lnTo>
                        <a:pt x="415" y="473"/>
                      </a:lnTo>
                      <a:lnTo>
                        <a:pt x="409" y="488"/>
                      </a:lnTo>
                      <a:lnTo>
                        <a:pt x="399" y="501"/>
                      </a:lnTo>
                      <a:lnTo>
                        <a:pt x="387" y="515"/>
                      </a:lnTo>
                      <a:lnTo>
                        <a:pt x="372" y="527"/>
                      </a:lnTo>
                      <a:lnTo>
                        <a:pt x="382" y="548"/>
                      </a:lnTo>
                      <a:lnTo>
                        <a:pt x="397" y="565"/>
                      </a:lnTo>
                      <a:lnTo>
                        <a:pt x="416" y="581"/>
                      </a:lnTo>
                      <a:lnTo>
                        <a:pt x="439" y="594"/>
                      </a:lnTo>
                      <a:lnTo>
                        <a:pt x="465" y="606"/>
                      </a:lnTo>
                      <a:lnTo>
                        <a:pt x="492" y="615"/>
                      </a:lnTo>
                      <a:lnTo>
                        <a:pt x="523" y="621"/>
                      </a:lnTo>
                      <a:lnTo>
                        <a:pt x="554" y="625"/>
                      </a:lnTo>
                      <a:lnTo>
                        <a:pt x="585" y="626"/>
                      </a:lnTo>
                      <a:lnTo>
                        <a:pt x="617" y="624"/>
                      </a:lnTo>
                      <a:lnTo>
                        <a:pt x="647" y="618"/>
                      </a:lnTo>
                      <a:lnTo>
                        <a:pt x="677" y="608"/>
                      </a:lnTo>
                      <a:lnTo>
                        <a:pt x="705" y="595"/>
                      </a:lnTo>
                      <a:lnTo>
                        <a:pt x="729" y="578"/>
                      </a:lnTo>
                      <a:lnTo>
                        <a:pt x="751" y="557"/>
                      </a:lnTo>
                      <a:lnTo>
                        <a:pt x="769" y="532"/>
                      </a:lnTo>
                      <a:lnTo>
                        <a:pt x="762" y="543"/>
                      </a:lnTo>
                      <a:lnTo>
                        <a:pt x="753" y="555"/>
                      </a:lnTo>
                      <a:lnTo>
                        <a:pt x="732" y="576"/>
                      </a:lnTo>
                      <a:lnTo>
                        <a:pt x="756" y="592"/>
                      </a:lnTo>
                      <a:lnTo>
                        <a:pt x="771" y="599"/>
                      </a:lnTo>
                      <a:lnTo>
                        <a:pt x="787" y="606"/>
                      </a:lnTo>
                      <a:lnTo>
                        <a:pt x="806" y="611"/>
                      </a:lnTo>
                      <a:lnTo>
                        <a:pt x="825" y="616"/>
                      </a:lnTo>
                      <a:lnTo>
                        <a:pt x="847" y="618"/>
                      </a:lnTo>
                      <a:lnTo>
                        <a:pt x="869" y="620"/>
                      </a:lnTo>
                      <a:lnTo>
                        <a:pt x="891" y="620"/>
                      </a:lnTo>
                      <a:lnTo>
                        <a:pt x="915" y="618"/>
                      </a:lnTo>
                      <a:lnTo>
                        <a:pt x="938" y="613"/>
                      </a:lnTo>
                      <a:lnTo>
                        <a:pt x="961" y="608"/>
                      </a:lnTo>
                      <a:lnTo>
                        <a:pt x="985" y="599"/>
                      </a:lnTo>
                      <a:lnTo>
                        <a:pt x="1008" y="589"/>
                      </a:lnTo>
                      <a:lnTo>
                        <a:pt x="1031" y="575"/>
                      </a:lnTo>
                      <a:lnTo>
                        <a:pt x="1052" y="558"/>
                      </a:lnTo>
                      <a:lnTo>
                        <a:pt x="1036" y="570"/>
                      </a:lnTo>
                      <a:lnTo>
                        <a:pt x="1018" y="582"/>
                      </a:lnTo>
                      <a:lnTo>
                        <a:pt x="999" y="593"/>
                      </a:lnTo>
                      <a:lnTo>
                        <a:pt x="978" y="602"/>
                      </a:lnTo>
                      <a:lnTo>
                        <a:pt x="994" y="610"/>
                      </a:lnTo>
                      <a:lnTo>
                        <a:pt x="1013" y="618"/>
                      </a:lnTo>
                      <a:lnTo>
                        <a:pt x="1033" y="624"/>
                      </a:lnTo>
                      <a:lnTo>
                        <a:pt x="1056" y="628"/>
                      </a:lnTo>
                      <a:lnTo>
                        <a:pt x="1079" y="632"/>
                      </a:lnTo>
                      <a:lnTo>
                        <a:pt x="1104" y="633"/>
                      </a:lnTo>
                      <a:lnTo>
                        <a:pt x="1129" y="633"/>
                      </a:lnTo>
                      <a:lnTo>
                        <a:pt x="1155" y="630"/>
                      </a:lnTo>
                      <a:lnTo>
                        <a:pt x="1180" y="626"/>
                      </a:lnTo>
                      <a:lnTo>
                        <a:pt x="1205" y="619"/>
                      </a:lnTo>
                      <a:lnTo>
                        <a:pt x="1229" y="610"/>
                      </a:lnTo>
                      <a:lnTo>
                        <a:pt x="1252" y="598"/>
                      </a:lnTo>
                      <a:lnTo>
                        <a:pt x="1273" y="584"/>
                      </a:lnTo>
                      <a:lnTo>
                        <a:pt x="1291" y="567"/>
                      </a:lnTo>
                      <a:lnTo>
                        <a:pt x="1308" y="547"/>
                      </a:lnTo>
                      <a:lnTo>
                        <a:pt x="1321" y="523"/>
                      </a:lnTo>
                      <a:lnTo>
                        <a:pt x="1306" y="549"/>
                      </a:lnTo>
                      <a:lnTo>
                        <a:pt x="1287" y="573"/>
                      </a:lnTo>
                      <a:lnTo>
                        <a:pt x="1306" y="586"/>
                      </a:lnTo>
                      <a:lnTo>
                        <a:pt x="1331" y="599"/>
                      </a:lnTo>
                      <a:lnTo>
                        <a:pt x="1361" y="610"/>
                      </a:lnTo>
                      <a:lnTo>
                        <a:pt x="1393" y="619"/>
                      </a:lnTo>
                      <a:lnTo>
                        <a:pt x="1429" y="627"/>
                      </a:lnTo>
                      <a:lnTo>
                        <a:pt x="1467" y="632"/>
                      </a:lnTo>
                      <a:lnTo>
                        <a:pt x="1507" y="633"/>
                      </a:lnTo>
                      <a:lnTo>
                        <a:pt x="1548" y="633"/>
                      </a:lnTo>
                      <a:lnTo>
                        <a:pt x="1588" y="628"/>
                      </a:lnTo>
                      <a:lnTo>
                        <a:pt x="1629" y="620"/>
                      </a:lnTo>
                      <a:lnTo>
                        <a:pt x="1668" y="609"/>
                      </a:lnTo>
                      <a:lnTo>
                        <a:pt x="1706" y="593"/>
                      </a:lnTo>
                      <a:lnTo>
                        <a:pt x="1740" y="573"/>
                      </a:lnTo>
                      <a:lnTo>
                        <a:pt x="1773" y="548"/>
                      </a:lnTo>
                      <a:lnTo>
                        <a:pt x="1788" y="534"/>
                      </a:lnTo>
                      <a:lnTo>
                        <a:pt x="1800" y="518"/>
                      </a:lnTo>
                      <a:lnTo>
                        <a:pt x="1813" y="501"/>
                      </a:lnTo>
                      <a:lnTo>
                        <a:pt x="1824" y="483"/>
                      </a:lnTo>
                      <a:lnTo>
                        <a:pt x="1813" y="502"/>
                      </a:lnTo>
                      <a:lnTo>
                        <a:pt x="1800" y="519"/>
                      </a:lnTo>
                      <a:lnTo>
                        <a:pt x="1785" y="536"/>
                      </a:lnTo>
                      <a:lnTo>
                        <a:pt x="1768" y="553"/>
                      </a:lnTo>
                      <a:lnTo>
                        <a:pt x="1776" y="561"/>
                      </a:lnTo>
                      <a:lnTo>
                        <a:pt x="1788" y="568"/>
                      </a:lnTo>
                      <a:lnTo>
                        <a:pt x="1803" y="575"/>
                      </a:lnTo>
                      <a:lnTo>
                        <a:pt x="1821" y="582"/>
                      </a:lnTo>
                      <a:lnTo>
                        <a:pt x="1841" y="586"/>
                      </a:lnTo>
                      <a:lnTo>
                        <a:pt x="1864" y="591"/>
                      </a:lnTo>
                      <a:lnTo>
                        <a:pt x="1888" y="593"/>
                      </a:lnTo>
                      <a:lnTo>
                        <a:pt x="1913" y="594"/>
                      </a:lnTo>
                      <a:lnTo>
                        <a:pt x="1938" y="592"/>
                      </a:lnTo>
                      <a:lnTo>
                        <a:pt x="1964" y="589"/>
                      </a:lnTo>
                      <a:lnTo>
                        <a:pt x="1989" y="582"/>
                      </a:lnTo>
                      <a:lnTo>
                        <a:pt x="2012" y="573"/>
                      </a:lnTo>
                      <a:lnTo>
                        <a:pt x="2035" y="559"/>
                      </a:lnTo>
                      <a:lnTo>
                        <a:pt x="2056" y="543"/>
                      </a:lnTo>
                      <a:lnTo>
                        <a:pt x="2074" y="523"/>
                      </a:lnTo>
                      <a:lnTo>
                        <a:pt x="2090" y="498"/>
                      </a:lnTo>
                      <a:lnTo>
                        <a:pt x="2080" y="513"/>
                      </a:lnTo>
                      <a:lnTo>
                        <a:pt x="2070" y="527"/>
                      </a:lnTo>
                      <a:lnTo>
                        <a:pt x="2058" y="541"/>
                      </a:lnTo>
                      <a:lnTo>
                        <a:pt x="2042" y="555"/>
                      </a:lnTo>
                      <a:lnTo>
                        <a:pt x="2071" y="561"/>
                      </a:lnTo>
                      <a:lnTo>
                        <a:pt x="2101" y="566"/>
                      </a:lnTo>
                      <a:lnTo>
                        <a:pt x="2130" y="567"/>
                      </a:lnTo>
                      <a:lnTo>
                        <a:pt x="2158" y="565"/>
                      </a:lnTo>
                      <a:lnTo>
                        <a:pt x="2183" y="561"/>
                      </a:lnTo>
                      <a:lnTo>
                        <a:pt x="2209" y="556"/>
                      </a:lnTo>
                      <a:lnTo>
                        <a:pt x="2231" y="549"/>
                      </a:lnTo>
                      <a:lnTo>
                        <a:pt x="2252" y="540"/>
                      </a:lnTo>
                      <a:lnTo>
                        <a:pt x="2272" y="528"/>
                      </a:lnTo>
                      <a:lnTo>
                        <a:pt x="2289" y="517"/>
                      </a:lnTo>
                      <a:lnTo>
                        <a:pt x="2304" y="505"/>
                      </a:lnTo>
                      <a:lnTo>
                        <a:pt x="2316" y="491"/>
                      </a:lnTo>
                      <a:lnTo>
                        <a:pt x="2326" y="477"/>
                      </a:lnTo>
                      <a:lnTo>
                        <a:pt x="2334" y="463"/>
                      </a:lnTo>
                      <a:lnTo>
                        <a:pt x="2339" y="448"/>
                      </a:lnTo>
                      <a:lnTo>
                        <a:pt x="2340" y="433"/>
                      </a:lnTo>
                      <a:close/>
                    </a:path>
                  </a:pathLst>
                </a:custGeom>
                <a:solidFill>
                  <a:srgbClr val="98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21" name="Freeform 93"/>
                <p:cNvSpPr>
                  <a:spLocks/>
                </p:cNvSpPr>
                <p:nvPr/>
              </p:nvSpPr>
              <p:spPr bwMode="auto">
                <a:xfrm>
                  <a:off x="835" y="255"/>
                  <a:ext cx="108" cy="49"/>
                </a:xfrm>
                <a:custGeom>
                  <a:avLst/>
                  <a:gdLst>
                    <a:gd name="T0" fmla="*/ 8 w 333"/>
                    <a:gd name="T1" fmla="*/ 11 h 154"/>
                    <a:gd name="T2" fmla="*/ 17 w 333"/>
                    <a:gd name="T3" fmla="*/ 9 h 154"/>
                    <a:gd name="T4" fmla="*/ 25 w 333"/>
                    <a:gd name="T5" fmla="*/ 7 h 154"/>
                    <a:gd name="T6" fmla="*/ 34 w 333"/>
                    <a:gd name="T7" fmla="*/ 7 h 154"/>
                    <a:gd name="T8" fmla="*/ 42 w 333"/>
                    <a:gd name="T9" fmla="*/ 7 h 154"/>
                    <a:gd name="T10" fmla="*/ 50 w 333"/>
                    <a:gd name="T11" fmla="*/ 8 h 154"/>
                    <a:gd name="T12" fmla="*/ 57 w 333"/>
                    <a:gd name="T13" fmla="*/ 9 h 154"/>
                    <a:gd name="T14" fmla="*/ 64 w 333"/>
                    <a:gd name="T15" fmla="*/ 11 h 154"/>
                    <a:gd name="T16" fmla="*/ 70 w 333"/>
                    <a:gd name="T17" fmla="*/ 14 h 154"/>
                    <a:gd name="T18" fmla="*/ 76 w 333"/>
                    <a:gd name="T19" fmla="*/ 17 h 154"/>
                    <a:gd name="T20" fmla="*/ 81 w 333"/>
                    <a:gd name="T21" fmla="*/ 20 h 154"/>
                    <a:gd name="T22" fmla="*/ 86 w 333"/>
                    <a:gd name="T23" fmla="*/ 25 h 154"/>
                    <a:gd name="T24" fmla="*/ 90 w 333"/>
                    <a:gd name="T25" fmla="*/ 29 h 154"/>
                    <a:gd name="T26" fmla="*/ 93 w 333"/>
                    <a:gd name="T27" fmla="*/ 33 h 154"/>
                    <a:gd name="T28" fmla="*/ 95 w 333"/>
                    <a:gd name="T29" fmla="*/ 39 h 154"/>
                    <a:gd name="T30" fmla="*/ 96 w 333"/>
                    <a:gd name="T31" fmla="*/ 44 h 154"/>
                    <a:gd name="T32" fmla="*/ 97 w 333"/>
                    <a:gd name="T33" fmla="*/ 49 h 154"/>
                    <a:gd name="T34" fmla="*/ 108 w 333"/>
                    <a:gd name="T35" fmla="*/ 46 h 154"/>
                    <a:gd name="T36" fmla="*/ 107 w 333"/>
                    <a:gd name="T37" fmla="*/ 40 h 154"/>
                    <a:gd name="T38" fmla="*/ 104 w 333"/>
                    <a:gd name="T39" fmla="*/ 34 h 154"/>
                    <a:gd name="T40" fmla="*/ 102 w 333"/>
                    <a:gd name="T41" fmla="*/ 28 h 154"/>
                    <a:gd name="T42" fmla="*/ 97 w 333"/>
                    <a:gd name="T43" fmla="*/ 23 h 154"/>
                    <a:gd name="T44" fmla="*/ 92 w 333"/>
                    <a:gd name="T45" fmla="*/ 18 h 154"/>
                    <a:gd name="T46" fmla="*/ 87 w 333"/>
                    <a:gd name="T47" fmla="*/ 14 h 154"/>
                    <a:gd name="T48" fmla="*/ 80 w 333"/>
                    <a:gd name="T49" fmla="*/ 10 h 154"/>
                    <a:gd name="T50" fmla="*/ 73 w 333"/>
                    <a:gd name="T51" fmla="*/ 7 h 154"/>
                    <a:gd name="T52" fmla="*/ 65 w 333"/>
                    <a:gd name="T53" fmla="*/ 4 h 154"/>
                    <a:gd name="T54" fmla="*/ 57 w 333"/>
                    <a:gd name="T55" fmla="*/ 2 h 154"/>
                    <a:gd name="T56" fmla="*/ 48 w 333"/>
                    <a:gd name="T57" fmla="*/ 0 h 154"/>
                    <a:gd name="T58" fmla="*/ 39 w 333"/>
                    <a:gd name="T59" fmla="*/ 0 h 154"/>
                    <a:gd name="T60" fmla="*/ 29 w 333"/>
                    <a:gd name="T61" fmla="*/ 0 h 154"/>
                    <a:gd name="T62" fmla="*/ 19 w 333"/>
                    <a:gd name="T63" fmla="*/ 1 h 154"/>
                    <a:gd name="T64" fmla="*/ 9 w 333"/>
                    <a:gd name="T65" fmla="*/ 3 h 154"/>
                    <a:gd name="T66" fmla="*/ 8 w 333"/>
                    <a:gd name="T67" fmla="*/ 11 h 154"/>
                    <a:gd name="T68" fmla="*/ 3 w 333"/>
                    <a:gd name="T69" fmla="*/ 4 h 154"/>
                    <a:gd name="T70" fmla="*/ 2 w 333"/>
                    <a:gd name="T71" fmla="*/ 4 h 154"/>
                    <a:gd name="T72" fmla="*/ 1 w 333"/>
                    <a:gd name="T73" fmla="*/ 5 h 154"/>
                    <a:gd name="T74" fmla="*/ 1 w 333"/>
                    <a:gd name="T75" fmla="*/ 5 h 154"/>
                    <a:gd name="T76" fmla="*/ 0 w 333"/>
                    <a:gd name="T77" fmla="*/ 6 h 154"/>
                    <a:gd name="T78" fmla="*/ 0 w 333"/>
                    <a:gd name="T79" fmla="*/ 7 h 154"/>
                    <a:gd name="T80" fmla="*/ 0 w 333"/>
                    <a:gd name="T81" fmla="*/ 8 h 154"/>
                    <a:gd name="T82" fmla="*/ 0 w 333"/>
                    <a:gd name="T83" fmla="*/ 8 h 154"/>
                    <a:gd name="T84" fmla="*/ 1 w 333"/>
                    <a:gd name="T85" fmla="*/ 9 h 154"/>
                    <a:gd name="T86" fmla="*/ 1 w 333"/>
                    <a:gd name="T87" fmla="*/ 9 h 154"/>
                    <a:gd name="T88" fmla="*/ 2 w 333"/>
                    <a:gd name="T89" fmla="*/ 10 h 154"/>
                    <a:gd name="T90" fmla="*/ 3 w 333"/>
                    <a:gd name="T91" fmla="*/ 10 h 154"/>
                    <a:gd name="T92" fmla="*/ 4 w 333"/>
                    <a:gd name="T93" fmla="*/ 11 h 154"/>
                    <a:gd name="T94" fmla="*/ 5 w 333"/>
                    <a:gd name="T95" fmla="*/ 11 h 154"/>
                    <a:gd name="T96" fmla="*/ 6 w 333"/>
                    <a:gd name="T97" fmla="*/ 11 h 154"/>
                    <a:gd name="T98" fmla="*/ 7 w 333"/>
                    <a:gd name="T99" fmla="*/ 11 h 154"/>
                    <a:gd name="T100" fmla="*/ 4 w 333"/>
                    <a:gd name="T101" fmla="*/ 4 h 1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3" h="154">
                      <a:moveTo>
                        <a:pt x="11" y="12"/>
                      </a:moveTo>
                      <a:lnTo>
                        <a:pt x="24" y="33"/>
                      </a:lnTo>
                      <a:lnTo>
                        <a:pt x="38" y="29"/>
                      </a:lnTo>
                      <a:lnTo>
                        <a:pt x="51" y="27"/>
                      </a:lnTo>
                      <a:lnTo>
                        <a:pt x="65" y="25"/>
                      </a:lnTo>
                      <a:lnTo>
                        <a:pt x="78" y="23"/>
                      </a:lnTo>
                      <a:lnTo>
                        <a:pt x="92" y="21"/>
                      </a:lnTo>
                      <a:lnTo>
                        <a:pt x="104" y="21"/>
                      </a:lnTo>
                      <a:lnTo>
                        <a:pt x="118" y="21"/>
                      </a:lnTo>
                      <a:lnTo>
                        <a:pt x="129" y="23"/>
                      </a:lnTo>
                      <a:lnTo>
                        <a:pt x="142" y="24"/>
                      </a:lnTo>
                      <a:lnTo>
                        <a:pt x="153" y="25"/>
                      </a:lnTo>
                      <a:lnTo>
                        <a:pt x="164" y="27"/>
                      </a:lnTo>
                      <a:lnTo>
                        <a:pt x="176" y="29"/>
                      </a:lnTo>
                      <a:lnTo>
                        <a:pt x="186" y="33"/>
                      </a:lnTo>
                      <a:lnTo>
                        <a:pt x="197" y="36"/>
                      </a:lnTo>
                      <a:lnTo>
                        <a:pt x="206" y="40"/>
                      </a:lnTo>
                      <a:lnTo>
                        <a:pt x="216" y="44"/>
                      </a:lnTo>
                      <a:lnTo>
                        <a:pt x="226" y="49"/>
                      </a:lnTo>
                      <a:lnTo>
                        <a:pt x="233" y="53"/>
                      </a:lnTo>
                      <a:lnTo>
                        <a:pt x="243" y="59"/>
                      </a:lnTo>
                      <a:lnTo>
                        <a:pt x="250" y="64"/>
                      </a:lnTo>
                      <a:lnTo>
                        <a:pt x="257" y="70"/>
                      </a:lnTo>
                      <a:lnTo>
                        <a:pt x="264" y="77"/>
                      </a:lnTo>
                      <a:lnTo>
                        <a:pt x="270" y="84"/>
                      </a:lnTo>
                      <a:lnTo>
                        <a:pt x="277" y="91"/>
                      </a:lnTo>
                      <a:lnTo>
                        <a:pt x="281" y="97"/>
                      </a:lnTo>
                      <a:lnTo>
                        <a:pt x="286" y="105"/>
                      </a:lnTo>
                      <a:lnTo>
                        <a:pt x="289" y="112"/>
                      </a:lnTo>
                      <a:lnTo>
                        <a:pt x="292" y="121"/>
                      </a:lnTo>
                      <a:lnTo>
                        <a:pt x="295" y="129"/>
                      </a:lnTo>
                      <a:lnTo>
                        <a:pt x="297" y="137"/>
                      </a:lnTo>
                      <a:lnTo>
                        <a:pt x="298" y="146"/>
                      </a:lnTo>
                      <a:lnTo>
                        <a:pt x="298" y="154"/>
                      </a:lnTo>
                      <a:lnTo>
                        <a:pt x="333" y="154"/>
                      </a:lnTo>
                      <a:lnTo>
                        <a:pt x="332" y="145"/>
                      </a:lnTo>
                      <a:lnTo>
                        <a:pt x="331" y="135"/>
                      </a:lnTo>
                      <a:lnTo>
                        <a:pt x="329" y="126"/>
                      </a:lnTo>
                      <a:lnTo>
                        <a:pt x="326" y="116"/>
                      </a:lnTo>
                      <a:lnTo>
                        <a:pt x="322" y="106"/>
                      </a:lnTo>
                      <a:lnTo>
                        <a:pt x="318" y="97"/>
                      </a:lnTo>
                      <a:lnTo>
                        <a:pt x="313" y="88"/>
                      </a:lnTo>
                      <a:lnTo>
                        <a:pt x="306" y="80"/>
                      </a:lnTo>
                      <a:lnTo>
                        <a:pt x="300" y="72"/>
                      </a:lnTo>
                      <a:lnTo>
                        <a:pt x="292" y="64"/>
                      </a:lnTo>
                      <a:lnTo>
                        <a:pt x="284" y="58"/>
                      </a:lnTo>
                      <a:lnTo>
                        <a:pt x="277" y="50"/>
                      </a:lnTo>
                      <a:lnTo>
                        <a:pt x="267" y="44"/>
                      </a:lnTo>
                      <a:lnTo>
                        <a:pt x="257" y="37"/>
                      </a:lnTo>
                      <a:lnTo>
                        <a:pt x="247" y="32"/>
                      </a:lnTo>
                      <a:lnTo>
                        <a:pt x="237" y="26"/>
                      </a:lnTo>
                      <a:lnTo>
                        <a:pt x="224" y="21"/>
                      </a:lnTo>
                      <a:lnTo>
                        <a:pt x="213" y="16"/>
                      </a:lnTo>
                      <a:lnTo>
                        <a:pt x="201" y="12"/>
                      </a:lnTo>
                      <a:lnTo>
                        <a:pt x="188" y="9"/>
                      </a:lnTo>
                      <a:lnTo>
                        <a:pt x="175" y="6"/>
                      </a:lnTo>
                      <a:lnTo>
                        <a:pt x="161" y="3"/>
                      </a:lnTo>
                      <a:lnTo>
                        <a:pt x="147" y="1"/>
                      </a:lnTo>
                      <a:lnTo>
                        <a:pt x="134" y="0"/>
                      </a:lnTo>
                      <a:lnTo>
                        <a:pt x="119" y="0"/>
                      </a:lnTo>
                      <a:lnTo>
                        <a:pt x="104" y="0"/>
                      </a:lnTo>
                      <a:lnTo>
                        <a:pt x="88" y="0"/>
                      </a:lnTo>
                      <a:lnTo>
                        <a:pt x="74" y="1"/>
                      </a:lnTo>
                      <a:lnTo>
                        <a:pt x="58" y="3"/>
                      </a:lnTo>
                      <a:lnTo>
                        <a:pt x="43" y="6"/>
                      </a:lnTo>
                      <a:lnTo>
                        <a:pt x="27" y="8"/>
                      </a:lnTo>
                      <a:lnTo>
                        <a:pt x="11" y="12"/>
                      </a:lnTo>
                      <a:lnTo>
                        <a:pt x="24" y="33"/>
                      </a:lnTo>
                      <a:lnTo>
                        <a:pt x="11" y="12"/>
                      </a:lnTo>
                      <a:lnTo>
                        <a:pt x="9" y="12"/>
                      </a:lnTo>
                      <a:lnTo>
                        <a:pt x="7" y="13"/>
                      </a:lnTo>
                      <a:lnTo>
                        <a:pt x="6" y="13"/>
                      </a:lnTo>
                      <a:lnTo>
                        <a:pt x="4" y="15"/>
                      </a:lnTo>
                      <a:lnTo>
                        <a:pt x="3" y="16"/>
                      </a:lnTo>
                      <a:lnTo>
                        <a:pt x="2" y="16"/>
                      </a:lnTo>
                      <a:lnTo>
                        <a:pt x="2" y="17"/>
                      </a:lnTo>
                      <a:lnTo>
                        <a:pt x="1" y="18"/>
                      </a:lnTo>
                      <a:lnTo>
                        <a:pt x="1" y="19"/>
                      </a:lnTo>
                      <a:lnTo>
                        <a:pt x="0" y="20"/>
                      </a:lnTo>
                      <a:lnTo>
                        <a:pt x="0" y="21"/>
                      </a:lnTo>
                      <a:lnTo>
                        <a:pt x="0" y="23"/>
                      </a:lnTo>
                      <a:lnTo>
                        <a:pt x="0" y="24"/>
                      </a:lnTo>
                      <a:lnTo>
                        <a:pt x="1" y="25"/>
                      </a:lnTo>
                      <a:lnTo>
                        <a:pt x="1" y="26"/>
                      </a:lnTo>
                      <a:lnTo>
                        <a:pt x="2" y="27"/>
                      </a:lnTo>
                      <a:lnTo>
                        <a:pt x="2" y="28"/>
                      </a:lnTo>
                      <a:lnTo>
                        <a:pt x="3" y="29"/>
                      </a:lnTo>
                      <a:lnTo>
                        <a:pt x="4" y="29"/>
                      </a:lnTo>
                      <a:lnTo>
                        <a:pt x="6" y="30"/>
                      </a:lnTo>
                      <a:lnTo>
                        <a:pt x="7" y="32"/>
                      </a:lnTo>
                      <a:lnTo>
                        <a:pt x="8" y="32"/>
                      </a:lnTo>
                      <a:lnTo>
                        <a:pt x="9" y="33"/>
                      </a:lnTo>
                      <a:lnTo>
                        <a:pt x="11" y="33"/>
                      </a:lnTo>
                      <a:lnTo>
                        <a:pt x="12" y="33"/>
                      </a:lnTo>
                      <a:lnTo>
                        <a:pt x="15" y="33"/>
                      </a:lnTo>
                      <a:lnTo>
                        <a:pt x="16" y="34"/>
                      </a:lnTo>
                      <a:lnTo>
                        <a:pt x="18" y="34"/>
                      </a:lnTo>
                      <a:lnTo>
                        <a:pt x="20" y="33"/>
                      </a:lnTo>
                      <a:lnTo>
                        <a:pt x="21" y="33"/>
                      </a:lnTo>
                      <a:lnTo>
                        <a:pt x="24" y="33"/>
                      </a:lnTo>
                      <a:lnTo>
                        <a:pt x="1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22" name="Freeform 94"/>
                <p:cNvSpPr>
                  <a:spLocks/>
                </p:cNvSpPr>
                <p:nvPr/>
              </p:nvSpPr>
              <p:spPr bwMode="auto">
                <a:xfrm>
                  <a:off x="838" y="255"/>
                  <a:ext cx="36" cy="11"/>
                </a:xfrm>
                <a:custGeom>
                  <a:avLst/>
                  <a:gdLst>
                    <a:gd name="T0" fmla="*/ 30 w 111"/>
                    <a:gd name="T1" fmla="*/ 0 h 34"/>
                    <a:gd name="T2" fmla="*/ 28 w 111"/>
                    <a:gd name="T3" fmla="*/ 0 h 34"/>
                    <a:gd name="T4" fmla="*/ 26 w 111"/>
                    <a:gd name="T5" fmla="*/ 0 h 34"/>
                    <a:gd name="T6" fmla="*/ 24 w 111"/>
                    <a:gd name="T7" fmla="*/ 0 h 34"/>
                    <a:gd name="T8" fmla="*/ 22 w 111"/>
                    <a:gd name="T9" fmla="*/ 0 h 34"/>
                    <a:gd name="T10" fmla="*/ 20 w 111"/>
                    <a:gd name="T11" fmla="*/ 1 h 34"/>
                    <a:gd name="T12" fmla="*/ 18 w 111"/>
                    <a:gd name="T13" fmla="*/ 1 h 34"/>
                    <a:gd name="T14" fmla="*/ 17 w 111"/>
                    <a:gd name="T15" fmla="*/ 1 h 34"/>
                    <a:gd name="T16" fmla="*/ 15 w 111"/>
                    <a:gd name="T17" fmla="*/ 1 h 34"/>
                    <a:gd name="T18" fmla="*/ 13 w 111"/>
                    <a:gd name="T19" fmla="*/ 1 h 34"/>
                    <a:gd name="T20" fmla="*/ 11 w 111"/>
                    <a:gd name="T21" fmla="*/ 2 h 34"/>
                    <a:gd name="T22" fmla="*/ 9 w 111"/>
                    <a:gd name="T23" fmla="*/ 2 h 34"/>
                    <a:gd name="T24" fmla="*/ 7 w 111"/>
                    <a:gd name="T25" fmla="*/ 3 h 34"/>
                    <a:gd name="T26" fmla="*/ 6 w 111"/>
                    <a:gd name="T27" fmla="*/ 3 h 34"/>
                    <a:gd name="T28" fmla="*/ 4 w 111"/>
                    <a:gd name="T29" fmla="*/ 3 h 34"/>
                    <a:gd name="T30" fmla="*/ 2 w 111"/>
                    <a:gd name="T31" fmla="*/ 4 h 34"/>
                    <a:gd name="T32" fmla="*/ 0 w 111"/>
                    <a:gd name="T33" fmla="*/ 4 h 34"/>
                    <a:gd name="T34" fmla="*/ 5 w 111"/>
                    <a:gd name="T35" fmla="*/ 11 h 34"/>
                    <a:gd name="T36" fmla="*/ 6 w 111"/>
                    <a:gd name="T37" fmla="*/ 10 h 34"/>
                    <a:gd name="T38" fmla="*/ 8 w 111"/>
                    <a:gd name="T39" fmla="*/ 10 h 34"/>
                    <a:gd name="T40" fmla="*/ 10 w 111"/>
                    <a:gd name="T41" fmla="*/ 9 h 34"/>
                    <a:gd name="T42" fmla="*/ 11 w 111"/>
                    <a:gd name="T43" fmla="*/ 9 h 34"/>
                    <a:gd name="T44" fmla="*/ 13 w 111"/>
                    <a:gd name="T45" fmla="*/ 9 h 34"/>
                    <a:gd name="T46" fmla="*/ 15 w 111"/>
                    <a:gd name="T47" fmla="*/ 9 h 34"/>
                    <a:gd name="T48" fmla="*/ 16 w 111"/>
                    <a:gd name="T49" fmla="*/ 8 h 34"/>
                    <a:gd name="T50" fmla="*/ 18 w 111"/>
                    <a:gd name="T51" fmla="*/ 8 h 34"/>
                    <a:gd name="T52" fmla="*/ 19 w 111"/>
                    <a:gd name="T53" fmla="*/ 8 h 34"/>
                    <a:gd name="T54" fmla="*/ 21 w 111"/>
                    <a:gd name="T55" fmla="*/ 8 h 34"/>
                    <a:gd name="T56" fmla="*/ 23 w 111"/>
                    <a:gd name="T57" fmla="*/ 8 h 34"/>
                    <a:gd name="T58" fmla="*/ 24 w 111"/>
                    <a:gd name="T59" fmla="*/ 8 h 34"/>
                    <a:gd name="T60" fmla="*/ 26 w 111"/>
                    <a:gd name="T61" fmla="*/ 7 h 34"/>
                    <a:gd name="T62" fmla="*/ 28 w 111"/>
                    <a:gd name="T63" fmla="*/ 7 h 34"/>
                    <a:gd name="T64" fmla="*/ 30 w 111"/>
                    <a:gd name="T65" fmla="*/ 7 h 34"/>
                    <a:gd name="T66" fmla="*/ 36 w 111"/>
                    <a:gd name="T67" fmla="*/ 3 h 34"/>
                    <a:gd name="T68" fmla="*/ 31 w 111"/>
                    <a:gd name="T69" fmla="*/ 7 h 34"/>
                    <a:gd name="T70" fmla="*/ 32 w 111"/>
                    <a:gd name="T71" fmla="*/ 7 h 34"/>
                    <a:gd name="T72" fmla="*/ 33 w 111"/>
                    <a:gd name="T73" fmla="*/ 7 h 34"/>
                    <a:gd name="T74" fmla="*/ 34 w 111"/>
                    <a:gd name="T75" fmla="*/ 6 h 34"/>
                    <a:gd name="T76" fmla="*/ 35 w 111"/>
                    <a:gd name="T77" fmla="*/ 6 h 34"/>
                    <a:gd name="T78" fmla="*/ 35 w 111"/>
                    <a:gd name="T79" fmla="*/ 6 h 34"/>
                    <a:gd name="T80" fmla="*/ 36 w 111"/>
                    <a:gd name="T81" fmla="*/ 5 h 34"/>
                    <a:gd name="T82" fmla="*/ 36 w 111"/>
                    <a:gd name="T83" fmla="*/ 4 h 34"/>
                    <a:gd name="T84" fmla="*/ 36 w 111"/>
                    <a:gd name="T85" fmla="*/ 3 h 34"/>
                    <a:gd name="T86" fmla="*/ 36 w 111"/>
                    <a:gd name="T87" fmla="*/ 3 h 34"/>
                    <a:gd name="T88" fmla="*/ 35 w 111"/>
                    <a:gd name="T89" fmla="*/ 2 h 34"/>
                    <a:gd name="T90" fmla="*/ 35 w 111"/>
                    <a:gd name="T91" fmla="*/ 1 h 34"/>
                    <a:gd name="T92" fmla="*/ 34 w 111"/>
                    <a:gd name="T93" fmla="*/ 1 h 34"/>
                    <a:gd name="T94" fmla="*/ 33 w 111"/>
                    <a:gd name="T95" fmla="*/ 1 h 34"/>
                    <a:gd name="T96" fmla="*/ 32 w 111"/>
                    <a:gd name="T97" fmla="*/ 0 h 34"/>
                    <a:gd name="T98" fmla="*/ 31 w 111"/>
                    <a:gd name="T99" fmla="*/ 0 h 34"/>
                    <a:gd name="T100" fmla="*/ 25 w 111"/>
                    <a:gd name="T101" fmla="*/ 5 h 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1" h="34">
                      <a:moveTo>
                        <a:pt x="77" y="15"/>
                      </a:moveTo>
                      <a:lnTo>
                        <a:pt x="93" y="0"/>
                      </a:lnTo>
                      <a:lnTo>
                        <a:pt x="90" y="1"/>
                      </a:lnTo>
                      <a:lnTo>
                        <a:pt x="87" y="1"/>
                      </a:lnTo>
                      <a:lnTo>
                        <a:pt x="84" y="1"/>
                      </a:lnTo>
                      <a:lnTo>
                        <a:pt x="80" y="1"/>
                      </a:lnTo>
                      <a:lnTo>
                        <a:pt x="78" y="1"/>
                      </a:lnTo>
                      <a:lnTo>
                        <a:pt x="75" y="1"/>
                      </a:lnTo>
                      <a:lnTo>
                        <a:pt x="71" y="1"/>
                      </a:lnTo>
                      <a:lnTo>
                        <a:pt x="69" y="1"/>
                      </a:lnTo>
                      <a:lnTo>
                        <a:pt x="66" y="1"/>
                      </a:lnTo>
                      <a:lnTo>
                        <a:pt x="62" y="2"/>
                      </a:lnTo>
                      <a:lnTo>
                        <a:pt x="60" y="2"/>
                      </a:lnTo>
                      <a:lnTo>
                        <a:pt x="57" y="2"/>
                      </a:lnTo>
                      <a:lnTo>
                        <a:pt x="54" y="3"/>
                      </a:lnTo>
                      <a:lnTo>
                        <a:pt x="51" y="3"/>
                      </a:lnTo>
                      <a:lnTo>
                        <a:pt x="49" y="3"/>
                      </a:lnTo>
                      <a:lnTo>
                        <a:pt x="45" y="4"/>
                      </a:lnTo>
                      <a:lnTo>
                        <a:pt x="43" y="4"/>
                      </a:lnTo>
                      <a:lnTo>
                        <a:pt x="40" y="4"/>
                      </a:lnTo>
                      <a:lnTo>
                        <a:pt x="37" y="6"/>
                      </a:lnTo>
                      <a:lnTo>
                        <a:pt x="34" y="6"/>
                      </a:lnTo>
                      <a:lnTo>
                        <a:pt x="31" y="6"/>
                      </a:lnTo>
                      <a:lnTo>
                        <a:pt x="28" y="7"/>
                      </a:lnTo>
                      <a:lnTo>
                        <a:pt x="26" y="7"/>
                      </a:lnTo>
                      <a:lnTo>
                        <a:pt x="23" y="8"/>
                      </a:lnTo>
                      <a:lnTo>
                        <a:pt x="20" y="8"/>
                      </a:lnTo>
                      <a:lnTo>
                        <a:pt x="17" y="9"/>
                      </a:lnTo>
                      <a:lnTo>
                        <a:pt x="15" y="9"/>
                      </a:lnTo>
                      <a:lnTo>
                        <a:pt x="12" y="10"/>
                      </a:lnTo>
                      <a:lnTo>
                        <a:pt x="9" y="11"/>
                      </a:lnTo>
                      <a:lnTo>
                        <a:pt x="6" y="11"/>
                      </a:lnTo>
                      <a:lnTo>
                        <a:pt x="3" y="12"/>
                      </a:lnTo>
                      <a:lnTo>
                        <a:pt x="0" y="12"/>
                      </a:lnTo>
                      <a:lnTo>
                        <a:pt x="12" y="34"/>
                      </a:lnTo>
                      <a:lnTo>
                        <a:pt x="16" y="33"/>
                      </a:lnTo>
                      <a:lnTo>
                        <a:pt x="18" y="33"/>
                      </a:lnTo>
                      <a:lnTo>
                        <a:pt x="20" y="32"/>
                      </a:lnTo>
                      <a:lnTo>
                        <a:pt x="23" y="32"/>
                      </a:lnTo>
                      <a:lnTo>
                        <a:pt x="25" y="30"/>
                      </a:lnTo>
                      <a:lnTo>
                        <a:pt x="28" y="30"/>
                      </a:lnTo>
                      <a:lnTo>
                        <a:pt x="31" y="29"/>
                      </a:lnTo>
                      <a:lnTo>
                        <a:pt x="33" y="29"/>
                      </a:lnTo>
                      <a:lnTo>
                        <a:pt x="35" y="28"/>
                      </a:lnTo>
                      <a:lnTo>
                        <a:pt x="39" y="28"/>
                      </a:lnTo>
                      <a:lnTo>
                        <a:pt x="41" y="27"/>
                      </a:lnTo>
                      <a:lnTo>
                        <a:pt x="43" y="27"/>
                      </a:lnTo>
                      <a:lnTo>
                        <a:pt x="45" y="27"/>
                      </a:lnTo>
                      <a:lnTo>
                        <a:pt x="48" y="26"/>
                      </a:lnTo>
                      <a:lnTo>
                        <a:pt x="50" y="26"/>
                      </a:lnTo>
                      <a:lnTo>
                        <a:pt x="52" y="26"/>
                      </a:lnTo>
                      <a:lnTo>
                        <a:pt x="56" y="25"/>
                      </a:lnTo>
                      <a:lnTo>
                        <a:pt x="58" y="25"/>
                      </a:lnTo>
                      <a:lnTo>
                        <a:pt x="60" y="25"/>
                      </a:lnTo>
                      <a:lnTo>
                        <a:pt x="62" y="25"/>
                      </a:lnTo>
                      <a:lnTo>
                        <a:pt x="66" y="24"/>
                      </a:lnTo>
                      <a:lnTo>
                        <a:pt x="67" y="24"/>
                      </a:lnTo>
                      <a:lnTo>
                        <a:pt x="70" y="24"/>
                      </a:lnTo>
                      <a:lnTo>
                        <a:pt x="73" y="24"/>
                      </a:lnTo>
                      <a:lnTo>
                        <a:pt x="75" y="24"/>
                      </a:lnTo>
                      <a:lnTo>
                        <a:pt x="78" y="24"/>
                      </a:lnTo>
                      <a:lnTo>
                        <a:pt x="80" y="23"/>
                      </a:lnTo>
                      <a:lnTo>
                        <a:pt x="83" y="23"/>
                      </a:lnTo>
                      <a:lnTo>
                        <a:pt x="86" y="23"/>
                      </a:lnTo>
                      <a:lnTo>
                        <a:pt x="88" y="23"/>
                      </a:lnTo>
                      <a:lnTo>
                        <a:pt x="91" y="23"/>
                      </a:lnTo>
                      <a:lnTo>
                        <a:pt x="94" y="23"/>
                      </a:lnTo>
                      <a:lnTo>
                        <a:pt x="110" y="8"/>
                      </a:lnTo>
                      <a:lnTo>
                        <a:pt x="94" y="23"/>
                      </a:lnTo>
                      <a:lnTo>
                        <a:pt x="95" y="23"/>
                      </a:lnTo>
                      <a:lnTo>
                        <a:pt x="97" y="23"/>
                      </a:lnTo>
                      <a:lnTo>
                        <a:pt x="100" y="23"/>
                      </a:lnTo>
                      <a:lnTo>
                        <a:pt x="102" y="21"/>
                      </a:lnTo>
                      <a:lnTo>
                        <a:pt x="104" y="20"/>
                      </a:lnTo>
                      <a:lnTo>
                        <a:pt x="105" y="20"/>
                      </a:lnTo>
                      <a:lnTo>
                        <a:pt x="107" y="19"/>
                      </a:lnTo>
                      <a:lnTo>
                        <a:pt x="108" y="18"/>
                      </a:lnTo>
                      <a:lnTo>
                        <a:pt x="109" y="18"/>
                      </a:lnTo>
                      <a:lnTo>
                        <a:pt x="109" y="17"/>
                      </a:lnTo>
                      <a:lnTo>
                        <a:pt x="110" y="16"/>
                      </a:lnTo>
                      <a:lnTo>
                        <a:pt x="110" y="15"/>
                      </a:lnTo>
                      <a:lnTo>
                        <a:pt x="111" y="13"/>
                      </a:lnTo>
                      <a:lnTo>
                        <a:pt x="111" y="12"/>
                      </a:lnTo>
                      <a:lnTo>
                        <a:pt x="111" y="11"/>
                      </a:lnTo>
                      <a:lnTo>
                        <a:pt x="111" y="10"/>
                      </a:lnTo>
                      <a:lnTo>
                        <a:pt x="110" y="9"/>
                      </a:lnTo>
                      <a:lnTo>
                        <a:pt x="110" y="8"/>
                      </a:lnTo>
                      <a:lnTo>
                        <a:pt x="109" y="7"/>
                      </a:lnTo>
                      <a:lnTo>
                        <a:pt x="108" y="6"/>
                      </a:lnTo>
                      <a:lnTo>
                        <a:pt x="108" y="4"/>
                      </a:lnTo>
                      <a:lnTo>
                        <a:pt x="107" y="4"/>
                      </a:lnTo>
                      <a:lnTo>
                        <a:pt x="105" y="3"/>
                      </a:lnTo>
                      <a:lnTo>
                        <a:pt x="104" y="2"/>
                      </a:lnTo>
                      <a:lnTo>
                        <a:pt x="102" y="2"/>
                      </a:lnTo>
                      <a:lnTo>
                        <a:pt x="101" y="1"/>
                      </a:lnTo>
                      <a:lnTo>
                        <a:pt x="99" y="1"/>
                      </a:lnTo>
                      <a:lnTo>
                        <a:pt x="97" y="1"/>
                      </a:lnTo>
                      <a:lnTo>
                        <a:pt x="95" y="1"/>
                      </a:lnTo>
                      <a:lnTo>
                        <a:pt x="93" y="1"/>
                      </a:lnTo>
                      <a:lnTo>
                        <a:pt x="7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23" name="Freeform 95"/>
                <p:cNvSpPr>
                  <a:spLocks/>
                </p:cNvSpPr>
                <p:nvPr/>
              </p:nvSpPr>
              <p:spPr bwMode="auto">
                <a:xfrm>
                  <a:off x="803" y="235"/>
                  <a:ext cx="71" cy="25"/>
                </a:xfrm>
                <a:custGeom>
                  <a:avLst/>
                  <a:gdLst>
                    <a:gd name="T0" fmla="*/ 7 w 220"/>
                    <a:gd name="T1" fmla="*/ 8 h 77"/>
                    <a:gd name="T2" fmla="*/ 12 w 220"/>
                    <a:gd name="T3" fmla="*/ 7 h 77"/>
                    <a:gd name="T4" fmla="*/ 16 w 220"/>
                    <a:gd name="T5" fmla="*/ 7 h 77"/>
                    <a:gd name="T6" fmla="*/ 21 w 220"/>
                    <a:gd name="T7" fmla="*/ 7 h 77"/>
                    <a:gd name="T8" fmla="*/ 25 w 220"/>
                    <a:gd name="T9" fmla="*/ 7 h 77"/>
                    <a:gd name="T10" fmla="*/ 29 w 220"/>
                    <a:gd name="T11" fmla="*/ 8 h 77"/>
                    <a:gd name="T12" fmla="*/ 33 w 220"/>
                    <a:gd name="T13" fmla="*/ 9 h 77"/>
                    <a:gd name="T14" fmla="*/ 37 w 220"/>
                    <a:gd name="T15" fmla="*/ 10 h 77"/>
                    <a:gd name="T16" fmla="*/ 41 w 220"/>
                    <a:gd name="T17" fmla="*/ 11 h 77"/>
                    <a:gd name="T18" fmla="*/ 45 w 220"/>
                    <a:gd name="T19" fmla="*/ 12 h 77"/>
                    <a:gd name="T20" fmla="*/ 48 w 220"/>
                    <a:gd name="T21" fmla="*/ 14 h 77"/>
                    <a:gd name="T22" fmla="*/ 51 w 220"/>
                    <a:gd name="T23" fmla="*/ 16 h 77"/>
                    <a:gd name="T24" fmla="*/ 54 w 220"/>
                    <a:gd name="T25" fmla="*/ 18 h 77"/>
                    <a:gd name="T26" fmla="*/ 56 w 220"/>
                    <a:gd name="T27" fmla="*/ 19 h 77"/>
                    <a:gd name="T28" fmla="*/ 58 w 220"/>
                    <a:gd name="T29" fmla="*/ 21 h 77"/>
                    <a:gd name="T30" fmla="*/ 59 w 220"/>
                    <a:gd name="T31" fmla="*/ 23 h 77"/>
                    <a:gd name="T32" fmla="*/ 61 w 220"/>
                    <a:gd name="T33" fmla="*/ 25 h 77"/>
                    <a:gd name="T34" fmla="*/ 70 w 220"/>
                    <a:gd name="T35" fmla="*/ 21 h 77"/>
                    <a:gd name="T36" fmla="*/ 68 w 220"/>
                    <a:gd name="T37" fmla="*/ 19 h 77"/>
                    <a:gd name="T38" fmla="*/ 66 w 220"/>
                    <a:gd name="T39" fmla="*/ 17 h 77"/>
                    <a:gd name="T40" fmla="*/ 64 w 220"/>
                    <a:gd name="T41" fmla="*/ 14 h 77"/>
                    <a:gd name="T42" fmla="*/ 60 w 220"/>
                    <a:gd name="T43" fmla="*/ 12 h 77"/>
                    <a:gd name="T44" fmla="*/ 57 w 220"/>
                    <a:gd name="T45" fmla="*/ 9 h 77"/>
                    <a:gd name="T46" fmla="*/ 53 w 220"/>
                    <a:gd name="T47" fmla="*/ 7 h 77"/>
                    <a:gd name="T48" fmla="*/ 49 w 220"/>
                    <a:gd name="T49" fmla="*/ 6 h 77"/>
                    <a:gd name="T50" fmla="*/ 45 w 220"/>
                    <a:gd name="T51" fmla="*/ 4 h 77"/>
                    <a:gd name="T52" fmla="*/ 39 w 220"/>
                    <a:gd name="T53" fmla="*/ 2 h 77"/>
                    <a:gd name="T54" fmla="*/ 35 w 220"/>
                    <a:gd name="T55" fmla="*/ 1 h 77"/>
                    <a:gd name="T56" fmla="*/ 30 w 220"/>
                    <a:gd name="T57" fmla="*/ 1 h 77"/>
                    <a:gd name="T58" fmla="*/ 24 w 220"/>
                    <a:gd name="T59" fmla="*/ 0 h 77"/>
                    <a:gd name="T60" fmla="*/ 18 w 220"/>
                    <a:gd name="T61" fmla="*/ 0 h 77"/>
                    <a:gd name="T62" fmla="*/ 13 w 220"/>
                    <a:gd name="T63" fmla="*/ 0 h 77"/>
                    <a:gd name="T64" fmla="*/ 7 w 220"/>
                    <a:gd name="T65" fmla="*/ 1 h 77"/>
                    <a:gd name="T66" fmla="*/ 7 w 220"/>
                    <a:gd name="T67" fmla="*/ 8 h 77"/>
                    <a:gd name="T68" fmla="*/ 3 w 220"/>
                    <a:gd name="T69" fmla="*/ 1 h 77"/>
                    <a:gd name="T70" fmla="*/ 2 w 220"/>
                    <a:gd name="T71" fmla="*/ 2 h 77"/>
                    <a:gd name="T72" fmla="*/ 1 w 220"/>
                    <a:gd name="T73" fmla="*/ 2 h 77"/>
                    <a:gd name="T74" fmla="*/ 1 w 220"/>
                    <a:gd name="T75" fmla="*/ 3 h 77"/>
                    <a:gd name="T76" fmla="*/ 0 w 220"/>
                    <a:gd name="T77" fmla="*/ 3 h 77"/>
                    <a:gd name="T78" fmla="*/ 0 w 220"/>
                    <a:gd name="T79" fmla="*/ 4 h 77"/>
                    <a:gd name="T80" fmla="*/ 0 w 220"/>
                    <a:gd name="T81" fmla="*/ 5 h 77"/>
                    <a:gd name="T82" fmla="*/ 0 w 220"/>
                    <a:gd name="T83" fmla="*/ 6 h 77"/>
                    <a:gd name="T84" fmla="*/ 0 w 220"/>
                    <a:gd name="T85" fmla="*/ 6 h 77"/>
                    <a:gd name="T86" fmla="*/ 1 w 220"/>
                    <a:gd name="T87" fmla="*/ 6 h 77"/>
                    <a:gd name="T88" fmla="*/ 2 w 220"/>
                    <a:gd name="T89" fmla="*/ 7 h 77"/>
                    <a:gd name="T90" fmla="*/ 2 w 220"/>
                    <a:gd name="T91" fmla="*/ 7 h 77"/>
                    <a:gd name="T92" fmla="*/ 3 w 220"/>
                    <a:gd name="T93" fmla="*/ 8 h 77"/>
                    <a:gd name="T94" fmla="*/ 4 w 220"/>
                    <a:gd name="T95" fmla="*/ 8 h 77"/>
                    <a:gd name="T96" fmla="*/ 5 w 220"/>
                    <a:gd name="T97" fmla="*/ 8 h 77"/>
                    <a:gd name="T98" fmla="*/ 6 w 220"/>
                    <a:gd name="T99" fmla="*/ 8 h 77"/>
                    <a:gd name="T100" fmla="*/ 4 w 220"/>
                    <a:gd name="T101" fmla="*/ 1 h 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 h="77">
                      <a:moveTo>
                        <a:pt x="12" y="3"/>
                      </a:moveTo>
                      <a:lnTo>
                        <a:pt x="22" y="24"/>
                      </a:lnTo>
                      <a:lnTo>
                        <a:pt x="29" y="23"/>
                      </a:lnTo>
                      <a:lnTo>
                        <a:pt x="36" y="23"/>
                      </a:lnTo>
                      <a:lnTo>
                        <a:pt x="43" y="22"/>
                      </a:lnTo>
                      <a:lnTo>
                        <a:pt x="50" y="22"/>
                      </a:lnTo>
                      <a:lnTo>
                        <a:pt x="57" y="22"/>
                      </a:lnTo>
                      <a:lnTo>
                        <a:pt x="64" y="22"/>
                      </a:lnTo>
                      <a:lnTo>
                        <a:pt x="70" y="22"/>
                      </a:lnTo>
                      <a:lnTo>
                        <a:pt x="77" y="22"/>
                      </a:lnTo>
                      <a:lnTo>
                        <a:pt x="84" y="23"/>
                      </a:lnTo>
                      <a:lnTo>
                        <a:pt x="91" y="24"/>
                      </a:lnTo>
                      <a:lnTo>
                        <a:pt x="98" y="26"/>
                      </a:lnTo>
                      <a:lnTo>
                        <a:pt x="103" y="27"/>
                      </a:lnTo>
                      <a:lnTo>
                        <a:pt x="110" y="29"/>
                      </a:lnTo>
                      <a:lnTo>
                        <a:pt x="116" y="30"/>
                      </a:lnTo>
                      <a:lnTo>
                        <a:pt x="121" y="32"/>
                      </a:lnTo>
                      <a:lnTo>
                        <a:pt x="128" y="34"/>
                      </a:lnTo>
                      <a:lnTo>
                        <a:pt x="133" y="36"/>
                      </a:lnTo>
                      <a:lnTo>
                        <a:pt x="138" y="38"/>
                      </a:lnTo>
                      <a:lnTo>
                        <a:pt x="143" y="40"/>
                      </a:lnTo>
                      <a:lnTo>
                        <a:pt x="149" y="44"/>
                      </a:lnTo>
                      <a:lnTo>
                        <a:pt x="153" y="46"/>
                      </a:lnTo>
                      <a:lnTo>
                        <a:pt x="158" y="48"/>
                      </a:lnTo>
                      <a:lnTo>
                        <a:pt x="162" y="52"/>
                      </a:lnTo>
                      <a:lnTo>
                        <a:pt x="166" y="54"/>
                      </a:lnTo>
                      <a:lnTo>
                        <a:pt x="170" y="57"/>
                      </a:lnTo>
                      <a:lnTo>
                        <a:pt x="173" y="60"/>
                      </a:lnTo>
                      <a:lnTo>
                        <a:pt x="177" y="63"/>
                      </a:lnTo>
                      <a:lnTo>
                        <a:pt x="179" y="66"/>
                      </a:lnTo>
                      <a:lnTo>
                        <a:pt x="181" y="69"/>
                      </a:lnTo>
                      <a:lnTo>
                        <a:pt x="184" y="72"/>
                      </a:lnTo>
                      <a:lnTo>
                        <a:pt x="186" y="74"/>
                      </a:lnTo>
                      <a:lnTo>
                        <a:pt x="188" y="77"/>
                      </a:lnTo>
                      <a:lnTo>
                        <a:pt x="220" y="70"/>
                      </a:lnTo>
                      <a:lnTo>
                        <a:pt x="218" y="65"/>
                      </a:lnTo>
                      <a:lnTo>
                        <a:pt x="215" y="62"/>
                      </a:lnTo>
                      <a:lnTo>
                        <a:pt x="212" y="58"/>
                      </a:lnTo>
                      <a:lnTo>
                        <a:pt x="209" y="54"/>
                      </a:lnTo>
                      <a:lnTo>
                        <a:pt x="205" y="51"/>
                      </a:lnTo>
                      <a:lnTo>
                        <a:pt x="201" y="47"/>
                      </a:lnTo>
                      <a:lnTo>
                        <a:pt x="197" y="44"/>
                      </a:lnTo>
                      <a:lnTo>
                        <a:pt x="192" y="39"/>
                      </a:lnTo>
                      <a:lnTo>
                        <a:pt x="187" y="36"/>
                      </a:lnTo>
                      <a:lnTo>
                        <a:pt x="181" y="32"/>
                      </a:lnTo>
                      <a:lnTo>
                        <a:pt x="176" y="29"/>
                      </a:lnTo>
                      <a:lnTo>
                        <a:pt x="170" y="27"/>
                      </a:lnTo>
                      <a:lnTo>
                        <a:pt x="164" y="23"/>
                      </a:lnTo>
                      <a:lnTo>
                        <a:pt x="158" y="20"/>
                      </a:lnTo>
                      <a:lnTo>
                        <a:pt x="152" y="18"/>
                      </a:lnTo>
                      <a:lnTo>
                        <a:pt x="144" y="15"/>
                      </a:lnTo>
                      <a:lnTo>
                        <a:pt x="138" y="12"/>
                      </a:lnTo>
                      <a:lnTo>
                        <a:pt x="130" y="10"/>
                      </a:lnTo>
                      <a:lnTo>
                        <a:pt x="122" y="7"/>
                      </a:lnTo>
                      <a:lnTo>
                        <a:pt x="116" y="6"/>
                      </a:lnTo>
                      <a:lnTo>
                        <a:pt x="108" y="4"/>
                      </a:lnTo>
                      <a:lnTo>
                        <a:pt x="100" y="3"/>
                      </a:lnTo>
                      <a:lnTo>
                        <a:pt x="92" y="2"/>
                      </a:lnTo>
                      <a:lnTo>
                        <a:pt x="83" y="1"/>
                      </a:lnTo>
                      <a:lnTo>
                        <a:pt x="75" y="0"/>
                      </a:lnTo>
                      <a:lnTo>
                        <a:pt x="66" y="0"/>
                      </a:lnTo>
                      <a:lnTo>
                        <a:pt x="57" y="0"/>
                      </a:lnTo>
                      <a:lnTo>
                        <a:pt x="48" y="0"/>
                      </a:lnTo>
                      <a:lnTo>
                        <a:pt x="40" y="0"/>
                      </a:lnTo>
                      <a:lnTo>
                        <a:pt x="29" y="1"/>
                      </a:lnTo>
                      <a:lnTo>
                        <a:pt x="22" y="2"/>
                      </a:lnTo>
                      <a:lnTo>
                        <a:pt x="12" y="4"/>
                      </a:lnTo>
                      <a:lnTo>
                        <a:pt x="22" y="26"/>
                      </a:lnTo>
                      <a:lnTo>
                        <a:pt x="12" y="4"/>
                      </a:lnTo>
                      <a:lnTo>
                        <a:pt x="10" y="4"/>
                      </a:lnTo>
                      <a:lnTo>
                        <a:pt x="8" y="4"/>
                      </a:lnTo>
                      <a:lnTo>
                        <a:pt x="7" y="5"/>
                      </a:lnTo>
                      <a:lnTo>
                        <a:pt x="6" y="6"/>
                      </a:lnTo>
                      <a:lnTo>
                        <a:pt x="3" y="6"/>
                      </a:lnTo>
                      <a:lnTo>
                        <a:pt x="3" y="7"/>
                      </a:lnTo>
                      <a:lnTo>
                        <a:pt x="2" y="9"/>
                      </a:lnTo>
                      <a:lnTo>
                        <a:pt x="1" y="10"/>
                      </a:lnTo>
                      <a:lnTo>
                        <a:pt x="0" y="10"/>
                      </a:lnTo>
                      <a:lnTo>
                        <a:pt x="0" y="11"/>
                      </a:lnTo>
                      <a:lnTo>
                        <a:pt x="0" y="12"/>
                      </a:lnTo>
                      <a:lnTo>
                        <a:pt x="0" y="13"/>
                      </a:lnTo>
                      <a:lnTo>
                        <a:pt x="0" y="14"/>
                      </a:lnTo>
                      <a:lnTo>
                        <a:pt x="0" y="15"/>
                      </a:lnTo>
                      <a:lnTo>
                        <a:pt x="0" y="17"/>
                      </a:lnTo>
                      <a:lnTo>
                        <a:pt x="0" y="18"/>
                      </a:lnTo>
                      <a:lnTo>
                        <a:pt x="1" y="19"/>
                      </a:lnTo>
                      <a:lnTo>
                        <a:pt x="2" y="20"/>
                      </a:lnTo>
                      <a:lnTo>
                        <a:pt x="3" y="21"/>
                      </a:lnTo>
                      <a:lnTo>
                        <a:pt x="5" y="22"/>
                      </a:lnTo>
                      <a:lnTo>
                        <a:pt x="6" y="22"/>
                      </a:lnTo>
                      <a:lnTo>
                        <a:pt x="7" y="23"/>
                      </a:lnTo>
                      <a:lnTo>
                        <a:pt x="8" y="24"/>
                      </a:lnTo>
                      <a:lnTo>
                        <a:pt x="9" y="24"/>
                      </a:lnTo>
                      <a:lnTo>
                        <a:pt x="11" y="24"/>
                      </a:lnTo>
                      <a:lnTo>
                        <a:pt x="12" y="26"/>
                      </a:lnTo>
                      <a:lnTo>
                        <a:pt x="14" y="26"/>
                      </a:lnTo>
                      <a:lnTo>
                        <a:pt x="16" y="26"/>
                      </a:lnTo>
                      <a:lnTo>
                        <a:pt x="18" y="26"/>
                      </a:lnTo>
                      <a:lnTo>
                        <a:pt x="19" y="26"/>
                      </a:lnTo>
                      <a:lnTo>
                        <a:pt x="22" y="24"/>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24" name="Freeform 96"/>
                <p:cNvSpPr>
                  <a:spLocks/>
                </p:cNvSpPr>
                <p:nvPr/>
              </p:nvSpPr>
              <p:spPr bwMode="auto">
                <a:xfrm>
                  <a:off x="807" y="235"/>
                  <a:ext cx="33" cy="10"/>
                </a:xfrm>
                <a:custGeom>
                  <a:avLst/>
                  <a:gdLst>
                    <a:gd name="T0" fmla="*/ 29 w 103"/>
                    <a:gd name="T1" fmla="*/ 1 h 26"/>
                    <a:gd name="T2" fmla="*/ 27 w 103"/>
                    <a:gd name="T3" fmla="*/ 1 h 26"/>
                    <a:gd name="T4" fmla="*/ 25 w 103"/>
                    <a:gd name="T5" fmla="*/ 1 h 26"/>
                    <a:gd name="T6" fmla="*/ 23 w 103"/>
                    <a:gd name="T7" fmla="*/ 0 h 26"/>
                    <a:gd name="T8" fmla="*/ 21 w 103"/>
                    <a:gd name="T9" fmla="*/ 0 h 26"/>
                    <a:gd name="T10" fmla="*/ 20 w 103"/>
                    <a:gd name="T11" fmla="*/ 0 h 26"/>
                    <a:gd name="T12" fmla="*/ 18 w 103"/>
                    <a:gd name="T13" fmla="*/ 0 h 26"/>
                    <a:gd name="T14" fmla="*/ 16 w 103"/>
                    <a:gd name="T15" fmla="*/ 0 h 26"/>
                    <a:gd name="T16" fmla="*/ 14 w 103"/>
                    <a:gd name="T17" fmla="*/ 0 h 26"/>
                    <a:gd name="T18" fmla="*/ 12 w 103"/>
                    <a:gd name="T19" fmla="*/ 0 h 26"/>
                    <a:gd name="T20" fmla="*/ 11 w 103"/>
                    <a:gd name="T21" fmla="*/ 0 h 26"/>
                    <a:gd name="T22" fmla="*/ 9 w 103"/>
                    <a:gd name="T23" fmla="*/ 0 h 26"/>
                    <a:gd name="T24" fmla="*/ 7 w 103"/>
                    <a:gd name="T25" fmla="*/ 0 h 26"/>
                    <a:gd name="T26" fmla="*/ 5 w 103"/>
                    <a:gd name="T27" fmla="*/ 0 h 26"/>
                    <a:gd name="T28" fmla="*/ 4 w 103"/>
                    <a:gd name="T29" fmla="*/ 1 h 26"/>
                    <a:gd name="T30" fmla="*/ 2 w 103"/>
                    <a:gd name="T31" fmla="*/ 1 h 26"/>
                    <a:gd name="T32" fmla="*/ 0 w 103"/>
                    <a:gd name="T33" fmla="*/ 1 h 26"/>
                    <a:gd name="T34" fmla="*/ 4 w 103"/>
                    <a:gd name="T35" fmla="*/ 9 h 26"/>
                    <a:gd name="T36" fmla="*/ 5 w 103"/>
                    <a:gd name="T37" fmla="*/ 9 h 26"/>
                    <a:gd name="T38" fmla="*/ 7 w 103"/>
                    <a:gd name="T39" fmla="*/ 9 h 26"/>
                    <a:gd name="T40" fmla="*/ 8 w 103"/>
                    <a:gd name="T41" fmla="*/ 8 h 26"/>
                    <a:gd name="T42" fmla="*/ 10 w 103"/>
                    <a:gd name="T43" fmla="*/ 8 h 26"/>
                    <a:gd name="T44" fmla="*/ 11 w 103"/>
                    <a:gd name="T45" fmla="*/ 8 h 26"/>
                    <a:gd name="T46" fmla="*/ 12 w 103"/>
                    <a:gd name="T47" fmla="*/ 8 h 26"/>
                    <a:gd name="T48" fmla="*/ 14 w 103"/>
                    <a:gd name="T49" fmla="*/ 8 h 26"/>
                    <a:gd name="T50" fmla="*/ 15 w 103"/>
                    <a:gd name="T51" fmla="*/ 8 h 26"/>
                    <a:gd name="T52" fmla="*/ 17 w 103"/>
                    <a:gd name="T53" fmla="*/ 8 h 26"/>
                    <a:gd name="T54" fmla="*/ 18 w 103"/>
                    <a:gd name="T55" fmla="*/ 8 h 26"/>
                    <a:gd name="T56" fmla="*/ 20 w 103"/>
                    <a:gd name="T57" fmla="*/ 8 h 26"/>
                    <a:gd name="T58" fmla="*/ 21 w 103"/>
                    <a:gd name="T59" fmla="*/ 8 h 26"/>
                    <a:gd name="T60" fmla="*/ 22 w 103"/>
                    <a:gd name="T61" fmla="*/ 8 h 26"/>
                    <a:gd name="T62" fmla="*/ 23 w 103"/>
                    <a:gd name="T63" fmla="*/ 9 h 26"/>
                    <a:gd name="T64" fmla="*/ 24 w 103"/>
                    <a:gd name="T65" fmla="*/ 9 h 26"/>
                    <a:gd name="T66" fmla="*/ 32 w 103"/>
                    <a:gd name="T67" fmla="*/ 7 h 26"/>
                    <a:gd name="T68" fmla="*/ 26 w 103"/>
                    <a:gd name="T69" fmla="*/ 9 h 26"/>
                    <a:gd name="T70" fmla="*/ 28 w 103"/>
                    <a:gd name="T71" fmla="*/ 10 h 26"/>
                    <a:gd name="T72" fmla="*/ 29 w 103"/>
                    <a:gd name="T73" fmla="*/ 9 h 26"/>
                    <a:gd name="T74" fmla="*/ 29 w 103"/>
                    <a:gd name="T75" fmla="*/ 9 h 26"/>
                    <a:gd name="T76" fmla="*/ 30 w 103"/>
                    <a:gd name="T77" fmla="*/ 9 h 26"/>
                    <a:gd name="T78" fmla="*/ 31 w 103"/>
                    <a:gd name="T79" fmla="*/ 8 h 26"/>
                    <a:gd name="T80" fmla="*/ 32 w 103"/>
                    <a:gd name="T81" fmla="*/ 8 h 26"/>
                    <a:gd name="T82" fmla="*/ 32 w 103"/>
                    <a:gd name="T83" fmla="*/ 7 h 26"/>
                    <a:gd name="T84" fmla="*/ 32 w 103"/>
                    <a:gd name="T85" fmla="*/ 7 h 26"/>
                    <a:gd name="T86" fmla="*/ 33 w 103"/>
                    <a:gd name="T87" fmla="*/ 5 h 26"/>
                    <a:gd name="T88" fmla="*/ 33 w 103"/>
                    <a:gd name="T89" fmla="*/ 5 h 26"/>
                    <a:gd name="T90" fmla="*/ 32 w 103"/>
                    <a:gd name="T91" fmla="*/ 4 h 26"/>
                    <a:gd name="T92" fmla="*/ 32 w 103"/>
                    <a:gd name="T93" fmla="*/ 3 h 26"/>
                    <a:gd name="T94" fmla="*/ 31 w 103"/>
                    <a:gd name="T95" fmla="*/ 2 h 26"/>
                    <a:gd name="T96" fmla="*/ 31 w 103"/>
                    <a:gd name="T97" fmla="*/ 2 h 26"/>
                    <a:gd name="T98" fmla="*/ 29 w 103"/>
                    <a:gd name="T99" fmla="*/ 2 h 26"/>
                    <a:gd name="T100" fmla="*/ 22 w 103"/>
                    <a:gd name="T101" fmla="*/ 4 h 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3" h="26">
                      <a:moveTo>
                        <a:pt x="69" y="10"/>
                      </a:moveTo>
                      <a:lnTo>
                        <a:pt x="90" y="3"/>
                      </a:lnTo>
                      <a:lnTo>
                        <a:pt x="88" y="3"/>
                      </a:lnTo>
                      <a:lnTo>
                        <a:pt x="84" y="2"/>
                      </a:lnTo>
                      <a:lnTo>
                        <a:pt x="81" y="2"/>
                      </a:lnTo>
                      <a:lnTo>
                        <a:pt x="79" y="2"/>
                      </a:lnTo>
                      <a:lnTo>
                        <a:pt x="76" y="1"/>
                      </a:lnTo>
                      <a:lnTo>
                        <a:pt x="73" y="1"/>
                      </a:lnTo>
                      <a:lnTo>
                        <a:pt x="70" y="1"/>
                      </a:lnTo>
                      <a:lnTo>
                        <a:pt x="67" y="0"/>
                      </a:lnTo>
                      <a:lnTo>
                        <a:pt x="64" y="0"/>
                      </a:lnTo>
                      <a:lnTo>
                        <a:pt x="62" y="0"/>
                      </a:lnTo>
                      <a:lnTo>
                        <a:pt x="58" y="0"/>
                      </a:lnTo>
                      <a:lnTo>
                        <a:pt x="56" y="0"/>
                      </a:lnTo>
                      <a:lnTo>
                        <a:pt x="53" y="0"/>
                      </a:lnTo>
                      <a:lnTo>
                        <a:pt x="50" y="0"/>
                      </a:lnTo>
                      <a:lnTo>
                        <a:pt x="47" y="0"/>
                      </a:lnTo>
                      <a:lnTo>
                        <a:pt x="45" y="0"/>
                      </a:lnTo>
                      <a:lnTo>
                        <a:pt x="41" y="0"/>
                      </a:lnTo>
                      <a:lnTo>
                        <a:pt x="39" y="0"/>
                      </a:lnTo>
                      <a:lnTo>
                        <a:pt x="36" y="0"/>
                      </a:lnTo>
                      <a:lnTo>
                        <a:pt x="33" y="0"/>
                      </a:lnTo>
                      <a:lnTo>
                        <a:pt x="30" y="0"/>
                      </a:lnTo>
                      <a:lnTo>
                        <a:pt x="28" y="0"/>
                      </a:lnTo>
                      <a:lnTo>
                        <a:pt x="25" y="0"/>
                      </a:lnTo>
                      <a:lnTo>
                        <a:pt x="22" y="1"/>
                      </a:lnTo>
                      <a:lnTo>
                        <a:pt x="20" y="1"/>
                      </a:lnTo>
                      <a:lnTo>
                        <a:pt x="16" y="1"/>
                      </a:lnTo>
                      <a:lnTo>
                        <a:pt x="14" y="1"/>
                      </a:lnTo>
                      <a:lnTo>
                        <a:pt x="11" y="2"/>
                      </a:lnTo>
                      <a:lnTo>
                        <a:pt x="8" y="2"/>
                      </a:lnTo>
                      <a:lnTo>
                        <a:pt x="6" y="2"/>
                      </a:lnTo>
                      <a:lnTo>
                        <a:pt x="4" y="3"/>
                      </a:lnTo>
                      <a:lnTo>
                        <a:pt x="0" y="3"/>
                      </a:lnTo>
                      <a:lnTo>
                        <a:pt x="10" y="24"/>
                      </a:lnTo>
                      <a:lnTo>
                        <a:pt x="12" y="24"/>
                      </a:lnTo>
                      <a:lnTo>
                        <a:pt x="14" y="23"/>
                      </a:lnTo>
                      <a:lnTo>
                        <a:pt x="16" y="23"/>
                      </a:lnTo>
                      <a:lnTo>
                        <a:pt x="19" y="23"/>
                      </a:lnTo>
                      <a:lnTo>
                        <a:pt x="21" y="23"/>
                      </a:lnTo>
                      <a:lnTo>
                        <a:pt x="23" y="22"/>
                      </a:lnTo>
                      <a:lnTo>
                        <a:pt x="25" y="22"/>
                      </a:lnTo>
                      <a:lnTo>
                        <a:pt x="28" y="22"/>
                      </a:lnTo>
                      <a:lnTo>
                        <a:pt x="30" y="22"/>
                      </a:lnTo>
                      <a:lnTo>
                        <a:pt x="32" y="22"/>
                      </a:lnTo>
                      <a:lnTo>
                        <a:pt x="33" y="21"/>
                      </a:lnTo>
                      <a:lnTo>
                        <a:pt x="37" y="21"/>
                      </a:lnTo>
                      <a:lnTo>
                        <a:pt x="38" y="21"/>
                      </a:lnTo>
                      <a:lnTo>
                        <a:pt x="40" y="21"/>
                      </a:lnTo>
                      <a:lnTo>
                        <a:pt x="44" y="21"/>
                      </a:lnTo>
                      <a:lnTo>
                        <a:pt x="45" y="21"/>
                      </a:lnTo>
                      <a:lnTo>
                        <a:pt x="47" y="21"/>
                      </a:lnTo>
                      <a:lnTo>
                        <a:pt x="49" y="21"/>
                      </a:lnTo>
                      <a:lnTo>
                        <a:pt x="52" y="21"/>
                      </a:lnTo>
                      <a:lnTo>
                        <a:pt x="54" y="21"/>
                      </a:lnTo>
                      <a:lnTo>
                        <a:pt x="56" y="21"/>
                      </a:lnTo>
                      <a:lnTo>
                        <a:pt x="58" y="21"/>
                      </a:lnTo>
                      <a:lnTo>
                        <a:pt x="61" y="21"/>
                      </a:lnTo>
                      <a:lnTo>
                        <a:pt x="63" y="22"/>
                      </a:lnTo>
                      <a:lnTo>
                        <a:pt x="65" y="22"/>
                      </a:lnTo>
                      <a:lnTo>
                        <a:pt x="66" y="22"/>
                      </a:lnTo>
                      <a:lnTo>
                        <a:pt x="69" y="22"/>
                      </a:lnTo>
                      <a:lnTo>
                        <a:pt x="71" y="23"/>
                      </a:lnTo>
                      <a:lnTo>
                        <a:pt x="73" y="23"/>
                      </a:lnTo>
                      <a:lnTo>
                        <a:pt x="75" y="23"/>
                      </a:lnTo>
                      <a:lnTo>
                        <a:pt x="76" y="24"/>
                      </a:lnTo>
                      <a:lnTo>
                        <a:pt x="80" y="24"/>
                      </a:lnTo>
                      <a:lnTo>
                        <a:pt x="100" y="18"/>
                      </a:lnTo>
                      <a:lnTo>
                        <a:pt x="80" y="24"/>
                      </a:lnTo>
                      <a:lnTo>
                        <a:pt x="81" y="24"/>
                      </a:lnTo>
                      <a:lnTo>
                        <a:pt x="83" y="24"/>
                      </a:lnTo>
                      <a:lnTo>
                        <a:pt x="86" y="26"/>
                      </a:lnTo>
                      <a:lnTo>
                        <a:pt x="87" y="26"/>
                      </a:lnTo>
                      <a:lnTo>
                        <a:pt x="89" y="24"/>
                      </a:lnTo>
                      <a:lnTo>
                        <a:pt x="90" y="24"/>
                      </a:lnTo>
                      <a:lnTo>
                        <a:pt x="92" y="24"/>
                      </a:lnTo>
                      <a:lnTo>
                        <a:pt x="93" y="23"/>
                      </a:lnTo>
                      <a:lnTo>
                        <a:pt x="95" y="23"/>
                      </a:lnTo>
                      <a:lnTo>
                        <a:pt x="96" y="22"/>
                      </a:lnTo>
                      <a:lnTo>
                        <a:pt x="97" y="22"/>
                      </a:lnTo>
                      <a:lnTo>
                        <a:pt x="98" y="21"/>
                      </a:lnTo>
                      <a:lnTo>
                        <a:pt x="99" y="20"/>
                      </a:lnTo>
                      <a:lnTo>
                        <a:pt x="100" y="19"/>
                      </a:lnTo>
                      <a:lnTo>
                        <a:pt x="101" y="18"/>
                      </a:lnTo>
                      <a:lnTo>
                        <a:pt x="101" y="17"/>
                      </a:lnTo>
                      <a:lnTo>
                        <a:pt x="103" y="15"/>
                      </a:lnTo>
                      <a:lnTo>
                        <a:pt x="103" y="14"/>
                      </a:lnTo>
                      <a:lnTo>
                        <a:pt x="103" y="13"/>
                      </a:lnTo>
                      <a:lnTo>
                        <a:pt x="103" y="12"/>
                      </a:lnTo>
                      <a:lnTo>
                        <a:pt x="101" y="10"/>
                      </a:lnTo>
                      <a:lnTo>
                        <a:pt x="100" y="10"/>
                      </a:lnTo>
                      <a:lnTo>
                        <a:pt x="100" y="9"/>
                      </a:lnTo>
                      <a:lnTo>
                        <a:pt x="99" y="7"/>
                      </a:lnTo>
                      <a:lnTo>
                        <a:pt x="98" y="6"/>
                      </a:lnTo>
                      <a:lnTo>
                        <a:pt x="97" y="6"/>
                      </a:lnTo>
                      <a:lnTo>
                        <a:pt x="96" y="5"/>
                      </a:lnTo>
                      <a:lnTo>
                        <a:pt x="93" y="5"/>
                      </a:lnTo>
                      <a:lnTo>
                        <a:pt x="92" y="4"/>
                      </a:lnTo>
                      <a:lnTo>
                        <a:pt x="90" y="3"/>
                      </a:lnTo>
                      <a:lnTo>
                        <a:pt x="6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25" name="Freeform 97"/>
                <p:cNvSpPr>
                  <a:spLocks/>
                </p:cNvSpPr>
                <p:nvPr/>
              </p:nvSpPr>
              <p:spPr bwMode="auto">
                <a:xfrm>
                  <a:off x="784" y="175"/>
                  <a:ext cx="61" cy="66"/>
                </a:xfrm>
                <a:custGeom>
                  <a:avLst/>
                  <a:gdLst>
                    <a:gd name="T0" fmla="*/ 5 w 188"/>
                    <a:gd name="T1" fmla="*/ 7 h 209"/>
                    <a:gd name="T2" fmla="*/ 10 w 188"/>
                    <a:gd name="T3" fmla="*/ 8 h 209"/>
                    <a:gd name="T4" fmla="*/ 16 w 188"/>
                    <a:gd name="T5" fmla="*/ 10 h 209"/>
                    <a:gd name="T6" fmla="*/ 21 w 188"/>
                    <a:gd name="T7" fmla="*/ 12 h 209"/>
                    <a:gd name="T8" fmla="*/ 26 w 188"/>
                    <a:gd name="T9" fmla="*/ 15 h 209"/>
                    <a:gd name="T10" fmla="*/ 31 w 188"/>
                    <a:gd name="T11" fmla="*/ 18 h 209"/>
                    <a:gd name="T12" fmla="*/ 35 w 188"/>
                    <a:gd name="T13" fmla="*/ 21 h 209"/>
                    <a:gd name="T14" fmla="*/ 39 w 188"/>
                    <a:gd name="T15" fmla="*/ 24 h 209"/>
                    <a:gd name="T16" fmla="*/ 42 w 188"/>
                    <a:gd name="T17" fmla="*/ 28 h 209"/>
                    <a:gd name="T18" fmla="*/ 45 w 188"/>
                    <a:gd name="T19" fmla="*/ 32 h 209"/>
                    <a:gd name="T20" fmla="*/ 47 w 188"/>
                    <a:gd name="T21" fmla="*/ 36 h 209"/>
                    <a:gd name="T22" fmla="*/ 49 w 188"/>
                    <a:gd name="T23" fmla="*/ 40 h 209"/>
                    <a:gd name="T24" fmla="*/ 50 w 188"/>
                    <a:gd name="T25" fmla="*/ 45 h 209"/>
                    <a:gd name="T26" fmla="*/ 50 w 188"/>
                    <a:gd name="T27" fmla="*/ 50 h 209"/>
                    <a:gd name="T28" fmla="*/ 49 w 188"/>
                    <a:gd name="T29" fmla="*/ 54 h 209"/>
                    <a:gd name="T30" fmla="*/ 48 w 188"/>
                    <a:gd name="T31" fmla="*/ 59 h 209"/>
                    <a:gd name="T32" fmla="*/ 46 w 188"/>
                    <a:gd name="T33" fmla="*/ 63 h 209"/>
                    <a:gd name="T34" fmla="*/ 57 w 188"/>
                    <a:gd name="T35" fmla="*/ 63 h 209"/>
                    <a:gd name="T36" fmla="*/ 60 w 188"/>
                    <a:gd name="T37" fmla="*/ 58 h 209"/>
                    <a:gd name="T38" fmla="*/ 61 w 188"/>
                    <a:gd name="T39" fmla="*/ 52 h 209"/>
                    <a:gd name="T40" fmla="*/ 61 w 188"/>
                    <a:gd name="T41" fmla="*/ 47 h 209"/>
                    <a:gd name="T42" fmla="*/ 60 w 188"/>
                    <a:gd name="T43" fmla="*/ 42 h 209"/>
                    <a:gd name="T44" fmla="*/ 59 w 188"/>
                    <a:gd name="T45" fmla="*/ 37 h 209"/>
                    <a:gd name="T46" fmla="*/ 57 w 188"/>
                    <a:gd name="T47" fmla="*/ 32 h 209"/>
                    <a:gd name="T48" fmla="*/ 54 w 188"/>
                    <a:gd name="T49" fmla="*/ 27 h 209"/>
                    <a:gd name="T50" fmla="*/ 50 w 188"/>
                    <a:gd name="T51" fmla="*/ 23 h 209"/>
                    <a:gd name="T52" fmla="*/ 46 w 188"/>
                    <a:gd name="T53" fmla="*/ 18 h 209"/>
                    <a:gd name="T54" fmla="*/ 41 w 188"/>
                    <a:gd name="T55" fmla="*/ 15 h 209"/>
                    <a:gd name="T56" fmla="*/ 36 w 188"/>
                    <a:gd name="T57" fmla="*/ 11 h 209"/>
                    <a:gd name="T58" fmla="*/ 30 w 188"/>
                    <a:gd name="T59" fmla="*/ 8 h 209"/>
                    <a:gd name="T60" fmla="*/ 24 w 188"/>
                    <a:gd name="T61" fmla="*/ 5 h 209"/>
                    <a:gd name="T62" fmla="*/ 18 w 188"/>
                    <a:gd name="T63" fmla="*/ 3 h 209"/>
                    <a:gd name="T64" fmla="*/ 11 w 188"/>
                    <a:gd name="T65" fmla="*/ 1 h 209"/>
                    <a:gd name="T66" fmla="*/ 8 w 188"/>
                    <a:gd name="T67" fmla="*/ 0 h 209"/>
                    <a:gd name="T68" fmla="*/ 6 w 188"/>
                    <a:gd name="T69" fmla="*/ 0 h 209"/>
                    <a:gd name="T70" fmla="*/ 6 w 188"/>
                    <a:gd name="T71" fmla="*/ 0 h 209"/>
                    <a:gd name="T72" fmla="*/ 5 w 188"/>
                    <a:gd name="T73" fmla="*/ 0 h 209"/>
                    <a:gd name="T74" fmla="*/ 3 w 188"/>
                    <a:gd name="T75" fmla="*/ 0 h 209"/>
                    <a:gd name="T76" fmla="*/ 2 w 188"/>
                    <a:gd name="T77" fmla="*/ 1 h 209"/>
                    <a:gd name="T78" fmla="*/ 2 w 188"/>
                    <a:gd name="T79" fmla="*/ 2 h 209"/>
                    <a:gd name="T80" fmla="*/ 1 w 188"/>
                    <a:gd name="T81" fmla="*/ 2 h 209"/>
                    <a:gd name="T82" fmla="*/ 1 w 188"/>
                    <a:gd name="T83" fmla="*/ 3 h 209"/>
                    <a:gd name="T84" fmla="*/ 0 w 188"/>
                    <a:gd name="T85" fmla="*/ 3 h 209"/>
                    <a:gd name="T86" fmla="*/ 0 w 188"/>
                    <a:gd name="T87" fmla="*/ 3 h 209"/>
                    <a:gd name="T88" fmla="*/ 0 w 188"/>
                    <a:gd name="T89" fmla="*/ 4 h 209"/>
                    <a:gd name="T90" fmla="*/ 0 w 188"/>
                    <a:gd name="T91" fmla="*/ 5 h 209"/>
                    <a:gd name="T92" fmla="*/ 1 w 188"/>
                    <a:gd name="T93" fmla="*/ 6 h 209"/>
                    <a:gd name="T94" fmla="*/ 2 w 188"/>
                    <a:gd name="T95" fmla="*/ 6 h 209"/>
                    <a:gd name="T96" fmla="*/ 3 w 188"/>
                    <a:gd name="T97" fmla="*/ 7 h 209"/>
                    <a:gd name="T98" fmla="*/ 4 w 188"/>
                    <a:gd name="T99" fmla="*/ 7 h 209"/>
                    <a:gd name="T100" fmla="*/ 4 w 188"/>
                    <a:gd name="T101" fmla="*/ 7 h 2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8" h="209">
                      <a:moveTo>
                        <a:pt x="13" y="23"/>
                      </a:moveTo>
                      <a:lnTo>
                        <a:pt x="14" y="23"/>
                      </a:lnTo>
                      <a:lnTo>
                        <a:pt x="22" y="24"/>
                      </a:lnTo>
                      <a:lnTo>
                        <a:pt x="31" y="26"/>
                      </a:lnTo>
                      <a:lnTo>
                        <a:pt x="39" y="29"/>
                      </a:lnTo>
                      <a:lnTo>
                        <a:pt x="48" y="32"/>
                      </a:lnTo>
                      <a:lnTo>
                        <a:pt x="56" y="35"/>
                      </a:lnTo>
                      <a:lnTo>
                        <a:pt x="65" y="39"/>
                      </a:lnTo>
                      <a:lnTo>
                        <a:pt x="71" y="42"/>
                      </a:lnTo>
                      <a:lnTo>
                        <a:pt x="79" y="47"/>
                      </a:lnTo>
                      <a:lnTo>
                        <a:pt x="87" y="51"/>
                      </a:lnTo>
                      <a:lnTo>
                        <a:pt x="94" y="56"/>
                      </a:lnTo>
                      <a:lnTo>
                        <a:pt x="101" y="60"/>
                      </a:lnTo>
                      <a:lnTo>
                        <a:pt x="108" y="66"/>
                      </a:lnTo>
                      <a:lnTo>
                        <a:pt x="113" y="72"/>
                      </a:lnTo>
                      <a:lnTo>
                        <a:pt x="119" y="77"/>
                      </a:lnTo>
                      <a:lnTo>
                        <a:pt x="125" y="83"/>
                      </a:lnTo>
                      <a:lnTo>
                        <a:pt x="129" y="89"/>
                      </a:lnTo>
                      <a:lnTo>
                        <a:pt x="134" y="95"/>
                      </a:lnTo>
                      <a:lnTo>
                        <a:pt x="138" y="101"/>
                      </a:lnTo>
                      <a:lnTo>
                        <a:pt x="142" y="108"/>
                      </a:lnTo>
                      <a:lnTo>
                        <a:pt x="145" y="115"/>
                      </a:lnTo>
                      <a:lnTo>
                        <a:pt x="147" y="121"/>
                      </a:lnTo>
                      <a:lnTo>
                        <a:pt x="151" y="128"/>
                      </a:lnTo>
                      <a:lnTo>
                        <a:pt x="152" y="135"/>
                      </a:lnTo>
                      <a:lnTo>
                        <a:pt x="153" y="143"/>
                      </a:lnTo>
                      <a:lnTo>
                        <a:pt x="153" y="150"/>
                      </a:lnTo>
                      <a:lnTo>
                        <a:pt x="153" y="157"/>
                      </a:lnTo>
                      <a:lnTo>
                        <a:pt x="153" y="165"/>
                      </a:lnTo>
                      <a:lnTo>
                        <a:pt x="152" y="171"/>
                      </a:lnTo>
                      <a:lnTo>
                        <a:pt x="150" y="178"/>
                      </a:lnTo>
                      <a:lnTo>
                        <a:pt x="147" y="186"/>
                      </a:lnTo>
                      <a:lnTo>
                        <a:pt x="144" y="193"/>
                      </a:lnTo>
                      <a:lnTo>
                        <a:pt x="141" y="201"/>
                      </a:lnTo>
                      <a:lnTo>
                        <a:pt x="172" y="209"/>
                      </a:lnTo>
                      <a:lnTo>
                        <a:pt x="177" y="200"/>
                      </a:lnTo>
                      <a:lnTo>
                        <a:pt x="180" y="192"/>
                      </a:lnTo>
                      <a:lnTo>
                        <a:pt x="184" y="183"/>
                      </a:lnTo>
                      <a:lnTo>
                        <a:pt x="186" y="175"/>
                      </a:lnTo>
                      <a:lnTo>
                        <a:pt x="187" y="166"/>
                      </a:lnTo>
                      <a:lnTo>
                        <a:pt x="188" y="158"/>
                      </a:lnTo>
                      <a:lnTo>
                        <a:pt x="188" y="149"/>
                      </a:lnTo>
                      <a:lnTo>
                        <a:pt x="187" y="141"/>
                      </a:lnTo>
                      <a:lnTo>
                        <a:pt x="186" y="133"/>
                      </a:lnTo>
                      <a:lnTo>
                        <a:pt x="184" y="125"/>
                      </a:lnTo>
                      <a:lnTo>
                        <a:pt x="181" y="116"/>
                      </a:lnTo>
                      <a:lnTo>
                        <a:pt x="178" y="108"/>
                      </a:lnTo>
                      <a:lnTo>
                        <a:pt x="175" y="101"/>
                      </a:lnTo>
                      <a:lnTo>
                        <a:pt x="170" y="93"/>
                      </a:lnTo>
                      <a:lnTo>
                        <a:pt x="166" y="86"/>
                      </a:lnTo>
                      <a:lnTo>
                        <a:pt x="160" y="78"/>
                      </a:lnTo>
                      <a:lnTo>
                        <a:pt x="154" y="72"/>
                      </a:lnTo>
                      <a:lnTo>
                        <a:pt x="149" y="65"/>
                      </a:lnTo>
                      <a:lnTo>
                        <a:pt x="142" y="58"/>
                      </a:lnTo>
                      <a:lnTo>
                        <a:pt x="134" y="52"/>
                      </a:lnTo>
                      <a:lnTo>
                        <a:pt x="127" y="46"/>
                      </a:lnTo>
                      <a:lnTo>
                        <a:pt x="119" y="40"/>
                      </a:lnTo>
                      <a:lnTo>
                        <a:pt x="111" y="35"/>
                      </a:lnTo>
                      <a:lnTo>
                        <a:pt x="102" y="30"/>
                      </a:lnTo>
                      <a:lnTo>
                        <a:pt x="93" y="25"/>
                      </a:lnTo>
                      <a:lnTo>
                        <a:pt x="84" y="21"/>
                      </a:lnTo>
                      <a:lnTo>
                        <a:pt x="75" y="16"/>
                      </a:lnTo>
                      <a:lnTo>
                        <a:pt x="65" y="13"/>
                      </a:lnTo>
                      <a:lnTo>
                        <a:pt x="54" y="9"/>
                      </a:lnTo>
                      <a:lnTo>
                        <a:pt x="44" y="6"/>
                      </a:lnTo>
                      <a:lnTo>
                        <a:pt x="33" y="4"/>
                      </a:lnTo>
                      <a:lnTo>
                        <a:pt x="23" y="1"/>
                      </a:lnTo>
                      <a:lnTo>
                        <a:pt x="24" y="1"/>
                      </a:lnTo>
                      <a:lnTo>
                        <a:pt x="23" y="1"/>
                      </a:lnTo>
                      <a:lnTo>
                        <a:pt x="20" y="1"/>
                      </a:lnTo>
                      <a:lnTo>
                        <a:pt x="18" y="0"/>
                      </a:lnTo>
                      <a:lnTo>
                        <a:pt x="17" y="0"/>
                      </a:lnTo>
                      <a:lnTo>
                        <a:pt x="15" y="1"/>
                      </a:lnTo>
                      <a:lnTo>
                        <a:pt x="14" y="1"/>
                      </a:lnTo>
                      <a:lnTo>
                        <a:pt x="11" y="1"/>
                      </a:lnTo>
                      <a:lnTo>
                        <a:pt x="10" y="1"/>
                      </a:lnTo>
                      <a:lnTo>
                        <a:pt x="9" y="2"/>
                      </a:lnTo>
                      <a:lnTo>
                        <a:pt x="7" y="2"/>
                      </a:lnTo>
                      <a:lnTo>
                        <a:pt x="6" y="4"/>
                      </a:lnTo>
                      <a:lnTo>
                        <a:pt x="5" y="5"/>
                      </a:lnTo>
                      <a:lnTo>
                        <a:pt x="3" y="5"/>
                      </a:lnTo>
                      <a:lnTo>
                        <a:pt x="3" y="6"/>
                      </a:lnTo>
                      <a:lnTo>
                        <a:pt x="2" y="7"/>
                      </a:lnTo>
                      <a:lnTo>
                        <a:pt x="2" y="8"/>
                      </a:lnTo>
                      <a:lnTo>
                        <a:pt x="1" y="9"/>
                      </a:lnTo>
                      <a:lnTo>
                        <a:pt x="1" y="10"/>
                      </a:lnTo>
                      <a:lnTo>
                        <a:pt x="0" y="11"/>
                      </a:lnTo>
                      <a:lnTo>
                        <a:pt x="1" y="13"/>
                      </a:lnTo>
                      <a:lnTo>
                        <a:pt x="1" y="14"/>
                      </a:lnTo>
                      <a:lnTo>
                        <a:pt x="1" y="15"/>
                      </a:lnTo>
                      <a:lnTo>
                        <a:pt x="1" y="16"/>
                      </a:lnTo>
                      <a:lnTo>
                        <a:pt x="2" y="17"/>
                      </a:lnTo>
                      <a:lnTo>
                        <a:pt x="3" y="18"/>
                      </a:lnTo>
                      <a:lnTo>
                        <a:pt x="3" y="19"/>
                      </a:lnTo>
                      <a:lnTo>
                        <a:pt x="6" y="19"/>
                      </a:lnTo>
                      <a:lnTo>
                        <a:pt x="6" y="21"/>
                      </a:lnTo>
                      <a:lnTo>
                        <a:pt x="8" y="21"/>
                      </a:lnTo>
                      <a:lnTo>
                        <a:pt x="9" y="22"/>
                      </a:lnTo>
                      <a:lnTo>
                        <a:pt x="11" y="22"/>
                      </a:lnTo>
                      <a:lnTo>
                        <a:pt x="14" y="23"/>
                      </a:lnTo>
                      <a:lnTo>
                        <a:pt x="1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26" name="Freeform 98"/>
                <p:cNvSpPr>
                  <a:spLocks/>
                </p:cNvSpPr>
                <p:nvPr/>
              </p:nvSpPr>
              <p:spPr bwMode="auto">
                <a:xfrm>
                  <a:off x="687" y="173"/>
                  <a:ext cx="105" cy="45"/>
                </a:xfrm>
                <a:custGeom>
                  <a:avLst/>
                  <a:gdLst>
                    <a:gd name="T0" fmla="*/ 11 w 322"/>
                    <a:gd name="T1" fmla="*/ 42 h 139"/>
                    <a:gd name="T2" fmla="*/ 13 w 322"/>
                    <a:gd name="T3" fmla="*/ 37 h 139"/>
                    <a:gd name="T4" fmla="*/ 16 w 322"/>
                    <a:gd name="T5" fmla="*/ 33 h 139"/>
                    <a:gd name="T6" fmla="*/ 20 w 322"/>
                    <a:gd name="T7" fmla="*/ 29 h 139"/>
                    <a:gd name="T8" fmla="*/ 23 w 322"/>
                    <a:gd name="T9" fmla="*/ 25 h 139"/>
                    <a:gd name="T10" fmla="*/ 28 w 322"/>
                    <a:gd name="T11" fmla="*/ 21 h 139"/>
                    <a:gd name="T12" fmla="*/ 33 w 322"/>
                    <a:gd name="T13" fmla="*/ 18 h 139"/>
                    <a:gd name="T14" fmla="*/ 38 w 322"/>
                    <a:gd name="T15" fmla="*/ 15 h 139"/>
                    <a:gd name="T16" fmla="*/ 44 w 322"/>
                    <a:gd name="T17" fmla="*/ 13 h 139"/>
                    <a:gd name="T18" fmla="*/ 50 w 322"/>
                    <a:gd name="T19" fmla="*/ 11 h 139"/>
                    <a:gd name="T20" fmla="*/ 57 w 322"/>
                    <a:gd name="T21" fmla="*/ 9 h 139"/>
                    <a:gd name="T22" fmla="*/ 64 w 322"/>
                    <a:gd name="T23" fmla="*/ 8 h 139"/>
                    <a:gd name="T24" fmla="*/ 70 w 322"/>
                    <a:gd name="T25" fmla="*/ 7 h 139"/>
                    <a:gd name="T26" fmla="*/ 78 w 322"/>
                    <a:gd name="T27" fmla="*/ 7 h 139"/>
                    <a:gd name="T28" fmla="*/ 86 w 322"/>
                    <a:gd name="T29" fmla="*/ 7 h 139"/>
                    <a:gd name="T30" fmla="*/ 94 w 322"/>
                    <a:gd name="T31" fmla="*/ 8 h 139"/>
                    <a:gd name="T32" fmla="*/ 102 w 322"/>
                    <a:gd name="T33" fmla="*/ 10 h 139"/>
                    <a:gd name="T34" fmla="*/ 100 w 322"/>
                    <a:gd name="T35" fmla="*/ 2 h 139"/>
                    <a:gd name="T36" fmla="*/ 92 w 322"/>
                    <a:gd name="T37" fmla="*/ 1 h 139"/>
                    <a:gd name="T38" fmla="*/ 83 w 322"/>
                    <a:gd name="T39" fmla="*/ 0 h 139"/>
                    <a:gd name="T40" fmla="*/ 74 w 322"/>
                    <a:gd name="T41" fmla="*/ 0 h 139"/>
                    <a:gd name="T42" fmla="*/ 65 w 322"/>
                    <a:gd name="T43" fmla="*/ 0 h 139"/>
                    <a:gd name="T44" fmla="*/ 57 w 322"/>
                    <a:gd name="T45" fmla="*/ 2 h 139"/>
                    <a:gd name="T46" fmla="*/ 50 w 322"/>
                    <a:gd name="T47" fmla="*/ 3 h 139"/>
                    <a:gd name="T48" fmla="*/ 42 w 322"/>
                    <a:gd name="T49" fmla="*/ 5 h 139"/>
                    <a:gd name="T50" fmla="*/ 35 w 322"/>
                    <a:gd name="T51" fmla="*/ 8 h 139"/>
                    <a:gd name="T52" fmla="*/ 28 w 322"/>
                    <a:gd name="T53" fmla="*/ 11 h 139"/>
                    <a:gd name="T54" fmla="*/ 23 w 322"/>
                    <a:gd name="T55" fmla="*/ 14 h 139"/>
                    <a:gd name="T56" fmla="*/ 17 w 322"/>
                    <a:gd name="T57" fmla="*/ 18 h 139"/>
                    <a:gd name="T58" fmla="*/ 12 w 322"/>
                    <a:gd name="T59" fmla="*/ 23 h 139"/>
                    <a:gd name="T60" fmla="*/ 8 w 322"/>
                    <a:gd name="T61" fmla="*/ 27 h 139"/>
                    <a:gd name="T62" fmla="*/ 4 w 322"/>
                    <a:gd name="T63" fmla="*/ 32 h 139"/>
                    <a:gd name="T64" fmla="*/ 1 w 322"/>
                    <a:gd name="T65" fmla="*/ 38 h 139"/>
                    <a:gd name="T66" fmla="*/ 11 w 322"/>
                    <a:gd name="T67" fmla="*/ 42 h 139"/>
                    <a:gd name="T68" fmla="*/ 0 w 322"/>
                    <a:gd name="T69" fmla="*/ 41 h 139"/>
                    <a:gd name="T70" fmla="*/ 0 w 322"/>
                    <a:gd name="T71" fmla="*/ 41 h 139"/>
                    <a:gd name="T72" fmla="*/ 0 w 322"/>
                    <a:gd name="T73" fmla="*/ 42 h 139"/>
                    <a:gd name="T74" fmla="*/ 1 w 322"/>
                    <a:gd name="T75" fmla="*/ 43 h 139"/>
                    <a:gd name="T76" fmla="*/ 1 w 322"/>
                    <a:gd name="T77" fmla="*/ 44 h 139"/>
                    <a:gd name="T78" fmla="*/ 2 w 322"/>
                    <a:gd name="T79" fmla="*/ 44 h 139"/>
                    <a:gd name="T80" fmla="*/ 3 w 322"/>
                    <a:gd name="T81" fmla="*/ 44 h 139"/>
                    <a:gd name="T82" fmla="*/ 4 w 322"/>
                    <a:gd name="T83" fmla="*/ 45 h 139"/>
                    <a:gd name="T84" fmla="*/ 5 w 322"/>
                    <a:gd name="T85" fmla="*/ 45 h 139"/>
                    <a:gd name="T86" fmla="*/ 6 w 322"/>
                    <a:gd name="T87" fmla="*/ 45 h 139"/>
                    <a:gd name="T88" fmla="*/ 7 w 322"/>
                    <a:gd name="T89" fmla="*/ 45 h 139"/>
                    <a:gd name="T90" fmla="*/ 8 w 322"/>
                    <a:gd name="T91" fmla="*/ 44 h 139"/>
                    <a:gd name="T92" fmla="*/ 9 w 322"/>
                    <a:gd name="T93" fmla="*/ 44 h 139"/>
                    <a:gd name="T94" fmla="*/ 9 w 322"/>
                    <a:gd name="T95" fmla="*/ 44 h 139"/>
                    <a:gd name="T96" fmla="*/ 10 w 322"/>
                    <a:gd name="T97" fmla="*/ 43 h 139"/>
                    <a:gd name="T98" fmla="*/ 11 w 322"/>
                    <a:gd name="T99" fmla="*/ 43 h 139"/>
                    <a:gd name="T100" fmla="*/ 0 w 322"/>
                    <a:gd name="T101" fmla="*/ 40 h 1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2" h="139">
                      <a:moveTo>
                        <a:pt x="1" y="125"/>
                      </a:moveTo>
                      <a:lnTo>
                        <a:pt x="34" y="131"/>
                      </a:lnTo>
                      <a:lnTo>
                        <a:pt x="37" y="123"/>
                      </a:lnTo>
                      <a:lnTo>
                        <a:pt x="41" y="115"/>
                      </a:lnTo>
                      <a:lnTo>
                        <a:pt x="44" y="108"/>
                      </a:lnTo>
                      <a:lnTo>
                        <a:pt x="50" y="101"/>
                      </a:lnTo>
                      <a:lnTo>
                        <a:pt x="54" y="94"/>
                      </a:lnTo>
                      <a:lnTo>
                        <a:pt x="60" y="89"/>
                      </a:lnTo>
                      <a:lnTo>
                        <a:pt x="66" y="82"/>
                      </a:lnTo>
                      <a:lnTo>
                        <a:pt x="72" y="76"/>
                      </a:lnTo>
                      <a:lnTo>
                        <a:pt x="79" y="71"/>
                      </a:lnTo>
                      <a:lnTo>
                        <a:pt x="86" y="66"/>
                      </a:lnTo>
                      <a:lnTo>
                        <a:pt x="93" y="60"/>
                      </a:lnTo>
                      <a:lnTo>
                        <a:pt x="101" y="56"/>
                      </a:lnTo>
                      <a:lnTo>
                        <a:pt x="109" y="51"/>
                      </a:lnTo>
                      <a:lnTo>
                        <a:pt x="117" y="47"/>
                      </a:lnTo>
                      <a:lnTo>
                        <a:pt x="126" y="43"/>
                      </a:lnTo>
                      <a:lnTo>
                        <a:pt x="135" y="40"/>
                      </a:lnTo>
                      <a:lnTo>
                        <a:pt x="145" y="37"/>
                      </a:lnTo>
                      <a:lnTo>
                        <a:pt x="154" y="33"/>
                      </a:lnTo>
                      <a:lnTo>
                        <a:pt x="164" y="31"/>
                      </a:lnTo>
                      <a:lnTo>
                        <a:pt x="174" y="29"/>
                      </a:lnTo>
                      <a:lnTo>
                        <a:pt x="185" y="26"/>
                      </a:lnTo>
                      <a:lnTo>
                        <a:pt x="195" y="25"/>
                      </a:lnTo>
                      <a:lnTo>
                        <a:pt x="206" y="24"/>
                      </a:lnTo>
                      <a:lnTo>
                        <a:pt x="216" y="23"/>
                      </a:lnTo>
                      <a:lnTo>
                        <a:pt x="228" y="23"/>
                      </a:lnTo>
                      <a:lnTo>
                        <a:pt x="240" y="22"/>
                      </a:lnTo>
                      <a:lnTo>
                        <a:pt x="251" y="23"/>
                      </a:lnTo>
                      <a:lnTo>
                        <a:pt x="263" y="23"/>
                      </a:lnTo>
                      <a:lnTo>
                        <a:pt x="275" y="24"/>
                      </a:lnTo>
                      <a:lnTo>
                        <a:pt x="287" y="26"/>
                      </a:lnTo>
                      <a:lnTo>
                        <a:pt x="299" y="27"/>
                      </a:lnTo>
                      <a:lnTo>
                        <a:pt x="312" y="30"/>
                      </a:lnTo>
                      <a:lnTo>
                        <a:pt x="322" y="9"/>
                      </a:lnTo>
                      <a:lnTo>
                        <a:pt x="308" y="6"/>
                      </a:lnTo>
                      <a:lnTo>
                        <a:pt x="295" y="5"/>
                      </a:lnTo>
                      <a:lnTo>
                        <a:pt x="281" y="2"/>
                      </a:lnTo>
                      <a:lnTo>
                        <a:pt x="266" y="1"/>
                      </a:lnTo>
                      <a:lnTo>
                        <a:pt x="253" y="0"/>
                      </a:lnTo>
                      <a:lnTo>
                        <a:pt x="240" y="0"/>
                      </a:lnTo>
                      <a:lnTo>
                        <a:pt x="227" y="0"/>
                      </a:lnTo>
                      <a:lnTo>
                        <a:pt x="214" y="1"/>
                      </a:lnTo>
                      <a:lnTo>
                        <a:pt x="200" y="1"/>
                      </a:lnTo>
                      <a:lnTo>
                        <a:pt x="188" y="4"/>
                      </a:lnTo>
                      <a:lnTo>
                        <a:pt x="175" y="5"/>
                      </a:lnTo>
                      <a:lnTo>
                        <a:pt x="164" y="7"/>
                      </a:lnTo>
                      <a:lnTo>
                        <a:pt x="152" y="10"/>
                      </a:lnTo>
                      <a:lnTo>
                        <a:pt x="140" y="13"/>
                      </a:lnTo>
                      <a:lnTo>
                        <a:pt x="129" y="16"/>
                      </a:lnTo>
                      <a:lnTo>
                        <a:pt x="118" y="21"/>
                      </a:lnTo>
                      <a:lnTo>
                        <a:pt x="107" y="24"/>
                      </a:lnTo>
                      <a:lnTo>
                        <a:pt x="97" y="29"/>
                      </a:lnTo>
                      <a:lnTo>
                        <a:pt x="87" y="34"/>
                      </a:lnTo>
                      <a:lnTo>
                        <a:pt x="78" y="39"/>
                      </a:lnTo>
                      <a:lnTo>
                        <a:pt x="69" y="44"/>
                      </a:lnTo>
                      <a:lnTo>
                        <a:pt x="60" y="50"/>
                      </a:lnTo>
                      <a:lnTo>
                        <a:pt x="52" y="57"/>
                      </a:lnTo>
                      <a:lnTo>
                        <a:pt x="44" y="63"/>
                      </a:lnTo>
                      <a:lnTo>
                        <a:pt x="37" y="71"/>
                      </a:lnTo>
                      <a:lnTo>
                        <a:pt x="30" y="77"/>
                      </a:lnTo>
                      <a:lnTo>
                        <a:pt x="24" y="84"/>
                      </a:lnTo>
                      <a:lnTo>
                        <a:pt x="18" y="92"/>
                      </a:lnTo>
                      <a:lnTo>
                        <a:pt x="13" y="100"/>
                      </a:lnTo>
                      <a:lnTo>
                        <a:pt x="8" y="108"/>
                      </a:lnTo>
                      <a:lnTo>
                        <a:pt x="4" y="116"/>
                      </a:lnTo>
                      <a:lnTo>
                        <a:pt x="1" y="125"/>
                      </a:lnTo>
                      <a:lnTo>
                        <a:pt x="34" y="131"/>
                      </a:lnTo>
                      <a:lnTo>
                        <a:pt x="1" y="125"/>
                      </a:lnTo>
                      <a:lnTo>
                        <a:pt x="0" y="126"/>
                      </a:lnTo>
                      <a:lnTo>
                        <a:pt x="0" y="127"/>
                      </a:lnTo>
                      <a:lnTo>
                        <a:pt x="0" y="128"/>
                      </a:lnTo>
                      <a:lnTo>
                        <a:pt x="0" y="129"/>
                      </a:lnTo>
                      <a:lnTo>
                        <a:pt x="1" y="131"/>
                      </a:lnTo>
                      <a:lnTo>
                        <a:pt x="1" y="132"/>
                      </a:lnTo>
                      <a:lnTo>
                        <a:pt x="2" y="133"/>
                      </a:lnTo>
                      <a:lnTo>
                        <a:pt x="2" y="134"/>
                      </a:lnTo>
                      <a:lnTo>
                        <a:pt x="3" y="135"/>
                      </a:lnTo>
                      <a:lnTo>
                        <a:pt x="4" y="135"/>
                      </a:lnTo>
                      <a:lnTo>
                        <a:pt x="7" y="136"/>
                      </a:lnTo>
                      <a:lnTo>
                        <a:pt x="8" y="136"/>
                      </a:lnTo>
                      <a:lnTo>
                        <a:pt x="9" y="137"/>
                      </a:lnTo>
                      <a:lnTo>
                        <a:pt x="10" y="137"/>
                      </a:lnTo>
                      <a:lnTo>
                        <a:pt x="11" y="139"/>
                      </a:lnTo>
                      <a:lnTo>
                        <a:pt x="13" y="139"/>
                      </a:lnTo>
                      <a:lnTo>
                        <a:pt x="15" y="139"/>
                      </a:lnTo>
                      <a:lnTo>
                        <a:pt x="16" y="139"/>
                      </a:lnTo>
                      <a:lnTo>
                        <a:pt x="18" y="139"/>
                      </a:lnTo>
                      <a:lnTo>
                        <a:pt x="19" y="139"/>
                      </a:lnTo>
                      <a:lnTo>
                        <a:pt x="21" y="139"/>
                      </a:lnTo>
                      <a:lnTo>
                        <a:pt x="22" y="139"/>
                      </a:lnTo>
                      <a:lnTo>
                        <a:pt x="25" y="137"/>
                      </a:lnTo>
                      <a:lnTo>
                        <a:pt x="26" y="137"/>
                      </a:lnTo>
                      <a:lnTo>
                        <a:pt x="27" y="136"/>
                      </a:lnTo>
                      <a:lnTo>
                        <a:pt x="28" y="136"/>
                      </a:lnTo>
                      <a:lnTo>
                        <a:pt x="29" y="135"/>
                      </a:lnTo>
                      <a:lnTo>
                        <a:pt x="30" y="135"/>
                      </a:lnTo>
                      <a:lnTo>
                        <a:pt x="32" y="134"/>
                      </a:lnTo>
                      <a:lnTo>
                        <a:pt x="33" y="133"/>
                      </a:lnTo>
                      <a:lnTo>
                        <a:pt x="34" y="132"/>
                      </a:lnTo>
                      <a:lnTo>
                        <a:pt x="34" y="131"/>
                      </a:lnTo>
                      <a:lnTo>
                        <a:pt x="1"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27" name="Freeform 99"/>
                <p:cNvSpPr>
                  <a:spLocks/>
                </p:cNvSpPr>
                <p:nvPr/>
              </p:nvSpPr>
              <p:spPr bwMode="auto">
                <a:xfrm>
                  <a:off x="689" y="196"/>
                  <a:ext cx="19" cy="19"/>
                </a:xfrm>
                <a:custGeom>
                  <a:avLst/>
                  <a:gdLst>
                    <a:gd name="T0" fmla="*/ 9 w 61"/>
                    <a:gd name="T1" fmla="*/ 1 h 56"/>
                    <a:gd name="T2" fmla="*/ 8 w 61"/>
                    <a:gd name="T3" fmla="*/ 3 h 56"/>
                    <a:gd name="T4" fmla="*/ 7 w 61"/>
                    <a:gd name="T5" fmla="*/ 3 h 56"/>
                    <a:gd name="T6" fmla="*/ 7 w 61"/>
                    <a:gd name="T7" fmla="*/ 4 h 56"/>
                    <a:gd name="T8" fmla="*/ 6 w 61"/>
                    <a:gd name="T9" fmla="*/ 6 h 56"/>
                    <a:gd name="T10" fmla="*/ 5 w 61"/>
                    <a:gd name="T11" fmla="*/ 6 h 56"/>
                    <a:gd name="T12" fmla="*/ 5 w 61"/>
                    <a:gd name="T13" fmla="*/ 7 h 56"/>
                    <a:gd name="T14" fmla="*/ 4 w 61"/>
                    <a:gd name="T15" fmla="*/ 8 h 56"/>
                    <a:gd name="T16" fmla="*/ 3 w 61"/>
                    <a:gd name="T17" fmla="*/ 10 h 56"/>
                    <a:gd name="T18" fmla="*/ 3 w 61"/>
                    <a:gd name="T19" fmla="*/ 10 h 56"/>
                    <a:gd name="T20" fmla="*/ 2 w 61"/>
                    <a:gd name="T21" fmla="*/ 12 h 56"/>
                    <a:gd name="T22" fmla="*/ 2 w 61"/>
                    <a:gd name="T23" fmla="*/ 13 h 56"/>
                    <a:gd name="T24" fmla="*/ 1 w 61"/>
                    <a:gd name="T25" fmla="*/ 13 h 56"/>
                    <a:gd name="T26" fmla="*/ 1 w 61"/>
                    <a:gd name="T27" fmla="*/ 15 h 56"/>
                    <a:gd name="T28" fmla="*/ 1 w 61"/>
                    <a:gd name="T29" fmla="*/ 16 h 56"/>
                    <a:gd name="T30" fmla="*/ 0 w 61"/>
                    <a:gd name="T31" fmla="*/ 17 h 56"/>
                    <a:gd name="T32" fmla="*/ 0 w 61"/>
                    <a:gd name="T33" fmla="*/ 18 h 56"/>
                    <a:gd name="T34" fmla="*/ 11 w 61"/>
                    <a:gd name="T35" fmla="*/ 19 h 56"/>
                    <a:gd name="T36" fmla="*/ 11 w 61"/>
                    <a:gd name="T37" fmla="*/ 18 h 56"/>
                    <a:gd name="T38" fmla="*/ 11 w 61"/>
                    <a:gd name="T39" fmla="*/ 17 h 56"/>
                    <a:gd name="T40" fmla="*/ 12 w 61"/>
                    <a:gd name="T41" fmla="*/ 16 h 56"/>
                    <a:gd name="T42" fmla="*/ 12 w 61"/>
                    <a:gd name="T43" fmla="*/ 15 h 56"/>
                    <a:gd name="T44" fmla="*/ 12 w 61"/>
                    <a:gd name="T45" fmla="*/ 15 h 56"/>
                    <a:gd name="T46" fmla="*/ 13 w 61"/>
                    <a:gd name="T47" fmla="*/ 13 h 56"/>
                    <a:gd name="T48" fmla="*/ 13 w 61"/>
                    <a:gd name="T49" fmla="*/ 13 h 56"/>
                    <a:gd name="T50" fmla="*/ 14 w 61"/>
                    <a:gd name="T51" fmla="*/ 12 h 56"/>
                    <a:gd name="T52" fmla="*/ 14 w 61"/>
                    <a:gd name="T53" fmla="*/ 11 h 56"/>
                    <a:gd name="T54" fmla="*/ 15 w 61"/>
                    <a:gd name="T55" fmla="*/ 10 h 56"/>
                    <a:gd name="T56" fmla="*/ 15 w 61"/>
                    <a:gd name="T57" fmla="*/ 9 h 56"/>
                    <a:gd name="T58" fmla="*/ 16 w 61"/>
                    <a:gd name="T59" fmla="*/ 8 h 56"/>
                    <a:gd name="T60" fmla="*/ 17 w 61"/>
                    <a:gd name="T61" fmla="*/ 7 h 56"/>
                    <a:gd name="T62" fmla="*/ 17 w 61"/>
                    <a:gd name="T63" fmla="*/ 7 h 56"/>
                    <a:gd name="T64" fmla="*/ 18 w 61"/>
                    <a:gd name="T65" fmla="*/ 6 h 56"/>
                    <a:gd name="T66" fmla="*/ 18 w 61"/>
                    <a:gd name="T67" fmla="*/ 1 h 56"/>
                    <a:gd name="T68" fmla="*/ 18 w 61"/>
                    <a:gd name="T69" fmla="*/ 5 h 56"/>
                    <a:gd name="T70" fmla="*/ 19 w 61"/>
                    <a:gd name="T71" fmla="*/ 4 h 56"/>
                    <a:gd name="T72" fmla="*/ 19 w 61"/>
                    <a:gd name="T73" fmla="*/ 4 h 56"/>
                    <a:gd name="T74" fmla="*/ 19 w 61"/>
                    <a:gd name="T75" fmla="*/ 3 h 56"/>
                    <a:gd name="T76" fmla="*/ 19 w 61"/>
                    <a:gd name="T77" fmla="*/ 2 h 56"/>
                    <a:gd name="T78" fmla="*/ 18 w 61"/>
                    <a:gd name="T79" fmla="*/ 2 h 56"/>
                    <a:gd name="T80" fmla="*/ 18 w 61"/>
                    <a:gd name="T81" fmla="*/ 1 h 56"/>
                    <a:gd name="T82" fmla="*/ 17 w 61"/>
                    <a:gd name="T83" fmla="*/ 1 h 56"/>
                    <a:gd name="T84" fmla="*/ 16 w 61"/>
                    <a:gd name="T85" fmla="*/ 0 h 56"/>
                    <a:gd name="T86" fmla="*/ 15 w 61"/>
                    <a:gd name="T87" fmla="*/ 0 h 56"/>
                    <a:gd name="T88" fmla="*/ 14 w 61"/>
                    <a:gd name="T89" fmla="*/ 0 h 56"/>
                    <a:gd name="T90" fmla="*/ 13 w 61"/>
                    <a:gd name="T91" fmla="*/ 0 h 56"/>
                    <a:gd name="T92" fmla="*/ 12 w 61"/>
                    <a:gd name="T93" fmla="*/ 0 h 56"/>
                    <a:gd name="T94" fmla="*/ 11 w 61"/>
                    <a:gd name="T95" fmla="*/ 0 h 56"/>
                    <a:gd name="T96" fmla="*/ 10 w 61"/>
                    <a:gd name="T97" fmla="*/ 1 h 56"/>
                    <a:gd name="T98" fmla="*/ 10 w 61"/>
                    <a:gd name="T99" fmla="*/ 1 h 56"/>
                    <a:gd name="T100" fmla="*/ 10 w 61"/>
                    <a:gd name="T101" fmla="*/ 6 h 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1" h="56">
                      <a:moveTo>
                        <a:pt x="31" y="18"/>
                      </a:moveTo>
                      <a:lnTo>
                        <a:pt x="29" y="4"/>
                      </a:lnTo>
                      <a:lnTo>
                        <a:pt x="28" y="7"/>
                      </a:lnTo>
                      <a:lnTo>
                        <a:pt x="26" y="8"/>
                      </a:lnTo>
                      <a:lnTo>
                        <a:pt x="25" y="9"/>
                      </a:lnTo>
                      <a:lnTo>
                        <a:pt x="24" y="10"/>
                      </a:lnTo>
                      <a:lnTo>
                        <a:pt x="23" y="12"/>
                      </a:lnTo>
                      <a:lnTo>
                        <a:pt x="21" y="13"/>
                      </a:lnTo>
                      <a:lnTo>
                        <a:pt x="20" y="15"/>
                      </a:lnTo>
                      <a:lnTo>
                        <a:pt x="19" y="17"/>
                      </a:lnTo>
                      <a:lnTo>
                        <a:pt x="18" y="18"/>
                      </a:lnTo>
                      <a:lnTo>
                        <a:pt x="17" y="19"/>
                      </a:lnTo>
                      <a:lnTo>
                        <a:pt x="16" y="20"/>
                      </a:lnTo>
                      <a:lnTo>
                        <a:pt x="15" y="22"/>
                      </a:lnTo>
                      <a:lnTo>
                        <a:pt x="14" y="24"/>
                      </a:lnTo>
                      <a:lnTo>
                        <a:pt x="14" y="25"/>
                      </a:lnTo>
                      <a:lnTo>
                        <a:pt x="12" y="27"/>
                      </a:lnTo>
                      <a:lnTo>
                        <a:pt x="11" y="28"/>
                      </a:lnTo>
                      <a:lnTo>
                        <a:pt x="10" y="29"/>
                      </a:lnTo>
                      <a:lnTo>
                        <a:pt x="9" y="30"/>
                      </a:lnTo>
                      <a:lnTo>
                        <a:pt x="9" y="33"/>
                      </a:lnTo>
                      <a:lnTo>
                        <a:pt x="8" y="34"/>
                      </a:lnTo>
                      <a:lnTo>
                        <a:pt x="8" y="35"/>
                      </a:lnTo>
                      <a:lnTo>
                        <a:pt x="6" y="37"/>
                      </a:lnTo>
                      <a:lnTo>
                        <a:pt x="6" y="38"/>
                      </a:lnTo>
                      <a:lnTo>
                        <a:pt x="4" y="39"/>
                      </a:lnTo>
                      <a:lnTo>
                        <a:pt x="4" y="42"/>
                      </a:lnTo>
                      <a:lnTo>
                        <a:pt x="3" y="43"/>
                      </a:lnTo>
                      <a:lnTo>
                        <a:pt x="3" y="44"/>
                      </a:lnTo>
                      <a:lnTo>
                        <a:pt x="2" y="46"/>
                      </a:lnTo>
                      <a:lnTo>
                        <a:pt x="2" y="47"/>
                      </a:lnTo>
                      <a:lnTo>
                        <a:pt x="1" y="49"/>
                      </a:lnTo>
                      <a:lnTo>
                        <a:pt x="1" y="50"/>
                      </a:lnTo>
                      <a:lnTo>
                        <a:pt x="0" y="52"/>
                      </a:lnTo>
                      <a:lnTo>
                        <a:pt x="34" y="56"/>
                      </a:lnTo>
                      <a:lnTo>
                        <a:pt x="34" y="55"/>
                      </a:lnTo>
                      <a:lnTo>
                        <a:pt x="35" y="54"/>
                      </a:lnTo>
                      <a:lnTo>
                        <a:pt x="35" y="53"/>
                      </a:lnTo>
                      <a:lnTo>
                        <a:pt x="35" y="52"/>
                      </a:lnTo>
                      <a:lnTo>
                        <a:pt x="36" y="50"/>
                      </a:lnTo>
                      <a:lnTo>
                        <a:pt x="36" y="49"/>
                      </a:lnTo>
                      <a:lnTo>
                        <a:pt x="37" y="47"/>
                      </a:lnTo>
                      <a:lnTo>
                        <a:pt x="38" y="46"/>
                      </a:lnTo>
                      <a:lnTo>
                        <a:pt x="38" y="45"/>
                      </a:lnTo>
                      <a:lnTo>
                        <a:pt x="38" y="44"/>
                      </a:lnTo>
                      <a:lnTo>
                        <a:pt x="40" y="43"/>
                      </a:lnTo>
                      <a:lnTo>
                        <a:pt x="41" y="41"/>
                      </a:lnTo>
                      <a:lnTo>
                        <a:pt x="41" y="39"/>
                      </a:lnTo>
                      <a:lnTo>
                        <a:pt x="42" y="38"/>
                      </a:lnTo>
                      <a:lnTo>
                        <a:pt x="42" y="37"/>
                      </a:lnTo>
                      <a:lnTo>
                        <a:pt x="43" y="36"/>
                      </a:lnTo>
                      <a:lnTo>
                        <a:pt x="44" y="35"/>
                      </a:lnTo>
                      <a:lnTo>
                        <a:pt x="45" y="34"/>
                      </a:lnTo>
                      <a:lnTo>
                        <a:pt x="45" y="33"/>
                      </a:lnTo>
                      <a:lnTo>
                        <a:pt x="46" y="32"/>
                      </a:lnTo>
                      <a:lnTo>
                        <a:pt x="48" y="30"/>
                      </a:lnTo>
                      <a:lnTo>
                        <a:pt x="48" y="28"/>
                      </a:lnTo>
                      <a:lnTo>
                        <a:pt x="49" y="27"/>
                      </a:lnTo>
                      <a:lnTo>
                        <a:pt x="50" y="26"/>
                      </a:lnTo>
                      <a:lnTo>
                        <a:pt x="51" y="25"/>
                      </a:lnTo>
                      <a:lnTo>
                        <a:pt x="52" y="24"/>
                      </a:lnTo>
                      <a:lnTo>
                        <a:pt x="53" y="22"/>
                      </a:lnTo>
                      <a:lnTo>
                        <a:pt x="54" y="21"/>
                      </a:lnTo>
                      <a:lnTo>
                        <a:pt x="54" y="20"/>
                      </a:lnTo>
                      <a:lnTo>
                        <a:pt x="55" y="19"/>
                      </a:lnTo>
                      <a:lnTo>
                        <a:pt x="57" y="18"/>
                      </a:lnTo>
                      <a:lnTo>
                        <a:pt x="58" y="17"/>
                      </a:lnTo>
                      <a:lnTo>
                        <a:pt x="57" y="3"/>
                      </a:lnTo>
                      <a:lnTo>
                        <a:pt x="58" y="17"/>
                      </a:lnTo>
                      <a:lnTo>
                        <a:pt x="59" y="16"/>
                      </a:lnTo>
                      <a:lnTo>
                        <a:pt x="60" y="15"/>
                      </a:lnTo>
                      <a:lnTo>
                        <a:pt x="61" y="13"/>
                      </a:lnTo>
                      <a:lnTo>
                        <a:pt x="61" y="12"/>
                      </a:lnTo>
                      <a:lnTo>
                        <a:pt x="61" y="11"/>
                      </a:lnTo>
                      <a:lnTo>
                        <a:pt x="61" y="10"/>
                      </a:lnTo>
                      <a:lnTo>
                        <a:pt x="61" y="9"/>
                      </a:lnTo>
                      <a:lnTo>
                        <a:pt x="60" y="8"/>
                      </a:lnTo>
                      <a:lnTo>
                        <a:pt x="60" y="7"/>
                      </a:lnTo>
                      <a:lnTo>
                        <a:pt x="59" y="5"/>
                      </a:lnTo>
                      <a:lnTo>
                        <a:pt x="58" y="4"/>
                      </a:lnTo>
                      <a:lnTo>
                        <a:pt x="57" y="3"/>
                      </a:lnTo>
                      <a:lnTo>
                        <a:pt x="55" y="3"/>
                      </a:lnTo>
                      <a:lnTo>
                        <a:pt x="54" y="2"/>
                      </a:lnTo>
                      <a:lnTo>
                        <a:pt x="53" y="2"/>
                      </a:lnTo>
                      <a:lnTo>
                        <a:pt x="51" y="1"/>
                      </a:lnTo>
                      <a:lnTo>
                        <a:pt x="50" y="1"/>
                      </a:lnTo>
                      <a:lnTo>
                        <a:pt x="49" y="0"/>
                      </a:lnTo>
                      <a:lnTo>
                        <a:pt x="46" y="0"/>
                      </a:lnTo>
                      <a:lnTo>
                        <a:pt x="45" y="0"/>
                      </a:lnTo>
                      <a:lnTo>
                        <a:pt x="44" y="0"/>
                      </a:lnTo>
                      <a:lnTo>
                        <a:pt x="42" y="0"/>
                      </a:lnTo>
                      <a:lnTo>
                        <a:pt x="41" y="0"/>
                      </a:lnTo>
                      <a:lnTo>
                        <a:pt x="38" y="0"/>
                      </a:lnTo>
                      <a:lnTo>
                        <a:pt x="37" y="0"/>
                      </a:lnTo>
                      <a:lnTo>
                        <a:pt x="36" y="1"/>
                      </a:lnTo>
                      <a:lnTo>
                        <a:pt x="35" y="1"/>
                      </a:lnTo>
                      <a:lnTo>
                        <a:pt x="33" y="2"/>
                      </a:lnTo>
                      <a:lnTo>
                        <a:pt x="32" y="3"/>
                      </a:lnTo>
                      <a:lnTo>
                        <a:pt x="31" y="3"/>
                      </a:lnTo>
                      <a:lnTo>
                        <a:pt x="29" y="4"/>
                      </a:lnTo>
                      <a:lnTo>
                        <a:pt x="3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28" name="Freeform 100"/>
                <p:cNvSpPr>
                  <a:spLocks/>
                </p:cNvSpPr>
                <p:nvPr/>
              </p:nvSpPr>
              <p:spPr bwMode="auto">
                <a:xfrm>
                  <a:off x="599" y="185"/>
                  <a:ext cx="108" cy="30"/>
                </a:xfrm>
                <a:custGeom>
                  <a:avLst/>
                  <a:gdLst>
                    <a:gd name="T0" fmla="*/ 11 w 335"/>
                    <a:gd name="T1" fmla="*/ 28 h 96"/>
                    <a:gd name="T2" fmla="*/ 15 w 335"/>
                    <a:gd name="T3" fmla="*/ 23 h 96"/>
                    <a:gd name="T4" fmla="*/ 20 w 335"/>
                    <a:gd name="T5" fmla="*/ 19 h 96"/>
                    <a:gd name="T6" fmla="*/ 25 w 335"/>
                    <a:gd name="T7" fmla="*/ 16 h 96"/>
                    <a:gd name="T8" fmla="*/ 31 w 335"/>
                    <a:gd name="T9" fmla="*/ 13 h 96"/>
                    <a:gd name="T10" fmla="*/ 36 w 335"/>
                    <a:gd name="T11" fmla="*/ 11 h 96"/>
                    <a:gd name="T12" fmla="*/ 43 w 335"/>
                    <a:gd name="T13" fmla="*/ 9 h 96"/>
                    <a:gd name="T14" fmla="*/ 49 w 335"/>
                    <a:gd name="T15" fmla="*/ 8 h 96"/>
                    <a:gd name="T16" fmla="*/ 56 w 335"/>
                    <a:gd name="T17" fmla="*/ 7 h 96"/>
                    <a:gd name="T18" fmla="*/ 63 w 335"/>
                    <a:gd name="T19" fmla="*/ 7 h 96"/>
                    <a:gd name="T20" fmla="*/ 69 w 335"/>
                    <a:gd name="T21" fmla="*/ 8 h 96"/>
                    <a:gd name="T22" fmla="*/ 75 w 335"/>
                    <a:gd name="T23" fmla="*/ 8 h 96"/>
                    <a:gd name="T24" fmla="*/ 81 w 335"/>
                    <a:gd name="T25" fmla="*/ 9 h 96"/>
                    <a:gd name="T26" fmla="*/ 87 w 335"/>
                    <a:gd name="T27" fmla="*/ 11 h 96"/>
                    <a:gd name="T28" fmla="*/ 91 w 335"/>
                    <a:gd name="T29" fmla="*/ 13 h 96"/>
                    <a:gd name="T30" fmla="*/ 96 w 335"/>
                    <a:gd name="T31" fmla="*/ 15 h 96"/>
                    <a:gd name="T32" fmla="*/ 100 w 335"/>
                    <a:gd name="T33" fmla="*/ 18 h 96"/>
                    <a:gd name="T34" fmla="*/ 106 w 335"/>
                    <a:gd name="T35" fmla="*/ 11 h 96"/>
                    <a:gd name="T36" fmla="*/ 101 w 335"/>
                    <a:gd name="T37" fmla="*/ 8 h 96"/>
                    <a:gd name="T38" fmla="*/ 95 w 335"/>
                    <a:gd name="T39" fmla="*/ 6 h 96"/>
                    <a:gd name="T40" fmla="*/ 88 w 335"/>
                    <a:gd name="T41" fmla="*/ 4 h 96"/>
                    <a:gd name="T42" fmla="*/ 81 w 335"/>
                    <a:gd name="T43" fmla="*/ 2 h 96"/>
                    <a:gd name="T44" fmla="*/ 74 w 335"/>
                    <a:gd name="T45" fmla="*/ 1 h 96"/>
                    <a:gd name="T46" fmla="*/ 66 w 335"/>
                    <a:gd name="T47" fmla="*/ 1 h 96"/>
                    <a:gd name="T48" fmla="*/ 59 w 335"/>
                    <a:gd name="T49" fmla="*/ 0 h 96"/>
                    <a:gd name="T50" fmla="*/ 51 w 335"/>
                    <a:gd name="T51" fmla="*/ 1 h 96"/>
                    <a:gd name="T52" fmla="*/ 43 w 335"/>
                    <a:gd name="T53" fmla="*/ 2 h 96"/>
                    <a:gd name="T54" fmla="*/ 35 w 335"/>
                    <a:gd name="T55" fmla="*/ 3 h 96"/>
                    <a:gd name="T56" fmla="*/ 28 w 335"/>
                    <a:gd name="T57" fmla="*/ 6 h 96"/>
                    <a:gd name="T58" fmla="*/ 21 w 335"/>
                    <a:gd name="T59" fmla="*/ 9 h 96"/>
                    <a:gd name="T60" fmla="*/ 14 w 335"/>
                    <a:gd name="T61" fmla="*/ 13 h 96"/>
                    <a:gd name="T62" fmla="*/ 8 w 335"/>
                    <a:gd name="T63" fmla="*/ 17 h 96"/>
                    <a:gd name="T64" fmla="*/ 3 w 335"/>
                    <a:gd name="T65" fmla="*/ 22 h 96"/>
                    <a:gd name="T66" fmla="*/ 11 w 335"/>
                    <a:gd name="T67" fmla="*/ 28 h 96"/>
                    <a:gd name="T68" fmla="*/ 0 w 335"/>
                    <a:gd name="T69" fmla="*/ 25 h 96"/>
                    <a:gd name="T70" fmla="*/ 0 w 335"/>
                    <a:gd name="T71" fmla="*/ 26 h 96"/>
                    <a:gd name="T72" fmla="*/ 0 w 335"/>
                    <a:gd name="T73" fmla="*/ 27 h 96"/>
                    <a:gd name="T74" fmla="*/ 0 w 335"/>
                    <a:gd name="T75" fmla="*/ 28 h 96"/>
                    <a:gd name="T76" fmla="*/ 1 w 335"/>
                    <a:gd name="T77" fmla="*/ 28 h 96"/>
                    <a:gd name="T78" fmla="*/ 1 w 335"/>
                    <a:gd name="T79" fmla="*/ 28 h 96"/>
                    <a:gd name="T80" fmla="*/ 2 w 335"/>
                    <a:gd name="T81" fmla="*/ 29 h 96"/>
                    <a:gd name="T82" fmla="*/ 3 w 335"/>
                    <a:gd name="T83" fmla="*/ 29 h 96"/>
                    <a:gd name="T84" fmla="*/ 4 w 335"/>
                    <a:gd name="T85" fmla="*/ 29 h 96"/>
                    <a:gd name="T86" fmla="*/ 5 w 335"/>
                    <a:gd name="T87" fmla="*/ 29 h 96"/>
                    <a:gd name="T88" fmla="*/ 5 w 335"/>
                    <a:gd name="T89" fmla="*/ 30 h 96"/>
                    <a:gd name="T90" fmla="*/ 7 w 335"/>
                    <a:gd name="T91" fmla="*/ 29 h 96"/>
                    <a:gd name="T92" fmla="*/ 8 w 335"/>
                    <a:gd name="T93" fmla="*/ 29 h 96"/>
                    <a:gd name="T94" fmla="*/ 9 w 335"/>
                    <a:gd name="T95" fmla="*/ 29 h 96"/>
                    <a:gd name="T96" fmla="*/ 9 w 335"/>
                    <a:gd name="T97" fmla="*/ 29 h 96"/>
                    <a:gd name="T98" fmla="*/ 10 w 335"/>
                    <a:gd name="T99" fmla="*/ 28 h 96"/>
                    <a:gd name="T100" fmla="*/ 1 w 335"/>
                    <a:gd name="T101" fmla="*/ 2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5" h="96">
                      <a:moveTo>
                        <a:pt x="2" y="79"/>
                      </a:moveTo>
                      <a:lnTo>
                        <a:pt x="33" y="89"/>
                      </a:lnTo>
                      <a:lnTo>
                        <a:pt x="40" y="81"/>
                      </a:lnTo>
                      <a:lnTo>
                        <a:pt x="46" y="74"/>
                      </a:lnTo>
                      <a:lnTo>
                        <a:pt x="53" y="67"/>
                      </a:lnTo>
                      <a:lnTo>
                        <a:pt x="61" y="60"/>
                      </a:lnTo>
                      <a:lnTo>
                        <a:pt x="69" y="55"/>
                      </a:lnTo>
                      <a:lnTo>
                        <a:pt x="77" y="50"/>
                      </a:lnTo>
                      <a:lnTo>
                        <a:pt x="86" y="46"/>
                      </a:lnTo>
                      <a:lnTo>
                        <a:pt x="95" y="41"/>
                      </a:lnTo>
                      <a:lnTo>
                        <a:pt x="104" y="38"/>
                      </a:lnTo>
                      <a:lnTo>
                        <a:pt x="113" y="34"/>
                      </a:lnTo>
                      <a:lnTo>
                        <a:pt x="123" y="31"/>
                      </a:lnTo>
                      <a:lnTo>
                        <a:pt x="134" y="29"/>
                      </a:lnTo>
                      <a:lnTo>
                        <a:pt x="143" y="26"/>
                      </a:lnTo>
                      <a:lnTo>
                        <a:pt x="153" y="25"/>
                      </a:lnTo>
                      <a:lnTo>
                        <a:pt x="163" y="24"/>
                      </a:lnTo>
                      <a:lnTo>
                        <a:pt x="173" y="23"/>
                      </a:lnTo>
                      <a:lnTo>
                        <a:pt x="184" y="23"/>
                      </a:lnTo>
                      <a:lnTo>
                        <a:pt x="194" y="23"/>
                      </a:lnTo>
                      <a:lnTo>
                        <a:pt x="204" y="23"/>
                      </a:lnTo>
                      <a:lnTo>
                        <a:pt x="214" y="24"/>
                      </a:lnTo>
                      <a:lnTo>
                        <a:pt x="223" y="25"/>
                      </a:lnTo>
                      <a:lnTo>
                        <a:pt x="233" y="26"/>
                      </a:lnTo>
                      <a:lnTo>
                        <a:pt x="242" y="29"/>
                      </a:lnTo>
                      <a:lnTo>
                        <a:pt x="252" y="30"/>
                      </a:lnTo>
                      <a:lnTo>
                        <a:pt x="259" y="32"/>
                      </a:lnTo>
                      <a:lnTo>
                        <a:pt x="269" y="36"/>
                      </a:lnTo>
                      <a:lnTo>
                        <a:pt x="276" y="38"/>
                      </a:lnTo>
                      <a:lnTo>
                        <a:pt x="283" y="41"/>
                      </a:lnTo>
                      <a:lnTo>
                        <a:pt x="291" y="45"/>
                      </a:lnTo>
                      <a:lnTo>
                        <a:pt x="298" y="48"/>
                      </a:lnTo>
                      <a:lnTo>
                        <a:pt x="304" y="51"/>
                      </a:lnTo>
                      <a:lnTo>
                        <a:pt x="309" y="56"/>
                      </a:lnTo>
                      <a:lnTo>
                        <a:pt x="335" y="41"/>
                      </a:lnTo>
                      <a:lnTo>
                        <a:pt x="329" y="36"/>
                      </a:lnTo>
                      <a:lnTo>
                        <a:pt x="321" y="31"/>
                      </a:lnTo>
                      <a:lnTo>
                        <a:pt x="312" y="26"/>
                      </a:lnTo>
                      <a:lnTo>
                        <a:pt x="303" y="23"/>
                      </a:lnTo>
                      <a:lnTo>
                        <a:pt x="294" y="19"/>
                      </a:lnTo>
                      <a:lnTo>
                        <a:pt x="284" y="15"/>
                      </a:lnTo>
                      <a:lnTo>
                        <a:pt x="274" y="12"/>
                      </a:lnTo>
                      <a:lnTo>
                        <a:pt x="263" y="9"/>
                      </a:lnTo>
                      <a:lnTo>
                        <a:pt x="252" y="7"/>
                      </a:lnTo>
                      <a:lnTo>
                        <a:pt x="241" y="5"/>
                      </a:lnTo>
                      <a:lnTo>
                        <a:pt x="230" y="4"/>
                      </a:lnTo>
                      <a:lnTo>
                        <a:pt x="219" y="3"/>
                      </a:lnTo>
                      <a:lnTo>
                        <a:pt x="206" y="2"/>
                      </a:lnTo>
                      <a:lnTo>
                        <a:pt x="194" y="0"/>
                      </a:lnTo>
                      <a:lnTo>
                        <a:pt x="182" y="0"/>
                      </a:lnTo>
                      <a:lnTo>
                        <a:pt x="170" y="2"/>
                      </a:lnTo>
                      <a:lnTo>
                        <a:pt x="159" y="3"/>
                      </a:lnTo>
                      <a:lnTo>
                        <a:pt x="146" y="4"/>
                      </a:lnTo>
                      <a:lnTo>
                        <a:pt x="134" y="6"/>
                      </a:lnTo>
                      <a:lnTo>
                        <a:pt x="122" y="8"/>
                      </a:lnTo>
                      <a:lnTo>
                        <a:pt x="110" y="11"/>
                      </a:lnTo>
                      <a:lnTo>
                        <a:pt x="99" y="14"/>
                      </a:lnTo>
                      <a:lnTo>
                        <a:pt x="87" y="19"/>
                      </a:lnTo>
                      <a:lnTo>
                        <a:pt x="76" y="23"/>
                      </a:lnTo>
                      <a:lnTo>
                        <a:pt x="66" y="28"/>
                      </a:lnTo>
                      <a:lnTo>
                        <a:pt x="54" y="33"/>
                      </a:lnTo>
                      <a:lnTo>
                        <a:pt x="44" y="40"/>
                      </a:lnTo>
                      <a:lnTo>
                        <a:pt x="35" y="46"/>
                      </a:lnTo>
                      <a:lnTo>
                        <a:pt x="26" y="54"/>
                      </a:lnTo>
                      <a:lnTo>
                        <a:pt x="17" y="62"/>
                      </a:lnTo>
                      <a:lnTo>
                        <a:pt x="9" y="70"/>
                      </a:lnTo>
                      <a:lnTo>
                        <a:pt x="2" y="79"/>
                      </a:lnTo>
                      <a:lnTo>
                        <a:pt x="33" y="89"/>
                      </a:lnTo>
                      <a:lnTo>
                        <a:pt x="2" y="79"/>
                      </a:lnTo>
                      <a:lnTo>
                        <a:pt x="1" y="80"/>
                      </a:lnTo>
                      <a:lnTo>
                        <a:pt x="1" y="82"/>
                      </a:lnTo>
                      <a:lnTo>
                        <a:pt x="0" y="82"/>
                      </a:lnTo>
                      <a:lnTo>
                        <a:pt x="0" y="84"/>
                      </a:lnTo>
                      <a:lnTo>
                        <a:pt x="0" y="85"/>
                      </a:lnTo>
                      <a:lnTo>
                        <a:pt x="0" y="87"/>
                      </a:lnTo>
                      <a:lnTo>
                        <a:pt x="1" y="88"/>
                      </a:lnTo>
                      <a:lnTo>
                        <a:pt x="2" y="89"/>
                      </a:lnTo>
                      <a:lnTo>
                        <a:pt x="3" y="90"/>
                      </a:lnTo>
                      <a:lnTo>
                        <a:pt x="3" y="91"/>
                      </a:lnTo>
                      <a:lnTo>
                        <a:pt x="4" y="92"/>
                      </a:lnTo>
                      <a:lnTo>
                        <a:pt x="6" y="92"/>
                      </a:lnTo>
                      <a:lnTo>
                        <a:pt x="7" y="93"/>
                      </a:lnTo>
                      <a:lnTo>
                        <a:pt x="8" y="93"/>
                      </a:lnTo>
                      <a:lnTo>
                        <a:pt x="10" y="93"/>
                      </a:lnTo>
                      <a:lnTo>
                        <a:pt x="11" y="94"/>
                      </a:lnTo>
                      <a:lnTo>
                        <a:pt x="13" y="94"/>
                      </a:lnTo>
                      <a:lnTo>
                        <a:pt x="15" y="94"/>
                      </a:lnTo>
                      <a:lnTo>
                        <a:pt x="16" y="96"/>
                      </a:lnTo>
                      <a:lnTo>
                        <a:pt x="17" y="96"/>
                      </a:lnTo>
                      <a:lnTo>
                        <a:pt x="19" y="96"/>
                      </a:lnTo>
                      <a:lnTo>
                        <a:pt x="21" y="94"/>
                      </a:lnTo>
                      <a:lnTo>
                        <a:pt x="23" y="94"/>
                      </a:lnTo>
                      <a:lnTo>
                        <a:pt x="24" y="94"/>
                      </a:lnTo>
                      <a:lnTo>
                        <a:pt x="26" y="94"/>
                      </a:lnTo>
                      <a:lnTo>
                        <a:pt x="27" y="93"/>
                      </a:lnTo>
                      <a:lnTo>
                        <a:pt x="28" y="92"/>
                      </a:lnTo>
                      <a:lnTo>
                        <a:pt x="29" y="92"/>
                      </a:lnTo>
                      <a:lnTo>
                        <a:pt x="30" y="91"/>
                      </a:lnTo>
                      <a:lnTo>
                        <a:pt x="32" y="90"/>
                      </a:lnTo>
                      <a:lnTo>
                        <a:pt x="33" y="89"/>
                      </a:lnTo>
                      <a:lnTo>
                        <a:pt x="2"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29" name="Freeform 101"/>
                <p:cNvSpPr>
                  <a:spLocks/>
                </p:cNvSpPr>
                <p:nvPr/>
              </p:nvSpPr>
              <p:spPr bwMode="auto">
                <a:xfrm>
                  <a:off x="599" y="196"/>
                  <a:ext cx="24" cy="17"/>
                </a:xfrm>
                <a:custGeom>
                  <a:avLst/>
                  <a:gdLst>
                    <a:gd name="T0" fmla="*/ 15 w 77"/>
                    <a:gd name="T1" fmla="*/ 1 h 55"/>
                    <a:gd name="T2" fmla="*/ 13 w 77"/>
                    <a:gd name="T3" fmla="*/ 2 h 55"/>
                    <a:gd name="T4" fmla="*/ 12 w 77"/>
                    <a:gd name="T5" fmla="*/ 2 h 55"/>
                    <a:gd name="T6" fmla="*/ 12 w 77"/>
                    <a:gd name="T7" fmla="*/ 3 h 55"/>
                    <a:gd name="T8" fmla="*/ 11 w 77"/>
                    <a:gd name="T9" fmla="*/ 4 h 55"/>
                    <a:gd name="T10" fmla="*/ 10 w 77"/>
                    <a:gd name="T11" fmla="*/ 5 h 55"/>
                    <a:gd name="T12" fmla="*/ 8 w 77"/>
                    <a:gd name="T13" fmla="*/ 5 h 55"/>
                    <a:gd name="T14" fmla="*/ 8 w 77"/>
                    <a:gd name="T15" fmla="*/ 6 h 55"/>
                    <a:gd name="T16" fmla="*/ 7 w 77"/>
                    <a:gd name="T17" fmla="*/ 7 h 55"/>
                    <a:gd name="T18" fmla="*/ 6 w 77"/>
                    <a:gd name="T19" fmla="*/ 8 h 55"/>
                    <a:gd name="T20" fmla="*/ 5 w 77"/>
                    <a:gd name="T21" fmla="*/ 9 h 55"/>
                    <a:gd name="T22" fmla="*/ 4 w 77"/>
                    <a:gd name="T23" fmla="*/ 10 h 55"/>
                    <a:gd name="T24" fmla="*/ 3 w 77"/>
                    <a:gd name="T25" fmla="*/ 10 h 55"/>
                    <a:gd name="T26" fmla="*/ 2 w 77"/>
                    <a:gd name="T27" fmla="*/ 11 h 55"/>
                    <a:gd name="T28" fmla="*/ 2 w 77"/>
                    <a:gd name="T29" fmla="*/ 12 h 55"/>
                    <a:gd name="T30" fmla="*/ 1 w 77"/>
                    <a:gd name="T31" fmla="*/ 13 h 55"/>
                    <a:gd name="T32" fmla="*/ 0 w 77"/>
                    <a:gd name="T33" fmla="*/ 14 h 55"/>
                    <a:gd name="T34" fmla="*/ 10 w 77"/>
                    <a:gd name="T35" fmla="*/ 17 h 55"/>
                    <a:gd name="T36" fmla="*/ 11 w 77"/>
                    <a:gd name="T37" fmla="*/ 16 h 55"/>
                    <a:gd name="T38" fmla="*/ 11 w 77"/>
                    <a:gd name="T39" fmla="*/ 15 h 55"/>
                    <a:gd name="T40" fmla="*/ 12 w 77"/>
                    <a:gd name="T41" fmla="*/ 14 h 55"/>
                    <a:gd name="T42" fmla="*/ 13 w 77"/>
                    <a:gd name="T43" fmla="*/ 13 h 55"/>
                    <a:gd name="T44" fmla="*/ 13 w 77"/>
                    <a:gd name="T45" fmla="*/ 13 h 55"/>
                    <a:gd name="T46" fmla="*/ 15 w 77"/>
                    <a:gd name="T47" fmla="*/ 12 h 55"/>
                    <a:gd name="T48" fmla="*/ 15 w 77"/>
                    <a:gd name="T49" fmla="*/ 11 h 55"/>
                    <a:gd name="T50" fmla="*/ 16 w 77"/>
                    <a:gd name="T51" fmla="*/ 11 h 55"/>
                    <a:gd name="T52" fmla="*/ 17 w 77"/>
                    <a:gd name="T53" fmla="*/ 10 h 55"/>
                    <a:gd name="T54" fmla="*/ 17 w 77"/>
                    <a:gd name="T55" fmla="*/ 10 h 55"/>
                    <a:gd name="T56" fmla="*/ 18 w 77"/>
                    <a:gd name="T57" fmla="*/ 9 h 55"/>
                    <a:gd name="T58" fmla="*/ 19 w 77"/>
                    <a:gd name="T59" fmla="*/ 8 h 55"/>
                    <a:gd name="T60" fmla="*/ 20 w 77"/>
                    <a:gd name="T61" fmla="*/ 7 h 55"/>
                    <a:gd name="T62" fmla="*/ 21 w 77"/>
                    <a:gd name="T63" fmla="*/ 7 h 55"/>
                    <a:gd name="T64" fmla="*/ 22 w 77"/>
                    <a:gd name="T65" fmla="*/ 6 h 55"/>
                    <a:gd name="T66" fmla="*/ 23 w 77"/>
                    <a:gd name="T67" fmla="*/ 2 h 55"/>
                    <a:gd name="T68" fmla="*/ 23 w 77"/>
                    <a:gd name="T69" fmla="*/ 6 h 55"/>
                    <a:gd name="T70" fmla="*/ 23 w 77"/>
                    <a:gd name="T71" fmla="*/ 5 h 55"/>
                    <a:gd name="T72" fmla="*/ 24 w 77"/>
                    <a:gd name="T73" fmla="*/ 4 h 55"/>
                    <a:gd name="T74" fmla="*/ 24 w 77"/>
                    <a:gd name="T75" fmla="*/ 4 h 55"/>
                    <a:gd name="T76" fmla="*/ 24 w 77"/>
                    <a:gd name="T77" fmla="*/ 3 h 55"/>
                    <a:gd name="T78" fmla="*/ 24 w 77"/>
                    <a:gd name="T79" fmla="*/ 2 h 55"/>
                    <a:gd name="T80" fmla="*/ 23 w 77"/>
                    <a:gd name="T81" fmla="*/ 2 h 55"/>
                    <a:gd name="T82" fmla="*/ 23 w 77"/>
                    <a:gd name="T83" fmla="*/ 1 h 55"/>
                    <a:gd name="T84" fmla="*/ 22 w 77"/>
                    <a:gd name="T85" fmla="*/ 1 h 55"/>
                    <a:gd name="T86" fmla="*/ 21 w 77"/>
                    <a:gd name="T87" fmla="*/ 1 h 55"/>
                    <a:gd name="T88" fmla="*/ 20 w 77"/>
                    <a:gd name="T89" fmla="*/ 0 h 55"/>
                    <a:gd name="T90" fmla="*/ 19 w 77"/>
                    <a:gd name="T91" fmla="*/ 0 h 55"/>
                    <a:gd name="T92" fmla="*/ 18 w 77"/>
                    <a:gd name="T93" fmla="*/ 0 h 55"/>
                    <a:gd name="T94" fmla="*/ 17 w 77"/>
                    <a:gd name="T95" fmla="*/ 0 h 55"/>
                    <a:gd name="T96" fmla="*/ 16 w 77"/>
                    <a:gd name="T97" fmla="*/ 1 h 55"/>
                    <a:gd name="T98" fmla="*/ 15 w 77"/>
                    <a:gd name="T99" fmla="*/ 1 h 55"/>
                    <a:gd name="T100" fmla="*/ 13 w 77"/>
                    <a:gd name="T101" fmla="*/ 5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7" h="55">
                      <a:moveTo>
                        <a:pt x="43" y="15"/>
                      </a:moveTo>
                      <a:lnTo>
                        <a:pt x="47" y="4"/>
                      </a:lnTo>
                      <a:lnTo>
                        <a:pt x="45" y="5"/>
                      </a:lnTo>
                      <a:lnTo>
                        <a:pt x="43" y="6"/>
                      </a:lnTo>
                      <a:lnTo>
                        <a:pt x="42" y="7"/>
                      </a:lnTo>
                      <a:lnTo>
                        <a:pt x="40" y="8"/>
                      </a:lnTo>
                      <a:lnTo>
                        <a:pt x="39" y="9"/>
                      </a:lnTo>
                      <a:lnTo>
                        <a:pt x="38" y="11"/>
                      </a:lnTo>
                      <a:lnTo>
                        <a:pt x="35" y="12"/>
                      </a:lnTo>
                      <a:lnTo>
                        <a:pt x="34" y="13"/>
                      </a:lnTo>
                      <a:lnTo>
                        <a:pt x="32" y="14"/>
                      </a:lnTo>
                      <a:lnTo>
                        <a:pt x="31" y="15"/>
                      </a:lnTo>
                      <a:lnTo>
                        <a:pt x="30" y="16"/>
                      </a:lnTo>
                      <a:lnTo>
                        <a:pt x="27" y="17"/>
                      </a:lnTo>
                      <a:lnTo>
                        <a:pt x="26" y="19"/>
                      </a:lnTo>
                      <a:lnTo>
                        <a:pt x="25" y="20"/>
                      </a:lnTo>
                      <a:lnTo>
                        <a:pt x="24" y="21"/>
                      </a:lnTo>
                      <a:lnTo>
                        <a:pt x="22" y="23"/>
                      </a:lnTo>
                      <a:lnTo>
                        <a:pt x="21" y="24"/>
                      </a:lnTo>
                      <a:lnTo>
                        <a:pt x="19" y="25"/>
                      </a:lnTo>
                      <a:lnTo>
                        <a:pt x="17" y="26"/>
                      </a:lnTo>
                      <a:lnTo>
                        <a:pt x="16" y="28"/>
                      </a:lnTo>
                      <a:lnTo>
                        <a:pt x="15" y="29"/>
                      </a:lnTo>
                      <a:lnTo>
                        <a:pt x="14" y="31"/>
                      </a:lnTo>
                      <a:lnTo>
                        <a:pt x="13" y="32"/>
                      </a:lnTo>
                      <a:lnTo>
                        <a:pt x="10" y="33"/>
                      </a:lnTo>
                      <a:lnTo>
                        <a:pt x="9" y="34"/>
                      </a:lnTo>
                      <a:lnTo>
                        <a:pt x="8" y="36"/>
                      </a:lnTo>
                      <a:lnTo>
                        <a:pt x="7" y="38"/>
                      </a:lnTo>
                      <a:lnTo>
                        <a:pt x="6" y="39"/>
                      </a:lnTo>
                      <a:lnTo>
                        <a:pt x="5" y="40"/>
                      </a:lnTo>
                      <a:lnTo>
                        <a:pt x="4" y="42"/>
                      </a:lnTo>
                      <a:lnTo>
                        <a:pt x="2" y="43"/>
                      </a:lnTo>
                      <a:lnTo>
                        <a:pt x="0" y="46"/>
                      </a:lnTo>
                      <a:lnTo>
                        <a:pt x="31" y="55"/>
                      </a:lnTo>
                      <a:lnTo>
                        <a:pt x="32" y="54"/>
                      </a:lnTo>
                      <a:lnTo>
                        <a:pt x="33" y="53"/>
                      </a:lnTo>
                      <a:lnTo>
                        <a:pt x="35" y="51"/>
                      </a:lnTo>
                      <a:lnTo>
                        <a:pt x="35" y="50"/>
                      </a:lnTo>
                      <a:lnTo>
                        <a:pt x="36" y="48"/>
                      </a:lnTo>
                      <a:lnTo>
                        <a:pt x="39" y="47"/>
                      </a:lnTo>
                      <a:lnTo>
                        <a:pt x="40" y="46"/>
                      </a:lnTo>
                      <a:lnTo>
                        <a:pt x="40" y="45"/>
                      </a:lnTo>
                      <a:lnTo>
                        <a:pt x="41" y="43"/>
                      </a:lnTo>
                      <a:lnTo>
                        <a:pt x="43" y="42"/>
                      </a:lnTo>
                      <a:lnTo>
                        <a:pt x="43" y="41"/>
                      </a:lnTo>
                      <a:lnTo>
                        <a:pt x="45" y="40"/>
                      </a:lnTo>
                      <a:lnTo>
                        <a:pt x="47" y="39"/>
                      </a:lnTo>
                      <a:lnTo>
                        <a:pt x="47" y="38"/>
                      </a:lnTo>
                      <a:lnTo>
                        <a:pt x="49" y="37"/>
                      </a:lnTo>
                      <a:lnTo>
                        <a:pt x="50" y="36"/>
                      </a:lnTo>
                      <a:lnTo>
                        <a:pt x="51" y="34"/>
                      </a:lnTo>
                      <a:lnTo>
                        <a:pt x="52" y="33"/>
                      </a:lnTo>
                      <a:lnTo>
                        <a:pt x="53" y="32"/>
                      </a:lnTo>
                      <a:lnTo>
                        <a:pt x="55" y="31"/>
                      </a:lnTo>
                      <a:lnTo>
                        <a:pt x="56" y="31"/>
                      </a:lnTo>
                      <a:lnTo>
                        <a:pt x="57" y="30"/>
                      </a:lnTo>
                      <a:lnTo>
                        <a:pt x="58" y="29"/>
                      </a:lnTo>
                      <a:lnTo>
                        <a:pt x="60" y="28"/>
                      </a:lnTo>
                      <a:lnTo>
                        <a:pt x="61" y="26"/>
                      </a:lnTo>
                      <a:lnTo>
                        <a:pt x="62" y="25"/>
                      </a:lnTo>
                      <a:lnTo>
                        <a:pt x="64" y="24"/>
                      </a:lnTo>
                      <a:lnTo>
                        <a:pt x="66" y="23"/>
                      </a:lnTo>
                      <a:lnTo>
                        <a:pt x="67" y="22"/>
                      </a:lnTo>
                      <a:lnTo>
                        <a:pt x="68" y="21"/>
                      </a:lnTo>
                      <a:lnTo>
                        <a:pt x="70" y="20"/>
                      </a:lnTo>
                      <a:lnTo>
                        <a:pt x="72" y="20"/>
                      </a:lnTo>
                      <a:lnTo>
                        <a:pt x="75" y="7"/>
                      </a:lnTo>
                      <a:lnTo>
                        <a:pt x="72" y="20"/>
                      </a:lnTo>
                      <a:lnTo>
                        <a:pt x="73" y="19"/>
                      </a:lnTo>
                      <a:lnTo>
                        <a:pt x="74" y="17"/>
                      </a:lnTo>
                      <a:lnTo>
                        <a:pt x="75" y="16"/>
                      </a:lnTo>
                      <a:lnTo>
                        <a:pt x="76" y="15"/>
                      </a:lnTo>
                      <a:lnTo>
                        <a:pt x="76" y="14"/>
                      </a:lnTo>
                      <a:lnTo>
                        <a:pt x="77" y="13"/>
                      </a:lnTo>
                      <a:lnTo>
                        <a:pt x="77" y="12"/>
                      </a:lnTo>
                      <a:lnTo>
                        <a:pt x="77" y="11"/>
                      </a:lnTo>
                      <a:lnTo>
                        <a:pt x="77" y="9"/>
                      </a:lnTo>
                      <a:lnTo>
                        <a:pt x="76" y="8"/>
                      </a:lnTo>
                      <a:lnTo>
                        <a:pt x="76" y="7"/>
                      </a:lnTo>
                      <a:lnTo>
                        <a:pt x="75" y="6"/>
                      </a:lnTo>
                      <a:lnTo>
                        <a:pt x="74" y="5"/>
                      </a:lnTo>
                      <a:lnTo>
                        <a:pt x="73" y="4"/>
                      </a:lnTo>
                      <a:lnTo>
                        <a:pt x="72" y="4"/>
                      </a:lnTo>
                      <a:lnTo>
                        <a:pt x="70" y="3"/>
                      </a:lnTo>
                      <a:lnTo>
                        <a:pt x="69" y="2"/>
                      </a:lnTo>
                      <a:lnTo>
                        <a:pt x="68" y="2"/>
                      </a:lnTo>
                      <a:lnTo>
                        <a:pt x="67" y="0"/>
                      </a:lnTo>
                      <a:lnTo>
                        <a:pt x="65" y="0"/>
                      </a:lnTo>
                      <a:lnTo>
                        <a:pt x="64" y="0"/>
                      </a:lnTo>
                      <a:lnTo>
                        <a:pt x="61" y="0"/>
                      </a:lnTo>
                      <a:lnTo>
                        <a:pt x="60" y="0"/>
                      </a:lnTo>
                      <a:lnTo>
                        <a:pt x="58" y="0"/>
                      </a:lnTo>
                      <a:lnTo>
                        <a:pt x="57" y="0"/>
                      </a:lnTo>
                      <a:lnTo>
                        <a:pt x="55" y="0"/>
                      </a:lnTo>
                      <a:lnTo>
                        <a:pt x="53" y="0"/>
                      </a:lnTo>
                      <a:lnTo>
                        <a:pt x="52" y="2"/>
                      </a:lnTo>
                      <a:lnTo>
                        <a:pt x="50" y="2"/>
                      </a:lnTo>
                      <a:lnTo>
                        <a:pt x="49" y="3"/>
                      </a:lnTo>
                      <a:lnTo>
                        <a:pt x="47" y="4"/>
                      </a:lnTo>
                      <a:lnTo>
                        <a:pt x="4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30" name="Freeform 102"/>
                <p:cNvSpPr>
                  <a:spLocks/>
                </p:cNvSpPr>
                <p:nvPr/>
              </p:nvSpPr>
              <p:spPr bwMode="auto">
                <a:xfrm>
                  <a:off x="473" y="166"/>
                  <a:ext cx="150" cy="37"/>
                </a:xfrm>
                <a:custGeom>
                  <a:avLst/>
                  <a:gdLst>
                    <a:gd name="T0" fmla="*/ 11 w 467"/>
                    <a:gd name="T1" fmla="*/ 35 h 123"/>
                    <a:gd name="T2" fmla="*/ 15 w 467"/>
                    <a:gd name="T3" fmla="*/ 28 h 123"/>
                    <a:gd name="T4" fmla="*/ 21 w 467"/>
                    <a:gd name="T5" fmla="*/ 23 h 123"/>
                    <a:gd name="T6" fmla="*/ 28 w 467"/>
                    <a:gd name="T7" fmla="*/ 18 h 123"/>
                    <a:gd name="T8" fmla="*/ 36 w 467"/>
                    <a:gd name="T9" fmla="*/ 14 h 123"/>
                    <a:gd name="T10" fmla="*/ 45 w 467"/>
                    <a:gd name="T11" fmla="*/ 11 h 123"/>
                    <a:gd name="T12" fmla="*/ 54 w 467"/>
                    <a:gd name="T13" fmla="*/ 9 h 123"/>
                    <a:gd name="T14" fmla="*/ 64 w 467"/>
                    <a:gd name="T15" fmla="*/ 8 h 123"/>
                    <a:gd name="T16" fmla="*/ 74 w 467"/>
                    <a:gd name="T17" fmla="*/ 7 h 123"/>
                    <a:gd name="T18" fmla="*/ 84 w 467"/>
                    <a:gd name="T19" fmla="*/ 7 h 123"/>
                    <a:gd name="T20" fmla="*/ 93 w 467"/>
                    <a:gd name="T21" fmla="*/ 8 h 123"/>
                    <a:gd name="T22" fmla="*/ 103 w 467"/>
                    <a:gd name="T23" fmla="*/ 10 h 123"/>
                    <a:gd name="T24" fmla="*/ 112 w 467"/>
                    <a:gd name="T25" fmla="*/ 13 h 123"/>
                    <a:gd name="T26" fmla="*/ 120 w 467"/>
                    <a:gd name="T27" fmla="*/ 17 h 123"/>
                    <a:gd name="T28" fmla="*/ 128 w 467"/>
                    <a:gd name="T29" fmla="*/ 21 h 123"/>
                    <a:gd name="T30" fmla="*/ 134 w 467"/>
                    <a:gd name="T31" fmla="*/ 26 h 123"/>
                    <a:gd name="T32" fmla="*/ 140 w 467"/>
                    <a:gd name="T33" fmla="*/ 33 h 123"/>
                    <a:gd name="T34" fmla="*/ 147 w 467"/>
                    <a:gd name="T35" fmla="*/ 26 h 123"/>
                    <a:gd name="T36" fmla="*/ 140 w 467"/>
                    <a:gd name="T37" fmla="*/ 20 h 123"/>
                    <a:gd name="T38" fmla="*/ 132 w 467"/>
                    <a:gd name="T39" fmla="*/ 14 h 123"/>
                    <a:gd name="T40" fmla="*/ 123 w 467"/>
                    <a:gd name="T41" fmla="*/ 9 h 123"/>
                    <a:gd name="T42" fmla="*/ 112 w 467"/>
                    <a:gd name="T43" fmla="*/ 5 h 123"/>
                    <a:gd name="T44" fmla="*/ 101 w 467"/>
                    <a:gd name="T45" fmla="*/ 2 h 123"/>
                    <a:gd name="T46" fmla="*/ 90 w 467"/>
                    <a:gd name="T47" fmla="*/ 1 h 123"/>
                    <a:gd name="T48" fmla="*/ 79 w 467"/>
                    <a:gd name="T49" fmla="*/ 0 h 123"/>
                    <a:gd name="T50" fmla="*/ 68 w 467"/>
                    <a:gd name="T51" fmla="*/ 0 h 123"/>
                    <a:gd name="T52" fmla="*/ 56 w 467"/>
                    <a:gd name="T53" fmla="*/ 2 h 123"/>
                    <a:gd name="T54" fmla="*/ 46 w 467"/>
                    <a:gd name="T55" fmla="*/ 4 h 123"/>
                    <a:gd name="T56" fmla="*/ 35 w 467"/>
                    <a:gd name="T57" fmla="*/ 7 h 123"/>
                    <a:gd name="T58" fmla="*/ 25 w 467"/>
                    <a:gd name="T59" fmla="*/ 11 h 123"/>
                    <a:gd name="T60" fmla="*/ 16 w 467"/>
                    <a:gd name="T61" fmla="*/ 16 h 123"/>
                    <a:gd name="T62" fmla="*/ 9 w 467"/>
                    <a:gd name="T63" fmla="*/ 22 h 123"/>
                    <a:gd name="T64" fmla="*/ 3 w 467"/>
                    <a:gd name="T65" fmla="*/ 29 h 123"/>
                    <a:gd name="T66" fmla="*/ 11 w 467"/>
                    <a:gd name="T67" fmla="*/ 35 h 123"/>
                    <a:gd name="T68" fmla="*/ 0 w 467"/>
                    <a:gd name="T69" fmla="*/ 33 h 123"/>
                    <a:gd name="T70" fmla="*/ 0 w 467"/>
                    <a:gd name="T71" fmla="*/ 33 h 123"/>
                    <a:gd name="T72" fmla="*/ 0 w 467"/>
                    <a:gd name="T73" fmla="*/ 34 h 123"/>
                    <a:gd name="T74" fmla="*/ 0 w 467"/>
                    <a:gd name="T75" fmla="*/ 35 h 123"/>
                    <a:gd name="T76" fmla="*/ 1 w 467"/>
                    <a:gd name="T77" fmla="*/ 35 h 123"/>
                    <a:gd name="T78" fmla="*/ 2 w 467"/>
                    <a:gd name="T79" fmla="*/ 36 h 123"/>
                    <a:gd name="T80" fmla="*/ 2 w 467"/>
                    <a:gd name="T81" fmla="*/ 36 h 123"/>
                    <a:gd name="T82" fmla="*/ 3 w 467"/>
                    <a:gd name="T83" fmla="*/ 37 h 123"/>
                    <a:gd name="T84" fmla="*/ 4 w 467"/>
                    <a:gd name="T85" fmla="*/ 37 h 123"/>
                    <a:gd name="T86" fmla="*/ 5 w 467"/>
                    <a:gd name="T87" fmla="*/ 37 h 123"/>
                    <a:gd name="T88" fmla="*/ 6 w 467"/>
                    <a:gd name="T89" fmla="*/ 37 h 123"/>
                    <a:gd name="T90" fmla="*/ 7 w 467"/>
                    <a:gd name="T91" fmla="*/ 37 h 123"/>
                    <a:gd name="T92" fmla="*/ 8 w 467"/>
                    <a:gd name="T93" fmla="*/ 37 h 123"/>
                    <a:gd name="T94" fmla="*/ 9 w 467"/>
                    <a:gd name="T95" fmla="*/ 36 h 123"/>
                    <a:gd name="T96" fmla="*/ 10 w 467"/>
                    <a:gd name="T97" fmla="*/ 35 h 123"/>
                    <a:gd name="T98" fmla="*/ 11 w 467"/>
                    <a:gd name="T99" fmla="*/ 35 h 123"/>
                    <a:gd name="T100" fmla="*/ 0 w 467"/>
                    <a:gd name="T101" fmla="*/ 32 h 1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67" h="123">
                      <a:moveTo>
                        <a:pt x="1" y="108"/>
                      </a:moveTo>
                      <a:lnTo>
                        <a:pt x="33" y="115"/>
                      </a:lnTo>
                      <a:lnTo>
                        <a:pt x="40" y="105"/>
                      </a:lnTo>
                      <a:lnTo>
                        <a:pt x="48" y="94"/>
                      </a:lnTo>
                      <a:lnTo>
                        <a:pt x="57" y="85"/>
                      </a:lnTo>
                      <a:lnTo>
                        <a:pt x="66" y="76"/>
                      </a:lnTo>
                      <a:lnTo>
                        <a:pt x="77" y="68"/>
                      </a:lnTo>
                      <a:lnTo>
                        <a:pt x="88" y="60"/>
                      </a:lnTo>
                      <a:lnTo>
                        <a:pt x="101" y="54"/>
                      </a:lnTo>
                      <a:lnTo>
                        <a:pt x="113" y="48"/>
                      </a:lnTo>
                      <a:lnTo>
                        <a:pt x="126" y="42"/>
                      </a:lnTo>
                      <a:lnTo>
                        <a:pt x="139" y="38"/>
                      </a:lnTo>
                      <a:lnTo>
                        <a:pt x="154" y="33"/>
                      </a:lnTo>
                      <a:lnTo>
                        <a:pt x="169" y="30"/>
                      </a:lnTo>
                      <a:lnTo>
                        <a:pt x="184" y="27"/>
                      </a:lnTo>
                      <a:lnTo>
                        <a:pt x="198" y="25"/>
                      </a:lnTo>
                      <a:lnTo>
                        <a:pt x="214" y="23"/>
                      </a:lnTo>
                      <a:lnTo>
                        <a:pt x="229" y="23"/>
                      </a:lnTo>
                      <a:lnTo>
                        <a:pt x="245" y="23"/>
                      </a:lnTo>
                      <a:lnTo>
                        <a:pt x="261" y="23"/>
                      </a:lnTo>
                      <a:lnTo>
                        <a:pt x="275" y="25"/>
                      </a:lnTo>
                      <a:lnTo>
                        <a:pt x="291" y="26"/>
                      </a:lnTo>
                      <a:lnTo>
                        <a:pt x="305" y="30"/>
                      </a:lnTo>
                      <a:lnTo>
                        <a:pt x="320" y="33"/>
                      </a:lnTo>
                      <a:lnTo>
                        <a:pt x="334" y="38"/>
                      </a:lnTo>
                      <a:lnTo>
                        <a:pt x="348" y="42"/>
                      </a:lnTo>
                      <a:lnTo>
                        <a:pt x="362" y="48"/>
                      </a:lnTo>
                      <a:lnTo>
                        <a:pt x="374" y="55"/>
                      </a:lnTo>
                      <a:lnTo>
                        <a:pt x="387" y="62"/>
                      </a:lnTo>
                      <a:lnTo>
                        <a:pt x="398" y="69"/>
                      </a:lnTo>
                      <a:lnTo>
                        <a:pt x="409" y="79"/>
                      </a:lnTo>
                      <a:lnTo>
                        <a:pt x="418" y="88"/>
                      </a:lnTo>
                      <a:lnTo>
                        <a:pt x="427" y="99"/>
                      </a:lnTo>
                      <a:lnTo>
                        <a:pt x="435" y="109"/>
                      </a:lnTo>
                      <a:lnTo>
                        <a:pt x="467" y="101"/>
                      </a:lnTo>
                      <a:lnTo>
                        <a:pt x="458" y="88"/>
                      </a:lnTo>
                      <a:lnTo>
                        <a:pt x="448" y="76"/>
                      </a:lnTo>
                      <a:lnTo>
                        <a:pt x="436" y="65"/>
                      </a:lnTo>
                      <a:lnTo>
                        <a:pt x="424" y="56"/>
                      </a:lnTo>
                      <a:lnTo>
                        <a:pt x="410" y="46"/>
                      </a:lnTo>
                      <a:lnTo>
                        <a:pt x="397" y="38"/>
                      </a:lnTo>
                      <a:lnTo>
                        <a:pt x="382" y="30"/>
                      </a:lnTo>
                      <a:lnTo>
                        <a:pt x="366" y="23"/>
                      </a:lnTo>
                      <a:lnTo>
                        <a:pt x="350" y="17"/>
                      </a:lnTo>
                      <a:lnTo>
                        <a:pt x="333" y="13"/>
                      </a:lnTo>
                      <a:lnTo>
                        <a:pt x="316" y="8"/>
                      </a:lnTo>
                      <a:lnTo>
                        <a:pt x="299" y="5"/>
                      </a:lnTo>
                      <a:lnTo>
                        <a:pt x="281" y="3"/>
                      </a:lnTo>
                      <a:lnTo>
                        <a:pt x="264" y="1"/>
                      </a:lnTo>
                      <a:lnTo>
                        <a:pt x="246" y="0"/>
                      </a:lnTo>
                      <a:lnTo>
                        <a:pt x="228" y="0"/>
                      </a:lnTo>
                      <a:lnTo>
                        <a:pt x="211" y="1"/>
                      </a:lnTo>
                      <a:lnTo>
                        <a:pt x="193" y="3"/>
                      </a:lnTo>
                      <a:lnTo>
                        <a:pt x="175" y="5"/>
                      </a:lnTo>
                      <a:lnTo>
                        <a:pt x="158" y="8"/>
                      </a:lnTo>
                      <a:lnTo>
                        <a:pt x="142" y="13"/>
                      </a:lnTo>
                      <a:lnTo>
                        <a:pt x="125" y="17"/>
                      </a:lnTo>
                      <a:lnTo>
                        <a:pt x="109" y="23"/>
                      </a:lnTo>
                      <a:lnTo>
                        <a:pt x="93" y="30"/>
                      </a:lnTo>
                      <a:lnTo>
                        <a:pt x="78" y="37"/>
                      </a:lnTo>
                      <a:lnTo>
                        <a:pt x="65" y="44"/>
                      </a:lnTo>
                      <a:lnTo>
                        <a:pt x="51" y="54"/>
                      </a:lnTo>
                      <a:lnTo>
                        <a:pt x="40" y="63"/>
                      </a:lnTo>
                      <a:lnTo>
                        <a:pt x="28" y="73"/>
                      </a:lnTo>
                      <a:lnTo>
                        <a:pt x="18" y="83"/>
                      </a:lnTo>
                      <a:lnTo>
                        <a:pt x="9" y="96"/>
                      </a:lnTo>
                      <a:lnTo>
                        <a:pt x="1" y="108"/>
                      </a:lnTo>
                      <a:lnTo>
                        <a:pt x="33" y="115"/>
                      </a:lnTo>
                      <a:lnTo>
                        <a:pt x="1" y="108"/>
                      </a:lnTo>
                      <a:lnTo>
                        <a:pt x="0" y="109"/>
                      </a:lnTo>
                      <a:lnTo>
                        <a:pt x="0" y="110"/>
                      </a:lnTo>
                      <a:lnTo>
                        <a:pt x="0" y="111"/>
                      </a:lnTo>
                      <a:lnTo>
                        <a:pt x="0" y="113"/>
                      </a:lnTo>
                      <a:lnTo>
                        <a:pt x="0" y="114"/>
                      </a:lnTo>
                      <a:lnTo>
                        <a:pt x="0" y="115"/>
                      </a:lnTo>
                      <a:lnTo>
                        <a:pt x="1" y="116"/>
                      </a:lnTo>
                      <a:lnTo>
                        <a:pt x="2" y="117"/>
                      </a:lnTo>
                      <a:lnTo>
                        <a:pt x="3" y="118"/>
                      </a:lnTo>
                      <a:lnTo>
                        <a:pt x="5" y="119"/>
                      </a:lnTo>
                      <a:lnTo>
                        <a:pt x="6" y="119"/>
                      </a:lnTo>
                      <a:lnTo>
                        <a:pt x="7" y="120"/>
                      </a:lnTo>
                      <a:lnTo>
                        <a:pt x="9" y="120"/>
                      </a:lnTo>
                      <a:lnTo>
                        <a:pt x="10" y="122"/>
                      </a:lnTo>
                      <a:lnTo>
                        <a:pt x="11" y="122"/>
                      </a:lnTo>
                      <a:lnTo>
                        <a:pt x="12" y="123"/>
                      </a:lnTo>
                      <a:lnTo>
                        <a:pt x="15" y="123"/>
                      </a:lnTo>
                      <a:lnTo>
                        <a:pt x="16" y="123"/>
                      </a:lnTo>
                      <a:lnTo>
                        <a:pt x="18" y="123"/>
                      </a:lnTo>
                      <a:lnTo>
                        <a:pt x="19" y="123"/>
                      </a:lnTo>
                      <a:lnTo>
                        <a:pt x="20" y="123"/>
                      </a:lnTo>
                      <a:lnTo>
                        <a:pt x="23" y="123"/>
                      </a:lnTo>
                      <a:lnTo>
                        <a:pt x="24" y="122"/>
                      </a:lnTo>
                      <a:lnTo>
                        <a:pt x="25" y="122"/>
                      </a:lnTo>
                      <a:lnTo>
                        <a:pt x="26" y="120"/>
                      </a:lnTo>
                      <a:lnTo>
                        <a:pt x="28" y="120"/>
                      </a:lnTo>
                      <a:lnTo>
                        <a:pt x="29" y="119"/>
                      </a:lnTo>
                      <a:lnTo>
                        <a:pt x="31" y="118"/>
                      </a:lnTo>
                      <a:lnTo>
                        <a:pt x="32" y="117"/>
                      </a:lnTo>
                      <a:lnTo>
                        <a:pt x="33" y="116"/>
                      </a:lnTo>
                      <a:lnTo>
                        <a:pt x="33" y="115"/>
                      </a:lnTo>
                      <a:lnTo>
                        <a:pt x="1"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31" name="Freeform 103"/>
                <p:cNvSpPr>
                  <a:spLocks/>
                </p:cNvSpPr>
                <p:nvPr/>
              </p:nvSpPr>
              <p:spPr bwMode="auto">
                <a:xfrm>
                  <a:off x="473" y="180"/>
                  <a:ext cx="28" cy="22"/>
                </a:xfrm>
                <a:custGeom>
                  <a:avLst/>
                  <a:gdLst>
                    <a:gd name="T0" fmla="*/ 19 w 84"/>
                    <a:gd name="T1" fmla="*/ 1 h 68"/>
                    <a:gd name="T2" fmla="*/ 17 w 84"/>
                    <a:gd name="T3" fmla="*/ 2 h 68"/>
                    <a:gd name="T4" fmla="*/ 15 w 84"/>
                    <a:gd name="T5" fmla="*/ 3 h 68"/>
                    <a:gd name="T6" fmla="*/ 14 w 84"/>
                    <a:gd name="T7" fmla="*/ 4 h 68"/>
                    <a:gd name="T8" fmla="*/ 12 w 84"/>
                    <a:gd name="T9" fmla="*/ 6 h 68"/>
                    <a:gd name="T10" fmla="*/ 11 w 84"/>
                    <a:gd name="T11" fmla="*/ 6 h 68"/>
                    <a:gd name="T12" fmla="*/ 10 w 84"/>
                    <a:gd name="T13" fmla="*/ 8 h 68"/>
                    <a:gd name="T14" fmla="*/ 8 w 84"/>
                    <a:gd name="T15" fmla="*/ 9 h 68"/>
                    <a:gd name="T16" fmla="*/ 7 w 84"/>
                    <a:gd name="T17" fmla="*/ 10 h 68"/>
                    <a:gd name="T18" fmla="*/ 6 w 84"/>
                    <a:gd name="T19" fmla="*/ 12 h 68"/>
                    <a:gd name="T20" fmla="*/ 5 w 84"/>
                    <a:gd name="T21" fmla="*/ 13 h 68"/>
                    <a:gd name="T22" fmla="*/ 4 w 84"/>
                    <a:gd name="T23" fmla="*/ 14 h 68"/>
                    <a:gd name="T24" fmla="*/ 3 w 84"/>
                    <a:gd name="T25" fmla="*/ 15 h 68"/>
                    <a:gd name="T26" fmla="*/ 2 w 84"/>
                    <a:gd name="T27" fmla="*/ 16 h 68"/>
                    <a:gd name="T28" fmla="*/ 1 w 84"/>
                    <a:gd name="T29" fmla="*/ 17 h 68"/>
                    <a:gd name="T30" fmla="*/ 0 w 84"/>
                    <a:gd name="T31" fmla="*/ 19 h 68"/>
                    <a:gd name="T32" fmla="*/ 0 w 84"/>
                    <a:gd name="T33" fmla="*/ 20 h 68"/>
                    <a:gd name="T34" fmla="*/ 11 w 84"/>
                    <a:gd name="T35" fmla="*/ 22 h 68"/>
                    <a:gd name="T36" fmla="*/ 11 w 84"/>
                    <a:gd name="T37" fmla="*/ 20 h 68"/>
                    <a:gd name="T38" fmla="*/ 12 w 84"/>
                    <a:gd name="T39" fmla="*/ 20 h 68"/>
                    <a:gd name="T40" fmla="*/ 13 w 84"/>
                    <a:gd name="T41" fmla="*/ 19 h 68"/>
                    <a:gd name="T42" fmla="*/ 14 w 84"/>
                    <a:gd name="T43" fmla="*/ 17 h 68"/>
                    <a:gd name="T44" fmla="*/ 14 w 84"/>
                    <a:gd name="T45" fmla="*/ 17 h 68"/>
                    <a:gd name="T46" fmla="*/ 15 w 84"/>
                    <a:gd name="T47" fmla="*/ 15 h 68"/>
                    <a:gd name="T48" fmla="*/ 16 w 84"/>
                    <a:gd name="T49" fmla="*/ 15 h 68"/>
                    <a:gd name="T50" fmla="*/ 17 w 84"/>
                    <a:gd name="T51" fmla="*/ 14 h 68"/>
                    <a:gd name="T52" fmla="*/ 19 w 84"/>
                    <a:gd name="T53" fmla="*/ 12 h 68"/>
                    <a:gd name="T54" fmla="*/ 19 w 84"/>
                    <a:gd name="T55" fmla="*/ 11 h 68"/>
                    <a:gd name="T56" fmla="*/ 20 w 84"/>
                    <a:gd name="T57" fmla="*/ 10 h 68"/>
                    <a:gd name="T58" fmla="*/ 22 w 84"/>
                    <a:gd name="T59" fmla="*/ 9 h 68"/>
                    <a:gd name="T60" fmla="*/ 23 w 84"/>
                    <a:gd name="T61" fmla="*/ 8 h 68"/>
                    <a:gd name="T62" fmla="*/ 24 w 84"/>
                    <a:gd name="T63" fmla="*/ 7 h 68"/>
                    <a:gd name="T64" fmla="*/ 26 w 84"/>
                    <a:gd name="T65" fmla="*/ 6 h 68"/>
                    <a:gd name="T66" fmla="*/ 27 w 84"/>
                    <a:gd name="T67" fmla="*/ 1 h 68"/>
                    <a:gd name="T68" fmla="*/ 27 w 84"/>
                    <a:gd name="T69" fmla="*/ 6 h 68"/>
                    <a:gd name="T70" fmla="*/ 28 w 84"/>
                    <a:gd name="T71" fmla="*/ 5 h 68"/>
                    <a:gd name="T72" fmla="*/ 28 w 84"/>
                    <a:gd name="T73" fmla="*/ 4 h 68"/>
                    <a:gd name="T74" fmla="*/ 28 w 84"/>
                    <a:gd name="T75" fmla="*/ 4 h 68"/>
                    <a:gd name="T76" fmla="*/ 28 w 84"/>
                    <a:gd name="T77" fmla="*/ 3 h 68"/>
                    <a:gd name="T78" fmla="*/ 28 w 84"/>
                    <a:gd name="T79" fmla="*/ 3 h 68"/>
                    <a:gd name="T80" fmla="*/ 27 w 84"/>
                    <a:gd name="T81" fmla="*/ 2 h 68"/>
                    <a:gd name="T82" fmla="*/ 27 w 84"/>
                    <a:gd name="T83" fmla="*/ 1 h 68"/>
                    <a:gd name="T84" fmla="*/ 26 w 84"/>
                    <a:gd name="T85" fmla="*/ 1 h 68"/>
                    <a:gd name="T86" fmla="*/ 25 w 84"/>
                    <a:gd name="T87" fmla="*/ 0 h 68"/>
                    <a:gd name="T88" fmla="*/ 24 w 84"/>
                    <a:gd name="T89" fmla="*/ 0 h 68"/>
                    <a:gd name="T90" fmla="*/ 23 w 84"/>
                    <a:gd name="T91" fmla="*/ 0 h 68"/>
                    <a:gd name="T92" fmla="*/ 22 w 84"/>
                    <a:gd name="T93" fmla="*/ 0 h 68"/>
                    <a:gd name="T94" fmla="*/ 21 w 84"/>
                    <a:gd name="T95" fmla="*/ 0 h 68"/>
                    <a:gd name="T96" fmla="*/ 20 w 84"/>
                    <a:gd name="T97" fmla="*/ 0 h 68"/>
                    <a:gd name="T98" fmla="*/ 19 w 84"/>
                    <a:gd name="T99" fmla="*/ 1 h 68"/>
                    <a:gd name="T100" fmla="*/ 18 w 84"/>
                    <a:gd name="T101" fmla="*/ 6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4" h="68">
                      <a:moveTo>
                        <a:pt x="54" y="18"/>
                      </a:moveTo>
                      <a:lnTo>
                        <a:pt x="56" y="3"/>
                      </a:lnTo>
                      <a:lnTo>
                        <a:pt x="52" y="4"/>
                      </a:lnTo>
                      <a:lnTo>
                        <a:pt x="50" y="7"/>
                      </a:lnTo>
                      <a:lnTo>
                        <a:pt x="48" y="8"/>
                      </a:lnTo>
                      <a:lnTo>
                        <a:pt x="46" y="10"/>
                      </a:lnTo>
                      <a:lnTo>
                        <a:pt x="42" y="11"/>
                      </a:lnTo>
                      <a:lnTo>
                        <a:pt x="41" y="13"/>
                      </a:lnTo>
                      <a:lnTo>
                        <a:pt x="39" y="16"/>
                      </a:lnTo>
                      <a:lnTo>
                        <a:pt x="37" y="17"/>
                      </a:lnTo>
                      <a:lnTo>
                        <a:pt x="34" y="19"/>
                      </a:lnTo>
                      <a:lnTo>
                        <a:pt x="32" y="20"/>
                      </a:lnTo>
                      <a:lnTo>
                        <a:pt x="30" y="22"/>
                      </a:lnTo>
                      <a:lnTo>
                        <a:pt x="29" y="25"/>
                      </a:lnTo>
                      <a:lnTo>
                        <a:pt x="26" y="26"/>
                      </a:lnTo>
                      <a:lnTo>
                        <a:pt x="24" y="28"/>
                      </a:lnTo>
                      <a:lnTo>
                        <a:pt x="23" y="30"/>
                      </a:lnTo>
                      <a:lnTo>
                        <a:pt x="21" y="32"/>
                      </a:lnTo>
                      <a:lnTo>
                        <a:pt x="20" y="34"/>
                      </a:lnTo>
                      <a:lnTo>
                        <a:pt x="17" y="36"/>
                      </a:lnTo>
                      <a:lnTo>
                        <a:pt x="16" y="37"/>
                      </a:lnTo>
                      <a:lnTo>
                        <a:pt x="14" y="39"/>
                      </a:lnTo>
                      <a:lnTo>
                        <a:pt x="13" y="41"/>
                      </a:lnTo>
                      <a:lnTo>
                        <a:pt x="12" y="43"/>
                      </a:lnTo>
                      <a:lnTo>
                        <a:pt x="9" y="45"/>
                      </a:lnTo>
                      <a:lnTo>
                        <a:pt x="8" y="46"/>
                      </a:lnTo>
                      <a:lnTo>
                        <a:pt x="7" y="49"/>
                      </a:lnTo>
                      <a:lnTo>
                        <a:pt x="6" y="50"/>
                      </a:lnTo>
                      <a:lnTo>
                        <a:pt x="5" y="52"/>
                      </a:lnTo>
                      <a:lnTo>
                        <a:pt x="4" y="53"/>
                      </a:lnTo>
                      <a:lnTo>
                        <a:pt x="3" y="55"/>
                      </a:lnTo>
                      <a:lnTo>
                        <a:pt x="1" y="58"/>
                      </a:lnTo>
                      <a:lnTo>
                        <a:pt x="0" y="59"/>
                      </a:lnTo>
                      <a:lnTo>
                        <a:pt x="0" y="61"/>
                      </a:lnTo>
                      <a:lnTo>
                        <a:pt x="32" y="68"/>
                      </a:lnTo>
                      <a:lnTo>
                        <a:pt x="33" y="67"/>
                      </a:lnTo>
                      <a:lnTo>
                        <a:pt x="33" y="66"/>
                      </a:lnTo>
                      <a:lnTo>
                        <a:pt x="34" y="63"/>
                      </a:lnTo>
                      <a:lnTo>
                        <a:pt x="35" y="62"/>
                      </a:lnTo>
                      <a:lnTo>
                        <a:pt x="37" y="61"/>
                      </a:lnTo>
                      <a:lnTo>
                        <a:pt x="38" y="59"/>
                      </a:lnTo>
                      <a:lnTo>
                        <a:pt x="39" y="58"/>
                      </a:lnTo>
                      <a:lnTo>
                        <a:pt x="40" y="56"/>
                      </a:lnTo>
                      <a:lnTo>
                        <a:pt x="41" y="54"/>
                      </a:lnTo>
                      <a:lnTo>
                        <a:pt x="42" y="53"/>
                      </a:lnTo>
                      <a:lnTo>
                        <a:pt x="43" y="51"/>
                      </a:lnTo>
                      <a:lnTo>
                        <a:pt x="44" y="50"/>
                      </a:lnTo>
                      <a:lnTo>
                        <a:pt x="46" y="47"/>
                      </a:lnTo>
                      <a:lnTo>
                        <a:pt x="48" y="46"/>
                      </a:lnTo>
                      <a:lnTo>
                        <a:pt x="49" y="45"/>
                      </a:lnTo>
                      <a:lnTo>
                        <a:pt x="50" y="43"/>
                      </a:lnTo>
                      <a:lnTo>
                        <a:pt x="52" y="42"/>
                      </a:lnTo>
                      <a:lnTo>
                        <a:pt x="54" y="39"/>
                      </a:lnTo>
                      <a:lnTo>
                        <a:pt x="56" y="38"/>
                      </a:lnTo>
                      <a:lnTo>
                        <a:pt x="57" y="36"/>
                      </a:lnTo>
                      <a:lnTo>
                        <a:pt x="58" y="35"/>
                      </a:lnTo>
                      <a:lnTo>
                        <a:pt x="60" y="34"/>
                      </a:lnTo>
                      <a:lnTo>
                        <a:pt x="61" y="32"/>
                      </a:lnTo>
                      <a:lnTo>
                        <a:pt x="64" y="30"/>
                      </a:lnTo>
                      <a:lnTo>
                        <a:pt x="66" y="29"/>
                      </a:lnTo>
                      <a:lnTo>
                        <a:pt x="67" y="27"/>
                      </a:lnTo>
                      <a:lnTo>
                        <a:pt x="69" y="26"/>
                      </a:lnTo>
                      <a:lnTo>
                        <a:pt x="72" y="25"/>
                      </a:lnTo>
                      <a:lnTo>
                        <a:pt x="73" y="22"/>
                      </a:lnTo>
                      <a:lnTo>
                        <a:pt x="75" y="21"/>
                      </a:lnTo>
                      <a:lnTo>
                        <a:pt x="77" y="20"/>
                      </a:lnTo>
                      <a:lnTo>
                        <a:pt x="78" y="19"/>
                      </a:lnTo>
                      <a:lnTo>
                        <a:pt x="80" y="4"/>
                      </a:lnTo>
                      <a:lnTo>
                        <a:pt x="78" y="19"/>
                      </a:lnTo>
                      <a:lnTo>
                        <a:pt x="81" y="18"/>
                      </a:lnTo>
                      <a:lnTo>
                        <a:pt x="82" y="17"/>
                      </a:lnTo>
                      <a:lnTo>
                        <a:pt x="83" y="16"/>
                      </a:lnTo>
                      <a:lnTo>
                        <a:pt x="83" y="15"/>
                      </a:lnTo>
                      <a:lnTo>
                        <a:pt x="84" y="13"/>
                      </a:lnTo>
                      <a:lnTo>
                        <a:pt x="84" y="11"/>
                      </a:lnTo>
                      <a:lnTo>
                        <a:pt x="84" y="10"/>
                      </a:lnTo>
                      <a:lnTo>
                        <a:pt x="84" y="9"/>
                      </a:lnTo>
                      <a:lnTo>
                        <a:pt x="83" y="8"/>
                      </a:lnTo>
                      <a:lnTo>
                        <a:pt x="83" y="7"/>
                      </a:lnTo>
                      <a:lnTo>
                        <a:pt x="82" y="5"/>
                      </a:lnTo>
                      <a:lnTo>
                        <a:pt x="80" y="4"/>
                      </a:lnTo>
                      <a:lnTo>
                        <a:pt x="80" y="3"/>
                      </a:lnTo>
                      <a:lnTo>
                        <a:pt x="78" y="2"/>
                      </a:lnTo>
                      <a:lnTo>
                        <a:pt x="76" y="2"/>
                      </a:lnTo>
                      <a:lnTo>
                        <a:pt x="75" y="1"/>
                      </a:lnTo>
                      <a:lnTo>
                        <a:pt x="74" y="1"/>
                      </a:lnTo>
                      <a:lnTo>
                        <a:pt x="73" y="1"/>
                      </a:lnTo>
                      <a:lnTo>
                        <a:pt x="71" y="0"/>
                      </a:lnTo>
                      <a:lnTo>
                        <a:pt x="69" y="0"/>
                      </a:lnTo>
                      <a:lnTo>
                        <a:pt x="68" y="0"/>
                      </a:lnTo>
                      <a:lnTo>
                        <a:pt x="66" y="0"/>
                      </a:lnTo>
                      <a:lnTo>
                        <a:pt x="65" y="0"/>
                      </a:lnTo>
                      <a:lnTo>
                        <a:pt x="63" y="0"/>
                      </a:lnTo>
                      <a:lnTo>
                        <a:pt x="61" y="1"/>
                      </a:lnTo>
                      <a:lnTo>
                        <a:pt x="59" y="1"/>
                      </a:lnTo>
                      <a:lnTo>
                        <a:pt x="58" y="2"/>
                      </a:lnTo>
                      <a:lnTo>
                        <a:pt x="56" y="2"/>
                      </a:lnTo>
                      <a:lnTo>
                        <a:pt x="56" y="3"/>
                      </a:lnTo>
                      <a:lnTo>
                        <a:pt x="5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32" name="Freeform 104"/>
                <p:cNvSpPr>
                  <a:spLocks/>
                </p:cNvSpPr>
                <p:nvPr/>
              </p:nvSpPr>
              <p:spPr bwMode="auto">
                <a:xfrm>
                  <a:off x="344" y="164"/>
                  <a:ext cx="155" cy="65"/>
                </a:xfrm>
                <a:custGeom>
                  <a:avLst/>
                  <a:gdLst>
                    <a:gd name="T0" fmla="*/ 11 w 483"/>
                    <a:gd name="T1" fmla="*/ 62 h 206"/>
                    <a:gd name="T2" fmla="*/ 12 w 483"/>
                    <a:gd name="T3" fmla="*/ 51 h 206"/>
                    <a:gd name="T4" fmla="*/ 15 w 483"/>
                    <a:gd name="T5" fmla="*/ 43 h 206"/>
                    <a:gd name="T6" fmla="*/ 20 w 483"/>
                    <a:gd name="T7" fmla="*/ 34 h 206"/>
                    <a:gd name="T8" fmla="*/ 26 w 483"/>
                    <a:gd name="T9" fmla="*/ 27 h 206"/>
                    <a:gd name="T10" fmla="*/ 34 w 483"/>
                    <a:gd name="T11" fmla="*/ 22 h 206"/>
                    <a:gd name="T12" fmla="*/ 43 w 483"/>
                    <a:gd name="T13" fmla="*/ 17 h 206"/>
                    <a:gd name="T14" fmla="*/ 53 w 483"/>
                    <a:gd name="T15" fmla="*/ 13 h 206"/>
                    <a:gd name="T16" fmla="*/ 63 w 483"/>
                    <a:gd name="T17" fmla="*/ 10 h 206"/>
                    <a:gd name="T18" fmla="*/ 74 w 483"/>
                    <a:gd name="T19" fmla="*/ 8 h 206"/>
                    <a:gd name="T20" fmla="*/ 86 w 483"/>
                    <a:gd name="T21" fmla="*/ 7 h 206"/>
                    <a:gd name="T22" fmla="*/ 98 w 483"/>
                    <a:gd name="T23" fmla="*/ 7 h 206"/>
                    <a:gd name="T24" fmla="*/ 108 w 483"/>
                    <a:gd name="T25" fmla="*/ 8 h 206"/>
                    <a:gd name="T26" fmla="*/ 119 w 483"/>
                    <a:gd name="T27" fmla="*/ 10 h 206"/>
                    <a:gd name="T28" fmla="*/ 129 w 483"/>
                    <a:gd name="T29" fmla="*/ 13 h 206"/>
                    <a:gd name="T30" fmla="*/ 139 w 483"/>
                    <a:gd name="T31" fmla="*/ 17 h 206"/>
                    <a:gd name="T32" fmla="*/ 147 w 483"/>
                    <a:gd name="T33" fmla="*/ 22 h 206"/>
                    <a:gd name="T34" fmla="*/ 151 w 483"/>
                    <a:gd name="T35" fmla="*/ 15 h 206"/>
                    <a:gd name="T36" fmla="*/ 140 w 483"/>
                    <a:gd name="T37" fmla="*/ 9 h 206"/>
                    <a:gd name="T38" fmla="*/ 129 w 483"/>
                    <a:gd name="T39" fmla="*/ 5 h 206"/>
                    <a:gd name="T40" fmla="*/ 117 w 483"/>
                    <a:gd name="T41" fmla="*/ 3 h 206"/>
                    <a:gd name="T42" fmla="*/ 105 w 483"/>
                    <a:gd name="T43" fmla="*/ 1 h 206"/>
                    <a:gd name="T44" fmla="*/ 91 w 483"/>
                    <a:gd name="T45" fmla="*/ 0 h 206"/>
                    <a:gd name="T46" fmla="*/ 79 w 483"/>
                    <a:gd name="T47" fmla="*/ 0 h 206"/>
                    <a:gd name="T48" fmla="*/ 66 w 483"/>
                    <a:gd name="T49" fmla="*/ 2 h 206"/>
                    <a:gd name="T50" fmla="*/ 53 w 483"/>
                    <a:gd name="T51" fmla="*/ 4 h 206"/>
                    <a:gd name="T52" fmla="*/ 42 w 483"/>
                    <a:gd name="T53" fmla="*/ 9 h 206"/>
                    <a:gd name="T54" fmla="*/ 31 w 483"/>
                    <a:gd name="T55" fmla="*/ 14 h 206"/>
                    <a:gd name="T56" fmla="*/ 22 w 483"/>
                    <a:gd name="T57" fmla="*/ 20 h 206"/>
                    <a:gd name="T58" fmla="*/ 13 w 483"/>
                    <a:gd name="T59" fmla="*/ 27 h 206"/>
                    <a:gd name="T60" fmla="*/ 7 w 483"/>
                    <a:gd name="T61" fmla="*/ 36 h 206"/>
                    <a:gd name="T62" fmla="*/ 2 w 483"/>
                    <a:gd name="T63" fmla="*/ 45 h 206"/>
                    <a:gd name="T64" fmla="*/ 0 w 483"/>
                    <a:gd name="T65" fmla="*/ 56 h 206"/>
                    <a:gd name="T66" fmla="*/ 11 w 483"/>
                    <a:gd name="T67" fmla="*/ 62 h 206"/>
                    <a:gd name="T68" fmla="*/ 0 w 483"/>
                    <a:gd name="T69" fmla="*/ 62 h 206"/>
                    <a:gd name="T70" fmla="*/ 0 w 483"/>
                    <a:gd name="T71" fmla="*/ 63 h 206"/>
                    <a:gd name="T72" fmla="*/ 1 w 483"/>
                    <a:gd name="T73" fmla="*/ 63 h 206"/>
                    <a:gd name="T74" fmla="*/ 1 w 483"/>
                    <a:gd name="T75" fmla="*/ 64 h 206"/>
                    <a:gd name="T76" fmla="*/ 2 w 483"/>
                    <a:gd name="T77" fmla="*/ 65 h 206"/>
                    <a:gd name="T78" fmla="*/ 3 w 483"/>
                    <a:gd name="T79" fmla="*/ 65 h 206"/>
                    <a:gd name="T80" fmla="*/ 4 w 483"/>
                    <a:gd name="T81" fmla="*/ 65 h 206"/>
                    <a:gd name="T82" fmla="*/ 5 w 483"/>
                    <a:gd name="T83" fmla="*/ 65 h 206"/>
                    <a:gd name="T84" fmla="*/ 6 w 483"/>
                    <a:gd name="T85" fmla="*/ 65 h 206"/>
                    <a:gd name="T86" fmla="*/ 7 w 483"/>
                    <a:gd name="T87" fmla="*/ 65 h 206"/>
                    <a:gd name="T88" fmla="*/ 8 w 483"/>
                    <a:gd name="T89" fmla="*/ 65 h 206"/>
                    <a:gd name="T90" fmla="*/ 9 w 483"/>
                    <a:gd name="T91" fmla="*/ 64 h 206"/>
                    <a:gd name="T92" fmla="*/ 10 w 483"/>
                    <a:gd name="T93" fmla="*/ 64 h 206"/>
                    <a:gd name="T94" fmla="*/ 11 w 483"/>
                    <a:gd name="T95" fmla="*/ 63 h 206"/>
                    <a:gd name="T96" fmla="*/ 11 w 483"/>
                    <a:gd name="T97" fmla="*/ 63 h 206"/>
                    <a:gd name="T98" fmla="*/ 11 w 483"/>
                    <a:gd name="T99" fmla="*/ 62 h 206"/>
                    <a:gd name="T100" fmla="*/ 0 w 483"/>
                    <a:gd name="T101" fmla="*/ 62 h 2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3" h="206">
                      <a:moveTo>
                        <a:pt x="0" y="196"/>
                      </a:moveTo>
                      <a:lnTo>
                        <a:pt x="34" y="196"/>
                      </a:lnTo>
                      <a:lnTo>
                        <a:pt x="35" y="179"/>
                      </a:lnTo>
                      <a:lnTo>
                        <a:pt x="37" y="163"/>
                      </a:lnTo>
                      <a:lnTo>
                        <a:pt x="40" y="148"/>
                      </a:lnTo>
                      <a:lnTo>
                        <a:pt x="46" y="135"/>
                      </a:lnTo>
                      <a:lnTo>
                        <a:pt x="53" y="121"/>
                      </a:lnTo>
                      <a:lnTo>
                        <a:pt x="61" y="108"/>
                      </a:lnTo>
                      <a:lnTo>
                        <a:pt x="70" y="97"/>
                      </a:lnTo>
                      <a:lnTo>
                        <a:pt x="81" y="87"/>
                      </a:lnTo>
                      <a:lnTo>
                        <a:pt x="93" y="78"/>
                      </a:lnTo>
                      <a:lnTo>
                        <a:pt x="105" y="69"/>
                      </a:lnTo>
                      <a:lnTo>
                        <a:pt x="119" y="60"/>
                      </a:lnTo>
                      <a:lnTo>
                        <a:pt x="133" y="53"/>
                      </a:lnTo>
                      <a:lnTo>
                        <a:pt x="148" y="46"/>
                      </a:lnTo>
                      <a:lnTo>
                        <a:pt x="164" y="40"/>
                      </a:lnTo>
                      <a:lnTo>
                        <a:pt x="180" y="36"/>
                      </a:lnTo>
                      <a:lnTo>
                        <a:pt x="197" y="31"/>
                      </a:lnTo>
                      <a:lnTo>
                        <a:pt x="214" y="28"/>
                      </a:lnTo>
                      <a:lnTo>
                        <a:pt x="232" y="25"/>
                      </a:lnTo>
                      <a:lnTo>
                        <a:pt x="249" y="23"/>
                      </a:lnTo>
                      <a:lnTo>
                        <a:pt x="267" y="22"/>
                      </a:lnTo>
                      <a:lnTo>
                        <a:pt x="285" y="22"/>
                      </a:lnTo>
                      <a:lnTo>
                        <a:pt x="304" y="22"/>
                      </a:lnTo>
                      <a:lnTo>
                        <a:pt x="321" y="23"/>
                      </a:lnTo>
                      <a:lnTo>
                        <a:pt x="338" y="26"/>
                      </a:lnTo>
                      <a:lnTo>
                        <a:pt x="356" y="28"/>
                      </a:lnTo>
                      <a:lnTo>
                        <a:pt x="372" y="32"/>
                      </a:lnTo>
                      <a:lnTo>
                        <a:pt x="387" y="37"/>
                      </a:lnTo>
                      <a:lnTo>
                        <a:pt x="403" y="42"/>
                      </a:lnTo>
                      <a:lnTo>
                        <a:pt x="418" y="47"/>
                      </a:lnTo>
                      <a:lnTo>
                        <a:pt x="432" y="54"/>
                      </a:lnTo>
                      <a:lnTo>
                        <a:pt x="445" y="62"/>
                      </a:lnTo>
                      <a:lnTo>
                        <a:pt x="457" y="70"/>
                      </a:lnTo>
                      <a:lnTo>
                        <a:pt x="483" y="55"/>
                      </a:lnTo>
                      <a:lnTo>
                        <a:pt x="469" y="46"/>
                      </a:lnTo>
                      <a:lnTo>
                        <a:pt x="453" y="37"/>
                      </a:lnTo>
                      <a:lnTo>
                        <a:pt x="437" y="29"/>
                      </a:lnTo>
                      <a:lnTo>
                        <a:pt x="420" y="22"/>
                      </a:lnTo>
                      <a:lnTo>
                        <a:pt x="402" y="17"/>
                      </a:lnTo>
                      <a:lnTo>
                        <a:pt x="384" y="11"/>
                      </a:lnTo>
                      <a:lnTo>
                        <a:pt x="365" y="8"/>
                      </a:lnTo>
                      <a:lnTo>
                        <a:pt x="345" y="4"/>
                      </a:lnTo>
                      <a:lnTo>
                        <a:pt x="326" y="2"/>
                      </a:lnTo>
                      <a:lnTo>
                        <a:pt x="306" y="0"/>
                      </a:lnTo>
                      <a:lnTo>
                        <a:pt x="285" y="0"/>
                      </a:lnTo>
                      <a:lnTo>
                        <a:pt x="265" y="0"/>
                      </a:lnTo>
                      <a:lnTo>
                        <a:pt x="246" y="1"/>
                      </a:lnTo>
                      <a:lnTo>
                        <a:pt x="225" y="3"/>
                      </a:lnTo>
                      <a:lnTo>
                        <a:pt x="205" y="6"/>
                      </a:lnTo>
                      <a:lnTo>
                        <a:pt x="186" y="10"/>
                      </a:lnTo>
                      <a:lnTo>
                        <a:pt x="166" y="14"/>
                      </a:lnTo>
                      <a:lnTo>
                        <a:pt x="148" y="20"/>
                      </a:lnTo>
                      <a:lnTo>
                        <a:pt x="130" y="27"/>
                      </a:lnTo>
                      <a:lnTo>
                        <a:pt x="113" y="35"/>
                      </a:lnTo>
                      <a:lnTo>
                        <a:pt x="96" y="44"/>
                      </a:lnTo>
                      <a:lnTo>
                        <a:pt x="80" y="53"/>
                      </a:lnTo>
                      <a:lnTo>
                        <a:pt x="67" y="63"/>
                      </a:lnTo>
                      <a:lnTo>
                        <a:pt x="53" y="74"/>
                      </a:lnTo>
                      <a:lnTo>
                        <a:pt x="40" y="87"/>
                      </a:lnTo>
                      <a:lnTo>
                        <a:pt x="30" y="99"/>
                      </a:lnTo>
                      <a:lnTo>
                        <a:pt x="21" y="113"/>
                      </a:lnTo>
                      <a:lnTo>
                        <a:pt x="13" y="128"/>
                      </a:lnTo>
                      <a:lnTo>
                        <a:pt x="6" y="144"/>
                      </a:lnTo>
                      <a:lnTo>
                        <a:pt x="3" y="161"/>
                      </a:lnTo>
                      <a:lnTo>
                        <a:pt x="0" y="178"/>
                      </a:lnTo>
                      <a:lnTo>
                        <a:pt x="0" y="196"/>
                      </a:lnTo>
                      <a:lnTo>
                        <a:pt x="34" y="196"/>
                      </a:lnTo>
                      <a:lnTo>
                        <a:pt x="0" y="196"/>
                      </a:lnTo>
                      <a:lnTo>
                        <a:pt x="0" y="197"/>
                      </a:lnTo>
                      <a:lnTo>
                        <a:pt x="0" y="198"/>
                      </a:lnTo>
                      <a:lnTo>
                        <a:pt x="1" y="199"/>
                      </a:lnTo>
                      <a:lnTo>
                        <a:pt x="1" y="200"/>
                      </a:lnTo>
                      <a:lnTo>
                        <a:pt x="2" y="201"/>
                      </a:lnTo>
                      <a:lnTo>
                        <a:pt x="3" y="203"/>
                      </a:lnTo>
                      <a:lnTo>
                        <a:pt x="4" y="203"/>
                      </a:lnTo>
                      <a:lnTo>
                        <a:pt x="5" y="204"/>
                      </a:lnTo>
                      <a:lnTo>
                        <a:pt x="6" y="205"/>
                      </a:lnTo>
                      <a:lnTo>
                        <a:pt x="8" y="205"/>
                      </a:lnTo>
                      <a:lnTo>
                        <a:pt x="10" y="206"/>
                      </a:lnTo>
                      <a:lnTo>
                        <a:pt x="11" y="206"/>
                      </a:lnTo>
                      <a:lnTo>
                        <a:pt x="12" y="206"/>
                      </a:lnTo>
                      <a:lnTo>
                        <a:pt x="14" y="206"/>
                      </a:lnTo>
                      <a:lnTo>
                        <a:pt x="16" y="206"/>
                      </a:lnTo>
                      <a:lnTo>
                        <a:pt x="17" y="206"/>
                      </a:lnTo>
                      <a:lnTo>
                        <a:pt x="19" y="206"/>
                      </a:lnTo>
                      <a:lnTo>
                        <a:pt x="20" y="206"/>
                      </a:lnTo>
                      <a:lnTo>
                        <a:pt x="22" y="206"/>
                      </a:lnTo>
                      <a:lnTo>
                        <a:pt x="23" y="206"/>
                      </a:lnTo>
                      <a:lnTo>
                        <a:pt x="25" y="205"/>
                      </a:lnTo>
                      <a:lnTo>
                        <a:pt x="27" y="205"/>
                      </a:lnTo>
                      <a:lnTo>
                        <a:pt x="28" y="204"/>
                      </a:lnTo>
                      <a:lnTo>
                        <a:pt x="29" y="204"/>
                      </a:lnTo>
                      <a:lnTo>
                        <a:pt x="30" y="203"/>
                      </a:lnTo>
                      <a:lnTo>
                        <a:pt x="31" y="201"/>
                      </a:lnTo>
                      <a:lnTo>
                        <a:pt x="33" y="201"/>
                      </a:lnTo>
                      <a:lnTo>
                        <a:pt x="33" y="200"/>
                      </a:lnTo>
                      <a:lnTo>
                        <a:pt x="34" y="199"/>
                      </a:lnTo>
                      <a:lnTo>
                        <a:pt x="34" y="198"/>
                      </a:lnTo>
                      <a:lnTo>
                        <a:pt x="34" y="197"/>
                      </a:lnTo>
                      <a:lnTo>
                        <a:pt x="34" y="196"/>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33" name="Freeform 105"/>
                <p:cNvSpPr>
                  <a:spLocks/>
                </p:cNvSpPr>
                <p:nvPr/>
              </p:nvSpPr>
              <p:spPr bwMode="auto">
                <a:xfrm>
                  <a:off x="344" y="205"/>
                  <a:ext cx="13" cy="21"/>
                </a:xfrm>
                <a:custGeom>
                  <a:avLst/>
                  <a:gdLst>
                    <a:gd name="T0" fmla="*/ 3 w 44"/>
                    <a:gd name="T1" fmla="*/ 3 h 66"/>
                    <a:gd name="T2" fmla="*/ 2 w 44"/>
                    <a:gd name="T3" fmla="*/ 4 h 66"/>
                    <a:gd name="T4" fmla="*/ 2 w 44"/>
                    <a:gd name="T5" fmla="*/ 5 h 66"/>
                    <a:gd name="T6" fmla="*/ 1 w 44"/>
                    <a:gd name="T7" fmla="*/ 6 h 66"/>
                    <a:gd name="T8" fmla="*/ 1 w 44"/>
                    <a:gd name="T9" fmla="*/ 7 h 66"/>
                    <a:gd name="T10" fmla="*/ 1 w 44"/>
                    <a:gd name="T11" fmla="*/ 8 h 66"/>
                    <a:gd name="T12" fmla="*/ 1 w 44"/>
                    <a:gd name="T13" fmla="*/ 9 h 66"/>
                    <a:gd name="T14" fmla="*/ 1 w 44"/>
                    <a:gd name="T15" fmla="*/ 11 h 66"/>
                    <a:gd name="T16" fmla="*/ 1 w 44"/>
                    <a:gd name="T17" fmla="*/ 12 h 66"/>
                    <a:gd name="T18" fmla="*/ 0 w 44"/>
                    <a:gd name="T19" fmla="*/ 13 h 66"/>
                    <a:gd name="T20" fmla="*/ 0 w 44"/>
                    <a:gd name="T21" fmla="*/ 14 h 66"/>
                    <a:gd name="T22" fmla="*/ 0 w 44"/>
                    <a:gd name="T23" fmla="*/ 16 h 66"/>
                    <a:gd name="T24" fmla="*/ 0 w 44"/>
                    <a:gd name="T25" fmla="*/ 17 h 66"/>
                    <a:gd name="T26" fmla="*/ 0 w 44"/>
                    <a:gd name="T27" fmla="*/ 18 h 66"/>
                    <a:gd name="T28" fmla="*/ 0 w 44"/>
                    <a:gd name="T29" fmla="*/ 19 h 66"/>
                    <a:gd name="T30" fmla="*/ 0 w 44"/>
                    <a:gd name="T31" fmla="*/ 20 h 66"/>
                    <a:gd name="T32" fmla="*/ 0 w 44"/>
                    <a:gd name="T33" fmla="*/ 21 h 66"/>
                    <a:gd name="T34" fmla="*/ 10 w 44"/>
                    <a:gd name="T35" fmla="*/ 21 h 66"/>
                    <a:gd name="T36" fmla="*/ 10 w 44"/>
                    <a:gd name="T37" fmla="*/ 19 h 66"/>
                    <a:gd name="T38" fmla="*/ 10 w 44"/>
                    <a:gd name="T39" fmla="*/ 18 h 66"/>
                    <a:gd name="T40" fmla="*/ 10 w 44"/>
                    <a:gd name="T41" fmla="*/ 17 h 66"/>
                    <a:gd name="T42" fmla="*/ 10 w 44"/>
                    <a:gd name="T43" fmla="*/ 16 h 66"/>
                    <a:gd name="T44" fmla="*/ 10 w 44"/>
                    <a:gd name="T45" fmla="*/ 15 h 66"/>
                    <a:gd name="T46" fmla="*/ 10 w 44"/>
                    <a:gd name="T47" fmla="*/ 14 h 66"/>
                    <a:gd name="T48" fmla="*/ 10 w 44"/>
                    <a:gd name="T49" fmla="*/ 13 h 66"/>
                    <a:gd name="T50" fmla="*/ 11 w 44"/>
                    <a:gd name="T51" fmla="*/ 12 h 66"/>
                    <a:gd name="T52" fmla="*/ 11 w 44"/>
                    <a:gd name="T53" fmla="*/ 11 h 66"/>
                    <a:gd name="T54" fmla="*/ 11 w 44"/>
                    <a:gd name="T55" fmla="*/ 10 h 66"/>
                    <a:gd name="T56" fmla="*/ 11 w 44"/>
                    <a:gd name="T57" fmla="*/ 9 h 66"/>
                    <a:gd name="T58" fmla="*/ 11 w 44"/>
                    <a:gd name="T59" fmla="*/ 8 h 66"/>
                    <a:gd name="T60" fmla="*/ 12 w 44"/>
                    <a:gd name="T61" fmla="*/ 7 h 66"/>
                    <a:gd name="T62" fmla="*/ 12 w 44"/>
                    <a:gd name="T63" fmla="*/ 6 h 66"/>
                    <a:gd name="T64" fmla="*/ 12 w 44"/>
                    <a:gd name="T65" fmla="*/ 5 h 66"/>
                    <a:gd name="T66" fmla="*/ 7 w 44"/>
                    <a:gd name="T67" fmla="*/ 0 h 66"/>
                    <a:gd name="T68" fmla="*/ 13 w 44"/>
                    <a:gd name="T69" fmla="*/ 4 h 66"/>
                    <a:gd name="T70" fmla="*/ 13 w 44"/>
                    <a:gd name="T71" fmla="*/ 3 h 66"/>
                    <a:gd name="T72" fmla="*/ 13 w 44"/>
                    <a:gd name="T73" fmla="*/ 3 h 66"/>
                    <a:gd name="T74" fmla="*/ 12 w 44"/>
                    <a:gd name="T75" fmla="*/ 2 h 66"/>
                    <a:gd name="T76" fmla="*/ 12 w 44"/>
                    <a:gd name="T77" fmla="*/ 2 h 66"/>
                    <a:gd name="T78" fmla="*/ 11 w 44"/>
                    <a:gd name="T79" fmla="*/ 1 h 66"/>
                    <a:gd name="T80" fmla="*/ 10 w 44"/>
                    <a:gd name="T81" fmla="*/ 0 h 66"/>
                    <a:gd name="T82" fmla="*/ 10 w 44"/>
                    <a:gd name="T83" fmla="*/ 0 h 66"/>
                    <a:gd name="T84" fmla="*/ 9 w 44"/>
                    <a:gd name="T85" fmla="*/ 0 h 66"/>
                    <a:gd name="T86" fmla="*/ 8 w 44"/>
                    <a:gd name="T87" fmla="*/ 0 h 66"/>
                    <a:gd name="T88" fmla="*/ 7 w 44"/>
                    <a:gd name="T89" fmla="*/ 0 h 66"/>
                    <a:gd name="T90" fmla="*/ 6 w 44"/>
                    <a:gd name="T91" fmla="*/ 0 h 66"/>
                    <a:gd name="T92" fmla="*/ 5 w 44"/>
                    <a:gd name="T93" fmla="*/ 0 h 66"/>
                    <a:gd name="T94" fmla="*/ 4 w 44"/>
                    <a:gd name="T95" fmla="*/ 1 h 66"/>
                    <a:gd name="T96" fmla="*/ 4 w 44"/>
                    <a:gd name="T97" fmla="*/ 2 h 66"/>
                    <a:gd name="T98" fmla="*/ 3 w 44"/>
                    <a:gd name="T99" fmla="*/ 2 h 66"/>
                    <a:gd name="T100" fmla="*/ 8 w 44"/>
                    <a:gd name="T101" fmla="*/ 7 h 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4" h="66">
                      <a:moveTo>
                        <a:pt x="27" y="22"/>
                      </a:moveTo>
                      <a:lnTo>
                        <a:pt x="10" y="8"/>
                      </a:lnTo>
                      <a:lnTo>
                        <a:pt x="9" y="10"/>
                      </a:lnTo>
                      <a:lnTo>
                        <a:pt x="8" y="11"/>
                      </a:lnTo>
                      <a:lnTo>
                        <a:pt x="8" y="14"/>
                      </a:lnTo>
                      <a:lnTo>
                        <a:pt x="6" y="15"/>
                      </a:lnTo>
                      <a:lnTo>
                        <a:pt x="6" y="17"/>
                      </a:lnTo>
                      <a:lnTo>
                        <a:pt x="5" y="19"/>
                      </a:lnTo>
                      <a:lnTo>
                        <a:pt x="4" y="20"/>
                      </a:lnTo>
                      <a:lnTo>
                        <a:pt x="4" y="23"/>
                      </a:lnTo>
                      <a:lnTo>
                        <a:pt x="4" y="24"/>
                      </a:lnTo>
                      <a:lnTo>
                        <a:pt x="3" y="26"/>
                      </a:lnTo>
                      <a:lnTo>
                        <a:pt x="3" y="28"/>
                      </a:lnTo>
                      <a:lnTo>
                        <a:pt x="3" y="29"/>
                      </a:lnTo>
                      <a:lnTo>
                        <a:pt x="3" y="32"/>
                      </a:lnTo>
                      <a:lnTo>
                        <a:pt x="2" y="34"/>
                      </a:lnTo>
                      <a:lnTo>
                        <a:pt x="2" y="35"/>
                      </a:lnTo>
                      <a:lnTo>
                        <a:pt x="2" y="37"/>
                      </a:lnTo>
                      <a:lnTo>
                        <a:pt x="2" y="40"/>
                      </a:lnTo>
                      <a:lnTo>
                        <a:pt x="1" y="41"/>
                      </a:lnTo>
                      <a:lnTo>
                        <a:pt x="1" y="43"/>
                      </a:lnTo>
                      <a:lnTo>
                        <a:pt x="1" y="44"/>
                      </a:lnTo>
                      <a:lnTo>
                        <a:pt x="1" y="46"/>
                      </a:lnTo>
                      <a:lnTo>
                        <a:pt x="1" y="49"/>
                      </a:lnTo>
                      <a:lnTo>
                        <a:pt x="1" y="50"/>
                      </a:lnTo>
                      <a:lnTo>
                        <a:pt x="0" y="52"/>
                      </a:lnTo>
                      <a:lnTo>
                        <a:pt x="0" y="53"/>
                      </a:lnTo>
                      <a:lnTo>
                        <a:pt x="0" y="56"/>
                      </a:lnTo>
                      <a:lnTo>
                        <a:pt x="0" y="58"/>
                      </a:lnTo>
                      <a:lnTo>
                        <a:pt x="0" y="59"/>
                      </a:lnTo>
                      <a:lnTo>
                        <a:pt x="0" y="61"/>
                      </a:lnTo>
                      <a:lnTo>
                        <a:pt x="0" y="62"/>
                      </a:lnTo>
                      <a:lnTo>
                        <a:pt x="0" y="65"/>
                      </a:lnTo>
                      <a:lnTo>
                        <a:pt x="0" y="66"/>
                      </a:lnTo>
                      <a:lnTo>
                        <a:pt x="34" y="66"/>
                      </a:lnTo>
                      <a:lnTo>
                        <a:pt x="34" y="65"/>
                      </a:lnTo>
                      <a:lnTo>
                        <a:pt x="34" y="62"/>
                      </a:lnTo>
                      <a:lnTo>
                        <a:pt x="34" y="61"/>
                      </a:lnTo>
                      <a:lnTo>
                        <a:pt x="34" y="59"/>
                      </a:lnTo>
                      <a:lnTo>
                        <a:pt x="34" y="58"/>
                      </a:lnTo>
                      <a:lnTo>
                        <a:pt x="34" y="57"/>
                      </a:lnTo>
                      <a:lnTo>
                        <a:pt x="35" y="54"/>
                      </a:lnTo>
                      <a:lnTo>
                        <a:pt x="35" y="53"/>
                      </a:lnTo>
                      <a:lnTo>
                        <a:pt x="35" y="51"/>
                      </a:lnTo>
                      <a:lnTo>
                        <a:pt x="35" y="50"/>
                      </a:lnTo>
                      <a:lnTo>
                        <a:pt x="35" y="48"/>
                      </a:lnTo>
                      <a:lnTo>
                        <a:pt x="35" y="46"/>
                      </a:lnTo>
                      <a:lnTo>
                        <a:pt x="35" y="44"/>
                      </a:lnTo>
                      <a:lnTo>
                        <a:pt x="35" y="43"/>
                      </a:lnTo>
                      <a:lnTo>
                        <a:pt x="35" y="41"/>
                      </a:lnTo>
                      <a:lnTo>
                        <a:pt x="36" y="40"/>
                      </a:lnTo>
                      <a:lnTo>
                        <a:pt x="36" y="37"/>
                      </a:lnTo>
                      <a:lnTo>
                        <a:pt x="36" y="36"/>
                      </a:lnTo>
                      <a:lnTo>
                        <a:pt x="36" y="34"/>
                      </a:lnTo>
                      <a:lnTo>
                        <a:pt x="37" y="33"/>
                      </a:lnTo>
                      <a:lnTo>
                        <a:pt x="37" y="31"/>
                      </a:lnTo>
                      <a:lnTo>
                        <a:pt x="37" y="29"/>
                      </a:lnTo>
                      <a:lnTo>
                        <a:pt x="38" y="28"/>
                      </a:lnTo>
                      <a:lnTo>
                        <a:pt x="38" y="26"/>
                      </a:lnTo>
                      <a:lnTo>
                        <a:pt x="38" y="25"/>
                      </a:lnTo>
                      <a:lnTo>
                        <a:pt x="39" y="23"/>
                      </a:lnTo>
                      <a:lnTo>
                        <a:pt x="39" y="22"/>
                      </a:lnTo>
                      <a:lnTo>
                        <a:pt x="40" y="20"/>
                      </a:lnTo>
                      <a:lnTo>
                        <a:pt x="40" y="18"/>
                      </a:lnTo>
                      <a:lnTo>
                        <a:pt x="40" y="17"/>
                      </a:lnTo>
                      <a:lnTo>
                        <a:pt x="42" y="16"/>
                      </a:lnTo>
                      <a:lnTo>
                        <a:pt x="43" y="14"/>
                      </a:lnTo>
                      <a:lnTo>
                        <a:pt x="25" y="0"/>
                      </a:lnTo>
                      <a:lnTo>
                        <a:pt x="43" y="14"/>
                      </a:lnTo>
                      <a:lnTo>
                        <a:pt x="43" y="12"/>
                      </a:lnTo>
                      <a:lnTo>
                        <a:pt x="44" y="11"/>
                      </a:lnTo>
                      <a:lnTo>
                        <a:pt x="44" y="10"/>
                      </a:lnTo>
                      <a:lnTo>
                        <a:pt x="43" y="9"/>
                      </a:lnTo>
                      <a:lnTo>
                        <a:pt x="43" y="8"/>
                      </a:lnTo>
                      <a:lnTo>
                        <a:pt x="43" y="7"/>
                      </a:lnTo>
                      <a:lnTo>
                        <a:pt x="42" y="6"/>
                      </a:lnTo>
                      <a:lnTo>
                        <a:pt x="40" y="6"/>
                      </a:lnTo>
                      <a:lnTo>
                        <a:pt x="39" y="5"/>
                      </a:lnTo>
                      <a:lnTo>
                        <a:pt x="38" y="3"/>
                      </a:lnTo>
                      <a:lnTo>
                        <a:pt x="38" y="2"/>
                      </a:lnTo>
                      <a:lnTo>
                        <a:pt x="36" y="2"/>
                      </a:lnTo>
                      <a:lnTo>
                        <a:pt x="35" y="1"/>
                      </a:lnTo>
                      <a:lnTo>
                        <a:pt x="34" y="1"/>
                      </a:lnTo>
                      <a:lnTo>
                        <a:pt x="33" y="1"/>
                      </a:lnTo>
                      <a:lnTo>
                        <a:pt x="30" y="0"/>
                      </a:lnTo>
                      <a:lnTo>
                        <a:pt x="29" y="0"/>
                      </a:lnTo>
                      <a:lnTo>
                        <a:pt x="27" y="0"/>
                      </a:lnTo>
                      <a:lnTo>
                        <a:pt x="26" y="0"/>
                      </a:lnTo>
                      <a:lnTo>
                        <a:pt x="25" y="0"/>
                      </a:lnTo>
                      <a:lnTo>
                        <a:pt x="22" y="0"/>
                      </a:lnTo>
                      <a:lnTo>
                        <a:pt x="21" y="0"/>
                      </a:lnTo>
                      <a:lnTo>
                        <a:pt x="20" y="0"/>
                      </a:lnTo>
                      <a:lnTo>
                        <a:pt x="18" y="1"/>
                      </a:lnTo>
                      <a:lnTo>
                        <a:pt x="17" y="1"/>
                      </a:lnTo>
                      <a:lnTo>
                        <a:pt x="16" y="2"/>
                      </a:lnTo>
                      <a:lnTo>
                        <a:pt x="14" y="2"/>
                      </a:lnTo>
                      <a:lnTo>
                        <a:pt x="13" y="3"/>
                      </a:lnTo>
                      <a:lnTo>
                        <a:pt x="12" y="5"/>
                      </a:lnTo>
                      <a:lnTo>
                        <a:pt x="11" y="6"/>
                      </a:lnTo>
                      <a:lnTo>
                        <a:pt x="10" y="7"/>
                      </a:lnTo>
                      <a:lnTo>
                        <a:pt x="10" y="8"/>
                      </a:lnTo>
                      <a:lnTo>
                        <a:pt x="2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34" name="Freeform 106"/>
                <p:cNvSpPr>
                  <a:spLocks/>
                </p:cNvSpPr>
                <p:nvPr/>
              </p:nvSpPr>
              <p:spPr bwMode="auto">
                <a:xfrm>
                  <a:off x="282" y="205"/>
                  <a:ext cx="70" cy="57"/>
                </a:xfrm>
                <a:custGeom>
                  <a:avLst/>
                  <a:gdLst>
                    <a:gd name="T0" fmla="*/ 11 w 218"/>
                    <a:gd name="T1" fmla="*/ 53 h 184"/>
                    <a:gd name="T2" fmla="*/ 11 w 218"/>
                    <a:gd name="T3" fmla="*/ 48 h 184"/>
                    <a:gd name="T4" fmla="*/ 11 w 218"/>
                    <a:gd name="T5" fmla="*/ 44 h 184"/>
                    <a:gd name="T6" fmla="*/ 13 w 218"/>
                    <a:gd name="T7" fmla="*/ 39 h 184"/>
                    <a:gd name="T8" fmla="*/ 14 w 218"/>
                    <a:gd name="T9" fmla="*/ 35 h 184"/>
                    <a:gd name="T10" fmla="*/ 17 w 218"/>
                    <a:gd name="T11" fmla="*/ 31 h 184"/>
                    <a:gd name="T12" fmla="*/ 20 w 218"/>
                    <a:gd name="T13" fmla="*/ 28 h 184"/>
                    <a:gd name="T14" fmla="*/ 24 w 218"/>
                    <a:gd name="T15" fmla="*/ 24 h 184"/>
                    <a:gd name="T16" fmla="*/ 28 w 218"/>
                    <a:gd name="T17" fmla="*/ 21 h 184"/>
                    <a:gd name="T18" fmla="*/ 32 w 218"/>
                    <a:gd name="T19" fmla="*/ 18 h 184"/>
                    <a:gd name="T20" fmla="*/ 37 w 218"/>
                    <a:gd name="T21" fmla="*/ 15 h 184"/>
                    <a:gd name="T22" fmla="*/ 42 w 218"/>
                    <a:gd name="T23" fmla="*/ 13 h 184"/>
                    <a:gd name="T24" fmla="*/ 48 w 218"/>
                    <a:gd name="T25" fmla="*/ 11 h 184"/>
                    <a:gd name="T26" fmla="*/ 54 w 218"/>
                    <a:gd name="T27" fmla="*/ 9 h 184"/>
                    <a:gd name="T28" fmla="*/ 59 w 218"/>
                    <a:gd name="T29" fmla="*/ 8 h 184"/>
                    <a:gd name="T30" fmla="*/ 65 w 218"/>
                    <a:gd name="T31" fmla="*/ 7 h 184"/>
                    <a:gd name="T32" fmla="*/ 70 w 218"/>
                    <a:gd name="T33" fmla="*/ 7 h 184"/>
                    <a:gd name="T34" fmla="*/ 66 w 218"/>
                    <a:gd name="T35" fmla="*/ 0 h 184"/>
                    <a:gd name="T36" fmla="*/ 59 w 218"/>
                    <a:gd name="T37" fmla="*/ 1 h 184"/>
                    <a:gd name="T38" fmla="*/ 52 w 218"/>
                    <a:gd name="T39" fmla="*/ 2 h 184"/>
                    <a:gd name="T40" fmla="*/ 46 w 218"/>
                    <a:gd name="T41" fmla="*/ 4 h 184"/>
                    <a:gd name="T42" fmla="*/ 39 w 218"/>
                    <a:gd name="T43" fmla="*/ 6 h 184"/>
                    <a:gd name="T44" fmla="*/ 33 w 218"/>
                    <a:gd name="T45" fmla="*/ 9 h 184"/>
                    <a:gd name="T46" fmla="*/ 28 w 218"/>
                    <a:gd name="T47" fmla="*/ 11 h 184"/>
                    <a:gd name="T48" fmla="*/ 22 w 218"/>
                    <a:gd name="T49" fmla="*/ 15 h 184"/>
                    <a:gd name="T50" fmla="*/ 17 w 218"/>
                    <a:gd name="T51" fmla="*/ 18 h 184"/>
                    <a:gd name="T52" fmla="*/ 13 w 218"/>
                    <a:gd name="T53" fmla="*/ 22 h 184"/>
                    <a:gd name="T54" fmla="*/ 8 w 218"/>
                    <a:gd name="T55" fmla="*/ 26 h 184"/>
                    <a:gd name="T56" fmla="*/ 5 w 218"/>
                    <a:gd name="T57" fmla="*/ 31 h 184"/>
                    <a:gd name="T58" fmla="*/ 3 w 218"/>
                    <a:gd name="T59" fmla="*/ 35 h 184"/>
                    <a:gd name="T60" fmla="*/ 1 w 218"/>
                    <a:gd name="T61" fmla="*/ 40 h 184"/>
                    <a:gd name="T62" fmla="*/ 0 w 218"/>
                    <a:gd name="T63" fmla="*/ 46 h 184"/>
                    <a:gd name="T64" fmla="*/ 0 w 218"/>
                    <a:gd name="T65" fmla="*/ 51 h 184"/>
                    <a:gd name="T66" fmla="*/ 11 w 218"/>
                    <a:gd name="T67" fmla="*/ 53 h 184"/>
                    <a:gd name="T68" fmla="*/ 1 w 218"/>
                    <a:gd name="T69" fmla="*/ 54 h 184"/>
                    <a:gd name="T70" fmla="*/ 1 w 218"/>
                    <a:gd name="T71" fmla="*/ 55 h 184"/>
                    <a:gd name="T72" fmla="*/ 2 w 218"/>
                    <a:gd name="T73" fmla="*/ 55 h 184"/>
                    <a:gd name="T74" fmla="*/ 2 w 218"/>
                    <a:gd name="T75" fmla="*/ 56 h 184"/>
                    <a:gd name="T76" fmla="*/ 3 w 218"/>
                    <a:gd name="T77" fmla="*/ 56 h 184"/>
                    <a:gd name="T78" fmla="*/ 4 w 218"/>
                    <a:gd name="T79" fmla="*/ 56 h 184"/>
                    <a:gd name="T80" fmla="*/ 5 w 218"/>
                    <a:gd name="T81" fmla="*/ 57 h 184"/>
                    <a:gd name="T82" fmla="*/ 6 w 218"/>
                    <a:gd name="T83" fmla="*/ 57 h 184"/>
                    <a:gd name="T84" fmla="*/ 7 w 218"/>
                    <a:gd name="T85" fmla="*/ 56 h 184"/>
                    <a:gd name="T86" fmla="*/ 8 w 218"/>
                    <a:gd name="T87" fmla="*/ 56 h 184"/>
                    <a:gd name="T88" fmla="*/ 9 w 218"/>
                    <a:gd name="T89" fmla="*/ 56 h 184"/>
                    <a:gd name="T90" fmla="*/ 10 w 218"/>
                    <a:gd name="T91" fmla="*/ 56 h 184"/>
                    <a:gd name="T92" fmla="*/ 11 w 218"/>
                    <a:gd name="T93" fmla="*/ 55 h 184"/>
                    <a:gd name="T94" fmla="*/ 11 w 218"/>
                    <a:gd name="T95" fmla="*/ 55 h 184"/>
                    <a:gd name="T96" fmla="*/ 11 w 218"/>
                    <a:gd name="T97" fmla="*/ 54 h 184"/>
                    <a:gd name="T98" fmla="*/ 12 w 218"/>
                    <a:gd name="T99" fmla="*/ 53 h 184"/>
                    <a:gd name="T100" fmla="*/ 0 w 218"/>
                    <a:gd name="T101" fmla="*/ 54 h 1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8" h="184">
                      <a:moveTo>
                        <a:pt x="1" y="173"/>
                      </a:moveTo>
                      <a:lnTo>
                        <a:pt x="35" y="171"/>
                      </a:lnTo>
                      <a:lnTo>
                        <a:pt x="35" y="163"/>
                      </a:lnTo>
                      <a:lnTo>
                        <a:pt x="34" y="155"/>
                      </a:lnTo>
                      <a:lnTo>
                        <a:pt x="34" y="148"/>
                      </a:lnTo>
                      <a:lnTo>
                        <a:pt x="35" y="142"/>
                      </a:lnTo>
                      <a:lnTo>
                        <a:pt x="36" y="134"/>
                      </a:lnTo>
                      <a:lnTo>
                        <a:pt x="39" y="127"/>
                      </a:lnTo>
                      <a:lnTo>
                        <a:pt x="42" y="120"/>
                      </a:lnTo>
                      <a:lnTo>
                        <a:pt x="44" y="114"/>
                      </a:lnTo>
                      <a:lnTo>
                        <a:pt x="49" y="108"/>
                      </a:lnTo>
                      <a:lnTo>
                        <a:pt x="52" y="101"/>
                      </a:lnTo>
                      <a:lnTo>
                        <a:pt x="57" y="95"/>
                      </a:lnTo>
                      <a:lnTo>
                        <a:pt x="63" y="89"/>
                      </a:lnTo>
                      <a:lnTo>
                        <a:pt x="68" y="84"/>
                      </a:lnTo>
                      <a:lnTo>
                        <a:pt x="74" y="78"/>
                      </a:lnTo>
                      <a:lnTo>
                        <a:pt x="80" y="72"/>
                      </a:lnTo>
                      <a:lnTo>
                        <a:pt x="86" y="68"/>
                      </a:lnTo>
                      <a:lnTo>
                        <a:pt x="93" y="62"/>
                      </a:lnTo>
                      <a:lnTo>
                        <a:pt x="101" y="58"/>
                      </a:lnTo>
                      <a:lnTo>
                        <a:pt x="108" y="54"/>
                      </a:lnTo>
                      <a:lnTo>
                        <a:pt x="116" y="50"/>
                      </a:lnTo>
                      <a:lnTo>
                        <a:pt x="124" y="45"/>
                      </a:lnTo>
                      <a:lnTo>
                        <a:pt x="132" y="42"/>
                      </a:lnTo>
                      <a:lnTo>
                        <a:pt x="141" y="38"/>
                      </a:lnTo>
                      <a:lnTo>
                        <a:pt x="149" y="36"/>
                      </a:lnTo>
                      <a:lnTo>
                        <a:pt x="158" y="33"/>
                      </a:lnTo>
                      <a:lnTo>
                        <a:pt x="167" y="30"/>
                      </a:lnTo>
                      <a:lnTo>
                        <a:pt x="175" y="28"/>
                      </a:lnTo>
                      <a:lnTo>
                        <a:pt x="184" y="26"/>
                      </a:lnTo>
                      <a:lnTo>
                        <a:pt x="192" y="25"/>
                      </a:lnTo>
                      <a:lnTo>
                        <a:pt x="201" y="24"/>
                      </a:lnTo>
                      <a:lnTo>
                        <a:pt x="209" y="23"/>
                      </a:lnTo>
                      <a:lnTo>
                        <a:pt x="218" y="23"/>
                      </a:lnTo>
                      <a:lnTo>
                        <a:pt x="216" y="0"/>
                      </a:lnTo>
                      <a:lnTo>
                        <a:pt x="205" y="1"/>
                      </a:lnTo>
                      <a:lnTo>
                        <a:pt x="194" y="2"/>
                      </a:lnTo>
                      <a:lnTo>
                        <a:pt x="185" y="3"/>
                      </a:lnTo>
                      <a:lnTo>
                        <a:pt x="174" y="6"/>
                      </a:lnTo>
                      <a:lnTo>
                        <a:pt x="163" y="8"/>
                      </a:lnTo>
                      <a:lnTo>
                        <a:pt x="153" y="10"/>
                      </a:lnTo>
                      <a:lnTo>
                        <a:pt x="143" y="12"/>
                      </a:lnTo>
                      <a:lnTo>
                        <a:pt x="133" y="16"/>
                      </a:lnTo>
                      <a:lnTo>
                        <a:pt x="123" y="19"/>
                      </a:lnTo>
                      <a:lnTo>
                        <a:pt x="114" y="24"/>
                      </a:lnTo>
                      <a:lnTo>
                        <a:pt x="103" y="28"/>
                      </a:lnTo>
                      <a:lnTo>
                        <a:pt x="94" y="32"/>
                      </a:lnTo>
                      <a:lnTo>
                        <a:pt x="86" y="37"/>
                      </a:lnTo>
                      <a:lnTo>
                        <a:pt x="77" y="42"/>
                      </a:lnTo>
                      <a:lnTo>
                        <a:pt x="69" y="47"/>
                      </a:lnTo>
                      <a:lnTo>
                        <a:pt x="60" y="53"/>
                      </a:lnTo>
                      <a:lnTo>
                        <a:pt x="53" y="59"/>
                      </a:lnTo>
                      <a:lnTo>
                        <a:pt x="46" y="66"/>
                      </a:lnTo>
                      <a:lnTo>
                        <a:pt x="39" y="71"/>
                      </a:lnTo>
                      <a:lnTo>
                        <a:pt x="33" y="78"/>
                      </a:lnTo>
                      <a:lnTo>
                        <a:pt x="26" y="85"/>
                      </a:lnTo>
                      <a:lnTo>
                        <a:pt x="22" y="92"/>
                      </a:lnTo>
                      <a:lnTo>
                        <a:pt x="16" y="100"/>
                      </a:lnTo>
                      <a:lnTo>
                        <a:pt x="13" y="106"/>
                      </a:lnTo>
                      <a:lnTo>
                        <a:pt x="8" y="114"/>
                      </a:lnTo>
                      <a:lnTo>
                        <a:pt x="6" y="122"/>
                      </a:lnTo>
                      <a:lnTo>
                        <a:pt x="4" y="130"/>
                      </a:lnTo>
                      <a:lnTo>
                        <a:pt x="1" y="139"/>
                      </a:lnTo>
                      <a:lnTo>
                        <a:pt x="0" y="147"/>
                      </a:lnTo>
                      <a:lnTo>
                        <a:pt x="0" y="156"/>
                      </a:lnTo>
                      <a:lnTo>
                        <a:pt x="0" y="164"/>
                      </a:lnTo>
                      <a:lnTo>
                        <a:pt x="1" y="173"/>
                      </a:lnTo>
                      <a:lnTo>
                        <a:pt x="35" y="171"/>
                      </a:lnTo>
                      <a:lnTo>
                        <a:pt x="1" y="173"/>
                      </a:lnTo>
                      <a:lnTo>
                        <a:pt x="2" y="174"/>
                      </a:lnTo>
                      <a:lnTo>
                        <a:pt x="2" y="176"/>
                      </a:lnTo>
                      <a:lnTo>
                        <a:pt x="4" y="177"/>
                      </a:lnTo>
                      <a:lnTo>
                        <a:pt x="4" y="178"/>
                      </a:lnTo>
                      <a:lnTo>
                        <a:pt x="5" y="179"/>
                      </a:lnTo>
                      <a:lnTo>
                        <a:pt x="6" y="180"/>
                      </a:lnTo>
                      <a:lnTo>
                        <a:pt x="7" y="181"/>
                      </a:lnTo>
                      <a:lnTo>
                        <a:pt x="8" y="181"/>
                      </a:lnTo>
                      <a:lnTo>
                        <a:pt x="10" y="181"/>
                      </a:lnTo>
                      <a:lnTo>
                        <a:pt x="12" y="182"/>
                      </a:lnTo>
                      <a:lnTo>
                        <a:pt x="13" y="182"/>
                      </a:lnTo>
                      <a:lnTo>
                        <a:pt x="14" y="182"/>
                      </a:lnTo>
                      <a:lnTo>
                        <a:pt x="16" y="184"/>
                      </a:lnTo>
                      <a:lnTo>
                        <a:pt x="17" y="184"/>
                      </a:lnTo>
                      <a:lnTo>
                        <a:pt x="19" y="184"/>
                      </a:lnTo>
                      <a:lnTo>
                        <a:pt x="21" y="184"/>
                      </a:lnTo>
                      <a:lnTo>
                        <a:pt x="23" y="182"/>
                      </a:lnTo>
                      <a:lnTo>
                        <a:pt x="24" y="182"/>
                      </a:lnTo>
                      <a:lnTo>
                        <a:pt x="25" y="182"/>
                      </a:lnTo>
                      <a:lnTo>
                        <a:pt x="26" y="182"/>
                      </a:lnTo>
                      <a:lnTo>
                        <a:pt x="29" y="181"/>
                      </a:lnTo>
                      <a:lnTo>
                        <a:pt x="30" y="181"/>
                      </a:lnTo>
                      <a:lnTo>
                        <a:pt x="31" y="180"/>
                      </a:lnTo>
                      <a:lnTo>
                        <a:pt x="32" y="180"/>
                      </a:lnTo>
                      <a:lnTo>
                        <a:pt x="33" y="179"/>
                      </a:lnTo>
                      <a:lnTo>
                        <a:pt x="34" y="178"/>
                      </a:lnTo>
                      <a:lnTo>
                        <a:pt x="35" y="177"/>
                      </a:lnTo>
                      <a:lnTo>
                        <a:pt x="35" y="176"/>
                      </a:lnTo>
                      <a:lnTo>
                        <a:pt x="35" y="174"/>
                      </a:lnTo>
                      <a:lnTo>
                        <a:pt x="35" y="173"/>
                      </a:lnTo>
                      <a:lnTo>
                        <a:pt x="36" y="172"/>
                      </a:lnTo>
                      <a:lnTo>
                        <a:pt x="35" y="171"/>
                      </a:lnTo>
                      <a:lnTo>
                        <a:pt x="1"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35" name="Freeform 107"/>
                <p:cNvSpPr>
                  <a:spLocks/>
                </p:cNvSpPr>
                <p:nvPr/>
              </p:nvSpPr>
              <p:spPr bwMode="auto">
                <a:xfrm>
                  <a:off x="282" y="241"/>
                  <a:ext cx="12" cy="18"/>
                </a:xfrm>
                <a:custGeom>
                  <a:avLst/>
                  <a:gdLst>
                    <a:gd name="T0" fmla="*/ 2 w 39"/>
                    <a:gd name="T1" fmla="*/ 3 h 56"/>
                    <a:gd name="T2" fmla="*/ 1 w 39"/>
                    <a:gd name="T3" fmla="*/ 4 h 56"/>
                    <a:gd name="T4" fmla="*/ 1 w 39"/>
                    <a:gd name="T5" fmla="*/ 5 h 56"/>
                    <a:gd name="T6" fmla="*/ 1 w 39"/>
                    <a:gd name="T7" fmla="*/ 6 h 56"/>
                    <a:gd name="T8" fmla="*/ 1 w 39"/>
                    <a:gd name="T9" fmla="*/ 7 h 56"/>
                    <a:gd name="T10" fmla="*/ 0 w 39"/>
                    <a:gd name="T11" fmla="*/ 8 h 56"/>
                    <a:gd name="T12" fmla="*/ 0 w 39"/>
                    <a:gd name="T13" fmla="*/ 9 h 56"/>
                    <a:gd name="T14" fmla="*/ 0 w 39"/>
                    <a:gd name="T15" fmla="*/ 10 h 56"/>
                    <a:gd name="T16" fmla="*/ 0 w 39"/>
                    <a:gd name="T17" fmla="*/ 11 h 56"/>
                    <a:gd name="T18" fmla="*/ 0 w 39"/>
                    <a:gd name="T19" fmla="*/ 12 h 56"/>
                    <a:gd name="T20" fmla="*/ 0 w 39"/>
                    <a:gd name="T21" fmla="*/ 13 h 56"/>
                    <a:gd name="T22" fmla="*/ 0 w 39"/>
                    <a:gd name="T23" fmla="*/ 14 h 56"/>
                    <a:gd name="T24" fmla="*/ 0 w 39"/>
                    <a:gd name="T25" fmla="*/ 14 h 56"/>
                    <a:gd name="T26" fmla="*/ 0 w 39"/>
                    <a:gd name="T27" fmla="*/ 15 h 56"/>
                    <a:gd name="T28" fmla="*/ 0 w 39"/>
                    <a:gd name="T29" fmla="*/ 16 h 56"/>
                    <a:gd name="T30" fmla="*/ 1 w 39"/>
                    <a:gd name="T31" fmla="*/ 17 h 56"/>
                    <a:gd name="T32" fmla="*/ 1 w 39"/>
                    <a:gd name="T33" fmla="*/ 18 h 56"/>
                    <a:gd name="T34" fmla="*/ 11 w 39"/>
                    <a:gd name="T35" fmla="*/ 17 h 56"/>
                    <a:gd name="T36" fmla="*/ 11 w 39"/>
                    <a:gd name="T37" fmla="*/ 16 h 56"/>
                    <a:gd name="T38" fmla="*/ 11 w 39"/>
                    <a:gd name="T39" fmla="*/ 15 h 56"/>
                    <a:gd name="T40" fmla="*/ 11 w 39"/>
                    <a:gd name="T41" fmla="*/ 14 h 56"/>
                    <a:gd name="T42" fmla="*/ 10 w 39"/>
                    <a:gd name="T43" fmla="*/ 14 h 56"/>
                    <a:gd name="T44" fmla="*/ 10 w 39"/>
                    <a:gd name="T45" fmla="*/ 13 h 56"/>
                    <a:gd name="T46" fmla="*/ 10 w 39"/>
                    <a:gd name="T47" fmla="*/ 12 h 56"/>
                    <a:gd name="T48" fmla="*/ 10 w 39"/>
                    <a:gd name="T49" fmla="*/ 11 h 56"/>
                    <a:gd name="T50" fmla="*/ 11 w 39"/>
                    <a:gd name="T51" fmla="*/ 11 h 56"/>
                    <a:gd name="T52" fmla="*/ 11 w 39"/>
                    <a:gd name="T53" fmla="*/ 10 h 56"/>
                    <a:gd name="T54" fmla="*/ 11 w 39"/>
                    <a:gd name="T55" fmla="*/ 9 h 56"/>
                    <a:gd name="T56" fmla="*/ 11 w 39"/>
                    <a:gd name="T57" fmla="*/ 8 h 56"/>
                    <a:gd name="T58" fmla="*/ 11 w 39"/>
                    <a:gd name="T59" fmla="*/ 7 h 56"/>
                    <a:gd name="T60" fmla="*/ 11 w 39"/>
                    <a:gd name="T61" fmla="*/ 6 h 56"/>
                    <a:gd name="T62" fmla="*/ 11 w 39"/>
                    <a:gd name="T63" fmla="*/ 5 h 56"/>
                    <a:gd name="T64" fmla="*/ 11 w 39"/>
                    <a:gd name="T65" fmla="*/ 5 h 56"/>
                    <a:gd name="T66" fmla="*/ 5 w 39"/>
                    <a:gd name="T67" fmla="*/ 0 h 56"/>
                    <a:gd name="T68" fmla="*/ 12 w 39"/>
                    <a:gd name="T69" fmla="*/ 4 h 56"/>
                    <a:gd name="T70" fmla="*/ 12 w 39"/>
                    <a:gd name="T71" fmla="*/ 3 h 56"/>
                    <a:gd name="T72" fmla="*/ 11 w 39"/>
                    <a:gd name="T73" fmla="*/ 3 h 56"/>
                    <a:gd name="T74" fmla="*/ 11 w 39"/>
                    <a:gd name="T75" fmla="*/ 2 h 56"/>
                    <a:gd name="T76" fmla="*/ 10 w 39"/>
                    <a:gd name="T77" fmla="*/ 1 h 56"/>
                    <a:gd name="T78" fmla="*/ 10 w 39"/>
                    <a:gd name="T79" fmla="*/ 1 h 56"/>
                    <a:gd name="T80" fmla="*/ 9 w 39"/>
                    <a:gd name="T81" fmla="*/ 0 h 56"/>
                    <a:gd name="T82" fmla="*/ 8 w 39"/>
                    <a:gd name="T83" fmla="*/ 0 h 56"/>
                    <a:gd name="T84" fmla="*/ 7 w 39"/>
                    <a:gd name="T85" fmla="*/ 0 h 56"/>
                    <a:gd name="T86" fmla="*/ 6 w 39"/>
                    <a:gd name="T87" fmla="*/ 0 h 56"/>
                    <a:gd name="T88" fmla="*/ 5 w 39"/>
                    <a:gd name="T89" fmla="*/ 0 h 56"/>
                    <a:gd name="T90" fmla="*/ 4 w 39"/>
                    <a:gd name="T91" fmla="*/ 0 h 56"/>
                    <a:gd name="T92" fmla="*/ 3 w 39"/>
                    <a:gd name="T93" fmla="*/ 1 h 56"/>
                    <a:gd name="T94" fmla="*/ 3 w 39"/>
                    <a:gd name="T95" fmla="*/ 1 h 56"/>
                    <a:gd name="T96" fmla="*/ 2 w 39"/>
                    <a:gd name="T97" fmla="*/ 2 h 56"/>
                    <a:gd name="T98" fmla="*/ 2 w 39"/>
                    <a:gd name="T99" fmla="*/ 3 h 56"/>
                    <a:gd name="T100" fmla="*/ 8 w 39"/>
                    <a:gd name="T101" fmla="*/ 7 h 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9" h="56">
                      <a:moveTo>
                        <a:pt x="25" y="22"/>
                      </a:moveTo>
                      <a:lnTo>
                        <a:pt x="5" y="9"/>
                      </a:lnTo>
                      <a:lnTo>
                        <a:pt x="5" y="11"/>
                      </a:lnTo>
                      <a:lnTo>
                        <a:pt x="3" y="12"/>
                      </a:lnTo>
                      <a:lnTo>
                        <a:pt x="3" y="13"/>
                      </a:lnTo>
                      <a:lnTo>
                        <a:pt x="3" y="16"/>
                      </a:lnTo>
                      <a:lnTo>
                        <a:pt x="2" y="17"/>
                      </a:lnTo>
                      <a:lnTo>
                        <a:pt x="2" y="18"/>
                      </a:lnTo>
                      <a:lnTo>
                        <a:pt x="2" y="20"/>
                      </a:lnTo>
                      <a:lnTo>
                        <a:pt x="2" y="21"/>
                      </a:lnTo>
                      <a:lnTo>
                        <a:pt x="2" y="22"/>
                      </a:lnTo>
                      <a:lnTo>
                        <a:pt x="1" y="25"/>
                      </a:lnTo>
                      <a:lnTo>
                        <a:pt x="1" y="26"/>
                      </a:lnTo>
                      <a:lnTo>
                        <a:pt x="1" y="27"/>
                      </a:lnTo>
                      <a:lnTo>
                        <a:pt x="1" y="29"/>
                      </a:lnTo>
                      <a:lnTo>
                        <a:pt x="0" y="30"/>
                      </a:lnTo>
                      <a:lnTo>
                        <a:pt x="0" y="33"/>
                      </a:lnTo>
                      <a:lnTo>
                        <a:pt x="0" y="34"/>
                      </a:lnTo>
                      <a:lnTo>
                        <a:pt x="0" y="35"/>
                      </a:lnTo>
                      <a:lnTo>
                        <a:pt x="0" y="36"/>
                      </a:lnTo>
                      <a:lnTo>
                        <a:pt x="0" y="38"/>
                      </a:lnTo>
                      <a:lnTo>
                        <a:pt x="0" y="39"/>
                      </a:lnTo>
                      <a:lnTo>
                        <a:pt x="0" y="40"/>
                      </a:lnTo>
                      <a:lnTo>
                        <a:pt x="0" y="43"/>
                      </a:lnTo>
                      <a:lnTo>
                        <a:pt x="0" y="44"/>
                      </a:lnTo>
                      <a:lnTo>
                        <a:pt x="0" y="45"/>
                      </a:lnTo>
                      <a:lnTo>
                        <a:pt x="0" y="47"/>
                      </a:lnTo>
                      <a:lnTo>
                        <a:pt x="1" y="48"/>
                      </a:lnTo>
                      <a:lnTo>
                        <a:pt x="1" y="50"/>
                      </a:lnTo>
                      <a:lnTo>
                        <a:pt x="1" y="51"/>
                      </a:lnTo>
                      <a:lnTo>
                        <a:pt x="1" y="52"/>
                      </a:lnTo>
                      <a:lnTo>
                        <a:pt x="2" y="54"/>
                      </a:lnTo>
                      <a:lnTo>
                        <a:pt x="2" y="55"/>
                      </a:lnTo>
                      <a:lnTo>
                        <a:pt x="2" y="56"/>
                      </a:lnTo>
                      <a:lnTo>
                        <a:pt x="36" y="54"/>
                      </a:lnTo>
                      <a:lnTo>
                        <a:pt x="35" y="53"/>
                      </a:lnTo>
                      <a:lnTo>
                        <a:pt x="35" y="52"/>
                      </a:lnTo>
                      <a:lnTo>
                        <a:pt x="35" y="51"/>
                      </a:lnTo>
                      <a:lnTo>
                        <a:pt x="35" y="50"/>
                      </a:lnTo>
                      <a:lnTo>
                        <a:pt x="35" y="48"/>
                      </a:lnTo>
                      <a:lnTo>
                        <a:pt x="35" y="47"/>
                      </a:lnTo>
                      <a:lnTo>
                        <a:pt x="35" y="45"/>
                      </a:lnTo>
                      <a:lnTo>
                        <a:pt x="35" y="44"/>
                      </a:lnTo>
                      <a:lnTo>
                        <a:pt x="34" y="43"/>
                      </a:lnTo>
                      <a:lnTo>
                        <a:pt x="34" y="42"/>
                      </a:lnTo>
                      <a:lnTo>
                        <a:pt x="34" y="40"/>
                      </a:lnTo>
                      <a:lnTo>
                        <a:pt x="34" y="39"/>
                      </a:lnTo>
                      <a:lnTo>
                        <a:pt x="34" y="38"/>
                      </a:lnTo>
                      <a:lnTo>
                        <a:pt x="34" y="37"/>
                      </a:lnTo>
                      <a:lnTo>
                        <a:pt x="34" y="35"/>
                      </a:lnTo>
                      <a:lnTo>
                        <a:pt x="34" y="34"/>
                      </a:lnTo>
                      <a:lnTo>
                        <a:pt x="35" y="33"/>
                      </a:lnTo>
                      <a:lnTo>
                        <a:pt x="35" y="31"/>
                      </a:lnTo>
                      <a:lnTo>
                        <a:pt x="35" y="30"/>
                      </a:lnTo>
                      <a:lnTo>
                        <a:pt x="35" y="29"/>
                      </a:lnTo>
                      <a:lnTo>
                        <a:pt x="35" y="28"/>
                      </a:lnTo>
                      <a:lnTo>
                        <a:pt x="35" y="26"/>
                      </a:lnTo>
                      <a:lnTo>
                        <a:pt x="35" y="25"/>
                      </a:lnTo>
                      <a:lnTo>
                        <a:pt x="36" y="23"/>
                      </a:lnTo>
                      <a:lnTo>
                        <a:pt x="36" y="22"/>
                      </a:lnTo>
                      <a:lnTo>
                        <a:pt x="36" y="21"/>
                      </a:lnTo>
                      <a:lnTo>
                        <a:pt x="36" y="20"/>
                      </a:lnTo>
                      <a:lnTo>
                        <a:pt x="37" y="19"/>
                      </a:lnTo>
                      <a:lnTo>
                        <a:pt x="37" y="17"/>
                      </a:lnTo>
                      <a:lnTo>
                        <a:pt x="37" y="16"/>
                      </a:lnTo>
                      <a:lnTo>
                        <a:pt x="37" y="14"/>
                      </a:lnTo>
                      <a:lnTo>
                        <a:pt x="39" y="13"/>
                      </a:lnTo>
                      <a:lnTo>
                        <a:pt x="17" y="0"/>
                      </a:lnTo>
                      <a:lnTo>
                        <a:pt x="39" y="13"/>
                      </a:lnTo>
                      <a:lnTo>
                        <a:pt x="39" y="12"/>
                      </a:lnTo>
                      <a:lnTo>
                        <a:pt x="39" y="11"/>
                      </a:lnTo>
                      <a:lnTo>
                        <a:pt x="39" y="10"/>
                      </a:lnTo>
                      <a:lnTo>
                        <a:pt x="39" y="9"/>
                      </a:lnTo>
                      <a:lnTo>
                        <a:pt x="37" y="8"/>
                      </a:lnTo>
                      <a:lnTo>
                        <a:pt x="37" y="6"/>
                      </a:lnTo>
                      <a:lnTo>
                        <a:pt x="36" y="5"/>
                      </a:lnTo>
                      <a:lnTo>
                        <a:pt x="35" y="4"/>
                      </a:lnTo>
                      <a:lnTo>
                        <a:pt x="34" y="3"/>
                      </a:lnTo>
                      <a:lnTo>
                        <a:pt x="33" y="3"/>
                      </a:lnTo>
                      <a:lnTo>
                        <a:pt x="32" y="2"/>
                      </a:lnTo>
                      <a:lnTo>
                        <a:pt x="31" y="2"/>
                      </a:lnTo>
                      <a:lnTo>
                        <a:pt x="30" y="1"/>
                      </a:lnTo>
                      <a:lnTo>
                        <a:pt x="28" y="1"/>
                      </a:lnTo>
                      <a:lnTo>
                        <a:pt x="26" y="1"/>
                      </a:lnTo>
                      <a:lnTo>
                        <a:pt x="25" y="0"/>
                      </a:lnTo>
                      <a:lnTo>
                        <a:pt x="23" y="0"/>
                      </a:lnTo>
                      <a:lnTo>
                        <a:pt x="22" y="0"/>
                      </a:lnTo>
                      <a:lnTo>
                        <a:pt x="20" y="0"/>
                      </a:lnTo>
                      <a:lnTo>
                        <a:pt x="18" y="0"/>
                      </a:lnTo>
                      <a:lnTo>
                        <a:pt x="17" y="0"/>
                      </a:lnTo>
                      <a:lnTo>
                        <a:pt x="15" y="1"/>
                      </a:lnTo>
                      <a:lnTo>
                        <a:pt x="14" y="1"/>
                      </a:lnTo>
                      <a:lnTo>
                        <a:pt x="13" y="1"/>
                      </a:lnTo>
                      <a:lnTo>
                        <a:pt x="11" y="2"/>
                      </a:lnTo>
                      <a:lnTo>
                        <a:pt x="9" y="3"/>
                      </a:lnTo>
                      <a:lnTo>
                        <a:pt x="7" y="4"/>
                      </a:lnTo>
                      <a:lnTo>
                        <a:pt x="7" y="5"/>
                      </a:lnTo>
                      <a:lnTo>
                        <a:pt x="6" y="6"/>
                      </a:lnTo>
                      <a:lnTo>
                        <a:pt x="6" y="8"/>
                      </a:lnTo>
                      <a:lnTo>
                        <a:pt x="5" y="9"/>
                      </a:lnTo>
                      <a:lnTo>
                        <a:pt x="2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36" name="Freeform 108"/>
                <p:cNvSpPr>
                  <a:spLocks/>
                </p:cNvSpPr>
                <p:nvPr/>
              </p:nvSpPr>
              <p:spPr bwMode="auto">
                <a:xfrm>
                  <a:off x="238" y="241"/>
                  <a:ext cx="52" cy="38"/>
                </a:xfrm>
                <a:custGeom>
                  <a:avLst/>
                  <a:gdLst>
                    <a:gd name="T0" fmla="*/ 11 w 161"/>
                    <a:gd name="T1" fmla="*/ 35 h 118"/>
                    <a:gd name="T2" fmla="*/ 12 w 161"/>
                    <a:gd name="T3" fmla="*/ 32 h 118"/>
                    <a:gd name="T4" fmla="*/ 13 w 161"/>
                    <a:gd name="T5" fmla="*/ 29 h 118"/>
                    <a:gd name="T6" fmla="*/ 15 w 161"/>
                    <a:gd name="T7" fmla="*/ 27 h 118"/>
                    <a:gd name="T8" fmla="*/ 16 w 161"/>
                    <a:gd name="T9" fmla="*/ 25 h 118"/>
                    <a:gd name="T10" fmla="*/ 19 w 161"/>
                    <a:gd name="T11" fmla="*/ 23 h 118"/>
                    <a:gd name="T12" fmla="*/ 21 w 161"/>
                    <a:gd name="T13" fmla="*/ 20 h 118"/>
                    <a:gd name="T14" fmla="*/ 24 w 161"/>
                    <a:gd name="T15" fmla="*/ 18 h 118"/>
                    <a:gd name="T16" fmla="*/ 26 w 161"/>
                    <a:gd name="T17" fmla="*/ 16 h 118"/>
                    <a:gd name="T18" fmla="*/ 29 w 161"/>
                    <a:gd name="T19" fmla="*/ 14 h 118"/>
                    <a:gd name="T20" fmla="*/ 32 w 161"/>
                    <a:gd name="T21" fmla="*/ 13 h 118"/>
                    <a:gd name="T22" fmla="*/ 35 w 161"/>
                    <a:gd name="T23" fmla="*/ 12 h 118"/>
                    <a:gd name="T24" fmla="*/ 38 w 161"/>
                    <a:gd name="T25" fmla="*/ 11 h 118"/>
                    <a:gd name="T26" fmla="*/ 42 w 161"/>
                    <a:gd name="T27" fmla="*/ 9 h 118"/>
                    <a:gd name="T28" fmla="*/ 45 w 161"/>
                    <a:gd name="T29" fmla="*/ 8 h 118"/>
                    <a:gd name="T30" fmla="*/ 49 w 161"/>
                    <a:gd name="T31" fmla="*/ 7 h 118"/>
                    <a:gd name="T32" fmla="*/ 52 w 161"/>
                    <a:gd name="T33" fmla="*/ 7 h 118"/>
                    <a:gd name="T34" fmla="*/ 47 w 161"/>
                    <a:gd name="T35" fmla="*/ 0 h 118"/>
                    <a:gd name="T36" fmla="*/ 43 w 161"/>
                    <a:gd name="T37" fmla="*/ 1 h 118"/>
                    <a:gd name="T38" fmla="*/ 39 w 161"/>
                    <a:gd name="T39" fmla="*/ 2 h 118"/>
                    <a:gd name="T40" fmla="*/ 35 w 161"/>
                    <a:gd name="T41" fmla="*/ 4 h 118"/>
                    <a:gd name="T42" fmla="*/ 31 w 161"/>
                    <a:gd name="T43" fmla="*/ 5 h 118"/>
                    <a:gd name="T44" fmla="*/ 27 w 161"/>
                    <a:gd name="T45" fmla="*/ 6 h 118"/>
                    <a:gd name="T46" fmla="*/ 24 w 161"/>
                    <a:gd name="T47" fmla="*/ 8 h 118"/>
                    <a:gd name="T48" fmla="*/ 20 w 161"/>
                    <a:gd name="T49" fmla="*/ 11 h 118"/>
                    <a:gd name="T50" fmla="*/ 16 w 161"/>
                    <a:gd name="T51" fmla="*/ 12 h 118"/>
                    <a:gd name="T52" fmla="*/ 13 w 161"/>
                    <a:gd name="T53" fmla="*/ 15 h 118"/>
                    <a:gd name="T54" fmla="*/ 11 w 161"/>
                    <a:gd name="T55" fmla="*/ 17 h 118"/>
                    <a:gd name="T56" fmla="*/ 8 w 161"/>
                    <a:gd name="T57" fmla="*/ 20 h 118"/>
                    <a:gd name="T58" fmla="*/ 5 w 161"/>
                    <a:gd name="T59" fmla="*/ 23 h 118"/>
                    <a:gd name="T60" fmla="*/ 4 w 161"/>
                    <a:gd name="T61" fmla="*/ 25 h 118"/>
                    <a:gd name="T62" fmla="*/ 2 w 161"/>
                    <a:gd name="T63" fmla="*/ 29 h 118"/>
                    <a:gd name="T64" fmla="*/ 1 w 161"/>
                    <a:gd name="T65" fmla="*/ 32 h 118"/>
                    <a:gd name="T66" fmla="*/ 11 w 161"/>
                    <a:gd name="T67" fmla="*/ 35 h 118"/>
                    <a:gd name="T68" fmla="*/ 0 w 161"/>
                    <a:gd name="T69" fmla="*/ 34 h 118"/>
                    <a:gd name="T70" fmla="*/ 0 w 161"/>
                    <a:gd name="T71" fmla="*/ 35 h 118"/>
                    <a:gd name="T72" fmla="*/ 0 w 161"/>
                    <a:gd name="T73" fmla="*/ 36 h 118"/>
                    <a:gd name="T74" fmla="*/ 1 w 161"/>
                    <a:gd name="T75" fmla="*/ 36 h 118"/>
                    <a:gd name="T76" fmla="*/ 2 w 161"/>
                    <a:gd name="T77" fmla="*/ 37 h 118"/>
                    <a:gd name="T78" fmla="*/ 2 w 161"/>
                    <a:gd name="T79" fmla="*/ 37 h 118"/>
                    <a:gd name="T80" fmla="*/ 3 w 161"/>
                    <a:gd name="T81" fmla="*/ 37 h 118"/>
                    <a:gd name="T82" fmla="*/ 5 w 161"/>
                    <a:gd name="T83" fmla="*/ 38 h 118"/>
                    <a:gd name="T84" fmla="*/ 5 w 161"/>
                    <a:gd name="T85" fmla="*/ 38 h 118"/>
                    <a:gd name="T86" fmla="*/ 6 w 161"/>
                    <a:gd name="T87" fmla="*/ 38 h 118"/>
                    <a:gd name="T88" fmla="*/ 7 w 161"/>
                    <a:gd name="T89" fmla="*/ 38 h 118"/>
                    <a:gd name="T90" fmla="*/ 8 w 161"/>
                    <a:gd name="T91" fmla="*/ 37 h 118"/>
                    <a:gd name="T92" fmla="*/ 9 w 161"/>
                    <a:gd name="T93" fmla="*/ 37 h 118"/>
                    <a:gd name="T94" fmla="*/ 10 w 161"/>
                    <a:gd name="T95" fmla="*/ 36 h 118"/>
                    <a:gd name="T96" fmla="*/ 11 w 161"/>
                    <a:gd name="T97" fmla="*/ 36 h 118"/>
                    <a:gd name="T98" fmla="*/ 11 w 161"/>
                    <a:gd name="T99" fmla="*/ 35 h 118"/>
                    <a:gd name="T100" fmla="*/ 0 w 161"/>
                    <a:gd name="T101" fmla="*/ 33 h 1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1" h="118">
                      <a:moveTo>
                        <a:pt x="0" y="104"/>
                      </a:moveTo>
                      <a:lnTo>
                        <a:pt x="34" y="108"/>
                      </a:lnTo>
                      <a:lnTo>
                        <a:pt x="35" y="104"/>
                      </a:lnTo>
                      <a:lnTo>
                        <a:pt x="37" y="99"/>
                      </a:lnTo>
                      <a:lnTo>
                        <a:pt x="40" y="95"/>
                      </a:lnTo>
                      <a:lnTo>
                        <a:pt x="41" y="91"/>
                      </a:lnTo>
                      <a:lnTo>
                        <a:pt x="43" y="88"/>
                      </a:lnTo>
                      <a:lnTo>
                        <a:pt x="45" y="84"/>
                      </a:lnTo>
                      <a:lnTo>
                        <a:pt x="48" y="80"/>
                      </a:lnTo>
                      <a:lnTo>
                        <a:pt x="51" y="77"/>
                      </a:lnTo>
                      <a:lnTo>
                        <a:pt x="53" y="72"/>
                      </a:lnTo>
                      <a:lnTo>
                        <a:pt x="58" y="70"/>
                      </a:lnTo>
                      <a:lnTo>
                        <a:pt x="61" y="65"/>
                      </a:lnTo>
                      <a:lnTo>
                        <a:pt x="65" y="63"/>
                      </a:lnTo>
                      <a:lnTo>
                        <a:pt x="68" y="60"/>
                      </a:lnTo>
                      <a:lnTo>
                        <a:pt x="73" y="56"/>
                      </a:lnTo>
                      <a:lnTo>
                        <a:pt x="76" y="54"/>
                      </a:lnTo>
                      <a:lnTo>
                        <a:pt x="81" y="51"/>
                      </a:lnTo>
                      <a:lnTo>
                        <a:pt x="85" y="48"/>
                      </a:lnTo>
                      <a:lnTo>
                        <a:pt x="90" y="45"/>
                      </a:lnTo>
                      <a:lnTo>
                        <a:pt x="94" y="43"/>
                      </a:lnTo>
                      <a:lnTo>
                        <a:pt x="99" y="40"/>
                      </a:lnTo>
                      <a:lnTo>
                        <a:pt x="103" y="38"/>
                      </a:lnTo>
                      <a:lnTo>
                        <a:pt x="109" y="36"/>
                      </a:lnTo>
                      <a:lnTo>
                        <a:pt x="113" y="35"/>
                      </a:lnTo>
                      <a:lnTo>
                        <a:pt x="119" y="33"/>
                      </a:lnTo>
                      <a:lnTo>
                        <a:pt x="124" y="30"/>
                      </a:lnTo>
                      <a:lnTo>
                        <a:pt x="129" y="29"/>
                      </a:lnTo>
                      <a:lnTo>
                        <a:pt x="135" y="28"/>
                      </a:lnTo>
                      <a:lnTo>
                        <a:pt x="139" y="26"/>
                      </a:lnTo>
                      <a:lnTo>
                        <a:pt x="145" y="25"/>
                      </a:lnTo>
                      <a:lnTo>
                        <a:pt x="151" y="23"/>
                      </a:lnTo>
                      <a:lnTo>
                        <a:pt x="155" y="22"/>
                      </a:lnTo>
                      <a:lnTo>
                        <a:pt x="161" y="22"/>
                      </a:lnTo>
                      <a:lnTo>
                        <a:pt x="153" y="0"/>
                      </a:lnTo>
                      <a:lnTo>
                        <a:pt x="146" y="1"/>
                      </a:lnTo>
                      <a:lnTo>
                        <a:pt x="141" y="2"/>
                      </a:lnTo>
                      <a:lnTo>
                        <a:pt x="134" y="4"/>
                      </a:lnTo>
                      <a:lnTo>
                        <a:pt x="127" y="5"/>
                      </a:lnTo>
                      <a:lnTo>
                        <a:pt x="121" y="6"/>
                      </a:lnTo>
                      <a:lnTo>
                        <a:pt x="115" y="9"/>
                      </a:lnTo>
                      <a:lnTo>
                        <a:pt x="109" y="11"/>
                      </a:lnTo>
                      <a:lnTo>
                        <a:pt x="102" y="13"/>
                      </a:lnTo>
                      <a:lnTo>
                        <a:pt x="96" y="16"/>
                      </a:lnTo>
                      <a:lnTo>
                        <a:pt x="90" y="18"/>
                      </a:lnTo>
                      <a:lnTo>
                        <a:pt x="84" y="20"/>
                      </a:lnTo>
                      <a:lnTo>
                        <a:pt x="78" y="23"/>
                      </a:lnTo>
                      <a:lnTo>
                        <a:pt x="73" y="26"/>
                      </a:lnTo>
                      <a:lnTo>
                        <a:pt x="67" y="29"/>
                      </a:lnTo>
                      <a:lnTo>
                        <a:pt x="61" y="33"/>
                      </a:lnTo>
                      <a:lnTo>
                        <a:pt x="57" y="35"/>
                      </a:lnTo>
                      <a:lnTo>
                        <a:pt x="51" y="38"/>
                      </a:lnTo>
                      <a:lnTo>
                        <a:pt x="47" y="42"/>
                      </a:lnTo>
                      <a:lnTo>
                        <a:pt x="41" y="46"/>
                      </a:lnTo>
                      <a:lnTo>
                        <a:pt x="36" y="50"/>
                      </a:lnTo>
                      <a:lnTo>
                        <a:pt x="33" y="53"/>
                      </a:lnTo>
                      <a:lnTo>
                        <a:pt x="28" y="57"/>
                      </a:lnTo>
                      <a:lnTo>
                        <a:pt x="25" y="62"/>
                      </a:lnTo>
                      <a:lnTo>
                        <a:pt x="20" y="65"/>
                      </a:lnTo>
                      <a:lnTo>
                        <a:pt x="17" y="70"/>
                      </a:lnTo>
                      <a:lnTo>
                        <a:pt x="14" y="74"/>
                      </a:lnTo>
                      <a:lnTo>
                        <a:pt x="11" y="79"/>
                      </a:lnTo>
                      <a:lnTo>
                        <a:pt x="8" y="85"/>
                      </a:lnTo>
                      <a:lnTo>
                        <a:pt x="6" y="89"/>
                      </a:lnTo>
                      <a:lnTo>
                        <a:pt x="3" y="94"/>
                      </a:lnTo>
                      <a:lnTo>
                        <a:pt x="2" y="99"/>
                      </a:lnTo>
                      <a:lnTo>
                        <a:pt x="0" y="104"/>
                      </a:lnTo>
                      <a:lnTo>
                        <a:pt x="34" y="108"/>
                      </a:lnTo>
                      <a:lnTo>
                        <a:pt x="0" y="104"/>
                      </a:lnTo>
                      <a:lnTo>
                        <a:pt x="0" y="106"/>
                      </a:lnTo>
                      <a:lnTo>
                        <a:pt x="0" y="107"/>
                      </a:lnTo>
                      <a:lnTo>
                        <a:pt x="0" y="108"/>
                      </a:lnTo>
                      <a:lnTo>
                        <a:pt x="0" y="110"/>
                      </a:lnTo>
                      <a:lnTo>
                        <a:pt x="1" y="111"/>
                      </a:lnTo>
                      <a:lnTo>
                        <a:pt x="1" y="112"/>
                      </a:lnTo>
                      <a:lnTo>
                        <a:pt x="3" y="112"/>
                      </a:lnTo>
                      <a:lnTo>
                        <a:pt x="3" y="113"/>
                      </a:lnTo>
                      <a:lnTo>
                        <a:pt x="5" y="114"/>
                      </a:lnTo>
                      <a:lnTo>
                        <a:pt x="6" y="115"/>
                      </a:lnTo>
                      <a:lnTo>
                        <a:pt x="7" y="115"/>
                      </a:lnTo>
                      <a:lnTo>
                        <a:pt x="8" y="116"/>
                      </a:lnTo>
                      <a:lnTo>
                        <a:pt x="10" y="116"/>
                      </a:lnTo>
                      <a:lnTo>
                        <a:pt x="11" y="116"/>
                      </a:lnTo>
                      <a:lnTo>
                        <a:pt x="14" y="118"/>
                      </a:lnTo>
                      <a:lnTo>
                        <a:pt x="15" y="118"/>
                      </a:lnTo>
                      <a:lnTo>
                        <a:pt x="16" y="118"/>
                      </a:lnTo>
                      <a:lnTo>
                        <a:pt x="18" y="118"/>
                      </a:lnTo>
                      <a:lnTo>
                        <a:pt x="19" y="118"/>
                      </a:lnTo>
                      <a:lnTo>
                        <a:pt x="22" y="118"/>
                      </a:lnTo>
                      <a:lnTo>
                        <a:pt x="23" y="118"/>
                      </a:lnTo>
                      <a:lnTo>
                        <a:pt x="24" y="116"/>
                      </a:lnTo>
                      <a:lnTo>
                        <a:pt x="26" y="116"/>
                      </a:lnTo>
                      <a:lnTo>
                        <a:pt x="27" y="115"/>
                      </a:lnTo>
                      <a:lnTo>
                        <a:pt x="28" y="115"/>
                      </a:lnTo>
                      <a:lnTo>
                        <a:pt x="30" y="114"/>
                      </a:lnTo>
                      <a:lnTo>
                        <a:pt x="31" y="113"/>
                      </a:lnTo>
                      <a:lnTo>
                        <a:pt x="32" y="113"/>
                      </a:lnTo>
                      <a:lnTo>
                        <a:pt x="33" y="112"/>
                      </a:lnTo>
                      <a:lnTo>
                        <a:pt x="33" y="111"/>
                      </a:lnTo>
                      <a:lnTo>
                        <a:pt x="34" y="110"/>
                      </a:lnTo>
                      <a:lnTo>
                        <a:pt x="34" y="108"/>
                      </a:lnTo>
                      <a:lnTo>
                        <a:pt x="0"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37" name="Freeform 109"/>
                <p:cNvSpPr>
                  <a:spLocks/>
                </p:cNvSpPr>
                <p:nvPr/>
              </p:nvSpPr>
              <p:spPr bwMode="auto">
                <a:xfrm>
                  <a:off x="238" y="259"/>
                  <a:ext cx="18" cy="17"/>
                </a:xfrm>
                <a:custGeom>
                  <a:avLst/>
                  <a:gdLst>
                    <a:gd name="T0" fmla="*/ 8 w 57"/>
                    <a:gd name="T1" fmla="*/ 2 h 53"/>
                    <a:gd name="T2" fmla="*/ 7 w 57"/>
                    <a:gd name="T3" fmla="*/ 3 h 53"/>
                    <a:gd name="T4" fmla="*/ 6 w 57"/>
                    <a:gd name="T5" fmla="*/ 4 h 53"/>
                    <a:gd name="T6" fmla="*/ 5 w 57"/>
                    <a:gd name="T7" fmla="*/ 4 h 53"/>
                    <a:gd name="T8" fmla="*/ 5 w 57"/>
                    <a:gd name="T9" fmla="*/ 5 h 53"/>
                    <a:gd name="T10" fmla="*/ 4 w 57"/>
                    <a:gd name="T11" fmla="*/ 6 h 53"/>
                    <a:gd name="T12" fmla="*/ 3 w 57"/>
                    <a:gd name="T13" fmla="*/ 7 h 53"/>
                    <a:gd name="T14" fmla="*/ 3 w 57"/>
                    <a:gd name="T15" fmla="*/ 8 h 53"/>
                    <a:gd name="T16" fmla="*/ 3 w 57"/>
                    <a:gd name="T17" fmla="*/ 9 h 53"/>
                    <a:gd name="T18" fmla="*/ 2 w 57"/>
                    <a:gd name="T19" fmla="*/ 10 h 53"/>
                    <a:gd name="T20" fmla="*/ 2 w 57"/>
                    <a:gd name="T21" fmla="*/ 11 h 53"/>
                    <a:gd name="T22" fmla="*/ 2 w 57"/>
                    <a:gd name="T23" fmla="*/ 12 h 53"/>
                    <a:gd name="T24" fmla="*/ 1 w 57"/>
                    <a:gd name="T25" fmla="*/ 13 h 53"/>
                    <a:gd name="T26" fmla="*/ 1 w 57"/>
                    <a:gd name="T27" fmla="*/ 13 h 53"/>
                    <a:gd name="T28" fmla="*/ 1 w 57"/>
                    <a:gd name="T29" fmla="*/ 14 h 53"/>
                    <a:gd name="T30" fmla="*/ 0 w 57"/>
                    <a:gd name="T31" fmla="*/ 15 h 53"/>
                    <a:gd name="T32" fmla="*/ 0 w 57"/>
                    <a:gd name="T33" fmla="*/ 15 h 53"/>
                    <a:gd name="T34" fmla="*/ 11 w 57"/>
                    <a:gd name="T35" fmla="*/ 16 h 53"/>
                    <a:gd name="T36" fmla="*/ 11 w 57"/>
                    <a:gd name="T37" fmla="*/ 16 h 53"/>
                    <a:gd name="T38" fmla="*/ 11 w 57"/>
                    <a:gd name="T39" fmla="*/ 15 h 53"/>
                    <a:gd name="T40" fmla="*/ 11 w 57"/>
                    <a:gd name="T41" fmla="*/ 14 h 53"/>
                    <a:gd name="T42" fmla="*/ 12 w 57"/>
                    <a:gd name="T43" fmla="*/ 13 h 53"/>
                    <a:gd name="T44" fmla="*/ 12 w 57"/>
                    <a:gd name="T45" fmla="*/ 13 h 53"/>
                    <a:gd name="T46" fmla="*/ 13 w 57"/>
                    <a:gd name="T47" fmla="*/ 12 h 53"/>
                    <a:gd name="T48" fmla="*/ 13 w 57"/>
                    <a:gd name="T49" fmla="*/ 12 h 53"/>
                    <a:gd name="T50" fmla="*/ 13 w 57"/>
                    <a:gd name="T51" fmla="*/ 11 h 53"/>
                    <a:gd name="T52" fmla="*/ 14 w 57"/>
                    <a:gd name="T53" fmla="*/ 10 h 53"/>
                    <a:gd name="T54" fmla="*/ 14 w 57"/>
                    <a:gd name="T55" fmla="*/ 9 h 53"/>
                    <a:gd name="T56" fmla="*/ 14 w 57"/>
                    <a:gd name="T57" fmla="*/ 9 h 53"/>
                    <a:gd name="T58" fmla="*/ 15 w 57"/>
                    <a:gd name="T59" fmla="*/ 8 h 53"/>
                    <a:gd name="T60" fmla="*/ 15 w 57"/>
                    <a:gd name="T61" fmla="*/ 7 h 53"/>
                    <a:gd name="T62" fmla="*/ 16 w 57"/>
                    <a:gd name="T63" fmla="*/ 7 h 53"/>
                    <a:gd name="T64" fmla="*/ 17 w 57"/>
                    <a:gd name="T65" fmla="*/ 6 h 53"/>
                    <a:gd name="T66" fmla="*/ 13 w 57"/>
                    <a:gd name="T67" fmla="*/ 0 h 53"/>
                    <a:gd name="T68" fmla="*/ 17 w 57"/>
                    <a:gd name="T69" fmla="*/ 5 h 53"/>
                    <a:gd name="T70" fmla="*/ 18 w 57"/>
                    <a:gd name="T71" fmla="*/ 4 h 53"/>
                    <a:gd name="T72" fmla="*/ 18 w 57"/>
                    <a:gd name="T73" fmla="*/ 4 h 53"/>
                    <a:gd name="T74" fmla="*/ 18 w 57"/>
                    <a:gd name="T75" fmla="*/ 4 h 53"/>
                    <a:gd name="T76" fmla="*/ 18 w 57"/>
                    <a:gd name="T77" fmla="*/ 3 h 53"/>
                    <a:gd name="T78" fmla="*/ 17 w 57"/>
                    <a:gd name="T79" fmla="*/ 2 h 53"/>
                    <a:gd name="T80" fmla="*/ 17 w 57"/>
                    <a:gd name="T81" fmla="*/ 2 h 53"/>
                    <a:gd name="T82" fmla="*/ 16 w 57"/>
                    <a:gd name="T83" fmla="*/ 1 h 53"/>
                    <a:gd name="T84" fmla="*/ 15 w 57"/>
                    <a:gd name="T85" fmla="*/ 1 h 53"/>
                    <a:gd name="T86" fmla="*/ 14 w 57"/>
                    <a:gd name="T87" fmla="*/ 1 h 53"/>
                    <a:gd name="T88" fmla="*/ 13 w 57"/>
                    <a:gd name="T89" fmla="*/ 0 h 53"/>
                    <a:gd name="T90" fmla="*/ 12 w 57"/>
                    <a:gd name="T91" fmla="*/ 0 h 53"/>
                    <a:gd name="T92" fmla="*/ 11 w 57"/>
                    <a:gd name="T93" fmla="*/ 0 h 53"/>
                    <a:gd name="T94" fmla="*/ 10 w 57"/>
                    <a:gd name="T95" fmla="*/ 1 h 53"/>
                    <a:gd name="T96" fmla="*/ 9 w 57"/>
                    <a:gd name="T97" fmla="*/ 1 h 53"/>
                    <a:gd name="T98" fmla="*/ 8 w 57"/>
                    <a:gd name="T99" fmla="*/ 1 h 53"/>
                    <a:gd name="T100" fmla="*/ 13 w 57"/>
                    <a:gd name="T101" fmla="*/ 7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7" h="53">
                      <a:moveTo>
                        <a:pt x="40" y="23"/>
                      </a:moveTo>
                      <a:lnTo>
                        <a:pt x="25" y="5"/>
                      </a:lnTo>
                      <a:lnTo>
                        <a:pt x="24" y="6"/>
                      </a:lnTo>
                      <a:lnTo>
                        <a:pt x="23" y="8"/>
                      </a:lnTo>
                      <a:lnTo>
                        <a:pt x="22" y="10"/>
                      </a:lnTo>
                      <a:lnTo>
                        <a:pt x="20" y="11"/>
                      </a:lnTo>
                      <a:lnTo>
                        <a:pt x="18" y="12"/>
                      </a:lnTo>
                      <a:lnTo>
                        <a:pt x="17" y="14"/>
                      </a:lnTo>
                      <a:lnTo>
                        <a:pt x="17" y="15"/>
                      </a:lnTo>
                      <a:lnTo>
                        <a:pt x="15" y="16"/>
                      </a:lnTo>
                      <a:lnTo>
                        <a:pt x="14" y="17"/>
                      </a:lnTo>
                      <a:lnTo>
                        <a:pt x="14" y="20"/>
                      </a:lnTo>
                      <a:lnTo>
                        <a:pt x="12" y="21"/>
                      </a:lnTo>
                      <a:lnTo>
                        <a:pt x="11" y="22"/>
                      </a:lnTo>
                      <a:lnTo>
                        <a:pt x="10" y="23"/>
                      </a:lnTo>
                      <a:lnTo>
                        <a:pt x="10" y="24"/>
                      </a:lnTo>
                      <a:lnTo>
                        <a:pt x="9" y="27"/>
                      </a:lnTo>
                      <a:lnTo>
                        <a:pt x="8" y="28"/>
                      </a:lnTo>
                      <a:lnTo>
                        <a:pt x="8" y="29"/>
                      </a:lnTo>
                      <a:lnTo>
                        <a:pt x="7" y="30"/>
                      </a:lnTo>
                      <a:lnTo>
                        <a:pt x="7" y="32"/>
                      </a:lnTo>
                      <a:lnTo>
                        <a:pt x="6" y="33"/>
                      </a:lnTo>
                      <a:lnTo>
                        <a:pt x="6" y="34"/>
                      </a:lnTo>
                      <a:lnTo>
                        <a:pt x="5" y="36"/>
                      </a:lnTo>
                      <a:lnTo>
                        <a:pt x="5" y="37"/>
                      </a:lnTo>
                      <a:lnTo>
                        <a:pt x="3" y="39"/>
                      </a:lnTo>
                      <a:lnTo>
                        <a:pt x="3" y="40"/>
                      </a:lnTo>
                      <a:lnTo>
                        <a:pt x="3" y="41"/>
                      </a:lnTo>
                      <a:lnTo>
                        <a:pt x="2" y="42"/>
                      </a:lnTo>
                      <a:lnTo>
                        <a:pt x="2" y="44"/>
                      </a:lnTo>
                      <a:lnTo>
                        <a:pt x="1" y="45"/>
                      </a:lnTo>
                      <a:lnTo>
                        <a:pt x="1" y="46"/>
                      </a:lnTo>
                      <a:lnTo>
                        <a:pt x="1" y="47"/>
                      </a:lnTo>
                      <a:lnTo>
                        <a:pt x="0" y="48"/>
                      </a:lnTo>
                      <a:lnTo>
                        <a:pt x="34" y="53"/>
                      </a:lnTo>
                      <a:lnTo>
                        <a:pt x="34" y="51"/>
                      </a:lnTo>
                      <a:lnTo>
                        <a:pt x="35" y="50"/>
                      </a:lnTo>
                      <a:lnTo>
                        <a:pt x="35" y="49"/>
                      </a:lnTo>
                      <a:lnTo>
                        <a:pt x="35" y="48"/>
                      </a:lnTo>
                      <a:lnTo>
                        <a:pt x="36" y="47"/>
                      </a:lnTo>
                      <a:lnTo>
                        <a:pt x="36" y="46"/>
                      </a:lnTo>
                      <a:lnTo>
                        <a:pt x="36" y="45"/>
                      </a:lnTo>
                      <a:lnTo>
                        <a:pt x="37" y="44"/>
                      </a:lnTo>
                      <a:lnTo>
                        <a:pt x="37" y="42"/>
                      </a:lnTo>
                      <a:lnTo>
                        <a:pt x="39" y="41"/>
                      </a:lnTo>
                      <a:lnTo>
                        <a:pt x="39" y="40"/>
                      </a:lnTo>
                      <a:lnTo>
                        <a:pt x="40" y="39"/>
                      </a:lnTo>
                      <a:lnTo>
                        <a:pt x="40" y="38"/>
                      </a:lnTo>
                      <a:lnTo>
                        <a:pt x="40" y="37"/>
                      </a:lnTo>
                      <a:lnTo>
                        <a:pt x="41" y="36"/>
                      </a:lnTo>
                      <a:lnTo>
                        <a:pt x="41" y="34"/>
                      </a:lnTo>
                      <a:lnTo>
                        <a:pt x="42" y="33"/>
                      </a:lnTo>
                      <a:lnTo>
                        <a:pt x="43" y="32"/>
                      </a:lnTo>
                      <a:lnTo>
                        <a:pt x="43" y="31"/>
                      </a:lnTo>
                      <a:lnTo>
                        <a:pt x="43" y="30"/>
                      </a:lnTo>
                      <a:lnTo>
                        <a:pt x="44" y="29"/>
                      </a:lnTo>
                      <a:lnTo>
                        <a:pt x="45" y="28"/>
                      </a:lnTo>
                      <a:lnTo>
                        <a:pt x="45" y="27"/>
                      </a:lnTo>
                      <a:lnTo>
                        <a:pt x="47" y="25"/>
                      </a:lnTo>
                      <a:lnTo>
                        <a:pt x="48" y="24"/>
                      </a:lnTo>
                      <a:lnTo>
                        <a:pt x="49" y="23"/>
                      </a:lnTo>
                      <a:lnTo>
                        <a:pt x="50" y="22"/>
                      </a:lnTo>
                      <a:lnTo>
                        <a:pt x="51" y="21"/>
                      </a:lnTo>
                      <a:lnTo>
                        <a:pt x="51" y="20"/>
                      </a:lnTo>
                      <a:lnTo>
                        <a:pt x="53" y="19"/>
                      </a:lnTo>
                      <a:lnTo>
                        <a:pt x="53" y="17"/>
                      </a:lnTo>
                      <a:lnTo>
                        <a:pt x="40" y="0"/>
                      </a:lnTo>
                      <a:lnTo>
                        <a:pt x="53" y="17"/>
                      </a:lnTo>
                      <a:lnTo>
                        <a:pt x="54" y="16"/>
                      </a:lnTo>
                      <a:lnTo>
                        <a:pt x="56" y="15"/>
                      </a:lnTo>
                      <a:lnTo>
                        <a:pt x="57" y="14"/>
                      </a:lnTo>
                      <a:lnTo>
                        <a:pt x="57" y="13"/>
                      </a:lnTo>
                      <a:lnTo>
                        <a:pt x="57" y="12"/>
                      </a:lnTo>
                      <a:lnTo>
                        <a:pt x="57" y="11"/>
                      </a:lnTo>
                      <a:lnTo>
                        <a:pt x="57" y="10"/>
                      </a:lnTo>
                      <a:lnTo>
                        <a:pt x="57" y="8"/>
                      </a:lnTo>
                      <a:lnTo>
                        <a:pt x="56" y="7"/>
                      </a:lnTo>
                      <a:lnTo>
                        <a:pt x="54" y="6"/>
                      </a:lnTo>
                      <a:lnTo>
                        <a:pt x="53" y="5"/>
                      </a:lnTo>
                      <a:lnTo>
                        <a:pt x="51" y="4"/>
                      </a:lnTo>
                      <a:lnTo>
                        <a:pt x="50" y="3"/>
                      </a:lnTo>
                      <a:lnTo>
                        <a:pt x="49" y="3"/>
                      </a:lnTo>
                      <a:lnTo>
                        <a:pt x="48" y="2"/>
                      </a:lnTo>
                      <a:lnTo>
                        <a:pt x="47" y="2"/>
                      </a:lnTo>
                      <a:lnTo>
                        <a:pt x="44" y="2"/>
                      </a:lnTo>
                      <a:lnTo>
                        <a:pt x="43" y="0"/>
                      </a:lnTo>
                      <a:lnTo>
                        <a:pt x="42" y="0"/>
                      </a:lnTo>
                      <a:lnTo>
                        <a:pt x="40" y="0"/>
                      </a:lnTo>
                      <a:lnTo>
                        <a:pt x="39" y="0"/>
                      </a:lnTo>
                      <a:lnTo>
                        <a:pt x="36" y="0"/>
                      </a:lnTo>
                      <a:lnTo>
                        <a:pt x="35" y="0"/>
                      </a:lnTo>
                      <a:lnTo>
                        <a:pt x="34" y="0"/>
                      </a:lnTo>
                      <a:lnTo>
                        <a:pt x="32" y="2"/>
                      </a:lnTo>
                      <a:lnTo>
                        <a:pt x="31" y="2"/>
                      </a:lnTo>
                      <a:lnTo>
                        <a:pt x="30" y="3"/>
                      </a:lnTo>
                      <a:lnTo>
                        <a:pt x="27" y="3"/>
                      </a:lnTo>
                      <a:lnTo>
                        <a:pt x="26" y="4"/>
                      </a:lnTo>
                      <a:lnTo>
                        <a:pt x="25" y="5"/>
                      </a:lnTo>
                      <a:lnTo>
                        <a:pt x="4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38" name="Freeform 110"/>
                <p:cNvSpPr>
                  <a:spLocks/>
                </p:cNvSpPr>
                <p:nvPr/>
              </p:nvSpPr>
              <p:spPr bwMode="auto">
                <a:xfrm>
                  <a:off x="178" y="259"/>
                  <a:ext cx="73" cy="50"/>
                </a:xfrm>
                <a:custGeom>
                  <a:avLst/>
                  <a:gdLst>
                    <a:gd name="T0" fmla="*/ 11 w 227"/>
                    <a:gd name="T1" fmla="*/ 47 h 159"/>
                    <a:gd name="T2" fmla="*/ 11 w 227"/>
                    <a:gd name="T3" fmla="*/ 42 h 159"/>
                    <a:gd name="T4" fmla="*/ 12 w 227"/>
                    <a:gd name="T5" fmla="*/ 39 h 159"/>
                    <a:gd name="T6" fmla="*/ 14 w 227"/>
                    <a:gd name="T7" fmla="*/ 36 h 159"/>
                    <a:gd name="T8" fmla="*/ 16 w 227"/>
                    <a:gd name="T9" fmla="*/ 32 h 159"/>
                    <a:gd name="T10" fmla="*/ 18 w 227"/>
                    <a:gd name="T11" fmla="*/ 28 h 159"/>
                    <a:gd name="T12" fmla="*/ 22 w 227"/>
                    <a:gd name="T13" fmla="*/ 25 h 159"/>
                    <a:gd name="T14" fmla="*/ 25 w 227"/>
                    <a:gd name="T15" fmla="*/ 22 h 159"/>
                    <a:gd name="T16" fmla="*/ 30 w 227"/>
                    <a:gd name="T17" fmla="*/ 19 h 159"/>
                    <a:gd name="T18" fmla="*/ 34 w 227"/>
                    <a:gd name="T19" fmla="*/ 16 h 159"/>
                    <a:gd name="T20" fmla="*/ 39 w 227"/>
                    <a:gd name="T21" fmla="*/ 14 h 159"/>
                    <a:gd name="T22" fmla="*/ 44 w 227"/>
                    <a:gd name="T23" fmla="*/ 12 h 159"/>
                    <a:gd name="T24" fmla="*/ 50 w 227"/>
                    <a:gd name="T25" fmla="*/ 10 h 159"/>
                    <a:gd name="T26" fmla="*/ 55 w 227"/>
                    <a:gd name="T27" fmla="*/ 9 h 159"/>
                    <a:gd name="T28" fmla="*/ 61 w 227"/>
                    <a:gd name="T29" fmla="*/ 8 h 159"/>
                    <a:gd name="T30" fmla="*/ 67 w 227"/>
                    <a:gd name="T31" fmla="*/ 8 h 159"/>
                    <a:gd name="T32" fmla="*/ 73 w 227"/>
                    <a:gd name="T33" fmla="*/ 7 h 159"/>
                    <a:gd name="T34" fmla="*/ 69 w 227"/>
                    <a:gd name="T35" fmla="*/ 0 h 159"/>
                    <a:gd name="T36" fmla="*/ 62 w 227"/>
                    <a:gd name="T37" fmla="*/ 1 h 159"/>
                    <a:gd name="T38" fmla="*/ 55 w 227"/>
                    <a:gd name="T39" fmla="*/ 2 h 159"/>
                    <a:gd name="T40" fmla="*/ 49 w 227"/>
                    <a:gd name="T41" fmla="*/ 3 h 159"/>
                    <a:gd name="T42" fmla="*/ 42 w 227"/>
                    <a:gd name="T43" fmla="*/ 5 h 159"/>
                    <a:gd name="T44" fmla="*/ 36 w 227"/>
                    <a:gd name="T45" fmla="*/ 7 h 159"/>
                    <a:gd name="T46" fmla="*/ 30 w 227"/>
                    <a:gd name="T47" fmla="*/ 10 h 159"/>
                    <a:gd name="T48" fmla="*/ 24 w 227"/>
                    <a:gd name="T49" fmla="*/ 13 h 159"/>
                    <a:gd name="T50" fmla="*/ 19 w 227"/>
                    <a:gd name="T51" fmla="*/ 16 h 159"/>
                    <a:gd name="T52" fmla="*/ 14 w 227"/>
                    <a:gd name="T53" fmla="*/ 19 h 159"/>
                    <a:gd name="T54" fmla="*/ 10 w 227"/>
                    <a:gd name="T55" fmla="*/ 23 h 159"/>
                    <a:gd name="T56" fmla="*/ 7 w 227"/>
                    <a:gd name="T57" fmla="*/ 27 h 159"/>
                    <a:gd name="T58" fmla="*/ 4 w 227"/>
                    <a:gd name="T59" fmla="*/ 31 h 159"/>
                    <a:gd name="T60" fmla="*/ 2 w 227"/>
                    <a:gd name="T61" fmla="*/ 36 h 159"/>
                    <a:gd name="T62" fmla="*/ 0 w 227"/>
                    <a:gd name="T63" fmla="*/ 40 h 159"/>
                    <a:gd name="T64" fmla="*/ 0 w 227"/>
                    <a:gd name="T65" fmla="*/ 44 h 159"/>
                    <a:gd name="T66" fmla="*/ 0 w 227"/>
                    <a:gd name="T67" fmla="*/ 47 h 159"/>
                    <a:gd name="T68" fmla="*/ 0 w 227"/>
                    <a:gd name="T69" fmla="*/ 47 h 159"/>
                    <a:gd name="T70" fmla="*/ 0 w 227"/>
                    <a:gd name="T71" fmla="*/ 48 h 159"/>
                    <a:gd name="T72" fmla="*/ 1 w 227"/>
                    <a:gd name="T73" fmla="*/ 49 h 159"/>
                    <a:gd name="T74" fmla="*/ 1 w 227"/>
                    <a:gd name="T75" fmla="*/ 49 h 159"/>
                    <a:gd name="T76" fmla="*/ 3 w 227"/>
                    <a:gd name="T77" fmla="*/ 49 h 159"/>
                    <a:gd name="T78" fmla="*/ 3 w 227"/>
                    <a:gd name="T79" fmla="*/ 50 h 159"/>
                    <a:gd name="T80" fmla="*/ 5 w 227"/>
                    <a:gd name="T81" fmla="*/ 50 h 159"/>
                    <a:gd name="T82" fmla="*/ 5 w 227"/>
                    <a:gd name="T83" fmla="*/ 50 h 159"/>
                    <a:gd name="T84" fmla="*/ 6 w 227"/>
                    <a:gd name="T85" fmla="*/ 50 h 159"/>
                    <a:gd name="T86" fmla="*/ 7 w 227"/>
                    <a:gd name="T87" fmla="*/ 50 h 159"/>
                    <a:gd name="T88" fmla="*/ 8 w 227"/>
                    <a:gd name="T89" fmla="*/ 50 h 159"/>
                    <a:gd name="T90" fmla="*/ 9 w 227"/>
                    <a:gd name="T91" fmla="*/ 49 h 159"/>
                    <a:gd name="T92" fmla="*/ 10 w 227"/>
                    <a:gd name="T93" fmla="*/ 49 h 159"/>
                    <a:gd name="T94" fmla="*/ 11 w 227"/>
                    <a:gd name="T95" fmla="*/ 48 h 159"/>
                    <a:gd name="T96" fmla="*/ 11 w 227"/>
                    <a:gd name="T97" fmla="*/ 47 h 159"/>
                    <a:gd name="T98" fmla="*/ 11 w 227"/>
                    <a:gd name="T99" fmla="*/ 47 h 159"/>
                    <a:gd name="T100" fmla="*/ 11 w 227"/>
                    <a:gd name="T101" fmla="*/ 47 h 1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7" h="159">
                      <a:moveTo>
                        <a:pt x="34" y="148"/>
                      </a:moveTo>
                      <a:lnTo>
                        <a:pt x="34" y="148"/>
                      </a:lnTo>
                      <a:lnTo>
                        <a:pt x="34" y="141"/>
                      </a:lnTo>
                      <a:lnTo>
                        <a:pt x="35" y="135"/>
                      </a:lnTo>
                      <a:lnTo>
                        <a:pt x="35" y="130"/>
                      </a:lnTo>
                      <a:lnTo>
                        <a:pt x="37" y="124"/>
                      </a:lnTo>
                      <a:lnTo>
                        <a:pt x="39" y="118"/>
                      </a:lnTo>
                      <a:lnTo>
                        <a:pt x="42" y="113"/>
                      </a:lnTo>
                      <a:lnTo>
                        <a:pt x="44" y="107"/>
                      </a:lnTo>
                      <a:lnTo>
                        <a:pt x="49" y="101"/>
                      </a:lnTo>
                      <a:lnTo>
                        <a:pt x="52" y="96"/>
                      </a:lnTo>
                      <a:lnTo>
                        <a:pt x="57" y="90"/>
                      </a:lnTo>
                      <a:lnTo>
                        <a:pt x="61" y="85"/>
                      </a:lnTo>
                      <a:lnTo>
                        <a:pt x="67" y="80"/>
                      </a:lnTo>
                      <a:lnTo>
                        <a:pt x="73" y="75"/>
                      </a:lnTo>
                      <a:lnTo>
                        <a:pt x="78" y="69"/>
                      </a:lnTo>
                      <a:lnTo>
                        <a:pt x="85" y="65"/>
                      </a:lnTo>
                      <a:lnTo>
                        <a:pt x="92" y="60"/>
                      </a:lnTo>
                      <a:lnTo>
                        <a:pt x="99" y="57"/>
                      </a:lnTo>
                      <a:lnTo>
                        <a:pt x="105" y="52"/>
                      </a:lnTo>
                      <a:lnTo>
                        <a:pt x="113" y="49"/>
                      </a:lnTo>
                      <a:lnTo>
                        <a:pt x="121" y="46"/>
                      </a:lnTo>
                      <a:lnTo>
                        <a:pt x="129" y="41"/>
                      </a:lnTo>
                      <a:lnTo>
                        <a:pt x="137" y="39"/>
                      </a:lnTo>
                      <a:lnTo>
                        <a:pt x="146" y="35"/>
                      </a:lnTo>
                      <a:lnTo>
                        <a:pt x="154" y="33"/>
                      </a:lnTo>
                      <a:lnTo>
                        <a:pt x="163" y="31"/>
                      </a:lnTo>
                      <a:lnTo>
                        <a:pt x="172" y="29"/>
                      </a:lnTo>
                      <a:lnTo>
                        <a:pt x="181" y="26"/>
                      </a:lnTo>
                      <a:lnTo>
                        <a:pt x="190" y="25"/>
                      </a:lnTo>
                      <a:lnTo>
                        <a:pt x="199" y="24"/>
                      </a:lnTo>
                      <a:lnTo>
                        <a:pt x="209" y="24"/>
                      </a:lnTo>
                      <a:lnTo>
                        <a:pt x="217" y="23"/>
                      </a:lnTo>
                      <a:lnTo>
                        <a:pt x="227" y="23"/>
                      </a:lnTo>
                      <a:lnTo>
                        <a:pt x="227" y="0"/>
                      </a:lnTo>
                      <a:lnTo>
                        <a:pt x="215" y="0"/>
                      </a:lnTo>
                      <a:lnTo>
                        <a:pt x="204" y="1"/>
                      </a:lnTo>
                      <a:lnTo>
                        <a:pt x="194" y="3"/>
                      </a:lnTo>
                      <a:lnTo>
                        <a:pt x="182" y="4"/>
                      </a:lnTo>
                      <a:lnTo>
                        <a:pt x="172" y="5"/>
                      </a:lnTo>
                      <a:lnTo>
                        <a:pt x="161" y="7"/>
                      </a:lnTo>
                      <a:lnTo>
                        <a:pt x="151" y="9"/>
                      </a:lnTo>
                      <a:lnTo>
                        <a:pt x="141" y="13"/>
                      </a:lnTo>
                      <a:lnTo>
                        <a:pt x="130" y="16"/>
                      </a:lnTo>
                      <a:lnTo>
                        <a:pt x="121" y="18"/>
                      </a:lnTo>
                      <a:lnTo>
                        <a:pt x="111" y="23"/>
                      </a:lnTo>
                      <a:lnTo>
                        <a:pt x="102" y="26"/>
                      </a:lnTo>
                      <a:lnTo>
                        <a:pt x="93" y="31"/>
                      </a:lnTo>
                      <a:lnTo>
                        <a:pt x="84" y="35"/>
                      </a:lnTo>
                      <a:lnTo>
                        <a:pt x="76" y="40"/>
                      </a:lnTo>
                      <a:lnTo>
                        <a:pt x="67" y="46"/>
                      </a:lnTo>
                      <a:lnTo>
                        <a:pt x="59" y="50"/>
                      </a:lnTo>
                      <a:lnTo>
                        <a:pt x="52" y="56"/>
                      </a:lnTo>
                      <a:lnTo>
                        <a:pt x="45" y="62"/>
                      </a:lnTo>
                      <a:lnTo>
                        <a:pt x="39" y="67"/>
                      </a:lnTo>
                      <a:lnTo>
                        <a:pt x="32" y="73"/>
                      </a:lnTo>
                      <a:lnTo>
                        <a:pt x="26" y="80"/>
                      </a:lnTo>
                      <a:lnTo>
                        <a:pt x="22" y="85"/>
                      </a:lnTo>
                      <a:lnTo>
                        <a:pt x="17" y="92"/>
                      </a:lnTo>
                      <a:lnTo>
                        <a:pt x="12" y="99"/>
                      </a:lnTo>
                      <a:lnTo>
                        <a:pt x="9" y="106"/>
                      </a:lnTo>
                      <a:lnTo>
                        <a:pt x="6" y="113"/>
                      </a:lnTo>
                      <a:lnTo>
                        <a:pt x="3" y="119"/>
                      </a:lnTo>
                      <a:lnTo>
                        <a:pt x="1" y="126"/>
                      </a:lnTo>
                      <a:lnTo>
                        <a:pt x="0" y="134"/>
                      </a:lnTo>
                      <a:lnTo>
                        <a:pt x="0" y="141"/>
                      </a:lnTo>
                      <a:lnTo>
                        <a:pt x="0" y="149"/>
                      </a:lnTo>
                      <a:lnTo>
                        <a:pt x="0" y="148"/>
                      </a:lnTo>
                      <a:lnTo>
                        <a:pt x="0" y="149"/>
                      </a:lnTo>
                      <a:lnTo>
                        <a:pt x="0" y="150"/>
                      </a:lnTo>
                      <a:lnTo>
                        <a:pt x="0" y="151"/>
                      </a:lnTo>
                      <a:lnTo>
                        <a:pt x="1" y="152"/>
                      </a:lnTo>
                      <a:lnTo>
                        <a:pt x="2" y="153"/>
                      </a:lnTo>
                      <a:lnTo>
                        <a:pt x="3" y="155"/>
                      </a:lnTo>
                      <a:lnTo>
                        <a:pt x="4" y="156"/>
                      </a:lnTo>
                      <a:lnTo>
                        <a:pt x="6" y="157"/>
                      </a:lnTo>
                      <a:lnTo>
                        <a:pt x="8" y="157"/>
                      </a:lnTo>
                      <a:lnTo>
                        <a:pt x="9" y="158"/>
                      </a:lnTo>
                      <a:lnTo>
                        <a:pt x="10" y="158"/>
                      </a:lnTo>
                      <a:lnTo>
                        <a:pt x="12" y="158"/>
                      </a:lnTo>
                      <a:lnTo>
                        <a:pt x="14" y="159"/>
                      </a:lnTo>
                      <a:lnTo>
                        <a:pt x="15" y="159"/>
                      </a:lnTo>
                      <a:lnTo>
                        <a:pt x="17" y="159"/>
                      </a:lnTo>
                      <a:lnTo>
                        <a:pt x="18" y="159"/>
                      </a:lnTo>
                      <a:lnTo>
                        <a:pt x="19" y="159"/>
                      </a:lnTo>
                      <a:lnTo>
                        <a:pt x="22" y="159"/>
                      </a:lnTo>
                      <a:lnTo>
                        <a:pt x="23" y="158"/>
                      </a:lnTo>
                      <a:lnTo>
                        <a:pt x="25" y="158"/>
                      </a:lnTo>
                      <a:lnTo>
                        <a:pt x="26" y="158"/>
                      </a:lnTo>
                      <a:lnTo>
                        <a:pt x="27" y="157"/>
                      </a:lnTo>
                      <a:lnTo>
                        <a:pt x="28" y="157"/>
                      </a:lnTo>
                      <a:lnTo>
                        <a:pt x="29" y="156"/>
                      </a:lnTo>
                      <a:lnTo>
                        <a:pt x="32" y="155"/>
                      </a:lnTo>
                      <a:lnTo>
                        <a:pt x="33" y="153"/>
                      </a:lnTo>
                      <a:lnTo>
                        <a:pt x="33" y="152"/>
                      </a:lnTo>
                      <a:lnTo>
                        <a:pt x="34" y="151"/>
                      </a:lnTo>
                      <a:lnTo>
                        <a:pt x="34" y="150"/>
                      </a:lnTo>
                      <a:lnTo>
                        <a:pt x="34" y="149"/>
                      </a:lnTo>
                      <a:lnTo>
                        <a:pt x="34"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39" name="Freeform 111"/>
                <p:cNvSpPr>
                  <a:spLocks/>
                </p:cNvSpPr>
                <p:nvPr/>
              </p:nvSpPr>
              <p:spPr bwMode="auto">
                <a:xfrm>
                  <a:off x="178" y="306"/>
                  <a:ext cx="78" cy="47"/>
                </a:xfrm>
                <a:custGeom>
                  <a:avLst/>
                  <a:gdLst>
                    <a:gd name="T0" fmla="*/ 69 w 243"/>
                    <a:gd name="T1" fmla="*/ 40 h 149"/>
                    <a:gd name="T2" fmla="*/ 63 w 243"/>
                    <a:gd name="T3" fmla="*/ 40 h 149"/>
                    <a:gd name="T4" fmla="*/ 56 w 243"/>
                    <a:gd name="T5" fmla="*/ 39 h 149"/>
                    <a:gd name="T6" fmla="*/ 51 w 243"/>
                    <a:gd name="T7" fmla="*/ 38 h 149"/>
                    <a:gd name="T8" fmla="*/ 45 w 243"/>
                    <a:gd name="T9" fmla="*/ 36 h 149"/>
                    <a:gd name="T10" fmla="*/ 40 w 243"/>
                    <a:gd name="T11" fmla="*/ 34 h 149"/>
                    <a:gd name="T12" fmla="*/ 35 w 243"/>
                    <a:gd name="T13" fmla="*/ 32 h 149"/>
                    <a:gd name="T14" fmla="*/ 30 w 243"/>
                    <a:gd name="T15" fmla="*/ 29 h 149"/>
                    <a:gd name="T16" fmla="*/ 27 w 243"/>
                    <a:gd name="T17" fmla="*/ 26 h 149"/>
                    <a:gd name="T18" fmla="*/ 23 w 243"/>
                    <a:gd name="T19" fmla="*/ 24 h 149"/>
                    <a:gd name="T20" fmla="*/ 20 w 243"/>
                    <a:gd name="T21" fmla="*/ 20 h 149"/>
                    <a:gd name="T22" fmla="*/ 17 w 243"/>
                    <a:gd name="T23" fmla="*/ 17 h 149"/>
                    <a:gd name="T24" fmla="*/ 14 w 243"/>
                    <a:gd name="T25" fmla="*/ 13 h 149"/>
                    <a:gd name="T26" fmla="*/ 13 w 243"/>
                    <a:gd name="T27" fmla="*/ 9 h 149"/>
                    <a:gd name="T28" fmla="*/ 12 w 243"/>
                    <a:gd name="T29" fmla="*/ 6 h 149"/>
                    <a:gd name="T30" fmla="*/ 11 w 243"/>
                    <a:gd name="T31" fmla="*/ 2 h 149"/>
                    <a:gd name="T32" fmla="*/ 0 w 243"/>
                    <a:gd name="T33" fmla="*/ 0 h 149"/>
                    <a:gd name="T34" fmla="*/ 0 w 243"/>
                    <a:gd name="T35" fmla="*/ 4 h 149"/>
                    <a:gd name="T36" fmla="*/ 1 w 243"/>
                    <a:gd name="T37" fmla="*/ 9 h 149"/>
                    <a:gd name="T38" fmla="*/ 3 w 243"/>
                    <a:gd name="T39" fmla="*/ 14 h 149"/>
                    <a:gd name="T40" fmla="*/ 5 w 243"/>
                    <a:gd name="T41" fmla="*/ 17 h 149"/>
                    <a:gd name="T42" fmla="*/ 8 w 243"/>
                    <a:gd name="T43" fmla="*/ 22 h 149"/>
                    <a:gd name="T44" fmla="*/ 12 w 243"/>
                    <a:gd name="T45" fmla="*/ 26 h 149"/>
                    <a:gd name="T46" fmla="*/ 16 w 243"/>
                    <a:gd name="T47" fmla="*/ 29 h 149"/>
                    <a:gd name="T48" fmla="*/ 20 w 243"/>
                    <a:gd name="T49" fmla="*/ 33 h 149"/>
                    <a:gd name="T50" fmla="*/ 25 w 243"/>
                    <a:gd name="T51" fmla="*/ 36 h 149"/>
                    <a:gd name="T52" fmla="*/ 31 w 243"/>
                    <a:gd name="T53" fmla="*/ 38 h 149"/>
                    <a:gd name="T54" fmla="*/ 37 w 243"/>
                    <a:gd name="T55" fmla="*/ 41 h 149"/>
                    <a:gd name="T56" fmla="*/ 43 w 243"/>
                    <a:gd name="T57" fmla="*/ 43 h 149"/>
                    <a:gd name="T58" fmla="*/ 50 w 243"/>
                    <a:gd name="T59" fmla="*/ 45 h 149"/>
                    <a:gd name="T60" fmla="*/ 57 w 243"/>
                    <a:gd name="T61" fmla="*/ 46 h 149"/>
                    <a:gd name="T62" fmla="*/ 65 w 243"/>
                    <a:gd name="T63" fmla="*/ 47 h 149"/>
                    <a:gd name="T64" fmla="*/ 73 w 243"/>
                    <a:gd name="T65" fmla="*/ 47 h 149"/>
                    <a:gd name="T66" fmla="*/ 74 w 243"/>
                    <a:gd name="T67" fmla="*/ 47 h 149"/>
                    <a:gd name="T68" fmla="*/ 74 w 243"/>
                    <a:gd name="T69" fmla="*/ 47 h 149"/>
                    <a:gd name="T70" fmla="*/ 76 w 243"/>
                    <a:gd name="T71" fmla="*/ 46 h 149"/>
                    <a:gd name="T72" fmla="*/ 76 w 243"/>
                    <a:gd name="T73" fmla="*/ 46 h 149"/>
                    <a:gd name="T74" fmla="*/ 77 w 243"/>
                    <a:gd name="T75" fmla="*/ 45 h 149"/>
                    <a:gd name="T76" fmla="*/ 77 w 243"/>
                    <a:gd name="T77" fmla="*/ 45 h 149"/>
                    <a:gd name="T78" fmla="*/ 78 w 243"/>
                    <a:gd name="T79" fmla="*/ 44 h 149"/>
                    <a:gd name="T80" fmla="*/ 78 w 243"/>
                    <a:gd name="T81" fmla="*/ 44 h 149"/>
                    <a:gd name="T82" fmla="*/ 78 w 243"/>
                    <a:gd name="T83" fmla="*/ 43 h 149"/>
                    <a:gd name="T84" fmla="*/ 77 w 243"/>
                    <a:gd name="T85" fmla="*/ 43 h 149"/>
                    <a:gd name="T86" fmla="*/ 77 w 243"/>
                    <a:gd name="T87" fmla="*/ 42 h 149"/>
                    <a:gd name="T88" fmla="*/ 76 w 243"/>
                    <a:gd name="T89" fmla="*/ 41 h 149"/>
                    <a:gd name="T90" fmla="*/ 76 w 243"/>
                    <a:gd name="T91" fmla="*/ 41 h 149"/>
                    <a:gd name="T92" fmla="*/ 74 w 243"/>
                    <a:gd name="T93" fmla="*/ 40 h 149"/>
                    <a:gd name="T94" fmla="*/ 74 w 243"/>
                    <a:gd name="T95" fmla="*/ 40 h 149"/>
                    <a:gd name="T96" fmla="*/ 73 w 243"/>
                    <a:gd name="T97" fmla="*/ 40 h 1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3" h="149">
                      <a:moveTo>
                        <a:pt x="226" y="127"/>
                      </a:moveTo>
                      <a:lnTo>
                        <a:pt x="215" y="127"/>
                      </a:lnTo>
                      <a:lnTo>
                        <a:pt x="205" y="127"/>
                      </a:lnTo>
                      <a:lnTo>
                        <a:pt x="195" y="126"/>
                      </a:lnTo>
                      <a:lnTo>
                        <a:pt x="186" y="124"/>
                      </a:lnTo>
                      <a:lnTo>
                        <a:pt x="176" y="123"/>
                      </a:lnTo>
                      <a:lnTo>
                        <a:pt x="167" y="121"/>
                      </a:lnTo>
                      <a:lnTo>
                        <a:pt x="158" y="119"/>
                      </a:lnTo>
                      <a:lnTo>
                        <a:pt x="150" y="117"/>
                      </a:lnTo>
                      <a:lnTo>
                        <a:pt x="141" y="114"/>
                      </a:lnTo>
                      <a:lnTo>
                        <a:pt x="133" y="111"/>
                      </a:lnTo>
                      <a:lnTo>
                        <a:pt x="125" y="107"/>
                      </a:lnTo>
                      <a:lnTo>
                        <a:pt x="117" y="104"/>
                      </a:lnTo>
                      <a:lnTo>
                        <a:pt x="110" y="101"/>
                      </a:lnTo>
                      <a:lnTo>
                        <a:pt x="102" y="96"/>
                      </a:lnTo>
                      <a:lnTo>
                        <a:pt x="95" y="93"/>
                      </a:lnTo>
                      <a:lnTo>
                        <a:pt x="90" y="88"/>
                      </a:lnTo>
                      <a:lnTo>
                        <a:pt x="83" y="84"/>
                      </a:lnTo>
                      <a:lnTo>
                        <a:pt x="77" y="79"/>
                      </a:lnTo>
                      <a:lnTo>
                        <a:pt x="71" y="75"/>
                      </a:lnTo>
                      <a:lnTo>
                        <a:pt x="67" y="69"/>
                      </a:lnTo>
                      <a:lnTo>
                        <a:pt x="61" y="64"/>
                      </a:lnTo>
                      <a:lnTo>
                        <a:pt x="57" y="59"/>
                      </a:lnTo>
                      <a:lnTo>
                        <a:pt x="53" y="53"/>
                      </a:lnTo>
                      <a:lnTo>
                        <a:pt x="49" y="47"/>
                      </a:lnTo>
                      <a:lnTo>
                        <a:pt x="45" y="42"/>
                      </a:lnTo>
                      <a:lnTo>
                        <a:pt x="43" y="36"/>
                      </a:lnTo>
                      <a:lnTo>
                        <a:pt x="41" y="30"/>
                      </a:lnTo>
                      <a:lnTo>
                        <a:pt x="39" y="25"/>
                      </a:lnTo>
                      <a:lnTo>
                        <a:pt x="37" y="18"/>
                      </a:lnTo>
                      <a:lnTo>
                        <a:pt x="36" y="12"/>
                      </a:lnTo>
                      <a:lnTo>
                        <a:pt x="35" y="7"/>
                      </a:lnTo>
                      <a:lnTo>
                        <a:pt x="35" y="0"/>
                      </a:lnTo>
                      <a:lnTo>
                        <a:pt x="0" y="0"/>
                      </a:lnTo>
                      <a:lnTo>
                        <a:pt x="1" y="7"/>
                      </a:lnTo>
                      <a:lnTo>
                        <a:pt x="1" y="14"/>
                      </a:lnTo>
                      <a:lnTo>
                        <a:pt x="3" y="21"/>
                      </a:lnTo>
                      <a:lnTo>
                        <a:pt x="4" y="28"/>
                      </a:lnTo>
                      <a:lnTo>
                        <a:pt x="8" y="35"/>
                      </a:lnTo>
                      <a:lnTo>
                        <a:pt x="10" y="43"/>
                      </a:lnTo>
                      <a:lnTo>
                        <a:pt x="14" y="50"/>
                      </a:lnTo>
                      <a:lnTo>
                        <a:pt x="17" y="55"/>
                      </a:lnTo>
                      <a:lnTo>
                        <a:pt x="22" y="62"/>
                      </a:lnTo>
                      <a:lnTo>
                        <a:pt x="26" y="69"/>
                      </a:lnTo>
                      <a:lnTo>
                        <a:pt x="32" y="75"/>
                      </a:lnTo>
                      <a:lnTo>
                        <a:pt x="37" y="81"/>
                      </a:lnTo>
                      <a:lnTo>
                        <a:pt x="43" y="87"/>
                      </a:lnTo>
                      <a:lnTo>
                        <a:pt x="50" y="93"/>
                      </a:lnTo>
                      <a:lnTo>
                        <a:pt x="57" y="98"/>
                      </a:lnTo>
                      <a:lnTo>
                        <a:pt x="63" y="104"/>
                      </a:lnTo>
                      <a:lnTo>
                        <a:pt x="71" y="109"/>
                      </a:lnTo>
                      <a:lnTo>
                        <a:pt x="79" y="113"/>
                      </a:lnTo>
                      <a:lnTo>
                        <a:pt x="87" y="118"/>
                      </a:lnTo>
                      <a:lnTo>
                        <a:pt x="96" y="122"/>
                      </a:lnTo>
                      <a:lnTo>
                        <a:pt x="105" y="127"/>
                      </a:lnTo>
                      <a:lnTo>
                        <a:pt x="116" y="130"/>
                      </a:lnTo>
                      <a:lnTo>
                        <a:pt x="125" y="134"/>
                      </a:lnTo>
                      <a:lnTo>
                        <a:pt x="135" y="137"/>
                      </a:lnTo>
                      <a:lnTo>
                        <a:pt x="145" y="139"/>
                      </a:lnTo>
                      <a:lnTo>
                        <a:pt x="156" y="143"/>
                      </a:lnTo>
                      <a:lnTo>
                        <a:pt x="167" y="145"/>
                      </a:lnTo>
                      <a:lnTo>
                        <a:pt x="178" y="146"/>
                      </a:lnTo>
                      <a:lnTo>
                        <a:pt x="189" y="147"/>
                      </a:lnTo>
                      <a:lnTo>
                        <a:pt x="202" y="148"/>
                      </a:lnTo>
                      <a:lnTo>
                        <a:pt x="213" y="149"/>
                      </a:lnTo>
                      <a:lnTo>
                        <a:pt x="226" y="149"/>
                      </a:lnTo>
                      <a:lnTo>
                        <a:pt x="228" y="149"/>
                      </a:lnTo>
                      <a:lnTo>
                        <a:pt x="229" y="149"/>
                      </a:lnTo>
                      <a:lnTo>
                        <a:pt x="231" y="149"/>
                      </a:lnTo>
                      <a:lnTo>
                        <a:pt x="232" y="148"/>
                      </a:lnTo>
                      <a:lnTo>
                        <a:pt x="235" y="148"/>
                      </a:lnTo>
                      <a:lnTo>
                        <a:pt x="236" y="147"/>
                      </a:lnTo>
                      <a:lnTo>
                        <a:pt x="237" y="146"/>
                      </a:lnTo>
                      <a:lnTo>
                        <a:pt x="238" y="146"/>
                      </a:lnTo>
                      <a:lnTo>
                        <a:pt x="239" y="145"/>
                      </a:lnTo>
                      <a:lnTo>
                        <a:pt x="239" y="144"/>
                      </a:lnTo>
                      <a:lnTo>
                        <a:pt x="241" y="144"/>
                      </a:lnTo>
                      <a:lnTo>
                        <a:pt x="241" y="143"/>
                      </a:lnTo>
                      <a:lnTo>
                        <a:pt x="243" y="141"/>
                      </a:lnTo>
                      <a:lnTo>
                        <a:pt x="243" y="140"/>
                      </a:lnTo>
                      <a:lnTo>
                        <a:pt x="243" y="139"/>
                      </a:lnTo>
                      <a:lnTo>
                        <a:pt x="243" y="138"/>
                      </a:lnTo>
                      <a:lnTo>
                        <a:pt x="243" y="137"/>
                      </a:lnTo>
                      <a:lnTo>
                        <a:pt x="243" y="136"/>
                      </a:lnTo>
                      <a:lnTo>
                        <a:pt x="241" y="135"/>
                      </a:lnTo>
                      <a:lnTo>
                        <a:pt x="241" y="134"/>
                      </a:lnTo>
                      <a:lnTo>
                        <a:pt x="239" y="132"/>
                      </a:lnTo>
                      <a:lnTo>
                        <a:pt x="239" y="131"/>
                      </a:lnTo>
                      <a:lnTo>
                        <a:pt x="238" y="130"/>
                      </a:lnTo>
                      <a:lnTo>
                        <a:pt x="237" y="130"/>
                      </a:lnTo>
                      <a:lnTo>
                        <a:pt x="236" y="129"/>
                      </a:lnTo>
                      <a:lnTo>
                        <a:pt x="235" y="129"/>
                      </a:lnTo>
                      <a:lnTo>
                        <a:pt x="232" y="128"/>
                      </a:lnTo>
                      <a:lnTo>
                        <a:pt x="231" y="128"/>
                      </a:lnTo>
                      <a:lnTo>
                        <a:pt x="229" y="128"/>
                      </a:lnTo>
                      <a:lnTo>
                        <a:pt x="228" y="128"/>
                      </a:lnTo>
                      <a:lnTo>
                        <a:pt x="226"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40" name="Freeform 112"/>
                <p:cNvSpPr>
                  <a:spLocks/>
                </p:cNvSpPr>
                <p:nvPr/>
              </p:nvSpPr>
              <p:spPr bwMode="auto">
                <a:xfrm>
                  <a:off x="251" y="314"/>
                  <a:ext cx="72" cy="38"/>
                </a:xfrm>
                <a:custGeom>
                  <a:avLst/>
                  <a:gdLst>
                    <a:gd name="T0" fmla="*/ 61 w 224"/>
                    <a:gd name="T1" fmla="*/ 2 h 124"/>
                    <a:gd name="T2" fmla="*/ 60 w 224"/>
                    <a:gd name="T3" fmla="*/ 6 h 124"/>
                    <a:gd name="T4" fmla="*/ 58 w 224"/>
                    <a:gd name="T5" fmla="*/ 8 h 124"/>
                    <a:gd name="T6" fmla="*/ 56 w 224"/>
                    <a:gd name="T7" fmla="*/ 11 h 124"/>
                    <a:gd name="T8" fmla="*/ 54 w 224"/>
                    <a:gd name="T9" fmla="*/ 13 h 124"/>
                    <a:gd name="T10" fmla="*/ 51 w 224"/>
                    <a:gd name="T11" fmla="*/ 16 h 124"/>
                    <a:gd name="T12" fmla="*/ 48 w 224"/>
                    <a:gd name="T13" fmla="*/ 18 h 124"/>
                    <a:gd name="T14" fmla="*/ 44 w 224"/>
                    <a:gd name="T15" fmla="*/ 20 h 124"/>
                    <a:gd name="T16" fmla="*/ 40 w 224"/>
                    <a:gd name="T17" fmla="*/ 22 h 124"/>
                    <a:gd name="T18" fmla="*/ 36 w 224"/>
                    <a:gd name="T19" fmla="*/ 25 h 124"/>
                    <a:gd name="T20" fmla="*/ 32 w 224"/>
                    <a:gd name="T21" fmla="*/ 26 h 124"/>
                    <a:gd name="T22" fmla="*/ 27 w 224"/>
                    <a:gd name="T23" fmla="*/ 28 h 124"/>
                    <a:gd name="T24" fmla="*/ 22 w 224"/>
                    <a:gd name="T25" fmla="*/ 29 h 124"/>
                    <a:gd name="T26" fmla="*/ 17 w 224"/>
                    <a:gd name="T27" fmla="*/ 30 h 124"/>
                    <a:gd name="T28" fmla="*/ 11 w 224"/>
                    <a:gd name="T29" fmla="*/ 31 h 124"/>
                    <a:gd name="T30" fmla="*/ 6 w 224"/>
                    <a:gd name="T31" fmla="*/ 31 h 124"/>
                    <a:gd name="T32" fmla="*/ 0 w 224"/>
                    <a:gd name="T33" fmla="*/ 32 h 124"/>
                    <a:gd name="T34" fmla="*/ 3 w 224"/>
                    <a:gd name="T35" fmla="*/ 38 h 124"/>
                    <a:gd name="T36" fmla="*/ 10 w 224"/>
                    <a:gd name="T37" fmla="*/ 38 h 124"/>
                    <a:gd name="T38" fmla="*/ 17 w 224"/>
                    <a:gd name="T39" fmla="*/ 37 h 124"/>
                    <a:gd name="T40" fmla="*/ 23 w 224"/>
                    <a:gd name="T41" fmla="*/ 36 h 124"/>
                    <a:gd name="T42" fmla="*/ 29 w 224"/>
                    <a:gd name="T43" fmla="*/ 35 h 124"/>
                    <a:gd name="T44" fmla="*/ 34 w 224"/>
                    <a:gd name="T45" fmla="*/ 33 h 124"/>
                    <a:gd name="T46" fmla="*/ 40 w 224"/>
                    <a:gd name="T47" fmla="*/ 31 h 124"/>
                    <a:gd name="T48" fmla="*/ 45 w 224"/>
                    <a:gd name="T49" fmla="*/ 29 h 124"/>
                    <a:gd name="T50" fmla="*/ 50 w 224"/>
                    <a:gd name="T51" fmla="*/ 27 h 124"/>
                    <a:gd name="T52" fmla="*/ 54 w 224"/>
                    <a:gd name="T53" fmla="*/ 24 h 124"/>
                    <a:gd name="T54" fmla="*/ 58 w 224"/>
                    <a:gd name="T55" fmla="*/ 21 h 124"/>
                    <a:gd name="T56" fmla="*/ 61 w 224"/>
                    <a:gd name="T57" fmla="*/ 19 h 124"/>
                    <a:gd name="T58" fmla="*/ 65 w 224"/>
                    <a:gd name="T59" fmla="*/ 16 h 124"/>
                    <a:gd name="T60" fmla="*/ 67 w 224"/>
                    <a:gd name="T61" fmla="*/ 12 h 124"/>
                    <a:gd name="T62" fmla="*/ 69 w 224"/>
                    <a:gd name="T63" fmla="*/ 9 h 124"/>
                    <a:gd name="T64" fmla="*/ 71 w 224"/>
                    <a:gd name="T65" fmla="*/ 6 h 124"/>
                    <a:gd name="T66" fmla="*/ 61 w 224"/>
                    <a:gd name="T67" fmla="*/ 3 h 124"/>
                    <a:gd name="T68" fmla="*/ 72 w 224"/>
                    <a:gd name="T69" fmla="*/ 3 h 124"/>
                    <a:gd name="T70" fmla="*/ 72 w 224"/>
                    <a:gd name="T71" fmla="*/ 3 h 124"/>
                    <a:gd name="T72" fmla="*/ 72 w 224"/>
                    <a:gd name="T73" fmla="*/ 2 h 124"/>
                    <a:gd name="T74" fmla="*/ 71 w 224"/>
                    <a:gd name="T75" fmla="*/ 1 h 124"/>
                    <a:gd name="T76" fmla="*/ 71 w 224"/>
                    <a:gd name="T77" fmla="*/ 1 h 124"/>
                    <a:gd name="T78" fmla="*/ 70 w 224"/>
                    <a:gd name="T79" fmla="*/ 1 h 124"/>
                    <a:gd name="T80" fmla="*/ 69 w 224"/>
                    <a:gd name="T81" fmla="*/ 0 h 124"/>
                    <a:gd name="T82" fmla="*/ 68 w 224"/>
                    <a:gd name="T83" fmla="*/ 0 h 124"/>
                    <a:gd name="T84" fmla="*/ 67 w 224"/>
                    <a:gd name="T85" fmla="*/ 0 h 124"/>
                    <a:gd name="T86" fmla="*/ 66 w 224"/>
                    <a:gd name="T87" fmla="*/ 0 h 124"/>
                    <a:gd name="T88" fmla="*/ 65 w 224"/>
                    <a:gd name="T89" fmla="*/ 0 h 124"/>
                    <a:gd name="T90" fmla="*/ 64 w 224"/>
                    <a:gd name="T91" fmla="*/ 0 h 124"/>
                    <a:gd name="T92" fmla="*/ 63 w 224"/>
                    <a:gd name="T93" fmla="*/ 0 h 124"/>
                    <a:gd name="T94" fmla="*/ 63 w 224"/>
                    <a:gd name="T95" fmla="*/ 1 h 124"/>
                    <a:gd name="T96" fmla="*/ 62 w 224"/>
                    <a:gd name="T97" fmla="*/ 1 h 124"/>
                    <a:gd name="T98" fmla="*/ 61 w 224"/>
                    <a:gd name="T99" fmla="*/ 2 h 124"/>
                    <a:gd name="T100" fmla="*/ 72 w 224"/>
                    <a:gd name="T101" fmla="*/ 4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4" h="124">
                      <a:moveTo>
                        <a:pt x="224" y="12"/>
                      </a:moveTo>
                      <a:lnTo>
                        <a:pt x="190" y="7"/>
                      </a:lnTo>
                      <a:lnTo>
                        <a:pt x="189" y="13"/>
                      </a:lnTo>
                      <a:lnTo>
                        <a:pt x="187" y="18"/>
                      </a:lnTo>
                      <a:lnTo>
                        <a:pt x="184" y="22"/>
                      </a:lnTo>
                      <a:lnTo>
                        <a:pt x="181" y="27"/>
                      </a:lnTo>
                      <a:lnTo>
                        <a:pt x="178" y="30"/>
                      </a:lnTo>
                      <a:lnTo>
                        <a:pt x="175" y="35"/>
                      </a:lnTo>
                      <a:lnTo>
                        <a:pt x="171" y="39"/>
                      </a:lnTo>
                      <a:lnTo>
                        <a:pt x="167" y="44"/>
                      </a:lnTo>
                      <a:lnTo>
                        <a:pt x="163" y="48"/>
                      </a:lnTo>
                      <a:lnTo>
                        <a:pt x="158" y="52"/>
                      </a:lnTo>
                      <a:lnTo>
                        <a:pt x="154" y="56"/>
                      </a:lnTo>
                      <a:lnTo>
                        <a:pt x="148" y="60"/>
                      </a:lnTo>
                      <a:lnTo>
                        <a:pt x="144" y="63"/>
                      </a:lnTo>
                      <a:lnTo>
                        <a:pt x="138" y="66"/>
                      </a:lnTo>
                      <a:lnTo>
                        <a:pt x="132" y="71"/>
                      </a:lnTo>
                      <a:lnTo>
                        <a:pt x="125" y="73"/>
                      </a:lnTo>
                      <a:lnTo>
                        <a:pt x="120" y="77"/>
                      </a:lnTo>
                      <a:lnTo>
                        <a:pt x="112" y="80"/>
                      </a:lnTo>
                      <a:lnTo>
                        <a:pt x="106" y="82"/>
                      </a:lnTo>
                      <a:lnTo>
                        <a:pt x="98" y="86"/>
                      </a:lnTo>
                      <a:lnTo>
                        <a:pt x="91" y="88"/>
                      </a:lnTo>
                      <a:lnTo>
                        <a:pt x="83" y="90"/>
                      </a:lnTo>
                      <a:lnTo>
                        <a:pt x="76" y="93"/>
                      </a:lnTo>
                      <a:lnTo>
                        <a:pt x="69" y="95"/>
                      </a:lnTo>
                      <a:lnTo>
                        <a:pt x="61" y="96"/>
                      </a:lnTo>
                      <a:lnTo>
                        <a:pt x="52" y="98"/>
                      </a:lnTo>
                      <a:lnTo>
                        <a:pt x="44" y="99"/>
                      </a:lnTo>
                      <a:lnTo>
                        <a:pt x="35" y="100"/>
                      </a:lnTo>
                      <a:lnTo>
                        <a:pt x="27" y="102"/>
                      </a:lnTo>
                      <a:lnTo>
                        <a:pt x="18" y="102"/>
                      </a:lnTo>
                      <a:lnTo>
                        <a:pt x="9" y="103"/>
                      </a:lnTo>
                      <a:lnTo>
                        <a:pt x="0" y="103"/>
                      </a:lnTo>
                      <a:lnTo>
                        <a:pt x="0" y="124"/>
                      </a:lnTo>
                      <a:lnTo>
                        <a:pt x="10" y="124"/>
                      </a:lnTo>
                      <a:lnTo>
                        <a:pt x="21" y="124"/>
                      </a:lnTo>
                      <a:lnTo>
                        <a:pt x="31" y="123"/>
                      </a:lnTo>
                      <a:lnTo>
                        <a:pt x="42" y="122"/>
                      </a:lnTo>
                      <a:lnTo>
                        <a:pt x="52" y="121"/>
                      </a:lnTo>
                      <a:lnTo>
                        <a:pt x="61" y="120"/>
                      </a:lnTo>
                      <a:lnTo>
                        <a:pt x="71" y="117"/>
                      </a:lnTo>
                      <a:lnTo>
                        <a:pt x="80" y="115"/>
                      </a:lnTo>
                      <a:lnTo>
                        <a:pt x="89" y="113"/>
                      </a:lnTo>
                      <a:lnTo>
                        <a:pt x="98" y="111"/>
                      </a:lnTo>
                      <a:lnTo>
                        <a:pt x="107" y="108"/>
                      </a:lnTo>
                      <a:lnTo>
                        <a:pt x="115" y="105"/>
                      </a:lnTo>
                      <a:lnTo>
                        <a:pt x="124" y="102"/>
                      </a:lnTo>
                      <a:lnTo>
                        <a:pt x="132" y="98"/>
                      </a:lnTo>
                      <a:lnTo>
                        <a:pt x="140" y="95"/>
                      </a:lnTo>
                      <a:lnTo>
                        <a:pt x="148" y="91"/>
                      </a:lnTo>
                      <a:lnTo>
                        <a:pt x="155" y="87"/>
                      </a:lnTo>
                      <a:lnTo>
                        <a:pt x="162" y="83"/>
                      </a:lnTo>
                      <a:lnTo>
                        <a:pt x="168" y="79"/>
                      </a:lnTo>
                      <a:lnTo>
                        <a:pt x="174" y="74"/>
                      </a:lnTo>
                      <a:lnTo>
                        <a:pt x="181" y="70"/>
                      </a:lnTo>
                      <a:lnTo>
                        <a:pt x="186" y="65"/>
                      </a:lnTo>
                      <a:lnTo>
                        <a:pt x="191" y="61"/>
                      </a:lnTo>
                      <a:lnTo>
                        <a:pt x="197" y="55"/>
                      </a:lnTo>
                      <a:lnTo>
                        <a:pt x="201" y="51"/>
                      </a:lnTo>
                      <a:lnTo>
                        <a:pt x="206" y="45"/>
                      </a:lnTo>
                      <a:lnTo>
                        <a:pt x="209" y="40"/>
                      </a:lnTo>
                      <a:lnTo>
                        <a:pt x="214" y="35"/>
                      </a:lnTo>
                      <a:lnTo>
                        <a:pt x="216" y="29"/>
                      </a:lnTo>
                      <a:lnTo>
                        <a:pt x="220" y="23"/>
                      </a:lnTo>
                      <a:lnTo>
                        <a:pt x="222" y="19"/>
                      </a:lnTo>
                      <a:lnTo>
                        <a:pt x="224" y="13"/>
                      </a:lnTo>
                      <a:lnTo>
                        <a:pt x="190" y="9"/>
                      </a:lnTo>
                      <a:lnTo>
                        <a:pt x="224" y="13"/>
                      </a:lnTo>
                      <a:lnTo>
                        <a:pt x="224" y="11"/>
                      </a:lnTo>
                      <a:lnTo>
                        <a:pt x="224" y="10"/>
                      </a:lnTo>
                      <a:lnTo>
                        <a:pt x="224" y="9"/>
                      </a:lnTo>
                      <a:lnTo>
                        <a:pt x="224" y="7"/>
                      </a:lnTo>
                      <a:lnTo>
                        <a:pt x="224" y="6"/>
                      </a:lnTo>
                      <a:lnTo>
                        <a:pt x="223" y="5"/>
                      </a:lnTo>
                      <a:lnTo>
                        <a:pt x="222" y="4"/>
                      </a:lnTo>
                      <a:lnTo>
                        <a:pt x="221" y="4"/>
                      </a:lnTo>
                      <a:lnTo>
                        <a:pt x="221" y="3"/>
                      </a:lnTo>
                      <a:lnTo>
                        <a:pt x="220" y="2"/>
                      </a:lnTo>
                      <a:lnTo>
                        <a:pt x="217" y="2"/>
                      </a:lnTo>
                      <a:lnTo>
                        <a:pt x="216" y="1"/>
                      </a:lnTo>
                      <a:lnTo>
                        <a:pt x="215" y="1"/>
                      </a:lnTo>
                      <a:lnTo>
                        <a:pt x="214" y="0"/>
                      </a:lnTo>
                      <a:lnTo>
                        <a:pt x="212" y="0"/>
                      </a:lnTo>
                      <a:lnTo>
                        <a:pt x="210" y="0"/>
                      </a:lnTo>
                      <a:lnTo>
                        <a:pt x="208" y="0"/>
                      </a:lnTo>
                      <a:lnTo>
                        <a:pt x="207" y="0"/>
                      </a:lnTo>
                      <a:lnTo>
                        <a:pt x="206" y="0"/>
                      </a:lnTo>
                      <a:lnTo>
                        <a:pt x="204" y="0"/>
                      </a:lnTo>
                      <a:lnTo>
                        <a:pt x="203" y="0"/>
                      </a:lnTo>
                      <a:lnTo>
                        <a:pt x="201" y="0"/>
                      </a:lnTo>
                      <a:lnTo>
                        <a:pt x="199" y="0"/>
                      </a:lnTo>
                      <a:lnTo>
                        <a:pt x="198" y="1"/>
                      </a:lnTo>
                      <a:lnTo>
                        <a:pt x="197" y="1"/>
                      </a:lnTo>
                      <a:lnTo>
                        <a:pt x="196" y="2"/>
                      </a:lnTo>
                      <a:lnTo>
                        <a:pt x="195" y="3"/>
                      </a:lnTo>
                      <a:lnTo>
                        <a:pt x="193" y="3"/>
                      </a:lnTo>
                      <a:lnTo>
                        <a:pt x="192" y="4"/>
                      </a:lnTo>
                      <a:lnTo>
                        <a:pt x="191" y="5"/>
                      </a:lnTo>
                      <a:lnTo>
                        <a:pt x="191" y="6"/>
                      </a:lnTo>
                      <a:lnTo>
                        <a:pt x="190" y="7"/>
                      </a:lnTo>
                      <a:lnTo>
                        <a:pt x="2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41" name="Freeform 113"/>
                <p:cNvSpPr>
                  <a:spLocks/>
                </p:cNvSpPr>
                <p:nvPr/>
              </p:nvSpPr>
              <p:spPr bwMode="auto">
                <a:xfrm>
                  <a:off x="298" y="316"/>
                  <a:ext cx="25" cy="22"/>
                </a:xfrm>
                <a:custGeom>
                  <a:avLst/>
                  <a:gdLst>
                    <a:gd name="T0" fmla="*/ 10 w 77"/>
                    <a:gd name="T1" fmla="*/ 20 h 68"/>
                    <a:gd name="T2" fmla="*/ 11 w 77"/>
                    <a:gd name="T3" fmla="*/ 19 h 68"/>
                    <a:gd name="T4" fmla="*/ 13 w 77"/>
                    <a:gd name="T5" fmla="*/ 18 h 68"/>
                    <a:gd name="T6" fmla="*/ 14 w 77"/>
                    <a:gd name="T7" fmla="*/ 17 h 68"/>
                    <a:gd name="T8" fmla="*/ 15 w 77"/>
                    <a:gd name="T9" fmla="*/ 16 h 68"/>
                    <a:gd name="T10" fmla="*/ 16 w 77"/>
                    <a:gd name="T11" fmla="*/ 15 h 68"/>
                    <a:gd name="T12" fmla="*/ 18 w 77"/>
                    <a:gd name="T13" fmla="*/ 14 h 68"/>
                    <a:gd name="T14" fmla="*/ 19 w 77"/>
                    <a:gd name="T15" fmla="*/ 12 h 68"/>
                    <a:gd name="T16" fmla="*/ 19 w 77"/>
                    <a:gd name="T17" fmla="*/ 11 h 68"/>
                    <a:gd name="T18" fmla="*/ 20 w 77"/>
                    <a:gd name="T19" fmla="*/ 10 h 68"/>
                    <a:gd name="T20" fmla="*/ 21 w 77"/>
                    <a:gd name="T21" fmla="*/ 9 h 68"/>
                    <a:gd name="T22" fmla="*/ 22 w 77"/>
                    <a:gd name="T23" fmla="*/ 7 h 68"/>
                    <a:gd name="T24" fmla="*/ 23 w 77"/>
                    <a:gd name="T25" fmla="*/ 6 h 68"/>
                    <a:gd name="T26" fmla="*/ 24 w 77"/>
                    <a:gd name="T27" fmla="*/ 5 h 68"/>
                    <a:gd name="T28" fmla="*/ 24 w 77"/>
                    <a:gd name="T29" fmla="*/ 4 h 68"/>
                    <a:gd name="T30" fmla="*/ 25 w 77"/>
                    <a:gd name="T31" fmla="*/ 3 h 68"/>
                    <a:gd name="T32" fmla="*/ 25 w 77"/>
                    <a:gd name="T33" fmla="*/ 1 h 68"/>
                    <a:gd name="T34" fmla="*/ 14 w 77"/>
                    <a:gd name="T35" fmla="*/ 0 h 68"/>
                    <a:gd name="T36" fmla="*/ 14 w 77"/>
                    <a:gd name="T37" fmla="*/ 1 h 68"/>
                    <a:gd name="T38" fmla="*/ 13 w 77"/>
                    <a:gd name="T39" fmla="*/ 3 h 68"/>
                    <a:gd name="T40" fmla="*/ 13 w 77"/>
                    <a:gd name="T41" fmla="*/ 4 h 68"/>
                    <a:gd name="T42" fmla="*/ 12 w 77"/>
                    <a:gd name="T43" fmla="*/ 4 h 68"/>
                    <a:gd name="T44" fmla="*/ 11 w 77"/>
                    <a:gd name="T45" fmla="*/ 6 h 68"/>
                    <a:gd name="T46" fmla="*/ 11 w 77"/>
                    <a:gd name="T47" fmla="*/ 6 h 68"/>
                    <a:gd name="T48" fmla="*/ 10 w 77"/>
                    <a:gd name="T49" fmla="*/ 7 h 68"/>
                    <a:gd name="T50" fmla="*/ 9 w 77"/>
                    <a:gd name="T51" fmla="*/ 8 h 68"/>
                    <a:gd name="T52" fmla="*/ 8 w 77"/>
                    <a:gd name="T53" fmla="*/ 9 h 68"/>
                    <a:gd name="T54" fmla="*/ 7 w 77"/>
                    <a:gd name="T55" fmla="*/ 10 h 68"/>
                    <a:gd name="T56" fmla="*/ 6 w 77"/>
                    <a:gd name="T57" fmla="*/ 12 h 68"/>
                    <a:gd name="T58" fmla="*/ 6 w 77"/>
                    <a:gd name="T59" fmla="*/ 12 h 68"/>
                    <a:gd name="T60" fmla="*/ 5 w 77"/>
                    <a:gd name="T61" fmla="*/ 14 h 68"/>
                    <a:gd name="T62" fmla="*/ 3 w 77"/>
                    <a:gd name="T63" fmla="*/ 15 h 68"/>
                    <a:gd name="T64" fmla="*/ 2 w 77"/>
                    <a:gd name="T65" fmla="*/ 16 h 68"/>
                    <a:gd name="T66" fmla="*/ 0 w 77"/>
                    <a:gd name="T67" fmla="*/ 19 h 68"/>
                    <a:gd name="T68" fmla="*/ 1 w 77"/>
                    <a:gd name="T69" fmla="*/ 17 h 68"/>
                    <a:gd name="T70" fmla="*/ 0 w 77"/>
                    <a:gd name="T71" fmla="*/ 17 h 68"/>
                    <a:gd name="T72" fmla="*/ 0 w 77"/>
                    <a:gd name="T73" fmla="*/ 18 h 68"/>
                    <a:gd name="T74" fmla="*/ 0 w 77"/>
                    <a:gd name="T75" fmla="*/ 18 h 68"/>
                    <a:gd name="T76" fmla="*/ 0 w 77"/>
                    <a:gd name="T77" fmla="*/ 19 h 68"/>
                    <a:gd name="T78" fmla="*/ 0 w 77"/>
                    <a:gd name="T79" fmla="*/ 20 h 68"/>
                    <a:gd name="T80" fmla="*/ 1 w 77"/>
                    <a:gd name="T81" fmla="*/ 20 h 68"/>
                    <a:gd name="T82" fmla="*/ 2 w 77"/>
                    <a:gd name="T83" fmla="*/ 21 h 68"/>
                    <a:gd name="T84" fmla="*/ 3 w 77"/>
                    <a:gd name="T85" fmla="*/ 21 h 68"/>
                    <a:gd name="T86" fmla="*/ 3 w 77"/>
                    <a:gd name="T87" fmla="*/ 22 h 68"/>
                    <a:gd name="T88" fmla="*/ 5 w 77"/>
                    <a:gd name="T89" fmla="*/ 22 h 68"/>
                    <a:gd name="T90" fmla="*/ 6 w 77"/>
                    <a:gd name="T91" fmla="*/ 22 h 68"/>
                    <a:gd name="T92" fmla="*/ 6 w 77"/>
                    <a:gd name="T93" fmla="*/ 22 h 68"/>
                    <a:gd name="T94" fmla="*/ 8 w 77"/>
                    <a:gd name="T95" fmla="*/ 22 h 68"/>
                    <a:gd name="T96" fmla="*/ 8 w 77"/>
                    <a:gd name="T97" fmla="*/ 21 h 68"/>
                    <a:gd name="T98" fmla="*/ 9 w 77"/>
                    <a:gd name="T99" fmla="*/ 21 h 68"/>
                    <a:gd name="T100" fmla="*/ 11 w 77"/>
                    <a:gd name="T101" fmla="*/ 17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7" h="68">
                      <a:moveTo>
                        <a:pt x="34" y="54"/>
                      </a:moveTo>
                      <a:lnTo>
                        <a:pt x="31" y="63"/>
                      </a:lnTo>
                      <a:lnTo>
                        <a:pt x="33" y="62"/>
                      </a:lnTo>
                      <a:lnTo>
                        <a:pt x="35" y="60"/>
                      </a:lnTo>
                      <a:lnTo>
                        <a:pt x="37" y="59"/>
                      </a:lnTo>
                      <a:lnTo>
                        <a:pt x="40" y="56"/>
                      </a:lnTo>
                      <a:lnTo>
                        <a:pt x="41" y="54"/>
                      </a:lnTo>
                      <a:lnTo>
                        <a:pt x="43" y="53"/>
                      </a:lnTo>
                      <a:lnTo>
                        <a:pt x="45" y="51"/>
                      </a:lnTo>
                      <a:lnTo>
                        <a:pt x="46" y="50"/>
                      </a:lnTo>
                      <a:lnTo>
                        <a:pt x="49" y="47"/>
                      </a:lnTo>
                      <a:lnTo>
                        <a:pt x="50" y="46"/>
                      </a:lnTo>
                      <a:lnTo>
                        <a:pt x="52" y="44"/>
                      </a:lnTo>
                      <a:lnTo>
                        <a:pt x="54" y="43"/>
                      </a:lnTo>
                      <a:lnTo>
                        <a:pt x="56" y="40"/>
                      </a:lnTo>
                      <a:lnTo>
                        <a:pt x="57" y="38"/>
                      </a:lnTo>
                      <a:lnTo>
                        <a:pt x="59" y="37"/>
                      </a:lnTo>
                      <a:lnTo>
                        <a:pt x="60" y="35"/>
                      </a:lnTo>
                      <a:lnTo>
                        <a:pt x="61" y="34"/>
                      </a:lnTo>
                      <a:lnTo>
                        <a:pt x="63" y="31"/>
                      </a:lnTo>
                      <a:lnTo>
                        <a:pt x="65" y="29"/>
                      </a:lnTo>
                      <a:lnTo>
                        <a:pt x="66" y="27"/>
                      </a:lnTo>
                      <a:lnTo>
                        <a:pt x="67" y="26"/>
                      </a:lnTo>
                      <a:lnTo>
                        <a:pt x="68" y="23"/>
                      </a:lnTo>
                      <a:lnTo>
                        <a:pt x="69" y="21"/>
                      </a:lnTo>
                      <a:lnTo>
                        <a:pt x="70" y="20"/>
                      </a:lnTo>
                      <a:lnTo>
                        <a:pt x="71" y="18"/>
                      </a:lnTo>
                      <a:lnTo>
                        <a:pt x="73" y="15"/>
                      </a:lnTo>
                      <a:lnTo>
                        <a:pt x="74" y="13"/>
                      </a:lnTo>
                      <a:lnTo>
                        <a:pt x="75" y="12"/>
                      </a:lnTo>
                      <a:lnTo>
                        <a:pt x="76" y="10"/>
                      </a:lnTo>
                      <a:lnTo>
                        <a:pt x="76" y="8"/>
                      </a:lnTo>
                      <a:lnTo>
                        <a:pt x="77" y="5"/>
                      </a:lnTo>
                      <a:lnTo>
                        <a:pt x="77" y="3"/>
                      </a:lnTo>
                      <a:lnTo>
                        <a:pt x="43" y="0"/>
                      </a:lnTo>
                      <a:lnTo>
                        <a:pt x="43" y="1"/>
                      </a:lnTo>
                      <a:lnTo>
                        <a:pt x="43" y="3"/>
                      </a:lnTo>
                      <a:lnTo>
                        <a:pt x="42" y="4"/>
                      </a:lnTo>
                      <a:lnTo>
                        <a:pt x="41" y="6"/>
                      </a:lnTo>
                      <a:lnTo>
                        <a:pt x="41" y="8"/>
                      </a:lnTo>
                      <a:lnTo>
                        <a:pt x="40" y="9"/>
                      </a:lnTo>
                      <a:lnTo>
                        <a:pt x="40" y="11"/>
                      </a:lnTo>
                      <a:lnTo>
                        <a:pt x="39" y="12"/>
                      </a:lnTo>
                      <a:lnTo>
                        <a:pt x="37" y="13"/>
                      </a:lnTo>
                      <a:lnTo>
                        <a:pt x="36" y="15"/>
                      </a:lnTo>
                      <a:lnTo>
                        <a:pt x="35" y="17"/>
                      </a:lnTo>
                      <a:lnTo>
                        <a:pt x="34" y="18"/>
                      </a:lnTo>
                      <a:lnTo>
                        <a:pt x="33" y="20"/>
                      </a:lnTo>
                      <a:lnTo>
                        <a:pt x="32" y="21"/>
                      </a:lnTo>
                      <a:lnTo>
                        <a:pt x="31" y="23"/>
                      </a:lnTo>
                      <a:lnTo>
                        <a:pt x="29" y="25"/>
                      </a:lnTo>
                      <a:lnTo>
                        <a:pt x="28" y="26"/>
                      </a:lnTo>
                      <a:lnTo>
                        <a:pt x="27" y="28"/>
                      </a:lnTo>
                      <a:lnTo>
                        <a:pt x="26" y="29"/>
                      </a:lnTo>
                      <a:lnTo>
                        <a:pt x="24" y="30"/>
                      </a:lnTo>
                      <a:lnTo>
                        <a:pt x="23" y="32"/>
                      </a:lnTo>
                      <a:lnTo>
                        <a:pt x="21" y="34"/>
                      </a:lnTo>
                      <a:lnTo>
                        <a:pt x="20" y="36"/>
                      </a:lnTo>
                      <a:lnTo>
                        <a:pt x="18" y="37"/>
                      </a:lnTo>
                      <a:lnTo>
                        <a:pt x="17" y="38"/>
                      </a:lnTo>
                      <a:lnTo>
                        <a:pt x="15" y="40"/>
                      </a:lnTo>
                      <a:lnTo>
                        <a:pt x="14" y="42"/>
                      </a:lnTo>
                      <a:lnTo>
                        <a:pt x="11" y="43"/>
                      </a:lnTo>
                      <a:lnTo>
                        <a:pt x="9" y="45"/>
                      </a:lnTo>
                      <a:lnTo>
                        <a:pt x="8" y="46"/>
                      </a:lnTo>
                      <a:lnTo>
                        <a:pt x="6" y="48"/>
                      </a:lnTo>
                      <a:lnTo>
                        <a:pt x="3" y="50"/>
                      </a:lnTo>
                      <a:lnTo>
                        <a:pt x="0" y="59"/>
                      </a:lnTo>
                      <a:lnTo>
                        <a:pt x="3" y="50"/>
                      </a:lnTo>
                      <a:lnTo>
                        <a:pt x="2" y="51"/>
                      </a:lnTo>
                      <a:lnTo>
                        <a:pt x="1" y="52"/>
                      </a:lnTo>
                      <a:lnTo>
                        <a:pt x="1" y="53"/>
                      </a:lnTo>
                      <a:lnTo>
                        <a:pt x="0" y="54"/>
                      </a:lnTo>
                      <a:lnTo>
                        <a:pt x="0" y="55"/>
                      </a:lnTo>
                      <a:lnTo>
                        <a:pt x="0" y="56"/>
                      </a:lnTo>
                      <a:lnTo>
                        <a:pt x="0" y="57"/>
                      </a:lnTo>
                      <a:lnTo>
                        <a:pt x="0" y="59"/>
                      </a:lnTo>
                      <a:lnTo>
                        <a:pt x="1" y="60"/>
                      </a:lnTo>
                      <a:lnTo>
                        <a:pt x="1" y="61"/>
                      </a:lnTo>
                      <a:lnTo>
                        <a:pt x="2" y="62"/>
                      </a:lnTo>
                      <a:lnTo>
                        <a:pt x="3" y="63"/>
                      </a:lnTo>
                      <a:lnTo>
                        <a:pt x="4" y="63"/>
                      </a:lnTo>
                      <a:lnTo>
                        <a:pt x="6" y="64"/>
                      </a:lnTo>
                      <a:lnTo>
                        <a:pt x="7" y="65"/>
                      </a:lnTo>
                      <a:lnTo>
                        <a:pt x="8" y="65"/>
                      </a:lnTo>
                      <a:lnTo>
                        <a:pt x="9" y="67"/>
                      </a:lnTo>
                      <a:lnTo>
                        <a:pt x="10" y="67"/>
                      </a:lnTo>
                      <a:lnTo>
                        <a:pt x="12" y="67"/>
                      </a:lnTo>
                      <a:lnTo>
                        <a:pt x="14" y="68"/>
                      </a:lnTo>
                      <a:lnTo>
                        <a:pt x="16" y="68"/>
                      </a:lnTo>
                      <a:lnTo>
                        <a:pt x="17" y="68"/>
                      </a:lnTo>
                      <a:lnTo>
                        <a:pt x="18" y="68"/>
                      </a:lnTo>
                      <a:lnTo>
                        <a:pt x="20" y="68"/>
                      </a:lnTo>
                      <a:lnTo>
                        <a:pt x="21" y="68"/>
                      </a:lnTo>
                      <a:lnTo>
                        <a:pt x="24" y="67"/>
                      </a:lnTo>
                      <a:lnTo>
                        <a:pt x="25" y="67"/>
                      </a:lnTo>
                      <a:lnTo>
                        <a:pt x="26" y="65"/>
                      </a:lnTo>
                      <a:lnTo>
                        <a:pt x="27" y="65"/>
                      </a:lnTo>
                      <a:lnTo>
                        <a:pt x="29" y="64"/>
                      </a:lnTo>
                      <a:lnTo>
                        <a:pt x="31" y="63"/>
                      </a:lnTo>
                      <a:lnTo>
                        <a:pt x="3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42" name="Freeform 114"/>
                <p:cNvSpPr>
                  <a:spLocks/>
                </p:cNvSpPr>
                <p:nvPr/>
              </p:nvSpPr>
              <p:spPr bwMode="auto">
                <a:xfrm>
                  <a:off x="298" y="331"/>
                  <a:ext cx="138" cy="37"/>
                </a:xfrm>
                <a:custGeom>
                  <a:avLst/>
                  <a:gdLst>
                    <a:gd name="T0" fmla="*/ 127 w 431"/>
                    <a:gd name="T1" fmla="*/ 2 h 115"/>
                    <a:gd name="T2" fmla="*/ 122 w 431"/>
                    <a:gd name="T3" fmla="*/ 10 h 115"/>
                    <a:gd name="T4" fmla="*/ 116 w 431"/>
                    <a:gd name="T5" fmla="*/ 16 h 115"/>
                    <a:gd name="T6" fmla="*/ 108 w 431"/>
                    <a:gd name="T7" fmla="*/ 21 h 115"/>
                    <a:gd name="T8" fmla="*/ 101 w 431"/>
                    <a:gd name="T9" fmla="*/ 25 h 115"/>
                    <a:gd name="T10" fmla="*/ 92 w 431"/>
                    <a:gd name="T11" fmla="*/ 28 h 115"/>
                    <a:gd name="T12" fmla="*/ 83 w 431"/>
                    <a:gd name="T13" fmla="*/ 29 h 115"/>
                    <a:gd name="T14" fmla="*/ 74 w 431"/>
                    <a:gd name="T15" fmla="*/ 30 h 115"/>
                    <a:gd name="T16" fmla="*/ 64 w 431"/>
                    <a:gd name="T17" fmla="*/ 30 h 115"/>
                    <a:gd name="T18" fmla="*/ 55 w 431"/>
                    <a:gd name="T19" fmla="*/ 29 h 115"/>
                    <a:gd name="T20" fmla="*/ 46 w 431"/>
                    <a:gd name="T21" fmla="*/ 27 h 115"/>
                    <a:gd name="T22" fmla="*/ 38 w 431"/>
                    <a:gd name="T23" fmla="*/ 24 h 115"/>
                    <a:gd name="T24" fmla="*/ 30 w 431"/>
                    <a:gd name="T25" fmla="*/ 21 h 115"/>
                    <a:gd name="T26" fmla="*/ 24 w 431"/>
                    <a:gd name="T27" fmla="*/ 17 h 115"/>
                    <a:gd name="T28" fmla="*/ 18 w 431"/>
                    <a:gd name="T29" fmla="*/ 12 h 115"/>
                    <a:gd name="T30" fmla="*/ 13 w 431"/>
                    <a:gd name="T31" fmla="*/ 7 h 115"/>
                    <a:gd name="T32" fmla="*/ 11 w 431"/>
                    <a:gd name="T33" fmla="*/ 1 h 115"/>
                    <a:gd name="T34" fmla="*/ 1 w 431"/>
                    <a:gd name="T35" fmla="*/ 6 h 115"/>
                    <a:gd name="T36" fmla="*/ 6 w 431"/>
                    <a:gd name="T37" fmla="*/ 13 h 115"/>
                    <a:gd name="T38" fmla="*/ 12 w 431"/>
                    <a:gd name="T39" fmla="*/ 19 h 115"/>
                    <a:gd name="T40" fmla="*/ 19 w 431"/>
                    <a:gd name="T41" fmla="*/ 24 h 115"/>
                    <a:gd name="T42" fmla="*/ 28 w 431"/>
                    <a:gd name="T43" fmla="*/ 28 h 115"/>
                    <a:gd name="T44" fmla="*/ 37 w 431"/>
                    <a:gd name="T45" fmla="*/ 32 h 115"/>
                    <a:gd name="T46" fmla="*/ 47 w 431"/>
                    <a:gd name="T47" fmla="*/ 34 h 115"/>
                    <a:gd name="T48" fmla="*/ 58 w 431"/>
                    <a:gd name="T49" fmla="*/ 36 h 115"/>
                    <a:gd name="T50" fmla="*/ 69 w 431"/>
                    <a:gd name="T51" fmla="*/ 37 h 115"/>
                    <a:gd name="T52" fmla="*/ 79 w 431"/>
                    <a:gd name="T53" fmla="*/ 37 h 115"/>
                    <a:gd name="T54" fmla="*/ 90 w 431"/>
                    <a:gd name="T55" fmla="*/ 36 h 115"/>
                    <a:gd name="T56" fmla="*/ 101 w 431"/>
                    <a:gd name="T57" fmla="*/ 33 h 115"/>
                    <a:gd name="T58" fmla="*/ 111 w 431"/>
                    <a:gd name="T59" fmla="*/ 29 h 115"/>
                    <a:gd name="T60" fmla="*/ 120 w 431"/>
                    <a:gd name="T61" fmla="*/ 23 h 115"/>
                    <a:gd name="T62" fmla="*/ 128 w 431"/>
                    <a:gd name="T63" fmla="*/ 17 h 115"/>
                    <a:gd name="T64" fmla="*/ 135 w 431"/>
                    <a:gd name="T65" fmla="*/ 9 h 115"/>
                    <a:gd name="T66" fmla="*/ 127 w 431"/>
                    <a:gd name="T67" fmla="*/ 2 h 115"/>
                    <a:gd name="T68" fmla="*/ 138 w 431"/>
                    <a:gd name="T69" fmla="*/ 4 h 115"/>
                    <a:gd name="T70" fmla="*/ 138 w 431"/>
                    <a:gd name="T71" fmla="*/ 4 h 115"/>
                    <a:gd name="T72" fmla="*/ 138 w 431"/>
                    <a:gd name="T73" fmla="*/ 3 h 115"/>
                    <a:gd name="T74" fmla="*/ 138 w 431"/>
                    <a:gd name="T75" fmla="*/ 2 h 115"/>
                    <a:gd name="T76" fmla="*/ 137 w 431"/>
                    <a:gd name="T77" fmla="*/ 1 h 115"/>
                    <a:gd name="T78" fmla="*/ 136 w 431"/>
                    <a:gd name="T79" fmla="*/ 1 h 115"/>
                    <a:gd name="T80" fmla="*/ 136 w 431"/>
                    <a:gd name="T81" fmla="*/ 1 h 115"/>
                    <a:gd name="T82" fmla="*/ 135 w 431"/>
                    <a:gd name="T83" fmla="*/ 0 h 115"/>
                    <a:gd name="T84" fmla="*/ 134 w 431"/>
                    <a:gd name="T85" fmla="*/ 0 h 115"/>
                    <a:gd name="T86" fmla="*/ 133 w 431"/>
                    <a:gd name="T87" fmla="*/ 0 h 115"/>
                    <a:gd name="T88" fmla="*/ 132 w 431"/>
                    <a:gd name="T89" fmla="*/ 0 h 115"/>
                    <a:gd name="T90" fmla="*/ 131 w 431"/>
                    <a:gd name="T91" fmla="*/ 0 h 115"/>
                    <a:gd name="T92" fmla="*/ 130 w 431"/>
                    <a:gd name="T93" fmla="*/ 0 h 115"/>
                    <a:gd name="T94" fmla="*/ 129 w 431"/>
                    <a:gd name="T95" fmla="*/ 1 h 115"/>
                    <a:gd name="T96" fmla="*/ 128 w 431"/>
                    <a:gd name="T97" fmla="*/ 1 h 115"/>
                    <a:gd name="T98" fmla="*/ 127 w 431"/>
                    <a:gd name="T99" fmla="*/ 2 h 115"/>
                    <a:gd name="T100" fmla="*/ 138 w 431"/>
                    <a:gd name="T101" fmla="*/ 5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1" h="115">
                      <a:moveTo>
                        <a:pt x="431" y="14"/>
                      </a:moveTo>
                      <a:lnTo>
                        <a:pt x="398" y="6"/>
                      </a:lnTo>
                      <a:lnTo>
                        <a:pt x="390" y="19"/>
                      </a:lnTo>
                      <a:lnTo>
                        <a:pt x="381" y="30"/>
                      </a:lnTo>
                      <a:lnTo>
                        <a:pt x="372" y="40"/>
                      </a:lnTo>
                      <a:lnTo>
                        <a:pt x="362" y="49"/>
                      </a:lnTo>
                      <a:lnTo>
                        <a:pt x="350" y="58"/>
                      </a:lnTo>
                      <a:lnTo>
                        <a:pt x="338" y="65"/>
                      </a:lnTo>
                      <a:lnTo>
                        <a:pt x="326" y="72"/>
                      </a:lnTo>
                      <a:lnTo>
                        <a:pt x="314" y="78"/>
                      </a:lnTo>
                      <a:lnTo>
                        <a:pt x="300" y="82"/>
                      </a:lnTo>
                      <a:lnTo>
                        <a:pt x="287" y="86"/>
                      </a:lnTo>
                      <a:lnTo>
                        <a:pt x="273" y="89"/>
                      </a:lnTo>
                      <a:lnTo>
                        <a:pt x="258" y="91"/>
                      </a:lnTo>
                      <a:lnTo>
                        <a:pt x="245" y="92"/>
                      </a:lnTo>
                      <a:lnTo>
                        <a:pt x="230" y="94"/>
                      </a:lnTo>
                      <a:lnTo>
                        <a:pt x="215" y="94"/>
                      </a:lnTo>
                      <a:lnTo>
                        <a:pt x="201" y="92"/>
                      </a:lnTo>
                      <a:lnTo>
                        <a:pt x="186" y="91"/>
                      </a:lnTo>
                      <a:lnTo>
                        <a:pt x="172" y="89"/>
                      </a:lnTo>
                      <a:lnTo>
                        <a:pt x="158" y="87"/>
                      </a:lnTo>
                      <a:lnTo>
                        <a:pt x="144" y="83"/>
                      </a:lnTo>
                      <a:lnTo>
                        <a:pt x="130" y="80"/>
                      </a:lnTo>
                      <a:lnTo>
                        <a:pt x="118" y="75"/>
                      </a:lnTo>
                      <a:lnTo>
                        <a:pt x="105" y="70"/>
                      </a:lnTo>
                      <a:lnTo>
                        <a:pt x="94" y="64"/>
                      </a:lnTo>
                      <a:lnTo>
                        <a:pt x="84" y="58"/>
                      </a:lnTo>
                      <a:lnTo>
                        <a:pt x="74" y="52"/>
                      </a:lnTo>
                      <a:lnTo>
                        <a:pt x="65" y="45"/>
                      </a:lnTo>
                      <a:lnTo>
                        <a:pt x="56" y="37"/>
                      </a:lnTo>
                      <a:lnTo>
                        <a:pt x="49" y="30"/>
                      </a:lnTo>
                      <a:lnTo>
                        <a:pt x="42" y="22"/>
                      </a:lnTo>
                      <a:lnTo>
                        <a:pt x="37" y="13"/>
                      </a:lnTo>
                      <a:lnTo>
                        <a:pt x="33" y="4"/>
                      </a:lnTo>
                      <a:lnTo>
                        <a:pt x="0" y="10"/>
                      </a:lnTo>
                      <a:lnTo>
                        <a:pt x="4" y="20"/>
                      </a:lnTo>
                      <a:lnTo>
                        <a:pt x="11" y="30"/>
                      </a:lnTo>
                      <a:lnTo>
                        <a:pt x="18" y="40"/>
                      </a:lnTo>
                      <a:lnTo>
                        <a:pt x="27" y="49"/>
                      </a:lnTo>
                      <a:lnTo>
                        <a:pt x="37" y="58"/>
                      </a:lnTo>
                      <a:lnTo>
                        <a:pt x="48" y="66"/>
                      </a:lnTo>
                      <a:lnTo>
                        <a:pt x="60" y="74"/>
                      </a:lnTo>
                      <a:lnTo>
                        <a:pt x="73" y="82"/>
                      </a:lnTo>
                      <a:lnTo>
                        <a:pt x="86" y="88"/>
                      </a:lnTo>
                      <a:lnTo>
                        <a:pt x="101" y="95"/>
                      </a:lnTo>
                      <a:lnTo>
                        <a:pt x="116" y="99"/>
                      </a:lnTo>
                      <a:lnTo>
                        <a:pt x="131" y="104"/>
                      </a:lnTo>
                      <a:lnTo>
                        <a:pt x="147" y="107"/>
                      </a:lnTo>
                      <a:lnTo>
                        <a:pt x="163" y="111"/>
                      </a:lnTo>
                      <a:lnTo>
                        <a:pt x="180" y="113"/>
                      </a:lnTo>
                      <a:lnTo>
                        <a:pt x="197" y="115"/>
                      </a:lnTo>
                      <a:lnTo>
                        <a:pt x="214" y="115"/>
                      </a:lnTo>
                      <a:lnTo>
                        <a:pt x="231" y="115"/>
                      </a:lnTo>
                      <a:lnTo>
                        <a:pt x="248" y="115"/>
                      </a:lnTo>
                      <a:lnTo>
                        <a:pt x="265" y="113"/>
                      </a:lnTo>
                      <a:lnTo>
                        <a:pt x="282" y="111"/>
                      </a:lnTo>
                      <a:lnTo>
                        <a:pt x="299" y="106"/>
                      </a:lnTo>
                      <a:lnTo>
                        <a:pt x="315" y="102"/>
                      </a:lnTo>
                      <a:lnTo>
                        <a:pt x="331" y="96"/>
                      </a:lnTo>
                      <a:lnTo>
                        <a:pt x="347" y="90"/>
                      </a:lnTo>
                      <a:lnTo>
                        <a:pt x="362" y="82"/>
                      </a:lnTo>
                      <a:lnTo>
                        <a:pt x="375" y="73"/>
                      </a:lnTo>
                      <a:lnTo>
                        <a:pt x="388" y="63"/>
                      </a:lnTo>
                      <a:lnTo>
                        <a:pt x="400" y="53"/>
                      </a:lnTo>
                      <a:lnTo>
                        <a:pt x="411" y="41"/>
                      </a:lnTo>
                      <a:lnTo>
                        <a:pt x="421" y="28"/>
                      </a:lnTo>
                      <a:lnTo>
                        <a:pt x="430" y="14"/>
                      </a:lnTo>
                      <a:lnTo>
                        <a:pt x="398" y="7"/>
                      </a:lnTo>
                      <a:lnTo>
                        <a:pt x="430" y="14"/>
                      </a:lnTo>
                      <a:lnTo>
                        <a:pt x="431" y="13"/>
                      </a:lnTo>
                      <a:lnTo>
                        <a:pt x="431" y="12"/>
                      </a:lnTo>
                      <a:lnTo>
                        <a:pt x="431" y="11"/>
                      </a:lnTo>
                      <a:lnTo>
                        <a:pt x="431" y="10"/>
                      </a:lnTo>
                      <a:lnTo>
                        <a:pt x="431" y="9"/>
                      </a:lnTo>
                      <a:lnTo>
                        <a:pt x="431" y="7"/>
                      </a:lnTo>
                      <a:lnTo>
                        <a:pt x="430" y="6"/>
                      </a:lnTo>
                      <a:lnTo>
                        <a:pt x="429" y="5"/>
                      </a:lnTo>
                      <a:lnTo>
                        <a:pt x="429" y="4"/>
                      </a:lnTo>
                      <a:lnTo>
                        <a:pt x="427" y="3"/>
                      </a:lnTo>
                      <a:lnTo>
                        <a:pt x="426" y="3"/>
                      </a:lnTo>
                      <a:lnTo>
                        <a:pt x="425" y="2"/>
                      </a:lnTo>
                      <a:lnTo>
                        <a:pt x="424" y="2"/>
                      </a:lnTo>
                      <a:lnTo>
                        <a:pt x="423" y="1"/>
                      </a:lnTo>
                      <a:lnTo>
                        <a:pt x="421" y="1"/>
                      </a:lnTo>
                      <a:lnTo>
                        <a:pt x="419" y="0"/>
                      </a:lnTo>
                      <a:lnTo>
                        <a:pt x="418" y="0"/>
                      </a:lnTo>
                      <a:lnTo>
                        <a:pt x="416" y="0"/>
                      </a:lnTo>
                      <a:lnTo>
                        <a:pt x="415" y="0"/>
                      </a:lnTo>
                      <a:lnTo>
                        <a:pt x="414" y="0"/>
                      </a:lnTo>
                      <a:lnTo>
                        <a:pt x="411" y="0"/>
                      </a:lnTo>
                      <a:lnTo>
                        <a:pt x="410" y="0"/>
                      </a:lnTo>
                      <a:lnTo>
                        <a:pt x="408" y="0"/>
                      </a:lnTo>
                      <a:lnTo>
                        <a:pt x="407" y="0"/>
                      </a:lnTo>
                      <a:lnTo>
                        <a:pt x="406" y="1"/>
                      </a:lnTo>
                      <a:lnTo>
                        <a:pt x="405" y="1"/>
                      </a:lnTo>
                      <a:lnTo>
                        <a:pt x="402" y="2"/>
                      </a:lnTo>
                      <a:lnTo>
                        <a:pt x="401" y="2"/>
                      </a:lnTo>
                      <a:lnTo>
                        <a:pt x="400" y="3"/>
                      </a:lnTo>
                      <a:lnTo>
                        <a:pt x="399" y="4"/>
                      </a:lnTo>
                      <a:lnTo>
                        <a:pt x="398" y="5"/>
                      </a:lnTo>
                      <a:lnTo>
                        <a:pt x="398" y="6"/>
                      </a:lnTo>
                      <a:lnTo>
                        <a:pt x="4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43" name="Freeform 115"/>
                <p:cNvSpPr>
                  <a:spLocks/>
                </p:cNvSpPr>
                <p:nvPr/>
              </p:nvSpPr>
              <p:spPr bwMode="auto">
                <a:xfrm>
                  <a:off x="414" y="334"/>
                  <a:ext cx="22" cy="19"/>
                </a:xfrm>
                <a:custGeom>
                  <a:avLst/>
                  <a:gdLst>
                    <a:gd name="T0" fmla="*/ 10 w 71"/>
                    <a:gd name="T1" fmla="*/ 17 h 59"/>
                    <a:gd name="T2" fmla="*/ 11 w 71"/>
                    <a:gd name="T3" fmla="*/ 16 h 59"/>
                    <a:gd name="T4" fmla="*/ 12 w 71"/>
                    <a:gd name="T5" fmla="*/ 15 h 59"/>
                    <a:gd name="T6" fmla="*/ 13 w 71"/>
                    <a:gd name="T7" fmla="*/ 15 h 59"/>
                    <a:gd name="T8" fmla="*/ 13 w 71"/>
                    <a:gd name="T9" fmla="*/ 14 h 59"/>
                    <a:gd name="T10" fmla="*/ 14 w 71"/>
                    <a:gd name="T11" fmla="*/ 13 h 59"/>
                    <a:gd name="T12" fmla="*/ 15 w 71"/>
                    <a:gd name="T13" fmla="*/ 12 h 59"/>
                    <a:gd name="T14" fmla="*/ 16 w 71"/>
                    <a:gd name="T15" fmla="*/ 11 h 59"/>
                    <a:gd name="T16" fmla="*/ 17 w 71"/>
                    <a:gd name="T17" fmla="*/ 10 h 59"/>
                    <a:gd name="T18" fmla="*/ 17 w 71"/>
                    <a:gd name="T19" fmla="*/ 9 h 59"/>
                    <a:gd name="T20" fmla="*/ 18 w 71"/>
                    <a:gd name="T21" fmla="*/ 8 h 59"/>
                    <a:gd name="T22" fmla="*/ 19 w 71"/>
                    <a:gd name="T23" fmla="*/ 7 h 59"/>
                    <a:gd name="T24" fmla="*/ 20 w 71"/>
                    <a:gd name="T25" fmla="*/ 6 h 59"/>
                    <a:gd name="T26" fmla="*/ 20 w 71"/>
                    <a:gd name="T27" fmla="*/ 5 h 59"/>
                    <a:gd name="T28" fmla="*/ 21 w 71"/>
                    <a:gd name="T29" fmla="*/ 5 h 59"/>
                    <a:gd name="T30" fmla="*/ 22 w 71"/>
                    <a:gd name="T31" fmla="*/ 4 h 59"/>
                    <a:gd name="T32" fmla="*/ 22 w 71"/>
                    <a:gd name="T33" fmla="*/ 2 h 59"/>
                    <a:gd name="T34" fmla="*/ 11 w 71"/>
                    <a:gd name="T35" fmla="*/ 1 h 59"/>
                    <a:gd name="T36" fmla="*/ 11 w 71"/>
                    <a:gd name="T37" fmla="*/ 1 h 59"/>
                    <a:gd name="T38" fmla="*/ 11 w 71"/>
                    <a:gd name="T39" fmla="*/ 2 h 59"/>
                    <a:gd name="T40" fmla="*/ 10 w 71"/>
                    <a:gd name="T41" fmla="*/ 3 h 59"/>
                    <a:gd name="T42" fmla="*/ 10 w 71"/>
                    <a:gd name="T43" fmla="*/ 4 h 59"/>
                    <a:gd name="T44" fmla="*/ 9 w 71"/>
                    <a:gd name="T45" fmla="*/ 5 h 59"/>
                    <a:gd name="T46" fmla="*/ 8 w 71"/>
                    <a:gd name="T47" fmla="*/ 5 h 59"/>
                    <a:gd name="T48" fmla="*/ 7 w 71"/>
                    <a:gd name="T49" fmla="*/ 6 h 59"/>
                    <a:gd name="T50" fmla="*/ 7 w 71"/>
                    <a:gd name="T51" fmla="*/ 7 h 59"/>
                    <a:gd name="T52" fmla="*/ 6 w 71"/>
                    <a:gd name="T53" fmla="*/ 8 h 59"/>
                    <a:gd name="T54" fmla="*/ 5 w 71"/>
                    <a:gd name="T55" fmla="*/ 9 h 59"/>
                    <a:gd name="T56" fmla="*/ 5 w 71"/>
                    <a:gd name="T57" fmla="*/ 10 h 59"/>
                    <a:gd name="T58" fmla="*/ 4 w 71"/>
                    <a:gd name="T59" fmla="*/ 10 h 59"/>
                    <a:gd name="T60" fmla="*/ 3 w 71"/>
                    <a:gd name="T61" fmla="*/ 12 h 59"/>
                    <a:gd name="T62" fmla="*/ 2 w 71"/>
                    <a:gd name="T63" fmla="*/ 12 h 59"/>
                    <a:gd name="T64" fmla="*/ 2 w 71"/>
                    <a:gd name="T65" fmla="*/ 13 h 59"/>
                    <a:gd name="T66" fmla="*/ 1 w 71"/>
                    <a:gd name="T67" fmla="*/ 18 h 59"/>
                    <a:gd name="T68" fmla="*/ 1 w 71"/>
                    <a:gd name="T69" fmla="*/ 14 h 59"/>
                    <a:gd name="T70" fmla="*/ 0 w 71"/>
                    <a:gd name="T71" fmla="*/ 15 h 59"/>
                    <a:gd name="T72" fmla="*/ 0 w 71"/>
                    <a:gd name="T73" fmla="*/ 15 h 59"/>
                    <a:gd name="T74" fmla="*/ 0 w 71"/>
                    <a:gd name="T75" fmla="*/ 16 h 59"/>
                    <a:gd name="T76" fmla="*/ 0 w 71"/>
                    <a:gd name="T77" fmla="*/ 16 h 59"/>
                    <a:gd name="T78" fmla="*/ 1 w 71"/>
                    <a:gd name="T79" fmla="*/ 17 h 59"/>
                    <a:gd name="T80" fmla="*/ 2 w 71"/>
                    <a:gd name="T81" fmla="*/ 18 h 59"/>
                    <a:gd name="T82" fmla="*/ 2 w 71"/>
                    <a:gd name="T83" fmla="*/ 18 h 59"/>
                    <a:gd name="T84" fmla="*/ 3 w 71"/>
                    <a:gd name="T85" fmla="*/ 19 h 59"/>
                    <a:gd name="T86" fmla="*/ 4 w 71"/>
                    <a:gd name="T87" fmla="*/ 19 h 59"/>
                    <a:gd name="T88" fmla="*/ 5 w 71"/>
                    <a:gd name="T89" fmla="*/ 19 h 59"/>
                    <a:gd name="T90" fmla="*/ 6 w 71"/>
                    <a:gd name="T91" fmla="*/ 19 h 59"/>
                    <a:gd name="T92" fmla="*/ 7 w 71"/>
                    <a:gd name="T93" fmla="*/ 19 h 59"/>
                    <a:gd name="T94" fmla="*/ 8 w 71"/>
                    <a:gd name="T95" fmla="*/ 19 h 59"/>
                    <a:gd name="T96" fmla="*/ 9 w 71"/>
                    <a:gd name="T97" fmla="*/ 18 h 59"/>
                    <a:gd name="T98" fmla="*/ 10 w 71"/>
                    <a:gd name="T99" fmla="*/ 18 h 59"/>
                    <a:gd name="T100" fmla="*/ 10 w 71"/>
                    <a:gd name="T101" fmla="*/ 13 h 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 h="59">
                      <a:moveTo>
                        <a:pt x="32" y="41"/>
                      </a:moveTo>
                      <a:lnTo>
                        <a:pt x="32" y="54"/>
                      </a:lnTo>
                      <a:lnTo>
                        <a:pt x="34" y="53"/>
                      </a:lnTo>
                      <a:lnTo>
                        <a:pt x="35" y="51"/>
                      </a:lnTo>
                      <a:lnTo>
                        <a:pt x="37" y="50"/>
                      </a:lnTo>
                      <a:lnTo>
                        <a:pt x="38" y="48"/>
                      </a:lnTo>
                      <a:lnTo>
                        <a:pt x="40" y="47"/>
                      </a:lnTo>
                      <a:lnTo>
                        <a:pt x="41" y="46"/>
                      </a:lnTo>
                      <a:lnTo>
                        <a:pt x="42" y="45"/>
                      </a:lnTo>
                      <a:lnTo>
                        <a:pt x="43" y="42"/>
                      </a:lnTo>
                      <a:lnTo>
                        <a:pt x="45" y="41"/>
                      </a:lnTo>
                      <a:lnTo>
                        <a:pt x="46" y="40"/>
                      </a:lnTo>
                      <a:lnTo>
                        <a:pt x="47" y="39"/>
                      </a:lnTo>
                      <a:lnTo>
                        <a:pt x="49" y="37"/>
                      </a:lnTo>
                      <a:lnTo>
                        <a:pt x="50" y="36"/>
                      </a:lnTo>
                      <a:lnTo>
                        <a:pt x="51" y="34"/>
                      </a:lnTo>
                      <a:lnTo>
                        <a:pt x="52" y="33"/>
                      </a:lnTo>
                      <a:lnTo>
                        <a:pt x="54" y="32"/>
                      </a:lnTo>
                      <a:lnTo>
                        <a:pt x="55" y="30"/>
                      </a:lnTo>
                      <a:lnTo>
                        <a:pt x="56" y="29"/>
                      </a:lnTo>
                      <a:lnTo>
                        <a:pt x="57" y="28"/>
                      </a:lnTo>
                      <a:lnTo>
                        <a:pt x="58" y="25"/>
                      </a:lnTo>
                      <a:lnTo>
                        <a:pt x="59" y="24"/>
                      </a:lnTo>
                      <a:lnTo>
                        <a:pt x="60" y="23"/>
                      </a:lnTo>
                      <a:lnTo>
                        <a:pt x="62" y="22"/>
                      </a:lnTo>
                      <a:lnTo>
                        <a:pt x="63" y="20"/>
                      </a:lnTo>
                      <a:lnTo>
                        <a:pt x="64" y="19"/>
                      </a:lnTo>
                      <a:lnTo>
                        <a:pt x="65" y="16"/>
                      </a:lnTo>
                      <a:lnTo>
                        <a:pt x="66" y="15"/>
                      </a:lnTo>
                      <a:lnTo>
                        <a:pt x="67" y="14"/>
                      </a:lnTo>
                      <a:lnTo>
                        <a:pt x="68" y="12"/>
                      </a:lnTo>
                      <a:lnTo>
                        <a:pt x="70" y="11"/>
                      </a:lnTo>
                      <a:lnTo>
                        <a:pt x="70" y="10"/>
                      </a:lnTo>
                      <a:lnTo>
                        <a:pt x="71" y="7"/>
                      </a:lnTo>
                      <a:lnTo>
                        <a:pt x="38" y="0"/>
                      </a:lnTo>
                      <a:lnTo>
                        <a:pt x="37" y="2"/>
                      </a:lnTo>
                      <a:lnTo>
                        <a:pt x="37" y="3"/>
                      </a:lnTo>
                      <a:lnTo>
                        <a:pt x="35" y="4"/>
                      </a:lnTo>
                      <a:lnTo>
                        <a:pt x="34" y="6"/>
                      </a:lnTo>
                      <a:lnTo>
                        <a:pt x="34" y="7"/>
                      </a:lnTo>
                      <a:lnTo>
                        <a:pt x="33" y="8"/>
                      </a:lnTo>
                      <a:lnTo>
                        <a:pt x="32" y="10"/>
                      </a:lnTo>
                      <a:lnTo>
                        <a:pt x="32" y="11"/>
                      </a:lnTo>
                      <a:lnTo>
                        <a:pt x="31" y="12"/>
                      </a:lnTo>
                      <a:lnTo>
                        <a:pt x="30" y="13"/>
                      </a:lnTo>
                      <a:lnTo>
                        <a:pt x="29" y="14"/>
                      </a:lnTo>
                      <a:lnTo>
                        <a:pt x="28" y="15"/>
                      </a:lnTo>
                      <a:lnTo>
                        <a:pt x="26" y="17"/>
                      </a:lnTo>
                      <a:lnTo>
                        <a:pt x="25" y="19"/>
                      </a:lnTo>
                      <a:lnTo>
                        <a:pt x="24" y="20"/>
                      </a:lnTo>
                      <a:lnTo>
                        <a:pt x="24" y="21"/>
                      </a:lnTo>
                      <a:lnTo>
                        <a:pt x="23" y="22"/>
                      </a:lnTo>
                      <a:lnTo>
                        <a:pt x="22" y="23"/>
                      </a:lnTo>
                      <a:lnTo>
                        <a:pt x="20" y="24"/>
                      </a:lnTo>
                      <a:lnTo>
                        <a:pt x="20" y="27"/>
                      </a:lnTo>
                      <a:lnTo>
                        <a:pt x="17" y="28"/>
                      </a:lnTo>
                      <a:lnTo>
                        <a:pt x="16" y="29"/>
                      </a:lnTo>
                      <a:lnTo>
                        <a:pt x="15" y="30"/>
                      </a:lnTo>
                      <a:lnTo>
                        <a:pt x="14" y="31"/>
                      </a:lnTo>
                      <a:lnTo>
                        <a:pt x="13" y="32"/>
                      </a:lnTo>
                      <a:lnTo>
                        <a:pt x="12" y="34"/>
                      </a:lnTo>
                      <a:lnTo>
                        <a:pt x="11" y="36"/>
                      </a:lnTo>
                      <a:lnTo>
                        <a:pt x="9" y="37"/>
                      </a:lnTo>
                      <a:lnTo>
                        <a:pt x="7" y="38"/>
                      </a:lnTo>
                      <a:lnTo>
                        <a:pt x="6" y="39"/>
                      </a:lnTo>
                      <a:lnTo>
                        <a:pt x="5" y="41"/>
                      </a:lnTo>
                      <a:lnTo>
                        <a:pt x="4" y="42"/>
                      </a:lnTo>
                      <a:lnTo>
                        <a:pt x="4" y="55"/>
                      </a:lnTo>
                      <a:lnTo>
                        <a:pt x="4" y="42"/>
                      </a:lnTo>
                      <a:lnTo>
                        <a:pt x="3" y="44"/>
                      </a:lnTo>
                      <a:lnTo>
                        <a:pt x="1" y="45"/>
                      </a:lnTo>
                      <a:lnTo>
                        <a:pt x="1" y="46"/>
                      </a:lnTo>
                      <a:lnTo>
                        <a:pt x="0" y="47"/>
                      </a:lnTo>
                      <a:lnTo>
                        <a:pt x="0" y="48"/>
                      </a:lnTo>
                      <a:lnTo>
                        <a:pt x="0" y="49"/>
                      </a:lnTo>
                      <a:lnTo>
                        <a:pt x="0" y="50"/>
                      </a:lnTo>
                      <a:lnTo>
                        <a:pt x="1" y="50"/>
                      </a:lnTo>
                      <a:lnTo>
                        <a:pt x="1" y="51"/>
                      </a:lnTo>
                      <a:lnTo>
                        <a:pt x="3" y="53"/>
                      </a:lnTo>
                      <a:lnTo>
                        <a:pt x="3" y="54"/>
                      </a:lnTo>
                      <a:lnTo>
                        <a:pt x="4" y="55"/>
                      </a:lnTo>
                      <a:lnTo>
                        <a:pt x="5" y="55"/>
                      </a:lnTo>
                      <a:lnTo>
                        <a:pt x="6" y="56"/>
                      </a:lnTo>
                      <a:lnTo>
                        <a:pt x="7" y="57"/>
                      </a:lnTo>
                      <a:lnTo>
                        <a:pt x="8" y="57"/>
                      </a:lnTo>
                      <a:lnTo>
                        <a:pt x="9" y="58"/>
                      </a:lnTo>
                      <a:lnTo>
                        <a:pt x="12" y="58"/>
                      </a:lnTo>
                      <a:lnTo>
                        <a:pt x="13" y="58"/>
                      </a:lnTo>
                      <a:lnTo>
                        <a:pt x="14" y="59"/>
                      </a:lnTo>
                      <a:lnTo>
                        <a:pt x="16" y="59"/>
                      </a:lnTo>
                      <a:lnTo>
                        <a:pt x="17" y="59"/>
                      </a:lnTo>
                      <a:lnTo>
                        <a:pt x="20" y="59"/>
                      </a:lnTo>
                      <a:lnTo>
                        <a:pt x="21" y="59"/>
                      </a:lnTo>
                      <a:lnTo>
                        <a:pt x="22" y="59"/>
                      </a:lnTo>
                      <a:lnTo>
                        <a:pt x="24" y="58"/>
                      </a:lnTo>
                      <a:lnTo>
                        <a:pt x="25" y="58"/>
                      </a:lnTo>
                      <a:lnTo>
                        <a:pt x="28" y="58"/>
                      </a:lnTo>
                      <a:lnTo>
                        <a:pt x="29" y="57"/>
                      </a:lnTo>
                      <a:lnTo>
                        <a:pt x="30" y="56"/>
                      </a:lnTo>
                      <a:lnTo>
                        <a:pt x="31" y="55"/>
                      </a:lnTo>
                      <a:lnTo>
                        <a:pt x="32" y="54"/>
                      </a:lnTo>
                      <a:lnTo>
                        <a:pt x="3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44" name="Freeform 116"/>
                <p:cNvSpPr>
                  <a:spLocks/>
                </p:cNvSpPr>
                <p:nvPr/>
              </p:nvSpPr>
              <p:spPr bwMode="auto">
                <a:xfrm>
                  <a:off x="415" y="341"/>
                  <a:ext cx="113" cy="25"/>
                </a:xfrm>
                <a:custGeom>
                  <a:avLst/>
                  <a:gdLst>
                    <a:gd name="T0" fmla="*/ 103 w 351"/>
                    <a:gd name="T1" fmla="*/ 1 h 83"/>
                    <a:gd name="T2" fmla="*/ 96 w 351"/>
                    <a:gd name="T3" fmla="*/ 6 h 83"/>
                    <a:gd name="T4" fmla="*/ 90 w 351"/>
                    <a:gd name="T5" fmla="*/ 10 h 83"/>
                    <a:gd name="T6" fmla="*/ 83 w 351"/>
                    <a:gd name="T7" fmla="*/ 13 h 83"/>
                    <a:gd name="T8" fmla="*/ 76 w 351"/>
                    <a:gd name="T9" fmla="*/ 15 h 83"/>
                    <a:gd name="T10" fmla="*/ 69 w 351"/>
                    <a:gd name="T11" fmla="*/ 17 h 83"/>
                    <a:gd name="T12" fmla="*/ 62 w 351"/>
                    <a:gd name="T13" fmla="*/ 18 h 83"/>
                    <a:gd name="T14" fmla="*/ 55 w 351"/>
                    <a:gd name="T15" fmla="*/ 19 h 83"/>
                    <a:gd name="T16" fmla="*/ 49 w 351"/>
                    <a:gd name="T17" fmla="*/ 19 h 83"/>
                    <a:gd name="T18" fmla="*/ 42 w 351"/>
                    <a:gd name="T19" fmla="*/ 18 h 83"/>
                    <a:gd name="T20" fmla="*/ 36 w 351"/>
                    <a:gd name="T21" fmla="*/ 17 h 83"/>
                    <a:gd name="T22" fmla="*/ 30 w 351"/>
                    <a:gd name="T23" fmla="*/ 16 h 83"/>
                    <a:gd name="T24" fmla="*/ 25 w 351"/>
                    <a:gd name="T25" fmla="*/ 14 h 83"/>
                    <a:gd name="T26" fmla="*/ 20 w 351"/>
                    <a:gd name="T27" fmla="*/ 13 h 83"/>
                    <a:gd name="T28" fmla="*/ 15 w 351"/>
                    <a:gd name="T29" fmla="*/ 11 h 83"/>
                    <a:gd name="T30" fmla="*/ 12 w 351"/>
                    <a:gd name="T31" fmla="*/ 9 h 83"/>
                    <a:gd name="T32" fmla="*/ 9 w 351"/>
                    <a:gd name="T33" fmla="*/ 7 h 83"/>
                    <a:gd name="T34" fmla="*/ 2 w 351"/>
                    <a:gd name="T35" fmla="*/ 12 h 83"/>
                    <a:gd name="T36" fmla="*/ 6 w 351"/>
                    <a:gd name="T37" fmla="*/ 14 h 83"/>
                    <a:gd name="T38" fmla="*/ 11 w 351"/>
                    <a:gd name="T39" fmla="*/ 17 h 83"/>
                    <a:gd name="T40" fmla="*/ 17 w 351"/>
                    <a:gd name="T41" fmla="*/ 19 h 83"/>
                    <a:gd name="T42" fmla="*/ 23 w 351"/>
                    <a:gd name="T43" fmla="*/ 21 h 83"/>
                    <a:gd name="T44" fmla="*/ 30 w 351"/>
                    <a:gd name="T45" fmla="*/ 23 h 83"/>
                    <a:gd name="T46" fmla="*/ 37 w 351"/>
                    <a:gd name="T47" fmla="*/ 24 h 83"/>
                    <a:gd name="T48" fmla="*/ 44 w 351"/>
                    <a:gd name="T49" fmla="*/ 25 h 83"/>
                    <a:gd name="T50" fmla="*/ 52 w 351"/>
                    <a:gd name="T51" fmla="*/ 25 h 83"/>
                    <a:gd name="T52" fmla="*/ 60 w 351"/>
                    <a:gd name="T53" fmla="*/ 25 h 83"/>
                    <a:gd name="T54" fmla="*/ 69 w 351"/>
                    <a:gd name="T55" fmla="*/ 24 h 83"/>
                    <a:gd name="T56" fmla="*/ 77 w 351"/>
                    <a:gd name="T57" fmla="*/ 22 h 83"/>
                    <a:gd name="T58" fmla="*/ 85 w 351"/>
                    <a:gd name="T59" fmla="*/ 20 h 83"/>
                    <a:gd name="T60" fmla="*/ 93 w 351"/>
                    <a:gd name="T61" fmla="*/ 17 h 83"/>
                    <a:gd name="T62" fmla="*/ 101 w 351"/>
                    <a:gd name="T63" fmla="*/ 13 h 83"/>
                    <a:gd name="T64" fmla="*/ 108 w 351"/>
                    <a:gd name="T65" fmla="*/ 8 h 83"/>
                    <a:gd name="T66" fmla="*/ 103 w 351"/>
                    <a:gd name="T67" fmla="*/ 1 h 83"/>
                    <a:gd name="T68" fmla="*/ 112 w 351"/>
                    <a:gd name="T69" fmla="*/ 5 h 83"/>
                    <a:gd name="T70" fmla="*/ 113 w 351"/>
                    <a:gd name="T71" fmla="*/ 4 h 83"/>
                    <a:gd name="T72" fmla="*/ 113 w 351"/>
                    <a:gd name="T73" fmla="*/ 4 h 83"/>
                    <a:gd name="T74" fmla="*/ 113 w 351"/>
                    <a:gd name="T75" fmla="*/ 3 h 83"/>
                    <a:gd name="T76" fmla="*/ 113 w 351"/>
                    <a:gd name="T77" fmla="*/ 2 h 83"/>
                    <a:gd name="T78" fmla="*/ 112 w 351"/>
                    <a:gd name="T79" fmla="*/ 2 h 83"/>
                    <a:gd name="T80" fmla="*/ 112 w 351"/>
                    <a:gd name="T81" fmla="*/ 1 h 83"/>
                    <a:gd name="T82" fmla="*/ 111 w 351"/>
                    <a:gd name="T83" fmla="*/ 1 h 83"/>
                    <a:gd name="T84" fmla="*/ 110 w 351"/>
                    <a:gd name="T85" fmla="*/ 0 h 83"/>
                    <a:gd name="T86" fmla="*/ 109 w 351"/>
                    <a:gd name="T87" fmla="*/ 0 h 83"/>
                    <a:gd name="T88" fmla="*/ 108 w 351"/>
                    <a:gd name="T89" fmla="*/ 0 h 83"/>
                    <a:gd name="T90" fmla="*/ 107 w 351"/>
                    <a:gd name="T91" fmla="*/ 0 h 83"/>
                    <a:gd name="T92" fmla="*/ 106 w 351"/>
                    <a:gd name="T93" fmla="*/ 0 h 83"/>
                    <a:gd name="T94" fmla="*/ 105 w 351"/>
                    <a:gd name="T95" fmla="*/ 0 h 83"/>
                    <a:gd name="T96" fmla="*/ 104 w 351"/>
                    <a:gd name="T97" fmla="*/ 0 h 83"/>
                    <a:gd name="T98" fmla="*/ 103 w 351"/>
                    <a:gd name="T99" fmla="*/ 1 h 83"/>
                    <a:gd name="T100" fmla="*/ 112 w 351"/>
                    <a:gd name="T101" fmla="*/ 5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1" h="83">
                      <a:moveTo>
                        <a:pt x="348" y="17"/>
                      </a:moveTo>
                      <a:lnTo>
                        <a:pt x="319" y="4"/>
                      </a:lnTo>
                      <a:lnTo>
                        <a:pt x="309" y="12"/>
                      </a:lnTo>
                      <a:lnTo>
                        <a:pt x="299" y="20"/>
                      </a:lnTo>
                      <a:lnTo>
                        <a:pt x="289" y="27"/>
                      </a:lnTo>
                      <a:lnTo>
                        <a:pt x="279" y="32"/>
                      </a:lnTo>
                      <a:lnTo>
                        <a:pt x="268" y="38"/>
                      </a:lnTo>
                      <a:lnTo>
                        <a:pt x="257" y="43"/>
                      </a:lnTo>
                      <a:lnTo>
                        <a:pt x="247" y="47"/>
                      </a:lnTo>
                      <a:lnTo>
                        <a:pt x="237" y="51"/>
                      </a:lnTo>
                      <a:lnTo>
                        <a:pt x="225" y="54"/>
                      </a:lnTo>
                      <a:lnTo>
                        <a:pt x="214" y="56"/>
                      </a:lnTo>
                      <a:lnTo>
                        <a:pt x="204" y="59"/>
                      </a:lnTo>
                      <a:lnTo>
                        <a:pt x="194" y="60"/>
                      </a:lnTo>
                      <a:lnTo>
                        <a:pt x="182" y="61"/>
                      </a:lnTo>
                      <a:lnTo>
                        <a:pt x="172" y="62"/>
                      </a:lnTo>
                      <a:lnTo>
                        <a:pt x="162" y="62"/>
                      </a:lnTo>
                      <a:lnTo>
                        <a:pt x="152" y="62"/>
                      </a:lnTo>
                      <a:lnTo>
                        <a:pt x="141" y="61"/>
                      </a:lnTo>
                      <a:lnTo>
                        <a:pt x="131" y="60"/>
                      </a:lnTo>
                      <a:lnTo>
                        <a:pt x="121" y="59"/>
                      </a:lnTo>
                      <a:lnTo>
                        <a:pt x="112" y="57"/>
                      </a:lnTo>
                      <a:lnTo>
                        <a:pt x="103" y="55"/>
                      </a:lnTo>
                      <a:lnTo>
                        <a:pt x="94" y="53"/>
                      </a:lnTo>
                      <a:lnTo>
                        <a:pt x="85" y="51"/>
                      </a:lnTo>
                      <a:lnTo>
                        <a:pt x="77" y="48"/>
                      </a:lnTo>
                      <a:lnTo>
                        <a:pt x="69" y="45"/>
                      </a:lnTo>
                      <a:lnTo>
                        <a:pt x="62" y="43"/>
                      </a:lnTo>
                      <a:lnTo>
                        <a:pt x="55" y="39"/>
                      </a:lnTo>
                      <a:lnTo>
                        <a:pt x="48" y="36"/>
                      </a:lnTo>
                      <a:lnTo>
                        <a:pt x="43" y="32"/>
                      </a:lnTo>
                      <a:lnTo>
                        <a:pt x="37" y="29"/>
                      </a:lnTo>
                      <a:lnTo>
                        <a:pt x="33" y="26"/>
                      </a:lnTo>
                      <a:lnTo>
                        <a:pt x="28" y="22"/>
                      </a:lnTo>
                      <a:lnTo>
                        <a:pt x="0" y="35"/>
                      </a:lnTo>
                      <a:lnTo>
                        <a:pt x="7" y="39"/>
                      </a:lnTo>
                      <a:lnTo>
                        <a:pt x="12" y="44"/>
                      </a:lnTo>
                      <a:lnTo>
                        <a:pt x="19" y="48"/>
                      </a:lnTo>
                      <a:lnTo>
                        <a:pt x="26" y="53"/>
                      </a:lnTo>
                      <a:lnTo>
                        <a:pt x="34" y="57"/>
                      </a:lnTo>
                      <a:lnTo>
                        <a:pt x="43" y="61"/>
                      </a:lnTo>
                      <a:lnTo>
                        <a:pt x="52" y="64"/>
                      </a:lnTo>
                      <a:lnTo>
                        <a:pt x="61" y="68"/>
                      </a:lnTo>
                      <a:lnTo>
                        <a:pt x="71" y="71"/>
                      </a:lnTo>
                      <a:lnTo>
                        <a:pt x="81" y="73"/>
                      </a:lnTo>
                      <a:lnTo>
                        <a:pt x="92" y="77"/>
                      </a:lnTo>
                      <a:lnTo>
                        <a:pt x="103" y="79"/>
                      </a:lnTo>
                      <a:lnTo>
                        <a:pt x="114" y="80"/>
                      </a:lnTo>
                      <a:lnTo>
                        <a:pt x="126" y="82"/>
                      </a:lnTo>
                      <a:lnTo>
                        <a:pt x="138" y="83"/>
                      </a:lnTo>
                      <a:lnTo>
                        <a:pt x="149" y="83"/>
                      </a:lnTo>
                      <a:lnTo>
                        <a:pt x="162" y="83"/>
                      </a:lnTo>
                      <a:lnTo>
                        <a:pt x="174" y="83"/>
                      </a:lnTo>
                      <a:lnTo>
                        <a:pt x="187" y="82"/>
                      </a:lnTo>
                      <a:lnTo>
                        <a:pt x="200" y="81"/>
                      </a:lnTo>
                      <a:lnTo>
                        <a:pt x="213" y="80"/>
                      </a:lnTo>
                      <a:lnTo>
                        <a:pt x="225" y="77"/>
                      </a:lnTo>
                      <a:lnTo>
                        <a:pt x="238" y="74"/>
                      </a:lnTo>
                      <a:lnTo>
                        <a:pt x="250" y="71"/>
                      </a:lnTo>
                      <a:lnTo>
                        <a:pt x="264" y="66"/>
                      </a:lnTo>
                      <a:lnTo>
                        <a:pt x="276" y="62"/>
                      </a:lnTo>
                      <a:lnTo>
                        <a:pt x="289" y="56"/>
                      </a:lnTo>
                      <a:lnTo>
                        <a:pt x="301" y="49"/>
                      </a:lnTo>
                      <a:lnTo>
                        <a:pt x="313" y="43"/>
                      </a:lnTo>
                      <a:lnTo>
                        <a:pt x="325" y="35"/>
                      </a:lnTo>
                      <a:lnTo>
                        <a:pt x="336" y="26"/>
                      </a:lnTo>
                      <a:lnTo>
                        <a:pt x="348" y="17"/>
                      </a:lnTo>
                      <a:lnTo>
                        <a:pt x="319" y="4"/>
                      </a:lnTo>
                      <a:lnTo>
                        <a:pt x="348" y="17"/>
                      </a:lnTo>
                      <a:lnTo>
                        <a:pt x="349" y="15"/>
                      </a:lnTo>
                      <a:lnTo>
                        <a:pt x="350" y="14"/>
                      </a:lnTo>
                      <a:lnTo>
                        <a:pt x="350" y="13"/>
                      </a:lnTo>
                      <a:lnTo>
                        <a:pt x="350" y="12"/>
                      </a:lnTo>
                      <a:lnTo>
                        <a:pt x="351" y="12"/>
                      </a:lnTo>
                      <a:lnTo>
                        <a:pt x="351" y="11"/>
                      </a:lnTo>
                      <a:lnTo>
                        <a:pt x="351" y="10"/>
                      </a:lnTo>
                      <a:lnTo>
                        <a:pt x="350" y="9"/>
                      </a:lnTo>
                      <a:lnTo>
                        <a:pt x="350" y="8"/>
                      </a:lnTo>
                      <a:lnTo>
                        <a:pt x="350" y="6"/>
                      </a:lnTo>
                      <a:lnTo>
                        <a:pt x="349" y="5"/>
                      </a:lnTo>
                      <a:lnTo>
                        <a:pt x="348" y="4"/>
                      </a:lnTo>
                      <a:lnTo>
                        <a:pt x="347" y="4"/>
                      </a:lnTo>
                      <a:lnTo>
                        <a:pt x="346" y="3"/>
                      </a:lnTo>
                      <a:lnTo>
                        <a:pt x="346" y="2"/>
                      </a:lnTo>
                      <a:lnTo>
                        <a:pt x="343" y="2"/>
                      </a:lnTo>
                      <a:lnTo>
                        <a:pt x="342" y="1"/>
                      </a:lnTo>
                      <a:lnTo>
                        <a:pt x="341" y="1"/>
                      </a:lnTo>
                      <a:lnTo>
                        <a:pt x="340" y="0"/>
                      </a:lnTo>
                      <a:lnTo>
                        <a:pt x="338" y="0"/>
                      </a:lnTo>
                      <a:lnTo>
                        <a:pt x="336" y="0"/>
                      </a:lnTo>
                      <a:lnTo>
                        <a:pt x="335" y="0"/>
                      </a:lnTo>
                      <a:lnTo>
                        <a:pt x="333" y="0"/>
                      </a:lnTo>
                      <a:lnTo>
                        <a:pt x="332" y="0"/>
                      </a:lnTo>
                      <a:lnTo>
                        <a:pt x="330" y="0"/>
                      </a:lnTo>
                      <a:lnTo>
                        <a:pt x="329" y="0"/>
                      </a:lnTo>
                      <a:lnTo>
                        <a:pt x="326" y="0"/>
                      </a:lnTo>
                      <a:lnTo>
                        <a:pt x="325" y="1"/>
                      </a:lnTo>
                      <a:lnTo>
                        <a:pt x="324" y="1"/>
                      </a:lnTo>
                      <a:lnTo>
                        <a:pt x="323" y="2"/>
                      </a:lnTo>
                      <a:lnTo>
                        <a:pt x="321" y="3"/>
                      </a:lnTo>
                      <a:lnTo>
                        <a:pt x="319" y="4"/>
                      </a:lnTo>
                      <a:lnTo>
                        <a:pt x="34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45" name="Freeform 117"/>
                <p:cNvSpPr>
                  <a:spLocks/>
                </p:cNvSpPr>
                <p:nvPr/>
              </p:nvSpPr>
              <p:spPr bwMode="auto">
                <a:xfrm>
                  <a:off x="493" y="341"/>
                  <a:ext cx="33" cy="20"/>
                </a:xfrm>
                <a:custGeom>
                  <a:avLst/>
                  <a:gdLst>
                    <a:gd name="T0" fmla="*/ 8 w 105"/>
                    <a:gd name="T1" fmla="*/ 20 h 61"/>
                    <a:gd name="T2" fmla="*/ 10 w 105"/>
                    <a:gd name="T3" fmla="*/ 19 h 61"/>
                    <a:gd name="T4" fmla="*/ 12 w 105"/>
                    <a:gd name="T5" fmla="*/ 18 h 61"/>
                    <a:gd name="T6" fmla="*/ 14 w 105"/>
                    <a:gd name="T7" fmla="*/ 17 h 61"/>
                    <a:gd name="T8" fmla="*/ 15 w 105"/>
                    <a:gd name="T9" fmla="*/ 16 h 61"/>
                    <a:gd name="T10" fmla="*/ 17 w 105"/>
                    <a:gd name="T11" fmla="*/ 16 h 61"/>
                    <a:gd name="T12" fmla="*/ 19 w 105"/>
                    <a:gd name="T13" fmla="*/ 14 h 61"/>
                    <a:gd name="T14" fmla="*/ 20 w 105"/>
                    <a:gd name="T15" fmla="*/ 14 h 61"/>
                    <a:gd name="T16" fmla="*/ 22 w 105"/>
                    <a:gd name="T17" fmla="*/ 13 h 61"/>
                    <a:gd name="T18" fmla="*/ 23 w 105"/>
                    <a:gd name="T19" fmla="*/ 12 h 61"/>
                    <a:gd name="T20" fmla="*/ 25 w 105"/>
                    <a:gd name="T21" fmla="*/ 11 h 61"/>
                    <a:gd name="T22" fmla="*/ 26 w 105"/>
                    <a:gd name="T23" fmla="*/ 10 h 61"/>
                    <a:gd name="T24" fmla="*/ 28 w 105"/>
                    <a:gd name="T25" fmla="*/ 9 h 61"/>
                    <a:gd name="T26" fmla="*/ 29 w 105"/>
                    <a:gd name="T27" fmla="*/ 8 h 61"/>
                    <a:gd name="T28" fmla="*/ 30 w 105"/>
                    <a:gd name="T29" fmla="*/ 6 h 61"/>
                    <a:gd name="T30" fmla="*/ 32 w 105"/>
                    <a:gd name="T31" fmla="*/ 5 h 61"/>
                    <a:gd name="T32" fmla="*/ 33 w 105"/>
                    <a:gd name="T33" fmla="*/ 4 h 61"/>
                    <a:gd name="T34" fmla="*/ 24 w 105"/>
                    <a:gd name="T35" fmla="*/ 0 h 61"/>
                    <a:gd name="T36" fmla="*/ 23 w 105"/>
                    <a:gd name="T37" fmla="*/ 2 h 61"/>
                    <a:gd name="T38" fmla="*/ 22 w 105"/>
                    <a:gd name="T39" fmla="*/ 2 h 61"/>
                    <a:gd name="T40" fmla="*/ 20 w 105"/>
                    <a:gd name="T41" fmla="*/ 3 h 61"/>
                    <a:gd name="T42" fmla="*/ 19 w 105"/>
                    <a:gd name="T43" fmla="*/ 4 h 61"/>
                    <a:gd name="T44" fmla="*/ 18 w 105"/>
                    <a:gd name="T45" fmla="*/ 5 h 61"/>
                    <a:gd name="T46" fmla="*/ 17 w 105"/>
                    <a:gd name="T47" fmla="*/ 6 h 61"/>
                    <a:gd name="T48" fmla="*/ 15 w 105"/>
                    <a:gd name="T49" fmla="*/ 7 h 61"/>
                    <a:gd name="T50" fmla="*/ 14 w 105"/>
                    <a:gd name="T51" fmla="*/ 8 h 61"/>
                    <a:gd name="T52" fmla="*/ 12 w 105"/>
                    <a:gd name="T53" fmla="*/ 9 h 61"/>
                    <a:gd name="T54" fmla="*/ 11 w 105"/>
                    <a:gd name="T55" fmla="*/ 9 h 61"/>
                    <a:gd name="T56" fmla="*/ 9 w 105"/>
                    <a:gd name="T57" fmla="*/ 10 h 61"/>
                    <a:gd name="T58" fmla="*/ 8 w 105"/>
                    <a:gd name="T59" fmla="*/ 11 h 61"/>
                    <a:gd name="T60" fmla="*/ 7 w 105"/>
                    <a:gd name="T61" fmla="*/ 11 h 61"/>
                    <a:gd name="T62" fmla="*/ 5 w 105"/>
                    <a:gd name="T63" fmla="*/ 12 h 61"/>
                    <a:gd name="T64" fmla="*/ 3 w 105"/>
                    <a:gd name="T65" fmla="*/ 13 h 61"/>
                    <a:gd name="T66" fmla="*/ 2 w 105"/>
                    <a:gd name="T67" fmla="*/ 19 h 61"/>
                    <a:gd name="T68" fmla="*/ 2 w 105"/>
                    <a:gd name="T69" fmla="*/ 14 h 61"/>
                    <a:gd name="T70" fmla="*/ 1 w 105"/>
                    <a:gd name="T71" fmla="*/ 14 h 61"/>
                    <a:gd name="T72" fmla="*/ 1 w 105"/>
                    <a:gd name="T73" fmla="*/ 15 h 61"/>
                    <a:gd name="T74" fmla="*/ 0 w 105"/>
                    <a:gd name="T75" fmla="*/ 16 h 61"/>
                    <a:gd name="T76" fmla="*/ 0 w 105"/>
                    <a:gd name="T77" fmla="*/ 16 h 61"/>
                    <a:gd name="T78" fmla="*/ 0 w 105"/>
                    <a:gd name="T79" fmla="*/ 17 h 61"/>
                    <a:gd name="T80" fmla="*/ 1 w 105"/>
                    <a:gd name="T81" fmla="*/ 17 h 61"/>
                    <a:gd name="T82" fmla="*/ 1 w 105"/>
                    <a:gd name="T83" fmla="*/ 18 h 61"/>
                    <a:gd name="T84" fmla="*/ 1 w 105"/>
                    <a:gd name="T85" fmla="*/ 19 h 61"/>
                    <a:gd name="T86" fmla="*/ 2 w 105"/>
                    <a:gd name="T87" fmla="*/ 19 h 61"/>
                    <a:gd name="T88" fmla="*/ 3 w 105"/>
                    <a:gd name="T89" fmla="*/ 20 h 61"/>
                    <a:gd name="T90" fmla="*/ 4 w 105"/>
                    <a:gd name="T91" fmla="*/ 20 h 61"/>
                    <a:gd name="T92" fmla="*/ 5 w 105"/>
                    <a:gd name="T93" fmla="*/ 20 h 61"/>
                    <a:gd name="T94" fmla="*/ 6 w 105"/>
                    <a:gd name="T95" fmla="*/ 20 h 61"/>
                    <a:gd name="T96" fmla="*/ 7 w 105"/>
                    <a:gd name="T97" fmla="*/ 20 h 61"/>
                    <a:gd name="T98" fmla="*/ 8 w 105"/>
                    <a:gd name="T99" fmla="*/ 20 h 61"/>
                    <a:gd name="T100" fmla="*/ 9 w 105"/>
                    <a:gd name="T101" fmla="*/ 14 h 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5" h="61">
                      <a:moveTo>
                        <a:pt x="30" y="42"/>
                      </a:moveTo>
                      <a:lnTo>
                        <a:pt x="27" y="60"/>
                      </a:lnTo>
                      <a:lnTo>
                        <a:pt x="30" y="59"/>
                      </a:lnTo>
                      <a:lnTo>
                        <a:pt x="33" y="58"/>
                      </a:lnTo>
                      <a:lnTo>
                        <a:pt x="36" y="57"/>
                      </a:lnTo>
                      <a:lnTo>
                        <a:pt x="38" y="56"/>
                      </a:lnTo>
                      <a:lnTo>
                        <a:pt x="41" y="53"/>
                      </a:lnTo>
                      <a:lnTo>
                        <a:pt x="44" y="52"/>
                      </a:lnTo>
                      <a:lnTo>
                        <a:pt x="46" y="51"/>
                      </a:lnTo>
                      <a:lnTo>
                        <a:pt x="49" y="50"/>
                      </a:lnTo>
                      <a:lnTo>
                        <a:pt x="52" y="49"/>
                      </a:lnTo>
                      <a:lnTo>
                        <a:pt x="54" y="48"/>
                      </a:lnTo>
                      <a:lnTo>
                        <a:pt x="56" y="45"/>
                      </a:lnTo>
                      <a:lnTo>
                        <a:pt x="59" y="44"/>
                      </a:lnTo>
                      <a:lnTo>
                        <a:pt x="62" y="43"/>
                      </a:lnTo>
                      <a:lnTo>
                        <a:pt x="64" y="42"/>
                      </a:lnTo>
                      <a:lnTo>
                        <a:pt x="67" y="41"/>
                      </a:lnTo>
                      <a:lnTo>
                        <a:pt x="70" y="39"/>
                      </a:lnTo>
                      <a:lnTo>
                        <a:pt x="72" y="38"/>
                      </a:lnTo>
                      <a:lnTo>
                        <a:pt x="74" y="36"/>
                      </a:lnTo>
                      <a:lnTo>
                        <a:pt x="76" y="34"/>
                      </a:lnTo>
                      <a:lnTo>
                        <a:pt x="79" y="33"/>
                      </a:lnTo>
                      <a:lnTo>
                        <a:pt x="81" y="32"/>
                      </a:lnTo>
                      <a:lnTo>
                        <a:pt x="83" y="30"/>
                      </a:lnTo>
                      <a:lnTo>
                        <a:pt x="86" y="28"/>
                      </a:lnTo>
                      <a:lnTo>
                        <a:pt x="88" y="26"/>
                      </a:lnTo>
                      <a:lnTo>
                        <a:pt x="90" y="25"/>
                      </a:lnTo>
                      <a:lnTo>
                        <a:pt x="92" y="23"/>
                      </a:lnTo>
                      <a:lnTo>
                        <a:pt x="95" y="22"/>
                      </a:lnTo>
                      <a:lnTo>
                        <a:pt x="97" y="19"/>
                      </a:lnTo>
                      <a:lnTo>
                        <a:pt x="99" y="18"/>
                      </a:lnTo>
                      <a:lnTo>
                        <a:pt x="101" y="16"/>
                      </a:lnTo>
                      <a:lnTo>
                        <a:pt x="104" y="15"/>
                      </a:lnTo>
                      <a:lnTo>
                        <a:pt x="105" y="13"/>
                      </a:lnTo>
                      <a:lnTo>
                        <a:pt x="78" y="0"/>
                      </a:lnTo>
                      <a:lnTo>
                        <a:pt x="75" y="1"/>
                      </a:lnTo>
                      <a:lnTo>
                        <a:pt x="74" y="2"/>
                      </a:lnTo>
                      <a:lnTo>
                        <a:pt x="72" y="5"/>
                      </a:lnTo>
                      <a:lnTo>
                        <a:pt x="70" y="6"/>
                      </a:lnTo>
                      <a:lnTo>
                        <a:pt x="69" y="7"/>
                      </a:lnTo>
                      <a:lnTo>
                        <a:pt x="66" y="9"/>
                      </a:lnTo>
                      <a:lnTo>
                        <a:pt x="64" y="10"/>
                      </a:lnTo>
                      <a:lnTo>
                        <a:pt x="63" y="11"/>
                      </a:lnTo>
                      <a:lnTo>
                        <a:pt x="61" y="13"/>
                      </a:lnTo>
                      <a:lnTo>
                        <a:pt x="58" y="15"/>
                      </a:lnTo>
                      <a:lnTo>
                        <a:pt x="56" y="16"/>
                      </a:lnTo>
                      <a:lnTo>
                        <a:pt x="54" y="17"/>
                      </a:lnTo>
                      <a:lnTo>
                        <a:pt x="53" y="18"/>
                      </a:lnTo>
                      <a:lnTo>
                        <a:pt x="50" y="19"/>
                      </a:lnTo>
                      <a:lnTo>
                        <a:pt x="48" y="21"/>
                      </a:lnTo>
                      <a:lnTo>
                        <a:pt x="46" y="23"/>
                      </a:lnTo>
                      <a:lnTo>
                        <a:pt x="44" y="24"/>
                      </a:lnTo>
                      <a:lnTo>
                        <a:pt x="42" y="25"/>
                      </a:lnTo>
                      <a:lnTo>
                        <a:pt x="39" y="26"/>
                      </a:lnTo>
                      <a:lnTo>
                        <a:pt x="38" y="27"/>
                      </a:lnTo>
                      <a:lnTo>
                        <a:pt x="35" y="28"/>
                      </a:lnTo>
                      <a:lnTo>
                        <a:pt x="32" y="30"/>
                      </a:lnTo>
                      <a:lnTo>
                        <a:pt x="30" y="31"/>
                      </a:lnTo>
                      <a:lnTo>
                        <a:pt x="28" y="32"/>
                      </a:lnTo>
                      <a:lnTo>
                        <a:pt x="25" y="33"/>
                      </a:lnTo>
                      <a:lnTo>
                        <a:pt x="23" y="34"/>
                      </a:lnTo>
                      <a:lnTo>
                        <a:pt x="21" y="35"/>
                      </a:lnTo>
                      <a:lnTo>
                        <a:pt x="19" y="36"/>
                      </a:lnTo>
                      <a:lnTo>
                        <a:pt x="16" y="38"/>
                      </a:lnTo>
                      <a:lnTo>
                        <a:pt x="13" y="39"/>
                      </a:lnTo>
                      <a:lnTo>
                        <a:pt x="11" y="40"/>
                      </a:lnTo>
                      <a:lnTo>
                        <a:pt x="8" y="41"/>
                      </a:lnTo>
                      <a:lnTo>
                        <a:pt x="6" y="58"/>
                      </a:lnTo>
                      <a:lnTo>
                        <a:pt x="8" y="41"/>
                      </a:lnTo>
                      <a:lnTo>
                        <a:pt x="6" y="42"/>
                      </a:lnTo>
                      <a:lnTo>
                        <a:pt x="5" y="43"/>
                      </a:lnTo>
                      <a:lnTo>
                        <a:pt x="4" y="43"/>
                      </a:lnTo>
                      <a:lnTo>
                        <a:pt x="3" y="44"/>
                      </a:lnTo>
                      <a:lnTo>
                        <a:pt x="2" y="45"/>
                      </a:lnTo>
                      <a:lnTo>
                        <a:pt x="2" y="47"/>
                      </a:lnTo>
                      <a:lnTo>
                        <a:pt x="0" y="48"/>
                      </a:lnTo>
                      <a:lnTo>
                        <a:pt x="0" y="49"/>
                      </a:lnTo>
                      <a:lnTo>
                        <a:pt x="0" y="50"/>
                      </a:lnTo>
                      <a:lnTo>
                        <a:pt x="0" y="51"/>
                      </a:lnTo>
                      <a:lnTo>
                        <a:pt x="0" y="52"/>
                      </a:lnTo>
                      <a:lnTo>
                        <a:pt x="2" y="53"/>
                      </a:lnTo>
                      <a:lnTo>
                        <a:pt x="2" y="55"/>
                      </a:lnTo>
                      <a:lnTo>
                        <a:pt x="3" y="56"/>
                      </a:lnTo>
                      <a:lnTo>
                        <a:pt x="4" y="57"/>
                      </a:lnTo>
                      <a:lnTo>
                        <a:pt x="5" y="58"/>
                      </a:lnTo>
                      <a:lnTo>
                        <a:pt x="6" y="59"/>
                      </a:lnTo>
                      <a:lnTo>
                        <a:pt x="7" y="59"/>
                      </a:lnTo>
                      <a:lnTo>
                        <a:pt x="10" y="60"/>
                      </a:lnTo>
                      <a:lnTo>
                        <a:pt x="11" y="60"/>
                      </a:lnTo>
                      <a:lnTo>
                        <a:pt x="12" y="61"/>
                      </a:lnTo>
                      <a:lnTo>
                        <a:pt x="13" y="61"/>
                      </a:lnTo>
                      <a:lnTo>
                        <a:pt x="15" y="61"/>
                      </a:lnTo>
                      <a:lnTo>
                        <a:pt x="16" y="61"/>
                      </a:lnTo>
                      <a:lnTo>
                        <a:pt x="19" y="61"/>
                      </a:lnTo>
                      <a:lnTo>
                        <a:pt x="20" y="61"/>
                      </a:lnTo>
                      <a:lnTo>
                        <a:pt x="22" y="61"/>
                      </a:lnTo>
                      <a:lnTo>
                        <a:pt x="23" y="61"/>
                      </a:lnTo>
                      <a:lnTo>
                        <a:pt x="25" y="60"/>
                      </a:lnTo>
                      <a:lnTo>
                        <a:pt x="27" y="60"/>
                      </a:lnTo>
                      <a:lnTo>
                        <a:pt x="3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46" name="Freeform 118"/>
                <p:cNvSpPr>
                  <a:spLocks/>
                </p:cNvSpPr>
                <p:nvPr/>
              </p:nvSpPr>
              <p:spPr bwMode="auto">
                <a:xfrm>
                  <a:off x="496" y="328"/>
                  <a:ext cx="119" cy="43"/>
                </a:xfrm>
                <a:custGeom>
                  <a:avLst/>
                  <a:gdLst>
                    <a:gd name="T0" fmla="*/ 108 w 372"/>
                    <a:gd name="T1" fmla="*/ 3 h 132"/>
                    <a:gd name="T2" fmla="*/ 104 w 372"/>
                    <a:gd name="T3" fmla="*/ 10 h 132"/>
                    <a:gd name="T4" fmla="*/ 99 w 372"/>
                    <a:gd name="T5" fmla="*/ 16 h 132"/>
                    <a:gd name="T6" fmla="*/ 94 w 372"/>
                    <a:gd name="T7" fmla="*/ 21 h 132"/>
                    <a:gd name="T8" fmla="*/ 87 w 372"/>
                    <a:gd name="T9" fmla="*/ 25 h 132"/>
                    <a:gd name="T10" fmla="*/ 81 w 372"/>
                    <a:gd name="T11" fmla="*/ 29 h 132"/>
                    <a:gd name="T12" fmla="*/ 74 w 372"/>
                    <a:gd name="T13" fmla="*/ 32 h 132"/>
                    <a:gd name="T14" fmla="*/ 67 w 372"/>
                    <a:gd name="T15" fmla="*/ 34 h 132"/>
                    <a:gd name="T16" fmla="*/ 59 w 372"/>
                    <a:gd name="T17" fmla="*/ 35 h 132"/>
                    <a:gd name="T18" fmla="*/ 52 w 372"/>
                    <a:gd name="T19" fmla="*/ 36 h 132"/>
                    <a:gd name="T20" fmla="*/ 44 w 372"/>
                    <a:gd name="T21" fmla="*/ 36 h 132"/>
                    <a:gd name="T22" fmla="*/ 37 w 372"/>
                    <a:gd name="T23" fmla="*/ 35 h 132"/>
                    <a:gd name="T24" fmla="*/ 30 w 372"/>
                    <a:gd name="T25" fmla="*/ 35 h 132"/>
                    <a:gd name="T26" fmla="*/ 23 w 372"/>
                    <a:gd name="T27" fmla="*/ 33 h 132"/>
                    <a:gd name="T28" fmla="*/ 18 w 372"/>
                    <a:gd name="T29" fmla="*/ 31 h 132"/>
                    <a:gd name="T30" fmla="*/ 12 w 372"/>
                    <a:gd name="T31" fmla="*/ 29 h 132"/>
                    <a:gd name="T32" fmla="*/ 8 w 372"/>
                    <a:gd name="T33" fmla="*/ 27 h 132"/>
                    <a:gd name="T34" fmla="*/ 3 w 372"/>
                    <a:gd name="T35" fmla="*/ 33 h 132"/>
                    <a:gd name="T36" fmla="*/ 9 w 372"/>
                    <a:gd name="T37" fmla="*/ 36 h 132"/>
                    <a:gd name="T38" fmla="*/ 16 w 372"/>
                    <a:gd name="T39" fmla="*/ 39 h 132"/>
                    <a:gd name="T40" fmla="*/ 23 w 372"/>
                    <a:gd name="T41" fmla="*/ 41 h 132"/>
                    <a:gd name="T42" fmla="*/ 31 w 372"/>
                    <a:gd name="T43" fmla="*/ 42 h 132"/>
                    <a:gd name="T44" fmla="*/ 40 w 372"/>
                    <a:gd name="T45" fmla="*/ 43 h 132"/>
                    <a:gd name="T46" fmla="*/ 48 w 372"/>
                    <a:gd name="T47" fmla="*/ 43 h 132"/>
                    <a:gd name="T48" fmla="*/ 57 w 372"/>
                    <a:gd name="T49" fmla="*/ 43 h 132"/>
                    <a:gd name="T50" fmla="*/ 66 w 372"/>
                    <a:gd name="T51" fmla="*/ 41 h 132"/>
                    <a:gd name="T52" fmla="*/ 75 w 372"/>
                    <a:gd name="T53" fmla="*/ 39 h 132"/>
                    <a:gd name="T54" fmla="*/ 83 w 372"/>
                    <a:gd name="T55" fmla="*/ 37 h 132"/>
                    <a:gd name="T56" fmla="*/ 91 w 372"/>
                    <a:gd name="T57" fmla="*/ 33 h 132"/>
                    <a:gd name="T58" fmla="*/ 99 w 372"/>
                    <a:gd name="T59" fmla="*/ 28 h 132"/>
                    <a:gd name="T60" fmla="*/ 106 w 372"/>
                    <a:gd name="T61" fmla="*/ 23 h 132"/>
                    <a:gd name="T62" fmla="*/ 111 w 372"/>
                    <a:gd name="T63" fmla="*/ 16 h 132"/>
                    <a:gd name="T64" fmla="*/ 117 w 372"/>
                    <a:gd name="T65" fmla="*/ 9 h 132"/>
                    <a:gd name="T66" fmla="*/ 108 w 372"/>
                    <a:gd name="T67" fmla="*/ 3 h 132"/>
                    <a:gd name="T68" fmla="*/ 119 w 372"/>
                    <a:gd name="T69" fmla="*/ 4 h 132"/>
                    <a:gd name="T70" fmla="*/ 119 w 372"/>
                    <a:gd name="T71" fmla="*/ 4 h 132"/>
                    <a:gd name="T72" fmla="*/ 119 w 372"/>
                    <a:gd name="T73" fmla="*/ 3 h 132"/>
                    <a:gd name="T74" fmla="*/ 119 w 372"/>
                    <a:gd name="T75" fmla="*/ 2 h 132"/>
                    <a:gd name="T76" fmla="*/ 118 w 372"/>
                    <a:gd name="T77" fmla="*/ 2 h 132"/>
                    <a:gd name="T78" fmla="*/ 117 w 372"/>
                    <a:gd name="T79" fmla="*/ 1 h 132"/>
                    <a:gd name="T80" fmla="*/ 116 w 372"/>
                    <a:gd name="T81" fmla="*/ 1 h 132"/>
                    <a:gd name="T82" fmla="*/ 116 w 372"/>
                    <a:gd name="T83" fmla="*/ 0 h 132"/>
                    <a:gd name="T84" fmla="*/ 115 w 372"/>
                    <a:gd name="T85" fmla="*/ 0 h 132"/>
                    <a:gd name="T86" fmla="*/ 114 w 372"/>
                    <a:gd name="T87" fmla="*/ 0 h 132"/>
                    <a:gd name="T88" fmla="*/ 113 w 372"/>
                    <a:gd name="T89" fmla="*/ 0 h 132"/>
                    <a:gd name="T90" fmla="*/ 111 w 372"/>
                    <a:gd name="T91" fmla="*/ 0 h 132"/>
                    <a:gd name="T92" fmla="*/ 111 w 372"/>
                    <a:gd name="T93" fmla="*/ 1 h 132"/>
                    <a:gd name="T94" fmla="*/ 110 w 372"/>
                    <a:gd name="T95" fmla="*/ 1 h 132"/>
                    <a:gd name="T96" fmla="*/ 109 w 372"/>
                    <a:gd name="T97" fmla="*/ 2 h 132"/>
                    <a:gd name="T98" fmla="*/ 108 w 372"/>
                    <a:gd name="T99" fmla="*/ 2 h 132"/>
                    <a:gd name="T100" fmla="*/ 119 w 372"/>
                    <a:gd name="T101" fmla="*/ 5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2" h="132">
                      <a:moveTo>
                        <a:pt x="371" y="14"/>
                      </a:moveTo>
                      <a:lnTo>
                        <a:pt x="339" y="8"/>
                      </a:lnTo>
                      <a:lnTo>
                        <a:pt x="332" y="20"/>
                      </a:lnTo>
                      <a:lnTo>
                        <a:pt x="326" y="30"/>
                      </a:lnTo>
                      <a:lnTo>
                        <a:pt x="319" y="40"/>
                      </a:lnTo>
                      <a:lnTo>
                        <a:pt x="311" y="49"/>
                      </a:lnTo>
                      <a:lnTo>
                        <a:pt x="303" y="57"/>
                      </a:lnTo>
                      <a:lnTo>
                        <a:pt x="293" y="65"/>
                      </a:lnTo>
                      <a:lnTo>
                        <a:pt x="284" y="72"/>
                      </a:lnTo>
                      <a:lnTo>
                        <a:pt x="273" y="78"/>
                      </a:lnTo>
                      <a:lnTo>
                        <a:pt x="263" y="83"/>
                      </a:lnTo>
                      <a:lnTo>
                        <a:pt x="253" y="89"/>
                      </a:lnTo>
                      <a:lnTo>
                        <a:pt x="242" y="93"/>
                      </a:lnTo>
                      <a:lnTo>
                        <a:pt x="231" y="97"/>
                      </a:lnTo>
                      <a:lnTo>
                        <a:pt x="220" y="100"/>
                      </a:lnTo>
                      <a:lnTo>
                        <a:pt x="209" y="104"/>
                      </a:lnTo>
                      <a:lnTo>
                        <a:pt x="197" y="106"/>
                      </a:lnTo>
                      <a:lnTo>
                        <a:pt x="185" y="107"/>
                      </a:lnTo>
                      <a:lnTo>
                        <a:pt x="174" y="108"/>
                      </a:lnTo>
                      <a:lnTo>
                        <a:pt x="161" y="109"/>
                      </a:lnTo>
                      <a:lnTo>
                        <a:pt x="150" y="110"/>
                      </a:lnTo>
                      <a:lnTo>
                        <a:pt x="138" y="110"/>
                      </a:lnTo>
                      <a:lnTo>
                        <a:pt x="126" y="109"/>
                      </a:lnTo>
                      <a:lnTo>
                        <a:pt x="115" y="108"/>
                      </a:lnTo>
                      <a:lnTo>
                        <a:pt x="104" y="107"/>
                      </a:lnTo>
                      <a:lnTo>
                        <a:pt x="93" y="106"/>
                      </a:lnTo>
                      <a:lnTo>
                        <a:pt x="83" y="104"/>
                      </a:lnTo>
                      <a:lnTo>
                        <a:pt x="73" y="101"/>
                      </a:lnTo>
                      <a:lnTo>
                        <a:pt x="64" y="99"/>
                      </a:lnTo>
                      <a:lnTo>
                        <a:pt x="55" y="96"/>
                      </a:lnTo>
                      <a:lnTo>
                        <a:pt x="46" y="92"/>
                      </a:lnTo>
                      <a:lnTo>
                        <a:pt x="38" y="89"/>
                      </a:lnTo>
                      <a:lnTo>
                        <a:pt x="31" y="85"/>
                      </a:lnTo>
                      <a:lnTo>
                        <a:pt x="24" y="82"/>
                      </a:lnTo>
                      <a:lnTo>
                        <a:pt x="0" y="98"/>
                      </a:lnTo>
                      <a:lnTo>
                        <a:pt x="8" y="102"/>
                      </a:lnTo>
                      <a:lnTo>
                        <a:pt x="18" y="107"/>
                      </a:lnTo>
                      <a:lnTo>
                        <a:pt x="27" y="112"/>
                      </a:lnTo>
                      <a:lnTo>
                        <a:pt x="39" y="116"/>
                      </a:lnTo>
                      <a:lnTo>
                        <a:pt x="49" y="119"/>
                      </a:lnTo>
                      <a:lnTo>
                        <a:pt x="60" y="123"/>
                      </a:lnTo>
                      <a:lnTo>
                        <a:pt x="73" y="125"/>
                      </a:lnTo>
                      <a:lnTo>
                        <a:pt x="85" y="127"/>
                      </a:lnTo>
                      <a:lnTo>
                        <a:pt x="98" y="130"/>
                      </a:lnTo>
                      <a:lnTo>
                        <a:pt x="110" y="131"/>
                      </a:lnTo>
                      <a:lnTo>
                        <a:pt x="124" y="132"/>
                      </a:lnTo>
                      <a:lnTo>
                        <a:pt x="137" y="132"/>
                      </a:lnTo>
                      <a:lnTo>
                        <a:pt x="151" y="132"/>
                      </a:lnTo>
                      <a:lnTo>
                        <a:pt x="165" y="132"/>
                      </a:lnTo>
                      <a:lnTo>
                        <a:pt x="178" y="131"/>
                      </a:lnTo>
                      <a:lnTo>
                        <a:pt x="192" y="130"/>
                      </a:lnTo>
                      <a:lnTo>
                        <a:pt x="205" y="127"/>
                      </a:lnTo>
                      <a:lnTo>
                        <a:pt x="220" y="124"/>
                      </a:lnTo>
                      <a:lnTo>
                        <a:pt x="234" y="121"/>
                      </a:lnTo>
                      <a:lnTo>
                        <a:pt x="247" y="117"/>
                      </a:lnTo>
                      <a:lnTo>
                        <a:pt x="260" y="113"/>
                      </a:lnTo>
                      <a:lnTo>
                        <a:pt x="272" y="107"/>
                      </a:lnTo>
                      <a:lnTo>
                        <a:pt x="285" y="101"/>
                      </a:lnTo>
                      <a:lnTo>
                        <a:pt x="297" y="95"/>
                      </a:lnTo>
                      <a:lnTo>
                        <a:pt x="309" y="87"/>
                      </a:lnTo>
                      <a:lnTo>
                        <a:pt x="320" y="79"/>
                      </a:lnTo>
                      <a:lnTo>
                        <a:pt x="330" y="70"/>
                      </a:lnTo>
                      <a:lnTo>
                        <a:pt x="340" y="61"/>
                      </a:lnTo>
                      <a:lnTo>
                        <a:pt x="348" y="50"/>
                      </a:lnTo>
                      <a:lnTo>
                        <a:pt x="357" y="39"/>
                      </a:lnTo>
                      <a:lnTo>
                        <a:pt x="365" y="28"/>
                      </a:lnTo>
                      <a:lnTo>
                        <a:pt x="371" y="14"/>
                      </a:lnTo>
                      <a:lnTo>
                        <a:pt x="339" y="8"/>
                      </a:lnTo>
                      <a:lnTo>
                        <a:pt x="371" y="14"/>
                      </a:lnTo>
                      <a:lnTo>
                        <a:pt x="372" y="13"/>
                      </a:lnTo>
                      <a:lnTo>
                        <a:pt x="372" y="12"/>
                      </a:lnTo>
                      <a:lnTo>
                        <a:pt x="372" y="11"/>
                      </a:lnTo>
                      <a:lnTo>
                        <a:pt x="372" y="10"/>
                      </a:lnTo>
                      <a:lnTo>
                        <a:pt x="372" y="8"/>
                      </a:lnTo>
                      <a:lnTo>
                        <a:pt x="371" y="7"/>
                      </a:lnTo>
                      <a:lnTo>
                        <a:pt x="371" y="6"/>
                      </a:lnTo>
                      <a:lnTo>
                        <a:pt x="370" y="6"/>
                      </a:lnTo>
                      <a:lnTo>
                        <a:pt x="370" y="5"/>
                      </a:lnTo>
                      <a:lnTo>
                        <a:pt x="369" y="4"/>
                      </a:lnTo>
                      <a:lnTo>
                        <a:pt x="366" y="3"/>
                      </a:lnTo>
                      <a:lnTo>
                        <a:pt x="364" y="2"/>
                      </a:lnTo>
                      <a:lnTo>
                        <a:pt x="363" y="2"/>
                      </a:lnTo>
                      <a:lnTo>
                        <a:pt x="362" y="0"/>
                      </a:lnTo>
                      <a:lnTo>
                        <a:pt x="360" y="0"/>
                      </a:lnTo>
                      <a:lnTo>
                        <a:pt x="358" y="0"/>
                      </a:lnTo>
                      <a:lnTo>
                        <a:pt x="357" y="0"/>
                      </a:lnTo>
                      <a:lnTo>
                        <a:pt x="355" y="0"/>
                      </a:lnTo>
                      <a:lnTo>
                        <a:pt x="354" y="0"/>
                      </a:lnTo>
                      <a:lnTo>
                        <a:pt x="352" y="0"/>
                      </a:lnTo>
                      <a:lnTo>
                        <a:pt x="350" y="0"/>
                      </a:lnTo>
                      <a:lnTo>
                        <a:pt x="348" y="0"/>
                      </a:lnTo>
                      <a:lnTo>
                        <a:pt x="347" y="2"/>
                      </a:lnTo>
                      <a:lnTo>
                        <a:pt x="346" y="2"/>
                      </a:lnTo>
                      <a:lnTo>
                        <a:pt x="345" y="3"/>
                      </a:lnTo>
                      <a:lnTo>
                        <a:pt x="344" y="3"/>
                      </a:lnTo>
                      <a:lnTo>
                        <a:pt x="343" y="4"/>
                      </a:lnTo>
                      <a:lnTo>
                        <a:pt x="340" y="5"/>
                      </a:lnTo>
                      <a:lnTo>
                        <a:pt x="340" y="6"/>
                      </a:lnTo>
                      <a:lnTo>
                        <a:pt x="339" y="7"/>
                      </a:lnTo>
                      <a:lnTo>
                        <a:pt x="339" y="8"/>
                      </a:lnTo>
                      <a:lnTo>
                        <a:pt x="37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47" name="Freeform 119"/>
                <p:cNvSpPr>
                  <a:spLocks/>
                </p:cNvSpPr>
                <p:nvPr/>
              </p:nvSpPr>
              <p:spPr bwMode="auto">
                <a:xfrm>
                  <a:off x="592" y="331"/>
                  <a:ext cx="23" cy="21"/>
                </a:xfrm>
                <a:custGeom>
                  <a:avLst/>
                  <a:gdLst>
                    <a:gd name="T0" fmla="*/ 10 w 68"/>
                    <a:gd name="T1" fmla="*/ 19 h 64"/>
                    <a:gd name="T2" fmla="*/ 12 w 68"/>
                    <a:gd name="T3" fmla="*/ 18 h 64"/>
                    <a:gd name="T4" fmla="*/ 13 w 68"/>
                    <a:gd name="T5" fmla="*/ 17 h 64"/>
                    <a:gd name="T6" fmla="*/ 14 w 68"/>
                    <a:gd name="T7" fmla="*/ 16 h 64"/>
                    <a:gd name="T8" fmla="*/ 15 w 68"/>
                    <a:gd name="T9" fmla="*/ 15 h 64"/>
                    <a:gd name="T10" fmla="*/ 15 w 68"/>
                    <a:gd name="T11" fmla="*/ 14 h 64"/>
                    <a:gd name="T12" fmla="*/ 16 w 68"/>
                    <a:gd name="T13" fmla="*/ 13 h 64"/>
                    <a:gd name="T14" fmla="*/ 17 w 68"/>
                    <a:gd name="T15" fmla="*/ 12 h 64"/>
                    <a:gd name="T16" fmla="*/ 18 w 68"/>
                    <a:gd name="T17" fmla="*/ 11 h 64"/>
                    <a:gd name="T18" fmla="*/ 19 w 68"/>
                    <a:gd name="T19" fmla="*/ 10 h 64"/>
                    <a:gd name="T20" fmla="*/ 19 w 68"/>
                    <a:gd name="T21" fmla="*/ 9 h 64"/>
                    <a:gd name="T22" fmla="*/ 20 w 68"/>
                    <a:gd name="T23" fmla="*/ 8 h 64"/>
                    <a:gd name="T24" fmla="*/ 21 w 68"/>
                    <a:gd name="T25" fmla="*/ 7 h 64"/>
                    <a:gd name="T26" fmla="*/ 21 w 68"/>
                    <a:gd name="T27" fmla="*/ 5 h 64"/>
                    <a:gd name="T28" fmla="*/ 22 w 68"/>
                    <a:gd name="T29" fmla="*/ 4 h 64"/>
                    <a:gd name="T30" fmla="*/ 23 w 68"/>
                    <a:gd name="T31" fmla="*/ 3 h 64"/>
                    <a:gd name="T32" fmla="*/ 23 w 68"/>
                    <a:gd name="T33" fmla="*/ 2 h 64"/>
                    <a:gd name="T34" fmla="*/ 12 w 68"/>
                    <a:gd name="T35" fmla="*/ 1 h 64"/>
                    <a:gd name="T36" fmla="*/ 11 w 68"/>
                    <a:gd name="T37" fmla="*/ 2 h 64"/>
                    <a:gd name="T38" fmla="*/ 10 w 68"/>
                    <a:gd name="T39" fmla="*/ 2 h 64"/>
                    <a:gd name="T40" fmla="*/ 10 w 68"/>
                    <a:gd name="T41" fmla="*/ 4 h 64"/>
                    <a:gd name="T42" fmla="*/ 9 w 68"/>
                    <a:gd name="T43" fmla="*/ 5 h 64"/>
                    <a:gd name="T44" fmla="*/ 9 w 68"/>
                    <a:gd name="T45" fmla="*/ 5 h 64"/>
                    <a:gd name="T46" fmla="*/ 8 w 68"/>
                    <a:gd name="T47" fmla="*/ 7 h 64"/>
                    <a:gd name="T48" fmla="*/ 7 w 68"/>
                    <a:gd name="T49" fmla="*/ 8 h 64"/>
                    <a:gd name="T50" fmla="*/ 7 w 68"/>
                    <a:gd name="T51" fmla="*/ 8 h 64"/>
                    <a:gd name="T52" fmla="*/ 6 w 68"/>
                    <a:gd name="T53" fmla="*/ 10 h 64"/>
                    <a:gd name="T54" fmla="*/ 5 w 68"/>
                    <a:gd name="T55" fmla="*/ 10 h 64"/>
                    <a:gd name="T56" fmla="*/ 4 w 68"/>
                    <a:gd name="T57" fmla="*/ 11 h 64"/>
                    <a:gd name="T58" fmla="*/ 4 w 68"/>
                    <a:gd name="T59" fmla="*/ 12 h 64"/>
                    <a:gd name="T60" fmla="*/ 3 w 68"/>
                    <a:gd name="T61" fmla="*/ 13 h 64"/>
                    <a:gd name="T62" fmla="*/ 2 w 68"/>
                    <a:gd name="T63" fmla="*/ 14 h 64"/>
                    <a:gd name="T64" fmla="*/ 1 w 68"/>
                    <a:gd name="T65" fmla="*/ 15 h 64"/>
                    <a:gd name="T66" fmla="*/ 1 w 68"/>
                    <a:gd name="T67" fmla="*/ 19 h 64"/>
                    <a:gd name="T68" fmla="*/ 0 w 68"/>
                    <a:gd name="T69" fmla="*/ 16 h 64"/>
                    <a:gd name="T70" fmla="*/ 0 w 68"/>
                    <a:gd name="T71" fmla="*/ 16 h 64"/>
                    <a:gd name="T72" fmla="*/ 0 w 68"/>
                    <a:gd name="T73" fmla="*/ 17 h 64"/>
                    <a:gd name="T74" fmla="*/ 0 w 68"/>
                    <a:gd name="T75" fmla="*/ 18 h 64"/>
                    <a:gd name="T76" fmla="*/ 0 w 68"/>
                    <a:gd name="T77" fmla="*/ 19 h 64"/>
                    <a:gd name="T78" fmla="*/ 1 w 68"/>
                    <a:gd name="T79" fmla="*/ 19 h 64"/>
                    <a:gd name="T80" fmla="*/ 1 w 68"/>
                    <a:gd name="T81" fmla="*/ 20 h 64"/>
                    <a:gd name="T82" fmla="*/ 2 w 68"/>
                    <a:gd name="T83" fmla="*/ 20 h 64"/>
                    <a:gd name="T84" fmla="*/ 3 w 68"/>
                    <a:gd name="T85" fmla="*/ 21 h 64"/>
                    <a:gd name="T86" fmla="*/ 4 w 68"/>
                    <a:gd name="T87" fmla="*/ 21 h 64"/>
                    <a:gd name="T88" fmla="*/ 5 w 68"/>
                    <a:gd name="T89" fmla="*/ 21 h 64"/>
                    <a:gd name="T90" fmla="*/ 6 w 68"/>
                    <a:gd name="T91" fmla="*/ 21 h 64"/>
                    <a:gd name="T92" fmla="*/ 7 w 68"/>
                    <a:gd name="T93" fmla="*/ 21 h 64"/>
                    <a:gd name="T94" fmla="*/ 8 w 68"/>
                    <a:gd name="T95" fmla="*/ 21 h 64"/>
                    <a:gd name="T96" fmla="*/ 9 w 68"/>
                    <a:gd name="T97" fmla="*/ 20 h 64"/>
                    <a:gd name="T98" fmla="*/ 10 w 68"/>
                    <a:gd name="T99" fmla="*/ 19 h 64"/>
                    <a:gd name="T100" fmla="*/ 10 w 68"/>
                    <a:gd name="T101" fmla="*/ 15 h 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8" h="64">
                      <a:moveTo>
                        <a:pt x="30" y="47"/>
                      </a:moveTo>
                      <a:lnTo>
                        <a:pt x="31" y="58"/>
                      </a:lnTo>
                      <a:lnTo>
                        <a:pt x="33" y="57"/>
                      </a:lnTo>
                      <a:lnTo>
                        <a:pt x="35" y="56"/>
                      </a:lnTo>
                      <a:lnTo>
                        <a:pt x="36" y="54"/>
                      </a:lnTo>
                      <a:lnTo>
                        <a:pt x="37" y="53"/>
                      </a:lnTo>
                      <a:lnTo>
                        <a:pt x="38" y="50"/>
                      </a:lnTo>
                      <a:lnTo>
                        <a:pt x="41" y="49"/>
                      </a:lnTo>
                      <a:lnTo>
                        <a:pt x="42" y="48"/>
                      </a:lnTo>
                      <a:lnTo>
                        <a:pt x="43" y="46"/>
                      </a:lnTo>
                      <a:lnTo>
                        <a:pt x="44" y="45"/>
                      </a:lnTo>
                      <a:lnTo>
                        <a:pt x="45" y="43"/>
                      </a:lnTo>
                      <a:lnTo>
                        <a:pt x="47" y="41"/>
                      </a:lnTo>
                      <a:lnTo>
                        <a:pt x="48" y="40"/>
                      </a:lnTo>
                      <a:lnTo>
                        <a:pt x="50" y="38"/>
                      </a:lnTo>
                      <a:lnTo>
                        <a:pt x="50" y="37"/>
                      </a:lnTo>
                      <a:lnTo>
                        <a:pt x="52" y="34"/>
                      </a:lnTo>
                      <a:lnTo>
                        <a:pt x="53" y="33"/>
                      </a:lnTo>
                      <a:lnTo>
                        <a:pt x="54" y="31"/>
                      </a:lnTo>
                      <a:lnTo>
                        <a:pt x="55" y="30"/>
                      </a:lnTo>
                      <a:lnTo>
                        <a:pt x="56" y="29"/>
                      </a:lnTo>
                      <a:lnTo>
                        <a:pt x="56" y="26"/>
                      </a:lnTo>
                      <a:lnTo>
                        <a:pt x="59" y="25"/>
                      </a:lnTo>
                      <a:lnTo>
                        <a:pt x="59" y="23"/>
                      </a:lnTo>
                      <a:lnTo>
                        <a:pt x="60" y="22"/>
                      </a:lnTo>
                      <a:lnTo>
                        <a:pt x="61" y="20"/>
                      </a:lnTo>
                      <a:lnTo>
                        <a:pt x="62" y="19"/>
                      </a:lnTo>
                      <a:lnTo>
                        <a:pt x="63" y="16"/>
                      </a:lnTo>
                      <a:lnTo>
                        <a:pt x="63" y="15"/>
                      </a:lnTo>
                      <a:lnTo>
                        <a:pt x="65" y="13"/>
                      </a:lnTo>
                      <a:lnTo>
                        <a:pt x="65" y="12"/>
                      </a:lnTo>
                      <a:lnTo>
                        <a:pt x="67" y="9"/>
                      </a:lnTo>
                      <a:lnTo>
                        <a:pt x="68" y="8"/>
                      </a:lnTo>
                      <a:lnTo>
                        <a:pt x="68" y="6"/>
                      </a:lnTo>
                      <a:lnTo>
                        <a:pt x="36" y="0"/>
                      </a:lnTo>
                      <a:lnTo>
                        <a:pt x="35" y="2"/>
                      </a:lnTo>
                      <a:lnTo>
                        <a:pt x="34" y="3"/>
                      </a:lnTo>
                      <a:lnTo>
                        <a:pt x="33" y="5"/>
                      </a:lnTo>
                      <a:lnTo>
                        <a:pt x="33" y="6"/>
                      </a:lnTo>
                      <a:lnTo>
                        <a:pt x="31" y="7"/>
                      </a:lnTo>
                      <a:lnTo>
                        <a:pt x="30" y="9"/>
                      </a:lnTo>
                      <a:lnTo>
                        <a:pt x="29" y="11"/>
                      </a:lnTo>
                      <a:lnTo>
                        <a:pt x="29" y="12"/>
                      </a:lnTo>
                      <a:lnTo>
                        <a:pt x="28" y="14"/>
                      </a:lnTo>
                      <a:lnTo>
                        <a:pt x="27" y="15"/>
                      </a:lnTo>
                      <a:lnTo>
                        <a:pt x="26" y="16"/>
                      </a:lnTo>
                      <a:lnTo>
                        <a:pt x="26" y="19"/>
                      </a:lnTo>
                      <a:lnTo>
                        <a:pt x="25" y="20"/>
                      </a:lnTo>
                      <a:lnTo>
                        <a:pt x="24" y="21"/>
                      </a:lnTo>
                      <a:lnTo>
                        <a:pt x="22" y="23"/>
                      </a:lnTo>
                      <a:lnTo>
                        <a:pt x="21" y="24"/>
                      </a:lnTo>
                      <a:lnTo>
                        <a:pt x="20" y="25"/>
                      </a:lnTo>
                      <a:lnTo>
                        <a:pt x="19" y="26"/>
                      </a:lnTo>
                      <a:lnTo>
                        <a:pt x="18" y="29"/>
                      </a:lnTo>
                      <a:lnTo>
                        <a:pt x="17" y="30"/>
                      </a:lnTo>
                      <a:lnTo>
                        <a:pt x="16" y="31"/>
                      </a:lnTo>
                      <a:lnTo>
                        <a:pt x="14" y="33"/>
                      </a:lnTo>
                      <a:lnTo>
                        <a:pt x="13" y="34"/>
                      </a:lnTo>
                      <a:lnTo>
                        <a:pt x="12" y="36"/>
                      </a:lnTo>
                      <a:lnTo>
                        <a:pt x="11" y="37"/>
                      </a:lnTo>
                      <a:lnTo>
                        <a:pt x="10" y="39"/>
                      </a:lnTo>
                      <a:lnTo>
                        <a:pt x="9" y="40"/>
                      </a:lnTo>
                      <a:lnTo>
                        <a:pt x="8" y="41"/>
                      </a:lnTo>
                      <a:lnTo>
                        <a:pt x="7" y="42"/>
                      </a:lnTo>
                      <a:lnTo>
                        <a:pt x="4" y="45"/>
                      </a:lnTo>
                      <a:lnTo>
                        <a:pt x="3" y="46"/>
                      </a:lnTo>
                      <a:lnTo>
                        <a:pt x="2" y="48"/>
                      </a:lnTo>
                      <a:lnTo>
                        <a:pt x="3" y="59"/>
                      </a:lnTo>
                      <a:lnTo>
                        <a:pt x="2" y="48"/>
                      </a:lnTo>
                      <a:lnTo>
                        <a:pt x="1" y="48"/>
                      </a:lnTo>
                      <a:lnTo>
                        <a:pt x="0" y="49"/>
                      </a:lnTo>
                      <a:lnTo>
                        <a:pt x="0" y="50"/>
                      </a:lnTo>
                      <a:lnTo>
                        <a:pt x="0" y="51"/>
                      </a:lnTo>
                      <a:lnTo>
                        <a:pt x="0" y="53"/>
                      </a:lnTo>
                      <a:lnTo>
                        <a:pt x="0" y="54"/>
                      </a:lnTo>
                      <a:lnTo>
                        <a:pt x="0" y="55"/>
                      </a:lnTo>
                      <a:lnTo>
                        <a:pt x="0" y="56"/>
                      </a:lnTo>
                      <a:lnTo>
                        <a:pt x="0" y="57"/>
                      </a:lnTo>
                      <a:lnTo>
                        <a:pt x="1" y="58"/>
                      </a:lnTo>
                      <a:lnTo>
                        <a:pt x="2" y="59"/>
                      </a:lnTo>
                      <a:lnTo>
                        <a:pt x="3" y="59"/>
                      </a:lnTo>
                      <a:lnTo>
                        <a:pt x="4" y="60"/>
                      </a:lnTo>
                      <a:lnTo>
                        <a:pt x="5" y="62"/>
                      </a:lnTo>
                      <a:lnTo>
                        <a:pt x="7" y="62"/>
                      </a:lnTo>
                      <a:lnTo>
                        <a:pt x="8" y="63"/>
                      </a:lnTo>
                      <a:lnTo>
                        <a:pt x="9" y="63"/>
                      </a:lnTo>
                      <a:lnTo>
                        <a:pt x="11" y="64"/>
                      </a:lnTo>
                      <a:lnTo>
                        <a:pt x="12" y="64"/>
                      </a:lnTo>
                      <a:lnTo>
                        <a:pt x="13" y="64"/>
                      </a:lnTo>
                      <a:lnTo>
                        <a:pt x="16" y="64"/>
                      </a:lnTo>
                      <a:lnTo>
                        <a:pt x="17" y="64"/>
                      </a:lnTo>
                      <a:lnTo>
                        <a:pt x="19" y="64"/>
                      </a:lnTo>
                      <a:lnTo>
                        <a:pt x="20" y="64"/>
                      </a:lnTo>
                      <a:lnTo>
                        <a:pt x="22" y="64"/>
                      </a:lnTo>
                      <a:lnTo>
                        <a:pt x="24" y="64"/>
                      </a:lnTo>
                      <a:lnTo>
                        <a:pt x="25" y="63"/>
                      </a:lnTo>
                      <a:lnTo>
                        <a:pt x="26" y="63"/>
                      </a:lnTo>
                      <a:lnTo>
                        <a:pt x="27" y="62"/>
                      </a:lnTo>
                      <a:lnTo>
                        <a:pt x="29" y="62"/>
                      </a:lnTo>
                      <a:lnTo>
                        <a:pt x="30" y="59"/>
                      </a:lnTo>
                      <a:lnTo>
                        <a:pt x="31" y="58"/>
                      </a:lnTo>
                      <a:lnTo>
                        <a:pt x="3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48" name="Freeform 120"/>
                <p:cNvSpPr>
                  <a:spLocks/>
                </p:cNvSpPr>
                <p:nvPr/>
              </p:nvSpPr>
              <p:spPr bwMode="auto">
                <a:xfrm>
                  <a:off x="594" y="317"/>
                  <a:ext cx="182" cy="54"/>
                </a:xfrm>
                <a:custGeom>
                  <a:avLst/>
                  <a:gdLst>
                    <a:gd name="T0" fmla="*/ 171 w 569"/>
                    <a:gd name="T1" fmla="*/ 2 h 172"/>
                    <a:gd name="T2" fmla="*/ 164 w 569"/>
                    <a:gd name="T3" fmla="*/ 13 h 172"/>
                    <a:gd name="T4" fmla="*/ 155 w 569"/>
                    <a:gd name="T5" fmla="*/ 22 h 172"/>
                    <a:gd name="T6" fmla="*/ 146 w 569"/>
                    <a:gd name="T7" fmla="*/ 29 h 172"/>
                    <a:gd name="T8" fmla="*/ 135 w 569"/>
                    <a:gd name="T9" fmla="*/ 35 h 172"/>
                    <a:gd name="T10" fmla="*/ 124 w 569"/>
                    <a:gd name="T11" fmla="*/ 40 h 172"/>
                    <a:gd name="T12" fmla="*/ 112 w 569"/>
                    <a:gd name="T13" fmla="*/ 43 h 172"/>
                    <a:gd name="T14" fmla="*/ 100 w 569"/>
                    <a:gd name="T15" fmla="*/ 46 h 172"/>
                    <a:gd name="T16" fmla="*/ 87 w 569"/>
                    <a:gd name="T17" fmla="*/ 47 h 172"/>
                    <a:gd name="T18" fmla="*/ 75 w 569"/>
                    <a:gd name="T19" fmla="*/ 47 h 172"/>
                    <a:gd name="T20" fmla="*/ 63 w 569"/>
                    <a:gd name="T21" fmla="*/ 46 h 172"/>
                    <a:gd name="T22" fmla="*/ 51 w 569"/>
                    <a:gd name="T23" fmla="*/ 45 h 172"/>
                    <a:gd name="T24" fmla="*/ 40 w 569"/>
                    <a:gd name="T25" fmla="*/ 43 h 172"/>
                    <a:gd name="T26" fmla="*/ 30 w 569"/>
                    <a:gd name="T27" fmla="*/ 40 h 172"/>
                    <a:gd name="T28" fmla="*/ 22 w 569"/>
                    <a:gd name="T29" fmla="*/ 37 h 172"/>
                    <a:gd name="T30" fmla="*/ 14 w 569"/>
                    <a:gd name="T31" fmla="*/ 33 h 172"/>
                    <a:gd name="T32" fmla="*/ 9 w 569"/>
                    <a:gd name="T33" fmla="*/ 30 h 172"/>
                    <a:gd name="T34" fmla="*/ 3 w 569"/>
                    <a:gd name="T35" fmla="*/ 36 h 172"/>
                    <a:gd name="T36" fmla="*/ 11 w 569"/>
                    <a:gd name="T37" fmla="*/ 41 h 172"/>
                    <a:gd name="T38" fmla="*/ 20 w 569"/>
                    <a:gd name="T39" fmla="*/ 45 h 172"/>
                    <a:gd name="T40" fmla="*/ 31 w 569"/>
                    <a:gd name="T41" fmla="*/ 48 h 172"/>
                    <a:gd name="T42" fmla="*/ 43 w 569"/>
                    <a:gd name="T43" fmla="*/ 51 h 172"/>
                    <a:gd name="T44" fmla="*/ 55 w 569"/>
                    <a:gd name="T45" fmla="*/ 53 h 172"/>
                    <a:gd name="T46" fmla="*/ 68 w 569"/>
                    <a:gd name="T47" fmla="*/ 54 h 172"/>
                    <a:gd name="T48" fmla="*/ 82 w 569"/>
                    <a:gd name="T49" fmla="*/ 54 h 172"/>
                    <a:gd name="T50" fmla="*/ 95 w 569"/>
                    <a:gd name="T51" fmla="*/ 53 h 172"/>
                    <a:gd name="T52" fmla="*/ 109 w 569"/>
                    <a:gd name="T53" fmla="*/ 51 h 172"/>
                    <a:gd name="T54" fmla="*/ 123 w 569"/>
                    <a:gd name="T55" fmla="*/ 48 h 172"/>
                    <a:gd name="T56" fmla="*/ 136 w 569"/>
                    <a:gd name="T57" fmla="*/ 44 h 172"/>
                    <a:gd name="T58" fmla="*/ 148 w 569"/>
                    <a:gd name="T59" fmla="*/ 38 h 172"/>
                    <a:gd name="T60" fmla="*/ 159 w 569"/>
                    <a:gd name="T61" fmla="*/ 30 h 172"/>
                    <a:gd name="T62" fmla="*/ 170 w 569"/>
                    <a:gd name="T63" fmla="*/ 21 h 172"/>
                    <a:gd name="T64" fmla="*/ 178 w 569"/>
                    <a:gd name="T65" fmla="*/ 11 h 172"/>
                    <a:gd name="T66" fmla="*/ 171 w 569"/>
                    <a:gd name="T67" fmla="*/ 2 h 172"/>
                    <a:gd name="T68" fmla="*/ 182 w 569"/>
                    <a:gd name="T69" fmla="*/ 4 h 172"/>
                    <a:gd name="T70" fmla="*/ 182 w 569"/>
                    <a:gd name="T71" fmla="*/ 3 h 172"/>
                    <a:gd name="T72" fmla="*/ 182 w 569"/>
                    <a:gd name="T73" fmla="*/ 3 h 172"/>
                    <a:gd name="T74" fmla="*/ 182 w 569"/>
                    <a:gd name="T75" fmla="*/ 2 h 172"/>
                    <a:gd name="T76" fmla="*/ 181 w 569"/>
                    <a:gd name="T77" fmla="*/ 1 h 172"/>
                    <a:gd name="T78" fmla="*/ 181 w 569"/>
                    <a:gd name="T79" fmla="*/ 1 h 172"/>
                    <a:gd name="T80" fmla="*/ 180 w 569"/>
                    <a:gd name="T81" fmla="*/ 1 h 172"/>
                    <a:gd name="T82" fmla="*/ 179 w 569"/>
                    <a:gd name="T83" fmla="*/ 0 h 172"/>
                    <a:gd name="T84" fmla="*/ 178 w 569"/>
                    <a:gd name="T85" fmla="*/ 0 h 172"/>
                    <a:gd name="T86" fmla="*/ 177 w 569"/>
                    <a:gd name="T87" fmla="*/ 0 h 172"/>
                    <a:gd name="T88" fmla="*/ 176 w 569"/>
                    <a:gd name="T89" fmla="*/ 0 h 172"/>
                    <a:gd name="T90" fmla="*/ 175 w 569"/>
                    <a:gd name="T91" fmla="*/ 0 h 172"/>
                    <a:gd name="T92" fmla="*/ 174 w 569"/>
                    <a:gd name="T93" fmla="*/ 0 h 172"/>
                    <a:gd name="T94" fmla="*/ 173 w 569"/>
                    <a:gd name="T95" fmla="*/ 1 h 172"/>
                    <a:gd name="T96" fmla="*/ 172 w 569"/>
                    <a:gd name="T97" fmla="*/ 1 h 172"/>
                    <a:gd name="T98" fmla="*/ 171 w 569"/>
                    <a:gd name="T99" fmla="*/ 2 h 172"/>
                    <a:gd name="T100" fmla="*/ 182 w 569"/>
                    <a:gd name="T101" fmla="*/ 4 h 1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9" h="172">
                      <a:moveTo>
                        <a:pt x="568" y="14"/>
                      </a:moveTo>
                      <a:lnTo>
                        <a:pt x="535" y="7"/>
                      </a:lnTo>
                      <a:lnTo>
                        <a:pt x="525" y="25"/>
                      </a:lnTo>
                      <a:lnTo>
                        <a:pt x="513" y="41"/>
                      </a:lnTo>
                      <a:lnTo>
                        <a:pt x="500" y="55"/>
                      </a:lnTo>
                      <a:lnTo>
                        <a:pt x="486" y="70"/>
                      </a:lnTo>
                      <a:lnTo>
                        <a:pt x="472" y="81"/>
                      </a:lnTo>
                      <a:lnTo>
                        <a:pt x="456" y="93"/>
                      </a:lnTo>
                      <a:lnTo>
                        <a:pt x="440" y="103"/>
                      </a:lnTo>
                      <a:lnTo>
                        <a:pt x="423" y="112"/>
                      </a:lnTo>
                      <a:lnTo>
                        <a:pt x="405" y="120"/>
                      </a:lnTo>
                      <a:lnTo>
                        <a:pt x="387" y="127"/>
                      </a:lnTo>
                      <a:lnTo>
                        <a:pt x="369" y="132"/>
                      </a:lnTo>
                      <a:lnTo>
                        <a:pt x="350" y="138"/>
                      </a:lnTo>
                      <a:lnTo>
                        <a:pt x="331" y="141"/>
                      </a:lnTo>
                      <a:lnTo>
                        <a:pt x="312" y="145"/>
                      </a:lnTo>
                      <a:lnTo>
                        <a:pt x="293" y="147"/>
                      </a:lnTo>
                      <a:lnTo>
                        <a:pt x="273" y="149"/>
                      </a:lnTo>
                      <a:lnTo>
                        <a:pt x="254" y="149"/>
                      </a:lnTo>
                      <a:lnTo>
                        <a:pt x="235" y="149"/>
                      </a:lnTo>
                      <a:lnTo>
                        <a:pt x="216" y="149"/>
                      </a:lnTo>
                      <a:lnTo>
                        <a:pt x="196" y="148"/>
                      </a:lnTo>
                      <a:lnTo>
                        <a:pt x="178" y="146"/>
                      </a:lnTo>
                      <a:lnTo>
                        <a:pt x="160" y="144"/>
                      </a:lnTo>
                      <a:lnTo>
                        <a:pt x="143" y="140"/>
                      </a:lnTo>
                      <a:lnTo>
                        <a:pt x="126" y="137"/>
                      </a:lnTo>
                      <a:lnTo>
                        <a:pt x="110" y="132"/>
                      </a:lnTo>
                      <a:lnTo>
                        <a:pt x="95" y="128"/>
                      </a:lnTo>
                      <a:lnTo>
                        <a:pt x="81" y="123"/>
                      </a:lnTo>
                      <a:lnTo>
                        <a:pt x="68" y="118"/>
                      </a:lnTo>
                      <a:lnTo>
                        <a:pt x="56" y="112"/>
                      </a:lnTo>
                      <a:lnTo>
                        <a:pt x="44" y="106"/>
                      </a:lnTo>
                      <a:lnTo>
                        <a:pt x="35" y="101"/>
                      </a:lnTo>
                      <a:lnTo>
                        <a:pt x="27" y="94"/>
                      </a:lnTo>
                      <a:lnTo>
                        <a:pt x="0" y="107"/>
                      </a:lnTo>
                      <a:lnTo>
                        <a:pt x="10" y="115"/>
                      </a:lnTo>
                      <a:lnTo>
                        <a:pt x="22" y="123"/>
                      </a:lnTo>
                      <a:lnTo>
                        <a:pt x="35" y="130"/>
                      </a:lnTo>
                      <a:lnTo>
                        <a:pt x="49" y="136"/>
                      </a:lnTo>
                      <a:lnTo>
                        <a:pt x="64" y="143"/>
                      </a:lnTo>
                      <a:lnTo>
                        <a:pt x="79" y="148"/>
                      </a:lnTo>
                      <a:lnTo>
                        <a:pt x="96" y="153"/>
                      </a:lnTo>
                      <a:lnTo>
                        <a:pt x="115" y="157"/>
                      </a:lnTo>
                      <a:lnTo>
                        <a:pt x="133" y="162"/>
                      </a:lnTo>
                      <a:lnTo>
                        <a:pt x="152" y="165"/>
                      </a:lnTo>
                      <a:lnTo>
                        <a:pt x="172" y="168"/>
                      </a:lnTo>
                      <a:lnTo>
                        <a:pt x="192" y="170"/>
                      </a:lnTo>
                      <a:lnTo>
                        <a:pt x="212" y="171"/>
                      </a:lnTo>
                      <a:lnTo>
                        <a:pt x="234" y="172"/>
                      </a:lnTo>
                      <a:lnTo>
                        <a:pt x="255" y="172"/>
                      </a:lnTo>
                      <a:lnTo>
                        <a:pt x="277" y="171"/>
                      </a:lnTo>
                      <a:lnTo>
                        <a:pt x="298" y="170"/>
                      </a:lnTo>
                      <a:lnTo>
                        <a:pt x="319" y="166"/>
                      </a:lnTo>
                      <a:lnTo>
                        <a:pt x="340" y="163"/>
                      </a:lnTo>
                      <a:lnTo>
                        <a:pt x="362" y="158"/>
                      </a:lnTo>
                      <a:lnTo>
                        <a:pt x="383" y="153"/>
                      </a:lnTo>
                      <a:lnTo>
                        <a:pt x="404" y="146"/>
                      </a:lnTo>
                      <a:lnTo>
                        <a:pt x="424" y="139"/>
                      </a:lnTo>
                      <a:lnTo>
                        <a:pt x="443" y="130"/>
                      </a:lnTo>
                      <a:lnTo>
                        <a:pt x="463" y="120"/>
                      </a:lnTo>
                      <a:lnTo>
                        <a:pt x="481" y="109"/>
                      </a:lnTo>
                      <a:lnTo>
                        <a:pt x="498" y="96"/>
                      </a:lnTo>
                      <a:lnTo>
                        <a:pt x="515" y="83"/>
                      </a:lnTo>
                      <a:lnTo>
                        <a:pt x="530" y="68"/>
                      </a:lnTo>
                      <a:lnTo>
                        <a:pt x="544" y="51"/>
                      </a:lnTo>
                      <a:lnTo>
                        <a:pt x="557" y="34"/>
                      </a:lnTo>
                      <a:lnTo>
                        <a:pt x="568" y="14"/>
                      </a:lnTo>
                      <a:lnTo>
                        <a:pt x="535" y="7"/>
                      </a:lnTo>
                      <a:lnTo>
                        <a:pt x="568" y="14"/>
                      </a:lnTo>
                      <a:lnTo>
                        <a:pt x="568" y="13"/>
                      </a:lnTo>
                      <a:lnTo>
                        <a:pt x="569" y="12"/>
                      </a:lnTo>
                      <a:lnTo>
                        <a:pt x="569" y="11"/>
                      </a:lnTo>
                      <a:lnTo>
                        <a:pt x="569" y="10"/>
                      </a:lnTo>
                      <a:lnTo>
                        <a:pt x="569" y="9"/>
                      </a:lnTo>
                      <a:lnTo>
                        <a:pt x="568" y="8"/>
                      </a:lnTo>
                      <a:lnTo>
                        <a:pt x="568" y="7"/>
                      </a:lnTo>
                      <a:lnTo>
                        <a:pt x="567" y="5"/>
                      </a:lnTo>
                      <a:lnTo>
                        <a:pt x="567" y="4"/>
                      </a:lnTo>
                      <a:lnTo>
                        <a:pt x="566" y="4"/>
                      </a:lnTo>
                      <a:lnTo>
                        <a:pt x="565" y="3"/>
                      </a:lnTo>
                      <a:lnTo>
                        <a:pt x="562" y="2"/>
                      </a:lnTo>
                      <a:lnTo>
                        <a:pt x="560" y="1"/>
                      </a:lnTo>
                      <a:lnTo>
                        <a:pt x="559" y="1"/>
                      </a:lnTo>
                      <a:lnTo>
                        <a:pt x="558" y="1"/>
                      </a:lnTo>
                      <a:lnTo>
                        <a:pt x="556" y="0"/>
                      </a:lnTo>
                      <a:lnTo>
                        <a:pt x="555" y="0"/>
                      </a:lnTo>
                      <a:lnTo>
                        <a:pt x="553" y="0"/>
                      </a:lnTo>
                      <a:lnTo>
                        <a:pt x="551" y="0"/>
                      </a:lnTo>
                      <a:lnTo>
                        <a:pt x="550" y="0"/>
                      </a:lnTo>
                      <a:lnTo>
                        <a:pt x="549" y="0"/>
                      </a:lnTo>
                      <a:lnTo>
                        <a:pt x="547" y="0"/>
                      </a:lnTo>
                      <a:lnTo>
                        <a:pt x="545" y="1"/>
                      </a:lnTo>
                      <a:lnTo>
                        <a:pt x="544" y="1"/>
                      </a:lnTo>
                      <a:lnTo>
                        <a:pt x="542" y="1"/>
                      </a:lnTo>
                      <a:lnTo>
                        <a:pt x="541" y="2"/>
                      </a:lnTo>
                      <a:lnTo>
                        <a:pt x="540" y="3"/>
                      </a:lnTo>
                      <a:lnTo>
                        <a:pt x="539" y="4"/>
                      </a:lnTo>
                      <a:lnTo>
                        <a:pt x="538" y="4"/>
                      </a:lnTo>
                      <a:lnTo>
                        <a:pt x="536" y="5"/>
                      </a:lnTo>
                      <a:lnTo>
                        <a:pt x="535" y="7"/>
                      </a:lnTo>
                      <a:lnTo>
                        <a:pt x="56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49" name="Freeform 121"/>
                <p:cNvSpPr>
                  <a:spLocks/>
                </p:cNvSpPr>
                <p:nvPr/>
              </p:nvSpPr>
              <p:spPr bwMode="auto">
                <a:xfrm>
                  <a:off x="747" y="319"/>
                  <a:ext cx="29" cy="27"/>
                </a:xfrm>
                <a:custGeom>
                  <a:avLst/>
                  <a:gdLst>
                    <a:gd name="T0" fmla="*/ 10 w 91"/>
                    <a:gd name="T1" fmla="*/ 25 h 86"/>
                    <a:gd name="T2" fmla="*/ 12 w 91"/>
                    <a:gd name="T3" fmla="*/ 24 h 86"/>
                    <a:gd name="T4" fmla="*/ 13 w 91"/>
                    <a:gd name="T5" fmla="*/ 23 h 86"/>
                    <a:gd name="T6" fmla="*/ 15 w 91"/>
                    <a:gd name="T7" fmla="*/ 21 h 86"/>
                    <a:gd name="T8" fmla="*/ 16 w 91"/>
                    <a:gd name="T9" fmla="*/ 20 h 86"/>
                    <a:gd name="T10" fmla="*/ 17 w 91"/>
                    <a:gd name="T11" fmla="*/ 19 h 86"/>
                    <a:gd name="T12" fmla="*/ 18 w 91"/>
                    <a:gd name="T13" fmla="*/ 17 h 86"/>
                    <a:gd name="T14" fmla="*/ 20 w 91"/>
                    <a:gd name="T15" fmla="*/ 16 h 86"/>
                    <a:gd name="T16" fmla="*/ 21 w 91"/>
                    <a:gd name="T17" fmla="*/ 14 h 86"/>
                    <a:gd name="T18" fmla="*/ 22 w 91"/>
                    <a:gd name="T19" fmla="*/ 13 h 86"/>
                    <a:gd name="T20" fmla="*/ 23 w 91"/>
                    <a:gd name="T21" fmla="*/ 12 h 86"/>
                    <a:gd name="T22" fmla="*/ 24 w 91"/>
                    <a:gd name="T23" fmla="*/ 10 h 86"/>
                    <a:gd name="T24" fmla="*/ 25 w 91"/>
                    <a:gd name="T25" fmla="*/ 8 h 86"/>
                    <a:gd name="T26" fmla="*/ 26 w 91"/>
                    <a:gd name="T27" fmla="*/ 7 h 86"/>
                    <a:gd name="T28" fmla="*/ 27 w 91"/>
                    <a:gd name="T29" fmla="*/ 6 h 86"/>
                    <a:gd name="T30" fmla="*/ 28 w 91"/>
                    <a:gd name="T31" fmla="*/ 4 h 86"/>
                    <a:gd name="T32" fmla="*/ 29 w 91"/>
                    <a:gd name="T33" fmla="*/ 2 h 86"/>
                    <a:gd name="T34" fmla="*/ 18 w 91"/>
                    <a:gd name="T35" fmla="*/ 1 h 86"/>
                    <a:gd name="T36" fmla="*/ 18 w 91"/>
                    <a:gd name="T37" fmla="*/ 2 h 86"/>
                    <a:gd name="T38" fmla="*/ 17 w 91"/>
                    <a:gd name="T39" fmla="*/ 4 h 86"/>
                    <a:gd name="T40" fmla="*/ 16 w 91"/>
                    <a:gd name="T41" fmla="*/ 5 h 86"/>
                    <a:gd name="T42" fmla="*/ 15 w 91"/>
                    <a:gd name="T43" fmla="*/ 7 h 86"/>
                    <a:gd name="T44" fmla="*/ 14 w 91"/>
                    <a:gd name="T45" fmla="*/ 8 h 86"/>
                    <a:gd name="T46" fmla="*/ 13 w 91"/>
                    <a:gd name="T47" fmla="*/ 9 h 86"/>
                    <a:gd name="T48" fmla="*/ 12 w 91"/>
                    <a:gd name="T49" fmla="*/ 11 h 86"/>
                    <a:gd name="T50" fmla="*/ 11 w 91"/>
                    <a:gd name="T51" fmla="*/ 12 h 86"/>
                    <a:gd name="T52" fmla="*/ 10 w 91"/>
                    <a:gd name="T53" fmla="*/ 13 h 86"/>
                    <a:gd name="T54" fmla="*/ 8 w 91"/>
                    <a:gd name="T55" fmla="*/ 14 h 86"/>
                    <a:gd name="T56" fmla="*/ 7 w 91"/>
                    <a:gd name="T57" fmla="*/ 15 h 86"/>
                    <a:gd name="T58" fmla="*/ 6 w 91"/>
                    <a:gd name="T59" fmla="*/ 17 h 86"/>
                    <a:gd name="T60" fmla="*/ 5 w 91"/>
                    <a:gd name="T61" fmla="*/ 18 h 86"/>
                    <a:gd name="T62" fmla="*/ 3 w 91"/>
                    <a:gd name="T63" fmla="*/ 19 h 86"/>
                    <a:gd name="T64" fmla="*/ 2 w 91"/>
                    <a:gd name="T65" fmla="*/ 20 h 86"/>
                    <a:gd name="T66" fmla="*/ 1 w 91"/>
                    <a:gd name="T67" fmla="*/ 25 h 86"/>
                    <a:gd name="T68" fmla="*/ 1 w 91"/>
                    <a:gd name="T69" fmla="*/ 22 h 86"/>
                    <a:gd name="T70" fmla="*/ 0 w 91"/>
                    <a:gd name="T71" fmla="*/ 22 h 86"/>
                    <a:gd name="T72" fmla="*/ 0 w 91"/>
                    <a:gd name="T73" fmla="*/ 23 h 86"/>
                    <a:gd name="T74" fmla="*/ 0 w 91"/>
                    <a:gd name="T75" fmla="*/ 24 h 86"/>
                    <a:gd name="T76" fmla="*/ 0 w 91"/>
                    <a:gd name="T77" fmla="*/ 24 h 86"/>
                    <a:gd name="T78" fmla="*/ 1 w 91"/>
                    <a:gd name="T79" fmla="*/ 25 h 86"/>
                    <a:gd name="T80" fmla="*/ 1 w 91"/>
                    <a:gd name="T81" fmla="*/ 25 h 86"/>
                    <a:gd name="T82" fmla="*/ 2 w 91"/>
                    <a:gd name="T83" fmla="*/ 26 h 86"/>
                    <a:gd name="T84" fmla="*/ 3 w 91"/>
                    <a:gd name="T85" fmla="*/ 26 h 86"/>
                    <a:gd name="T86" fmla="*/ 4 w 91"/>
                    <a:gd name="T87" fmla="*/ 27 h 86"/>
                    <a:gd name="T88" fmla="*/ 5 w 91"/>
                    <a:gd name="T89" fmla="*/ 27 h 86"/>
                    <a:gd name="T90" fmla="*/ 6 w 91"/>
                    <a:gd name="T91" fmla="*/ 27 h 86"/>
                    <a:gd name="T92" fmla="*/ 7 w 91"/>
                    <a:gd name="T93" fmla="*/ 27 h 86"/>
                    <a:gd name="T94" fmla="*/ 8 w 91"/>
                    <a:gd name="T95" fmla="*/ 27 h 86"/>
                    <a:gd name="T96" fmla="*/ 9 w 91"/>
                    <a:gd name="T97" fmla="*/ 26 h 86"/>
                    <a:gd name="T98" fmla="*/ 10 w 91"/>
                    <a:gd name="T99" fmla="*/ 25 h 86"/>
                    <a:gd name="T100" fmla="*/ 10 w 91"/>
                    <a:gd name="T101" fmla="*/ 22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1" h="86">
                      <a:moveTo>
                        <a:pt x="32" y="69"/>
                      </a:moveTo>
                      <a:lnTo>
                        <a:pt x="32" y="81"/>
                      </a:lnTo>
                      <a:lnTo>
                        <a:pt x="34" y="79"/>
                      </a:lnTo>
                      <a:lnTo>
                        <a:pt x="37" y="77"/>
                      </a:lnTo>
                      <a:lnTo>
                        <a:pt x="39" y="74"/>
                      </a:lnTo>
                      <a:lnTo>
                        <a:pt x="41" y="72"/>
                      </a:lnTo>
                      <a:lnTo>
                        <a:pt x="43" y="70"/>
                      </a:lnTo>
                      <a:lnTo>
                        <a:pt x="46" y="68"/>
                      </a:lnTo>
                      <a:lnTo>
                        <a:pt x="48" y="65"/>
                      </a:lnTo>
                      <a:lnTo>
                        <a:pt x="50" y="63"/>
                      </a:lnTo>
                      <a:lnTo>
                        <a:pt x="52" y="61"/>
                      </a:lnTo>
                      <a:lnTo>
                        <a:pt x="54" y="59"/>
                      </a:lnTo>
                      <a:lnTo>
                        <a:pt x="56" y="56"/>
                      </a:lnTo>
                      <a:lnTo>
                        <a:pt x="58" y="54"/>
                      </a:lnTo>
                      <a:lnTo>
                        <a:pt x="60" y="53"/>
                      </a:lnTo>
                      <a:lnTo>
                        <a:pt x="62" y="51"/>
                      </a:lnTo>
                      <a:lnTo>
                        <a:pt x="64" y="48"/>
                      </a:lnTo>
                      <a:lnTo>
                        <a:pt x="66" y="46"/>
                      </a:lnTo>
                      <a:lnTo>
                        <a:pt x="67" y="44"/>
                      </a:lnTo>
                      <a:lnTo>
                        <a:pt x="69" y="42"/>
                      </a:lnTo>
                      <a:lnTo>
                        <a:pt x="71" y="39"/>
                      </a:lnTo>
                      <a:lnTo>
                        <a:pt x="73" y="37"/>
                      </a:lnTo>
                      <a:lnTo>
                        <a:pt x="74" y="35"/>
                      </a:lnTo>
                      <a:lnTo>
                        <a:pt x="76" y="32"/>
                      </a:lnTo>
                      <a:lnTo>
                        <a:pt x="77" y="30"/>
                      </a:lnTo>
                      <a:lnTo>
                        <a:pt x="80" y="27"/>
                      </a:lnTo>
                      <a:lnTo>
                        <a:pt x="81" y="24"/>
                      </a:lnTo>
                      <a:lnTo>
                        <a:pt x="82" y="22"/>
                      </a:lnTo>
                      <a:lnTo>
                        <a:pt x="84" y="20"/>
                      </a:lnTo>
                      <a:lnTo>
                        <a:pt x="85" y="18"/>
                      </a:lnTo>
                      <a:lnTo>
                        <a:pt x="86" y="15"/>
                      </a:lnTo>
                      <a:lnTo>
                        <a:pt x="89" y="12"/>
                      </a:lnTo>
                      <a:lnTo>
                        <a:pt x="90" y="10"/>
                      </a:lnTo>
                      <a:lnTo>
                        <a:pt x="91" y="7"/>
                      </a:lnTo>
                      <a:lnTo>
                        <a:pt x="58" y="0"/>
                      </a:lnTo>
                      <a:lnTo>
                        <a:pt x="57" y="3"/>
                      </a:lnTo>
                      <a:lnTo>
                        <a:pt x="56" y="5"/>
                      </a:lnTo>
                      <a:lnTo>
                        <a:pt x="55" y="7"/>
                      </a:lnTo>
                      <a:lnTo>
                        <a:pt x="54" y="10"/>
                      </a:lnTo>
                      <a:lnTo>
                        <a:pt x="52" y="12"/>
                      </a:lnTo>
                      <a:lnTo>
                        <a:pt x="50" y="14"/>
                      </a:lnTo>
                      <a:lnTo>
                        <a:pt x="49" y="17"/>
                      </a:lnTo>
                      <a:lnTo>
                        <a:pt x="48" y="19"/>
                      </a:lnTo>
                      <a:lnTo>
                        <a:pt x="46" y="21"/>
                      </a:lnTo>
                      <a:lnTo>
                        <a:pt x="45" y="23"/>
                      </a:lnTo>
                      <a:lnTo>
                        <a:pt x="43" y="24"/>
                      </a:lnTo>
                      <a:lnTo>
                        <a:pt x="41" y="27"/>
                      </a:lnTo>
                      <a:lnTo>
                        <a:pt x="40" y="29"/>
                      </a:lnTo>
                      <a:lnTo>
                        <a:pt x="39" y="31"/>
                      </a:lnTo>
                      <a:lnTo>
                        <a:pt x="38" y="34"/>
                      </a:lnTo>
                      <a:lnTo>
                        <a:pt x="35" y="35"/>
                      </a:lnTo>
                      <a:lnTo>
                        <a:pt x="34" y="37"/>
                      </a:lnTo>
                      <a:lnTo>
                        <a:pt x="32" y="39"/>
                      </a:lnTo>
                      <a:lnTo>
                        <a:pt x="31" y="42"/>
                      </a:lnTo>
                      <a:lnTo>
                        <a:pt x="29" y="44"/>
                      </a:lnTo>
                      <a:lnTo>
                        <a:pt x="26" y="45"/>
                      </a:lnTo>
                      <a:lnTo>
                        <a:pt x="25" y="47"/>
                      </a:lnTo>
                      <a:lnTo>
                        <a:pt x="23" y="49"/>
                      </a:lnTo>
                      <a:lnTo>
                        <a:pt x="21" y="52"/>
                      </a:lnTo>
                      <a:lnTo>
                        <a:pt x="18" y="53"/>
                      </a:lnTo>
                      <a:lnTo>
                        <a:pt x="17" y="55"/>
                      </a:lnTo>
                      <a:lnTo>
                        <a:pt x="15" y="57"/>
                      </a:lnTo>
                      <a:lnTo>
                        <a:pt x="13" y="60"/>
                      </a:lnTo>
                      <a:lnTo>
                        <a:pt x="10" y="61"/>
                      </a:lnTo>
                      <a:lnTo>
                        <a:pt x="8" y="63"/>
                      </a:lnTo>
                      <a:lnTo>
                        <a:pt x="6" y="65"/>
                      </a:lnTo>
                      <a:lnTo>
                        <a:pt x="4" y="68"/>
                      </a:lnTo>
                      <a:lnTo>
                        <a:pt x="3" y="79"/>
                      </a:lnTo>
                      <a:lnTo>
                        <a:pt x="4" y="68"/>
                      </a:lnTo>
                      <a:lnTo>
                        <a:pt x="3" y="69"/>
                      </a:lnTo>
                      <a:lnTo>
                        <a:pt x="1" y="70"/>
                      </a:lnTo>
                      <a:lnTo>
                        <a:pt x="1" y="71"/>
                      </a:lnTo>
                      <a:lnTo>
                        <a:pt x="0" y="72"/>
                      </a:lnTo>
                      <a:lnTo>
                        <a:pt x="0" y="73"/>
                      </a:lnTo>
                      <a:lnTo>
                        <a:pt x="0" y="74"/>
                      </a:lnTo>
                      <a:lnTo>
                        <a:pt x="0" y="76"/>
                      </a:lnTo>
                      <a:lnTo>
                        <a:pt x="0" y="77"/>
                      </a:lnTo>
                      <a:lnTo>
                        <a:pt x="1" y="77"/>
                      </a:lnTo>
                      <a:lnTo>
                        <a:pt x="1" y="79"/>
                      </a:lnTo>
                      <a:lnTo>
                        <a:pt x="3" y="79"/>
                      </a:lnTo>
                      <a:lnTo>
                        <a:pt x="3" y="80"/>
                      </a:lnTo>
                      <a:lnTo>
                        <a:pt x="4" y="81"/>
                      </a:lnTo>
                      <a:lnTo>
                        <a:pt x="5" y="82"/>
                      </a:lnTo>
                      <a:lnTo>
                        <a:pt x="6" y="82"/>
                      </a:lnTo>
                      <a:lnTo>
                        <a:pt x="8" y="83"/>
                      </a:lnTo>
                      <a:lnTo>
                        <a:pt x="10" y="85"/>
                      </a:lnTo>
                      <a:lnTo>
                        <a:pt x="12" y="85"/>
                      </a:lnTo>
                      <a:lnTo>
                        <a:pt x="13" y="85"/>
                      </a:lnTo>
                      <a:lnTo>
                        <a:pt x="15" y="85"/>
                      </a:lnTo>
                      <a:lnTo>
                        <a:pt x="16" y="86"/>
                      </a:lnTo>
                      <a:lnTo>
                        <a:pt x="18" y="86"/>
                      </a:lnTo>
                      <a:lnTo>
                        <a:pt x="20" y="86"/>
                      </a:lnTo>
                      <a:lnTo>
                        <a:pt x="22" y="85"/>
                      </a:lnTo>
                      <a:lnTo>
                        <a:pt x="23" y="85"/>
                      </a:lnTo>
                      <a:lnTo>
                        <a:pt x="24" y="85"/>
                      </a:lnTo>
                      <a:lnTo>
                        <a:pt x="26" y="83"/>
                      </a:lnTo>
                      <a:lnTo>
                        <a:pt x="28" y="83"/>
                      </a:lnTo>
                      <a:lnTo>
                        <a:pt x="29" y="82"/>
                      </a:lnTo>
                      <a:lnTo>
                        <a:pt x="31" y="81"/>
                      </a:lnTo>
                      <a:lnTo>
                        <a:pt x="32" y="81"/>
                      </a:lnTo>
                      <a:lnTo>
                        <a:pt x="32"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50" name="Freeform 122"/>
                <p:cNvSpPr>
                  <a:spLocks/>
                </p:cNvSpPr>
                <p:nvPr/>
              </p:nvSpPr>
              <p:spPr bwMode="auto">
                <a:xfrm>
                  <a:off x="749" y="320"/>
                  <a:ext cx="114" cy="38"/>
                </a:xfrm>
                <a:custGeom>
                  <a:avLst/>
                  <a:gdLst>
                    <a:gd name="T0" fmla="*/ 103 w 354"/>
                    <a:gd name="T1" fmla="*/ 3 h 118"/>
                    <a:gd name="T2" fmla="*/ 99 w 354"/>
                    <a:gd name="T3" fmla="*/ 10 h 118"/>
                    <a:gd name="T4" fmla="*/ 93 w 354"/>
                    <a:gd name="T5" fmla="*/ 16 h 118"/>
                    <a:gd name="T6" fmla="*/ 87 w 354"/>
                    <a:gd name="T7" fmla="*/ 21 h 118"/>
                    <a:gd name="T8" fmla="*/ 80 w 354"/>
                    <a:gd name="T9" fmla="*/ 24 h 118"/>
                    <a:gd name="T10" fmla="*/ 73 w 354"/>
                    <a:gd name="T11" fmla="*/ 28 h 118"/>
                    <a:gd name="T12" fmla="*/ 66 w 354"/>
                    <a:gd name="T13" fmla="*/ 29 h 118"/>
                    <a:gd name="T14" fmla="*/ 59 w 354"/>
                    <a:gd name="T15" fmla="*/ 31 h 118"/>
                    <a:gd name="T16" fmla="*/ 52 w 354"/>
                    <a:gd name="T17" fmla="*/ 31 h 118"/>
                    <a:gd name="T18" fmla="*/ 44 w 354"/>
                    <a:gd name="T19" fmla="*/ 31 h 118"/>
                    <a:gd name="T20" fmla="*/ 37 w 354"/>
                    <a:gd name="T21" fmla="*/ 30 h 118"/>
                    <a:gd name="T22" fmla="*/ 30 w 354"/>
                    <a:gd name="T23" fmla="*/ 29 h 118"/>
                    <a:gd name="T24" fmla="*/ 24 w 354"/>
                    <a:gd name="T25" fmla="*/ 27 h 118"/>
                    <a:gd name="T26" fmla="*/ 19 w 354"/>
                    <a:gd name="T27" fmla="*/ 25 h 118"/>
                    <a:gd name="T28" fmla="*/ 14 w 354"/>
                    <a:gd name="T29" fmla="*/ 24 h 118"/>
                    <a:gd name="T30" fmla="*/ 11 w 354"/>
                    <a:gd name="T31" fmla="*/ 22 h 118"/>
                    <a:gd name="T32" fmla="*/ 9 w 354"/>
                    <a:gd name="T33" fmla="*/ 20 h 118"/>
                    <a:gd name="T34" fmla="*/ 1 w 354"/>
                    <a:gd name="T35" fmla="*/ 24 h 118"/>
                    <a:gd name="T36" fmla="*/ 5 w 354"/>
                    <a:gd name="T37" fmla="*/ 28 h 118"/>
                    <a:gd name="T38" fmla="*/ 10 w 354"/>
                    <a:gd name="T39" fmla="*/ 31 h 118"/>
                    <a:gd name="T40" fmla="*/ 16 w 354"/>
                    <a:gd name="T41" fmla="*/ 33 h 118"/>
                    <a:gd name="T42" fmla="*/ 23 w 354"/>
                    <a:gd name="T43" fmla="*/ 35 h 118"/>
                    <a:gd name="T44" fmla="*/ 31 w 354"/>
                    <a:gd name="T45" fmla="*/ 37 h 118"/>
                    <a:gd name="T46" fmla="*/ 39 w 354"/>
                    <a:gd name="T47" fmla="*/ 38 h 118"/>
                    <a:gd name="T48" fmla="*/ 47 w 354"/>
                    <a:gd name="T49" fmla="*/ 38 h 118"/>
                    <a:gd name="T50" fmla="*/ 56 w 354"/>
                    <a:gd name="T51" fmla="*/ 38 h 118"/>
                    <a:gd name="T52" fmla="*/ 65 w 354"/>
                    <a:gd name="T53" fmla="*/ 37 h 118"/>
                    <a:gd name="T54" fmla="*/ 74 w 354"/>
                    <a:gd name="T55" fmla="*/ 35 h 118"/>
                    <a:gd name="T56" fmla="*/ 82 w 354"/>
                    <a:gd name="T57" fmla="*/ 32 h 118"/>
                    <a:gd name="T58" fmla="*/ 91 w 354"/>
                    <a:gd name="T59" fmla="*/ 29 h 118"/>
                    <a:gd name="T60" fmla="*/ 99 w 354"/>
                    <a:gd name="T61" fmla="*/ 23 h 118"/>
                    <a:gd name="T62" fmla="*/ 105 w 354"/>
                    <a:gd name="T63" fmla="*/ 17 h 118"/>
                    <a:gd name="T64" fmla="*/ 111 w 354"/>
                    <a:gd name="T65" fmla="*/ 9 h 118"/>
                    <a:gd name="T66" fmla="*/ 103 w 354"/>
                    <a:gd name="T67" fmla="*/ 3 h 118"/>
                    <a:gd name="T68" fmla="*/ 114 w 354"/>
                    <a:gd name="T69" fmla="*/ 5 h 118"/>
                    <a:gd name="T70" fmla="*/ 114 w 354"/>
                    <a:gd name="T71" fmla="*/ 4 h 118"/>
                    <a:gd name="T72" fmla="*/ 114 w 354"/>
                    <a:gd name="T73" fmla="*/ 3 h 118"/>
                    <a:gd name="T74" fmla="*/ 113 w 354"/>
                    <a:gd name="T75" fmla="*/ 2 h 118"/>
                    <a:gd name="T76" fmla="*/ 113 w 354"/>
                    <a:gd name="T77" fmla="*/ 2 h 118"/>
                    <a:gd name="T78" fmla="*/ 112 w 354"/>
                    <a:gd name="T79" fmla="*/ 1 h 118"/>
                    <a:gd name="T80" fmla="*/ 112 w 354"/>
                    <a:gd name="T81" fmla="*/ 1 h 118"/>
                    <a:gd name="T82" fmla="*/ 110 w 354"/>
                    <a:gd name="T83" fmla="*/ 1 h 118"/>
                    <a:gd name="T84" fmla="*/ 110 w 354"/>
                    <a:gd name="T85" fmla="*/ 0 h 118"/>
                    <a:gd name="T86" fmla="*/ 109 w 354"/>
                    <a:gd name="T87" fmla="*/ 0 h 118"/>
                    <a:gd name="T88" fmla="*/ 108 w 354"/>
                    <a:gd name="T89" fmla="*/ 0 h 118"/>
                    <a:gd name="T90" fmla="*/ 107 w 354"/>
                    <a:gd name="T91" fmla="*/ 0 h 118"/>
                    <a:gd name="T92" fmla="*/ 106 w 354"/>
                    <a:gd name="T93" fmla="*/ 1 h 118"/>
                    <a:gd name="T94" fmla="*/ 105 w 354"/>
                    <a:gd name="T95" fmla="*/ 1 h 118"/>
                    <a:gd name="T96" fmla="*/ 104 w 354"/>
                    <a:gd name="T97" fmla="*/ 2 h 118"/>
                    <a:gd name="T98" fmla="*/ 103 w 354"/>
                    <a:gd name="T99" fmla="*/ 2 h 118"/>
                    <a:gd name="T100" fmla="*/ 114 w 354"/>
                    <a:gd name="T101" fmla="*/ 5 h 1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4" h="118">
                      <a:moveTo>
                        <a:pt x="354" y="15"/>
                      </a:moveTo>
                      <a:lnTo>
                        <a:pt x="321" y="8"/>
                      </a:lnTo>
                      <a:lnTo>
                        <a:pt x="314" y="20"/>
                      </a:lnTo>
                      <a:lnTo>
                        <a:pt x="306" y="31"/>
                      </a:lnTo>
                      <a:lnTo>
                        <a:pt x="298" y="41"/>
                      </a:lnTo>
                      <a:lnTo>
                        <a:pt x="289" y="50"/>
                      </a:lnTo>
                      <a:lnTo>
                        <a:pt x="279" y="58"/>
                      </a:lnTo>
                      <a:lnTo>
                        <a:pt x="270" y="65"/>
                      </a:lnTo>
                      <a:lnTo>
                        <a:pt x="259" y="72"/>
                      </a:lnTo>
                      <a:lnTo>
                        <a:pt x="249" y="76"/>
                      </a:lnTo>
                      <a:lnTo>
                        <a:pt x="238" y="82"/>
                      </a:lnTo>
                      <a:lnTo>
                        <a:pt x="228" y="86"/>
                      </a:lnTo>
                      <a:lnTo>
                        <a:pt x="216" y="89"/>
                      </a:lnTo>
                      <a:lnTo>
                        <a:pt x="205" y="91"/>
                      </a:lnTo>
                      <a:lnTo>
                        <a:pt x="194" y="93"/>
                      </a:lnTo>
                      <a:lnTo>
                        <a:pt x="182" y="95"/>
                      </a:lnTo>
                      <a:lnTo>
                        <a:pt x="171" y="96"/>
                      </a:lnTo>
                      <a:lnTo>
                        <a:pt x="160" y="96"/>
                      </a:lnTo>
                      <a:lnTo>
                        <a:pt x="147" y="96"/>
                      </a:lnTo>
                      <a:lnTo>
                        <a:pt x="137" y="96"/>
                      </a:lnTo>
                      <a:lnTo>
                        <a:pt x="126" y="95"/>
                      </a:lnTo>
                      <a:lnTo>
                        <a:pt x="114" y="93"/>
                      </a:lnTo>
                      <a:lnTo>
                        <a:pt x="104" y="91"/>
                      </a:lnTo>
                      <a:lnTo>
                        <a:pt x="94" y="89"/>
                      </a:lnTo>
                      <a:lnTo>
                        <a:pt x="84" y="88"/>
                      </a:lnTo>
                      <a:lnTo>
                        <a:pt x="76" y="84"/>
                      </a:lnTo>
                      <a:lnTo>
                        <a:pt x="67" y="82"/>
                      </a:lnTo>
                      <a:lnTo>
                        <a:pt x="59" y="79"/>
                      </a:lnTo>
                      <a:lnTo>
                        <a:pt x="52" y="76"/>
                      </a:lnTo>
                      <a:lnTo>
                        <a:pt x="45" y="73"/>
                      </a:lnTo>
                      <a:lnTo>
                        <a:pt x="40" y="70"/>
                      </a:lnTo>
                      <a:lnTo>
                        <a:pt x="35" y="67"/>
                      </a:lnTo>
                      <a:lnTo>
                        <a:pt x="32" y="64"/>
                      </a:lnTo>
                      <a:lnTo>
                        <a:pt x="29" y="62"/>
                      </a:lnTo>
                      <a:lnTo>
                        <a:pt x="0" y="72"/>
                      </a:lnTo>
                      <a:lnTo>
                        <a:pt x="3" y="76"/>
                      </a:lnTo>
                      <a:lnTo>
                        <a:pt x="10" y="82"/>
                      </a:lnTo>
                      <a:lnTo>
                        <a:pt x="17" y="86"/>
                      </a:lnTo>
                      <a:lnTo>
                        <a:pt x="24" y="90"/>
                      </a:lnTo>
                      <a:lnTo>
                        <a:pt x="32" y="95"/>
                      </a:lnTo>
                      <a:lnTo>
                        <a:pt x="41" y="98"/>
                      </a:lnTo>
                      <a:lnTo>
                        <a:pt x="50" y="101"/>
                      </a:lnTo>
                      <a:lnTo>
                        <a:pt x="61" y="105"/>
                      </a:lnTo>
                      <a:lnTo>
                        <a:pt x="71" y="108"/>
                      </a:lnTo>
                      <a:lnTo>
                        <a:pt x="83" y="110"/>
                      </a:lnTo>
                      <a:lnTo>
                        <a:pt x="95" y="114"/>
                      </a:lnTo>
                      <a:lnTo>
                        <a:pt x="108" y="115"/>
                      </a:lnTo>
                      <a:lnTo>
                        <a:pt x="120" y="117"/>
                      </a:lnTo>
                      <a:lnTo>
                        <a:pt x="134" y="118"/>
                      </a:lnTo>
                      <a:lnTo>
                        <a:pt x="146" y="118"/>
                      </a:lnTo>
                      <a:lnTo>
                        <a:pt x="161" y="118"/>
                      </a:lnTo>
                      <a:lnTo>
                        <a:pt x="174" y="118"/>
                      </a:lnTo>
                      <a:lnTo>
                        <a:pt x="188" y="117"/>
                      </a:lnTo>
                      <a:lnTo>
                        <a:pt x="202" y="115"/>
                      </a:lnTo>
                      <a:lnTo>
                        <a:pt x="215" y="113"/>
                      </a:lnTo>
                      <a:lnTo>
                        <a:pt x="230" y="109"/>
                      </a:lnTo>
                      <a:lnTo>
                        <a:pt x="244" y="106"/>
                      </a:lnTo>
                      <a:lnTo>
                        <a:pt x="256" y="100"/>
                      </a:lnTo>
                      <a:lnTo>
                        <a:pt x="270" y="95"/>
                      </a:lnTo>
                      <a:lnTo>
                        <a:pt x="282" y="89"/>
                      </a:lnTo>
                      <a:lnTo>
                        <a:pt x="295" y="81"/>
                      </a:lnTo>
                      <a:lnTo>
                        <a:pt x="306" y="72"/>
                      </a:lnTo>
                      <a:lnTo>
                        <a:pt x="317" y="63"/>
                      </a:lnTo>
                      <a:lnTo>
                        <a:pt x="327" y="53"/>
                      </a:lnTo>
                      <a:lnTo>
                        <a:pt x="337" y="41"/>
                      </a:lnTo>
                      <a:lnTo>
                        <a:pt x="346" y="29"/>
                      </a:lnTo>
                      <a:lnTo>
                        <a:pt x="354" y="15"/>
                      </a:lnTo>
                      <a:lnTo>
                        <a:pt x="321" y="8"/>
                      </a:lnTo>
                      <a:lnTo>
                        <a:pt x="354" y="15"/>
                      </a:lnTo>
                      <a:lnTo>
                        <a:pt x="354" y="14"/>
                      </a:lnTo>
                      <a:lnTo>
                        <a:pt x="354" y="13"/>
                      </a:lnTo>
                      <a:lnTo>
                        <a:pt x="354" y="12"/>
                      </a:lnTo>
                      <a:lnTo>
                        <a:pt x="354" y="11"/>
                      </a:lnTo>
                      <a:lnTo>
                        <a:pt x="354" y="10"/>
                      </a:lnTo>
                      <a:lnTo>
                        <a:pt x="354" y="8"/>
                      </a:lnTo>
                      <a:lnTo>
                        <a:pt x="352" y="7"/>
                      </a:lnTo>
                      <a:lnTo>
                        <a:pt x="352" y="6"/>
                      </a:lnTo>
                      <a:lnTo>
                        <a:pt x="351" y="5"/>
                      </a:lnTo>
                      <a:lnTo>
                        <a:pt x="350" y="4"/>
                      </a:lnTo>
                      <a:lnTo>
                        <a:pt x="349" y="4"/>
                      </a:lnTo>
                      <a:lnTo>
                        <a:pt x="348" y="3"/>
                      </a:lnTo>
                      <a:lnTo>
                        <a:pt x="347" y="3"/>
                      </a:lnTo>
                      <a:lnTo>
                        <a:pt x="346" y="2"/>
                      </a:lnTo>
                      <a:lnTo>
                        <a:pt x="343" y="2"/>
                      </a:lnTo>
                      <a:lnTo>
                        <a:pt x="342" y="2"/>
                      </a:lnTo>
                      <a:lnTo>
                        <a:pt x="341" y="0"/>
                      </a:lnTo>
                      <a:lnTo>
                        <a:pt x="339" y="0"/>
                      </a:lnTo>
                      <a:lnTo>
                        <a:pt x="338" y="0"/>
                      </a:lnTo>
                      <a:lnTo>
                        <a:pt x="337" y="0"/>
                      </a:lnTo>
                      <a:lnTo>
                        <a:pt x="334" y="0"/>
                      </a:lnTo>
                      <a:lnTo>
                        <a:pt x="333" y="0"/>
                      </a:lnTo>
                      <a:lnTo>
                        <a:pt x="331" y="0"/>
                      </a:lnTo>
                      <a:lnTo>
                        <a:pt x="330" y="2"/>
                      </a:lnTo>
                      <a:lnTo>
                        <a:pt x="329" y="2"/>
                      </a:lnTo>
                      <a:lnTo>
                        <a:pt x="327" y="3"/>
                      </a:lnTo>
                      <a:lnTo>
                        <a:pt x="325" y="3"/>
                      </a:lnTo>
                      <a:lnTo>
                        <a:pt x="324" y="4"/>
                      </a:lnTo>
                      <a:lnTo>
                        <a:pt x="323" y="5"/>
                      </a:lnTo>
                      <a:lnTo>
                        <a:pt x="322" y="6"/>
                      </a:lnTo>
                      <a:lnTo>
                        <a:pt x="321" y="7"/>
                      </a:lnTo>
                      <a:lnTo>
                        <a:pt x="321" y="8"/>
                      </a:lnTo>
                      <a:lnTo>
                        <a:pt x="35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51" name="Freeform 123"/>
                <p:cNvSpPr>
                  <a:spLocks/>
                </p:cNvSpPr>
                <p:nvPr/>
              </p:nvSpPr>
              <p:spPr bwMode="auto">
                <a:xfrm>
                  <a:off x="836" y="323"/>
                  <a:ext cx="25" cy="23"/>
                </a:xfrm>
                <a:custGeom>
                  <a:avLst/>
                  <a:gdLst>
                    <a:gd name="T0" fmla="*/ 9 w 81"/>
                    <a:gd name="T1" fmla="*/ 21 h 72"/>
                    <a:gd name="T2" fmla="*/ 11 w 81"/>
                    <a:gd name="T3" fmla="*/ 20 h 72"/>
                    <a:gd name="T4" fmla="*/ 12 w 81"/>
                    <a:gd name="T5" fmla="*/ 19 h 72"/>
                    <a:gd name="T6" fmla="*/ 14 w 81"/>
                    <a:gd name="T7" fmla="*/ 18 h 72"/>
                    <a:gd name="T8" fmla="*/ 15 w 81"/>
                    <a:gd name="T9" fmla="*/ 17 h 72"/>
                    <a:gd name="T10" fmla="*/ 16 w 81"/>
                    <a:gd name="T11" fmla="*/ 15 h 72"/>
                    <a:gd name="T12" fmla="*/ 17 w 81"/>
                    <a:gd name="T13" fmla="*/ 14 h 72"/>
                    <a:gd name="T14" fmla="*/ 18 w 81"/>
                    <a:gd name="T15" fmla="*/ 13 h 72"/>
                    <a:gd name="T16" fmla="*/ 19 w 81"/>
                    <a:gd name="T17" fmla="*/ 12 h 72"/>
                    <a:gd name="T18" fmla="*/ 20 w 81"/>
                    <a:gd name="T19" fmla="*/ 11 h 72"/>
                    <a:gd name="T20" fmla="*/ 21 w 81"/>
                    <a:gd name="T21" fmla="*/ 10 h 72"/>
                    <a:gd name="T22" fmla="*/ 22 w 81"/>
                    <a:gd name="T23" fmla="*/ 9 h 72"/>
                    <a:gd name="T24" fmla="*/ 22 w 81"/>
                    <a:gd name="T25" fmla="*/ 7 h 72"/>
                    <a:gd name="T26" fmla="*/ 23 w 81"/>
                    <a:gd name="T27" fmla="*/ 6 h 72"/>
                    <a:gd name="T28" fmla="*/ 24 w 81"/>
                    <a:gd name="T29" fmla="*/ 5 h 72"/>
                    <a:gd name="T30" fmla="*/ 24 w 81"/>
                    <a:gd name="T31" fmla="*/ 4 h 72"/>
                    <a:gd name="T32" fmla="*/ 25 w 81"/>
                    <a:gd name="T33" fmla="*/ 2 h 72"/>
                    <a:gd name="T34" fmla="*/ 15 w 81"/>
                    <a:gd name="T35" fmla="*/ 1 h 72"/>
                    <a:gd name="T36" fmla="*/ 14 w 81"/>
                    <a:gd name="T37" fmla="*/ 2 h 72"/>
                    <a:gd name="T38" fmla="*/ 14 w 81"/>
                    <a:gd name="T39" fmla="*/ 3 h 72"/>
                    <a:gd name="T40" fmla="*/ 13 w 81"/>
                    <a:gd name="T41" fmla="*/ 4 h 72"/>
                    <a:gd name="T42" fmla="*/ 12 w 81"/>
                    <a:gd name="T43" fmla="*/ 5 h 72"/>
                    <a:gd name="T44" fmla="*/ 11 w 81"/>
                    <a:gd name="T45" fmla="*/ 6 h 72"/>
                    <a:gd name="T46" fmla="*/ 11 w 81"/>
                    <a:gd name="T47" fmla="*/ 7 h 72"/>
                    <a:gd name="T48" fmla="*/ 10 w 81"/>
                    <a:gd name="T49" fmla="*/ 8 h 72"/>
                    <a:gd name="T50" fmla="*/ 9 w 81"/>
                    <a:gd name="T51" fmla="*/ 9 h 72"/>
                    <a:gd name="T52" fmla="*/ 8 w 81"/>
                    <a:gd name="T53" fmla="*/ 10 h 72"/>
                    <a:gd name="T54" fmla="*/ 7 w 81"/>
                    <a:gd name="T55" fmla="*/ 11 h 72"/>
                    <a:gd name="T56" fmla="*/ 6 w 81"/>
                    <a:gd name="T57" fmla="*/ 12 h 72"/>
                    <a:gd name="T58" fmla="*/ 5 w 81"/>
                    <a:gd name="T59" fmla="*/ 13 h 72"/>
                    <a:gd name="T60" fmla="*/ 4 w 81"/>
                    <a:gd name="T61" fmla="*/ 14 h 72"/>
                    <a:gd name="T62" fmla="*/ 3 w 81"/>
                    <a:gd name="T63" fmla="*/ 15 h 72"/>
                    <a:gd name="T64" fmla="*/ 2 w 81"/>
                    <a:gd name="T65" fmla="*/ 16 h 72"/>
                    <a:gd name="T66" fmla="*/ 3 w 81"/>
                    <a:gd name="T67" fmla="*/ 23 h 72"/>
                    <a:gd name="T68" fmla="*/ 1 w 81"/>
                    <a:gd name="T69" fmla="*/ 18 h 72"/>
                    <a:gd name="T70" fmla="*/ 0 w 81"/>
                    <a:gd name="T71" fmla="*/ 18 h 72"/>
                    <a:gd name="T72" fmla="*/ 0 w 81"/>
                    <a:gd name="T73" fmla="*/ 19 h 72"/>
                    <a:gd name="T74" fmla="*/ 0 w 81"/>
                    <a:gd name="T75" fmla="*/ 19 h 72"/>
                    <a:gd name="T76" fmla="*/ 0 w 81"/>
                    <a:gd name="T77" fmla="*/ 20 h 72"/>
                    <a:gd name="T78" fmla="*/ 0 w 81"/>
                    <a:gd name="T79" fmla="*/ 21 h 72"/>
                    <a:gd name="T80" fmla="*/ 1 w 81"/>
                    <a:gd name="T81" fmla="*/ 21 h 72"/>
                    <a:gd name="T82" fmla="*/ 2 w 81"/>
                    <a:gd name="T83" fmla="*/ 22 h 72"/>
                    <a:gd name="T84" fmla="*/ 2 w 81"/>
                    <a:gd name="T85" fmla="*/ 22 h 72"/>
                    <a:gd name="T86" fmla="*/ 3 w 81"/>
                    <a:gd name="T87" fmla="*/ 23 h 72"/>
                    <a:gd name="T88" fmla="*/ 4 w 81"/>
                    <a:gd name="T89" fmla="*/ 23 h 72"/>
                    <a:gd name="T90" fmla="*/ 5 w 81"/>
                    <a:gd name="T91" fmla="*/ 23 h 72"/>
                    <a:gd name="T92" fmla="*/ 6 w 81"/>
                    <a:gd name="T93" fmla="*/ 23 h 72"/>
                    <a:gd name="T94" fmla="*/ 7 w 81"/>
                    <a:gd name="T95" fmla="*/ 23 h 72"/>
                    <a:gd name="T96" fmla="*/ 8 w 81"/>
                    <a:gd name="T97" fmla="*/ 22 h 72"/>
                    <a:gd name="T98" fmla="*/ 9 w 81"/>
                    <a:gd name="T99" fmla="*/ 22 h 72"/>
                    <a:gd name="T100" fmla="*/ 7 w 81"/>
                    <a:gd name="T101" fmla="*/ 16 h 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72">
                      <a:moveTo>
                        <a:pt x="23" y="49"/>
                      </a:moveTo>
                      <a:lnTo>
                        <a:pt x="30" y="67"/>
                      </a:lnTo>
                      <a:lnTo>
                        <a:pt x="33" y="65"/>
                      </a:lnTo>
                      <a:lnTo>
                        <a:pt x="36" y="63"/>
                      </a:lnTo>
                      <a:lnTo>
                        <a:pt x="37" y="62"/>
                      </a:lnTo>
                      <a:lnTo>
                        <a:pt x="39" y="59"/>
                      </a:lnTo>
                      <a:lnTo>
                        <a:pt x="42" y="57"/>
                      </a:lnTo>
                      <a:lnTo>
                        <a:pt x="44" y="56"/>
                      </a:lnTo>
                      <a:lnTo>
                        <a:pt x="45" y="54"/>
                      </a:lnTo>
                      <a:lnTo>
                        <a:pt x="47" y="53"/>
                      </a:lnTo>
                      <a:lnTo>
                        <a:pt x="50" y="50"/>
                      </a:lnTo>
                      <a:lnTo>
                        <a:pt x="51" y="48"/>
                      </a:lnTo>
                      <a:lnTo>
                        <a:pt x="53" y="47"/>
                      </a:lnTo>
                      <a:lnTo>
                        <a:pt x="54" y="45"/>
                      </a:lnTo>
                      <a:lnTo>
                        <a:pt x="56" y="44"/>
                      </a:lnTo>
                      <a:lnTo>
                        <a:pt x="57" y="41"/>
                      </a:lnTo>
                      <a:lnTo>
                        <a:pt x="60" y="40"/>
                      </a:lnTo>
                      <a:lnTo>
                        <a:pt x="61" y="38"/>
                      </a:lnTo>
                      <a:lnTo>
                        <a:pt x="63" y="36"/>
                      </a:lnTo>
                      <a:lnTo>
                        <a:pt x="64" y="34"/>
                      </a:lnTo>
                      <a:lnTo>
                        <a:pt x="65" y="32"/>
                      </a:lnTo>
                      <a:lnTo>
                        <a:pt x="67" y="30"/>
                      </a:lnTo>
                      <a:lnTo>
                        <a:pt x="68" y="29"/>
                      </a:lnTo>
                      <a:lnTo>
                        <a:pt x="70" y="27"/>
                      </a:lnTo>
                      <a:lnTo>
                        <a:pt x="71" y="24"/>
                      </a:lnTo>
                      <a:lnTo>
                        <a:pt x="72" y="23"/>
                      </a:lnTo>
                      <a:lnTo>
                        <a:pt x="73" y="21"/>
                      </a:lnTo>
                      <a:lnTo>
                        <a:pt x="74" y="19"/>
                      </a:lnTo>
                      <a:lnTo>
                        <a:pt x="76" y="17"/>
                      </a:lnTo>
                      <a:lnTo>
                        <a:pt x="77" y="15"/>
                      </a:lnTo>
                      <a:lnTo>
                        <a:pt x="78" y="13"/>
                      </a:lnTo>
                      <a:lnTo>
                        <a:pt x="79" y="11"/>
                      </a:lnTo>
                      <a:lnTo>
                        <a:pt x="80" y="9"/>
                      </a:lnTo>
                      <a:lnTo>
                        <a:pt x="81" y="7"/>
                      </a:lnTo>
                      <a:lnTo>
                        <a:pt x="48" y="0"/>
                      </a:lnTo>
                      <a:lnTo>
                        <a:pt x="47" y="2"/>
                      </a:lnTo>
                      <a:lnTo>
                        <a:pt x="47" y="4"/>
                      </a:lnTo>
                      <a:lnTo>
                        <a:pt x="46" y="5"/>
                      </a:lnTo>
                      <a:lnTo>
                        <a:pt x="45" y="7"/>
                      </a:lnTo>
                      <a:lnTo>
                        <a:pt x="44" y="8"/>
                      </a:lnTo>
                      <a:lnTo>
                        <a:pt x="43" y="11"/>
                      </a:lnTo>
                      <a:lnTo>
                        <a:pt x="42" y="13"/>
                      </a:lnTo>
                      <a:lnTo>
                        <a:pt x="40" y="14"/>
                      </a:lnTo>
                      <a:lnTo>
                        <a:pt x="39" y="15"/>
                      </a:lnTo>
                      <a:lnTo>
                        <a:pt x="38" y="17"/>
                      </a:lnTo>
                      <a:lnTo>
                        <a:pt x="37" y="20"/>
                      </a:lnTo>
                      <a:lnTo>
                        <a:pt x="36" y="21"/>
                      </a:lnTo>
                      <a:lnTo>
                        <a:pt x="35" y="22"/>
                      </a:lnTo>
                      <a:lnTo>
                        <a:pt x="34" y="24"/>
                      </a:lnTo>
                      <a:lnTo>
                        <a:pt x="31" y="25"/>
                      </a:lnTo>
                      <a:lnTo>
                        <a:pt x="30" y="28"/>
                      </a:lnTo>
                      <a:lnTo>
                        <a:pt x="29" y="29"/>
                      </a:lnTo>
                      <a:lnTo>
                        <a:pt x="28" y="30"/>
                      </a:lnTo>
                      <a:lnTo>
                        <a:pt x="27" y="32"/>
                      </a:lnTo>
                      <a:lnTo>
                        <a:pt x="25" y="33"/>
                      </a:lnTo>
                      <a:lnTo>
                        <a:pt x="23" y="34"/>
                      </a:lnTo>
                      <a:lnTo>
                        <a:pt x="22" y="37"/>
                      </a:lnTo>
                      <a:lnTo>
                        <a:pt x="20" y="38"/>
                      </a:lnTo>
                      <a:lnTo>
                        <a:pt x="19" y="40"/>
                      </a:lnTo>
                      <a:lnTo>
                        <a:pt x="17" y="41"/>
                      </a:lnTo>
                      <a:lnTo>
                        <a:pt x="16" y="42"/>
                      </a:lnTo>
                      <a:lnTo>
                        <a:pt x="13" y="45"/>
                      </a:lnTo>
                      <a:lnTo>
                        <a:pt x="11" y="47"/>
                      </a:lnTo>
                      <a:lnTo>
                        <a:pt x="10" y="48"/>
                      </a:lnTo>
                      <a:lnTo>
                        <a:pt x="8" y="49"/>
                      </a:lnTo>
                      <a:lnTo>
                        <a:pt x="5" y="51"/>
                      </a:lnTo>
                      <a:lnTo>
                        <a:pt x="4" y="54"/>
                      </a:lnTo>
                      <a:lnTo>
                        <a:pt x="11" y="71"/>
                      </a:lnTo>
                      <a:lnTo>
                        <a:pt x="4" y="54"/>
                      </a:lnTo>
                      <a:lnTo>
                        <a:pt x="3" y="55"/>
                      </a:lnTo>
                      <a:lnTo>
                        <a:pt x="1" y="56"/>
                      </a:lnTo>
                      <a:lnTo>
                        <a:pt x="1" y="57"/>
                      </a:lnTo>
                      <a:lnTo>
                        <a:pt x="0" y="58"/>
                      </a:lnTo>
                      <a:lnTo>
                        <a:pt x="0" y="59"/>
                      </a:lnTo>
                      <a:lnTo>
                        <a:pt x="0" y="61"/>
                      </a:lnTo>
                      <a:lnTo>
                        <a:pt x="1" y="62"/>
                      </a:lnTo>
                      <a:lnTo>
                        <a:pt x="1" y="63"/>
                      </a:lnTo>
                      <a:lnTo>
                        <a:pt x="1" y="64"/>
                      </a:lnTo>
                      <a:lnTo>
                        <a:pt x="1" y="65"/>
                      </a:lnTo>
                      <a:lnTo>
                        <a:pt x="2" y="66"/>
                      </a:lnTo>
                      <a:lnTo>
                        <a:pt x="3" y="66"/>
                      </a:lnTo>
                      <a:lnTo>
                        <a:pt x="4" y="67"/>
                      </a:lnTo>
                      <a:lnTo>
                        <a:pt x="5" y="68"/>
                      </a:lnTo>
                      <a:lnTo>
                        <a:pt x="6" y="68"/>
                      </a:lnTo>
                      <a:lnTo>
                        <a:pt x="8" y="70"/>
                      </a:lnTo>
                      <a:lnTo>
                        <a:pt x="10" y="70"/>
                      </a:lnTo>
                      <a:lnTo>
                        <a:pt x="11" y="71"/>
                      </a:lnTo>
                      <a:lnTo>
                        <a:pt x="12" y="71"/>
                      </a:lnTo>
                      <a:lnTo>
                        <a:pt x="14" y="71"/>
                      </a:lnTo>
                      <a:lnTo>
                        <a:pt x="16" y="72"/>
                      </a:lnTo>
                      <a:lnTo>
                        <a:pt x="17" y="72"/>
                      </a:lnTo>
                      <a:lnTo>
                        <a:pt x="18" y="72"/>
                      </a:lnTo>
                      <a:lnTo>
                        <a:pt x="20" y="71"/>
                      </a:lnTo>
                      <a:lnTo>
                        <a:pt x="22" y="71"/>
                      </a:lnTo>
                      <a:lnTo>
                        <a:pt x="23" y="71"/>
                      </a:lnTo>
                      <a:lnTo>
                        <a:pt x="25" y="71"/>
                      </a:lnTo>
                      <a:lnTo>
                        <a:pt x="27" y="70"/>
                      </a:lnTo>
                      <a:lnTo>
                        <a:pt x="28" y="68"/>
                      </a:lnTo>
                      <a:lnTo>
                        <a:pt x="29" y="68"/>
                      </a:lnTo>
                      <a:lnTo>
                        <a:pt x="30" y="67"/>
                      </a:lnTo>
                      <a:lnTo>
                        <a:pt x="23"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52" name="Freeform 124"/>
                <p:cNvSpPr>
                  <a:spLocks/>
                </p:cNvSpPr>
                <p:nvPr/>
              </p:nvSpPr>
              <p:spPr bwMode="auto">
                <a:xfrm>
                  <a:off x="839" y="301"/>
                  <a:ext cx="103" cy="49"/>
                </a:xfrm>
                <a:custGeom>
                  <a:avLst/>
                  <a:gdLst>
                    <a:gd name="T0" fmla="*/ 92 w 322"/>
                    <a:gd name="T1" fmla="*/ 6 h 156"/>
                    <a:gd name="T2" fmla="*/ 91 w 322"/>
                    <a:gd name="T3" fmla="*/ 10 h 156"/>
                    <a:gd name="T4" fmla="*/ 89 w 322"/>
                    <a:gd name="T5" fmla="*/ 14 h 156"/>
                    <a:gd name="T6" fmla="*/ 87 w 322"/>
                    <a:gd name="T7" fmla="*/ 18 h 156"/>
                    <a:gd name="T8" fmla="*/ 83 w 322"/>
                    <a:gd name="T9" fmla="*/ 22 h 156"/>
                    <a:gd name="T10" fmla="*/ 79 w 322"/>
                    <a:gd name="T11" fmla="*/ 26 h 156"/>
                    <a:gd name="T12" fmla="*/ 74 w 322"/>
                    <a:gd name="T13" fmla="*/ 30 h 156"/>
                    <a:gd name="T14" fmla="*/ 69 w 322"/>
                    <a:gd name="T15" fmla="*/ 33 h 156"/>
                    <a:gd name="T16" fmla="*/ 63 w 322"/>
                    <a:gd name="T17" fmla="*/ 35 h 156"/>
                    <a:gd name="T18" fmla="*/ 57 w 322"/>
                    <a:gd name="T19" fmla="*/ 38 h 156"/>
                    <a:gd name="T20" fmla="*/ 49 w 322"/>
                    <a:gd name="T21" fmla="*/ 40 h 156"/>
                    <a:gd name="T22" fmla="*/ 42 w 322"/>
                    <a:gd name="T23" fmla="*/ 41 h 156"/>
                    <a:gd name="T24" fmla="*/ 34 w 322"/>
                    <a:gd name="T25" fmla="*/ 42 h 156"/>
                    <a:gd name="T26" fmla="*/ 26 w 322"/>
                    <a:gd name="T27" fmla="*/ 42 h 156"/>
                    <a:gd name="T28" fmla="*/ 17 w 322"/>
                    <a:gd name="T29" fmla="*/ 41 h 156"/>
                    <a:gd name="T30" fmla="*/ 9 w 322"/>
                    <a:gd name="T31" fmla="*/ 40 h 156"/>
                    <a:gd name="T32" fmla="*/ 0 w 322"/>
                    <a:gd name="T33" fmla="*/ 45 h 156"/>
                    <a:gd name="T34" fmla="*/ 10 w 322"/>
                    <a:gd name="T35" fmla="*/ 47 h 156"/>
                    <a:gd name="T36" fmla="*/ 20 w 322"/>
                    <a:gd name="T37" fmla="*/ 48 h 156"/>
                    <a:gd name="T38" fmla="*/ 30 w 322"/>
                    <a:gd name="T39" fmla="*/ 49 h 156"/>
                    <a:gd name="T40" fmla="*/ 40 w 322"/>
                    <a:gd name="T41" fmla="*/ 48 h 156"/>
                    <a:gd name="T42" fmla="*/ 49 w 322"/>
                    <a:gd name="T43" fmla="*/ 47 h 156"/>
                    <a:gd name="T44" fmla="*/ 57 w 322"/>
                    <a:gd name="T45" fmla="*/ 45 h 156"/>
                    <a:gd name="T46" fmla="*/ 65 w 322"/>
                    <a:gd name="T47" fmla="*/ 43 h 156"/>
                    <a:gd name="T48" fmla="*/ 73 w 322"/>
                    <a:gd name="T49" fmla="*/ 40 h 156"/>
                    <a:gd name="T50" fmla="*/ 79 w 322"/>
                    <a:gd name="T51" fmla="*/ 36 h 156"/>
                    <a:gd name="T52" fmla="*/ 85 w 322"/>
                    <a:gd name="T53" fmla="*/ 32 h 156"/>
                    <a:gd name="T54" fmla="*/ 91 w 322"/>
                    <a:gd name="T55" fmla="*/ 28 h 156"/>
                    <a:gd name="T56" fmla="*/ 95 w 322"/>
                    <a:gd name="T57" fmla="*/ 24 h 156"/>
                    <a:gd name="T58" fmla="*/ 98 w 322"/>
                    <a:gd name="T59" fmla="*/ 19 h 156"/>
                    <a:gd name="T60" fmla="*/ 101 w 322"/>
                    <a:gd name="T61" fmla="*/ 14 h 156"/>
                    <a:gd name="T62" fmla="*/ 103 w 322"/>
                    <a:gd name="T63" fmla="*/ 8 h 156"/>
                    <a:gd name="T64" fmla="*/ 103 w 322"/>
                    <a:gd name="T65" fmla="*/ 3 h 156"/>
                    <a:gd name="T66" fmla="*/ 103 w 322"/>
                    <a:gd name="T67" fmla="*/ 3 h 156"/>
                    <a:gd name="T68" fmla="*/ 103 w 322"/>
                    <a:gd name="T69" fmla="*/ 2 h 156"/>
                    <a:gd name="T70" fmla="*/ 102 w 322"/>
                    <a:gd name="T71" fmla="*/ 1 h 156"/>
                    <a:gd name="T72" fmla="*/ 101 w 322"/>
                    <a:gd name="T73" fmla="*/ 1 h 156"/>
                    <a:gd name="T74" fmla="*/ 100 w 322"/>
                    <a:gd name="T75" fmla="*/ 1 h 156"/>
                    <a:gd name="T76" fmla="*/ 99 w 322"/>
                    <a:gd name="T77" fmla="*/ 0 h 156"/>
                    <a:gd name="T78" fmla="*/ 99 w 322"/>
                    <a:gd name="T79" fmla="*/ 0 h 156"/>
                    <a:gd name="T80" fmla="*/ 98 w 322"/>
                    <a:gd name="T81" fmla="*/ 0 h 156"/>
                    <a:gd name="T82" fmla="*/ 97 w 322"/>
                    <a:gd name="T83" fmla="*/ 0 h 156"/>
                    <a:gd name="T84" fmla="*/ 95 w 322"/>
                    <a:gd name="T85" fmla="*/ 0 h 156"/>
                    <a:gd name="T86" fmla="*/ 95 w 322"/>
                    <a:gd name="T87" fmla="*/ 1 h 156"/>
                    <a:gd name="T88" fmla="*/ 93 w 322"/>
                    <a:gd name="T89" fmla="*/ 1 h 156"/>
                    <a:gd name="T90" fmla="*/ 93 w 322"/>
                    <a:gd name="T91" fmla="*/ 1 h 156"/>
                    <a:gd name="T92" fmla="*/ 92 w 322"/>
                    <a:gd name="T93" fmla="*/ 2 h 156"/>
                    <a:gd name="T94" fmla="*/ 92 w 322"/>
                    <a:gd name="T95" fmla="*/ 3 h 156"/>
                    <a:gd name="T96" fmla="*/ 92 w 322"/>
                    <a:gd name="T97" fmla="*/ 3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2" h="156">
                      <a:moveTo>
                        <a:pt x="288" y="11"/>
                      </a:moveTo>
                      <a:lnTo>
                        <a:pt x="288" y="18"/>
                      </a:lnTo>
                      <a:lnTo>
                        <a:pt x="287" y="25"/>
                      </a:lnTo>
                      <a:lnTo>
                        <a:pt x="285" y="32"/>
                      </a:lnTo>
                      <a:lnTo>
                        <a:pt x="282" y="37"/>
                      </a:lnTo>
                      <a:lnTo>
                        <a:pt x="279" y="44"/>
                      </a:lnTo>
                      <a:lnTo>
                        <a:pt x="275" y="51"/>
                      </a:lnTo>
                      <a:lnTo>
                        <a:pt x="271" y="58"/>
                      </a:lnTo>
                      <a:lnTo>
                        <a:pt x="266" y="63"/>
                      </a:lnTo>
                      <a:lnTo>
                        <a:pt x="261" y="70"/>
                      </a:lnTo>
                      <a:lnTo>
                        <a:pt x="254" y="76"/>
                      </a:lnTo>
                      <a:lnTo>
                        <a:pt x="247" y="83"/>
                      </a:lnTo>
                      <a:lnTo>
                        <a:pt x="240" y="88"/>
                      </a:lnTo>
                      <a:lnTo>
                        <a:pt x="232" y="94"/>
                      </a:lnTo>
                      <a:lnTo>
                        <a:pt x="224" y="99"/>
                      </a:lnTo>
                      <a:lnTo>
                        <a:pt x="215" y="104"/>
                      </a:lnTo>
                      <a:lnTo>
                        <a:pt x="206" y="109"/>
                      </a:lnTo>
                      <a:lnTo>
                        <a:pt x="197" y="113"/>
                      </a:lnTo>
                      <a:lnTo>
                        <a:pt x="187" y="117"/>
                      </a:lnTo>
                      <a:lnTo>
                        <a:pt x="177" y="120"/>
                      </a:lnTo>
                      <a:lnTo>
                        <a:pt x="166" y="123"/>
                      </a:lnTo>
                      <a:lnTo>
                        <a:pt x="154" y="127"/>
                      </a:lnTo>
                      <a:lnTo>
                        <a:pt x="143" y="129"/>
                      </a:lnTo>
                      <a:lnTo>
                        <a:pt x="132" y="131"/>
                      </a:lnTo>
                      <a:lnTo>
                        <a:pt x="119" y="133"/>
                      </a:lnTo>
                      <a:lnTo>
                        <a:pt x="107" y="134"/>
                      </a:lnTo>
                      <a:lnTo>
                        <a:pt x="94" y="134"/>
                      </a:lnTo>
                      <a:lnTo>
                        <a:pt x="82" y="134"/>
                      </a:lnTo>
                      <a:lnTo>
                        <a:pt x="68" y="133"/>
                      </a:lnTo>
                      <a:lnTo>
                        <a:pt x="54" y="131"/>
                      </a:lnTo>
                      <a:lnTo>
                        <a:pt x="41" y="129"/>
                      </a:lnTo>
                      <a:lnTo>
                        <a:pt x="27" y="126"/>
                      </a:lnTo>
                      <a:lnTo>
                        <a:pt x="12" y="122"/>
                      </a:lnTo>
                      <a:lnTo>
                        <a:pt x="0" y="144"/>
                      </a:lnTo>
                      <a:lnTo>
                        <a:pt x="16" y="147"/>
                      </a:lnTo>
                      <a:lnTo>
                        <a:pt x="32" y="151"/>
                      </a:lnTo>
                      <a:lnTo>
                        <a:pt x="48" y="153"/>
                      </a:lnTo>
                      <a:lnTo>
                        <a:pt x="63" y="154"/>
                      </a:lnTo>
                      <a:lnTo>
                        <a:pt x="79" y="155"/>
                      </a:lnTo>
                      <a:lnTo>
                        <a:pt x="94" y="156"/>
                      </a:lnTo>
                      <a:lnTo>
                        <a:pt x="109" y="155"/>
                      </a:lnTo>
                      <a:lnTo>
                        <a:pt x="125" y="154"/>
                      </a:lnTo>
                      <a:lnTo>
                        <a:pt x="138" y="153"/>
                      </a:lnTo>
                      <a:lnTo>
                        <a:pt x="152" y="151"/>
                      </a:lnTo>
                      <a:lnTo>
                        <a:pt x="166" y="147"/>
                      </a:lnTo>
                      <a:lnTo>
                        <a:pt x="179" y="144"/>
                      </a:lnTo>
                      <a:lnTo>
                        <a:pt x="192" y="140"/>
                      </a:lnTo>
                      <a:lnTo>
                        <a:pt x="204" y="136"/>
                      </a:lnTo>
                      <a:lnTo>
                        <a:pt x="215" y="131"/>
                      </a:lnTo>
                      <a:lnTo>
                        <a:pt x="227" y="127"/>
                      </a:lnTo>
                      <a:lnTo>
                        <a:pt x="238" y="121"/>
                      </a:lnTo>
                      <a:lnTo>
                        <a:pt x="248" y="116"/>
                      </a:lnTo>
                      <a:lnTo>
                        <a:pt x="257" y="109"/>
                      </a:lnTo>
                      <a:lnTo>
                        <a:pt x="266" y="103"/>
                      </a:lnTo>
                      <a:lnTo>
                        <a:pt x="274" y="96"/>
                      </a:lnTo>
                      <a:lnTo>
                        <a:pt x="283" y="89"/>
                      </a:lnTo>
                      <a:lnTo>
                        <a:pt x="290" y="81"/>
                      </a:lnTo>
                      <a:lnTo>
                        <a:pt x="297" y="75"/>
                      </a:lnTo>
                      <a:lnTo>
                        <a:pt x="303" y="67"/>
                      </a:lnTo>
                      <a:lnTo>
                        <a:pt x="307" y="60"/>
                      </a:lnTo>
                      <a:lnTo>
                        <a:pt x="312" y="52"/>
                      </a:lnTo>
                      <a:lnTo>
                        <a:pt x="315" y="44"/>
                      </a:lnTo>
                      <a:lnTo>
                        <a:pt x="319" y="35"/>
                      </a:lnTo>
                      <a:lnTo>
                        <a:pt x="321" y="27"/>
                      </a:lnTo>
                      <a:lnTo>
                        <a:pt x="322" y="19"/>
                      </a:lnTo>
                      <a:lnTo>
                        <a:pt x="322" y="11"/>
                      </a:lnTo>
                      <a:lnTo>
                        <a:pt x="322" y="10"/>
                      </a:lnTo>
                      <a:lnTo>
                        <a:pt x="322" y="9"/>
                      </a:lnTo>
                      <a:lnTo>
                        <a:pt x="321" y="8"/>
                      </a:lnTo>
                      <a:lnTo>
                        <a:pt x="321" y="7"/>
                      </a:lnTo>
                      <a:lnTo>
                        <a:pt x="320" y="6"/>
                      </a:lnTo>
                      <a:lnTo>
                        <a:pt x="319" y="4"/>
                      </a:lnTo>
                      <a:lnTo>
                        <a:pt x="317" y="4"/>
                      </a:lnTo>
                      <a:lnTo>
                        <a:pt x="316" y="3"/>
                      </a:lnTo>
                      <a:lnTo>
                        <a:pt x="315" y="2"/>
                      </a:lnTo>
                      <a:lnTo>
                        <a:pt x="314" y="2"/>
                      </a:lnTo>
                      <a:lnTo>
                        <a:pt x="313" y="1"/>
                      </a:lnTo>
                      <a:lnTo>
                        <a:pt x="311" y="1"/>
                      </a:lnTo>
                      <a:lnTo>
                        <a:pt x="309" y="1"/>
                      </a:lnTo>
                      <a:lnTo>
                        <a:pt x="308" y="1"/>
                      </a:lnTo>
                      <a:lnTo>
                        <a:pt x="306" y="1"/>
                      </a:lnTo>
                      <a:lnTo>
                        <a:pt x="305" y="0"/>
                      </a:lnTo>
                      <a:lnTo>
                        <a:pt x="304" y="1"/>
                      </a:lnTo>
                      <a:lnTo>
                        <a:pt x="302" y="1"/>
                      </a:lnTo>
                      <a:lnTo>
                        <a:pt x="300" y="1"/>
                      </a:lnTo>
                      <a:lnTo>
                        <a:pt x="298" y="1"/>
                      </a:lnTo>
                      <a:lnTo>
                        <a:pt x="297" y="1"/>
                      </a:lnTo>
                      <a:lnTo>
                        <a:pt x="296" y="2"/>
                      </a:lnTo>
                      <a:lnTo>
                        <a:pt x="294" y="2"/>
                      </a:lnTo>
                      <a:lnTo>
                        <a:pt x="292" y="3"/>
                      </a:lnTo>
                      <a:lnTo>
                        <a:pt x="292" y="4"/>
                      </a:lnTo>
                      <a:lnTo>
                        <a:pt x="290" y="4"/>
                      </a:lnTo>
                      <a:lnTo>
                        <a:pt x="290" y="6"/>
                      </a:lnTo>
                      <a:lnTo>
                        <a:pt x="289" y="7"/>
                      </a:lnTo>
                      <a:lnTo>
                        <a:pt x="288" y="8"/>
                      </a:lnTo>
                      <a:lnTo>
                        <a:pt x="288" y="9"/>
                      </a:lnTo>
                      <a:lnTo>
                        <a:pt x="288" y="10"/>
                      </a:lnTo>
                      <a:lnTo>
                        <a:pt x="28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53" name="Freeform 125"/>
                <p:cNvSpPr>
                  <a:spLocks/>
                </p:cNvSpPr>
                <p:nvPr/>
              </p:nvSpPr>
              <p:spPr bwMode="auto">
                <a:xfrm>
                  <a:off x="309" y="286"/>
                  <a:ext cx="10" cy="6"/>
                </a:xfrm>
                <a:custGeom>
                  <a:avLst/>
                  <a:gdLst>
                    <a:gd name="T0" fmla="*/ 10 w 28"/>
                    <a:gd name="T1" fmla="*/ 1 h 20"/>
                    <a:gd name="T2" fmla="*/ 9 w 28"/>
                    <a:gd name="T3" fmla="*/ 1 h 20"/>
                    <a:gd name="T4" fmla="*/ 9 w 28"/>
                    <a:gd name="T5" fmla="*/ 1 h 20"/>
                    <a:gd name="T6" fmla="*/ 9 w 28"/>
                    <a:gd name="T7" fmla="*/ 0 h 20"/>
                    <a:gd name="T8" fmla="*/ 8 w 28"/>
                    <a:gd name="T9" fmla="*/ 0 h 20"/>
                    <a:gd name="T10" fmla="*/ 7 w 28"/>
                    <a:gd name="T11" fmla="*/ 0 h 20"/>
                    <a:gd name="T12" fmla="*/ 6 w 28"/>
                    <a:gd name="T13" fmla="*/ 0 h 20"/>
                    <a:gd name="T14" fmla="*/ 6 w 28"/>
                    <a:gd name="T15" fmla="*/ 0 h 20"/>
                    <a:gd name="T16" fmla="*/ 6 w 28"/>
                    <a:gd name="T17" fmla="*/ 0 h 20"/>
                    <a:gd name="T18" fmla="*/ 5 w 28"/>
                    <a:gd name="T19" fmla="*/ 0 h 20"/>
                    <a:gd name="T20" fmla="*/ 4 w 28"/>
                    <a:gd name="T21" fmla="*/ 0 h 20"/>
                    <a:gd name="T22" fmla="*/ 4 w 28"/>
                    <a:gd name="T23" fmla="*/ 0 h 20"/>
                    <a:gd name="T24" fmla="*/ 3 w 28"/>
                    <a:gd name="T25" fmla="*/ 1 h 20"/>
                    <a:gd name="T26" fmla="*/ 3 w 28"/>
                    <a:gd name="T27" fmla="*/ 1 h 20"/>
                    <a:gd name="T28" fmla="*/ 3 w 28"/>
                    <a:gd name="T29" fmla="*/ 1 h 20"/>
                    <a:gd name="T30" fmla="*/ 2 w 28"/>
                    <a:gd name="T31" fmla="*/ 1 h 20"/>
                    <a:gd name="T32" fmla="*/ 1 w 28"/>
                    <a:gd name="T33" fmla="*/ 2 h 20"/>
                    <a:gd name="T34" fmla="*/ 1 w 28"/>
                    <a:gd name="T35" fmla="*/ 2 h 20"/>
                    <a:gd name="T36" fmla="*/ 1 w 28"/>
                    <a:gd name="T37" fmla="*/ 2 h 20"/>
                    <a:gd name="T38" fmla="*/ 0 w 28"/>
                    <a:gd name="T39" fmla="*/ 2 h 20"/>
                    <a:gd name="T40" fmla="*/ 0 w 28"/>
                    <a:gd name="T41" fmla="*/ 2 h 20"/>
                    <a:gd name="T42" fmla="*/ 0 w 28"/>
                    <a:gd name="T43" fmla="*/ 3 h 20"/>
                    <a:gd name="T44" fmla="*/ 0 w 28"/>
                    <a:gd name="T45" fmla="*/ 3 h 20"/>
                    <a:gd name="T46" fmla="*/ 0 w 28"/>
                    <a:gd name="T47" fmla="*/ 3 h 20"/>
                    <a:gd name="T48" fmla="*/ 0 w 28"/>
                    <a:gd name="T49" fmla="*/ 3 h 20"/>
                    <a:gd name="T50" fmla="*/ 0 w 28"/>
                    <a:gd name="T51" fmla="*/ 4 h 20"/>
                    <a:gd name="T52" fmla="*/ 0 w 28"/>
                    <a:gd name="T53" fmla="*/ 4 h 20"/>
                    <a:gd name="T54" fmla="*/ 0 w 28"/>
                    <a:gd name="T55" fmla="*/ 5 h 20"/>
                    <a:gd name="T56" fmla="*/ 0 w 28"/>
                    <a:gd name="T57" fmla="*/ 5 h 20"/>
                    <a:gd name="T58" fmla="*/ 1 w 28"/>
                    <a:gd name="T59" fmla="*/ 5 h 20"/>
                    <a:gd name="T60" fmla="*/ 1 w 28"/>
                    <a:gd name="T61" fmla="*/ 5 h 20"/>
                    <a:gd name="T62" fmla="*/ 1 w 28"/>
                    <a:gd name="T63" fmla="*/ 6 h 20"/>
                    <a:gd name="T64" fmla="*/ 2 w 28"/>
                    <a:gd name="T65" fmla="*/ 6 h 20"/>
                    <a:gd name="T66" fmla="*/ 10 w 28"/>
                    <a:gd name="T67" fmla="*/ 1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 h="20">
                      <a:moveTo>
                        <a:pt x="28" y="3"/>
                      </a:moveTo>
                      <a:lnTo>
                        <a:pt x="26" y="2"/>
                      </a:lnTo>
                      <a:lnTo>
                        <a:pt x="25" y="2"/>
                      </a:lnTo>
                      <a:lnTo>
                        <a:pt x="24" y="1"/>
                      </a:lnTo>
                      <a:lnTo>
                        <a:pt x="22" y="1"/>
                      </a:lnTo>
                      <a:lnTo>
                        <a:pt x="20" y="1"/>
                      </a:lnTo>
                      <a:lnTo>
                        <a:pt x="18" y="0"/>
                      </a:lnTo>
                      <a:lnTo>
                        <a:pt x="17" y="0"/>
                      </a:lnTo>
                      <a:lnTo>
                        <a:pt x="16" y="0"/>
                      </a:lnTo>
                      <a:lnTo>
                        <a:pt x="14" y="1"/>
                      </a:lnTo>
                      <a:lnTo>
                        <a:pt x="12" y="1"/>
                      </a:lnTo>
                      <a:lnTo>
                        <a:pt x="10" y="1"/>
                      </a:lnTo>
                      <a:lnTo>
                        <a:pt x="9" y="2"/>
                      </a:lnTo>
                      <a:lnTo>
                        <a:pt x="8" y="2"/>
                      </a:lnTo>
                      <a:lnTo>
                        <a:pt x="7" y="3"/>
                      </a:lnTo>
                      <a:lnTo>
                        <a:pt x="6" y="3"/>
                      </a:lnTo>
                      <a:lnTo>
                        <a:pt x="3" y="5"/>
                      </a:lnTo>
                      <a:lnTo>
                        <a:pt x="3" y="6"/>
                      </a:lnTo>
                      <a:lnTo>
                        <a:pt x="2" y="6"/>
                      </a:lnTo>
                      <a:lnTo>
                        <a:pt x="1" y="7"/>
                      </a:lnTo>
                      <a:lnTo>
                        <a:pt x="0" y="8"/>
                      </a:lnTo>
                      <a:lnTo>
                        <a:pt x="0" y="9"/>
                      </a:lnTo>
                      <a:lnTo>
                        <a:pt x="0" y="10"/>
                      </a:lnTo>
                      <a:lnTo>
                        <a:pt x="0" y="11"/>
                      </a:lnTo>
                      <a:lnTo>
                        <a:pt x="0" y="12"/>
                      </a:lnTo>
                      <a:lnTo>
                        <a:pt x="0" y="14"/>
                      </a:lnTo>
                      <a:lnTo>
                        <a:pt x="0" y="15"/>
                      </a:lnTo>
                      <a:lnTo>
                        <a:pt x="1" y="16"/>
                      </a:lnTo>
                      <a:lnTo>
                        <a:pt x="2" y="17"/>
                      </a:lnTo>
                      <a:lnTo>
                        <a:pt x="2" y="18"/>
                      </a:lnTo>
                      <a:lnTo>
                        <a:pt x="3" y="19"/>
                      </a:lnTo>
                      <a:lnTo>
                        <a:pt x="6" y="20"/>
                      </a:lnTo>
                      <a:lnTo>
                        <a:pt x="2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54" name="Freeform 126"/>
                <p:cNvSpPr>
                  <a:spLocks/>
                </p:cNvSpPr>
                <p:nvPr/>
              </p:nvSpPr>
              <p:spPr bwMode="auto">
                <a:xfrm>
                  <a:off x="311" y="275"/>
                  <a:ext cx="117" cy="30"/>
                </a:xfrm>
                <a:custGeom>
                  <a:avLst/>
                  <a:gdLst>
                    <a:gd name="T0" fmla="*/ 106 w 367"/>
                    <a:gd name="T1" fmla="*/ 2 h 95"/>
                    <a:gd name="T2" fmla="*/ 102 w 367"/>
                    <a:gd name="T3" fmla="*/ 6 h 95"/>
                    <a:gd name="T4" fmla="*/ 98 w 367"/>
                    <a:gd name="T5" fmla="*/ 9 h 95"/>
                    <a:gd name="T6" fmla="*/ 92 w 367"/>
                    <a:gd name="T7" fmla="*/ 12 h 95"/>
                    <a:gd name="T8" fmla="*/ 87 w 367"/>
                    <a:gd name="T9" fmla="*/ 15 h 95"/>
                    <a:gd name="T10" fmla="*/ 81 w 367"/>
                    <a:gd name="T11" fmla="*/ 17 h 95"/>
                    <a:gd name="T12" fmla="*/ 74 w 367"/>
                    <a:gd name="T13" fmla="*/ 19 h 95"/>
                    <a:gd name="T14" fmla="*/ 68 w 367"/>
                    <a:gd name="T15" fmla="*/ 21 h 95"/>
                    <a:gd name="T16" fmla="*/ 61 w 367"/>
                    <a:gd name="T17" fmla="*/ 22 h 95"/>
                    <a:gd name="T18" fmla="*/ 53 w 367"/>
                    <a:gd name="T19" fmla="*/ 22 h 95"/>
                    <a:gd name="T20" fmla="*/ 46 w 367"/>
                    <a:gd name="T21" fmla="*/ 23 h 95"/>
                    <a:gd name="T22" fmla="*/ 39 w 367"/>
                    <a:gd name="T23" fmla="*/ 22 h 95"/>
                    <a:gd name="T24" fmla="*/ 31 w 367"/>
                    <a:gd name="T25" fmla="*/ 21 h 95"/>
                    <a:gd name="T26" fmla="*/ 24 w 367"/>
                    <a:gd name="T27" fmla="*/ 20 h 95"/>
                    <a:gd name="T28" fmla="*/ 17 w 367"/>
                    <a:gd name="T29" fmla="*/ 17 h 95"/>
                    <a:gd name="T30" fmla="*/ 10 w 367"/>
                    <a:gd name="T31" fmla="*/ 14 h 95"/>
                    <a:gd name="T32" fmla="*/ 0 w 367"/>
                    <a:gd name="T33" fmla="*/ 18 h 95"/>
                    <a:gd name="T34" fmla="*/ 7 w 367"/>
                    <a:gd name="T35" fmla="*/ 22 h 95"/>
                    <a:gd name="T36" fmla="*/ 16 w 367"/>
                    <a:gd name="T37" fmla="*/ 25 h 95"/>
                    <a:gd name="T38" fmla="*/ 24 w 367"/>
                    <a:gd name="T39" fmla="*/ 27 h 95"/>
                    <a:gd name="T40" fmla="*/ 33 w 367"/>
                    <a:gd name="T41" fmla="*/ 29 h 95"/>
                    <a:gd name="T42" fmla="*/ 41 w 367"/>
                    <a:gd name="T43" fmla="*/ 30 h 95"/>
                    <a:gd name="T44" fmla="*/ 50 w 367"/>
                    <a:gd name="T45" fmla="*/ 30 h 95"/>
                    <a:gd name="T46" fmla="*/ 58 w 367"/>
                    <a:gd name="T47" fmla="*/ 29 h 95"/>
                    <a:gd name="T48" fmla="*/ 67 w 367"/>
                    <a:gd name="T49" fmla="*/ 29 h 95"/>
                    <a:gd name="T50" fmla="*/ 75 w 367"/>
                    <a:gd name="T51" fmla="*/ 27 h 95"/>
                    <a:gd name="T52" fmla="*/ 83 w 367"/>
                    <a:gd name="T53" fmla="*/ 25 h 95"/>
                    <a:gd name="T54" fmla="*/ 90 w 367"/>
                    <a:gd name="T55" fmla="*/ 22 h 95"/>
                    <a:gd name="T56" fmla="*/ 97 w 367"/>
                    <a:gd name="T57" fmla="*/ 19 h 95"/>
                    <a:gd name="T58" fmla="*/ 103 w 367"/>
                    <a:gd name="T59" fmla="*/ 16 h 95"/>
                    <a:gd name="T60" fmla="*/ 108 w 367"/>
                    <a:gd name="T61" fmla="*/ 12 h 95"/>
                    <a:gd name="T62" fmla="*/ 113 w 367"/>
                    <a:gd name="T63" fmla="*/ 8 h 95"/>
                    <a:gd name="T64" fmla="*/ 117 w 367"/>
                    <a:gd name="T65" fmla="*/ 3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7" h="95">
                      <a:moveTo>
                        <a:pt x="335" y="0"/>
                      </a:moveTo>
                      <a:lnTo>
                        <a:pt x="331" y="7"/>
                      </a:lnTo>
                      <a:lnTo>
                        <a:pt x="325" y="12"/>
                      </a:lnTo>
                      <a:lnTo>
                        <a:pt x="319" y="18"/>
                      </a:lnTo>
                      <a:lnTo>
                        <a:pt x="312" y="24"/>
                      </a:lnTo>
                      <a:lnTo>
                        <a:pt x="306" y="29"/>
                      </a:lnTo>
                      <a:lnTo>
                        <a:pt x="298" y="34"/>
                      </a:lnTo>
                      <a:lnTo>
                        <a:pt x="290" y="38"/>
                      </a:lnTo>
                      <a:lnTo>
                        <a:pt x="282" y="43"/>
                      </a:lnTo>
                      <a:lnTo>
                        <a:pt x="273" y="47"/>
                      </a:lnTo>
                      <a:lnTo>
                        <a:pt x="264" y="51"/>
                      </a:lnTo>
                      <a:lnTo>
                        <a:pt x="253" y="55"/>
                      </a:lnTo>
                      <a:lnTo>
                        <a:pt x="243" y="59"/>
                      </a:lnTo>
                      <a:lnTo>
                        <a:pt x="233" y="61"/>
                      </a:lnTo>
                      <a:lnTo>
                        <a:pt x="223" y="64"/>
                      </a:lnTo>
                      <a:lnTo>
                        <a:pt x="212" y="67"/>
                      </a:lnTo>
                      <a:lnTo>
                        <a:pt x="201" y="68"/>
                      </a:lnTo>
                      <a:lnTo>
                        <a:pt x="190" y="70"/>
                      </a:lnTo>
                      <a:lnTo>
                        <a:pt x="179" y="71"/>
                      </a:lnTo>
                      <a:lnTo>
                        <a:pt x="167" y="71"/>
                      </a:lnTo>
                      <a:lnTo>
                        <a:pt x="156" y="72"/>
                      </a:lnTo>
                      <a:lnTo>
                        <a:pt x="145" y="72"/>
                      </a:lnTo>
                      <a:lnTo>
                        <a:pt x="132" y="71"/>
                      </a:lnTo>
                      <a:lnTo>
                        <a:pt x="121" y="70"/>
                      </a:lnTo>
                      <a:lnTo>
                        <a:pt x="109" y="69"/>
                      </a:lnTo>
                      <a:lnTo>
                        <a:pt x="98" y="67"/>
                      </a:lnTo>
                      <a:lnTo>
                        <a:pt x="87" y="64"/>
                      </a:lnTo>
                      <a:lnTo>
                        <a:pt x="75" y="62"/>
                      </a:lnTo>
                      <a:lnTo>
                        <a:pt x="65" y="59"/>
                      </a:lnTo>
                      <a:lnTo>
                        <a:pt x="54" y="54"/>
                      </a:lnTo>
                      <a:lnTo>
                        <a:pt x="44" y="51"/>
                      </a:lnTo>
                      <a:lnTo>
                        <a:pt x="32" y="45"/>
                      </a:lnTo>
                      <a:lnTo>
                        <a:pt x="22" y="40"/>
                      </a:lnTo>
                      <a:lnTo>
                        <a:pt x="0" y="57"/>
                      </a:lnTo>
                      <a:lnTo>
                        <a:pt x="12" y="63"/>
                      </a:lnTo>
                      <a:lnTo>
                        <a:pt x="23" y="69"/>
                      </a:lnTo>
                      <a:lnTo>
                        <a:pt x="36" y="74"/>
                      </a:lnTo>
                      <a:lnTo>
                        <a:pt x="49" y="78"/>
                      </a:lnTo>
                      <a:lnTo>
                        <a:pt x="62" y="83"/>
                      </a:lnTo>
                      <a:lnTo>
                        <a:pt x="75" y="86"/>
                      </a:lnTo>
                      <a:lnTo>
                        <a:pt x="89" y="88"/>
                      </a:lnTo>
                      <a:lnTo>
                        <a:pt x="103" y="91"/>
                      </a:lnTo>
                      <a:lnTo>
                        <a:pt x="116" y="93"/>
                      </a:lnTo>
                      <a:lnTo>
                        <a:pt x="129" y="94"/>
                      </a:lnTo>
                      <a:lnTo>
                        <a:pt x="142" y="94"/>
                      </a:lnTo>
                      <a:lnTo>
                        <a:pt x="156" y="95"/>
                      </a:lnTo>
                      <a:lnTo>
                        <a:pt x="170" y="94"/>
                      </a:lnTo>
                      <a:lnTo>
                        <a:pt x="183" y="93"/>
                      </a:lnTo>
                      <a:lnTo>
                        <a:pt x="197" y="92"/>
                      </a:lnTo>
                      <a:lnTo>
                        <a:pt x="209" y="91"/>
                      </a:lnTo>
                      <a:lnTo>
                        <a:pt x="222" y="88"/>
                      </a:lnTo>
                      <a:lnTo>
                        <a:pt x="234" y="85"/>
                      </a:lnTo>
                      <a:lnTo>
                        <a:pt x="247" y="81"/>
                      </a:lnTo>
                      <a:lnTo>
                        <a:pt x="259" y="78"/>
                      </a:lnTo>
                      <a:lnTo>
                        <a:pt x="270" y="75"/>
                      </a:lnTo>
                      <a:lnTo>
                        <a:pt x="282" y="70"/>
                      </a:lnTo>
                      <a:lnTo>
                        <a:pt x="292" y="66"/>
                      </a:lnTo>
                      <a:lnTo>
                        <a:pt x="303" y="61"/>
                      </a:lnTo>
                      <a:lnTo>
                        <a:pt x="312" y="55"/>
                      </a:lnTo>
                      <a:lnTo>
                        <a:pt x="323" y="50"/>
                      </a:lnTo>
                      <a:lnTo>
                        <a:pt x="331" y="44"/>
                      </a:lnTo>
                      <a:lnTo>
                        <a:pt x="340" y="37"/>
                      </a:lnTo>
                      <a:lnTo>
                        <a:pt x="348" y="32"/>
                      </a:lnTo>
                      <a:lnTo>
                        <a:pt x="354" y="25"/>
                      </a:lnTo>
                      <a:lnTo>
                        <a:pt x="361" y="17"/>
                      </a:lnTo>
                      <a:lnTo>
                        <a:pt x="367" y="10"/>
                      </a:lnTo>
                      <a:lnTo>
                        <a:pt x="3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55" name="Freeform 127"/>
                <p:cNvSpPr>
                  <a:spLocks/>
                </p:cNvSpPr>
                <p:nvPr/>
              </p:nvSpPr>
              <p:spPr bwMode="auto">
                <a:xfrm>
                  <a:off x="418" y="271"/>
                  <a:ext cx="12" cy="5"/>
                </a:xfrm>
                <a:custGeom>
                  <a:avLst/>
                  <a:gdLst>
                    <a:gd name="T0" fmla="*/ 11 w 34"/>
                    <a:gd name="T1" fmla="*/ 5 h 16"/>
                    <a:gd name="T2" fmla="*/ 12 w 34"/>
                    <a:gd name="T3" fmla="*/ 5 h 16"/>
                    <a:gd name="T4" fmla="*/ 12 w 34"/>
                    <a:gd name="T5" fmla="*/ 4 h 16"/>
                    <a:gd name="T6" fmla="*/ 12 w 34"/>
                    <a:gd name="T7" fmla="*/ 4 h 16"/>
                    <a:gd name="T8" fmla="*/ 12 w 34"/>
                    <a:gd name="T9" fmla="*/ 3 h 16"/>
                    <a:gd name="T10" fmla="*/ 12 w 34"/>
                    <a:gd name="T11" fmla="*/ 3 h 16"/>
                    <a:gd name="T12" fmla="*/ 12 w 34"/>
                    <a:gd name="T13" fmla="*/ 3 h 16"/>
                    <a:gd name="T14" fmla="*/ 12 w 34"/>
                    <a:gd name="T15" fmla="*/ 3 h 16"/>
                    <a:gd name="T16" fmla="*/ 11 w 34"/>
                    <a:gd name="T17" fmla="*/ 2 h 16"/>
                    <a:gd name="T18" fmla="*/ 11 w 34"/>
                    <a:gd name="T19" fmla="*/ 2 h 16"/>
                    <a:gd name="T20" fmla="*/ 11 w 34"/>
                    <a:gd name="T21" fmla="*/ 2 h 16"/>
                    <a:gd name="T22" fmla="*/ 11 w 34"/>
                    <a:gd name="T23" fmla="*/ 2 h 16"/>
                    <a:gd name="T24" fmla="*/ 10 w 34"/>
                    <a:gd name="T25" fmla="*/ 1 h 16"/>
                    <a:gd name="T26" fmla="*/ 10 w 34"/>
                    <a:gd name="T27" fmla="*/ 1 h 16"/>
                    <a:gd name="T28" fmla="*/ 9 w 34"/>
                    <a:gd name="T29" fmla="*/ 1 h 16"/>
                    <a:gd name="T30" fmla="*/ 9 w 34"/>
                    <a:gd name="T31" fmla="*/ 1 h 16"/>
                    <a:gd name="T32" fmla="*/ 8 w 34"/>
                    <a:gd name="T33" fmla="*/ 0 h 16"/>
                    <a:gd name="T34" fmla="*/ 8 w 34"/>
                    <a:gd name="T35" fmla="*/ 0 h 16"/>
                    <a:gd name="T36" fmla="*/ 7 w 34"/>
                    <a:gd name="T37" fmla="*/ 0 h 16"/>
                    <a:gd name="T38" fmla="*/ 6 w 34"/>
                    <a:gd name="T39" fmla="*/ 0 h 16"/>
                    <a:gd name="T40" fmla="*/ 6 w 34"/>
                    <a:gd name="T41" fmla="*/ 0 h 16"/>
                    <a:gd name="T42" fmla="*/ 6 w 34"/>
                    <a:gd name="T43" fmla="*/ 0 h 16"/>
                    <a:gd name="T44" fmla="*/ 5 w 34"/>
                    <a:gd name="T45" fmla="*/ 0 h 16"/>
                    <a:gd name="T46" fmla="*/ 5 w 34"/>
                    <a:gd name="T47" fmla="*/ 0 h 16"/>
                    <a:gd name="T48" fmla="*/ 4 w 34"/>
                    <a:gd name="T49" fmla="*/ 0 h 16"/>
                    <a:gd name="T50" fmla="*/ 4 w 34"/>
                    <a:gd name="T51" fmla="*/ 0 h 16"/>
                    <a:gd name="T52" fmla="*/ 3 w 34"/>
                    <a:gd name="T53" fmla="*/ 0 h 16"/>
                    <a:gd name="T54" fmla="*/ 2 w 34"/>
                    <a:gd name="T55" fmla="*/ 1 h 16"/>
                    <a:gd name="T56" fmla="*/ 2 w 34"/>
                    <a:gd name="T57" fmla="*/ 1 h 16"/>
                    <a:gd name="T58" fmla="*/ 1 w 34"/>
                    <a:gd name="T59" fmla="*/ 1 h 16"/>
                    <a:gd name="T60" fmla="*/ 1 w 34"/>
                    <a:gd name="T61" fmla="*/ 2 h 16"/>
                    <a:gd name="T62" fmla="*/ 0 w 34"/>
                    <a:gd name="T63" fmla="*/ 2 h 16"/>
                    <a:gd name="T64" fmla="*/ 0 w 34"/>
                    <a:gd name="T65" fmla="*/ 2 h 16"/>
                    <a:gd name="T66" fmla="*/ 11 w 34"/>
                    <a:gd name="T67" fmla="*/ 5 h 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 h="16">
                      <a:moveTo>
                        <a:pt x="32" y="16"/>
                      </a:moveTo>
                      <a:lnTo>
                        <a:pt x="33" y="15"/>
                      </a:lnTo>
                      <a:lnTo>
                        <a:pt x="33" y="14"/>
                      </a:lnTo>
                      <a:lnTo>
                        <a:pt x="34" y="12"/>
                      </a:lnTo>
                      <a:lnTo>
                        <a:pt x="34" y="11"/>
                      </a:lnTo>
                      <a:lnTo>
                        <a:pt x="34" y="10"/>
                      </a:lnTo>
                      <a:lnTo>
                        <a:pt x="33" y="9"/>
                      </a:lnTo>
                      <a:lnTo>
                        <a:pt x="33" y="8"/>
                      </a:lnTo>
                      <a:lnTo>
                        <a:pt x="32" y="7"/>
                      </a:lnTo>
                      <a:lnTo>
                        <a:pt x="32" y="6"/>
                      </a:lnTo>
                      <a:lnTo>
                        <a:pt x="31" y="6"/>
                      </a:lnTo>
                      <a:lnTo>
                        <a:pt x="30" y="5"/>
                      </a:lnTo>
                      <a:lnTo>
                        <a:pt x="28" y="3"/>
                      </a:lnTo>
                      <a:lnTo>
                        <a:pt x="27" y="3"/>
                      </a:lnTo>
                      <a:lnTo>
                        <a:pt x="26" y="2"/>
                      </a:lnTo>
                      <a:lnTo>
                        <a:pt x="25" y="2"/>
                      </a:lnTo>
                      <a:lnTo>
                        <a:pt x="24" y="1"/>
                      </a:lnTo>
                      <a:lnTo>
                        <a:pt x="22" y="1"/>
                      </a:lnTo>
                      <a:lnTo>
                        <a:pt x="20" y="0"/>
                      </a:lnTo>
                      <a:lnTo>
                        <a:pt x="18" y="0"/>
                      </a:lnTo>
                      <a:lnTo>
                        <a:pt x="17" y="0"/>
                      </a:lnTo>
                      <a:lnTo>
                        <a:pt x="16" y="0"/>
                      </a:lnTo>
                      <a:lnTo>
                        <a:pt x="14" y="0"/>
                      </a:lnTo>
                      <a:lnTo>
                        <a:pt x="13" y="0"/>
                      </a:lnTo>
                      <a:lnTo>
                        <a:pt x="11" y="0"/>
                      </a:lnTo>
                      <a:lnTo>
                        <a:pt x="10" y="1"/>
                      </a:lnTo>
                      <a:lnTo>
                        <a:pt x="8" y="1"/>
                      </a:lnTo>
                      <a:lnTo>
                        <a:pt x="7" y="2"/>
                      </a:lnTo>
                      <a:lnTo>
                        <a:pt x="6" y="2"/>
                      </a:lnTo>
                      <a:lnTo>
                        <a:pt x="3" y="3"/>
                      </a:lnTo>
                      <a:lnTo>
                        <a:pt x="2" y="5"/>
                      </a:lnTo>
                      <a:lnTo>
                        <a:pt x="1" y="6"/>
                      </a:lnTo>
                      <a:lnTo>
                        <a:pt x="0" y="7"/>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56" name="Freeform 128"/>
                <p:cNvSpPr>
                  <a:spLocks/>
                </p:cNvSpPr>
                <p:nvPr/>
              </p:nvSpPr>
              <p:spPr bwMode="auto">
                <a:xfrm>
                  <a:off x="491" y="248"/>
                  <a:ext cx="10" cy="4"/>
                </a:xfrm>
                <a:custGeom>
                  <a:avLst/>
                  <a:gdLst>
                    <a:gd name="T0" fmla="*/ 10 w 29"/>
                    <a:gd name="T1" fmla="*/ 1 h 18"/>
                    <a:gd name="T2" fmla="*/ 10 w 29"/>
                    <a:gd name="T3" fmla="*/ 0 h 18"/>
                    <a:gd name="T4" fmla="*/ 9 w 29"/>
                    <a:gd name="T5" fmla="*/ 0 h 18"/>
                    <a:gd name="T6" fmla="*/ 9 w 29"/>
                    <a:gd name="T7" fmla="*/ 0 h 18"/>
                    <a:gd name="T8" fmla="*/ 8 w 29"/>
                    <a:gd name="T9" fmla="*/ 0 h 18"/>
                    <a:gd name="T10" fmla="*/ 8 w 29"/>
                    <a:gd name="T11" fmla="*/ 0 h 18"/>
                    <a:gd name="T12" fmla="*/ 7 w 29"/>
                    <a:gd name="T13" fmla="*/ 0 h 18"/>
                    <a:gd name="T14" fmla="*/ 7 w 29"/>
                    <a:gd name="T15" fmla="*/ 0 h 18"/>
                    <a:gd name="T16" fmla="*/ 6 w 29"/>
                    <a:gd name="T17" fmla="*/ 0 h 18"/>
                    <a:gd name="T18" fmla="*/ 6 w 29"/>
                    <a:gd name="T19" fmla="*/ 0 h 18"/>
                    <a:gd name="T20" fmla="*/ 4 w 29"/>
                    <a:gd name="T21" fmla="*/ 0 h 18"/>
                    <a:gd name="T22" fmla="*/ 4 w 29"/>
                    <a:gd name="T23" fmla="*/ 0 h 18"/>
                    <a:gd name="T24" fmla="*/ 4 w 29"/>
                    <a:gd name="T25" fmla="*/ 0 h 18"/>
                    <a:gd name="T26" fmla="*/ 3 w 29"/>
                    <a:gd name="T27" fmla="*/ 0 h 18"/>
                    <a:gd name="T28" fmla="*/ 3 w 29"/>
                    <a:gd name="T29" fmla="*/ 0 h 18"/>
                    <a:gd name="T30" fmla="*/ 2 w 29"/>
                    <a:gd name="T31" fmla="*/ 0 h 18"/>
                    <a:gd name="T32" fmla="*/ 2 w 29"/>
                    <a:gd name="T33" fmla="*/ 0 h 18"/>
                    <a:gd name="T34" fmla="*/ 1 w 29"/>
                    <a:gd name="T35" fmla="*/ 1 h 18"/>
                    <a:gd name="T36" fmla="*/ 1 w 29"/>
                    <a:gd name="T37" fmla="*/ 1 h 18"/>
                    <a:gd name="T38" fmla="*/ 1 w 29"/>
                    <a:gd name="T39" fmla="*/ 1 h 18"/>
                    <a:gd name="T40" fmla="*/ 1 w 29"/>
                    <a:gd name="T41" fmla="*/ 1 h 18"/>
                    <a:gd name="T42" fmla="*/ 0 w 29"/>
                    <a:gd name="T43" fmla="*/ 2 h 18"/>
                    <a:gd name="T44" fmla="*/ 0 w 29"/>
                    <a:gd name="T45" fmla="*/ 2 h 18"/>
                    <a:gd name="T46" fmla="*/ 0 w 29"/>
                    <a:gd name="T47" fmla="*/ 2 h 18"/>
                    <a:gd name="T48" fmla="*/ 0 w 29"/>
                    <a:gd name="T49" fmla="*/ 2 h 18"/>
                    <a:gd name="T50" fmla="*/ 0 w 29"/>
                    <a:gd name="T51" fmla="*/ 2 h 18"/>
                    <a:gd name="T52" fmla="*/ 0 w 29"/>
                    <a:gd name="T53" fmla="*/ 3 h 18"/>
                    <a:gd name="T54" fmla="*/ 0 w 29"/>
                    <a:gd name="T55" fmla="*/ 3 h 18"/>
                    <a:gd name="T56" fmla="*/ 0 w 29"/>
                    <a:gd name="T57" fmla="*/ 3 h 18"/>
                    <a:gd name="T58" fmla="*/ 0 w 29"/>
                    <a:gd name="T59" fmla="*/ 4 h 18"/>
                    <a:gd name="T60" fmla="*/ 1 w 29"/>
                    <a:gd name="T61" fmla="*/ 4 h 18"/>
                    <a:gd name="T62" fmla="*/ 1 w 29"/>
                    <a:gd name="T63" fmla="*/ 4 h 18"/>
                    <a:gd name="T64" fmla="*/ 1 w 29"/>
                    <a:gd name="T65" fmla="*/ 4 h 18"/>
                    <a:gd name="T66" fmla="*/ 10 w 29"/>
                    <a:gd name="T67" fmla="*/ 1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 h="18">
                      <a:moveTo>
                        <a:pt x="29" y="3"/>
                      </a:moveTo>
                      <a:lnTo>
                        <a:pt x="28" y="2"/>
                      </a:lnTo>
                      <a:lnTo>
                        <a:pt x="27" y="2"/>
                      </a:lnTo>
                      <a:lnTo>
                        <a:pt x="25" y="1"/>
                      </a:lnTo>
                      <a:lnTo>
                        <a:pt x="23" y="0"/>
                      </a:lnTo>
                      <a:lnTo>
                        <a:pt x="22" y="0"/>
                      </a:lnTo>
                      <a:lnTo>
                        <a:pt x="20" y="0"/>
                      </a:lnTo>
                      <a:lnTo>
                        <a:pt x="19" y="0"/>
                      </a:lnTo>
                      <a:lnTo>
                        <a:pt x="17" y="0"/>
                      </a:lnTo>
                      <a:lnTo>
                        <a:pt x="16" y="0"/>
                      </a:lnTo>
                      <a:lnTo>
                        <a:pt x="13" y="0"/>
                      </a:lnTo>
                      <a:lnTo>
                        <a:pt x="12" y="0"/>
                      </a:lnTo>
                      <a:lnTo>
                        <a:pt x="11" y="0"/>
                      </a:lnTo>
                      <a:lnTo>
                        <a:pt x="10" y="1"/>
                      </a:lnTo>
                      <a:lnTo>
                        <a:pt x="9" y="1"/>
                      </a:lnTo>
                      <a:lnTo>
                        <a:pt x="6" y="2"/>
                      </a:lnTo>
                      <a:lnTo>
                        <a:pt x="5" y="2"/>
                      </a:lnTo>
                      <a:lnTo>
                        <a:pt x="4" y="3"/>
                      </a:lnTo>
                      <a:lnTo>
                        <a:pt x="3" y="4"/>
                      </a:lnTo>
                      <a:lnTo>
                        <a:pt x="2" y="6"/>
                      </a:lnTo>
                      <a:lnTo>
                        <a:pt x="1" y="7"/>
                      </a:lnTo>
                      <a:lnTo>
                        <a:pt x="0" y="8"/>
                      </a:lnTo>
                      <a:lnTo>
                        <a:pt x="0" y="9"/>
                      </a:lnTo>
                      <a:lnTo>
                        <a:pt x="0" y="10"/>
                      </a:lnTo>
                      <a:lnTo>
                        <a:pt x="0" y="11"/>
                      </a:lnTo>
                      <a:lnTo>
                        <a:pt x="0" y="12"/>
                      </a:lnTo>
                      <a:lnTo>
                        <a:pt x="0" y="14"/>
                      </a:lnTo>
                      <a:lnTo>
                        <a:pt x="0" y="15"/>
                      </a:lnTo>
                      <a:lnTo>
                        <a:pt x="1" y="16"/>
                      </a:lnTo>
                      <a:lnTo>
                        <a:pt x="2" y="16"/>
                      </a:lnTo>
                      <a:lnTo>
                        <a:pt x="3" y="17"/>
                      </a:lnTo>
                      <a:lnTo>
                        <a:pt x="4" y="18"/>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57" name="Freeform 129"/>
                <p:cNvSpPr>
                  <a:spLocks/>
                </p:cNvSpPr>
                <p:nvPr/>
              </p:nvSpPr>
              <p:spPr bwMode="auto">
                <a:xfrm>
                  <a:off x="493" y="248"/>
                  <a:ext cx="112" cy="20"/>
                </a:xfrm>
                <a:custGeom>
                  <a:avLst/>
                  <a:gdLst>
                    <a:gd name="T0" fmla="*/ 102 w 352"/>
                    <a:gd name="T1" fmla="*/ 2 h 64"/>
                    <a:gd name="T2" fmla="*/ 95 w 352"/>
                    <a:gd name="T3" fmla="*/ 5 h 64"/>
                    <a:gd name="T4" fmla="*/ 88 w 352"/>
                    <a:gd name="T5" fmla="*/ 8 h 64"/>
                    <a:gd name="T6" fmla="*/ 81 w 352"/>
                    <a:gd name="T7" fmla="*/ 10 h 64"/>
                    <a:gd name="T8" fmla="*/ 75 w 352"/>
                    <a:gd name="T9" fmla="*/ 11 h 64"/>
                    <a:gd name="T10" fmla="*/ 68 w 352"/>
                    <a:gd name="T11" fmla="*/ 12 h 64"/>
                    <a:gd name="T12" fmla="*/ 61 w 352"/>
                    <a:gd name="T13" fmla="*/ 13 h 64"/>
                    <a:gd name="T14" fmla="*/ 54 w 352"/>
                    <a:gd name="T15" fmla="*/ 13 h 64"/>
                    <a:gd name="T16" fmla="*/ 48 w 352"/>
                    <a:gd name="T17" fmla="*/ 13 h 64"/>
                    <a:gd name="T18" fmla="*/ 42 w 352"/>
                    <a:gd name="T19" fmla="*/ 12 h 64"/>
                    <a:gd name="T20" fmla="*/ 35 w 352"/>
                    <a:gd name="T21" fmla="*/ 11 h 64"/>
                    <a:gd name="T22" fmla="*/ 30 w 352"/>
                    <a:gd name="T23" fmla="*/ 10 h 64"/>
                    <a:gd name="T24" fmla="*/ 24 w 352"/>
                    <a:gd name="T25" fmla="*/ 8 h 64"/>
                    <a:gd name="T26" fmla="*/ 19 w 352"/>
                    <a:gd name="T27" fmla="*/ 6 h 64"/>
                    <a:gd name="T28" fmla="*/ 14 w 352"/>
                    <a:gd name="T29" fmla="*/ 4 h 64"/>
                    <a:gd name="T30" fmla="*/ 10 w 352"/>
                    <a:gd name="T31" fmla="*/ 2 h 64"/>
                    <a:gd name="T32" fmla="*/ 0 w 352"/>
                    <a:gd name="T33" fmla="*/ 5 h 64"/>
                    <a:gd name="T34" fmla="*/ 5 w 352"/>
                    <a:gd name="T35" fmla="*/ 8 h 64"/>
                    <a:gd name="T36" fmla="*/ 10 w 352"/>
                    <a:gd name="T37" fmla="*/ 11 h 64"/>
                    <a:gd name="T38" fmla="*/ 16 w 352"/>
                    <a:gd name="T39" fmla="*/ 13 h 64"/>
                    <a:gd name="T40" fmla="*/ 22 w 352"/>
                    <a:gd name="T41" fmla="*/ 15 h 64"/>
                    <a:gd name="T42" fmla="*/ 29 w 352"/>
                    <a:gd name="T43" fmla="*/ 17 h 64"/>
                    <a:gd name="T44" fmla="*/ 36 w 352"/>
                    <a:gd name="T45" fmla="*/ 18 h 64"/>
                    <a:gd name="T46" fmla="*/ 43 w 352"/>
                    <a:gd name="T47" fmla="*/ 19 h 64"/>
                    <a:gd name="T48" fmla="*/ 51 w 352"/>
                    <a:gd name="T49" fmla="*/ 20 h 64"/>
                    <a:gd name="T50" fmla="*/ 58 w 352"/>
                    <a:gd name="T51" fmla="*/ 20 h 64"/>
                    <a:gd name="T52" fmla="*/ 66 w 352"/>
                    <a:gd name="T53" fmla="*/ 19 h 64"/>
                    <a:gd name="T54" fmla="*/ 74 w 352"/>
                    <a:gd name="T55" fmla="*/ 18 h 64"/>
                    <a:gd name="T56" fmla="*/ 82 w 352"/>
                    <a:gd name="T57" fmla="*/ 17 h 64"/>
                    <a:gd name="T58" fmla="*/ 90 w 352"/>
                    <a:gd name="T59" fmla="*/ 15 h 64"/>
                    <a:gd name="T60" fmla="*/ 97 w 352"/>
                    <a:gd name="T61" fmla="*/ 13 h 64"/>
                    <a:gd name="T62" fmla="*/ 105 w 352"/>
                    <a:gd name="T63" fmla="*/ 9 h 64"/>
                    <a:gd name="T64" fmla="*/ 112 w 352"/>
                    <a:gd name="T65" fmla="*/ 5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2" h="64">
                      <a:moveTo>
                        <a:pt x="329" y="0"/>
                      </a:moveTo>
                      <a:lnTo>
                        <a:pt x="319" y="6"/>
                      </a:lnTo>
                      <a:lnTo>
                        <a:pt x="309" y="12"/>
                      </a:lnTo>
                      <a:lnTo>
                        <a:pt x="298" y="16"/>
                      </a:lnTo>
                      <a:lnTo>
                        <a:pt x="288" y="21"/>
                      </a:lnTo>
                      <a:lnTo>
                        <a:pt x="278" y="24"/>
                      </a:lnTo>
                      <a:lnTo>
                        <a:pt x="268" y="27"/>
                      </a:lnTo>
                      <a:lnTo>
                        <a:pt x="256" y="31"/>
                      </a:lnTo>
                      <a:lnTo>
                        <a:pt x="246" y="33"/>
                      </a:lnTo>
                      <a:lnTo>
                        <a:pt x="236" y="35"/>
                      </a:lnTo>
                      <a:lnTo>
                        <a:pt x="225" y="38"/>
                      </a:lnTo>
                      <a:lnTo>
                        <a:pt x="214" y="39"/>
                      </a:lnTo>
                      <a:lnTo>
                        <a:pt x="203" y="40"/>
                      </a:lnTo>
                      <a:lnTo>
                        <a:pt x="193" y="40"/>
                      </a:lnTo>
                      <a:lnTo>
                        <a:pt x="183" y="41"/>
                      </a:lnTo>
                      <a:lnTo>
                        <a:pt x="171" y="41"/>
                      </a:lnTo>
                      <a:lnTo>
                        <a:pt x="161" y="41"/>
                      </a:lnTo>
                      <a:lnTo>
                        <a:pt x="151" y="40"/>
                      </a:lnTo>
                      <a:lnTo>
                        <a:pt x="141" y="39"/>
                      </a:lnTo>
                      <a:lnTo>
                        <a:pt x="131" y="38"/>
                      </a:lnTo>
                      <a:lnTo>
                        <a:pt x="120" y="36"/>
                      </a:lnTo>
                      <a:lnTo>
                        <a:pt x="111" y="35"/>
                      </a:lnTo>
                      <a:lnTo>
                        <a:pt x="102" y="33"/>
                      </a:lnTo>
                      <a:lnTo>
                        <a:pt x="93" y="31"/>
                      </a:lnTo>
                      <a:lnTo>
                        <a:pt x="84" y="29"/>
                      </a:lnTo>
                      <a:lnTo>
                        <a:pt x="76" y="25"/>
                      </a:lnTo>
                      <a:lnTo>
                        <a:pt x="67" y="23"/>
                      </a:lnTo>
                      <a:lnTo>
                        <a:pt x="59" y="19"/>
                      </a:lnTo>
                      <a:lnTo>
                        <a:pt x="51" y="16"/>
                      </a:lnTo>
                      <a:lnTo>
                        <a:pt x="44" y="13"/>
                      </a:lnTo>
                      <a:lnTo>
                        <a:pt x="38" y="9"/>
                      </a:lnTo>
                      <a:lnTo>
                        <a:pt x="32" y="6"/>
                      </a:lnTo>
                      <a:lnTo>
                        <a:pt x="26" y="1"/>
                      </a:lnTo>
                      <a:lnTo>
                        <a:pt x="0" y="16"/>
                      </a:lnTo>
                      <a:lnTo>
                        <a:pt x="8" y="21"/>
                      </a:lnTo>
                      <a:lnTo>
                        <a:pt x="15" y="25"/>
                      </a:lnTo>
                      <a:lnTo>
                        <a:pt x="23" y="30"/>
                      </a:lnTo>
                      <a:lnTo>
                        <a:pt x="32" y="34"/>
                      </a:lnTo>
                      <a:lnTo>
                        <a:pt x="41" y="39"/>
                      </a:lnTo>
                      <a:lnTo>
                        <a:pt x="50" y="42"/>
                      </a:lnTo>
                      <a:lnTo>
                        <a:pt x="59" y="46"/>
                      </a:lnTo>
                      <a:lnTo>
                        <a:pt x="69" y="49"/>
                      </a:lnTo>
                      <a:lnTo>
                        <a:pt x="81" y="51"/>
                      </a:lnTo>
                      <a:lnTo>
                        <a:pt x="91" y="53"/>
                      </a:lnTo>
                      <a:lnTo>
                        <a:pt x="101" y="57"/>
                      </a:lnTo>
                      <a:lnTo>
                        <a:pt x="112" y="58"/>
                      </a:lnTo>
                      <a:lnTo>
                        <a:pt x="124" y="60"/>
                      </a:lnTo>
                      <a:lnTo>
                        <a:pt x="135" y="61"/>
                      </a:lnTo>
                      <a:lnTo>
                        <a:pt x="148" y="63"/>
                      </a:lnTo>
                      <a:lnTo>
                        <a:pt x="159" y="63"/>
                      </a:lnTo>
                      <a:lnTo>
                        <a:pt x="171" y="64"/>
                      </a:lnTo>
                      <a:lnTo>
                        <a:pt x="183" y="64"/>
                      </a:lnTo>
                      <a:lnTo>
                        <a:pt x="195" y="63"/>
                      </a:lnTo>
                      <a:lnTo>
                        <a:pt x="208" y="61"/>
                      </a:lnTo>
                      <a:lnTo>
                        <a:pt x="220" y="60"/>
                      </a:lnTo>
                      <a:lnTo>
                        <a:pt x="233" y="59"/>
                      </a:lnTo>
                      <a:lnTo>
                        <a:pt x="245" y="57"/>
                      </a:lnTo>
                      <a:lnTo>
                        <a:pt x="258" y="55"/>
                      </a:lnTo>
                      <a:lnTo>
                        <a:pt x="270" y="51"/>
                      </a:lnTo>
                      <a:lnTo>
                        <a:pt x="283" y="48"/>
                      </a:lnTo>
                      <a:lnTo>
                        <a:pt x="294" y="44"/>
                      </a:lnTo>
                      <a:lnTo>
                        <a:pt x="306" y="40"/>
                      </a:lnTo>
                      <a:lnTo>
                        <a:pt x="318" y="34"/>
                      </a:lnTo>
                      <a:lnTo>
                        <a:pt x="330" y="30"/>
                      </a:lnTo>
                      <a:lnTo>
                        <a:pt x="341" y="24"/>
                      </a:lnTo>
                      <a:lnTo>
                        <a:pt x="352" y="17"/>
                      </a:lnTo>
                      <a:lnTo>
                        <a:pt x="3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58" name="Freeform 130"/>
                <p:cNvSpPr>
                  <a:spLocks/>
                </p:cNvSpPr>
                <p:nvPr/>
              </p:nvSpPr>
              <p:spPr bwMode="auto">
                <a:xfrm>
                  <a:off x="599" y="248"/>
                  <a:ext cx="8" cy="6"/>
                </a:xfrm>
                <a:custGeom>
                  <a:avLst/>
                  <a:gdLst>
                    <a:gd name="T0" fmla="*/ 6 w 29"/>
                    <a:gd name="T1" fmla="*/ 6 h 19"/>
                    <a:gd name="T2" fmla="*/ 7 w 29"/>
                    <a:gd name="T3" fmla="*/ 6 h 19"/>
                    <a:gd name="T4" fmla="*/ 7 w 29"/>
                    <a:gd name="T5" fmla="*/ 5 h 19"/>
                    <a:gd name="T6" fmla="*/ 7 w 29"/>
                    <a:gd name="T7" fmla="*/ 5 h 19"/>
                    <a:gd name="T8" fmla="*/ 8 w 29"/>
                    <a:gd name="T9" fmla="*/ 5 h 19"/>
                    <a:gd name="T10" fmla="*/ 8 w 29"/>
                    <a:gd name="T11" fmla="*/ 4 h 19"/>
                    <a:gd name="T12" fmla="*/ 8 w 29"/>
                    <a:gd name="T13" fmla="*/ 4 h 19"/>
                    <a:gd name="T14" fmla="*/ 8 w 29"/>
                    <a:gd name="T15" fmla="*/ 3 h 19"/>
                    <a:gd name="T16" fmla="*/ 8 w 29"/>
                    <a:gd name="T17" fmla="*/ 3 h 19"/>
                    <a:gd name="T18" fmla="*/ 8 w 29"/>
                    <a:gd name="T19" fmla="*/ 3 h 19"/>
                    <a:gd name="T20" fmla="*/ 8 w 29"/>
                    <a:gd name="T21" fmla="*/ 3 h 19"/>
                    <a:gd name="T22" fmla="*/ 8 w 29"/>
                    <a:gd name="T23" fmla="*/ 3 h 19"/>
                    <a:gd name="T24" fmla="*/ 8 w 29"/>
                    <a:gd name="T25" fmla="*/ 2 h 19"/>
                    <a:gd name="T26" fmla="*/ 7 w 29"/>
                    <a:gd name="T27" fmla="*/ 2 h 19"/>
                    <a:gd name="T28" fmla="*/ 7 w 29"/>
                    <a:gd name="T29" fmla="*/ 1 h 19"/>
                    <a:gd name="T30" fmla="*/ 7 w 29"/>
                    <a:gd name="T31" fmla="*/ 1 h 19"/>
                    <a:gd name="T32" fmla="*/ 7 w 29"/>
                    <a:gd name="T33" fmla="*/ 1 h 19"/>
                    <a:gd name="T34" fmla="*/ 6 w 29"/>
                    <a:gd name="T35" fmla="*/ 1 h 19"/>
                    <a:gd name="T36" fmla="*/ 6 w 29"/>
                    <a:gd name="T37" fmla="*/ 1 h 19"/>
                    <a:gd name="T38" fmla="*/ 6 w 29"/>
                    <a:gd name="T39" fmla="*/ 0 h 19"/>
                    <a:gd name="T40" fmla="*/ 5 w 29"/>
                    <a:gd name="T41" fmla="*/ 0 h 19"/>
                    <a:gd name="T42" fmla="*/ 5 w 29"/>
                    <a:gd name="T43" fmla="*/ 0 h 19"/>
                    <a:gd name="T44" fmla="*/ 5 w 29"/>
                    <a:gd name="T45" fmla="*/ 0 h 19"/>
                    <a:gd name="T46" fmla="*/ 4 w 29"/>
                    <a:gd name="T47" fmla="*/ 0 h 19"/>
                    <a:gd name="T48" fmla="*/ 4 w 29"/>
                    <a:gd name="T49" fmla="*/ 0 h 19"/>
                    <a:gd name="T50" fmla="*/ 3 w 29"/>
                    <a:gd name="T51" fmla="*/ 0 h 19"/>
                    <a:gd name="T52" fmla="*/ 3 w 29"/>
                    <a:gd name="T53" fmla="*/ 0 h 19"/>
                    <a:gd name="T54" fmla="*/ 2 w 29"/>
                    <a:gd name="T55" fmla="*/ 0 h 19"/>
                    <a:gd name="T56" fmla="*/ 2 w 29"/>
                    <a:gd name="T57" fmla="*/ 0 h 19"/>
                    <a:gd name="T58" fmla="*/ 2 w 29"/>
                    <a:gd name="T59" fmla="*/ 0 h 19"/>
                    <a:gd name="T60" fmla="*/ 1 w 29"/>
                    <a:gd name="T61" fmla="*/ 0 h 19"/>
                    <a:gd name="T62" fmla="*/ 1 w 29"/>
                    <a:gd name="T63" fmla="*/ 1 h 19"/>
                    <a:gd name="T64" fmla="*/ 0 w 29"/>
                    <a:gd name="T65" fmla="*/ 1 h 19"/>
                    <a:gd name="T66" fmla="*/ 6 w 29"/>
                    <a:gd name="T67" fmla="*/ 6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 h="19">
                      <a:moveTo>
                        <a:pt x="23" y="19"/>
                      </a:moveTo>
                      <a:lnTo>
                        <a:pt x="25" y="18"/>
                      </a:lnTo>
                      <a:lnTo>
                        <a:pt x="26" y="17"/>
                      </a:lnTo>
                      <a:lnTo>
                        <a:pt x="27" y="16"/>
                      </a:lnTo>
                      <a:lnTo>
                        <a:pt x="28" y="15"/>
                      </a:lnTo>
                      <a:lnTo>
                        <a:pt x="28" y="14"/>
                      </a:lnTo>
                      <a:lnTo>
                        <a:pt x="28" y="12"/>
                      </a:lnTo>
                      <a:lnTo>
                        <a:pt x="29" y="11"/>
                      </a:lnTo>
                      <a:lnTo>
                        <a:pt x="29" y="10"/>
                      </a:lnTo>
                      <a:lnTo>
                        <a:pt x="29" y="9"/>
                      </a:lnTo>
                      <a:lnTo>
                        <a:pt x="28" y="9"/>
                      </a:lnTo>
                      <a:lnTo>
                        <a:pt x="28" y="8"/>
                      </a:lnTo>
                      <a:lnTo>
                        <a:pt x="28" y="7"/>
                      </a:lnTo>
                      <a:lnTo>
                        <a:pt x="27" y="6"/>
                      </a:lnTo>
                      <a:lnTo>
                        <a:pt x="26" y="4"/>
                      </a:lnTo>
                      <a:lnTo>
                        <a:pt x="25" y="4"/>
                      </a:lnTo>
                      <a:lnTo>
                        <a:pt x="25" y="3"/>
                      </a:lnTo>
                      <a:lnTo>
                        <a:pt x="23" y="2"/>
                      </a:lnTo>
                      <a:lnTo>
                        <a:pt x="21" y="2"/>
                      </a:lnTo>
                      <a:lnTo>
                        <a:pt x="20" y="1"/>
                      </a:lnTo>
                      <a:lnTo>
                        <a:pt x="19" y="1"/>
                      </a:lnTo>
                      <a:lnTo>
                        <a:pt x="18" y="0"/>
                      </a:lnTo>
                      <a:lnTo>
                        <a:pt x="17" y="0"/>
                      </a:lnTo>
                      <a:lnTo>
                        <a:pt x="15" y="0"/>
                      </a:lnTo>
                      <a:lnTo>
                        <a:pt x="13" y="0"/>
                      </a:lnTo>
                      <a:lnTo>
                        <a:pt x="11" y="0"/>
                      </a:lnTo>
                      <a:lnTo>
                        <a:pt x="10" y="0"/>
                      </a:lnTo>
                      <a:lnTo>
                        <a:pt x="8" y="0"/>
                      </a:lnTo>
                      <a:lnTo>
                        <a:pt x="7" y="0"/>
                      </a:lnTo>
                      <a:lnTo>
                        <a:pt x="6" y="0"/>
                      </a:lnTo>
                      <a:lnTo>
                        <a:pt x="3" y="1"/>
                      </a:lnTo>
                      <a:lnTo>
                        <a:pt x="2" y="2"/>
                      </a:lnTo>
                      <a:lnTo>
                        <a:pt x="0" y="2"/>
                      </a:lnTo>
                      <a:lnTo>
                        <a:pt x="2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59" name="Freeform 131"/>
                <p:cNvSpPr>
                  <a:spLocks/>
                </p:cNvSpPr>
                <p:nvPr/>
              </p:nvSpPr>
              <p:spPr bwMode="auto">
                <a:xfrm>
                  <a:off x="644" y="262"/>
                  <a:ext cx="6" cy="6"/>
                </a:xfrm>
                <a:custGeom>
                  <a:avLst/>
                  <a:gdLst>
                    <a:gd name="T0" fmla="*/ 6 w 20"/>
                    <a:gd name="T1" fmla="*/ 0 h 23"/>
                    <a:gd name="T2" fmla="*/ 5 w 20"/>
                    <a:gd name="T3" fmla="*/ 0 h 23"/>
                    <a:gd name="T4" fmla="*/ 5 w 20"/>
                    <a:gd name="T5" fmla="*/ 0 h 23"/>
                    <a:gd name="T6" fmla="*/ 4 w 20"/>
                    <a:gd name="T7" fmla="*/ 0 h 23"/>
                    <a:gd name="T8" fmla="*/ 4 w 20"/>
                    <a:gd name="T9" fmla="*/ 0 h 23"/>
                    <a:gd name="T10" fmla="*/ 3 w 20"/>
                    <a:gd name="T11" fmla="*/ 0 h 23"/>
                    <a:gd name="T12" fmla="*/ 2 w 20"/>
                    <a:gd name="T13" fmla="*/ 0 h 23"/>
                    <a:gd name="T14" fmla="*/ 2 w 20"/>
                    <a:gd name="T15" fmla="*/ 1 h 23"/>
                    <a:gd name="T16" fmla="*/ 2 w 20"/>
                    <a:gd name="T17" fmla="*/ 1 h 23"/>
                    <a:gd name="T18" fmla="*/ 2 w 20"/>
                    <a:gd name="T19" fmla="*/ 1 h 23"/>
                    <a:gd name="T20" fmla="*/ 1 w 20"/>
                    <a:gd name="T21" fmla="*/ 1 h 23"/>
                    <a:gd name="T22" fmla="*/ 1 w 20"/>
                    <a:gd name="T23" fmla="*/ 2 h 23"/>
                    <a:gd name="T24" fmla="*/ 1 w 20"/>
                    <a:gd name="T25" fmla="*/ 2 h 23"/>
                    <a:gd name="T26" fmla="*/ 1 w 20"/>
                    <a:gd name="T27" fmla="*/ 2 h 23"/>
                    <a:gd name="T28" fmla="*/ 0 w 20"/>
                    <a:gd name="T29" fmla="*/ 2 h 23"/>
                    <a:gd name="T30" fmla="*/ 0 w 20"/>
                    <a:gd name="T31" fmla="*/ 2 h 23"/>
                    <a:gd name="T32" fmla="*/ 0 w 20"/>
                    <a:gd name="T33" fmla="*/ 3 h 23"/>
                    <a:gd name="T34" fmla="*/ 0 w 20"/>
                    <a:gd name="T35" fmla="*/ 3 h 23"/>
                    <a:gd name="T36" fmla="*/ 0 w 20"/>
                    <a:gd name="T37" fmla="*/ 3 h 23"/>
                    <a:gd name="T38" fmla="*/ 0 w 20"/>
                    <a:gd name="T39" fmla="*/ 3 h 23"/>
                    <a:gd name="T40" fmla="*/ 0 w 20"/>
                    <a:gd name="T41" fmla="*/ 4 h 23"/>
                    <a:gd name="T42" fmla="*/ 0 w 20"/>
                    <a:gd name="T43" fmla="*/ 4 h 23"/>
                    <a:gd name="T44" fmla="*/ 1 w 20"/>
                    <a:gd name="T45" fmla="*/ 4 h 23"/>
                    <a:gd name="T46" fmla="*/ 1 w 20"/>
                    <a:gd name="T47" fmla="*/ 4 h 23"/>
                    <a:gd name="T48" fmla="*/ 1 w 20"/>
                    <a:gd name="T49" fmla="*/ 5 h 23"/>
                    <a:gd name="T50" fmla="*/ 1 w 20"/>
                    <a:gd name="T51" fmla="*/ 5 h 23"/>
                    <a:gd name="T52" fmla="*/ 2 w 20"/>
                    <a:gd name="T53" fmla="*/ 5 h 23"/>
                    <a:gd name="T54" fmla="*/ 2 w 20"/>
                    <a:gd name="T55" fmla="*/ 5 h 23"/>
                    <a:gd name="T56" fmla="*/ 2 w 20"/>
                    <a:gd name="T57" fmla="*/ 6 h 23"/>
                    <a:gd name="T58" fmla="*/ 2 w 20"/>
                    <a:gd name="T59" fmla="*/ 6 h 23"/>
                    <a:gd name="T60" fmla="*/ 3 w 20"/>
                    <a:gd name="T61" fmla="*/ 6 h 23"/>
                    <a:gd name="T62" fmla="*/ 4 w 20"/>
                    <a:gd name="T63" fmla="*/ 6 h 23"/>
                    <a:gd name="T64" fmla="*/ 4 w 20"/>
                    <a:gd name="T65" fmla="*/ 6 h 23"/>
                    <a:gd name="T66" fmla="*/ 6 w 20"/>
                    <a:gd name="T67" fmla="*/ 0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 h="23">
                      <a:moveTo>
                        <a:pt x="20" y="0"/>
                      </a:moveTo>
                      <a:lnTo>
                        <a:pt x="17" y="0"/>
                      </a:lnTo>
                      <a:lnTo>
                        <a:pt x="15" y="0"/>
                      </a:lnTo>
                      <a:lnTo>
                        <a:pt x="14" y="0"/>
                      </a:lnTo>
                      <a:lnTo>
                        <a:pt x="12" y="1"/>
                      </a:lnTo>
                      <a:lnTo>
                        <a:pt x="11" y="1"/>
                      </a:lnTo>
                      <a:lnTo>
                        <a:pt x="8" y="1"/>
                      </a:lnTo>
                      <a:lnTo>
                        <a:pt x="7" y="2"/>
                      </a:lnTo>
                      <a:lnTo>
                        <a:pt x="6" y="2"/>
                      </a:lnTo>
                      <a:lnTo>
                        <a:pt x="5" y="4"/>
                      </a:lnTo>
                      <a:lnTo>
                        <a:pt x="4" y="5"/>
                      </a:lnTo>
                      <a:lnTo>
                        <a:pt x="3" y="6"/>
                      </a:lnTo>
                      <a:lnTo>
                        <a:pt x="2" y="6"/>
                      </a:lnTo>
                      <a:lnTo>
                        <a:pt x="2" y="7"/>
                      </a:lnTo>
                      <a:lnTo>
                        <a:pt x="0" y="8"/>
                      </a:lnTo>
                      <a:lnTo>
                        <a:pt x="0" y="9"/>
                      </a:lnTo>
                      <a:lnTo>
                        <a:pt x="0" y="10"/>
                      </a:lnTo>
                      <a:lnTo>
                        <a:pt x="0" y="11"/>
                      </a:lnTo>
                      <a:lnTo>
                        <a:pt x="0" y="13"/>
                      </a:lnTo>
                      <a:lnTo>
                        <a:pt x="0" y="14"/>
                      </a:lnTo>
                      <a:lnTo>
                        <a:pt x="0" y="15"/>
                      </a:lnTo>
                      <a:lnTo>
                        <a:pt x="2" y="16"/>
                      </a:lnTo>
                      <a:lnTo>
                        <a:pt x="2" y="17"/>
                      </a:lnTo>
                      <a:lnTo>
                        <a:pt x="2" y="18"/>
                      </a:lnTo>
                      <a:lnTo>
                        <a:pt x="4" y="19"/>
                      </a:lnTo>
                      <a:lnTo>
                        <a:pt x="5" y="19"/>
                      </a:lnTo>
                      <a:lnTo>
                        <a:pt x="6" y="21"/>
                      </a:lnTo>
                      <a:lnTo>
                        <a:pt x="7" y="22"/>
                      </a:lnTo>
                      <a:lnTo>
                        <a:pt x="8" y="22"/>
                      </a:lnTo>
                      <a:lnTo>
                        <a:pt x="11" y="22"/>
                      </a:lnTo>
                      <a:lnTo>
                        <a:pt x="12" y="23"/>
                      </a:lnTo>
                      <a:lnTo>
                        <a:pt x="14" y="23"/>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60" name="Freeform 132"/>
                <p:cNvSpPr>
                  <a:spLocks/>
                </p:cNvSpPr>
                <p:nvPr/>
              </p:nvSpPr>
              <p:spPr bwMode="auto">
                <a:xfrm>
                  <a:off x="649" y="248"/>
                  <a:ext cx="64" cy="20"/>
                </a:xfrm>
                <a:custGeom>
                  <a:avLst/>
                  <a:gdLst>
                    <a:gd name="T0" fmla="*/ 54 w 200"/>
                    <a:gd name="T1" fmla="*/ 1 h 68"/>
                    <a:gd name="T2" fmla="*/ 52 w 200"/>
                    <a:gd name="T3" fmla="*/ 3 h 68"/>
                    <a:gd name="T4" fmla="*/ 49 w 200"/>
                    <a:gd name="T5" fmla="*/ 5 h 68"/>
                    <a:gd name="T6" fmla="*/ 46 w 200"/>
                    <a:gd name="T7" fmla="*/ 6 h 68"/>
                    <a:gd name="T8" fmla="*/ 44 w 200"/>
                    <a:gd name="T9" fmla="*/ 7 h 68"/>
                    <a:gd name="T10" fmla="*/ 41 w 200"/>
                    <a:gd name="T11" fmla="*/ 9 h 68"/>
                    <a:gd name="T12" fmla="*/ 38 w 200"/>
                    <a:gd name="T13" fmla="*/ 10 h 68"/>
                    <a:gd name="T14" fmla="*/ 35 w 200"/>
                    <a:gd name="T15" fmla="*/ 11 h 68"/>
                    <a:gd name="T16" fmla="*/ 31 w 200"/>
                    <a:gd name="T17" fmla="*/ 11 h 68"/>
                    <a:gd name="T18" fmla="*/ 28 w 200"/>
                    <a:gd name="T19" fmla="*/ 12 h 68"/>
                    <a:gd name="T20" fmla="*/ 24 w 200"/>
                    <a:gd name="T21" fmla="*/ 13 h 68"/>
                    <a:gd name="T22" fmla="*/ 21 w 200"/>
                    <a:gd name="T23" fmla="*/ 13 h 68"/>
                    <a:gd name="T24" fmla="*/ 17 w 200"/>
                    <a:gd name="T25" fmla="*/ 13 h 68"/>
                    <a:gd name="T26" fmla="*/ 13 w 200"/>
                    <a:gd name="T27" fmla="*/ 13 h 68"/>
                    <a:gd name="T28" fmla="*/ 10 w 200"/>
                    <a:gd name="T29" fmla="*/ 13 h 68"/>
                    <a:gd name="T30" fmla="*/ 6 w 200"/>
                    <a:gd name="T31" fmla="*/ 13 h 68"/>
                    <a:gd name="T32" fmla="*/ 2 w 200"/>
                    <a:gd name="T33" fmla="*/ 13 h 68"/>
                    <a:gd name="T34" fmla="*/ 3 w 200"/>
                    <a:gd name="T35" fmla="*/ 20 h 68"/>
                    <a:gd name="T36" fmla="*/ 7 w 200"/>
                    <a:gd name="T37" fmla="*/ 20 h 68"/>
                    <a:gd name="T38" fmla="*/ 11 w 200"/>
                    <a:gd name="T39" fmla="*/ 20 h 68"/>
                    <a:gd name="T40" fmla="*/ 16 w 200"/>
                    <a:gd name="T41" fmla="*/ 20 h 68"/>
                    <a:gd name="T42" fmla="*/ 20 w 200"/>
                    <a:gd name="T43" fmla="*/ 20 h 68"/>
                    <a:gd name="T44" fmla="*/ 25 w 200"/>
                    <a:gd name="T45" fmla="*/ 19 h 68"/>
                    <a:gd name="T46" fmla="*/ 29 w 200"/>
                    <a:gd name="T47" fmla="*/ 19 h 68"/>
                    <a:gd name="T48" fmla="*/ 33 w 200"/>
                    <a:gd name="T49" fmla="*/ 18 h 68"/>
                    <a:gd name="T50" fmla="*/ 37 w 200"/>
                    <a:gd name="T51" fmla="*/ 17 h 68"/>
                    <a:gd name="T52" fmla="*/ 41 w 200"/>
                    <a:gd name="T53" fmla="*/ 16 h 68"/>
                    <a:gd name="T54" fmla="*/ 45 w 200"/>
                    <a:gd name="T55" fmla="*/ 15 h 68"/>
                    <a:gd name="T56" fmla="*/ 49 w 200"/>
                    <a:gd name="T57" fmla="*/ 13 h 68"/>
                    <a:gd name="T58" fmla="*/ 52 w 200"/>
                    <a:gd name="T59" fmla="*/ 12 h 68"/>
                    <a:gd name="T60" fmla="*/ 55 w 200"/>
                    <a:gd name="T61" fmla="*/ 10 h 68"/>
                    <a:gd name="T62" fmla="*/ 59 w 200"/>
                    <a:gd name="T63" fmla="*/ 8 h 68"/>
                    <a:gd name="T64" fmla="*/ 61 w 200"/>
                    <a:gd name="T65" fmla="*/ 6 h 68"/>
                    <a:gd name="T66" fmla="*/ 53 w 200"/>
                    <a:gd name="T67" fmla="*/ 5 h 68"/>
                    <a:gd name="T68" fmla="*/ 63 w 200"/>
                    <a:gd name="T69" fmla="*/ 5 h 68"/>
                    <a:gd name="T70" fmla="*/ 64 w 200"/>
                    <a:gd name="T71" fmla="*/ 4 h 68"/>
                    <a:gd name="T72" fmla="*/ 64 w 200"/>
                    <a:gd name="T73" fmla="*/ 4 h 68"/>
                    <a:gd name="T74" fmla="*/ 64 w 200"/>
                    <a:gd name="T75" fmla="*/ 3 h 68"/>
                    <a:gd name="T76" fmla="*/ 64 w 200"/>
                    <a:gd name="T77" fmla="*/ 2 h 68"/>
                    <a:gd name="T78" fmla="*/ 63 w 200"/>
                    <a:gd name="T79" fmla="*/ 2 h 68"/>
                    <a:gd name="T80" fmla="*/ 62 w 200"/>
                    <a:gd name="T81" fmla="*/ 1 h 68"/>
                    <a:gd name="T82" fmla="*/ 62 w 200"/>
                    <a:gd name="T83" fmla="*/ 1 h 68"/>
                    <a:gd name="T84" fmla="*/ 61 w 200"/>
                    <a:gd name="T85" fmla="*/ 1 h 68"/>
                    <a:gd name="T86" fmla="*/ 60 w 200"/>
                    <a:gd name="T87" fmla="*/ 0 h 68"/>
                    <a:gd name="T88" fmla="*/ 59 w 200"/>
                    <a:gd name="T89" fmla="*/ 0 h 68"/>
                    <a:gd name="T90" fmla="*/ 58 w 200"/>
                    <a:gd name="T91" fmla="*/ 0 h 68"/>
                    <a:gd name="T92" fmla="*/ 57 w 200"/>
                    <a:gd name="T93" fmla="*/ 0 h 68"/>
                    <a:gd name="T94" fmla="*/ 56 w 200"/>
                    <a:gd name="T95" fmla="*/ 0 h 68"/>
                    <a:gd name="T96" fmla="*/ 55 w 200"/>
                    <a:gd name="T97" fmla="*/ 1 h 68"/>
                    <a:gd name="T98" fmla="*/ 54 w 200"/>
                    <a:gd name="T99" fmla="*/ 1 h 68"/>
                    <a:gd name="T100" fmla="*/ 63 w 200"/>
                    <a:gd name="T101" fmla="*/ 2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0" h="68">
                      <a:moveTo>
                        <a:pt x="196" y="6"/>
                      </a:moveTo>
                      <a:lnTo>
                        <a:pt x="168" y="4"/>
                      </a:lnTo>
                      <a:lnTo>
                        <a:pt x="165" y="8"/>
                      </a:lnTo>
                      <a:lnTo>
                        <a:pt x="161" y="10"/>
                      </a:lnTo>
                      <a:lnTo>
                        <a:pt x="158" y="14"/>
                      </a:lnTo>
                      <a:lnTo>
                        <a:pt x="153" y="16"/>
                      </a:lnTo>
                      <a:lnTo>
                        <a:pt x="150" y="18"/>
                      </a:lnTo>
                      <a:lnTo>
                        <a:pt x="145" y="20"/>
                      </a:lnTo>
                      <a:lnTo>
                        <a:pt x="141" y="23"/>
                      </a:lnTo>
                      <a:lnTo>
                        <a:pt x="136" y="25"/>
                      </a:lnTo>
                      <a:lnTo>
                        <a:pt x="133" y="27"/>
                      </a:lnTo>
                      <a:lnTo>
                        <a:pt x="128" y="29"/>
                      </a:lnTo>
                      <a:lnTo>
                        <a:pt x="123" y="32"/>
                      </a:lnTo>
                      <a:lnTo>
                        <a:pt x="118" y="33"/>
                      </a:lnTo>
                      <a:lnTo>
                        <a:pt x="114" y="34"/>
                      </a:lnTo>
                      <a:lnTo>
                        <a:pt x="108" y="36"/>
                      </a:lnTo>
                      <a:lnTo>
                        <a:pt x="103" y="37"/>
                      </a:lnTo>
                      <a:lnTo>
                        <a:pt x="98" y="38"/>
                      </a:lnTo>
                      <a:lnTo>
                        <a:pt x="92" y="40"/>
                      </a:lnTo>
                      <a:lnTo>
                        <a:pt x="87" y="41"/>
                      </a:lnTo>
                      <a:lnTo>
                        <a:pt x="82" y="42"/>
                      </a:lnTo>
                      <a:lnTo>
                        <a:pt x="76" y="43"/>
                      </a:lnTo>
                      <a:lnTo>
                        <a:pt x="70" y="43"/>
                      </a:lnTo>
                      <a:lnTo>
                        <a:pt x="65" y="44"/>
                      </a:lnTo>
                      <a:lnTo>
                        <a:pt x="59" y="45"/>
                      </a:lnTo>
                      <a:lnTo>
                        <a:pt x="53" y="45"/>
                      </a:lnTo>
                      <a:lnTo>
                        <a:pt x="48" y="45"/>
                      </a:lnTo>
                      <a:lnTo>
                        <a:pt x="42" y="45"/>
                      </a:lnTo>
                      <a:lnTo>
                        <a:pt x="35" y="45"/>
                      </a:lnTo>
                      <a:lnTo>
                        <a:pt x="30" y="45"/>
                      </a:lnTo>
                      <a:lnTo>
                        <a:pt x="24" y="45"/>
                      </a:lnTo>
                      <a:lnTo>
                        <a:pt x="18" y="45"/>
                      </a:lnTo>
                      <a:lnTo>
                        <a:pt x="12" y="45"/>
                      </a:lnTo>
                      <a:lnTo>
                        <a:pt x="6" y="44"/>
                      </a:lnTo>
                      <a:lnTo>
                        <a:pt x="0" y="67"/>
                      </a:lnTo>
                      <a:lnTo>
                        <a:pt x="8" y="67"/>
                      </a:lnTo>
                      <a:lnTo>
                        <a:pt x="15" y="68"/>
                      </a:lnTo>
                      <a:lnTo>
                        <a:pt x="22" y="68"/>
                      </a:lnTo>
                      <a:lnTo>
                        <a:pt x="29" y="68"/>
                      </a:lnTo>
                      <a:lnTo>
                        <a:pt x="35" y="68"/>
                      </a:lnTo>
                      <a:lnTo>
                        <a:pt x="43" y="68"/>
                      </a:lnTo>
                      <a:lnTo>
                        <a:pt x="50" y="68"/>
                      </a:lnTo>
                      <a:lnTo>
                        <a:pt x="57" y="67"/>
                      </a:lnTo>
                      <a:lnTo>
                        <a:pt x="64" y="67"/>
                      </a:lnTo>
                      <a:lnTo>
                        <a:pt x="70" y="66"/>
                      </a:lnTo>
                      <a:lnTo>
                        <a:pt x="77" y="66"/>
                      </a:lnTo>
                      <a:lnTo>
                        <a:pt x="84" y="65"/>
                      </a:lnTo>
                      <a:lnTo>
                        <a:pt x="90" y="63"/>
                      </a:lnTo>
                      <a:lnTo>
                        <a:pt x="97" y="62"/>
                      </a:lnTo>
                      <a:lnTo>
                        <a:pt x="103" y="61"/>
                      </a:lnTo>
                      <a:lnTo>
                        <a:pt x="110" y="59"/>
                      </a:lnTo>
                      <a:lnTo>
                        <a:pt x="116" y="58"/>
                      </a:lnTo>
                      <a:lnTo>
                        <a:pt x="123" y="55"/>
                      </a:lnTo>
                      <a:lnTo>
                        <a:pt x="128" y="54"/>
                      </a:lnTo>
                      <a:lnTo>
                        <a:pt x="134" y="52"/>
                      </a:lnTo>
                      <a:lnTo>
                        <a:pt x="141" y="50"/>
                      </a:lnTo>
                      <a:lnTo>
                        <a:pt x="146" y="48"/>
                      </a:lnTo>
                      <a:lnTo>
                        <a:pt x="152" y="45"/>
                      </a:lnTo>
                      <a:lnTo>
                        <a:pt x="158" y="43"/>
                      </a:lnTo>
                      <a:lnTo>
                        <a:pt x="162" y="41"/>
                      </a:lnTo>
                      <a:lnTo>
                        <a:pt x="168" y="37"/>
                      </a:lnTo>
                      <a:lnTo>
                        <a:pt x="173" y="35"/>
                      </a:lnTo>
                      <a:lnTo>
                        <a:pt x="178" y="32"/>
                      </a:lnTo>
                      <a:lnTo>
                        <a:pt x="183" y="28"/>
                      </a:lnTo>
                      <a:lnTo>
                        <a:pt x="187" y="25"/>
                      </a:lnTo>
                      <a:lnTo>
                        <a:pt x="192" y="21"/>
                      </a:lnTo>
                      <a:lnTo>
                        <a:pt x="196" y="18"/>
                      </a:lnTo>
                      <a:lnTo>
                        <a:pt x="167" y="17"/>
                      </a:lnTo>
                      <a:lnTo>
                        <a:pt x="196" y="18"/>
                      </a:lnTo>
                      <a:lnTo>
                        <a:pt x="196" y="17"/>
                      </a:lnTo>
                      <a:lnTo>
                        <a:pt x="199" y="16"/>
                      </a:lnTo>
                      <a:lnTo>
                        <a:pt x="199" y="15"/>
                      </a:lnTo>
                      <a:lnTo>
                        <a:pt x="199" y="14"/>
                      </a:lnTo>
                      <a:lnTo>
                        <a:pt x="200" y="12"/>
                      </a:lnTo>
                      <a:lnTo>
                        <a:pt x="200" y="11"/>
                      </a:lnTo>
                      <a:lnTo>
                        <a:pt x="200" y="10"/>
                      </a:lnTo>
                      <a:lnTo>
                        <a:pt x="199" y="9"/>
                      </a:lnTo>
                      <a:lnTo>
                        <a:pt x="199" y="8"/>
                      </a:lnTo>
                      <a:lnTo>
                        <a:pt x="199" y="7"/>
                      </a:lnTo>
                      <a:lnTo>
                        <a:pt x="197" y="6"/>
                      </a:lnTo>
                      <a:lnTo>
                        <a:pt x="196" y="6"/>
                      </a:lnTo>
                      <a:lnTo>
                        <a:pt x="195" y="4"/>
                      </a:lnTo>
                      <a:lnTo>
                        <a:pt x="195" y="3"/>
                      </a:lnTo>
                      <a:lnTo>
                        <a:pt x="194" y="3"/>
                      </a:lnTo>
                      <a:lnTo>
                        <a:pt x="192" y="2"/>
                      </a:lnTo>
                      <a:lnTo>
                        <a:pt x="191" y="2"/>
                      </a:lnTo>
                      <a:lnTo>
                        <a:pt x="190" y="1"/>
                      </a:lnTo>
                      <a:lnTo>
                        <a:pt x="188" y="1"/>
                      </a:lnTo>
                      <a:lnTo>
                        <a:pt x="187" y="0"/>
                      </a:lnTo>
                      <a:lnTo>
                        <a:pt x="185" y="0"/>
                      </a:lnTo>
                      <a:lnTo>
                        <a:pt x="184" y="0"/>
                      </a:lnTo>
                      <a:lnTo>
                        <a:pt x="182" y="0"/>
                      </a:lnTo>
                      <a:lnTo>
                        <a:pt x="180" y="0"/>
                      </a:lnTo>
                      <a:lnTo>
                        <a:pt x="179" y="0"/>
                      </a:lnTo>
                      <a:lnTo>
                        <a:pt x="177" y="0"/>
                      </a:lnTo>
                      <a:lnTo>
                        <a:pt x="176" y="1"/>
                      </a:lnTo>
                      <a:lnTo>
                        <a:pt x="174" y="1"/>
                      </a:lnTo>
                      <a:lnTo>
                        <a:pt x="173" y="2"/>
                      </a:lnTo>
                      <a:lnTo>
                        <a:pt x="170" y="2"/>
                      </a:lnTo>
                      <a:lnTo>
                        <a:pt x="169" y="3"/>
                      </a:lnTo>
                      <a:lnTo>
                        <a:pt x="168" y="4"/>
                      </a:lnTo>
                      <a:lnTo>
                        <a:pt x="19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61" name="Freeform 133"/>
                <p:cNvSpPr>
                  <a:spLocks/>
                </p:cNvSpPr>
                <p:nvPr/>
              </p:nvSpPr>
              <p:spPr bwMode="auto">
                <a:xfrm>
                  <a:off x="702" y="249"/>
                  <a:ext cx="71" cy="26"/>
                </a:xfrm>
                <a:custGeom>
                  <a:avLst/>
                  <a:gdLst>
                    <a:gd name="T0" fmla="*/ 67 w 218"/>
                    <a:gd name="T1" fmla="*/ 18 h 78"/>
                    <a:gd name="T2" fmla="*/ 64 w 218"/>
                    <a:gd name="T3" fmla="*/ 18 h 78"/>
                    <a:gd name="T4" fmla="*/ 59 w 218"/>
                    <a:gd name="T5" fmla="*/ 18 h 78"/>
                    <a:gd name="T6" fmla="*/ 54 w 218"/>
                    <a:gd name="T7" fmla="*/ 18 h 78"/>
                    <a:gd name="T8" fmla="*/ 50 w 218"/>
                    <a:gd name="T9" fmla="*/ 17 h 78"/>
                    <a:gd name="T10" fmla="*/ 45 w 218"/>
                    <a:gd name="T11" fmla="*/ 16 h 78"/>
                    <a:gd name="T12" fmla="*/ 41 w 218"/>
                    <a:gd name="T13" fmla="*/ 15 h 78"/>
                    <a:gd name="T14" fmla="*/ 37 w 218"/>
                    <a:gd name="T15" fmla="*/ 14 h 78"/>
                    <a:gd name="T16" fmla="*/ 33 w 218"/>
                    <a:gd name="T17" fmla="*/ 13 h 78"/>
                    <a:gd name="T18" fmla="*/ 29 w 218"/>
                    <a:gd name="T19" fmla="*/ 12 h 78"/>
                    <a:gd name="T20" fmla="*/ 25 w 218"/>
                    <a:gd name="T21" fmla="*/ 10 h 78"/>
                    <a:gd name="T22" fmla="*/ 22 w 218"/>
                    <a:gd name="T23" fmla="*/ 9 h 78"/>
                    <a:gd name="T24" fmla="*/ 19 w 218"/>
                    <a:gd name="T25" fmla="*/ 7 h 78"/>
                    <a:gd name="T26" fmla="*/ 15 w 218"/>
                    <a:gd name="T27" fmla="*/ 5 h 78"/>
                    <a:gd name="T28" fmla="*/ 13 w 218"/>
                    <a:gd name="T29" fmla="*/ 3 h 78"/>
                    <a:gd name="T30" fmla="*/ 11 w 218"/>
                    <a:gd name="T31" fmla="*/ 1 h 78"/>
                    <a:gd name="T32" fmla="*/ 0 w 218"/>
                    <a:gd name="T33" fmla="*/ 4 h 78"/>
                    <a:gd name="T34" fmla="*/ 3 w 218"/>
                    <a:gd name="T35" fmla="*/ 6 h 78"/>
                    <a:gd name="T36" fmla="*/ 6 w 218"/>
                    <a:gd name="T37" fmla="*/ 9 h 78"/>
                    <a:gd name="T38" fmla="*/ 9 w 218"/>
                    <a:gd name="T39" fmla="*/ 11 h 78"/>
                    <a:gd name="T40" fmla="*/ 13 w 218"/>
                    <a:gd name="T41" fmla="*/ 13 h 78"/>
                    <a:gd name="T42" fmla="*/ 17 w 218"/>
                    <a:gd name="T43" fmla="*/ 15 h 78"/>
                    <a:gd name="T44" fmla="*/ 21 w 218"/>
                    <a:gd name="T45" fmla="*/ 17 h 78"/>
                    <a:gd name="T46" fmla="*/ 25 w 218"/>
                    <a:gd name="T47" fmla="*/ 19 h 78"/>
                    <a:gd name="T48" fmla="*/ 30 w 218"/>
                    <a:gd name="T49" fmla="*/ 21 h 78"/>
                    <a:gd name="T50" fmla="*/ 35 w 218"/>
                    <a:gd name="T51" fmla="*/ 22 h 78"/>
                    <a:gd name="T52" fmla="*/ 40 w 218"/>
                    <a:gd name="T53" fmla="*/ 23 h 78"/>
                    <a:gd name="T54" fmla="*/ 45 w 218"/>
                    <a:gd name="T55" fmla="*/ 24 h 78"/>
                    <a:gd name="T56" fmla="*/ 50 w 218"/>
                    <a:gd name="T57" fmla="*/ 25 h 78"/>
                    <a:gd name="T58" fmla="*/ 55 w 218"/>
                    <a:gd name="T59" fmla="*/ 25 h 78"/>
                    <a:gd name="T60" fmla="*/ 61 w 218"/>
                    <a:gd name="T61" fmla="*/ 26 h 78"/>
                    <a:gd name="T62" fmla="*/ 66 w 218"/>
                    <a:gd name="T63" fmla="*/ 26 h 78"/>
                    <a:gd name="T64" fmla="*/ 71 w 218"/>
                    <a:gd name="T65" fmla="*/ 26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78">
                      <a:moveTo>
                        <a:pt x="215" y="55"/>
                      </a:moveTo>
                      <a:lnTo>
                        <a:pt x="207" y="55"/>
                      </a:lnTo>
                      <a:lnTo>
                        <a:pt x="202" y="55"/>
                      </a:lnTo>
                      <a:lnTo>
                        <a:pt x="195" y="55"/>
                      </a:lnTo>
                      <a:lnTo>
                        <a:pt x="188" y="55"/>
                      </a:lnTo>
                      <a:lnTo>
                        <a:pt x="181" y="54"/>
                      </a:lnTo>
                      <a:lnTo>
                        <a:pt x="174" y="54"/>
                      </a:lnTo>
                      <a:lnTo>
                        <a:pt x="167" y="53"/>
                      </a:lnTo>
                      <a:lnTo>
                        <a:pt x="160" y="53"/>
                      </a:lnTo>
                      <a:lnTo>
                        <a:pt x="153" y="52"/>
                      </a:lnTo>
                      <a:lnTo>
                        <a:pt x="146" y="51"/>
                      </a:lnTo>
                      <a:lnTo>
                        <a:pt x="139" y="49"/>
                      </a:lnTo>
                      <a:lnTo>
                        <a:pt x="132" y="47"/>
                      </a:lnTo>
                      <a:lnTo>
                        <a:pt x="126" y="46"/>
                      </a:lnTo>
                      <a:lnTo>
                        <a:pt x="120" y="45"/>
                      </a:lnTo>
                      <a:lnTo>
                        <a:pt x="113" y="43"/>
                      </a:lnTo>
                      <a:lnTo>
                        <a:pt x="106" y="42"/>
                      </a:lnTo>
                      <a:lnTo>
                        <a:pt x="101" y="39"/>
                      </a:lnTo>
                      <a:lnTo>
                        <a:pt x="94" y="37"/>
                      </a:lnTo>
                      <a:lnTo>
                        <a:pt x="88" y="35"/>
                      </a:lnTo>
                      <a:lnTo>
                        <a:pt x="83" y="32"/>
                      </a:lnTo>
                      <a:lnTo>
                        <a:pt x="77" y="30"/>
                      </a:lnTo>
                      <a:lnTo>
                        <a:pt x="71" y="28"/>
                      </a:lnTo>
                      <a:lnTo>
                        <a:pt x="67" y="26"/>
                      </a:lnTo>
                      <a:lnTo>
                        <a:pt x="61" y="22"/>
                      </a:lnTo>
                      <a:lnTo>
                        <a:pt x="57" y="20"/>
                      </a:lnTo>
                      <a:lnTo>
                        <a:pt x="52" y="18"/>
                      </a:lnTo>
                      <a:lnTo>
                        <a:pt x="47" y="14"/>
                      </a:lnTo>
                      <a:lnTo>
                        <a:pt x="43" y="11"/>
                      </a:lnTo>
                      <a:lnTo>
                        <a:pt x="40" y="9"/>
                      </a:lnTo>
                      <a:lnTo>
                        <a:pt x="36" y="5"/>
                      </a:lnTo>
                      <a:lnTo>
                        <a:pt x="33" y="2"/>
                      </a:lnTo>
                      <a:lnTo>
                        <a:pt x="29" y="0"/>
                      </a:lnTo>
                      <a:lnTo>
                        <a:pt x="0" y="11"/>
                      </a:lnTo>
                      <a:lnTo>
                        <a:pt x="3" y="14"/>
                      </a:lnTo>
                      <a:lnTo>
                        <a:pt x="8" y="19"/>
                      </a:lnTo>
                      <a:lnTo>
                        <a:pt x="12" y="22"/>
                      </a:lnTo>
                      <a:lnTo>
                        <a:pt x="17" y="26"/>
                      </a:lnTo>
                      <a:lnTo>
                        <a:pt x="23" y="30"/>
                      </a:lnTo>
                      <a:lnTo>
                        <a:pt x="28" y="34"/>
                      </a:lnTo>
                      <a:lnTo>
                        <a:pt x="34" y="37"/>
                      </a:lnTo>
                      <a:lnTo>
                        <a:pt x="40" y="39"/>
                      </a:lnTo>
                      <a:lnTo>
                        <a:pt x="45" y="43"/>
                      </a:lnTo>
                      <a:lnTo>
                        <a:pt x="52" y="46"/>
                      </a:lnTo>
                      <a:lnTo>
                        <a:pt x="58" y="48"/>
                      </a:lnTo>
                      <a:lnTo>
                        <a:pt x="64" y="52"/>
                      </a:lnTo>
                      <a:lnTo>
                        <a:pt x="71" y="54"/>
                      </a:lnTo>
                      <a:lnTo>
                        <a:pt x="78" y="56"/>
                      </a:lnTo>
                      <a:lnTo>
                        <a:pt x="85" y="60"/>
                      </a:lnTo>
                      <a:lnTo>
                        <a:pt x="93" y="62"/>
                      </a:lnTo>
                      <a:lnTo>
                        <a:pt x="100" y="64"/>
                      </a:lnTo>
                      <a:lnTo>
                        <a:pt x="108" y="65"/>
                      </a:lnTo>
                      <a:lnTo>
                        <a:pt x="114" y="68"/>
                      </a:lnTo>
                      <a:lnTo>
                        <a:pt x="122" y="69"/>
                      </a:lnTo>
                      <a:lnTo>
                        <a:pt x="130" y="71"/>
                      </a:lnTo>
                      <a:lnTo>
                        <a:pt x="138" y="72"/>
                      </a:lnTo>
                      <a:lnTo>
                        <a:pt x="145" y="73"/>
                      </a:lnTo>
                      <a:lnTo>
                        <a:pt x="153" y="74"/>
                      </a:lnTo>
                      <a:lnTo>
                        <a:pt x="161" y="76"/>
                      </a:lnTo>
                      <a:lnTo>
                        <a:pt x="170" y="76"/>
                      </a:lnTo>
                      <a:lnTo>
                        <a:pt x="178" y="77"/>
                      </a:lnTo>
                      <a:lnTo>
                        <a:pt x="186" y="77"/>
                      </a:lnTo>
                      <a:lnTo>
                        <a:pt x="194" y="78"/>
                      </a:lnTo>
                      <a:lnTo>
                        <a:pt x="202" y="78"/>
                      </a:lnTo>
                      <a:lnTo>
                        <a:pt x="210" y="78"/>
                      </a:lnTo>
                      <a:lnTo>
                        <a:pt x="218" y="77"/>
                      </a:lnTo>
                      <a:lnTo>
                        <a:pt x="215"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62" name="Freeform 134"/>
                <p:cNvSpPr>
                  <a:spLocks/>
                </p:cNvSpPr>
                <p:nvPr/>
              </p:nvSpPr>
              <p:spPr bwMode="auto">
                <a:xfrm>
                  <a:off x="771" y="267"/>
                  <a:ext cx="5" cy="8"/>
                </a:xfrm>
                <a:custGeom>
                  <a:avLst/>
                  <a:gdLst>
                    <a:gd name="T0" fmla="*/ 1 w 18"/>
                    <a:gd name="T1" fmla="*/ 8 h 23"/>
                    <a:gd name="T2" fmla="*/ 1 w 18"/>
                    <a:gd name="T3" fmla="*/ 8 h 23"/>
                    <a:gd name="T4" fmla="*/ 2 w 18"/>
                    <a:gd name="T5" fmla="*/ 8 h 23"/>
                    <a:gd name="T6" fmla="*/ 2 w 18"/>
                    <a:gd name="T7" fmla="*/ 8 h 23"/>
                    <a:gd name="T8" fmla="*/ 3 w 18"/>
                    <a:gd name="T9" fmla="*/ 8 h 23"/>
                    <a:gd name="T10" fmla="*/ 3 w 18"/>
                    <a:gd name="T11" fmla="*/ 7 h 23"/>
                    <a:gd name="T12" fmla="*/ 4 w 18"/>
                    <a:gd name="T13" fmla="*/ 7 h 23"/>
                    <a:gd name="T14" fmla="*/ 4 w 18"/>
                    <a:gd name="T15" fmla="*/ 7 h 23"/>
                    <a:gd name="T16" fmla="*/ 4 w 18"/>
                    <a:gd name="T17" fmla="*/ 6 h 23"/>
                    <a:gd name="T18" fmla="*/ 4 w 18"/>
                    <a:gd name="T19" fmla="*/ 6 h 23"/>
                    <a:gd name="T20" fmla="*/ 5 w 18"/>
                    <a:gd name="T21" fmla="*/ 6 h 23"/>
                    <a:gd name="T22" fmla="*/ 5 w 18"/>
                    <a:gd name="T23" fmla="*/ 6 h 23"/>
                    <a:gd name="T24" fmla="*/ 5 w 18"/>
                    <a:gd name="T25" fmla="*/ 5 h 23"/>
                    <a:gd name="T26" fmla="*/ 5 w 18"/>
                    <a:gd name="T27" fmla="*/ 5 h 23"/>
                    <a:gd name="T28" fmla="*/ 5 w 18"/>
                    <a:gd name="T29" fmla="*/ 5 h 23"/>
                    <a:gd name="T30" fmla="*/ 5 w 18"/>
                    <a:gd name="T31" fmla="*/ 4 h 23"/>
                    <a:gd name="T32" fmla="*/ 5 w 18"/>
                    <a:gd name="T33" fmla="*/ 4 h 23"/>
                    <a:gd name="T34" fmla="*/ 5 w 18"/>
                    <a:gd name="T35" fmla="*/ 3 h 23"/>
                    <a:gd name="T36" fmla="*/ 5 w 18"/>
                    <a:gd name="T37" fmla="*/ 3 h 23"/>
                    <a:gd name="T38" fmla="*/ 5 w 18"/>
                    <a:gd name="T39" fmla="*/ 3 h 23"/>
                    <a:gd name="T40" fmla="*/ 5 w 18"/>
                    <a:gd name="T41" fmla="*/ 2 h 23"/>
                    <a:gd name="T42" fmla="*/ 4 w 18"/>
                    <a:gd name="T43" fmla="*/ 2 h 23"/>
                    <a:gd name="T44" fmla="*/ 4 w 18"/>
                    <a:gd name="T45" fmla="*/ 2 h 23"/>
                    <a:gd name="T46" fmla="*/ 4 w 18"/>
                    <a:gd name="T47" fmla="*/ 2 h 23"/>
                    <a:gd name="T48" fmla="*/ 4 w 18"/>
                    <a:gd name="T49" fmla="*/ 1 h 23"/>
                    <a:gd name="T50" fmla="*/ 4 w 18"/>
                    <a:gd name="T51" fmla="*/ 1 h 23"/>
                    <a:gd name="T52" fmla="*/ 3 w 18"/>
                    <a:gd name="T53" fmla="*/ 1 h 23"/>
                    <a:gd name="T54" fmla="*/ 3 w 18"/>
                    <a:gd name="T55" fmla="*/ 0 h 23"/>
                    <a:gd name="T56" fmla="*/ 2 w 18"/>
                    <a:gd name="T57" fmla="*/ 0 h 23"/>
                    <a:gd name="T58" fmla="*/ 2 w 18"/>
                    <a:gd name="T59" fmla="*/ 0 h 23"/>
                    <a:gd name="T60" fmla="*/ 1 w 18"/>
                    <a:gd name="T61" fmla="*/ 0 h 23"/>
                    <a:gd name="T62" fmla="*/ 1 w 18"/>
                    <a:gd name="T63" fmla="*/ 0 h 23"/>
                    <a:gd name="T64" fmla="*/ 0 w 18"/>
                    <a:gd name="T65" fmla="*/ 0 h 23"/>
                    <a:gd name="T66" fmla="*/ 1 w 18"/>
                    <a:gd name="T67" fmla="*/ 8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 h="23">
                      <a:moveTo>
                        <a:pt x="2" y="23"/>
                      </a:moveTo>
                      <a:lnTo>
                        <a:pt x="5" y="23"/>
                      </a:lnTo>
                      <a:lnTo>
                        <a:pt x="7" y="23"/>
                      </a:lnTo>
                      <a:lnTo>
                        <a:pt x="8" y="22"/>
                      </a:lnTo>
                      <a:lnTo>
                        <a:pt x="10" y="22"/>
                      </a:lnTo>
                      <a:lnTo>
                        <a:pt x="11" y="21"/>
                      </a:lnTo>
                      <a:lnTo>
                        <a:pt x="13" y="21"/>
                      </a:lnTo>
                      <a:lnTo>
                        <a:pt x="14" y="19"/>
                      </a:lnTo>
                      <a:lnTo>
                        <a:pt x="15" y="18"/>
                      </a:lnTo>
                      <a:lnTo>
                        <a:pt x="16" y="17"/>
                      </a:lnTo>
                      <a:lnTo>
                        <a:pt x="17" y="17"/>
                      </a:lnTo>
                      <a:lnTo>
                        <a:pt x="17" y="16"/>
                      </a:lnTo>
                      <a:lnTo>
                        <a:pt x="18" y="15"/>
                      </a:lnTo>
                      <a:lnTo>
                        <a:pt x="18" y="14"/>
                      </a:lnTo>
                      <a:lnTo>
                        <a:pt x="18" y="13"/>
                      </a:lnTo>
                      <a:lnTo>
                        <a:pt x="18" y="11"/>
                      </a:lnTo>
                      <a:lnTo>
                        <a:pt x="18" y="10"/>
                      </a:lnTo>
                      <a:lnTo>
                        <a:pt x="18" y="9"/>
                      </a:lnTo>
                      <a:lnTo>
                        <a:pt x="17" y="8"/>
                      </a:lnTo>
                      <a:lnTo>
                        <a:pt x="17" y="7"/>
                      </a:lnTo>
                      <a:lnTo>
                        <a:pt x="16" y="6"/>
                      </a:lnTo>
                      <a:lnTo>
                        <a:pt x="15" y="5"/>
                      </a:lnTo>
                      <a:lnTo>
                        <a:pt x="14" y="5"/>
                      </a:lnTo>
                      <a:lnTo>
                        <a:pt x="13" y="4"/>
                      </a:lnTo>
                      <a:lnTo>
                        <a:pt x="13" y="2"/>
                      </a:lnTo>
                      <a:lnTo>
                        <a:pt x="10" y="2"/>
                      </a:lnTo>
                      <a:lnTo>
                        <a:pt x="9" y="1"/>
                      </a:lnTo>
                      <a:lnTo>
                        <a:pt x="8" y="1"/>
                      </a:lnTo>
                      <a:lnTo>
                        <a:pt x="6" y="1"/>
                      </a:lnTo>
                      <a:lnTo>
                        <a:pt x="4" y="0"/>
                      </a:lnTo>
                      <a:lnTo>
                        <a:pt x="2" y="0"/>
                      </a:lnTo>
                      <a:lnTo>
                        <a:pt x="0" y="0"/>
                      </a:lnTo>
                      <a:lnTo>
                        <a:pt x="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63" name="Freeform 135"/>
                <p:cNvSpPr>
                  <a:spLocks/>
                </p:cNvSpPr>
                <p:nvPr/>
              </p:nvSpPr>
              <p:spPr bwMode="auto">
                <a:xfrm>
                  <a:off x="702" y="181"/>
                  <a:ext cx="71" cy="29"/>
                </a:xfrm>
                <a:custGeom>
                  <a:avLst/>
                  <a:gdLst>
                    <a:gd name="T0" fmla="*/ 71 w 216"/>
                    <a:gd name="T1" fmla="*/ 0 h 93"/>
                    <a:gd name="T2" fmla="*/ 58 w 216"/>
                    <a:gd name="T3" fmla="*/ 0 h 93"/>
                    <a:gd name="T4" fmla="*/ 45 w 216"/>
                    <a:gd name="T5" fmla="*/ 2 h 93"/>
                    <a:gd name="T6" fmla="*/ 35 w 216"/>
                    <a:gd name="T7" fmla="*/ 4 h 93"/>
                    <a:gd name="T8" fmla="*/ 25 w 216"/>
                    <a:gd name="T9" fmla="*/ 7 h 93"/>
                    <a:gd name="T10" fmla="*/ 17 w 216"/>
                    <a:gd name="T11" fmla="*/ 12 h 93"/>
                    <a:gd name="T12" fmla="*/ 10 w 216"/>
                    <a:gd name="T13" fmla="*/ 17 h 93"/>
                    <a:gd name="T14" fmla="*/ 4 w 216"/>
                    <a:gd name="T15" fmla="*/ 23 h 93"/>
                    <a:gd name="T16" fmla="*/ 0 w 216"/>
                    <a:gd name="T17" fmla="*/ 29 h 93"/>
                    <a:gd name="T18" fmla="*/ 8 w 216"/>
                    <a:gd name="T19" fmla="*/ 26 h 93"/>
                    <a:gd name="T20" fmla="*/ 15 w 216"/>
                    <a:gd name="T21" fmla="*/ 23 h 93"/>
                    <a:gd name="T22" fmla="*/ 24 w 216"/>
                    <a:gd name="T23" fmla="*/ 21 h 93"/>
                    <a:gd name="T24" fmla="*/ 33 w 216"/>
                    <a:gd name="T25" fmla="*/ 19 h 93"/>
                    <a:gd name="T26" fmla="*/ 42 w 216"/>
                    <a:gd name="T27" fmla="*/ 18 h 93"/>
                    <a:gd name="T28" fmla="*/ 51 w 216"/>
                    <a:gd name="T29" fmla="*/ 18 h 93"/>
                    <a:gd name="T30" fmla="*/ 61 w 216"/>
                    <a:gd name="T31" fmla="*/ 19 h 93"/>
                    <a:gd name="T32" fmla="*/ 71 w 216"/>
                    <a:gd name="T33" fmla="*/ 20 h 93"/>
                    <a:gd name="T34" fmla="*/ 68 w 216"/>
                    <a:gd name="T35" fmla="*/ 15 h 93"/>
                    <a:gd name="T36" fmla="*/ 67 w 216"/>
                    <a:gd name="T37" fmla="*/ 10 h 93"/>
                    <a:gd name="T38" fmla="*/ 67 w 216"/>
                    <a:gd name="T39" fmla="*/ 5 h 93"/>
                    <a:gd name="T40" fmla="*/ 71 w 216"/>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 h="93">
                      <a:moveTo>
                        <a:pt x="216" y="0"/>
                      </a:moveTo>
                      <a:lnTo>
                        <a:pt x="175" y="0"/>
                      </a:lnTo>
                      <a:lnTo>
                        <a:pt x="138" y="5"/>
                      </a:lnTo>
                      <a:lnTo>
                        <a:pt x="106" y="13"/>
                      </a:lnTo>
                      <a:lnTo>
                        <a:pt x="76" y="23"/>
                      </a:lnTo>
                      <a:lnTo>
                        <a:pt x="51" y="38"/>
                      </a:lnTo>
                      <a:lnTo>
                        <a:pt x="30" y="53"/>
                      </a:lnTo>
                      <a:lnTo>
                        <a:pt x="13" y="73"/>
                      </a:lnTo>
                      <a:lnTo>
                        <a:pt x="0" y="93"/>
                      </a:lnTo>
                      <a:lnTo>
                        <a:pt x="23" y="82"/>
                      </a:lnTo>
                      <a:lnTo>
                        <a:pt x="47" y="73"/>
                      </a:lnTo>
                      <a:lnTo>
                        <a:pt x="73" y="66"/>
                      </a:lnTo>
                      <a:lnTo>
                        <a:pt x="100" y="61"/>
                      </a:lnTo>
                      <a:lnTo>
                        <a:pt x="127" y="59"/>
                      </a:lnTo>
                      <a:lnTo>
                        <a:pt x="155" y="59"/>
                      </a:lnTo>
                      <a:lnTo>
                        <a:pt x="185" y="60"/>
                      </a:lnTo>
                      <a:lnTo>
                        <a:pt x="216" y="65"/>
                      </a:lnTo>
                      <a:lnTo>
                        <a:pt x="206" y="49"/>
                      </a:lnTo>
                      <a:lnTo>
                        <a:pt x="203" y="33"/>
                      </a:lnTo>
                      <a:lnTo>
                        <a:pt x="205" y="17"/>
                      </a:lnTo>
                      <a:lnTo>
                        <a:pt x="216"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64" name="Freeform 136"/>
                <p:cNvSpPr>
                  <a:spLocks/>
                </p:cNvSpPr>
                <p:nvPr/>
              </p:nvSpPr>
              <p:spPr bwMode="auto">
                <a:xfrm>
                  <a:off x="607" y="191"/>
                  <a:ext cx="58" cy="25"/>
                </a:xfrm>
                <a:custGeom>
                  <a:avLst/>
                  <a:gdLst>
                    <a:gd name="T0" fmla="*/ 58 w 179"/>
                    <a:gd name="T1" fmla="*/ 0 h 77"/>
                    <a:gd name="T2" fmla="*/ 48 w 179"/>
                    <a:gd name="T3" fmla="*/ 0 h 77"/>
                    <a:gd name="T4" fmla="*/ 40 w 179"/>
                    <a:gd name="T5" fmla="*/ 2 h 77"/>
                    <a:gd name="T6" fmla="*/ 30 w 179"/>
                    <a:gd name="T7" fmla="*/ 3 h 77"/>
                    <a:gd name="T8" fmla="*/ 23 w 179"/>
                    <a:gd name="T9" fmla="*/ 6 h 77"/>
                    <a:gd name="T10" fmla="*/ 16 w 179"/>
                    <a:gd name="T11" fmla="*/ 9 h 77"/>
                    <a:gd name="T12" fmla="*/ 10 w 179"/>
                    <a:gd name="T13" fmla="*/ 14 h 77"/>
                    <a:gd name="T14" fmla="*/ 5 w 179"/>
                    <a:gd name="T15" fmla="*/ 19 h 77"/>
                    <a:gd name="T16" fmla="*/ 0 w 179"/>
                    <a:gd name="T17" fmla="*/ 25 h 77"/>
                    <a:gd name="T18" fmla="*/ 6 w 179"/>
                    <a:gd name="T19" fmla="*/ 22 h 77"/>
                    <a:gd name="T20" fmla="*/ 13 w 179"/>
                    <a:gd name="T21" fmla="*/ 19 h 77"/>
                    <a:gd name="T22" fmla="*/ 20 w 179"/>
                    <a:gd name="T23" fmla="*/ 18 h 77"/>
                    <a:gd name="T24" fmla="*/ 27 w 179"/>
                    <a:gd name="T25" fmla="*/ 16 h 77"/>
                    <a:gd name="T26" fmla="*/ 34 w 179"/>
                    <a:gd name="T27" fmla="*/ 16 h 77"/>
                    <a:gd name="T28" fmla="*/ 42 w 179"/>
                    <a:gd name="T29" fmla="*/ 16 h 77"/>
                    <a:gd name="T30" fmla="*/ 50 w 179"/>
                    <a:gd name="T31" fmla="*/ 16 h 77"/>
                    <a:gd name="T32" fmla="*/ 58 w 179"/>
                    <a:gd name="T33" fmla="*/ 17 h 77"/>
                    <a:gd name="T34" fmla="*/ 56 w 179"/>
                    <a:gd name="T35" fmla="*/ 13 h 77"/>
                    <a:gd name="T36" fmla="*/ 54 w 179"/>
                    <a:gd name="T37" fmla="*/ 9 h 77"/>
                    <a:gd name="T38" fmla="*/ 55 w 179"/>
                    <a:gd name="T39" fmla="*/ 5 h 77"/>
                    <a:gd name="T40" fmla="*/ 58 w 179"/>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9" h="77">
                      <a:moveTo>
                        <a:pt x="179" y="0"/>
                      </a:moveTo>
                      <a:lnTo>
                        <a:pt x="149" y="1"/>
                      </a:lnTo>
                      <a:lnTo>
                        <a:pt x="122" y="5"/>
                      </a:lnTo>
                      <a:lnTo>
                        <a:pt x="94" y="10"/>
                      </a:lnTo>
                      <a:lnTo>
                        <a:pt x="71" y="18"/>
                      </a:lnTo>
                      <a:lnTo>
                        <a:pt x="49" y="28"/>
                      </a:lnTo>
                      <a:lnTo>
                        <a:pt x="30" y="42"/>
                      </a:lnTo>
                      <a:lnTo>
                        <a:pt x="14" y="58"/>
                      </a:lnTo>
                      <a:lnTo>
                        <a:pt x="0" y="77"/>
                      </a:lnTo>
                      <a:lnTo>
                        <a:pt x="20" y="68"/>
                      </a:lnTo>
                      <a:lnTo>
                        <a:pt x="40" y="60"/>
                      </a:lnTo>
                      <a:lnTo>
                        <a:pt x="62" y="54"/>
                      </a:lnTo>
                      <a:lnTo>
                        <a:pt x="83" y="50"/>
                      </a:lnTo>
                      <a:lnTo>
                        <a:pt x="106" y="49"/>
                      </a:lnTo>
                      <a:lnTo>
                        <a:pt x="130" y="49"/>
                      </a:lnTo>
                      <a:lnTo>
                        <a:pt x="155" y="50"/>
                      </a:lnTo>
                      <a:lnTo>
                        <a:pt x="179" y="53"/>
                      </a:lnTo>
                      <a:lnTo>
                        <a:pt x="172" y="41"/>
                      </a:lnTo>
                      <a:lnTo>
                        <a:pt x="168" y="27"/>
                      </a:lnTo>
                      <a:lnTo>
                        <a:pt x="170" y="15"/>
                      </a:lnTo>
                      <a:lnTo>
                        <a:pt x="179"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65" name="Freeform 137"/>
                <p:cNvSpPr>
                  <a:spLocks/>
                </p:cNvSpPr>
                <p:nvPr/>
              </p:nvSpPr>
              <p:spPr bwMode="auto">
                <a:xfrm>
                  <a:off x="486" y="173"/>
                  <a:ext cx="66" cy="29"/>
                </a:xfrm>
                <a:custGeom>
                  <a:avLst/>
                  <a:gdLst>
                    <a:gd name="T0" fmla="*/ 66 w 208"/>
                    <a:gd name="T1" fmla="*/ 0 h 89"/>
                    <a:gd name="T2" fmla="*/ 55 w 208"/>
                    <a:gd name="T3" fmla="*/ 0 h 89"/>
                    <a:gd name="T4" fmla="*/ 44 w 208"/>
                    <a:gd name="T5" fmla="*/ 2 h 89"/>
                    <a:gd name="T6" fmla="*/ 35 w 208"/>
                    <a:gd name="T7" fmla="*/ 5 h 89"/>
                    <a:gd name="T8" fmla="*/ 26 w 208"/>
                    <a:gd name="T9" fmla="*/ 8 h 89"/>
                    <a:gd name="T10" fmla="*/ 18 w 208"/>
                    <a:gd name="T11" fmla="*/ 12 h 89"/>
                    <a:gd name="T12" fmla="*/ 11 w 208"/>
                    <a:gd name="T13" fmla="*/ 17 h 89"/>
                    <a:gd name="T14" fmla="*/ 5 w 208"/>
                    <a:gd name="T15" fmla="*/ 23 h 89"/>
                    <a:gd name="T16" fmla="*/ 0 w 208"/>
                    <a:gd name="T17" fmla="*/ 29 h 89"/>
                    <a:gd name="T18" fmla="*/ 7 w 208"/>
                    <a:gd name="T19" fmla="*/ 26 h 89"/>
                    <a:gd name="T20" fmla="*/ 15 w 208"/>
                    <a:gd name="T21" fmla="*/ 23 h 89"/>
                    <a:gd name="T22" fmla="*/ 23 w 208"/>
                    <a:gd name="T23" fmla="*/ 21 h 89"/>
                    <a:gd name="T24" fmla="*/ 30 w 208"/>
                    <a:gd name="T25" fmla="*/ 19 h 89"/>
                    <a:gd name="T26" fmla="*/ 39 w 208"/>
                    <a:gd name="T27" fmla="*/ 18 h 89"/>
                    <a:gd name="T28" fmla="*/ 48 w 208"/>
                    <a:gd name="T29" fmla="*/ 18 h 89"/>
                    <a:gd name="T30" fmla="*/ 57 w 208"/>
                    <a:gd name="T31" fmla="*/ 19 h 89"/>
                    <a:gd name="T32" fmla="*/ 66 w 208"/>
                    <a:gd name="T33" fmla="*/ 20 h 89"/>
                    <a:gd name="T34" fmla="*/ 63 w 208"/>
                    <a:gd name="T35" fmla="*/ 15 h 89"/>
                    <a:gd name="T36" fmla="*/ 62 w 208"/>
                    <a:gd name="T37" fmla="*/ 10 h 89"/>
                    <a:gd name="T38" fmla="*/ 63 w 208"/>
                    <a:gd name="T39" fmla="*/ 5 h 89"/>
                    <a:gd name="T40" fmla="*/ 66 w 208"/>
                    <a:gd name="T41" fmla="*/ 0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8" h="89">
                      <a:moveTo>
                        <a:pt x="208" y="0"/>
                      </a:moveTo>
                      <a:lnTo>
                        <a:pt x="173" y="1"/>
                      </a:lnTo>
                      <a:lnTo>
                        <a:pt x="140" y="7"/>
                      </a:lnTo>
                      <a:lnTo>
                        <a:pt x="110" y="14"/>
                      </a:lnTo>
                      <a:lnTo>
                        <a:pt x="82" y="24"/>
                      </a:lnTo>
                      <a:lnTo>
                        <a:pt x="56" y="38"/>
                      </a:lnTo>
                      <a:lnTo>
                        <a:pt x="35" y="53"/>
                      </a:lnTo>
                      <a:lnTo>
                        <a:pt x="15" y="70"/>
                      </a:lnTo>
                      <a:lnTo>
                        <a:pt x="0" y="89"/>
                      </a:lnTo>
                      <a:lnTo>
                        <a:pt x="22" y="79"/>
                      </a:lnTo>
                      <a:lnTo>
                        <a:pt x="46" y="70"/>
                      </a:lnTo>
                      <a:lnTo>
                        <a:pt x="71" y="63"/>
                      </a:lnTo>
                      <a:lnTo>
                        <a:pt x="96" y="58"/>
                      </a:lnTo>
                      <a:lnTo>
                        <a:pt x="123" y="56"/>
                      </a:lnTo>
                      <a:lnTo>
                        <a:pt x="150" y="56"/>
                      </a:lnTo>
                      <a:lnTo>
                        <a:pt x="179" y="58"/>
                      </a:lnTo>
                      <a:lnTo>
                        <a:pt x="208" y="62"/>
                      </a:lnTo>
                      <a:lnTo>
                        <a:pt x="199" y="47"/>
                      </a:lnTo>
                      <a:lnTo>
                        <a:pt x="196" y="32"/>
                      </a:lnTo>
                      <a:lnTo>
                        <a:pt x="198" y="16"/>
                      </a:lnTo>
                      <a:lnTo>
                        <a:pt x="208"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66" name="Freeform 138"/>
                <p:cNvSpPr>
                  <a:spLocks/>
                </p:cNvSpPr>
                <p:nvPr/>
              </p:nvSpPr>
              <p:spPr bwMode="auto">
                <a:xfrm>
                  <a:off x="357" y="170"/>
                  <a:ext cx="84" cy="35"/>
                </a:xfrm>
                <a:custGeom>
                  <a:avLst/>
                  <a:gdLst>
                    <a:gd name="T0" fmla="*/ 84 w 264"/>
                    <a:gd name="T1" fmla="*/ 0 h 111"/>
                    <a:gd name="T2" fmla="*/ 69 w 264"/>
                    <a:gd name="T3" fmla="*/ 0 h 111"/>
                    <a:gd name="T4" fmla="*/ 56 w 264"/>
                    <a:gd name="T5" fmla="*/ 2 h 111"/>
                    <a:gd name="T6" fmla="*/ 44 w 264"/>
                    <a:gd name="T7" fmla="*/ 4 h 111"/>
                    <a:gd name="T8" fmla="*/ 34 w 264"/>
                    <a:gd name="T9" fmla="*/ 8 h 111"/>
                    <a:gd name="T10" fmla="*/ 24 w 264"/>
                    <a:gd name="T11" fmla="*/ 13 h 111"/>
                    <a:gd name="T12" fmla="*/ 15 w 264"/>
                    <a:gd name="T13" fmla="*/ 19 h 111"/>
                    <a:gd name="T14" fmla="*/ 7 w 264"/>
                    <a:gd name="T15" fmla="*/ 26 h 111"/>
                    <a:gd name="T16" fmla="*/ 0 w 264"/>
                    <a:gd name="T17" fmla="*/ 35 h 111"/>
                    <a:gd name="T18" fmla="*/ 10 w 264"/>
                    <a:gd name="T19" fmla="*/ 31 h 111"/>
                    <a:gd name="T20" fmla="*/ 18 w 264"/>
                    <a:gd name="T21" fmla="*/ 28 h 111"/>
                    <a:gd name="T22" fmla="*/ 29 w 264"/>
                    <a:gd name="T23" fmla="*/ 25 h 111"/>
                    <a:gd name="T24" fmla="*/ 39 w 264"/>
                    <a:gd name="T25" fmla="*/ 23 h 111"/>
                    <a:gd name="T26" fmla="*/ 50 w 264"/>
                    <a:gd name="T27" fmla="*/ 22 h 111"/>
                    <a:gd name="T28" fmla="*/ 61 w 264"/>
                    <a:gd name="T29" fmla="*/ 22 h 111"/>
                    <a:gd name="T30" fmla="*/ 72 w 264"/>
                    <a:gd name="T31" fmla="*/ 23 h 111"/>
                    <a:gd name="T32" fmla="*/ 84 w 264"/>
                    <a:gd name="T33" fmla="*/ 24 h 111"/>
                    <a:gd name="T34" fmla="*/ 80 w 264"/>
                    <a:gd name="T35" fmla="*/ 18 h 111"/>
                    <a:gd name="T36" fmla="*/ 79 w 264"/>
                    <a:gd name="T37" fmla="*/ 13 h 111"/>
                    <a:gd name="T38" fmla="*/ 80 w 264"/>
                    <a:gd name="T39" fmla="*/ 7 h 111"/>
                    <a:gd name="T40" fmla="*/ 81 w 264"/>
                    <a:gd name="T41" fmla="*/ 3 h 111"/>
                    <a:gd name="T42" fmla="*/ 84 w 264"/>
                    <a:gd name="T43" fmla="*/ 0 h 1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4" h="111">
                      <a:moveTo>
                        <a:pt x="264" y="0"/>
                      </a:moveTo>
                      <a:lnTo>
                        <a:pt x="217" y="1"/>
                      </a:lnTo>
                      <a:lnTo>
                        <a:pt x="176" y="6"/>
                      </a:lnTo>
                      <a:lnTo>
                        <a:pt x="139" y="14"/>
                      </a:lnTo>
                      <a:lnTo>
                        <a:pt x="106" y="25"/>
                      </a:lnTo>
                      <a:lnTo>
                        <a:pt x="75" y="41"/>
                      </a:lnTo>
                      <a:lnTo>
                        <a:pt x="48" y="60"/>
                      </a:lnTo>
                      <a:lnTo>
                        <a:pt x="23" y="84"/>
                      </a:lnTo>
                      <a:lnTo>
                        <a:pt x="0" y="111"/>
                      </a:lnTo>
                      <a:lnTo>
                        <a:pt x="30" y="98"/>
                      </a:lnTo>
                      <a:lnTo>
                        <a:pt x="58" y="88"/>
                      </a:lnTo>
                      <a:lnTo>
                        <a:pt x="90" y="79"/>
                      </a:lnTo>
                      <a:lnTo>
                        <a:pt x="122" y="73"/>
                      </a:lnTo>
                      <a:lnTo>
                        <a:pt x="156" y="71"/>
                      </a:lnTo>
                      <a:lnTo>
                        <a:pt x="191" y="71"/>
                      </a:lnTo>
                      <a:lnTo>
                        <a:pt x="226" y="73"/>
                      </a:lnTo>
                      <a:lnTo>
                        <a:pt x="264" y="77"/>
                      </a:lnTo>
                      <a:lnTo>
                        <a:pt x="252" y="58"/>
                      </a:lnTo>
                      <a:lnTo>
                        <a:pt x="248" y="40"/>
                      </a:lnTo>
                      <a:lnTo>
                        <a:pt x="251" y="21"/>
                      </a:lnTo>
                      <a:lnTo>
                        <a:pt x="256" y="10"/>
                      </a:lnTo>
                      <a:lnTo>
                        <a:pt x="264"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67" name="Freeform 139"/>
                <p:cNvSpPr>
                  <a:spLocks/>
                </p:cNvSpPr>
                <p:nvPr/>
              </p:nvSpPr>
              <p:spPr bwMode="auto">
                <a:xfrm>
                  <a:off x="294" y="213"/>
                  <a:ext cx="52" cy="32"/>
                </a:xfrm>
                <a:custGeom>
                  <a:avLst/>
                  <a:gdLst>
                    <a:gd name="T0" fmla="*/ 52 w 161"/>
                    <a:gd name="T1" fmla="*/ 0 h 100"/>
                    <a:gd name="T2" fmla="*/ 42 w 161"/>
                    <a:gd name="T3" fmla="*/ 2 h 100"/>
                    <a:gd name="T4" fmla="*/ 33 w 161"/>
                    <a:gd name="T5" fmla="*/ 4 h 100"/>
                    <a:gd name="T6" fmla="*/ 26 w 161"/>
                    <a:gd name="T7" fmla="*/ 7 h 100"/>
                    <a:gd name="T8" fmla="*/ 21 w 161"/>
                    <a:gd name="T9" fmla="*/ 10 h 100"/>
                    <a:gd name="T10" fmla="*/ 16 w 161"/>
                    <a:gd name="T11" fmla="*/ 14 h 100"/>
                    <a:gd name="T12" fmla="*/ 10 w 161"/>
                    <a:gd name="T13" fmla="*/ 19 h 100"/>
                    <a:gd name="T14" fmla="*/ 5 w 161"/>
                    <a:gd name="T15" fmla="*/ 25 h 100"/>
                    <a:gd name="T16" fmla="*/ 0 w 161"/>
                    <a:gd name="T17" fmla="*/ 32 h 100"/>
                    <a:gd name="T18" fmla="*/ 13 w 161"/>
                    <a:gd name="T19" fmla="*/ 25 h 100"/>
                    <a:gd name="T20" fmla="*/ 19 w 161"/>
                    <a:gd name="T21" fmla="*/ 23 h 100"/>
                    <a:gd name="T22" fmla="*/ 25 w 161"/>
                    <a:gd name="T23" fmla="*/ 22 h 100"/>
                    <a:gd name="T24" fmla="*/ 30 w 161"/>
                    <a:gd name="T25" fmla="*/ 21 h 100"/>
                    <a:gd name="T26" fmla="*/ 36 w 161"/>
                    <a:gd name="T27" fmla="*/ 20 h 100"/>
                    <a:gd name="T28" fmla="*/ 44 w 161"/>
                    <a:gd name="T29" fmla="*/ 20 h 100"/>
                    <a:gd name="T30" fmla="*/ 52 w 161"/>
                    <a:gd name="T31" fmla="*/ 21 h 100"/>
                    <a:gd name="T32" fmla="*/ 48 w 161"/>
                    <a:gd name="T33" fmla="*/ 16 h 100"/>
                    <a:gd name="T34" fmla="*/ 47 w 161"/>
                    <a:gd name="T35" fmla="*/ 11 h 100"/>
                    <a:gd name="T36" fmla="*/ 48 w 161"/>
                    <a:gd name="T37" fmla="*/ 5 h 100"/>
                    <a:gd name="T38" fmla="*/ 52 w 161"/>
                    <a:gd name="T39" fmla="*/ 0 h 1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1" h="100">
                      <a:moveTo>
                        <a:pt x="161" y="0"/>
                      </a:moveTo>
                      <a:lnTo>
                        <a:pt x="129" y="6"/>
                      </a:lnTo>
                      <a:lnTo>
                        <a:pt x="103" y="14"/>
                      </a:lnTo>
                      <a:lnTo>
                        <a:pt x="81" y="21"/>
                      </a:lnTo>
                      <a:lnTo>
                        <a:pt x="64" y="31"/>
                      </a:lnTo>
                      <a:lnTo>
                        <a:pt x="48" y="43"/>
                      </a:lnTo>
                      <a:lnTo>
                        <a:pt x="32" y="58"/>
                      </a:lnTo>
                      <a:lnTo>
                        <a:pt x="17" y="77"/>
                      </a:lnTo>
                      <a:lnTo>
                        <a:pt x="0" y="100"/>
                      </a:lnTo>
                      <a:lnTo>
                        <a:pt x="40" y="79"/>
                      </a:lnTo>
                      <a:lnTo>
                        <a:pt x="59" y="73"/>
                      </a:lnTo>
                      <a:lnTo>
                        <a:pt x="76" y="68"/>
                      </a:lnTo>
                      <a:lnTo>
                        <a:pt x="94" y="65"/>
                      </a:lnTo>
                      <a:lnTo>
                        <a:pt x="113" y="62"/>
                      </a:lnTo>
                      <a:lnTo>
                        <a:pt x="135" y="62"/>
                      </a:lnTo>
                      <a:lnTo>
                        <a:pt x="161" y="65"/>
                      </a:lnTo>
                      <a:lnTo>
                        <a:pt x="150" y="49"/>
                      </a:lnTo>
                      <a:lnTo>
                        <a:pt x="147" y="33"/>
                      </a:lnTo>
                      <a:lnTo>
                        <a:pt x="150" y="17"/>
                      </a:lnTo>
                      <a:lnTo>
                        <a:pt x="161"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68" name="Freeform 140"/>
                <p:cNvSpPr>
                  <a:spLocks/>
                </p:cNvSpPr>
                <p:nvPr/>
              </p:nvSpPr>
              <p:spPr bwMode="auto">
                <a:xfrm>
                  <a:off x="191" y="268"/>
                  <a:ext cx="49" cy="32"/>
                </a:xfrm>
                <a:custGeom>
                  <a:avLst/>
                  <a:gdLst>
                    <a:gd name="T0" fmla="*/ 49 w 147"/>
                    <a:gd name="T1" fmla="*/ 0 h 103"/>
                    <a:gd name="T2" fmla="*/ 42 w 147"/>
                    <a:gd name="T3" fmla="*/ 1 h 103"/>
                    <a:gd name="T4" fmla="*/ 34 w 147"/>
                    <a:gd name="T5" fmla="*/ 3 h 103"/>
                    <a:gd name="T6" fmla="*/ 27 w 147"/>
                    <a:gd name="T7" fmla="*/ 6 h 103"/>
                    <a:gd name="T8" fmla="*/ 20 w 147"/>
                    <a:gd name="T9" fmla="*/ 9 h 103"/>
                    <a:gd name="T10" fmla="*/ 13 w 147"/>
                    <a:gd name="T11" fmla="*/ 13 h 103"/>
                    <a:gd name="T12" fmla="*/ 8 w 147"/>
                    <a:gd name="T13" fmla="*/ 19 h 103"/>
                    <a:gd name="T14" fmla="*/ 3 w 147"/>
                    <a:gd name="T15" fmla="*/ 25 h 103"/>
                    <a:gd name="T16" fmla="*/ 0 w 147"/>
                    <a:gd name="T17" fmla="*/ 32 h 103"/>
                    <a:gd name="T18" fmla="*/ 13 w 147"/>
                    <a:gd name="T19" fmla="*/ 25 h 103"/>
                    <a:gd name="T20" fmla="*/ 19 w 147"/>
                    <a:gd name="T21" fmla="*/ 24 h 103"/>
                    <a:gd name="T22" fmla="*/ 25 w 147"/>
                    <a:gd name="T23" fmla="*/ 22 h 103"/>
                    <a:gd name="T24" fmla="*/ 30 w 147"/>
                    <a:gd name="T25" fmla="*/ 21 h 103"/>
                    <a:gd name="T26" fmla="*/ 36 w 147"/>
                    <a:gd name="T27" fmla="*/ 20 h 103"/>
                    <a:gd name="T28" fmla="*/ 49 w 147"/>
                    <a:gd name="T29" fmla="*/ 20 h 103"/>
                    <a:gd name="T30" fmla="*/ 47 w 147"/>
                    <a:gd name="T31" fmla="*/ 15 h 103"/>
                    <a:gd name="T32" fmla="*/ 46 w 147"/>
                    <a:gd name="T33" fmla="*/ 10 h 103"/>
                    <a:gd name="T34" fmla="*/ 48 w 147"/>
                    <a:gd name="T35" fmla="*/ 5 h 103"/>
                    <a:gd name="T36" fmla="*/ 49 w 147"/>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7" h="103">
                      <a:moveTo>
                        <a:pt x="147" y="0"/>
                      </a:moveTo>
                      <a:lnTo>
                        <a:pt x="126" y="3"/>
                      </a:lnTo>
                      <a:lnTo>
                        <a:pt x="103" y="10"/>
                      </a:lnTo>
                      <a:lnTo>
                        <a:pt x="81" y="18"/>
                      </a:lnTo>
                      <a:lnTo>
                        <a:pt x="59" y="29"/>
                      </a:lnTo>
                      <a:lnTo>
                        <a:pt x="40" y="43"/>
                      </a:lnTo>
                      <a:lnTo>
                        <a:pt x="24" y="60"/>
                      </a:lnTo>
                      <a:lnTo>
                        <a:pt x="9" y="79"/>
                      </a:lnTo>
                      <a:lnTo>
                        <a:pt x="0" y="103"/>
                      </a:lnTo>
                      <a:lnTo>
                        <a:pt x="40" y="82"/>
                      </a:lnTo>
                      <a:lnTo>
                        <a:pt x="58" y="76"/>
                      </a:lnTo>
                      <a:lnTo>
                        <a:pt x="74" y="70"/>
                      </a:lnTo>
                      <a:lnTo>
                        <a:pt x="91" y="66"/>
                      </a:lnTo>
                      <a:lnTo>
                        <a:pt x="108" y="65"/>
                      </a:lnTo>
                      <a:lnTo>
                        <a:pt x="147" y="64"/>
                      </a:lnTo>
                      <a:lnTo>
                        <a:pt x="142" y="47"/>
                      </a:lnTo>
                      <a:lnTo>
                        <a:pt x="139" y="31"/>
                      </a:lnTo>
                      <a:lnTo>
                        <a:pt x="143" y="15"/>
                      </a:lnTo>
                      <a:lnTo>
                        <a:pt x="147"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69" name="Freeform 141"/>
                <p:cNvSpPr>
                  <a:spLocks/>
                </p:cNvSpPr>
                <p:nvPr/>
              </p:nvSpPr>
              <p:spPr bwMode="auto">
                <a:xfrm>
                  <a:off x="534" y="265"/>
                  <a:ext cx="78" cy="62"/>
                </a:xfrm>
                <a:custGeom>
                  <a:avLst/>
                  <a:gdLst>
                    <a:gd name="T0" fmla="*/ 78 w 240"/>
                    <a:gd name="T1" fmla="*/ 41 h 198"/>
                    <a:gd name="T2" fmla="*/ 72 w 240"/>
                    <a:gd name="T3" fmla="*/ 47 h 198"/>
                    <a:gd name="T4" fmla="*/ 65 w 240"/>
                    <a:gd name="T5" fmla="*/ 53 h 198"/>
                    <a:gd name="T6" fmla="*/ 56 w 240"/>
                    <a:gd name="T7" fmla="*/ 57 h 198"/>
                    <a:gd name="T8" fmla="*/ 51 w 240"/>
                    <a:gd name="T9" fmla="*/ 59 h 198"/>
                    <a:gd name="T10" fmla="*/ 46 w 240"/>
                    <a:gd name="T11" fmla="*/ 60 h 198"/>
                    <a:gd name="T12" fmla="*/ 36 w 240"/>
                    <a:gd name="T13" fmla="*/ 62 h 198"/>
                    <a:gd name="T14" fmla="*/ 30 w 240"/>
                    <a:gd name="T15" fmla="*/ 62 h 198"/>
                    <a:gd name="T16" fmla="*/ 24 w 240"/>
                    <a:gd name="T17" fmla="*/ 62 h 198"/>
                    <a:gd name="T18" fmla="*/ 18 w 240"/>
                    <a:gd name="T19" fmla="*/ 62 h 198"/>
                    <a:gd name="T20" fmla="*/ 12 w 240"/>
                    <a:gd name="T21" fmla="*/ 60 h 198"/>
                    <a:gd name="T22" fmla="*/ 6 w 240"/>
                    <a:gd name="T23" fmla="*/ 59 h 198"/>
                    <a:gd name="T24" fmla="*/ 0 w 240"/>
                    <a:gd name="T25" fmla="*/ 57 h 198"/>
                    <a:gd name="T26" fmla="*/ 45 w 240"/>
                    <a:gd name="T27" fmla="*/ 0 h 198"/>
                    <a:gd name="T28" fmla="*/ 78 w 240"/>
                    <a:gd name="T29" fmla="*/ 41 h 1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0" h="198">
                      <a:moveTo>
                        <a:pt x="240" y="131"/>
                      </a:moveTo>
                      <a:lnTo>
                        <a:pt x="222" y="151"/>
                      </a:lnTo>
                      <a:lnTo>
                        <a:pt x="199" y="168"/>
                      </a:lnTo>
                      <a:lnTo>
                        <a:pt x="172" y="182"/>
                      </a:lnTo>
                      <a:lnTo>
                        <a:pt x="157" y="188"/>
                      </a:lnTo>
                      <a:lnTo>
                        <a:pt x="142" y="192"/>
                      </a:lnTo>
                      <a:lnTo>
                        <a:pt x="110" y="198"/>
                      </a:lnTo>
                      <a:lnTo>
                        <a:pt x="93" y="198"/>
                      </a:lnTo>
                      <a:lnTo>
                        <a:pt x="74" y="198"/>
                      </a:lnTo>
                      <a:lnTo>
                        <a:pt x="56" y="197"/>
                      </a:lnTo>
                      <a:lnTo>
                        <a:pt x="38" y="193"/>
                      </a:lnTo>
                      <a:lnTo>
                        <a:pt x="19" y="188"/>
                      </a:lnTo>
                      <a:lnTo>
                        <a:pt x="0" y="181"/>
                      </a:lnTo>
                      <a:lnTo>
                        <a:pt x="137" y="0"/>
                      </a:lnTo>
                      <a:lnTo>
                        <a:pt x="240" y="131"/>
                      </a:lnTo>
                      <a:close/>
                    </a:path>
                  </a:pathLst>
                </a:custGeom>
                <a:solidFill>
                  <a:srgbClr val="98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grpSp>
        </p:grpSp>
        <p:grpSp>
          <p:nvGrpSpPr>
            <p:cNvPr id="2639" name="Group 142"/>
            <p:cNvGrpSpPr>
              <a:grpSpLocks/>
            </p:cNvGrpSpPr>
            <p:nvPr/>
          </p:nvGrpSpPr>
          <p:grpSpPr bwMode="auto">
            <a:xfrm>
              <a:off x="1332" y="3349"/>
              <a:ext cx="335" cy="162"/>
              <a:chOff x="126" y="184"/>
              <a:chExt cx="817" cy="343"/>
            </a:xfrm>
          </p:grpSpPr>
          <p:sp>
            <p:nvSpPr>
              <p:cNvPr id="2640" name="Line 143"/>
              <p:cNvSpPr>
                <a:spLocks noChangeShapeType="1"/>
              </p:cNvSpPr>
              <p:nvPr/>
            </p:nvSpPr>
            <p:spPr bwMode="auto">
              <a:xfrm flipH="1">
                <a:off x="172"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41" name="Line 144"/>
              <p:cNvSpPr>
                <a:spLocks noChangeShapeType="1"/>
              </p:cNvSpPr>
              <p:nvPr/>
            </p:nvSpPr>
            <p:spPr bwMode="auto">
              <a:xfrm flipH="1">
                <a:off x="262"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42" name="Line 145"/>
              <p:cNvSpPr>
                <a:spLocks noChangeShapeType="1"/>
              </p:cNvSpPr>
              <p:nvPr/>
            </p:nvSpPr>
            <p:spPr bwMode="auto">
              <a:xfrm flipH="1">
                <a:off x="308"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43" name="Line 146"/>
              <p:cNvSpPr>
                <a:spLocks noChangeShapeType="1"/>
              </p:cNvSpPr>
              <p:nvPr/>
            </p:nvSpPr>
            <p:spPr bwMode="auto">
              <a:xfrm flipH="1">
                <a:off x="353"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44" name="Line 147"/>
              <p:cNvSpPr>
                <a:spLocks noChangeShapeType="1"/>
              </p:cNvSpPr>
              <p:nvPr/>
            </p:nvSpPr>
            <p:spPr bwMode="auto">
              <a:xfrm flipH="1">
                <a:off x="398"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45" name="Line 148"/>
              <p:cNvSpPr>
                <a:spLocks noChangeShapeType="1"/>
              </p:cNvSpPr>
              <p:nvPr/>
            </p:nvSpPr>
            <p:spPr bwMode="auto">
              <a:xfrm flipH="1">
                <a:off x="217"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46" name="Line 149"/>
              <p:cNvSpPr>
                <a:spLocks noChangeShapeType="1"/>
              </p:cNvSpPr>
              <p:nvPr/>
            </p:nvSpPr>
            <p:spPr bwMode="auto">
              <a:xfrm flipH="1">
                <a:off x="126"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47" name="Line 150"/>
              <p:cNvSpPr>
                <a:spLocks noChangeShapeType="1"/>
              </p:cNvSpPr>
              <p:nvPr/>
            </p:nvSpPr>
            <p:spPr bwMode="auto">
              <a:xfrm flipH="1">
                <a:off x="445"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48" name="Line 151"/>
              <p:cNvSpPr>
                <a:spLocks noChangeShapeType="1"/>
              </p:cNvSpPr>
              <p:nvPr/>
            </p:nvSpPr>
            <p:spPr bwMode="auto">
              <a:xfrm flipH="1">
                <a:off x="535"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49" name="Line 152"/>
              <p:cNvSpPr>
                <a:spLocks noChangeShapeType="1"/>
              </p:cNvSpPr>
              <p:nvPr/>
            </p:nvSpPr>
            <p:spPr bwMode="auto">
              <a:xfrm flipH="1">
                <a:off x="581"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50" name="Line 153"/>
              <p:cNvSpPr>
                <a:spLocks noChangeShapeType="1"/>
              </p:cNvSpPr>
              <p:nvPr/>
            </p:nvSpPr>
            <p:spPr bwMode="auto">
              <a:xfrm flipH="1">
                <a:off x="626"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51" name="Line 154"/>
              <p:cNvSpPr>
                <a:spLocks noChangeShapeType="1"/>
              </p:cNvSpPr>
              <p:nvPr/>
            </p:nvSpPr>
            <p:spPr bwMode="auto">
              <a:xfrm flipH="1">
                <a:off x="671"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52" name="Line 155"/>
              <p:cNvSpPr>
                <a:spLocks noChangeShapeType="1"/>
              </p:cNvSpPr>
              <p:nvPr/>
            </p:nvSpPr>
            <p:spPr bwMode="auto">
              <a:xfrm flipH="1">
                <a:off x="490"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653" name="Line 156"/>
              <p:cNvSpPr>
                <a:spLocks noChangeShapeType="1"/>
              </p:cNvSpPr>
              <p:nvPr/>
            </p:nvSpPr>
            <p:spPr bwMode="auto">
              <a:xfrm flipH="1">
                <a:off x="399" y="346"/>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grpSp>
            <p:nvGrpSpPr>
              <p:cNvPr id="2654" name="Group 157"/>
              <p:cNvGrpSpPr>
                <a:grpSpLocks/>
              </p:cNvGrpSpPr>
              <p:nvPr/>
            </p:nvGrpSpPr>
            <p:grpSpPr bwMode="auto">
              <a:xfrm>
                <a:off x="178" y="184"/>
                <a:ext cx="765" cy="207"/>
                <a:chOff x="178" y="164"/>
                <a:chExt cx="765" cy="207"/>
              </a:xfrm>
            </p:grpSpPr>
            <p:sp>
              <p:nvSpPr>
                <p:cNvPr id="2655" name="Freeform 158"/>
                <p:cNvSpPr>
                  <a:spLocks/>
                </p:cNvSpPr>
                <p:nvPr/>
              </p:nvSpPr>
              <p:spPr bwMode="auto">
                <a:xfrm>
                  <a:off x="183" y="164"/>
                  <a:ext cx="754" cy="201"/>
                </a:xfrm>
                <a:custGeom>
                  <a:avLst/>
                  <a:gdLst>
                    <a:gd name="T0" fmla="*/ 746 w 2340"/>
                    <a:gd name="T1" fmla="*/ 116 h 633"/>
                    <a:gd name="T2" fmla="*/ 719 w 2340"/>
                    <a:gd name="T3" fmla="*/ 97 h 633"/>
                    <a:gd name="T4" fmla="*/ 677 w 2340"/>
                    <a:gd name="T5" fmla="*/ 92 h 633"/>
                    <a:gd name="T6" fmla="*/ 679 w 2340"/>
                    <a:gd name="T7" fmla="*/ 92 h 633"/>
                    <a:gd name="T8" fmla="*/ 664 w 2340"/>
                    <a:gd name="T9" fmla="*/ 76 h 633"/>
                    <a:gd name="T10" fmla="*/ 632 w 2340"/>
                    <a:gd name="T11" fmla="*/ 72 h 633"/>
                    <a:gd name="T12" fmla="*/ 655 w 2340"/>
                    <a:gd name="T13" fmla="*/ 63 h 633"/>
                    <a:gd name="T14" fmla="*/ 651 w 2340"/>
                    <a:gd name="T15" fmla="*/ 39 h 633"/>
                    <a:gd name="T16" fmla="*/ 631 w 2340"/>
                    <a:gd name="T17" fmla="*/ 20 h 633"/>
                    <a:gd name="T18" fmla="*/ 598 w 2340"/>
                    <a:gd name="T19" fmla="*/ 10 h 633"/>
                    <a:gd name="T20" fmla="*/ 559 w 2340"/>
                    <a:gd name="T21" fmla="*/ 11 h 633"/>
                    <a:gd name="T22" fmla="*/ 528 w 2340"/>
                    <a:gd name="T23" fmla="*/ 24 h 633"/>
                    <a:gd name="T24" fmla="*/ 510 w 2340"/>
                    <a:gd name="T25" fmla="*/ 46 h 633"/>
                    <a:gd name="T26" fmla="*/ 510 w 2340"/>
                    <a:gd name="T27" fmla="*/ 27 h 633"/>
                    <a:gd name="T28" fmla="*/ 478 w 2340"/>
                    <a:gd name="T29" fmla="*/ 21 h 633"/>
                    <a:gd name="T30" fmla="*/ 443 w 2340"/>
                    <a:gd name="T31" fmla="*/ 27 h 633"/>
                    <a:gd name="T32" fmla="*/ 427 w 2340"/>
                    <a:gd name="T33" fmla="*/ 37 h 633"/>
                    <a:gd name="T34" fmla="*/ 404 w 2340"/>
                    <a:gd name="T35" fmla="*/ 8 h 633"/>
                    <a:gd name="T36" fmla="*/ 352 w 2340"/>
                    <a:gd name="T37" fmla="*/ 3 h 633"/>
                    <a:gd name="T38" fmla="*/ 306 w 2340"/>
                    <a:gd name="T39" fmla="*/ 20 h 633"/>
                    <a:gd name="T40" fmla="*/ 306 w 2340"/>
                    <a:gd name="T41" fmla="*/ 21 h 633"/>
                    <a:gd name="T42" fmla="*/ 270 w 2340"/>
                    <a:gd name="T43" fmla="*/ 1 h 633"/>
                    <a:gd name="T44" fmla="*/ 210 w 2340"/>
                    <a:gd name="T45" fmla="*/ 6 h 633"/>
                    <a:gd name="T46" fmla="*/ 172 w 2340"/>
                    <a:gd name="T47" fmla="*/ 34 h 633"/>
                    <a:gd name="T48" fmla="*/ 167 w 2340"/>
                    <a:gd name="T49" fmla="*/ 45 h 633"/>
                    <a:gd name="T50" fmla="*/ 144 w 2340"/>
                    <a:gd name="T51" fmla="*/ 46 h 633"/>
                    <a:gd name="T52" fmla="*/ 114 w 2340"/>
                    <a:gd name="T53" fmla="*/ 64 h 633"/>
                    <a:gd name="T54" fmla="*/ 104 w 2340"/>
                    <a:gd name="T55" fmla="*/ 87 h 633"/>
                    <a:gd name="T56" fmla="*/ 90 w 2340"/>
                    <a:gd name="T57" fmla="*/ 82 h 633"/>
                    <a:gd name="T58" fmla="*/ 63 w 2340"/>
                    <a:gd name="T59" fmla="*/ 103 h 633"/>
                    <a:gd name="T60" fmla="*/ 61 w 2340"/>
                    <a:gd name="T61" fmla="*/ 96 h 633"/>
                    <a:gd name="T62" fmla="*/ 30 w 2340"/>
                    <a:gd name="T63" fmla="*/ 104 h 633"/>
                    <a:gd name="T64" fmla="*/ 3 w 2340"/>
                    <a:gd name="T65" fmla="*/ 127 h 633"/>
                    <a:gd name="T66" fmla="*/ 3 w 2340"/>
                    <a:gd name="T67" fmla="*/ 151 h 633"/>
                    <a:gd name="T68" fmla="*/ 29 w 2340"/>
                    <a:gd name="T69" fmla="*/ 175 h 633"/>
                    <a:gd name="T70" fmla="*/ 60 w 2340"/>
                    <a:gd name="T71" fmla="*/ 183 h 633"/>
                    <a:gd name="T72" fmla="*/ 111 w 2340"/>
                    <a:gd name="T73" fmla="*/ 173 h 633"/>
                    <a:gd name="T74" fmla="*/ 132 w 2340"/>
                    <a:gd name="T75" fmla="*/ 155 h 633"/>
                    <a:gd name="T76" fmla="*/ 128 w 2340"/>
                    <a:gd name="T77" fmla="*/ 179 h 633"/>
                    <a:gd name="T78" fmla="*/ 169 w 2340"/>
                    <a:gd name="T79" fmla="*/ 197 h 633"/>
                    <a:gd name="T80" fmla="*/ 218 w 2340"/>
                    <a:gd name="T81" fmla="*/ 193 h 633"/>
                    <a:gd name="T82" fmla="*/ 246 w 2340"/>
                    <a:gd name="T83" fmla="*/ 172 h 633"/>
                    <a:gd name="T84" fmla="*/ 254 w 2340"/>
                    <a:gd name="T85" fmla="*/ 192 h 633"/>
                    <a:gd name="T86" fmla="*/ 287 w 2340"/>
                    <a:gd name="T87" fmla="*/ 197 h 633"/>
                    <a:gd name="T88" fmla="*/ 325 w 2340"/>
                    <a:gd name="T89" fmla="*/ 187 h 633"/>
                    <a:gd name="T90" fmla="*/ 322 w 2340"/>
                    <a:gd name="T91" fmla="*/ 188 h 633"/>
                    <a:gd name="T92" fmla="*/ 340 w 2340"/>
                    <a:gd name="T93" fmla="*/ 199 h 633"/>
                    <a:gd name="T94" fmla="*/ 380 w 2340"/>
                    <a:gd name="T95" fmla="*/ 199 h 633"/>
                    <a:gd name="T96" fmla="*/ 416 w 2340"/>
                    <a:gd name="T97" fmla="*/ 180 h 633"/>
                    <a:gd name="T98" fmla="*/ 421 w 2340"/>
                    <a:gd name="T99" fmla="*/ 186 h 633"/>
                    <a:gd name="T100" fmla="*/ 473 w 2340"/>
                    <a:gd name="T101" fmla="*/ 201 h 633"/>
                    <a:gd name="T102" fmla="*/ 537 w 2340"/>
                    <a:gd name="T103" fmla="*/ 193 h 633"/>
                    <a:gd name="T104" fmla="*/ 580 w 2340"/>
                    <a:gd name="T105" fmla="*/ 164 h 633"/>
                    <a:gd name="T106" fmla="*/ 575 w 2340"/>
                    <a:gd name="T107" fmla="*/ 170 h 633"/>
                    <a:gd name="T108" fmla="*/ 587 w 2340"/>
                    <a:gd name="T109" fmla="*/ 185 h 633"/>
                    <a:gd name="T110" fmla="*/ 624 w 2340"/>
                    <a:gd name="T111" fmla="*/ 188 h 633"/>
                    <a:gd name="T112" fmla="*/ 662 w 2340"/>
                    <a:gd name="T113" fmla="*/ 172 h 633"/>
                    <a:gd name="T114" fmla="*/ 663 w 2340"/>
                    <a:gd name="T115" fmla="*/ 172 h 633"/>
                    <a:gd name="T116" fmla="*/ 695 w 2340"/>
                    <a:gd name="T117" fmla="*/ 179 h 633"/>
                    <a:gd name="T118" fmla="*/ 732 w 2340"/>
                    <a:gd name="T119" fmla="*/ 168 h 633"/>
                    <a:gd name="T120" fmla="*/ 752 w 2340"/>
                    <a:gd name="T121" fmla="*/ 147 h 6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340" h="633">
                      <a:moveTo>
                        <a:pt x="2340" y="433"/>
                      </a:moveTo>
                      <a:lnTo>
                        <a:pt x="2339" y="415"/>
                      </a:lnTo>
                      <a:lnTo>
                        <a:pt x="2334" y="397"/>
                      </a:lnTo>
                      <a:lnTo>
                        <a:pt x="2326" y="380"/>
                      </a:lnTo>
                      <a:lnTo>
                        <a:pt x="2316" y="364"/>
                      </a:lnTo>
                      <a:lnTo>
                        <a:pt x="2304" y="349"/>
                      </a:lnTo>
                      <a:lnTo>
                        <a:pt x="2288" y="336"/>
                      </a:lnTo>
                      <a:lnTo>
                        <a:pt x="2271" y="324"/>
                      </a:lnTo>
                      <a:lnTo>
                        <a:pt x="2251" y="314"/>
                      </a:lnTo>
                      <a:lnTo>
                        <a:pt x="2230" y="305"/>
                      </a:lnTo>
                      <a:lnTo>
                        <a:pt x="2206" y="298"/>
                      </a:lnTo>
                      <a:lnTo>
                        <a:pt x="2183" y="293"/>
                      </a:lnTo>
                      <a:lnTo>
                        <a:pt x="2156" y="290"/>
                      </a:lnTo>
                      <a:lnTo>
                        <a:pt x="2129" y="289"/>
                      </a:lnTo>
                      <a:lnTo>
                        <a:pt x="2101" y="290"/>
                      </a:lnTo>
                      <a:lnTo>
                        <a:pt x="2071" y="295"/>
                      </a:lnTo>
                      <a:lnTo>
                        <a:pt x="2042" y="301"/>
                      </a:lnTo>
                      <a:lnTo>
                        <a:pt x="2063" y="296"/>
                      </a:lnTo>
                      <a:lnTo>
                        <a:pt x="2085" y="293"/>
                      </a:lnTo>
                      <a:lnTo>
                        <a:pt x="2107" y="290"/>
                      </a:lnTo>
                      <a:lnTo>
                        <a:pt x="2129" y="289"/>
                      </a:lnTo>
                      <a:lnTo>
                        <a:pt x="2119" y="277"/>
                      </a:lnTo>
                      <a:lnTo>
                        <a:pt x="2104" y="263"/>
                      </a:lnTo>
                      <a:lnTo>
                        <a:pt x="2084" y="251"/>
                      </a:lnTo>
                      <a:lnTo>
                        <a:pt x="2061" y="240"/>
                      </a:lnTo>
                      <a:lnTo>
                        <a:pt x="2034" y="233"/>
                      </a:lnTo>
                      <a:lnTo>
                        <a:pt x="2006" y="228"/>
                      </a:lnTo>
                      <a:lnTo>
                        <a:pt x="1974" y="227"/>
                      </a:lnTo>
                      <a:lnTo>
                        <a:pt x="1942" y="230"/>
                      </a:lnTo>
                      <a:lnTo>
                        <a:pt x="1961" y="228"/>
                      </a:lnTo>
                      <a:lnTo>
                        <a:pt x="1982" y="227"/>
                      </a:lnTo>
                      <a:lnTo>
                        <a:pt x="2001" y="227"/>
                      </a:lnTo>
                      <a:lnTo>
                        <a:pt x="2022" y="230"/>
                      </a:lnTo>
                      <a:lnTo>
                        <a:pt x="2029" y="214"/>
                      </a:lnTo>
                      <a:lnTo>
                        <a:pt x="2034" y="198"/>
                      </a:lnTo>
                      <a:lnTo>
                        <a:pt x="2036" y="183"/>
                      </a:lnTo>
                      <a:lnTo>
                        <a:pt x="2036" y="168"/>
                      </a:lnTo>
                      <a:lnTo>
                        <a:pt x="2033" y="152"/>
                      </a:lnTo>
                      <a:lnTo>
                        <a:pt x="2027" y="137"/>
                      </a:lnTo>
                      <a:lnTo>
                        <a:pt x="2020" y="124"/>
                      </a:lnTo>
                      <a:lnTo>
                        <a:pt x="2011" y="110"/>
                      </a:lnTo>
                      <a:lnTo>
                        <a:pt x="2000" y="96"/>
                      </a:lnTo>
                      <a:lnTo>
                        <a:pt x="1986" y="85"/>
                      </a:lnTo>
                      <a:lnTo>
                        <a:pt x="1972" y="74"/>
                      </a:lnTo>
                      <a:lnTo>
                        <a:pt x="1957" y="64"/>
                      </a:lnTo>
                      <a:lnTo>
                        <a:pt x="1940" y="56"/>
                      </a:lnTo>
                      <a:lnTo>
                        <a:pt x="1922" y="48"/>
                      </a:lnTo>
                      <a:lnTo>
                        <a:pt x="1902" y="42"/>
                      </a:lnTo>
                      <a:lnTo>
                        <a:pt x="1883" y="37"/>
                      </a:lnTo>
                      <a:lnTo>
                        <a:pt x="1857" y="33"/>
                      </a:lnTo>
                      <a:lnTo>
                        <a:pt x="1832" y="31"/>
                      </a:lnTo>
                      <a:lnTo>
                        <a:pt x="1806" y="30"/>
                      </a:lnTo>
                      <a:lnTo>
                        <a:pt x="1782" y="31"/>
                      </a:lnTo>
                      <a:lnTo>
                        <a:pt x="1758" y="33"/>
                      </a:lnTo>
                      <a:lnTo>
                        <a:pt x="1736" y="36"/>
                      </a:lnTo>
                      <a:lnTo>
                        <a:pt x="1714" y="41"/>
                      </a:lnTo>
                      <a:lnTo>
                        <a:pt x="1693" y="48"/>
                      </a:lnTo>
                      <a:lnTo>
                        <a:pt x="1673" y="56"/>
                      </a:lnTo>
                      <a:lnTo>
                        <a:pt x="1656" y="66"/>
                      </a:lnTo>
                      <a:lnTo>
                        <a:pt x="1639" y="76"/>
                      </a:lnTo>
                      <a:lnTo>
                        <a:pt x="1625" y="89"/>
                      </a:lnTo>
                      <a:lnTo>
                        <a:pt x="1611" y="101"/>
                      </a:lnTo>
                      <a:lnTo>
                        <a:pt x="1601" y="115"/>
                      </a:lnTo>
                      <a:lnTo>
                        <a:pt x="1591" y="129"/>
                      </a:lnTo>
                      <a:lnTo>
                        <a:pt x="1584" y="145"/>
                      </a:lnTo>
                      <a:lnTo>
                        <a:pt x="1594" y="124"/>
                      </a:lnTo>
                      <a:lnTo>
                        <a:pt x="1602" y="112"/>
                      </a:lnTo>
                      <a:lnTo>
                        <a:pt x="1611" y="102"/>
                      </a:lnTo>
                      <a:lnTo>
                        <a:pt x="1598" y="93"/>
                      </a:lnTo>
                      <a:lnTo>
                        <a:pt x="1582" y="85"/>
                      </a:lnTo>
                      <a:lnTo>
                        <a:pt x="1565" y="79"/>
                      </a:lnTo>
                      <a:lnTo>
                        <a:pt x="1545" y="74"/>
                      </a:lnTo>
                      <a:lnTo>
                        <a:pt x="1526" y="69"/>
                      </a:lnTo>
                      <a:lnTo>
                        <a:pt x="1505" y="67"/>
                      </a:lnTo>
                      <a:lnTo>
                        <a:pt x="1483" y="66"/>
                      </a:lnTo>
                      <a:lnTo>
                        <a:pt x="1460" y="66"/>
                      </a:lnTo>
                      <a:lnTo>
                        <a:pt x="1439" y="68"/>
                      </a:lnTo>
                      <a:lnTo>
                        <a:pt x="1416" y="73"/>
                      </a:lnTo>
                      <a:lnTo>
                        <a:pt x="1395" y="78"/>
                      </a:lnTo>
                      <a:lnTo>
                        <a:pt x="1374" y="86"/>
                      </a:lnTo>
                      <a:lnTo>
                        <a:pt x="1354" y="95"/>
                      </a:lnTo>
                      <a:lnTo>
                        <a:pt x="1337" y="108"/>
                      </a:lnTo>
                      <a:lnTo>
                        <a:pt x="1321" y="121"/>
                      </a:lnTo>
                      <a:lnTo>
                        <a:pt x="1306" y="137"/>
                      </a:lnTo>
                      <a:lnTo>
                        <a:pt x="1325" y="117"/>
                      </a:lnTo>
                      <a:lnTo>
                        <a:pt x="1349" y="99"/>
                      </a:lnTo>
                      <a:lnTo>
                        <a:pt x="1331" y="76"/>
                      </a:lnTo>
                      <a:lnTo>
                        <a:pt x="1308" y="56"/>
                      </a:lnTo>
                      <a:lnTo>
                        <a:pt x="1283" y="40"/>
                      </a:lnTo>
                      <a:lnTo>
                        <a:pt x="1255" y="26"/>
                      </a:lnTo>
                      <a:lnTo>
                        <a:pt x="1225" y="17"/>
                      </a:lnTo>
                      <a:lnTo>
                        <a:pt x="1193" y="10"/>
                      </a:lnTo>
                      <a:lnTo>
                        <a:pt x="1160" y="6"/>
                      </a:lnTo>
                      <a:lnTo>
                        <a:pt x="1126" y="6"/>
                      </a:lnTo>
                      <a:lnTo>
                        <a:pt x="1093" y="8"/>
                      </a:lnTo>
                      <a:lnTo>
                        <a:pt x="1061" y="13"/>
                      </a:lnTo>
                      <a:lnTo>
                        <a:pt x="1030" y="20"/>
                      </a:lnTo>
                      <a:lnTo>
                        <a:pt x="1001" y="32"/>
                      </a:lnTo>
                      <a:lnTo>
                        <a:pt x="974" y="47"/>
                      </a:lnTo>
                      <a:lnTo>
                        <a:pt x="951" y="62"/>
                      </a:lnTo>
                      <a:lnTo>
                        <a:pt x="931" y="83"/>
                      </a:lnTo>
                      <a:lnTo>
                        <a:pt x="915" y="104"/>
                      </a:lnTo>
                      <a:lnTo>
                        <a:pt x="924" y="92"/>
                      </a:lnTo>
                      <a:lnTo>
                        <a:pt x="935" y="78"/>
                      </a:lnTo>
                      <a:lnTo>
                        <a:pt x="949" y="65"/>
                      </a:lnTo>
                      <a:lnTo>
                        <a:pt x="966" y="52"/>
                      </a:lnTo>
                      <a:lnTo>
                        <a:pt x="939" y="34"/>
                      </a:lnTo>
                      <a:lnTo>
                        <a:pt x="908" y="20"/>
                      </a:lnTo>
                      <a:lnTo>
                        <a:pt x="874" y="10"/>
                      </a:lnTo>
                      <a:lnTo>
                        <a:pt x="838" y="3"/>
                      </a:lnTo>
                      <a:lnTo>
                        <a:pt x="801" y="0"/>
                      </a:lnTo>
                      <a:lnTo>
                        <a:pt x="763" y="0"/>
                      </a:lnTo>
                      <a:lnTo>
                        <a:pt x="725" y="2"/>
                      </a:lnTo>
                      <a:lnTo>
                        <a:pt x="687" y="9"/>
                      </a:lnTo>
                      <a:lnTo>
                        <a:pt x="652" y="19"/>
                      </a:lnTo>
                      <a:lnTo>
                        <a:pt x="619" y="33"/>
                      </a:lnTo>
                      <a:lnTo>
                        <a:pt x="590" y="49"/>
                      </a:lnTo>
                      <a:lnTo>
                        <a:pt x="564" y="69"/>
                      </a:lnTo>
                      <a:lnTo>
                        <a:pt x="542" y="93"/>
                      </a:lnTo>
                      <a:lnTo>
                        <a:pt x="533" y="106"/>
                      </a:lnTo>
                      <a:lnTo>
                        <a:pt x="526" y="120"/>
                      </a:lnTo>
                      <a:lnTo>
                        <a:pt x="516" y="150"/>
                      </a:lnTo>
                      <a:lnTo>
                        <a:pt x="513" y="184"/>
                      </a:lnTo>
                      <a:lnTo>
                        <a:pt x="515" y="157"/>
                      </a:lnTo>
                      <a:lnTo>
                        <a:pt x="518" y="142"/>
                      </a:lnTo>
                      <a:lnTo>
                        <a:pt x="523" y="129"/>
                      </a:lnTo>
                      <a:lnTo>
                        <a:pt x="503" y="130"/>
                      </a:lnTo>
                      <a:lnTo>
                        <a:pt x="484" y="134"/>
                      </a:lnTo>
                      <a:lnTo>
                        <a:pt x="465" y="138"/>
                      </a:lnTo>
                      <a:lnTo>
                        <a:pt x="447" y="144"/>
                      </a:lnTo>
                      <a:lnTo>
                        <a:pt x="429" y="151"/>
                      </a:lnTo>
                      <a:lnTo>
                        <a:pt x="411" y="159"/>
                      </a:lnTo>
                      <a:lnTo>
                        <a:pt x="380" y="178"/>
                      </a:lnTo>
                      <a:lnTo>
                        <a:pt x="365" y="189"/>
                      </a:lnTo>
                      <a:lnTo>
                        <a:pt x="353" y="202"/>
                      </a:lnTo>
                      <a:lnTo>
                        <a:pt x="342" y="214"/>
                      </a:lnTo>
                      <a:lnTo>
                        <a:pt x="335" y="228"/>
                      </a:lnTo>
                      <a:lnTo>
                        <a:pt x="328" y="243"/>
                      </a:lnTo>
                      <a:lnTo>
                        <a:pt x="324" y="257"/>
                      </a:lnTo>
                      <a:lnTo>
                        <a:pt x="323" y="273"/>
                      </a:lnTo>
                      <a:lnTo>
                        <a:pt x="324" y="290"/>
                      </a:lnTo>
                      <a:lnTo>
                        <a:pt x="323" y="269"/>
                      </a:lnTo>
                      <a:lnTo>
                        <a:pt x="327" y="246"/>
                      </a:lnTo>
                      <a:lnTo>
                        <a:pt x="303" y="251"/>
                      </a:lnTo>
                      <a:lnTo>
                        <a:pt x="280" y="257"/>
                      </a:lnTo>
                      <a:lnTo>
                        <a:pt x="259" y="267"/>
                      </a:lnTo>
                      <a:lnTo>
                        <a:pt x="238" y="278"/>
                      </a:lnTo>
                      <a:lnTo>
                        <a:pt x="220" y="291"/>
                      </a:lnTo>
                      <a:lnTo>
                        <a:pt x="205" y="306"/>
                      </a:lnTo>
                      <a:lnTo>
                        <a:pt x="194" y="323"/>
                      </a:lnTo>
                      <a:lnTo>
                        <a:pt x="187" y="341"/>
                      </a:lnTo>
                      <a:lnTo>
                        <a:pt x="195" y="322"/>
                      </a:lnTo>
                      <a:lnTo>
                        <a:pt x="201" y="312"/>
                      </a:lnTo>
                      <a:lnTo>
                        <a:pt x="209" y="302"/>
                      </a:lnTo>
                      <a:lnTo>
                        <a:pt x="188" y="303"/>
                      </a:lnTo>
                      <a:lnTo>
                        <a:pt x="169" y="305"/>
                      </a:lnTo>
                      <a:lnTo>
                        <a:pt x="150" y="308"/>
                      </a:lnTo>
                      <a:lnTo>
                        <a:pt x="130" y="313"/>
                      </a:lnTo>
                      <a:lnTo>
                        <a:pt x="112" y="319"/>
                      </a:lnTo>
                      <a:lnTo>
                        <a:pt x="94" y="327"/>
                      </a:lnTo>
                      <a:lnTo>
                        <a:pt x="62" y="344"/>
                      </a:lnTo>
                      <a:lnTo>
                        <a:pt x="35" y="364"/>
                      </a:lnTo>
                      <a:lnTo>
                        <a:pt x="24" y="375"/>
                      </a:lnTo>
                      <a:lnTo>
                        <a:pt x="15" y="387"/>
                      </a:lnTo>
                      <a:lnTo>
                        <a:pt x="8" y="399"/>
                      </a:lnTo>
                      <a:lnTo>
                        <a:pt x="2" y="412"/>
                      </a:lnTo>
                      <a:lnTo>
                        <a:pt x="0" y="425"/>
                      </a:lnTo>
                      <a:lnTo>
                        <a:pt x="0" y="438"/>
                      </a:lnTo>
                      <a:lnTo>
                        <a:pt x="4" y="465"/>
                      </a:lnTo>
                      <a:lnTo>
                        <a:pt x="9" y="477"/>
                      </a:lnTo>
                      <a:lnTo>
                        <a:pt x="15" y="490"/>
                      </a:lnTo>
                      <a:lnTo>
                        <a:pt x="24" y="501"/>
                      </a:lnTo>
                      <a:lnTo>
                        <a:pt x="33" y="514"/>
                      </a:lnTo>
                      <a:lnTo>
                        <a:pt x="58" y="534"/>
                      </a:lnTo>
                      <a:lnTo>
                        <a:pt x="89" y="551"/>
                      </a:lnTo>
                      <a:lnTo>
                        <a:pt x="106" y="559"/>
                      </a:lnTo>
                      <a:lnTo>
                        <a:pt x="125" y="565"/>
                      </a:lnTo>
                      <a:lnTo>
                        <a:pt x="144" y="570"/>
                      </a:lnTo>
                      <a:lnTo>
                        <a:pt x="164" y="574"/>
                      </a:lnTo>
                      <a:lnTo>
                        <a:pt x="185" y="576"/>
                      </a:lnTo>
                      <a:lnTo>
                        <a:pt x="208" y="576"/>
                      </a:lnTo>
                      <a:lnTo>
                        <a:pt x="246" y="575"/>
                      </a:lnTo>
                      <a:lnTo>
                        <a:pt x="282" y="568"/>
                      </a:lnTo>
                      <a:lnTo>
                        <a:pt x="315" y="558"/>
                      </a:lnTo>
                      <a:lnTo>
                        <a:pt x="344" y="545"/>
                      </a:lnTo>
                      <a:lnTo>
                        <a:pt x="370" y="530"/>
                      </a:lnTo>
                      <a:lnTo>
                        <a:pt x="390" y="513"/>
                      </a:lnTo>
                      <a:lnTo>
                        <a:pt x="405" y="493"/>
                      </a:lnTo>
                      <a:lnTo>
                        <a:pt x="415" y="473"/>
                      </a:lnTo>
                      <a:lnTo>
                        <a:pt x="409" y="488"/>
                      </a:lnTo>
                      <a:lnTo>
                        <a:pt x="399" y="501"/>
                      </a:lnTo>
                      <a:lnTo>
                        <a:pt x="387" y="515"/>
                      </a:lnTo>
                      <a:lnTo>
                        <a:pt x="372" y="527"/>
                      </a:lnTo>
                      <a:lnTo>
                        <a:pt x="382" y="548"/>
                      </a:lnTo>
                      <a:lnTo>
                        <a:pt x="397" y="565"/>
                      </a:lnTo>
                      <a:lnTo>
                        <a:pt x="416" y="581"/>
                      </a:lnTo>
                      <a:lnTo>
                        <a:pt x="439" y="594"/>
                      </a:lnTo>
                      <a:lnTo>
                        <a:pt x="465" y="606"/>
                      </a:lnTo>
                      <a:lnTo>
                        <a:pt x="492" y="615"/>
                      </a:lnTo>
                      <a:lnTo>
                        <a:pt x="523" y="621"/>
                      </a:lnTo>
                      <a:lnTo>
                        <a:pt x="554" y="625"/>
                      </a:lnTo>
                      <a:lnTo>
                        <a:pt x="585" y="626"/>
                      </a:lnTo>
                      <a:lnTo>
                        <a:pt x="617" y="624"/>
                      </a:lnTo>
                      <a:lnTo>
                        <a:pt x="647" y="618"/>
                      </a:lnTo>
                      <a:lnTo>
                        <a:pt x="677" y="608"/>
                      </a:lnTo>
                      <a:lnTo>
                        <a:pt x="705" y="595"/>
                      </a:lnTo>
                      <a:lnTo>
                        <a:pt x="729" y="578"/>
                      </a:lnTo>
                      <a:lnTo>
                        <a:pt x="751" y="557"/>
                      </a:lnTo>
                      <a:lnTo>
                        <a:pt x="769" y="532"/>
                      </a:lnTo>
                      <a:lnTo>
                        <a:pt x="762" y="543"/>
                      </a:lnTo>
                      <a:lnTo>
                        <a:pt x="753" y="555"/>
                      </a:lnTo>
                      <a:lnTo>
                        <a:pt x="732" y="576"/>
                      </a:lnTo>
                      <a:lnTo>
                        <a:pt x="756" y="592"/>
                      </a:lnTo>
                      <a:lnTo>
                        <a:pt x="771" y="599"/>
                      </a:lnTo>
                      <a:lnTo>
                        <a:pt x="787" y="606"/>
                      </a:lnTo>
                      <a:lnTo>
                        <a:pt x="806" y="611"/>
                      </a:lnTo>
                      <a:lnTo>
                        <a:pt x="825" y="616"/>
                      </a:lnTo>
                      <a:lnTo>
                        <a:pt x="847" y="618"/>
                      </a:lnTo>
                      <a:lnTo>
                        <a:pt x="869" y="620"/>
                      </a:lnTo>
                      <a:lnTo>
                        <a:pt x="891" y="620"/>
                      </a:lnTo>
                      <a:lnTo>
                        <a:pt x="915" y="618"/>
                      </a:lnTo>
                      <a:lnTo>
                        <a:pt x="938" y="613"/>
                      </a:lnTo>
                      <a:lnTo>
                        <a:pt x="961" y="608"/>
                      </a:lnTo>
                      <a:lnTo>
                        <a:pt x="985" y="599"/>
                      </a:lnTo>
                      <a:lnTo>
                        <a:pt x="1008" y="589"/>
                      </a:lnTo>
                      <a:lnTo>
                        <a:pt x="1031" y="575"/>
                      </a:lnTo>
                      <a:lnTo>
                        <a:pt x="1052" y="558"/>
                      </a:lnTo>
                      <a:lnTo>
                        <a:pt x="1036" y="570"/>
                      </a:lnTo>
                      <a:lnTo>
                        <a:pt x="1018" y="582"/>
                      </a:lnTo>
                      <a:lnTo>
                        <a:pt x="999" y="593"/>
                      </a:lnTo>
                      <a:lnTo>
                        <a:pt x="978" y="602"/>
                      </a:lnTo>
                      <a:lnTo>
                        <a:pt x="994" y="610"/>
                      </a:lnTo>
                      <a:lnTo>
                        <a:pt x="1013" y="618"/>
                      </a:lnTo>
                      <a:lnTo>
                        <a:pt x="1033" y="624"/>
                      </a:lnTo>
                      <a:lnTo>
                        <a:pt x="1056" y="628"/>
                      </a:lnTo>
                      <a:lnTo>
                        <a:pt x="1079" y="632"/>
                      </a:lnTo>
                      <a:lnTo>
                        <a:pt x="1104" y="633"/>
                      </a:lnTo>
                      <a:lnTo>
                        <a:pt x="1129" y="633"/>
                      </a:lnTo>
                      <a:lnTo>
                        <a:pt x="1155" y="630"/>
                      </a:lnTo>
                      <a:lnTo>
                        <a:pt x="1180" y="626"/>
                      </a:lnTo>
                      <a:lnTo>
                        <a:pt x="1205" y="619"/>
                      </a:lnTo>
                      <a:lnTo>
                        <a:pt x="1229" y="610"/>
                      </a:lnTo>
                      <a:lnTo>
                        <a:pt x="1252" y="598"/>
                      </a:lnTo>
                      <a:lnTo>
                        <a:pt x="1273" y="584"/>
                      </a:lnTo>
                      <a:lnTo>
                        <a:pt x="1291" y="567"/>
                      </a:lnTo>
                      <a:lnTo>
                        <a:pt x="1308" y="547"/>
                      </a:lnTo>
                      <a:lnTo>
                        <a:pt x="1321" y="523"/>
                      </a:lnTo>
                      <a:lnTo>
                        <a:pt x="1306" y="549"/>
                      </a:lnTo>
                      <a:lnTo>
                        <a:pt x="1287" y="573"/>
                      </a:lnTo>
                      <a:lnTo>
                        <a:pt x="1306" y="586"/>
                      </a:lnTo>
                      <a:lnTo>
                        <a:pt x="1331" y="599"/>
                      </a:lnTo>
                      <a:lnTo>
                        <a:pt x="1361" y="610"/>
                      </a:lnTo>
                      <a:lnTo>
                        <a:pt x="1393" y="619"/>
                      </a:lnTo>
                      <a:lnTo>
                        <a:pt x="1429" y="627"/>
                      </a:lnTo>
                      <a:lnTo>
                        <a:pt x="1467" y="632"/>
                      </a:lnTo>
                      <a:lnTo>
                        <a:pt x="1507" y="633"/>
                      </a:lnTo>
                      <a:lnTo>
                        <a:pt x="1548" y="633"/>
                      </a:lnTo>
                      <a:lnTo>
                        <a:pt x="1588" y="628"/>
                      </a:lnTo>
                      <a:lnTo>
                        <a:pt x="1629" y="620"/>
                      </a:lnTo>
                      <a:lnTo>
                        <a:pt x="1668" y="609"/>
                      </a:lnTo>
                      <a:lnTo>
                        <a:pt x="1706" y="593"/>
                      </a:lnTo>
                      <a:lnTo>
                        <a:pt x="1740" y="573"/>
                      </a:lnTo>
                      <a:lnTo>
                        <a:pt x="1773" y="548"/>
                      </a:lnTo>
                      <a:lnTo>
                        <a:pt x="1788" y="534"/>
                      </a:lnTo>
                      <a:lnTo>
                        <a:pt x="1800" y="518"/>
                      </a:lnTo>
                      <a:lnTo>
                        <a:pt x="1813" y="501"/>
                      </a:lnTo>
                      <a:lnTo>
                        <a:pt x="1824" y="483"/>
                      </a:lnTo>
                      <a:lnTo>
                        <a:pt x="1813" y="502"/>
                      </a:lnTo>
                      <a:lnTo>
                        <a:pt x="1800" y="519"/>
                      </a:lnTo>
                      <a:lnTo>
                        <a:pt x="1785" y="536"/>
                      </a:lnTo>
                      <a:lnTo>
                        <a:pt x="1768" y="553"/>
                      </a:lnTo>
                      <a:lnTo>
                        <a:pt x="1776" y="561"/>
                      </a:lnTo>
                      <a:lnTo>
                        <a:pt x="1788" y="568"/>
                      </a:lnTo>
                      <a:lnTo>
                        <a:pt x="1803" y="575"/>
                      </a:lnTo>
                      <a:lnTo>
                        <a:pt x="1821" y="582"/>
                      </a:lnTo>
                      <a:lnTo>
                        <a:pt x="1841" y="586"/>
                      </a:lnTo>
                      <a:lnTo>
                        <a:pt x="1864" y="591"/>
                      </a:lnTo>
                      <a:lnTo>
                        <a:pt x="1888" y="593"/>
                      </a:lnTo>
                      <a:lnTo>
                        <a:pt x="1913" y="594"/>
                      </a:lnTo>
                      <a:lnTo>
                        <a:pt x="1938" y="592"/>
                      </a:lnTo>
                      <a:lnTo>
                        <a:pt x="1964" y="589"/>
                      </a:lnTo>
                      <a:lnTo>
                        <a:pt x="1989" y="582"/>
                      </a:lnTo>
                      <a:lnTo>
                        <a:pt x="2012" y="573"/>
                      </a:lnTo>
                      <a:lnTo>
                        <a:pt x="2035" y="559"/>
                      </a:lnTo>
                      <a:lnTo>
                        <a:pt x="2056" y="543"/>
                      </a:lnTo>
                      <a:lnTo>
                        <a:pt x="2074" y="523"/>
                      </a:lnTo>
                      <a:lnTo>
                        <a:pt x="2090" y="498"/>
                      </a:lnTo>
                      <a:lnTo>
                        <a:pt x="2080" y="513"/>
                      </a:lnTo>
                      <a:lnTo>
                        <a:pt x="2070" y="527"/>
                      </a:lnTo>
                      <a:lnTo>
                        <a:pt x="2058" y="541"/>
                      </a:lnTo>
                      <a:lnTo>
                        <a:pt x="2042" y="555"/>
                      </a:lnTo>
                      <a:lnTo>
                        <a:pt x="2071" y="561"/>
                      </a:lnTo>
                      <a:lnTo>
                        <a:pt x="2101" y="566"/>
                      </a:lnTo>
                      <a:lnTo>
                        <a:pt x="2130" y="567"/>
                      </a:lnTo>
                      <a:lnTo>
                        <a:pt x="2158" y="565"/>
                      </a:lnTo>
                      <a:lnTo>
                        <a:pt x="2183" y="561"/>
                      </a:lnTo>
                      <a:lnTo>
                        <a:pt x="2209" y="556"/>
                      </a:lnTo>
                      <a:lnTo>
                        <a:pt x="2231" y="549"/>
                      </a:lnTo>
                      <a:lnTo>
                        <a:pt x="2252" y="540"/>
                      </a:lnTo>
                      <a:lnTo>
                        <a:pt x="2272" y="528"/>
                      </a:lnTo>
                      <a:lnTo>
                        <a:pt x="2289" y="517"/>
                      </a:lnTo>
                      <a:lnTo>
                        <a:pt x="2304" y="505"/>
                      </a:lnTo>
                      <a:lnTo>
                        <a:pt x="2316" y="491"/>
                      </a:lnTo>
                      <a:lnTo>
                        <a:pt x="2326" y="477"/>
                      </a:lnTo>
                      <a:lnTo>
                        <a:pt x="2334" y="463"/>
                      </a:lnTo>
                      <a:lnTo>
                        <a:pt x="2339" y="448"/>
                      </a:lnTo>
                      <a:lnTo>
                        <a:pt x="2340" y="433"/>
                      </a:lnTo>
                      <a:close/>
                    </a:path>
                  </a:pathLst>
                </a:custGeom>
                <a:solidFill>
                  <a:srgbClr val="98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56" name="Freeform 159"/>
                <p:cNvSpPr>
                  <a:spLocks/>
                </p:cNvSpPr>
                <p:nvPr/>
              </p:nvSpPr>
              <p:spPr bwMode="auto">
                <a:xfrm>
                  <a:off x="835" y="255"/>
                  <a:ext cx="108" cy="49"/>
                </a:xfrm>
                <a:custGeom>
                  <a:avLst/>
                  <a:gdLst>
                    <a:gd name="T0" fmla="*/ 8 w 333"/>
                    <a:gd name="T1" fmla="*/ 11 h 154"/>
                    <a:gd name="T2" fmla="*/ 17 w 333"/>
                    <a:gd name="T3" fmla="*/ 9 h 154"/>
                    <a:gd name="T4" fmla="*/ 25 w 333"/>
                    <a:gd name="T5" fmla="*/ 7 h 154"/>
                    <a:gd name="T6" fmla="*/ 34 w 333"/>
                    <a:gd name="T7" fmla="*/ 7 h 154"/>
                    <a:gd name="T8" fmla="*/ 42 w 333"/>
                    <a:gd name="T9" fmla="*/ 7 h 154"/>
                    <a:gd name="T10" fmla="*/ 50 w 333"/>
                    <a:gd name="T11" fmla="*/ 8 h 154"/>
                    <a:gd name="T12" fmla="*/ 57 w 333"/>
                    <a:gd name="T13" fmla="*/ 9 h 154"/>
                    <a:gd name="T14" fmla="*/ 64 w 333"/>
                    <a:gd name="T15" fmla="*/ 11 h 154"/>
                    <a:gd name="T16" fmla="*/ 70 w 333"/>
                    <a:gd name="T17" fmla="*/ 14 h 154"/>
                    <a:gd name="T18" fmla="*/ 76 w 333"/>
                    <a:gd name="T19" fmla="*/ 17 h 154"/>
                    <a:gd name="T20" fmla="*/ 81 w 333"/>
                    <a:gd name="T21" fmla="*/ 20 h 154"/>
                    <a:gd name="T22" fmla="*/ 86 w 333"/>
                    <a:gd name="T23" fmla="*/ 25 h 154"/>
                    <a:gd name="T24" fmla="*/ 90 w 333"/>
                    <a:gd name="T25" fmla="*/ 29 h 154"/>
                    <a:gd name="T26" fmla="*/ 93 w 333"/>
                    <a:gd name="T27" fmla="*/ 33 h 154"/>
                    <a:gd name="T28" fmla="*/ 95 w 333"/>
                    <a:gd name="T29" fmla="*/ 39 h 154"/>
                    <a:gd name="T30" fmla="*/ 96 w 333"/>
                    <a:gd name="T31" fmla="*/ 44 h 154"/>
                    <a:gd name="T32" fmla="*/ 97 w 333"/>
                    <a:gd name="T33" fmla="*/ 49 h 154"/>
                    <a:gd name="T34" fmla="*/ 108 w 333"/>
                    <a:gd name="T35" fmla="*/ 46 h 154"/>
                    <a:gd name="T36" fmla="*/ 107 w 333"/>
                    <a:gd name="T37" fmla="*/ 40 h 154"/>
                    <a:gd name="T38" fmla="*/ 104 w 333"/>
                    <a:gd name="T39" fmla="*/ 34 h 154"/>
                    <a:gd name="T40" fmla="*/ 102 w 333"/>
                    <a:gd name="T41" fmla="*/ 28 h 154"/>
                    <a:gd name="T42" fmla="*/ 97 w 333"/>
                    <a:gd name="T43" fmla="*/ 23 h 154"/>
                    <a:gd name="T44" fmla="*/ 92 w 333"/>
                    <a:gd name="T45" fmla="*/ 18 h 154"/>
                    <a:gd name="T46" fmla="*/ 87 w 333"/>
                    <a:gd name="T47" fmla="*/ 14 h 154"/>
                    <a:gd name="T48" fmla="*/ 80 w 333"/>
                    <a:gd name="T49" fmla="*/ 10 h 154"/>
                    <a:gd name="T50" fmla="*/ 73 w 333"/>
                    <a:gd name="T51" fmla="*/ 7 h 154"/>
                    <a:gd name="T52" fmla="*/ 65 w 333"/>
                    <a:gd name="T53" fmla="*/ 4 h 154"/>
                    <a:gd name="T54" fmla="*/ 57 w 333"/>
                    <a:gd name="T55" fmla="*/ 2 h 154"/>
                    <a:gd name="T56" fmla="*/ 48 w 333"/>
                    <a:gd name="T57" fmla="*/ 0 h 154"/>
                    <a:gd name="T58" fmla="*/ 39 w 333"/>
                    <a:gd name="T59" fmla="*/ 0 h 154"/>
                    <a:gd name="T60" fmla="*/ 29 w 333"/>
                    <a:gd name="T61" fmla="*/ 0 h 154"/>
                    <a:gd name="T62" fmla="*/ 19 w 333"/>
                    <a:gd name="T63" fmla="*/ 1 h 154"/>
                    <a:gd name="T64" fmla="*/ 9 w 333"/>
                    <a:gd name="T65" fmla="*/ 3 h 154"/>
                    <a:gd name="T66" fmla="*/ 8 w 333"/>
                    <a:gd name="T67" fmla="*/ 11 h 154"/>
                    <a:gd name="T68" fmla="*/ 3 w 333"/>
                    <a:gd name="T69" fmla="*/ 4 h 154"/>
                    <a:gd name="T70" fmla="*/ 2 w 333"/>
                    <a:gd name="T71" fmla="*/ 4 h 154"/>
                    <a:gd name="T72" fmla="*/ 1 w 333"/>
                    <a:gd name="T73" fmla="*/ 5 h 154"/>
                    <a:gd name="T74" fmla="*/ 1 w 333"/>
                    <a:gd name="T75" fmla="*/ 5 h 154"/>
                    <a:gd name="T76" fmla="*/ 0 w 333"/>
                    <a:gd name="T77" fmla="*/ 6 h 154"/>
                    <a:gd name="T78" fmla="*/ 0 w 333"/>
                    <a:gd name="T79" fmla="*/ 7 h 154"/>
                    <a:gd name="T80" fmla="*/ 0 w 333"/>
                    <a:gd name="T81" fmla="*/ 8 h 154"/>
                    <a:gd name="T82" fmla="*/ 0 w 333"/>
                    <a:gd name="T83" fmla="*/ 8 h 154"/>
                    <a:gd name="T84" fmla="*/ 1 w 333"/>
                    <a:gd name="T85" fmla="*/ 9 h 154"/>
                    <a:gd name="T86" fmla="*/ 1 w 333"/>
                    <a:gd name="T87" fmla="*/ 9 h 154"/>
                    <a:gd name="T88" fmla="*/ 2 w 333"/>
                    <a:gd name="T89" fmla="*/ 10 h 154"/>
                    <a:gd name="T90" fmla="*/ 3 w 333"/>
                    <a:gd name="T91" fmla="*/ 10 h 154"/>
                    <a:gd name="T92" fmla="*/ 4 w 333"/>
                    <a:gd name="T93" fmla="*/ 11 h 154"/>
                    <a:gd name="T94" fmla="*/ 5 w 333"/>
                    <a:gd name="T95" fmla="*/ 11 h 154"/>
                    <a:gd name="T96" fmla="*/ 6 w 333"/>
                    <a:gd name="T97" fmla="*/ 11 h 154"/>
                    <a:gd name="T98" fmla="*/ 7 w 333"/>
                    <a:gd name="T99" fmla="*/ 11 h 154"/>
                    <a:gd name="T100" fmla="*/ 4 w 333"/>
                    <a:gd name="T101" fmla="*/ 4 h 1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3" h="154">
                      <a:moveTo>
                        <a:pt x="11" y="12"/>
                      </a:moveTo>
                      <a:lnTo>
                        <a:pt x="24" y="33"/>
                      </a:lnTo>
                      <a:lnTo>
                        <a:pt x="38" y="29"/>
                      </a:lnTo>
                      <a:lnTo>
                        <a:pt x="51" y="27"/>
                      </a:lnTo>
                      <a:lnTo>
                        <a:pt x="65" y="25"/>
                      </a:lnTo>
                      <a:lnTo>
                        <a:pt x="78" y="23"/>
                      </a:lnTo>
                      <a:lnTo>
                        <a:pt x="92" y="21"/>
                      </a:lnTo>
                      <a:lnTo>
                        <a:pt x="104" y="21"/>
                      </a:lnTo>
                      <a:lnTo>
                        <a:pt x="118" y="21"/>
                      </a:lnTo>
                      <a:lnTo>
                        <a:pt x="129" y="23"/>
                      </a:lnTo>
                      <a:lnTo>
                        <a:pt x="142" y="24"/>
                      </a:lnTo>
                      <a:lnTo>
                        <a:pt x="153" y="25"/>
                      </a:lnTo>
                      <a:lnTo>
                        <a:pt x="164" y="27"/>
                      </a:lnTo>
                      <a:lnTo>
                        <a:pt x="176" y="29"/>
                      </a:lnTo>
                      <a:lnTo>
                        <a:pt x="186" y="33"/>
                      </a:lnTo>
                      <a:lnTo>
                        <a:pt x="197" y="36"/>
                      </a:lnTo>
                      <a:lnTo>
                        <a:pt x="206" y="40"/>
                      </a:lnTo>
                      <a:lnTo>
                        <a:pt x="216" y="44"/>
                      </a:lnTo>
                      <a:lnTo>
                        <a:pt x="226" y="49"/>
                      </a:lnTo>
                      <a:lnTo>
                        <a:pt x="233" y="53"/>
                      </a:lnTo>
                      <a:lnTo>
                        <a:pt x="243" y="59"/>
                      </a:lnTo>
                      <a:lnTo>
                        <a:pt x="250" y="64"/>
                      </a:lnTo>
                      <a:lnTo>
                        <a:pt x="257" y="70"/>
                      </a:lnTo>
                      <a:lnTo>
                        <a:pt x="264" y="77"/>
                      </a:lnTo>
                      <a:lnTo>
                        <a:pt x="270" y="84"/>
                      </a:lnTo>
                      <a:lnTo>
                        <a:pt x="277" y="91"/>
                      </a:lnTo>
                      <a:lnTo>
                        <a:pt x="281" y="97"/>
                      </a:lnTo>
                      <a:lnTo>
                        <a:pt x="286" y="105"/>
                      </a:lnTo>
                      <a:lnTo>
                        <a:pt x="289" y="112"/>
                      </a:lnTo>
                      <a:lnTo>
                        <a:pt x="292" y="121"/>
                      </a:lnTo>
                      <a:lnTo>
                        <a:pt x="295" y="129"/>
                      </a:lnTo>
                      <a:lnTo>
                        <a:pt x="297" y="137"/>
                      </a:lnTo>
                      <a:lnTo>
                        <a:pt x="298" y="146"/>
                      </a:lnTo>
                      <a:lnTo>
                        <a:pt x="298" y="154"/>
                      </a:lnTo>
                      <a:lnTo>
                        <a:pt x="333" y="154"/>
                      </a:lnTo>
                      <a:lnTo>
                        <a:pt x="332" y="145"/>
                      </a:lnTo>
                      <a:lnTo>
                        <a:pt x="331" y="135"/>
                      </a:lnTo>
                      <a:lnTo>
                        <a:pt x="329" y="126"/>
                      </a:lnTo>
                      <a:lnTo>
                        <a:pt x="326" y="116"/>
                      </a:lnTo>
                      <a:lnTo>
                        <a:pt x="322" y="106"/>
                      </a:lnTo>
                      <a:lnTo>
                        <a:pt x="318" y="97"/>
                      </a:lnTo>
                      <a:lnTo>
                        <a:pt x="313" y="88"/>
                      </a:lnTo>
                      <a:lnTo>
                        <a:pt x="306" y="80"/>
                      </a:lnTo>
                      <a:lnTo>
                        <a:pt x="300" y="72"/>
                      </a:lnTo>
                      <a:lnTo>
                        <a:pt x="292" y="64"/>
                      </a:lnTo>
                      <a:lnTo>
                        <a:pt x="284" y="58"/>
                      </a:lnTo>
                      <a:lnTo>
                        <a:pt x="277" y="50"/>
                      </a:lnTo>
                      <a:lnTo>
                        <a:pt x="267" y="44"/>
                      </a:lnTo>
                      <a:lnTo>
                        <a:pt x="257" y="37"/>
                      </a:lnTo>
                      <a:lnTo>
                        <a:pt x="247" y="32"/>
                      </a:lnTo>
                      <a:lnTo>
                        <a:pt x="237" y="26"/>
                      </a:lnTo>
                      <a:lnTo>
                        <a:pt x="224" y="21"/>
                      </a:lnTo>
                      <a:lnTo>
                        <a:pt x="213" y="16"/>
                      </a:lnTo>
                      <a:lnTo>
                        <a:pt x="201" y="12"/>
                      </a:lnTo>
                      <a:lnTo>
                        <a:pt x="188" y="9"/>
                      </a:lnTo>
                      <a:lnTo>
                        <a:pt x="175" y="6"/>
                      </a:lnTo>
                      <a:lnTo>
                        <a:pt x="161" y="3"/>
                      </a:lnTo>
                      <a:lnTo>
                        <a:pt x="147" y="1"/>
                      </a:lnTo>
                      <a:lnTo>
                        <a:pt x="134" y="0"/>
                      </a:lnTo>
                      <a:lnTo>
                        <a:pt x="119" y="0"/>
                      </a:lnTo>
                      <a:lnTo>
                        <a:pt x="104" y="0"/>
                      </a:lnTo>
                      <a:lnTo>
                        <a:pt x="88" y="0"/>
                      </a:lnTo>
                      <a:lnTo>
                        <a:pt x="74" y="1"/>
                      </a:lnTo>
                      <a:lnTo>
                        <a:pt x="58" y="3"/>
                      </a:lnTo>
                      <a:lnTo>
                        <a:pt x="43" y="6"/>
                      </a:lnTo>
                      <a:lnTo>
                        <a:pt x="27" y="8"/>
                      </a:lnTo>
                      <a:lnTo>
                        <a:pt x="11" y="12"/>
                      </a:lnTo>
                      <a:lnTo>
                        <a:pt x="24" y="33"/>
                      </a:lnTo>
                      <a:lnTo>
                        <a:pt x="11" y="12"/>
                      </a:lnTo>
                      <a:lnTo>
                        <a:pt x="9" y="12"/>
                      </a:lnTo>
                      <a:lnTo>
                        <a:pt x="7" y="13"/>
                      </a:lnTo>
                      <a:lnTo>
                        <a:pt x="6" y="13"/>
                      </a:lnTo>
                      <a:lnTo>
                        <a:pt x="4" y="15"/>
                      </a:lnTo>
                      <a:lnTo>
                        <a:pt x="3" y="16"/>
                      </a:lnTo>
                      <a:lnTo>
                        <a:pt x="2" y="16"/>
                      </a:lnTo>
                      <a:lnTo>
                        <a:pt x="2" y="17"/>
                      </a:lnTo>
                      <a:lnTo>
                        <a:pt x="1" y="18"/>
                      </a:lnTo>
                      <a:lnTo>
                        <a:pt x="1" y="19"/>
                      </a:lnTo>
                      <a:lnTo>
                        <a:pt x="0" y="20"/>
                      </a:lnTo>
                      <a:lnTo>
                        <a:pt x="0" y="21"/>
                      </a:lnTo>
                      <a:lnTo>
                        <a:pt x="0" y="23"/>
                      </a:lnTo>
                      <a:lnTo>
                        <a:pt x="0" y="24"/>
                      </a:lnTo>
                      <a:lnTo>
                        <a:pt x="1" y="25"/>
                      </a:lnTo>
                      <a:lnTo>
                        <a:pt x="1" y="26"/>
                      </a:lnTo>
                      <a:lnTo>
                        <a:pt x="2" y="27"/>
                      </a:lnTo>
                      <a:lnTo>
                        <a:pt x="2" y="28"/>
                      </a:lnTo>
                      <a:lnTo>
                        <a:pt x="3" y="29"/>
                      </a:lnTo>
                      <a:lnTo>
                        <a:pt x="4" y="29"/>
                      </a:lnTo>
                      <a:lnTo>
                        <a:pt x="6" y="30"/>
                      </a:lnTo>
                      <a:lnTo>
                        <a:pt x="7" y="32"/>
                      </a:lnTo>
                      <a:lnTo>
                        <a:pt x="8" y="32"/>
                      </a:lnTo>
                      <a:lnTo>
                        <a:pt x="9" y="33"/>
                      </a:lnTo>
                      <a:lnTo>
                        <a:pt x="11" y="33"/>
                      </a:lnTo>
                      <a:lnTo>
                        <a:pt x="12" y="33"/>
                      </a:lnTo>
                      <a:lnTo>
                        <a:pt x="15" y="33"/>
                      </a:lnTo>
                      <a:lnTo>
                        <a:pt x="16" y="34"/>
                      </a:lnTo>
                      <a:lnTo>
                        <a:pt x="18" y="34"/>
                      </a:lnTo>
                      <a:lnTo>
                        <a:pt x="20" y="33"/>
                      </a:lnTo>
                      <a:lnTo>
                        <a:pt x="21" y="33"/>
                      </a:lnTo>
                      <a:lnTo>
                        <a:pt x="24" y="33"/>
                      </a:lnTo>
                      <a:lnTo>
                        <a:pt x="1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57" name="Freeform 160"/>
                <p:cNvSpPr>
                  <a:spLocks/>
                </p:cNvSpPr>
                <p:nvPr/>
              </p:nvSpPr>
              <p:spPr bwMode="auto">
                <a:xfrm>
                  <a:off x="838" y="255"/>
                  <a:ext cx="36" cy="11"/>
                </a:xfrm>
                <a:custGeom>
                  <a:avLst/>
                  <a:gdLst>
                    <a:gd name="T0" fmla="*/ 30 w 111"/>
                    <a:gd name="T1" fmla="*/ 0 h 34"/>
                    <a:gd name="T2" fmla="*/ 28 w 111"/>
                    <a:gd name="T3" fmla="*/ 0 h 34"/>
                    <a:gd name="T4" fmla="*/ 26 w 111"/>
                    <a:gd name="T5" fmla="*/ 0 h 34"/>
                    <a:gd name="T6" fmla="*/ 24 w 111"/>
                    <a:gd name="T7" fmla="*/ 0 h 34"/>
                    <a:gd name="T8" fmla="*/ 22 w 111"/>
                    <a:gd name="T9" fmla="*/ 0 h 34"/>
                    <a:gd name="T10" fmla="*/ 20 w 111"/>
                    <a:gd name="T11" fmla="*/ 1 h 34"/>
                    <a:gd name="T12" fmla="*/ 18 w 111"/>
                    <a:gd name="T13" fmla="*/ 1 h 34"/>
                    <a:gd name="T14" fmla="*/ 17 w 111"/>
                    <a:gd name="T15" fmla="*/ 1 h 34"/>
                    <a:gd name="T16" fmla="*/ 15 w 111"/>
                    <a:gd name="T17" fmla="*/ 1 h 34"/>
                    <a:gd name="T18" fmla="*/ 13 w 111"/>
                    <a:gd name="T19" fmla="*/ 1 h 34"/>
                    <a:gd name="T20" fmla="*/ 11 w 111"/>
                    <a:gd name="T21" fmla="*/ 2 h 34"/>
                    <a:gd name="T22" fmla="*/ 9 w 111"/>
                    <a:gd name="T23" fmla="*/ 2 h 34"/>
                    <a:gd name="T24" fmla="*/ 7 w 111"/>
                    <a:gd name="T25" fmla="*/ 3 h 34"/>
                    <a:gd name="T26" fmla="*/ 6 w 111"/>
                    <a:gd name="T27" fmla="*/ 3 h 34"/>
                    <a:gd name="T28" fmla="*/ 4 w 111"/>
                    <a:gd name="T29" fmla="*/ 3 h 34"/>
                    <a:gd name="T30" fmla="*/ 2 w 111"/>
                    <a:gd name="T31" fmla="*/ 4 h 34"/>
                    <a:gd name="T32" fmla="*/ 0 w 111"/>
                    <a:gd name="T33" fmla="*/ 4 h 34"/>
                    <a:gd name="T34" fmla="*/ 5 w 111"/>
                    <a:gd name="T35" fmla="*/ 11 h 34"/>
                    <a:gd name="T36" fmla="*/ 6 w 111"/>
                    <a:gd name="T37" fmla="*/ 10 h 34"/>
                    <a:gd name="T38" fmla="*/ 8 w 111"/>
                    <a:gd name="T39" fmla="*/ 10 h 34"/>
                    <a:gd name="T40" fmla="*/ 10 w 111"/>
                    <a:gd name="T41" fmla="*/ 9 h 34"/>
                    <a:gd name="T42" fmla="*/ 11 w 111"/>
                    <a:gd name="T43" fmla="*/ 9 h 34"/>
                    <a:gd name="T44" fmla="*/ 13 w 111"/>
                    <a:gd name="T45" fmla="*/ 9 h 34"/>
                    <a:gd name="T46" fmla="*/ 15 w 111"/>
                    <a:gd name="T47" fmla="*/ 9 h 34"/>
                    <a:gd name="T48" fmla="*/ 16 w 111"/>
                    <a:gd name="T49" fmla="*/ 8 h 34"/>
                    <a:gd name="T50" fmla="*/ 18 w 111"/>
                    <a:gd name="T51" fmla="*/ 8 h 34"/>
                    <a:gd name="T52" fmla="*/ 19 w 111"/>
                    <a:gd name="T53" fmla="*/ 8 h 34"/>
                    <a:gd name="T54" fmla="*/ 21 w 111"/>
                    <a:gd name="T55" fmla="*/ 8 h 34"/>
                    <a:gd name="T56" fmla="*/ 23 w 111"/>
                    <a:gd name="T57" fmla="*/ 8 h 34"/>
                    <a:gd name="T58" fmla="*/ 24 w 111"/>
                    <a:gd name="T59" fmla="*/ 8 h 34"/>
                    <a:gd name="T60" fmla="*/ 26 w 111"/>
                    <a:gd name="T61" fmla="*/ 7 h 34"/>
                    <a:gd name="T62" fmla="*/ 28 w 111"/>
                    <a:gd name="T63" fmla="*/ 7 h 34"/>
                    <a:gd name="T64" fmla="*/ 30 w 111"/>
                    <a:gd name="T65" fmla="*/ 7 h 34"/>
                    <a:gd name="T66" fmla="*/ 36 w 111"/>
                    <a:gd name="T67" fmla="*/ 3 h 34"/>
                    <a:gd name="T68" fmla="*/ 31 w 111"/>
                    <a:gd name="T69" fmla="*/ 7 h 34"/>
                    <a:gd name="T70" fmla="*/ 32 w 111"/>
                    <a:gd name="T71" fmla="*/ 7 h 34"/>
                    <a:gd name="T72" fmla="*/ 33 w 111"/>
                    <a:gd name="T73" fmla="*/ 7 h 34"/>
                    <a:gd name="T74" fmla="*/ 34 w 111"/>
                    <a:gd name="T75" fmla="*/ 6 h 34"/>
                    <a:gd name="T76" fmla="*/ 35 w 111"/>
                    <a:gd name="T77" fmla="*/ 6 h 34"/>
                    <a:gd name="T78" fmla="*/ 35 w 111"/>
                    <a:gd name="T79" fmla="*/ 6 h 34"/>
                    <a:gd name="T80" fmla="*/ 36 w 111"/>
                    <a:gd name="T81" fmla="*/ 5 h 34"/>
                    <a:gd name="T82" fmla="*/ 36 w 111"/>
                    <a:gd name="T83" fmla="*/ 4 h 34"/>
                    <a:gd name="T84" fmla="*/ 36 w 111"/>
                    <a:gd name="T85" fmla="*/ 3 h 34"/>
                    <a:gd name="T86" fmla="*/ 36 w 111"/>
                    <a:gd name="T87" fmla="*/ 3 h 34"/>
                    <a:gd name="T88" fmla="*/ 35 w 111"/>
                    <a:gd name="T89" fmla="*/ 2 h 34"/>
                    <a:gd name="T90" fmla="*/ 35 w 111"/>
                    <a:gd name="T91" fmla="*/ 1 h 34"/>
                    <a:gd name="T92" fmla="*/ 34 w 111"/>
                    <a:gd name="T93" fmla="*/ 1 h 34"/>
                    <a:gd name="T94" fmla="*/ 33 w 111"/>
                    <a:gd name="T95" fmla="*/ 1 h 34"/>
                    <a:gd name="T96" fmla="*/ 32 w 111"/>
                    <a:gd name="T97" fmla="*/ 0 h 34"/>
                    <a:gd name="T98" fmla="*/ 31 w 111"/>
                    <a:gd name="T99" fmla="*/ 0 h 34"/>
                    <a:gd name="T100" fmla="*/ 25 w 111"/>
                    <a:gd name="T101" fmla="*/ 5 h 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1" h="34">
                      <a:moveTo>
                        <a:pt x="77" y="15"/>
                      </a:moveTo>
                      <a:lnTo>
                        <a:pt x="93" y="0"/>
                      </a:lnTo>
                      <a:lnTo>
                        <a:pt x="90" y="1"/>
                      </a:lnTo>
                      <a:lnTo>
                        <a:pt x="87" y="1"/>
                      </a:lnTo>
                      <a:lnTo>
                        <a:pt x="84" y="1"/>
                      </a:lnTo>
                      <a:lnTo>
                        <a:pt x="80" y="1"/>
                      </a:lnTo>
                      <a:lnTo>
                        <a:pt x="78" y="1"/>
                      </a:lnTo>
                      <a:lnTo>
                        <a:pt x="75" y="1"/>
                      </a:lnTo>
                      <a:lnTo>
                        <a:pt x="71" y="1"/>
                      </a:lnTo>
                      <a:lnTo>
                        <a:pt x="69" y="1"/>
                      </a:lnTo>
                      <a:lnTo>
                        <a:pt x="66" y="1"/>
                      </a:lnTo>
                      <a:lnTo>
                        <a:pt x="62" y="2"/>
                      </a:lnTo>
                      <a:lnTo>
                        <a:pt x="60" y="2"/>
                      </a:lnTo>
                      <a:lnTo>
                        <a:pt x="57" y="2"/>
                      </a:lnTo>
                      <a:lnTo>
                        <a:pt x="54" y="3"/>
                      </a:lnTo>
                      <a:lnTo>
                        <a:pt x="51" y="3"/>
                      </a:lnTo>
                      <a:lnTo>
                        <a:pt x="49" y="3"/>
                      </a:lnTo>
                      <a:lnTo>
                        <a:pt x="45" y="4"/>
                      </a:lnTo>
                      <a:lnTo>
                        <a:pt x="43" y="4"/>
                      </a:lnTo>
                      <a:lnTo>
                        <a:pt x="40" y="4"/>
                      </a:lnTo>
                      <a:lnTo>
                        <a:pt x="37" y="6"/>
                      </a:lnTo>
                      <a:lnTo>
                        <a:pt x="34" y="6"/>
                      </a:lnTo>
                      <a:lnTo>
                        <a:pt x="31" y="6"/>
                      </a:lnTo>
                      <a:lnTo>
                        <a:pt x="28" y="7"/>
                      </a:lnTo>
                      <a:lnTo>
                        <a:pt x="26" y="7"/>
                      </a:lnTo>
                      <a:lnTo>
                        <a:pt x="23" y="8"/>
                      </a:lnTo>
                      <a:lnTo>
                        <a:pt x="20" y="8"/>
                      </a:lnTo>
                      <a:lnTo>
                        <a:pt x="17" y="9"/>
                      </a:lnTo>
                      <a:lnTo>
                        <a:pt x="15" y="9"/>
                      </a:lnTo>
                      <a:lnTo>
                        <a:pt x="12" y="10"/>
                      </a:lnTo>
                      <a:lnTo>
                        <a:pt x="9" y="11"/>
                      </a:lnTo>
                      <a:lnTo>
                        <a:pt x="6" y="11"/>
                      </a:lnTo>
                      <a:lnTo>
                        <a:pt x="3" y="12"/>
                      </a:lnTo>
                      <a:lnTo>
                        <a:pt x="0" y="12"/>
                      </a:lnTo>
                      <a:lnTo>
                        <a:pt x="12" y="34"/>
                      </a:lnTo>
                      <a:lnTo>
                        <a:pt x="16" y="33"/>
                      </a:lnTo>
                      <a:lnTo>
                        <a:pt x="18" y="33"/>
                      </a:lnTo>
                      <a:lnTo>
                        <a:pt x="20" y="32"/>
                      </a:lnTo>
                      <a:lnTo>
                        <a:pt x="23" y="32"/>
                      </a:lnTo>
                      <a:lnTo>
                        <a:pt x="25" y="30"/>
                      </a:lnTo>
                      <a:lnTo>
                        <a:pt x="28" y="30"/>
                      </a:lnTo>
                      <a:lnTo>
                        <a:pt x="31" y="29"/>
                      </a:lnTo>
                      <a:lnTo>
                        <a:pt x="33" y="29"/>
                      </a:lnTo>
                      <a:lnTo>
                        <a:pt x="35" y="28"/>
                      </a:lnTo>
                      <a:lnTo>
                        <a:pt x="39" y="28"/>
                      </a:lnTo>
                      <a:lnTo>
                        <a:pt x="41" y="27"/>
                      </a:lnTo>
                      <a:lnTo>
                        <a:pt x="43" y="27"/>
                      </a:lnTo>
                      <a:lnTo>
                        <a:pt x="45" y="27"/>
                      </a:lnTo>
                      <a:lnTo>
                        <a:pt x="48" y="26"/>
                      </a:lnTo>
                      <a:lnTo>
                        <a:pt x="50" y="26"/>
                      </a:lnTo>
                      <a:lnTo>
                        <a:pt x="52" y="26"/>
                      </a:lnTo>
                      <a:lnTo>
                        <a:pt x="56" y="25"/>
                      </a:lnTo>
                      <a:lnTo>
                        <a:pt x="58" y="25"/>
                      </a:lnTo>
                      <a:lnTo>
                        <a:pt x="60" y="25"/>
                      </a:lnTo>
                      <a:lnTo>
                        <a:pt x="62" y="25"/>
                      </a:lnTo>
                      <a:lnTo>
                        <a:pt x="66" y="24"/>
                      </a:lnTo>
                      <a:lnTo>
                        <a:pt x="67" y="24"/>
                      </a:lnTo>
                      <a:lnTo>
                        <a:pt x="70" y="24"/>
                      </a:lnTo>
                      <a:lnTo>
                        <a:pt x="73" y="24"/>
                      </a:lnTo>
                      <a:lnTo>
                        <a:pt x="75" y="24"/>
                      </a:lnTo>
                      <a:lnTo>
                        <a:pt x="78" y="24"/>
                      </a:lnTo>
                      <a:lnTo>
                        <a:pt x="80" y="23"/>
                      </a:lnTo>
                      <a:lnTo>
                        <a:pt x="83" y="23"/>
                      </a:lnTo>
                      <a:lnTo>
                        <a:pt x="86" y="23"/>
                      </a:lnTo>
                      <a:lnTo>
                        <a:pt x="88" y="23"/>
                      </a:lnTo>
                      <a:lnTo>
                        <a:pt x="91" y="23"/>
                      </a:lnTo>
                      <a:lnTo>
                        <a:pt x="94" y="23"/>
                      </a:lnTo>
                      <a:lnTo>
                        <a:pt x="110" y="8"/>
                      </a:lnTo>
                      <a:lnTo>
                        <a:pt x="94" y="23"/>
                      </a:lnTo>
                      <a:lnTo>
                        <a:pt x="95" y="23"/>
                      </a:lnTo>
                      <a:lnTo>
                        <a:pt x="97" y="23"/>
                      </a:lnTo>
                      <a:lnTo>
                        <a:pt x="100" y="23"/>
                      </a:lnTo>
                      <a:lnTo>
                        <a:pt x="102" y="21"/>
                      </a:lnTo>
                      <a:lnTo>
                        <a:pt x="104" y="20"/>
                      </a:lnTo>
                      <a:lnTo>
                        <a:pt x="105" y="20"/>
                      </a:lnTo>
                      <a:lnTo>
                        <a:pt x="107" y="19"/>
                      </a:lnTo>
                      <a:lnTo>
                        <a:pt x="108" y="18"/>
                      </a:lnTo>
                      <a:lnTo>
                        <a:pt x="109" y="18"/>
                      </a:lnTo>
                      <a:lnTo>
                        <a:pt x="109" y="17"/>
                      </a:lnTo>
                      <a:lnTo>
                        <a:pt x="110" y="16"/>
                      </a:lnTo>
                      <a:lnTo>
                        <a:pt x="110" y="15"/>
                      </a:lnTo>
                      <a:lnTo>
                        <a:pt x="111" y="13"/>
                      </a:lnTo>
                      <a:lnTo>
                        <a:pt x="111" y="12"/>
                      </a:lnTo>
                      <a:lnTo>
                        <a:pt x="111" y="11"/>
                      </a:lnTo>
                      <a:lnTo>
                        <a:pt x="111" y="10"/>
                      </a:lnTo>
                      <a:lnTo>
                        <a:pt x="110" y="9"/>
                      </a:lnTo>
                      <a:lnTo>
                        <a:pt x="110" y="8"/>
                      </a:lnTo>
                      <a:lnTo>
                        <a:pt x="109" y="7"/>
                      </a:lnTo>
                      <a:lnTo>
                        <a:pt x="108" y="6"/>
                      </a:lnTo>
                      <a:lnTo>
                        <a:pt x="108" y="4"/>
                      </a:lnTo>
                      <a:lnTo>
                        <a:pt x="107" y="4"/>
                      </a:lnTo>
                      <a:lnTo>
                        <a:pt x="105" y="3"/>
                      </a:lnTo>
                      <a:lnTo>
                        <a:pt x="104" y="2"/>
                      </a:lnTo>
                      <a:lnTo>
                        <a:pt x="102" y="2"/>
                      </a:lnTo>
                      <a:lnTo>
                        <a:pt x="101" y="1"/>
                      </a:lnTo>
                      <a:lnTo>
                        <a:pt x="99" y="1"/>
                      </a:lnTo>
                      <a:lnTo>
                        <a:pt x="97" y="1"/>
                      </a:lnTo>
                      <a:lnTo>
                        <a:pt x="95" y="1"/>
                      </a:lnTo>
                      <a:lnTo>
                        <a:pt x="93" y="1"/>
                      </a:lnTo>
                      <a:lnTo>
                        <a:pt x="7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58" name="Freeform 161"/>
                <p:cNvSpPr>
                  <a:spLocks/>
                </p:cNvSpPr>
                <p:nvPr/>
              </p:nvSpPr>
              <p:spPr bwMode="auto">
                <a:xfrm>
                  <a:off x="803" y="235"/>
                  <a:ext cx="71" cy="25"/>
                </a:xfrm>
                <a:custGeom>
                  <a:avLst/>
                  <a:gdLst>
                    <a:gd name="T0" fmla="*/ 7 w 220"/>
                    <a:gd name="T1" fmla="*/ 8 h 77"/>
                    <a:gd name="T2" fmla="*/ 12 w 220"/>
                    <a:gd name="T3" fmla="*/ 7 h 77"/>
                    <a:gd name="T4" fmla="*/ 16 w 220"/>
                    <a:gd name="T5" fmla="*/ 7 h 77"/>
                    <a:gd name="T6" fmla="*/ 21 w 220"/>
                    <a:gd name="T7" fmla="*/ 7 h 77"/>
                    <a:gd name="T8" fmla="*/ 25 w 220"/>
                    <a:gd name="T9" fmla="*/ 7 h 77"/>
                    <a:gd name="T10" fmla="*/ 29 w 220"/>
                    <a:gd name="T11" fmla="*/ 8 h 77"/>
                    <a:gd name="T12" fmla="*/ 33 w 220"/>
                    <a:gd name="T13" fmla="*/ 9 h 77"/>
                    <a:gd name="T14" fmla="*/ 37 w 220"/>
                    <a:gd name="T15" fmla="*/ 10 h 77"/>
                    <a:gd name="T16" fmla="*/ 41 w 220"/>
                    <a:gd name="T17" fmla="*/ 11 h 77"/>
                    <a:gd name="T18" fmla="*/ 45 w 220"/>
                    <a:gd name="T19" fmla="*/ 12 h 77"/>
                    <a:gd name="T20" fmla="*/ 48 w 220"/>
                    <a:gd name="T21" fmla="*/ 14 h 77"/>
                    <a:gd name="T22" fmla="*/ 51 w 220"/>
                    <a:gd name="T23" fmla="*/ 16 h 77"/>
                    <a:gd name="T24" fmla="*/ 54 w 220"/>
                    <a:gd name="T25" fmla="*/ 18 h 77"/>
                    <a:gd name="T26" fmla="*/ 56 w 220"/>
                    <a:gd name="T27" fmla="*/ 19 h 77"/>
                    <a:gd name="T28" fmla="*/ 58 w 220"/>
                    <a:gd name="T29" fmla="*/ 21 h 77"/>
                    <a:gd name="T30" fmla="*/ 59 w 220"/>
                    <a:gd name="T31" fmla="*/ 23 h 77"/>
                    <a:gd name="T32" fmla="*/ 61 w 220"/>
                    <a:gd name="T33" fmla="*/ 25 h 77"/>
                    <a:gd name="T34" fmla="*/ 70 w 220"/>
                    <a:gd name="T35" fmla="*/ 21 h 77"/>
                    <a:gd name="T36" fmla="*/ 68 w 220"/>
                    <a:gd name="T37" fmla="*/ 19 h 77"/>
                    <a:gd name="T38" fmla="*/ 66 w 220"/>
                    <a:gd name="T39" fmla="*/ 17 h 77"/>
                    <a:gd name="T40" fmla="*/ 64 w 220"/>
                    <a:gd name="T41" fmla="*/ 14 h 77"/>
                    <a:gd name="T42" fmla="*/ 60 w 220"/>
                    <a:gd name="T43" fmla="*/ 12 h 77"/>
                    <a:gd name="T44" fmla="*/ 57 w 220"/>
                    <a:gd name="T45" fmla="*/ 9 h 77"/>
                    <a:gd name="T46" fmla="*/ 53 w 220"/>
                    <a:gd name="T47" fmla="*/ 7 h 77"/>
                    <a:gd name="T48" fmla="*/ 49 w 220"/>
                    <a:gd name="T49" fmla="*/ 6 h 77"/>
                    <a:gd name="T50" fmla="*/ 45 w 220"/>
                    <a:gd name="T51" fmla="*/ 4 h 77"/>
                    <a:gd name="T52" fmla="*/ 39 w 220"/>
                    <a:gd name="T53" fmla="*/ 2 h 77"/>
                    <a:gd name="T54" fmla="*/ 35 w 220"/>
                    <a:gd name="T55" fmla="*/ 1 h 77"/>
                    <a:gd name="T56" fmla="*/ 30 w 220"/>
                    <a:gd name="T57" fmla="*/ 1 h 77"/>
                    <a:gd name="T58" fmla="*/ 24 w 220"/>
                    <a:gd name="T59" fmla="*/ 0 h 77"/>
                    <a:gd name="T60" fmla="*/ 18 w 220"/>
                    <a:gd name="T61" fmla="*/ 0 h 77"/>
                    <a:gd name="T62" fmla="*/ 13 w 220"/>
                    <a:gd name="T63" fmla="*/ 0 h 77"/>
                    <a:gd name="T64" fmla="*/ 7 w 220"/>
                    <a:gd name="T65" fmla="*/ 1 h 77"/>
                    <a:gd name="T66" fmla="*/ 7 w 220"/>
                    <a:gd name="T67" fmla="*/ 8 h 77"/>
                    <a:gd name="T68" fmla="*/ 3 w 220"/>
                    <a:gd name="T69" fmla="*/ 1 h 77"/>
                    <a:gd name="T70" fmla="*/ 2 w 220"/>
                    <a:gd name="T71" fmla="*/ 2 h 77"/>
                    <a:gd name="T72" fmla="*/ 1 w 220"/>
                    <a:gd name="T73" fmla="*/ 2 h 77"/>
                    <a:gd name="T74" fmla="*/ 1 w 220"/>
                    <a:gd name="T75" fmla="*/ 3 h 77"/>
                    <a:gd name="T76" fmla="*/ 0 w 220"/>
                    <a:gd name="T77" fmla="*/ 3 h 77"/>
                    <a:gd name="T78" fmla="*/ 0 w 220"/>
                    <a:gd name="T79" fmla="*/ 4 h 77"/>
                    <a:gd name="T80" fmla="*/ 0 w 220"/>
                    <a:gd name="T81" fmla="*/ 5 h 77"/>
                    <a:gd name="T82" fmla="*/ 0 w 220"/>
                    <a:gd name="T83" fmla="*/ 6 h 77"/>
                    <a:gd name="T84" fmla="*/ 0 w 220"/>
                    <a:gd name="T85" fmla="*/ 6 h 77"/>
                    <a:gd name="T86" fmla="*/ 1 w 220"/>
                    <a:gd name="T87" fmla="*/ 6 h 77"/>
                    <a:gd name="T88" fmla="*/ 2 w 220"/>
                    <a:gd name="T89" fmla="*/ 7 h 77"/>
                    <a:gd name="T90" fmla="*/ 2 w 220"/>
                    <a:gd name="T91" fmla="*/ 7 h 77"/>
                    <a:gd name="T92" fmla="*/ 3 w 220"/>
                    <a:gd name="T93" fmla="*/ 8 h 77"/>
                    <a:gd name="T94" fmla="*/ 4 w 220"/>
                    <a:gd name="T95" fmla="*/ 8 h 77"/>
                    <a:gd name="T96" fmla="*/ 5 w 220"/>
                    <a:gd name="T97" fmla="*/ 8 h 77"/>
                    <a:gd name="T98" fmla="*/ 6 w 220"/>
                    <a:gd name="T99" fmla="*/ 8 h 77"/>
                    <a:gd name="T100" fmla="*/ 4 w 220"/>
                    <a:gd name="T101" fmla="*/ 1 h 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 h="77">
                      <a:moveTo>
                        <a:pt x="12" y="3"/>
                      </a:moveTo>
                      <a:lnTo>
                        <a:pt x="22" y="24"/>
                      </a:lnTo>
                      <a:lnTo>
                        <a:pt x="29" y="23"/>
                      </a:lnTo>
                      <a:lnTo>
                        <a:pt x="36" y="23"/>
                      </a:lnTo>
                      <a:lnTo>
                        <a:pt x="43" y="22"/>
                      </a:lnTo>
                      <a:lnTo>
                        <a:pt x="50" y="22"/>
                      </a:lnTo>
                      <a:lnTo>
                        <a:pt x="57" y="22"/>
                      </a:lnTo>
                      <a:lnTo>
                        <a:pt x="64" y="22"/>
                      </a:lnTo>
                      <a:lnTo>
                        <a:pt x="70" y="22"/>
                      </a:lnTo>
                      <a:lnTo>
                        <a:pt x="77" y="22"/>
                      </a:lnTo>
                      <a:lnTo>
                        <a:pt x="84" y="23"/>
                      </a:lnTo>
                      <a:lnTo>
                        <a:pt x="91" y="24"/>
                      </a:lnTo>
                      <a:lnTo>
                        <a:pt x="98" y="26"/>
                      </a:lnTo>
                      <a:lnTo>
                        <a:pt x="103" y="27"/>
                      </a:lnTo>
                      <a:lnTo>
                        <a:pt x="110" y="29"/>
                      </a:lnTo>
                      <a:lnTo>
                        <a:pt x="116" y="30"/>
                      </a:lnTo>
                      <a:lnTo>
                        <a:pt x="121" y="32"/>
                      </a:lnTo>
                      <a:lnTo>
                        <a:pt x="128" y="34"/>
                      </a:lnTo>
                      <a:lnTo>
                        <a:pt x="133" y="36"/>
                      </a:lnTo>
                      <a:lnTo>
                        <a:pt x="138" y="38"/>
                      </a:lnTo>
                      <a:lnTo>
                        <a:pt x="143" y="40"/>
                      </a:lnTo>
                      <a:lnTo>
                        <a:pt x="149" y="44"/>
                      </a:lnTo>
                      <a:lnTo>
                        <a:pt x="153" y="46"/>
                      </a:lnTo>
                      <a:lnTo>
                        <a:pt x="158" y="48"/>
                      </a:lnTo>
                      <a:lnTo>
                        <a:pt x="162" y="52"/>
                      </a:lnTo>
                      <a:lnTo>
                        <a:pt x="166" y="54"/>
                      </a:lnTo>
                      <a:lnTo>
                        <a:pt x="170" y="57"/>
                      </a:lnTo>
                      <a:lnTo>
                        <a:pt x="173" y="60"/>
                      </a:lnTo>
                      <a:lnTo>
                        <a:pt x="177" y="63"/>
                      </a:lnTo>
                      <a:lnTo>
                        <a:pt x="179" y="66"/>
                      </a:lnTo>
                      <a:lnTo>
                        <a:pt x="181" y="69"/>
                      </a:lnTo>
                      <a:lnTo>
                        <a:pt x="184" y="72"/>
                      </a:lnTo>
                      <a:lnTo>
                        <a:pt x="186" y="74"/>
                      </a:lnTo>
                      <a:lnTo>
                        <a:pt x="188" y="77"/>
                      </a:lnTo>
                      <a:lnTo>
                        <a:pt x="220" y="70"/>
                      </a:lnTo>
                      <a:lnTo>
                        <a:pt x="218" y="65"/>
                      </a:lnTo>
                      <a:lnTo>
                        <a:pt x="215" y="62"/>
                      </a:lnTo>
                      <a:lnTo>
                        <a:pt x="212" y="58"/>
                      </a:lnTo>
                      <a:lnTo>
                        <a:pt x="209" y="54"/>
                      </a:lnTo>
                      <a:lnTo>
                        <a:pt x="205" y="51"/>
                      </a:lnTo>
                      <a:lnTo>
                        <a:pt x="201" y="47"/>
                      </a:lnTo>
                      <a:lnTo>
                        <a:pt x="197" y="44"/>
                      </a:lnTo>
                      <a:lnTo>
                        <a:pt x="192" y="39"/>
                      </a:lnTo>
                      <a:lnTo>
                        <a:pt x="187" y="36"/>
                      </a:lnTo>
                      <a:lnTo>
                        <a:pt x="181" y="32"/>
                      </a:lnTo>
                      <a:lnTo>
                        <a:pt x="176" y="29"/>
                      </a:lnTo>
                      <a:lnTo>
                        <a:pt x="170" y="27"/>
                      </a:lnTo>
                      <a:lnTo>
                        <a:pt x="164" y="23"/>
                      </a:lnTo>
                      <a:lnTo>
                        <a:pt x="158" y="20"/>
                      </a:lnTo>
                      <a:lnTo>
                        <a:pt x="152" y="18"/>
                      </a:lnTo>
                      <a:lnTo>
                        <a:pt x="144" y="15"/>
                      </a:lnTo>
                      <a:lnTo>
                        <a:pt x="138" y="12"/>
                      </a:lnTo>
                      <a:lnTo>
                        <a:pt x="130" y="10"/>
                      </a:lnTo>
                      <a:lnTo>
                        <a:pt x="122" y="7"/>
                      </a:lnTo>
                      <a:lnTo>
                        <a:pt x="116" y="6"/>
                      </a:lnTo>
                      <a:lnTo>
                        <a:pt x="108" y="4"/>
                      </a:lnTo>
                      <a:lnTo>
                        <a:pt x="100" y="3"/>
                      </a:lnTo>
                      <a:lnTo>
                        <a:pt x="92" y="2"/>
                      </a:lnTo>
                      <a:lnTo>
                        <a:pt x="83" y="1"/>
                      </a:lnTo>
                      <a:lnTo>
                        <a:pt x="75" y="0"/>
                      </a:lnTo>
                      <a:lnTo>
                        <a:pt x="66" y="0"/>
                      </a:lnTo>
                      <a:lnTo>
                        <a:pt x="57" y="0"/>
                      </a:lnTo>
                      <a:lnTo>
                        <a:pt x="48" y="0"/>
                      </a:lnTo>
                      <a:lnTo>
                        <a:pt x="40" y="0"/>
                      </a:lnTo>
                      <a:lnTo>
                        <a:pt x="29" y="1"/>
                      </a:lnTo>
                      <a:lnTo>
                        <a:pt x="22" y="2"/>
                      </a:lnTo>
                      <a:lnTo>
                        <a:pt x="12" y="4"/>
                      </a:lnTo>
                      <a:lnTo>
                        <a:pt x="22" y="26"/>
                      </a:lnTo>
                      <a:lnTo>
                        <a:pt x="12" y="4"/>
                      </a:lnTo>
                      <a:lnTo>
                        <a:pt x="10" y="4"/>
                      </a:lnTo>
                      <a:lnTo>
                        <a:pt x="8" y="4"/>
                      </a:lnTo>
                      <a:lnTo>
                        <a:pt x="7" y="5"/>
                      </a:lnTo>
                      <a:lnTo>
                        <a:pt x="6" y="6"/>
                      </a:lnTo>
                      <a:lnTo>
                        <a:pt x="3" y="6"/>
                      </a:lnTo>
                      <a:lnTo>
                        <a:pt x="3" y="7"/>
                      </a:lnTo>
                      <a:lnTo>
                        <a:pt x="2" y="9"/>
                      </a:lnTo>
                      <a:lnTo>
                        <a:pt x="1" y="10"/>
                      </a:lnTo>
                      <a:lnTo>
                        <a:pt x="0" y="10"/>
                      </a:lnTo>
                      <a:lnTo>
                        <a:pt x="0" y="11"/>
                      </a:lnTo>
                      <a:lnTo>
                        <a:pt x="0" y="12"/>
                      </a:lnTo>
                      <a:lnTo>
                        <a:pt x="0" y="13"/>
                      </a:lnTo>
                      <a:lnTo>
                        <a:pt x="0" y="14"/>
                      </a:lnTo>
                      <a:lnTo>
                        <a:pt x="0" y="15"/>
                      </a:lnTo>
                      <a:lnTo>
                        <a:pt x="0" y="17"/>
                      </a:lnTo>
                      <a:lnTo>
                        <a:pt x="0" y="18"/>
                      </a:lnTo>
                      <a:lnTo>
                        <a:pt x="1" y="19"/>
                      </a:lnTo>
                      <a:lnTo>
                        <a:pt x="2" y="20"/>
                      </a:lnTo>
                      <a:lnTo>
                        <a:pt x="3" y="21"/>
                      </a:lnTo>
                      <a:lnTo>
                        <a:pt x="5" y="22"/>
                      </a:lnTo>
                      <a:lnTo>
                        <a:pt x="6" y="22"/>
                      </a:lnTo>
                      <a:lnTo>
                        <a:pt x="7" y="23"/>
                      </a:lnTo>
                      <a:lnTo>
                        <a:pt x="8" y="24"/>
                      </a:lnTo>
                      <a:lnTo>
                        <a:pt x="9" y="24"/>
                      </a:lnTo>
                      <a:lnTo>
                        <a:pt x="11" y="24"/>
                      </a:lnTo>
                      <a:lnTo>
                        <a:pt x="12" y="26"/>
                      </a:lnTo>
                      <a:lnTo>
                        <a:pt x="14" y="26"/>
                      </a:lnTo>
                      <a:lnTo>
                        <a:pt x="16" y="26"/>
                      </a:lnTo>
                      <a:lnTo>
                        <a:pt x="18" y="26"/>
                      </a:lnTo>
                      <a:lnTo>
                        <a:pt x="19" y="26"/>
                      </a:lnTo>
                      <a:lnTo>
                        <a:pt x="22" y="24"/>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59" name="Freeform 162"/>
                <p:cNvSpPr>
                  <a:spLocks/>
                </p:cNvSpPr>
                <p:nvPr/>
              </p:nvSpPr>
              <p:spPr bwMode="auto">
                <a:xfrm>
                  <a:off x="807" y="235"/>
                  <a:ext cx="33" cy="10"/>
                </a:xfrm>
                <a:custGeom>
                  <a:avLst/>
                  <a:gdLst>
                    <a:gd name="T0" fmla="*/ 29 w 103"/>
                    <a:gd name="T1" fmla="*/ 1 h 26"/>
                    <a:gd name="T2" fmla="*/ 27 w 103"/>
                    <a:gd name="T3" fmla="*/ 1 h 26"/>
                    <a:gd name="T4" fmla="*/ 25 w 103"/>
                    <a:gd name="T5" fmla="*/ 1 h 26"/>
                    <a:gd name="T6" fmla="*/ 23 w 103"/>
                    <a:gd name="T7" fmla="*/ 0 h 26"/>
                    <a:gd name="T8" fmla="*/ 21 w 103"/>
                    <a:gd name="T9" fmla="*/ 0 h 26"/>
                    <a:gd name="T10" fmla="*/ 20 w 103"/>
                    <a:gd name="T11" fmla="*/ 0 h 26"/>
                    <a:gd name="T12" fmla="*/ 18 w 103"/>
                    <a:gd name="T13" fmla="*/ 0 h 26"/>
                    <a:gd name="T14" fmla="*/ 16 w 103"/>
                    <a:gd name="T15" fmla="*/ 0 h 26"/>
                    <a:gd name="T16" fmla="*/ 14 w 103"/>
                    <a:gd name="T17" fmla="*/ 0 h 26"/>
                    <a:gd name="T18" fmla="*/ 12 w 103"/>
                    <a:gd name="T19" fmla="*/ 0 h 26"/>
                    <a:gd name="T20" fmla="*/ 11 w 103"/>
                    <a:gd name="T21" fmla="*/ 0 h 26"/>
                    <a:gd name="T22" fmla="*/ 9 w 103"/>
                    <a:gd name="T23" fmla="*/ 0 h 26"/>
                    <a:gd name="T24" fmla="*/ 7 w 103"/>
                    <a:gd name="T25" fmla="*/ 0 h 26"/>
                    <a:gd name="T26" fmla="*/ 5 w 103"/>
                    <a:gd name="T27" fmla="*/ 0 h 26"/>
                    <a:gd name="T28" fmla="*/ 4 w 103"/>
                    <a:gd name="T29" fmla="*/ 1 h 26"/>
                    <a:gd name="T30" fmla="*/ 2 w 103"/>
                    <a:gd name="T31" fmla="*/ 1 h 26"/>
                    <a:gd name="T32" fmla="*/ 0 w 103"/>
                    <a:gd name="T33" fmla="*/ 1 h 26"/>
                    <a:gd name="T34" fmla="*/ 4 w 103"/>
                    <a:gd name="T35" fmla="*/ 9 h 26"/>
                    <a:gd name="T36" fmla="*/ 5 w 103"/>
                    <a:gd name="T37" fmla="*/ 9 h 26"/>
                    <a:gd name="T38" fmla="*/ 7 w 103"/>
                    <a:gd name="T39" fmla="*/ 9 h 26"/>
                    <a:gd name="T40" fmla="*/ 8 w 103"/>
                    <a:gd name="T41" fmla="*/ 8 h 26"/>
                    <a:gd name="T42" fmla="*/ 10 w 103"/>
                    <a:gd name="T43" fmla="*/ 8 h 26"/>
                    <a:gd name="T44" fmla="*/ 11 w 103"/>
                    <a:gd name="T45" fmla="*/ 8 h 26"/>
                    <a:gd name="T46" fmla="*/ 12 w 103"/>
                    <a:gd name="T47" fmla="*/ 8 h 26"/>
                    <a:gd name="T48" fmla="*/ 14 w 103"/>
                    <a:gd name="T49" fmla="*/ 8 h 26"/>
                    <a:gd name="T50" fmla="*/ 15 w 103"/>
                    <a:gd name="T51" fmla="*/ 8 h 26"/>
                    <a:gd name="T52" fmla="*/ 17 w 103"/>
                    <a:gd name="T53" fmla="*/ 8 h 26"/>
                    <a:gd name="T54" fmla="*/ 18 w 103"/>
                    <a:gd name="T55" fmla="*/ 8 h 26"/>
                    <a:gd name="T56" fmla="*/ 20 w 103"/>
                    <a:gd name="T57" fmla="*/ 8 h 26"/>
                    <a:gd name="T58" fmla="*/ 21 w 103"/>
                    <a:gd name="T59" fmla="*/ 8 h 26"/>
                    <a:gd name="T60" fmla="*/ 22 w 103"/>
                    <a:gd name="T61" fmla="*/ 8 h 26"/>
                    <a:gd name="T62" fmla="*/ 23 w 103"/>
                    <a:gd name="T63" fmla="*/ 9 h 26"/>
                    <a:gd name="T64" fmla="*/ 24 w 103"/>
                    <a:gd name="T65" fmla="*/ 9 h 26"/>
                    <a:gd name="T66" fmla="*/ 32 w 103"/>
                    <a:gd name="T67" fmla="*/ 7 h 26"/>
                    <a:gd name="T68" fmla="*/ 26 w 103"/>
                    <a:gd name="T69" fmla="*/ 9 h 26"/>
                    <a:gd name="T70" fmla="*/ 28 w 103"/>
                    <a:gd name="T71" fmla="*/ 10 h 26"/>
                    <a:gd name="T72" fmla="*/ 29 w 103"/>
                    <a:gd name="T73" fmla="*/ 9 h 26"/>
                    <a:gd name="T74" fmla="*/ 29 w 103"/>
                    <a:gd name="T75" fmla="*/ 9 h 26"/>
                    <a:gd name="T76" fmla="*/ 30 w 103"/>
                    <a:gd name="T77" fmla="*/ 9 h 26"/>
                    <a:gd name="T78" fmla="*/ 31 w 103"/>
                    <a:gd name="T79" fmla="*/ 8 h 26"/>
                    <a:gd name="T80" fmla="*/ 32 w 103"/>
                    <a:gd name="T81" fmla="*/ 8 h 26"/>
                    <a:gd name="T82" fmla="*/ 32 w 103"/>
                    <a:gd name="T83" fmla="*/ 7 h 26"/>
                    <a:gd name="T84" fmla="*/ 32 w 103"/>
                    <a:gd name="T85" fmla="*/ 7 h 26"/>
                    <a:gd name="T86" fmla="*/ 33 w 103"/>
                    <a:gd name="T87" fmla="*/ 5 h 26"/>
                    <a:gd name="T88" fmla="*/ 33 w 103"/>
                    <a:gd name="T89" fmla="*/ 5 h 26"/>
                    <a:gd name="T90" fmla="*/ 32 w 103"/>
                    <a:gd name="T91" fmla="*/ 4 h 26"/>
                    <a:gd name="T92" fmla="*/ 32 w 103"/>
                    <a:gd name="T93" fmla="*/ 3 h 26"/>
                    <a:gd name="T94" fmla="*/ 31 w 103"/>
                    <a:gd name="T95" fmla="*/ 2 h 26"/>
                    <a:gd name="T96" fmla="*/ 31 w 103"/>
                    <a:gd name="T97" fmla="*/ 2 h 26"/>
                    <a:gd name="T98" fmla="*/ 29 w 103"/>
                    <a:gd name="T99" fmla="*/ 2 h 26"/>
                    <a:gd name="T100" fmla="*/ 22 w 103"/>
                    <a:gd name="T101" fmla="*/ 4 h 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3" h="26">
                      <a:moveTo>
                        <a:pt x="69" y="10"/>
                      </a:moveTo>
                      <a:lnTo>
                        <a:pt x="90" y="3"/>
                      </a:lnTo>
                      <a:lnTo>
                        <a:pt x="88" y="3"/>
                      </a:lnTo>
                      <a:lnTo>
                        <a:pt x="84" y="2"/>
                      </a:lnTo>
                      <a:lnTo>
                        <a:pt x="81" y="2"/>
                      </a:lnTo>
                      <a:lnTo>
                        <a:pt x="79" y="2"/>
                      </a:lnTo>
                      <a:lnTo>
                        <a:pt x="76" y="1"/>
                      </a:lnTo>
                      <a:lnTo>
                        <a:pt x="73" y="1"/>
                      </a:lnTo>
                      <a:lnTo>
                        <a:pt x="70" y="1"/>
                      </a:lnTo>
                      <a:lnTo>
                        <a:pt x="67" y="0"/>
                      </a:lnTo>
                      <a:lnTo>
                        <a:pt x="64" y="0"/>
                      </a:lnTo>
                      <a:lnTo>
                        <a:pt x="62" y="0"/>
                      </a:lnTo>
                      <a:lnTo>
                        <a:pt x="58" y="0"/>
                      </a:lnTo>
                      <a:lnTo>
                        <a:pt x="56" y="0"/>
                      </a:lnTo>
                      <a:lnTo>
                        <a:pt x="53" y="0"/>
                      </a:lnTo>
                      <a:lnTo>
                        <a:pt x="50" y="0"/>
                      </a:lnTo>
                      <a:lnTo>
                        <a:pt x="47" y="0"/>
                      </a:lnTo>
                      <a:lnTo>
                        <a:pt x="45" y="0"/>
                      </a:lnTo>
                      <a:lnTo>
                        <a:pt x="41" y="0"/>
                      </a:lnTo>
                      <a:lnTo>
                        <a:pt x="39" y="0"/>
                      </a:lnTo>
                      <a:lnTo>
                        <a:pt x="36" y="0"/>
                      </a:lnTo>
                      <a:lnTo>
                        <a:pt x="33" y="0"/>
                      </a:lnTo>
                      <a:lnTo>
                        <a:pt x="30" y="0"/>
                      </a:lnTo>
                      <a:lnTo>
                        <a:pt x="28" y="0"/>
                      </a:lnTo>
                      <a:lnTo>
                        <a:pt x="25" y="0"/>
                      </a:lnTo>
                      <a:lnTo>
                        <a:pt x="22" y="1"/>
                      </a:lnTo>
                      <a:lnTo>
                        <a:pt x="20" y="1"/>
                      </a:lnTo>
                      <a:lnTo>
                        <a:pt x="16" y="1"/>
                      </a:lnTo>
                      <a:lnTo>
                        <a:pt x="14" y="1"/>
                      </a:lnTo>
                      <a:lnTo>
                        <a:pt x="11" y="2"/>
                      </a:lnTo>
                      <a:lnTo>
                        <a:pt x="8" y="2"/>
                      </a:lnTo>
                      <a:lnTo>
                        <a:pt x="6" y="2"/>
                      </a:lnTo>
                      <a:lnTo>
                        <a:pt x="4" y="3"/>
                      </a:lnTo>
                      <a:lnTo>
                        <a:pt x="0" y="3"/>
                      </a:lnTo>
                      <a:lnTo>
                        <a:pt x="10" y="24"/>
                      </a:lnTo>
                      <a:lnTo>
                        <a:pt x="12" y="24"/>
                      </a:lnTo>
                      <a:lnTo>
                        <a:pt x="14" y="23"/>
                      </a:lnTo>
                      <a:lnTo>
                        <a:pt x="16" y="23"/>
                      </a:lnTo>
                      <a:lnTo>
                        <a:pt x="19" y="23"/>
                      </a:lnTo>
                      <a:lnTo>
                        <a:pt x="21" y="23"/>
                      </a:lnTo>
                      <a:lnTo>
                        <a:pt x="23" y="22"/>
                      </a:lnTo>
                      <a:lnTo>
                        <a:pt x="25" y="22"/>
                      </a:lnTo>
                      <a:lnTo>
                        <a:pt x="28" y="22"/>
                      </a:lnTo>
                      <a:lnTo>
                        <a:pt x="30" y="22"/>
                      </a:lnTo>
                      <a:lnTo>
                        <a:pt x="32" y="22"/>
                      </a:lnTo>
                      <a:lnTo>
                        <a:pt x="33" y="21"/>
                      </a:lnTo>
                      <a:lnTo>
                        <a:pt x="37" y="21"/>
                      </a:lnTo>
                      <a:lnTo>
                        <a:pt x="38" y="21"/>
                      </a:lnTo>
                      <a:lnTo>
                        <a:pt x="40" y="21"/>
                      </a:lnTo>
                      <a:lnTo>
                        <a:pt x="44" y="21"/>
                      </a:lnTo>
                      <a:lnTo>
                        <a:pt x="45" y="21"/>
                      </a:lnTo>
                      <a:lnTo>
                        <a:pt x="47" y="21"/>
                      </a:lnTo>
                      <a:lnTo>
                        <a:pt x="49" y="21"/>
                      </a:lnTo>
                      <a:lnTo>
                        <a:pt x="52" y="21"/>
                      </a:lnTo>
                      <a:lnTo>
                        <a:pt x="54" y="21"/>
                      </a:lnTo>
                      <a:lnTo>
                        <a:pt x="56" y="21"/>
                      </a:lnTo>
                      <a:lnTo>
                        <a:pt x="58" y="21"/>
                      </a:lnTo>
                      <a:lnTo>
                        <a:pt x="61" y="21"/>
                      </a:lnTo>
                      <a:lnTo>
                        <a:pt x="63" y="22"/>
                      </a:lnTo>
                      <a:lnTo>
                        <a:pt x="65" y="22"/>
                      </a:lnTo>
                      <a:lnTo>
                        <a:pt x="66" y="22"/>
                      </a:lnTo>
                      <a:lnTo>
                        <a:pt x="69" y="22"/>
                      </a:lnTo>
                      <a:lnTo>
                        <a:pt x="71" y="23"/>
                      </a:lnTo>
                      <a:lnTo>
                        <a:pt x="73" y="23"/>
                      </a:lnTo>
                      <a:lnTo>
                        <a:pt x="75" y="23"/>
                      </a:lnTo>
                      <a:lnTo>
                        <a:pt x="76" y="24"/>
                      </a:lnTo>
                      <a:lnTo>
                        <a:pt x="80" y="24"/>
                      </a:lnTo>
                      <a:lnTo>
                        <a:pt x="100" y="18"/>
                      </a:lnTo>
                      <a:lnTo>
                        <a:pt x="80" y="24"/>
                      </a:lnTo>
                      <a:lnTo>
                        <a:pt x="81" y="24"/>
                      </a:lnTo>
                      <a:lnTo>
                        <a:pt x="83" y="24"/>
                      </a:lnTo>
                      <a:lnTo>
                        <a:pt x="86" y="26"/>
                      </a:lnTo>
                      <a:lnTo>
                        <a:pt x="87" y="26"/>
                      </a:lnTo>
                      <a:lnTo>
                        <a:pt x="89" y="24"/>
                      </a:lnTo>
                      <a:lnTo>
                        <a:pt x="90" y="24"/>
                      </a:lnTo>
                      <a:lnTo>
                        <a:pt x="92" y="24"/>
                      </a:lnTo>
                      <a:lnTo>
                        <a:pt x="93" y="23"/>
                      </a:lnTo>
                      <a:lnTo>
                        <a:pt x="95" y="23"/>
                      </a:lnTo>
                      <a:lnTo>
                        <a:pt x="96" y="22"/>
                      </a:lnTo>
                      <a:lnTo>
                        <a:pt x="97" y="22"/>
                      </a:lnTo>
                      <a:lnTo>
                        <a:pt x="98" y="21"/>
                      </a:lnTo>
                      <a:lnTo>
                        <a:pt x="99" y="20"/>
                      </a:lnTo>
                      <a:lnTo>
                        <a:pt x="100" y="19"/>
                      </a:lnTo>
                      <a:lnTo>
                        <a:pt x="101" y="18"/>
                      </a:lnTo>
                      <a:lnTo>
                        <a:pt x="101" y="17"/>
                      </a:lnTo>
                      <a:lnTo>
                        <a:pt x="103" y="15"/>
                      </a:lnTo>
                      <a:lnTo>
                        <a:pt x="103" y="14"/>
                      </a:lnTo>
                      <a:lnTo>
                        <a:pt x="103" y="13"/>
                      </a:lnTo>
                      <a:lnTo>
                        <a:pt x="103" y="12"/>
                      </a:lnTo>
                      <a:lnTo>
                        <a:pt x="101" y="10"/>
                      </a:lnTo>
                      <a:lnTo>
                        <a:pt x="100" y="10"/>
                      </a:lnTo>
                      <a:lnTo>
                        <a:pt x="100" y="9"/>
                      </a:lnTo>
                      <a:lnTo>
                        <a:pt x="99" y="7"/>
                      </a:lnTo>
                      <a:lnTo>
                        <a:pt x="98" y="6"/>
                      </a:lnTo>
                      <a:lnTo>
                        <a:pt x="97" y="6"/>
                      </a:lnTo>
                      <a:lnTo>
                        <a:pt x="96" y="5"/>
                      </a:lnTo>
                      <a:lnTo>
                        <a:pt x="93" y="5"/>
                      </a:lnTo>
                      <a:lnTo>
                        <a:pt x="92" y="4"/>
                      </a:lnTo>
                      <a:lnTo>
                        <a:pt x="90" y="3"/>
                      </a:lnTo>
                      <a:lnTo>
                        <a:pt x="6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60" name="Freeform 163"/>
                <p:cNvSpPr>
                  <a:spLocks/>
                </p:cNvSpPr>
                <p:nvPr/>
              </p:nvSpPr>
              <p:spPr bwMode="auto">
                <a:xfrm>
                  <a:off x="784" y="175"/>
                  <a:ext cx="61" cy="66"/>
                </a:xfrm>
                <a:custGeom>
                  <a:avLst/>
                  <a:gdLst>
                    <a:gd name="T0" fmla="*/ 5 w 188"/>
                    <a:gd name="T1" fmla="*/ 7 h 209"/>
                    <a:gd name="T2" fmla="*/ 10 w 188"/>
                    <a:gd name="T3" fmla="*/ 8 h 209"/>
                    <a:gd name="T4" fmla="*/ 16 w 188"/>
                    <a:gd name="T5" fmla="*/ 10 h 209"/>
                    <a:gd name="T6" fmla="*/ 21 w 188"/>
                    <a:gd name="T7" fmla="*/ 12 h 209"/>
                    <a:gd name="T8" fmla="*/ 26 w 188"/>
                    <a:gd name="T9" fmla="*/ 15 h 209"/>
                    <a:gd name="T10" fmla="*/ 31 w 188"/>
                    <a:gd name="T11" fmla="*/ 18 h 209"/>
                    <a:gd name="T12" fmla="*/ 35 w 188"/>
                    <a:gd name="T13" fmla="*/ 21 h 209"/>
                    <a:gd name="T14" fmla="*/ 39 w 188"/>
                    <a:gd name="T15" fmla="*/ 24 h 209"/>
                    <a:gd name="T16" fmla="*/ 42 w 188"/>
                    <a:gd name="T17" fmla="*/ 28 h 209"/>
                    <a:gd name="T18" fmla="*/ 45 w 188"/>
                    <a:gd name="T19" fmla="*/ 32 h 209"/>
                    <a:gd name="T20" fmla="*/ 47 w 188"/>
                    <a:gd name="T21" fmla="*/ 36 h 209"/>
                    <a:gd name="T22" fmla="*/ 49 w 188"/>
                    <a:gd name="T23" fmla="*/ 40 h 209"/>
                    <a:gd name="T24" fmla="*/ 50 w 188"/>
                    <a:gd name="T25" fmla="*/ 45 h 209"/>
                    <a:gd name="T26" fmla="*/ 50 w 188"/>
                    <a:gd name="T27" fmla="*/ 50 h 209"/>
                    <a:gd name="T28" fmla="*/ 49 w 188"/>
                    <a:gd name="T29" fmla="*/ 54 h 209"/>
                    <a:gd name="T30" fmla="*/ 48 w 188"/>
                    <a:gd name="T31" fmla="*/ 59 h 209"/>
                    <a:gd name="T32" fmla="*/ 46 w 188"/>
                    <a:gd name="T33" fmla="*/ 63 h 209"/>
                    <a:gd name="T34" fmla="*/ 57 w 188"/>
                    <a:gd name="T35" fmla="*/ 63 h 209"/>
                    <a:gd name="T36" fmla="*/ 60 w 188"/>
                    <a:gd name="T37" fmla="*/ 58 h 209"/>
                    <a:gd name="T38" fmla="*/ 61 w 188"/>
                    <a:gd name="T39" fmla="*/ 52 h 209"/>
                    <a:gd name="T40" fmla="*/ 61 w 188"/>
                    <a:gd name="T41" fmla="*/ 47 h 209"/>
                    <a:gd name="T42" fmla="*/ 60 w 188"/>
                    <a:gd name="T43" fmla="*/ 42 h 209"/>
                    <a:gd name="T44" fmla="*/ 59 w 188"/>
                    <a:gd name="T45" fmla="*/ 37 h 209"/>
                    <a:gd name="T46" fmla="*/ 57 w 188"/>
                    <a:gd name="T47" fmla="*/ 32 h 209"/>
                    <a:gd name="T48" fmla="*/ 54 w 188"/>
                    <a:gd name="T49" fmla="*/ 27 h 209"/>
                    <a:gd name="T50" fmla="*/ 50 w 188"/>
                    <a:gd name="T51" fmla="*/ 23 h 209"/>
                    <a:gd name="T52" fmla="*/ 46 w 188"/>
                    <a:gd name="T53" fmla="*/ 18 h 209"/>
                    <a:gd name="T54" fmla="*/ 41 w 188"/>
                    <a:gd name="T55" fmla="*/ 15 h 209"/>
                    <a:gd name="T56" fmla="*/ 36 w 188"/>
                    <a:gd name="T57" fmla="*/ 11 h 209"/>
                    <a:gd name="T58" fmla="*/ 30 w 188"/>
                    <a:gd name="T59" fmla="*/ 8 h 209"/>
                    <a:gd name="T60" fmla="*/ 24 w 188"/>
                    <a:gd name="T61" fmla="*/ 5 h 209"/>
                    <a:gd name="T62" fmla="*/ 18 w 188"/>
                    <a:gd name="T63" fmla="*/ 3 h 209"/>
                    <a:gd name="T64" fmla="*/ 11 w 188"/>
                    <a:gd name="T65" fmla="*/ 1 h 209"/>
                    <a:gd name="T66" fmla="*/ 8 w 188"/>
                    <a:gd name="T67" fmla="*/ 0 h 209"/>
                    <a:gd name="T68" fmla="*/ 6 w 188"/>
                    <a:gd name="T69" fmla="*/ 0 h 209"/>
                    <a:gd name="T70" fmla="*/ 6 w 188"/>
                    <a:gd name="T71" fmla="*/ 0 h 209"/>
                    <a:gd name="T72" fmla="*/ 5 w 188"/>
                    <a:gd name="T73" fmla="*/ 0 h 209"/>
                    <a:gd name="T74" fmla="*/ 3 w 188"/>
                    <a:gd name="T75" fmla="*/ 0 h 209"/>
                    <a:gd name="T76" fmla="*/ 2 w 188"/>
                    <a:gd name="T77" fmla="*/ 1 h 209"/>
                    <a:gd name="T78" fmla="*/ 2 w 188"/>
                    <a:gd name="T79" fmla="*/ 2 h 209"/>
                    <a:gd name="T80" fmla="*/ 1 w 188"/>
                    <a:gd name="T81" fmla="*/ 2 h 209"/>
                    <a:gd name="T82" fmla="*/ 1 w 188"/>
                    <a:gd name="T83" fmla="*/ 3 h 209"/>
                    <a:gd name="T84" fmla="*/ 0 w 188"/>
                    <a:gd name="T85" fmla="*/ 3 h 209"/>
                    <a:gd name="T86" fmla="*/ 0 w 188"/>
                    <a:gd name="T87" fmla="*/ 3 h 209"/>
                    <a:gd name="T88" fmla="*/ 0 w 188"/>
                    <a:gd name="T89" fmla="*/ 4 h 209"/>
                    <a:gd name="T90" fmla="*/ 0 w 188"/>
                    <a:gd name="T91" fmla="*/ 5 h 209"/>
                    <a:gd name="T92" fmla="*/ 1 w 188"/>
                    <a:gd name="T93" fmla="*/ 6 h 209"/>
                    <a:gd name="T94" fmla="*/ 2 w 188"/>
                    <a:gd name="T95" fmla="*/ 6 h 209"/>
                    <a:gd name="T96" fmla="*/ 3 w 188"/>
                    <a:gd name="T97" fmla="*/ 7 h 209"/>
                    <a:gd name="T98" fmla="*/ 4 w 188"/>
                    <a:gd name="T99" fmla="*/ 7 h 209"/>
                    <a:gd name="T100" fmla="*/ 4 w 188"/>
                    <a:gd name="T101" fmla="*/ 7 h 2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8" h="209">
                      <a:moveTo>
                        <a:pt x="13" y="23"/>
                      </a:moveTo>
                      <a:lnTo>
                        <a:pt x="14" y="23"/>
                      </a:lnTo>
                      <a:lnTo>
                        <a:pt x="22" y="24"/>
                      </a:lnTo>
                      <a:lnTo>
                        <a:pt x="31" y="26"/>
                      </a:lnTo>
                      <a:lnTo>
                        <a:pt x="39" y="29"/>
                      </a:lnTo>
                      <a:lnTo>
                        <a:pt x="48" y="32"/>
                      </a:lnTo>
                      <a:lnTo>
                        <a:pt x="56" y="35"/>
                      </a:lnTo>
                      <a:lnTo>
                        <a:pt x="65" y="39"/>
                      </a:lnTo>
                      <a:lnTo>
                        <a:pt x="71" y="42"/>
                      </a:lnTo>
                      <a:lnTo>
                        <a:pt x="79" y="47"/>
                      </a:lnTo>
                      <a:lnTo>
                        <a:pt x="87" y="51"/>
                      </a:lnTo>
                      <a:lnTo>
                        <a:pt x="94" y="56"/>
                      </a:lnTo>
                      <a:lnTo>
                        <a:pt x="101" y="60"/>
                      </a:lnTo>
                      <a:lnTo>
                        <a:pt x="108" y="66"/>
                      </a:lnTo>
                      <a:lnTo>
                        <a:pt x="113" y="72"/>
                      </a:lnTo>
                      <a:lnTo>
                        <a:pt x="119" y="77"/>
                      </a:lnTo>
                      <a:lnTo>
                        <a:pt x="125" y="83"/>
                      </a:lnTo>
                      <a:lnTo>
                        <a:pt x="129" y="89"/>
                      </a:lnTo>
                      <a:lnTo>
                        <a:pt x="134" y="95"/>
                      </a:lnTo>
                      <a:lnTo>
                        <a:pt x="138" y="101"/>
                      </a:lnTo>
                      <a:lnTo>
                        <a:pt x="142" y="108"/>
                      </a:lnTo>
                      <a:lnTo>
                        <a:pt x="145" y="115"/>
                      </a:lnTo>
                      <a:lnTo>
                        <a:pt x="147" y="121"/>
                      </a:lnTo>
                      <a:lnTo>
                        <a:pt x="151" y="128"/>
                      </a:lnTo>
                      <a:lnTo>
                        <a:pt x="152" y="135"/>
                      </a:lnTo>
                      <a:lnTo>
                        <a:pt x="153" y="143"/>
                      </a:lnTo>
                      <a:lnTo>
                        <a:pt x="153" y="150"/>
                      </a:lnTo>
                      <a:lnTo>
                        <a:pt x="153" y="157"/>
                      </a:lnTo>
                      <a:lnTo>
                        <a:pt x="153" y="165"/>
                      </a:lnTo>
                      <a:lnTo>
                        <a:pt x="152" y="171"/>
                      </a:lnTo>
                      <a:lnTo>
                        <a:pt x="150" y="178"/>
                      </a:lnTo>
                      <a:lnTo>
                        <a:pt x="147" y="186"/>
                      </a:lnTo>
                      <a:lnTo>
                        <a:pt x="144" y="193"/>
                      </a:lnTo>
                      <a:lnTo>
                        <a:pt x="141" y="201"/>
                      </a:lnTo>
                      <a:lnTo>
                        <a:pt x="172" y="209"/>
                      </a:lnTo>
                      <a:lnTo>
                        <a:pt x="177" y="200"/>
                      </a:lnTo>
                      <a:lnTo>
                        <a:pt x="180" y="192"/>
                      </a:lnTo>
                      <a:lnTo>
                        <a:pt x="184" y="183"/>
                      </a:lnTo>
                      <a:lnTo>
                        <a:pt x="186" y="175"/>
                      </a:lnTo>
                      <a:lnTo>
                        <a:pt x="187" y="166"/>
                      </a:lnTo>
                      <a:lnTo>
                        <a:pt x="188" y="158"/>
                      </a:lnTo>
                      <a:lnTo>
                        <a:pt x="188" y="149"/>
                      </a:lnTo>
                      <a:lnTo>
                        <a:pt x="187" y="141"/>
                      </a:lnTo>
                      <a:lnTo>
                        <a:pt x="186" y="133"/>
                      </a:lnTo>
                      <a:lnTo>
                        <a:pt x="184" y="125"/>
                      </a:lnTo>
                      <a:lnTo>
                        <a:pt x="181" y="116"/>
                      </a:lnTo>
                      <a:lnTo>
                        <a:pt x="178" y="108"/>
                      </a:lnTo>
                      <a:lnTo>
                        <a:pt x="175" y="101"/>
                      </a:lnTo>
                      <a:lnTo>
                        <a:pt x="170" y="93"/>
                      </a:lnTo>
                      <a:lnTo>
                        <a:pt x="166" y="86"/>
                      </a:lnTo>
                      <a:lnTo>
                        <a:pt x="160" y="78"/>
                      </a:lnTo>
                      <a:lnTo>
                        <a:pt x="154" y="72"/>
                      </a:lnTo>
                      <a:lnTo>
                        <a:pt x="149" y="65"/>
                      </a:lnTo>
                      <a:lnTo>
                        <a:pt x="142" y="58"/>
                      </a:lnTo>
                      <a:lnTo>
                        <a:pt x="134" y="52"/>
                      </a:lnTo>
                      <a:lnTo>
                        <a:pt x="127" y="46"/>
                      </a:lnTo>
                      <a:lnTo>
                        <a:pt x="119" y="40"/>
                      </a:lnTo>
                      <a:lnTo>
                        <a:pt x="111" y="35"/>
                      </a:lnTo>
                      <a:lnTo>
                        <a:pt x="102" y="30"/>
                      </a:lnTo>
                      <a:lnTo>
                        <a:pt x="93" y="25"/>
                      </a:lnTo>
                      <a:lnTo>
                        <a:pt x="84" y="21"/>
                      </a:lnTo>
                      <a:lnTo>
                        <a:pt x="75" y="16"/>
                      </a:lnTo>
                      <a:lnTo>
                        <a:pt x="65" y="13"/>
                      </a:lnTo>
                      <a:lnTo>
                        <a:pt x="54" y="9"/>
                      </a:lnTo>
                      <a:lnTo>
                        <a:pt x="44" y="6"/>
                      </a:lnTo>
                      <a:lnTo>
                        <a:pt x="33" y="4"/>
                      </a:lnTo>
                      <a:lnTo>
                        <a:pt x="23" y="1"/>
                      </a:lnTo>
                      <a:lnTo>
                        <a:pt x="24" y="1"/>
                      </a:lnTo>
                      <a:lnTo>
                        <a:pt x="23" y="1"/>
                      </a:lnTo>
                      <a:lnTo>
                        <a:pt x="20" y="1"/>
                      </a:lnTo>
                      <a:lnTo>
                        <a:pt x="18" y="0"/>
                      </a:lnTo>
                      <a:lnTo>
                        <a:pt x="17" y="0"/>
                      </a:lnTo>
                      <a:lnTo>
                        <a:pt x="15" y="1"/>
                      </a:lnTo>
                      <a:lnTo>
                        <a:pt x="14" y="1"/>
                      </a:lnTo>
                      <a:lnTo>
                        <a:pt x="11" y="1"/>
                      </a:lnTo>
                      <a:lnTo>
                        <a:pt x="10" y="1"/>
                      </a:lnTo>
                      <a:lnTo>
                        <a:pt x="9" y="2"/>
                      </a:lnTo>
                      <a:lnTo>
                        <a:pt x="7" y="2"/>
                      </a:lnTo>
                      <a:lnTo>
                        <a:pt x="6" y="4"/>
                      </a:lnTo>
                      <a:lnTo>
                        <a:pt x="5" y="5"/>
                      </a:lnTo>
                      <a:lnTo>
                        <a:pt x="3" y="5"/>
                      </a:lnTo>
                      <a:lnTo>
                        <a:pt x="3" y="6"/>
                      </a:lnTo>
                      <a:lnTo>
                        <a:pt x="2" y="7"/>
                      </a:lnTo>
                      <a:lnTo>
                        <a:pt x="2" y="8"/>
                      </a:lnTo>
                      <a:lnTo>
                        <a:pt x="1" y="9"/>
                      </a:lnTo>
                      <a:lnTo>
                        <a:pt x="1" y="10"/>
                      </a:lnTo>
                      <a:lnTo>
                        <a:pt x="0" y="11"/>
                      </a:lnTo>
                      <a:lnTo>
                        <a:pt x="1" y="13"/>
                      </a:lnTo>
                      <a:lnTo>
                        <a:pt x="1" y="14"/>
                      </a:lnTo>
                      <a:lnTo>
                        <a:pt x="1" y="15"/>
                      </a:lnTo>
                      <a:lnTo>
                        <a:pt x="1" y="16"/>
                      </a:lnTo>
                      <a:lnTo>
                        <a:pt x="2" y="17"/>
                      </a:lnTo>
                      <a:lnTo>
                        <a:pt x="3" y="18"/>
                      </a:lnTo>
                      <a:lnTo>
                        <a:pt x="3" y="19"/>
                      </a:lnTo>
                      <a:lnTo>
                        <a:pt x="6" y="19"/>
                      </a:lnTo>
                      <a:lnTo>
                        <a:pt x="6" y="21"/>
                      </a:lnTo>
                      <a:lnTo>
                        <a:pt x="8" y="21"/>
                      </a:lnTo>
                      <a:lnTo>
                        <a:pt x="9" y="22"/>
                      </a:lnTo>
                      <a:lnTo>
                        <a:pt x="11" y="22"/>
                      </a:lnTo>
                      <a:lnTo>
                        <a:pt x="14" y="23"/>
                      </a:lnTo>
                      <a:lnTo>
                        <a:pt x="1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61" name="Freeform 164"/>
                <p:cNvSpPr>
                  <a:spLocks/>
                </p:cNvSpPr>
                <p:nvPr/>
              </p:nvSpPr>
              <p:spPr bwMode="auto">
                <a:xfrm>
                  <a:off x="687" y="173"/>
                  <a:ext cx="105" cy="45"/>
                </a:xfrm>
                <a:custGeom>
                  <a:avLst/>
                  <a:gdLst>
                    <a:gd name="T0" fmla="*/ 11 w 322"/>
                    <a:gd name="T1" fmla="*/ 42 h 139"/>
                    <a:gd name="T2" fmla="*/ 13 w 322"/>
                    <a:gd name="T3" fmla="*/ 37 h 139"/>
                    <a:gd name="T4" fmla="*/ 16 w 322"/>
                    <a:gd name="T5" fmla="*/ 33 h 139"/>
                    <a:gd name="T6" fmla="*/ 20 w 322"/>
                    <a:gd name="T7" fmla="*/ 29 h 139"/>
                    <a:gd name="T8" fmla="*/ 23 w 322"/>
                    <a:gd name="T9" fmla="*/ 25 h 139"/>
                    <a:gd name="T10" fmla="*/ 28 w 322"/>
                    <a:gd name="T11" fmla="*/ 21 h 139"/>
                    <a:gd name="T12" fmla="*/ 33 w 322"/>
                    <a:gd name="T13" fmla="*/ 18 h 139"/>
                    <a:gd name="T14" fmla="*/ 38 w 322"/>
                    <a:gd name="T15" fmla="*/ 15 h 139"/>
                    <a:gd name="T16" fmla="*/ 44 w 322"/>
                    <a:gd name="T17" fmla="*/ 13 h 139"/>
                    <a:gd name="T18" fmla="*/ 50 w 322"/>
                    <a:gd name="T19" fmla="*/ 11 h 139"/>
                    <a:gd name="T20" fmla="*/ 57 w 322"/>
                    <a:gd name="T21" fmla="*/ 9 h 139"/>
                    <a:gd name="T22" fmla="*/ 64 w 322"/>
                    <a:gd name="T23" fmla="*/ 8 h 139"/>
                    <a:gd name="T24" fmla="*/ 70 w 322"/>
                    <a:gd name="T25" fmla="*/ 7 h 139"/>
                    <a:gd name="T26" fmla="*/ 78 w 322"/>
                    <a:gd name="T27" fmla="*/ 7 h 139"/>
                    <a:gd name="T28" fmla="*/ 86 w 322"/>
                    <a:gd name="T29" fmla="*/ 7 h 139"/>
                    <a:gd name="T30" fmla="*/ 94 w 322"/>
                    <a:gd name="T31" fmla="*/ 8 h 139"/>
                    <a:gd name="T32" fmla="*/ 102 w 322"/>
                    <a:gd name="T33" fmla="*/ 10 h 139"/>
                    <a:gd name="T34" fmla="*/ 100 w 322"/>
                    <a:gd name="T35" fmla="*/ 2 h 139"/>
                    <a:gd name="T36" fmla="*/ 92 w 322"/>
                    <a:gd name="T37" fmla="*/ 1 h 139"/>
                    <a:gd name="T38" fmla="*/ 83 w 322"/>
                    <a:gd name="T39" fmla="*/ 0 h 139"/>
                    <a:gd name="T40" fmla="*/ 74 w 322"/>
                    <a:gd name="T41" fmla="*/ 0 h 139"/>
                    <a:gd name="T42" fmla="*/ 65 w 322"/>
                    <a:gd name="T43" fmla="*/ 0 h 139"/>
                    <a:gd name="T44" fmla="*/ 57 w 322"/>
                    <a:gd name="T45" fmla="*/ 2 h 139"/>
                    <a:gd name="T46" fmla="*/ 50 w 322"/>
                    <a:gd name="T47" fmla="*/ 3 h 139"/>
                    <a:gd name="T48" fmla="*/ 42 w 322"/>
                    <a:gd name="T49" fmla="*/ 5 h 139"/>
                    <a:gd name="T50" fmla="*/ 35 w 322"/>
                    <a:gd name="T51" fmla="*/ 8 h 139"/>
                    <a:gd name="T52" fmla="*/ 28 w 322"/>
                    <a:gd name="T53" fmla="*/ 11 h 139"/>
                    <a:gd name="T54" fmla="*/ 23 w 322"/>
                    <a:gd name="T55" fmla="*/ 14 h 139"/>
                    <a:gd name="T56" fmla="*/ 17 w 322"/>
                    <a:gd name="T57" fmla="*/ 18 h 139"/>
                    <a:gd name="T58" fmla="*/ 12 w 322"/>
                    <a:gd name="T59" fmla="*/ 23 h 139"/>
                    <a:gd name="T60" fmla="*/ 8 w 322"/>
                    <a:gd name="T61" fmla="*/ 27 h 139"/>
                    <a:gd name="T62" fmla="*/ 4 w 322"/>
                    <a:gd name="T63" fmla="*/ 32 h 139"/>
                    <a:gd name="T64" fmla="*/ 1 w 322"/>
                    <a:gd name="T65" fmla="*/ 38 h 139"/>
                    <a:gd name="T66" fmla="*/ 11 w 322"/>
                    <a:gd name="T67" fmla="*/ 42 h 139"/>
                    <a:gd name="T68" fmla="*/ 0 w 322"/>
                    <a:gd name="T69" fmla="*/ 41 h 139"/>
                    <a:gd name="T70" fmla="*/ 0 w 322"/>
                    <a:gd name="T71" fmla="*/ 41 h 139"/>
                    <a:gd name="T72" fmla="*/ 0 w 322"/>
                    <a:gd name="T73" fmla="*/ 42 h 139"/>
                    <a:gd name="T74" fmla="*/ 1 w 322"/>
                    <a:gd name="T75" fmla="*/ 43 h 139"/>
                    <a:gd name="T76" fmla="*/ 1 w 322"/>
                    <a:gd name="T77" fmla="*/ 44 h 139"/>
                    <a:gd name="T78" fmla="*/ 2 w 322"/>
                    <a:gd name="T79" fmla="*/ 44 h 139"/>
                    <a:gd name="T80" fmla="*/ 3 w 322"/>
                    <a:gd name="T81" fmla="*/ 44 h 139"/>
                    <a:gd name="T82" fmla="*/ 4 w 322"/>
                    <a:gd name="T83" fmla="*/ 45 h 139"/>
                    <a:gd name="T84" fmla="*/ 5 w 322"/>
                    <a:gd name="T85" fmla="*/ 45 h 139"/>
                    <a:gd name="T86" fmla="*/ 6 w 322"/>
                    <a:gd name="T87" fmla="*/ 45 h 139"/>
                    <a:gd name="T88" fmla="*/ 7 w 322"/>
                    <a:gd name="T89" fmla="*/ 45 h 139"/>
                    <a:gd name="T90" fmla="*/ 8 w 322"/>
                    <a:gd name="T91" fmla="*/ 44 h 139"/>
                    <a:gd name="T92" fmla="*/ 9 w 322"/>
                    <a:gd name="T93" fmla="*/ 44 h 139"/>
                    <a:gd name="T94" fmla="*/ 9 w 322"/>
                    <a:gd name="T95" fmla="*/ 44 h 139"/>
                    <a:gd name="T96" fmla="*/ 10 w 322"/>
                    <a:gd name="T97" fmla="*/ 43 h 139"/>
                    <a:gd name="T98" fmla="*/ 11 w 322"/>
                    <a:gd name="T99" fmla="*/ 43 h 139"/>
                    <a:gd name="T100" fmla="*/ 0 w 322"/>
                    <a:gd name="T101" fmla="*/ 40 h 1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2" h="139">
                      <a:moveTo>
                        <a:pt x="1" y="125"/>
                      </a:moveTo>
                      <a:lnTo>
                        <a:pt x="34" y="131"/>
                      </a:lnTo>
                      <a:lnTo>
                        <a:pt x="37" y="123"/>
                      </a:lnTo>
                      <a:lnTo>
                        <a:pt x="41" y="115"/>
                      </a:lnTo>
                      <a:lnTo>
                        <a:pt x="44" y="108"/>
                      </a:lnTo>
                      <a:lnTo>
                        <a:pt x="50" y="101"/>
                      </a:lnTo>
                      <a:lnTo>
                        <a:pt x="54" y="94"/>
                      </a:lnTo>
                      <a:lnTo>
                        <a:pt x="60" y="89"/>
                      </a:lnTo>
                      <a:lnTo>
                        <a:pt x="66" y="82"/>
                      </a:lnTo>
                      <a:lnTo>
                        <a:pt x="72" y="76"/>
                      </a:lnTo>
                      <a:lnTo>
                        <a:pt x="79" y="71"/>
                      </a:lnTo>
                      <a:lnTo>
                        <a:pt x="86" y="66"/>
                      </a:lnTo>
                      <a:lnTo>
                        <a:pt x="93" y="60"/>
                      </a:lnTo>
                      <a:lnTo>
                        <a:pt x="101" y="56"/>
                      </a:lnTo>
                      <a:lnTo>
                        <a:pt x="109" y="51"/>
                      </a:lnTo>
                      <a:lnTo>
                        <a:pt x="117" y="47"/>
                      </a:lnTo>
                      <a:lnTo>
                        <a:pt x="126" y="43"/>
                      </a:lnTo>
                      <a:lnTo>
                        <a:pt x="135" y="40"/>
                      </a:lnTo>
                      <a:lnTo>
                        <a:pt x="145" y="37"/>
                      </a:lnTo>
                      <a:lnTo>
                        <a:pt x="154" y="33"/>
                      </a:lnTo>
                      <a:lnTo>
                        <a:pt x="164" y="31"/>
                      </a:lnTo>
                      <a:lnTo>
                        <a:pt x="174" y="29"/>
                      </a:lnTo>
                      <a:lnTo>
                        <a:pt x="185" y="26"/>
                      </a:lnTo>
                      <a:lnTo>
                        <a:pt x="195" y="25"/>
                      </a:lnTo>
                      <a:lnTo>
                        <a:pt x="206" y="24"/>
                      </a:lnTo>
                      <a:lnTo>
                        <a:pt x="216" y="23"/>
                      </a:lnTo>
                      <a:lnTo>
                        <a:pt x="228" y="23"/>
                      </a:lnTo>
                      <a:lnTo>
                        <a:pt x="240" y="22"/>
                      </a:lnTo>
                      <a:lnTo>
                        <a:pt x="251" y="23"/>
                      </a:lnTo>
                      <a:lnTo>
                        <a:pt x="263" y="23"/>
                      </a:lnTo>
                      <a:lnTo>
                        <a:pt x="275" y="24"/>
                      </a:lnTo>
                      <a:lnTo>
                        <a:pt x="287" y="26"/>
                      </a:lnTo>
                      <a:lnTo>
                        <a:pt x="299" y="27"/>
                      </a:lnTo>
                      <a:lnTo>
                        <a:pt x="312" y="30"/>
                      </a:lnTo>
                      <a:lnTo>
                        <a:pt x="322" y="9"/>
                      </a:lnTo>
                      <a:lnTo>
                        <a:pt x="308" y="6"/>
                      </a:lnTo>
                      <a:lnTo>
                        <a:pt x="295" y="5"/>
                      </a:lnTo>
                      <a:lnTo>
                        <a:pt x="281" y="2"/>
                      </a:lnTo>
                      <a:lnTo>
                        <a:pt x="266" y="1"/>
                      </a:lnTo>
                      <a:lnTo>
                        <a:pt x="253" y="0"/>
                      </a:lnTo>
                      <a:lnTo>
                        <a:pt x="240" y="0"/>
                      </a:lnTo>
                      <a:lnTo>
                        <a:pt x="227" y="0"/>
                      </a:lnTo>
                      <a:lnTo>
                        <a:pt x="214" y="1"/>
                      </a:lnTo>
                      <a:lnTo>
                        <a:pt x="200" y="1"/>
                      </a:lnTo>
                      <a:lnTo>
                        <a:pt x="188" y="4"/>
                      </a:lnTo>
                      <a:lnTo>
                        <a:pt x="175" y="5"/>
                      </a:lnTo>
                      <a:lnTo>
                        <a:pt x="164" y="7"/>
                      </a:lnTo>
                      <a:lnTo>
                        <a:pt x="152" y="10"/>
                      </a:lnTo>
                      <a:lnTo>
                        <a:pt x="140" y="13"/>
                      </a:lnTo>
                      <a:lnTo>
                        <a:pt x="129" y="16"/>
                      </a:lnTo>
                      <a:lnTo>
                        <a:pt x="118" y="21"/>
                      </a:lnTo>
                      <a:lnTo>
                        <a:pt x="107" y="24"/>
                      </a:lnTo>
                      <a:lnTo>
                        <a:pt x="97" y="29"/>
                      </a:lnTo>
                      <a:lnTo>
                        <a:pt x="87" y="34"/>
                      </a:lnTo>
                      <a:lnTo>
                        <a:pt x="78" y="39"/>
                      </a:lnTo>
                      <a:lnTo>
                        <a:pt x="69" y="44"/>
                      </a:lnTo>
                      <a:lnTo>
                        <a:pt x="60" y="50"/>
                      </a:lnTo>
                      <a:lnTo>
                        <a:pt x="52" y="57"/>
                      </a:lnTo>
                      <a:lnTo>
                        <a:pt x="44" y="63"/>
                      </a:lnTo>
                      <a:lnTo>
                        <a:pt x="37" y="71"/>
                      </a:lnTo>
                      <a:lnTo>
                        <a:pt x="30" y="77"/>
                      </a:lnTo>
                      <a:lnTo>
                        <a:pt x="24" y="84"/>
                      </a:lnTo>
                      <a:lnTo>
                        <a:pt x="18" y="92"/>
                      </a:lnTo>
                      <a:lnTo>
                        <a:pt x="13" y="100"/>
                      </a:lnTo>
                      <a:lnTo>
                        <a:pt x="8" y="108"/>
                      </a:lnTo>
                      <a:lnTo>
                        <a:pt x="4" y="116"/>
                      </a:lnTo>
                      <a:lnTo>
                        <a:pt x="1" y="125"/>
                      </a:lnTo>
                      <a:lnTo>
                        <a:pt x="34" y="131"/>
                      </a:lnTo>
                      <a:lnTo>
                        <a:pt x="1" y="125"/>
                      </a:lnTo>
                      <a:lnTo>
                        <a:pt x="0" y="126"/>
                      </a:lnTo>
                      <a:lnTo>
                        <a:pt x="0" y="127"/>
                      </a:lnTo>
                      <a:lnTo>
                        <a:pt x="0" y="128"/>
                      </a:lnTo>
                      <a:lnTo>
                        <a:pt x="0" y="129"/>
                      </a:lnTo>
                      <a:lnTo>
                        <a:pt x="1" y="131"/>
                      </a:lnTo>
                      <a:lnTo>
                        <a:pt x="1" y="132"/>
                      </a:lnTo>
                      <a:lnTo>
                        <a:pt x="2" y="133"/>
                      </a:lnTo>
                      <a:lnTo>
                        <a:pt x="2" y="134"/>
                      </a:lnTo>
                      <a:lnTo>
                        <a:pt x="3" y="135"/>
                      </a:lnTo>
                      <a:lnTo>
                        <a:pt x="4" y="135"/>
                      </a:lnTo>
                      <a:lnTo>
                        <a:pt x="7" y="136"/>
                      </a:lnTo>
                      <a:lnTo>
                        <a:pt x="8" y="136"/>
                      </a:lnTo>
                      <a:lnTo>
                        <a:pt x="9" y="137"/>
                      </a:lnTo>
                      <a:lnTo>
                        <a:pt x="10" y="137"/>
                      </a:lnTo>
                      <a:lnTo>
                        <a:pt x="11" y="139"/>
                      </a:lnTo>
                      <a:lnTo>
                        <a:pt x="13" y="139"/>
                      </a:lnTo>
                      <a:lnTo>
                        <a:pt x="15" y="139"/>
                      </a:lnTo>
                      <a:lnTo>
                        <a:pt x="16" y="139"/>
                      </a:lnTo>
                      <a:lnTo>
                        <a:pt x="18" y="139"/>
                      </a:lnTo>
                      <a:lnTo>
                        <a:pt x="19" y="139"/>
                      </a:lnTo>
                      <a:lnTo>
                        <a:pt x="21" y="139"/>
                      </a:lnTo>
                      <a:lnTo>
                        <a:pt x="22" y="139"/>
                      </a:lnTo>
                      <a:lnTo>
                        <a:pt x="25" y="137"/>
                      </a:lnTo>
                      <a:lnTo>
                        <a:pt x="26" y="137"/>
                      </a:lnTo>
                      <a:lnTo>
                        <a:pt x="27" y="136"/>
                      </a:lnTo>
                      <a:lnTo>
                        <a:pt x="28" y="136"/>
                      </a:lnTo>
                      <a:lnTo>
                        <a:pt x="29" y="135"/>
                      </a:lnTo>
                      <a:lnTo>
                        <a:pt x="30" y="135"/>
                      </a:lnTo>
                      <a:lnTo>
                        <a:pt x="32" y="134"/>
                      </a:lnTo>
                      <a:lnTo>
                        <a:pt x="33" y="133"/>
                      </a:lnTo>
                      <a:lnTo>
                        <a:pt x="34" y="132"/>
                      </a:lnTo>
                      <a:lnTo>
                        <a:pt x="34" y="131"/>
                      </a:lnTo>
                      <a:lnTo>
                        <a:pt x="1"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62" name="Freeform 165"/>
                <p:cNvSpPr>
                  <a:spLocks/>
                </p:cNvSpPr>
                <p:nvPr/>
              </p:nvSpPr>
              <p:spPr bwMode="auto">
                <a:xfrm>
                  <a:off x="689" y="196"/>
                  <a:ext cx="19" cy="19"/>
                </a:xfrm>
                <a:custGeom>
                  <a:avLst/>
                  <a:gdLst>
                    <a:gd name="T0" fmla="*/ 9 w 61"/>
                    <a:gd name="T1" fmla="*/ 1 h 56"/>
                    <a:gd name="T2" fmla="*/ 8 w 61"/>
                    <a:gd name="T3" fmla="*/ 3 h 56"/>
                    <a:gd name="T4" fmla="*/ 7 w 61"/>
                    <a:gd name="T5" fmla="*/ 3 h 56"/>
                    <a:gd name="T6" fmla="*/ 7 w 61"/>
                    <a:gd name="T7" fmla="*/ 4 h 56"/>
                    <a:gd name="T8" fmla="*/ 6 w 61"/>
                    <a:gd name="T9" fmla="*/ 6 h 56"/>
                    <a:gd name="T10" fmla="*/ 5 w 61"/>
                    <a:gd name="T11" fmla="*/ 6 h 56"/>
                    <a:gd name="T12" fmla="*/ 5 w 61"/>
                    <a:gd name="T13" fmla="*/ 7 h 56"/>
                    <a:gd name="T14" fmla="*/ 4 w 61"/>
                    <a:gd name="T15" fmla="*/ 8 h 56"/>
                    <a:gd name="T16" fmla="*/ 3 w 61"/>
                    <a:gd name="T17" fmla="*/ 10 h 56"/>
                    <a:gd name="T18" fmla="*/ 3 w 61"/>
                    <a:gd name="T19" fmla="*/ 10 h 56"/>
                    <a:gd name="T20" fmla="*/ 2 w 61"/>
                    <a:gd name="T21" fmla="*/ 12 h 56"/>
                    <a:gd name="T22" fmla="*/ 2 w 61"/>
                    <a:gd name="T23" fmla="*/ 13 h 56"/>
                    <a:gd name="T24" fmla="*/ 1 w 61"/>
                    <a:gd name="T25" fmla="*/ 13 h 56"/>
                    <a:gd name="T26" fmla="*/ 1 w 61"/>
                    <a:gd name="T27" fmla="*/ 15 h 56"/>
                    <a:gd name="T28" fmla="*/ 1 w 61"/>
                    <a:gd name="T29" fmla="*/ 16 h 56"/>
                    <a:gd name="T30" fmla="*/ 0 w 61"/>
                    <a:gd name="T31" fmla="*/ 17 h 56"/>
                    <a:gd name="T32" fmla="*/ 0 w 61"/>
                    <a:gd name="T33" fmla="*/ 18 h 56"/>
                    <a:gd name="T34" fmla="*/ 11 w 61"/>
                    <a:gd name="T35" fmla="*/ 19 h 56"/>
                    <a:gd name="T36" fmla="*/ 11 w 61"/>
                    <a:gd name="T37" fmla="*/ 18 h 56"/>
                    <a:gd name="T38" fmla="*/ 11 w 61"/>
                    <a:gd name="T39" fmla="*/ 17 h 56"/>
                    <a:gd name="T40" fmla="*/ 12 w 61"/>
                    <a:gd name="T41" fmla="*/ 16 h 56"/>
                    <a:gd name="T42" fmla="*/ 12 w 61"/>
                    <a:gd name="T43" fmla="*/ 15 h 56"/>
                    <a:gd name="T44" fmla="*/ 12 w 61"/>
                    <a:gd name="T45" fmla="*/ 15 h 56"/>
                    <a:gd name="T46" fmla="*/ 13 w 61"/>
                    <a:gd name="T47" fmla="*/ 13 h 56"/>
                    <a:gd name="T48" fmla="*/ 13 w 61"/>
                    <a:gd name="T49" fmla="*/ 13 h 56"/>
                    <a:gd name="T50" fmla="*/ 14 w 61"/>
                    <a:gd name="T51" fmla="*/ 12 h 56"/>
                    <a:gd name="T52" fmla="*/ 14 w 61"/>
                    <a:gd name="T53" fmla="*/ 11 h 56"/>
                    <a:gd name="T54" fmla="*/ 15 w 61"/>
                    <a:gd name="T55" fmla="*/ 10 h 56"/>
                    <a:gd name="T56" fmla="*/ 15 w 61"/>
                    <a:gd name="T57" fmla="*/ 9 h 56"/>
                    <a:gd name="T58" fmla="*/ 16 w 61"/>
                    <a:gd name="T59" fmla="*/ 8 h 56"/>
                    <a:gd name="T60" fmla="*/ 17 w 61"/>
                    <a:gd name="T61" fmla="*/ 7 h 56"/>
                    <a:gd name="T62" fmla="*/ 17 w 61"/>
                    <a:gd name="T63" fmla="*/ 7 h 56"/>
                    <a:gd name="T64" fmla="*/ 18 w 61"/>
                    <a:gd name="T65" fmla="*/ 6 h 56"/>
                    <a:gd name="T66" fmla="*/ 18 w 61"/>
                    <a:gd name="T67" fmla="*/ 1 h 56"/>
                    <a:gd name="T68" fmla="*/ 18 w 61"/>
                    <a:gd name="T69" fmla="*/ 5 h 56"/>
                    <a:gd name="T70" fmla="*/ 19 w 61"/>
                    <a:gd name="T71" fmla="*/ 4 h 56"/>
                    <a:gd name="T72" fmla="*/ 19 w 61"/>
                    <a:gd name="T73" fmla="*/ 4 h 56"/>
                    <a:gd name="T74" fmla="*/ 19 w 61"/>
                    <a:gd name="T75" fmla="*/ 3 h 56"/>
                    <a:gd name="T76" fmla="*/ 19 w 61"/>
                    <a:gd name="T77" fmla="*/ 2 h 56"/>
                    <a:gd name="T78" fmla="*/ 18 w 61"/>
                    <a:gd name="T79" fmla="*/ 2 h 56"/>
                    <a:gd name="T80" fmla="*/ 18 w 61"/>
                    <a:gd name="T81" fmla="*/ 1 h 56"/>
                    <a:gd name="T82" fmla="*/ 17 w 61"/>
                    <a:gd name="T83" fmla="*/ 1 h 56"/>
                    <a:gd name="T84" fmla="*/ 16 w 61"/>
                    <a:gd name="T85" fmla="*/ 0 h 56"/>
                    <a:gd name="T86" fmla="*/ 15 w 61"/>
                    <a:gd name="T87" fmla="*/ 0 h 56"/>
                    <a:gd name="T88" fmla="*/ 14 w 61"/>
                    <a:gd name="T89" fmla="*/ 0 h 56"/>
                    <a:gd name="T90" fmla="*/ 13 w 61"/>
                    <a:gd name="T91" fmla="*/ 0 h 56"/>
                    <a:gd name="T92" fmla="*/ 12 w 61"/>
                    <a:gd name="T93" fmla="*/ 0 h 56"/>
                    <a:gd name="T94" fmla="*/ 11 w 61"/>
                    <a:gd name="T95" fmla="*/ 0 h 56"/>
                    <a:gd name="T96" fmla="*/ 10 w 61"/>
                    <a:gd name="T97" fmla="*/ 1 h 56"/>
                    <a:gd name="T98" fmla="*/ 10 w 61"/>
                    <a:gd name="T99" fmla="*/ 1 h 56"/>
                    <a:gd name="T100" fmla="*/ 10 w 61"/>
                    <a:gd name="T101" fmla="*/ 6 h 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1" h="56">
                      <a:moveTo>
                        <a:pt x="31" y="18"/>
                      </a:moveTo>
                      <a:lnTo>
                        <a:pt x="29" y="4"/>
                      </a:lnTo>
                      <a:lnTo>
                        <a:pt x="28" y="7"/>
                      </a:lnTo>
                      <a:lnTo>
                        <a:pt x="26" y="8"/>
                      </a:lnTo>
                      <a:lnTo>
                        <a:pt x="25" y="9"/>
                      </a:lnTo>
                      <a:lnTo>
                        <a:pt x="24" y="10"/>
                      </a:lnTo>
                      <a:lnTo>
                        <a:pt x="23" y="12"/>
                      </a:lnTo>
                      <a:lnTo>
                        <a:pt x="21" y="13"/>
                      </a:lnTo>
                      <a:lnTo>
                        <a:pt x="20" y="15"/>
                      </a:lnTo>
                      <a:lnTo>
                        <a:pt x="19" y="17"/>
                      </a:lnTo>
                      <a:lnTo>
                        <a:pt x="18" y="18"/>
                      </a:lnTo>
                      <a:lnTo>
                        <a:pt x="17" y="19"/>
                      </a:lnTo>
                      <a:lnTo>
                        <a:pt x="16" y="20"/>
                      </a:lnTo>
                      <a:lnTo>
                        <a:pt x="15" y="22"/>
                      </a:lnTo>
                      <a:lnTo>
                        <a:pt x="14" y="24"/>
                      </a:lnTo>
                      <a:lnTo>
                        <a:pt x="14" y="25"/>
                      </a:lnTo>
                      <a:lnTo>
                        <a:pt x="12" y="27"/>
                      </a:lnTo>
                      <a:lnTo>
                        <a:pt x="11" y="28"/>
                      </a:lnTo>
                      <a:lnTo>
                        <a:pt x="10" y="29"/>
                      </a:lnTo>
                      <a:lnTo>
                        <a:pt x="9" y="30"/>
                      </a:lnTo>
                      <a:lnTo>
                        <a:pt x="9" y="33"/>
                      </a:lnTo>
                      <a:lnTo>
                        <a:pt x="8" y="34"/>
                      </a:lnTo>
                      <a:lnTo>
                        <a:pt x="8" y="35"/>
                      </a:lnTo>
                      <a:lnTo>
                        <a:pt x="6" y="37"/>
                      </a:lnTo>
                      <a:lnTo>
                        <a:pt x="6" y="38"/>
                      </a:lnTo>
                      <a:lnTo>
                        <a:pt x="4" y="39"/>
                      </a:lnTo>
                      <a:lnTo>
                        <a:pt x="4" y="42"/>
                      </a:lnTo>
                      <a:lnTo>
                        <a:pt x="3" y="43"/>
                      </a:lnTo>
                      <a:lnTo>
                        <a:pt x="3" y="44"/>
                      </a:lnTo>
                      <a:lnTo>
                        <a:pt x="2" y="46"/>
                      </a:lnTo>
                      <a:lnTo>
                        <a:pt x="2" y="47"/>
                      </a:lnTo>
                      <a:lnTo>
                        <a:pt x="1" y="49"/>
                      </a:lnTo>
                      <a:lnTo>
                        <a:pt x="1" y="50"/>
                      </a:lnTo>
                      <a:lnTo>
                        <a:pt x="0" y="52"/>
                      </a:lnTo>
                      <a:lnTo>
                        <a:pt x="34" y="56"/>
                      </a:lnTo>
                      <a:lnTo>
                        <a:pt x="34" y="55"/>
                      </a:lnTo>
                      <a:lnTo>
                        <a:pt x="35" y="54"/>
                      </a:lnTo>
                      <a:lnTo>
                        <a:pt x="35" y="53"/>
                      </a:lnTo>
                      <a:lnTo>
                        <a:pt x="35" y="52"/>
                      </a:lnTo>
                      <a:lnTo>
                        <a:pt x="36" y="50"/>
                      </a:lnTo>
                      <a:lnTo>
                        <a:pt x="36" y="49"/>
                      </a:lnTo>
                      <a:lnTo>
                        <a:pt x="37" y="47"/>
                      </a:lnTo>
                      <a:lnTo>
                        <a:pt x="38" y="46"/>
                      </a:lnTo>
                      <a:lnTo>
                        <a:pt x="38" y="45"/>
                      </a:lnTo>
                      <a:lnTo>
                        <a:pt x="38" y="44"/>
                      </a:lnTo>
                      <a:lnTo>
                        <a:pt x="40" y="43"/>
                      </a:lnTo>
                      <a:lnTo>
                        <a:pt x="41" y="41"/>
                      </a:lnTo>
                      <a:lnTo>
                        <a:pt x="41" y="39"/>
                      </a:lnTo>
                      <a:lnTo>
                        <a:pt x="42" y="38"/>
                      </a:lnTo>
                      <a:lnTo>
                        <a:pt x="42" y="37"/>
                      </a:lnTo>
                      <a:lnTo>
                        <a:pt x="43" y="36"/>
                      </a:lnTo>
                      <a:lnTo>
                        <a:pt x="44" y="35"/>
                      </a:lnTo>
                      <a:lnTo>
                        <a:pt x="45" y="34"/>
                      </a:lnTo>
                      <a:lnTo>
                        <a:pt x="45" y="33"/>
                      </a:lnTo>
                      <a:lnTo>
                        <a:pt x="46" y="32"/>
                      </a:lnTo>
                      <a:lnTo>
                        <a:pt x="48" y="30"/>
                      </a:lnTo>
                      <a:lnTo>
                        <a:pt x="48" y="28"/>
                      </a:lnTo>
                      <a:lnTo>
                        <a:pt x="49" y="27"/>
                      </a:lnTo>
                      <a:lnTo>
                        <a:pt x="50" y="26"/>
                      </a:lnTo>
                      <a:lnTo>
                        <a:pt x="51" y="25"/>
                      </a:lnTo>
                      <a:lnTo>
                        <a:pt x="52" y="24"/>
                      </a:lnTo>
                      <a:lnTo>
                        <a:pt x="53" y="22"/>
                      </a:lnTo>
                      <a:lnTo>
                        <a:pt x="54" y="21"/>
                      </a:lnTo>
                      <a:lnTo>
                        <a:pt x="54" y="20"/>
                      </a:lnTo>
                      <a:lnTo>
                        <a:pt x="55" y="19"/>
                      </a:lnTo>
                      <a:lnTo>
                        <a:pt x="57" y="18"/>
                      </a:lnTo>
                      <a:lnTo>
                        <a:pt x="58" y="17"/>
                      </a:lnTo>
                      <a:lnTo>
                        <a:pt x="57" y="3"/>
                      </a:lnTo>
                      <a:lnTo>
                        <a:pt x="58" y="17"/>
                      </a:lnTo>
                      <a:lnTo>
                        <a:pt x="59" y="16"/>
                      </a:lnTo>
                      <a:lnTo>
                        <a:pt x="60" y="15"/>
                      </a:lnTo>
                      <a:lnTo>
                        <a:pt x="61" y="13"/>
                      </a:lnTo>
                      <a:lnTo>
                        <a:pt x="61" y="12"/>
                      </a:lnTo>
                      <a:lnTo>
                        <a:pt x="61" y="11"/>
                      </a:lnTo>
                      <a:lnTo>
                        <a:pt x="61" y="10"/>
                      </a:lnTo>
                      <a:lnTo>
                        <a:pt x="61" y="9"/>
                      </a:lnTo>
                      <a:lnTo>
                        <a:pt x="60" y="8"/>
                      </a:lnTo>
                      <a:lnTo>
                        <a:pt x="60" y="7"/>
                      </a:lnTo>
                      <a:lnTo>
                        <a:pt x="59" y="5"/>
                      </a:lnTo>
                      <a:lnTo>
                        <a:pt x="58" y="4"/>
                      </a:lnTo>
                      <a:lnTo>
                        <a:pt x="57" y="3"/>
                      </a:lnTo>
                      <a:lnTo>
                        <a:pt x="55" y="3"/>
                      </a:lnTo>
                      <a:lnTo>
                        <a:pt x="54" y="2"/>
                      </a:lnTo>
                      <a:lnTo>
                        <a:pt x="53" y="2"/>
                      </a:lnTo>
                      <a:lnTo>
                        <a:pt x="51" y="1"/>
                      </a:lnTo>
                      <a:lnTo>
                        <a:pt x="50" y="1"/>
                      </a:lnTo>
                      <a:lnTo>
                        <a:pt x="49" y="0"/>
                      </a:lnTo>
                      <a:lnTo>
                        <a:pt x="46" y="0"/>
                      </a:lnTo>
                      <a:lnTo>
                        <a:pt x="45" y="0"/>
                      </a:lnTo>
                      <a:lnTo>
                        <a:pt x="44" y="0"/>
                      </a:lnTo>
                      <a:lnTo>
                        <a:pt x="42" y="0"/>
                      </a:lnTo>
                      <a:lnTo>
                        <a:pt x="41" y="0"/>
                      </a:lnTo>
                      <a:lnTo>
                        <a:pt x="38" y="0"/>
                      </a:lnTo>
                      <a:lnTo>
                        <a:pt x="37" y="0"/>
                      </a:lnTo>
                      <a:lnTo>
                        <a:pt x="36" y="1"/>
                      </a:lnTo>
                      <a:lnTo>
                        <a:pt x="35" y="1"/>
                      </a:lnTo>
                      <a:lnTo>
                        <a:pt x="33" y="2"/>
                      </a:lnTo>
                      <a:lnTo>
                        <a:pt x="32" y="3"/>
                      </a:lnTo>
                      <a:lnTo>
                        <a:pt x="31" y="3"/>
                      </a:lnTo>
                      <a:lnTo>
                        <a:pt x="29" y="4"/>
                      </a:lnTo>
                      <a:lnTo>
                        <a:pt x="3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63" name="Freeform 166"/>
                <p:cNvSpPr>
                  <a:spLocks/>
                </p:cNvSpPr>
                <p:nvPr/>
              </p:nvSpPr>
              <p:spPr bwMode="auto">
                <a:xfrm>
                  <a:off x="599" y="185"/>
                  <a:ext cx="108" cy="30"/>
                </a:xfrm>
                <a:custGeom>
                  <a:avLst/>
                  <a:gdLst>
                    <a:gd name="T0" fmla="*/ 11 w 335"/>
                    <a:gd name="T1" fmla="*/ 28 h 96"/>
                    <a:gd name="T2" fmla="*/ 15 w 335"/>
                    <a:gd name="T3" fmla="*/ 23 h 96"/>
                    <a:gd name="T4" fmla="*/ 20 w 335"/>
                    <a:gd name="T5" fmla="*/ 19 h 96"/>
                    <a:gd name="T6" fmla="*/ 25 w 335"/>
                    <a:gd name="T7" fmla="*/ 16 h 96"/>
                    <a:gd name="T8" fmla="*/ 31 w 335"/>
                    <a:gd name="T9" fmla="*/ 13 h 96"/>
                    <a:gd name="T10" fmla="*/ 36 w 335"/>
                    <a:gd name="T11" fmla="*/ 11 h 96"/>
                    <a:gd name="T12" fmla="*/ 43 w 335"/>
                    <a:gd name="T13" fmla="*/ 9 h 96"/>
                    <a:gd name="T14" fmla="*/ 49 w 335"/>
                    <a:gd name="T15" fmla="*/ 8 h 96"/>
                    <a:gd name="T16" fmla="*/ 56 w 335"/>
                    <a:gd name="T17" fmla="*/ 7 h 96"/>
                    <a:gd name="T18" fmla="*/ 63 w 335"/>
                    <a:gd name="T19" fmla="*/ 7 h 96"/>
                    <a:gd name="T20" fmla="*/ 69 w 335"/>
                    <a:gd name="T21" fmla="*/ 8 h 96"/>
                    <a:gd name="T22" fmla="*/ 75 w 335"/>
                    <a:gd name="T23" fmla="*/ 8 h 96"/>
                    <a:gd name="T24" fmla="*/ 81 w 335"/>
                    <a:gd name="T25" fmla="*/ 9 h 96"/>
                    <a:gd name="T26" fmla="*/ 87 w 335"/>
                    <a:gd name="T27" fmla="*/ 11 h 96"/>
                    <a:gd name="T28" fmla="*/ 91 w 335"/>
                    <a:gd name="T29" fmla="*/ 13 h 96"/>
                    <a:gd name="T30" fmla="*/ 96 w 335"/>
                    <a:gd name="T31" fmla="*/ 15 h 96"/>
                    <a:gd name="T32" fmla="*/ 100 w 335"/>
                    <a:gd name="T33" fmla="*/ 18 h 96"/>
                    <a:gd name="T34" fmla="*/ 106 w 335"/>
                    <a:gd name="T35" fmla="*/ 11 h 96"/>
                    <a:gd name="T36" fmla="*/ 101 w 335"/>
                    <a:gd name="T37" fmla="*/ 8 h 96"/>
                    <a:gd name="T38" fmla="*/ 95 w 335"/>
                    <a:gd name="T39" fmla="*/ 6 h 96"/>
                    <a:gd name="T40" fmla="*/ 88 w 335"/>
                    <a:gd name="T41" fmla="*/ 4 h 96"/>
                    <a:gd name="T42" fmla="*/ 81 w 335"/>
                    <a:gd name="T43" fmla="*/ 2 h 96"/>
                    <a:gd name="T44" fmla="*/ 74 w 335"/>
                    <a:gd name="T45" fmla="*/ 1 h 96"/>
                    <a:gd name="T46" fmla="*/ 66 w 335"/>
                    <a:gd name="T47" fmla="*/ 1 h 96"/>
                    <a:gd name="T48" fmla="*/ 59 w 335"/>
                    <a:gd name="T49" fmla="*/ 0 h 96"/>
                    <a:gd name="T50" fmla="*/ 51 w 335"/>
                    <a:gd name="T51" fmla="*/ 1 h 96"/>
                    <a:gd name="T52" fmla="*/ 43 w 335"/>
                    <a:gd name="T53" fmla="*/ 2 h 96"/>
                    <a:gd name="T54" fmla="*/ 35 w 335"/>
                    <a:gd name="T55" fmla="*/ 3 h 96"/>
                    <a:gd name="T56" fmla="*/ 28 w 335"/>
                    <a:gd name="T57" fmla="*/ 6 h 96"/>
                    <a:gd name="T58" fmla="*/ 21 w 335"/>
                    <a:gd name="T59" fmla="*/ 9 h 96"/>
                    <a:gd name="T60" fmla="*/ 14 w 335"/>
                    <a:gd name="T61" fmla="*/ 13 h 96"/>
                    <a:gd name="T62" fmla="*/ 8 w 335"/>
                    <a:gd name="T63" fmla="*/ 17 h 96"/>
                    <a:gd name="T64" fmla="*/ 3 w 335"/>
                    <a:gd name="T65" fmla="*/ 22 h 96"/>
                    <a:gd name="T66" fmla="*/ 11 w 335"/>
                    <a:gd name="T67" fmla="*/ 28 h 96"/>
                    <a:gd name="T68" fmla="*/ 0 w 335"/>
                    <a:gd name="T69" fmla="*/ 25 h 96"/>
                    <a:gd name="T70" fmla="*/ 0 w 335"/>
                    <a:gd name="T71" fmla="*/ 26 h 96"/>
                    <a:gd name="T72" fmla="*/ 0 w 335"/>
                    <a:gd name="T73" fmla="*/ 27 h 96"/>
                    <a:gd name="T74" fmla="*/ 0 w 335"/>
                    <a:gd name="T75" fmla="*/ 28 h 96"/>
                    <a:gd name="T76" fmla="*/ 1 w 335"/>
                    <a:gd name="T77" fmla="*/ 28 h 96"/>
                    <a:gd name="T78" fmla="*/ 1 w 335"/>
                    <a:gd name="T79" fmla="*/ 28 h 96"/>
                    <a:gd name="T80" fmla="*/ 2 w 335"/>
                    <a:gd name="T81" fmla="*/ 29 h 96"/>
                    <a:gd name="T82" fmla="*/ 3 w 335"/>
                    <a:gd name="T83" fmla="*/ 29 h 96"/>
                    <a:gd name="T84" fmla="*/ 4 w 335"/>
                    <a:gd name="T85" fmla="*/ 29 h 96"/>
                    <a:gd name="T86" fmla="*/ 5 w 335"/>
                    <a:gd name="T87" fmla="*/ 29 h 96"/>
                    <a:gd name="T88" fmla="*/ 5 w 335"/>
                    <a:gd name="T89" fmla="*/ 30 h 96"/>
                    <a:gd name="T90" fmla="*/ 7 w 335"/>
                    <a:gd name="T91" fmla="*/ 29 h 96"/>
                    <a:gd name="T92" fmla="*/ 8 w 335"/>
                    <a:gd name="T93" fmla="*/ 29 h 96"/>
                    <a:gd name="T94" fmla="*/ 9 w 335"/>
                    <a:gd name="T95" fmla="*/ 29 h 96"/>
                    <a:gd name="T96" fmla="*/ 9 w 335"/>
                    <a:gd name="T97" fmla="*/ 29 h 96"/>
                    <a:gd name="T98" fmla="*/ 10 w 335"/>
                    <a:gd name="T99" fmla="*/ 28 h 96"/>
                    <a:gd name="T100" fmla="*/ 1 w 335"/>
                    <a:gd name="T101" fmla="*/ 2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5" h="96">
                      <a:moveTo>
                        <a:pt x="2" y="79"/>
                      </a:moveTo>
                      <a:lnTo>
                        <a:pt x="33" y="89"/>
                      </a:lnTo>
                      <a:lnTo>
                        <a:pt x="40" y="81"/>
                      </a:lnTo>
                      <a:lnTo>
                        <a:pt x="46" y="74"/>
                      </a:lnTo>
                      <a:lnTo>
                        <a:pt x="53" y="67"/>
                      </a:lnTo>
                      <a:lnTo>
                        <a:pt x="61" y="60"/>
                      </a:lnTo>
                      <a:lnTo>
                        <a:pt x="69" y="55"/>
                      </a:lnTo>
                      <a:lnTo>
                        <a:pt x="77" y="50"/>
                      </a:lnTo>
                      <a:lnTo>
                        <a:pt x="86" y="46"/>
                      </a:lnTo>
                      <a:lnTo>
                        <a:pt x="95" y="41"/>
                      </a:lnTo>
                      <a:lnTo>
                        <a:pt x="104" y="38"/>
                      </a:lnTo>
                      <a:lnTo>
                        <a:pt x="113" y="34"/>
                      </a:lnTo>
                      <a:lnTo>
                        <a:pt x="123" y="31"/>
                      </a:lnTo>
                      <a:lnTo>
                        <a:pt x="134" y="29"/>
                      </a:lnTo>
                      <a:lnTo>
                        <a:pt x="143" y="26"/>
                      </a:lnTo>
                      <a:lnTo>
                        <a:pt x="153" y="25"/>
                      </a:lnTo>
                      <a:lnTo>
                        <a:pt x="163" y="24"/>
                      </a:lnTo>
                      <a:lnTo>
                        <a:pt x="173" y="23"/>
                      </a:lnTo>
                      <a:lnTo>
                        <a:pt x="184" y="23"/>
                      </a:lnTo>
                      <a:lnTo>
                        <a:pt x="194" y="23"/>
                      </a:lnTo>
                      <a:lnTo>
                        <a:pt x="204" y="23"/>
                      </a:lnTo>
                      <a:lnTo>
                        <a:pt x="214" y="24"/>
                      </a:lnTo>
                      <a:lnTo>
                        <a:pt x="223" y="25"/>
                      </a:lnTo>
                      <a:lnTo>
                        <a:pt x="233" y="26"/>
                      </a:lnTo>
                      <a:lnTo>
                        <a:pt x="242" y="29"/>
                      </a:lnTo>
                      <a:lnTo>
                        <a:pt x="252" y="30"/>
                      </a:lnTo>
                      <a:lnTo>
                        <a:pt x="259" y="32"/>
                      </a:lnTo>
                      <a:lnTo>
                        <a:pt x="269" y="36"/>
                      </a:lnTo>
                      <a:lnTo>
                        <a:pt x="276" y="38"/>
                      </a:lnTo>
                      <a:lnTo>
                        <a:pt x="283" y="41"/>
                      </a:lnTo>
                      <a:lnTo>
                        <a:pt x="291" y="45"/>
                      </a:lnTo>
                      <a:lnTo>
                        <a:pt x="298" y="48"/>
                      </a:lnTo>
                      <a:lnTo>
                        <a:pt x="304" y="51"/>
                      </a:lnTo>
                      <a:lnTo>
                        <a:pt x="309" y="56"/>
                      </a:lnTo>
                      <a:lnTo>
                        <a:pt x="335" y="41"/>
                      </a:lnTo>
                      <a:lnTo>
                        <a:pt x="329" y="36"/>
                      </a:lnTo>
                      <a:lnTo>
                        <a:pt x="321" y="31"/>
                      </a:lnTo>
                      <a:lnTo>
                        <a:pt x="312" y="26"/>
                      </a:lnTo>
                      <a:lnTo>
                        <a:pt x="303" y="23"/>
                      </a:lnTo>
                      <a:lnTo>
                        <a:pt x="294" y="19"/>
                      </a:lnTo>
                      <a:lnTo>
                        <a:pt x="284" y="15"/>
                      </a:lnTo>
                      <a:lnTo>
                        <a:pt x="274" y="12"/>
                      </a:lnTo>
                      <a:lnTo>
                        <a:pt x="263" y="9"/>
                      </a:lnTo>
                      <a:lnTo>
                        <a:pt x="252" y="7"/>
                      </a:lnTo>
                      <a:lnTo>
                        <a:pt x="241" y="5"/>
                      </a:lnTo>
                      <a:lnTo>
                        <a:pt x="230" y="4"/>
                      </a:lnTo>
                      <a:lnTo>
                        <a:pt x="219" y="3"/>
                      </a:lnTo>
                      <a:lnTo>
                        <a:pt x="206" y="2"/>
                      </a:lnTo>
                      <a:lnTo>
                        <a:pt x="194" y="0"/>
                      </a:lnTo>
                      <a:lnTo>
                        <a:pt x="182" y="0"/>
                      </a:lnTo>
                      <a:lnTo>
                        <a:pt x="170" y="2"/>
                      </a:lnTo>
                      <a:lnTo>
                        <a:pt x="159" y="3"/>
                      </a:lnTo>
                      <a:lnTo>
                        <a:pt x="146" y="4"/>
                      </a:lnTo>
                      <a:lnTo>
                        <a:pt x="134" y="6"/>
                      </a:lnTo>
                      <a:lnTo>
                        <a:pt x="122" y="8"/>
                      </a:lnTo>
                      <a:lnTo>
                        <a:pt x="110" y="11"/>
                      </a:lnTo>
                      <a:lnTo>
                        <a:pt x="99" y="14"/>
                      </a:lnTo>
                      <a:lnTo>
                        <a:pt x="87" y="19"/>
                      </a:lnTo>
                      <a:lnTo>
                        <a:pt x="76" y="23"/>
                      </a:lnTo>
                      <a:lnTo>
                        <a:pt x="66" y="28"/>
                      </a:lnTo>
                      <a:lnTo>
                        <a:pt x="54" y="33"/>
                      </a:lnTo>
                      <a:lnTo>
                        <a:pt x="44" y="40"/>
                      </a:lnTo>
                      <a:lnTo>
                        <a:pt x="35" y="46"/>
                      </a:lnTo>
                      <a:lnTo>
                        <a:pt x="26" y="54"/>
                      </a:lnTo>
                      <a:lnTo>
                        <a:pt x="17" y="62"/>
                      </a:lnTo>
                      <a:lnTo>
                        <a:pt x="9" y="70"/>
                      </a:lnTo>
                      <a:lnTo>
                        <a:pt x="2" y="79"/>
                      </a:lnTo>
                      <a:lnTo>
                        <a:pt x="33" y="89"/>
                      </a:lnTo>
                      <a:lnTo>
                        <a:pt x="2" y="79"/>
                      </a:lnTo>
                      <a:lnTo>
                        <a:pt x="1" y="80"/>
                      </a:lnTo>
                      <a:lnTo>
                        <a:pt x="1" y="82"/>
                      </a:lnTo>
                      <a:lnTo>
                        <a:pt x="0" y="82"/>
                      </a:lnTo>
                      <a:lnTo>
                        <a:pt x="0" y="84"/>
                      </a:lnTo>
                      <a:lnTo>
                        <a:pt x="0" y="85"/>
                      </a:lnTo>
                      <a:lnTo>
                        <a:pt x="0" y="87"/>
                      </a:lnTo>
                      <a:lnTo>
                        <a:pt x="1" y="88"/>
                      </a:lnTo>
                      <a:lnTo>
                        <a:pt x="2" y="89"/>
                      </a:lnTo>
                      <a:lnTo>
                        <a:pt x="3" y="90"/>
                      </a:lnTo>
                      <a:lnTo>
                        <a:pt x="3" y="91"/>
                      </a:lnTo>
                      <a:lnTo>
                        <a:pt x="4" y="92"/>
                      </a:lnTo>
                      <a:lnTo>
                        <a:pt x="6" y="92"/>
                      </a:lnTo>
                      <a:lnTo>
                        <a:pt x="7" y="93"/>
                      </a:lnTo>
                      <a:lnTo>
                        <a:pt x="8" y="93"/>
                      </a:lnTo>
                      <a:lnTo>
                        <a:pt x="10" y="93"/>
                      </a:lnTo>
                      <a:lnTo>
                        <a:pt x="11" y="94"/>
                      </a:lnTo>
                      <a:lnTo>
                        <a:pt x="13" y="94"/>
                      </a:lnTo>
                      <a:lnTo>
                        <a:pt x="15" y="94"/>
                      </a:lnTo>
                      <a:lnTo>
                        <a:pt x="16" y="96"/>
                      </a:lnTo>
                      <a:lnTo>
                        <a:pt x="17" y="96"/>
                      </a:lnTo>
                      <a:lnTo>
                        <a:pt x="19" y="96"/>
                      </a:lnTo>
                      <a:lnTo>
                        <a:pt x="21" y="94"/>
                      </a:lnTo>
                      <a:lnTo>
                        <a:pt x="23" y="94"/>
                      </a:lnTo>
                      <a:lnTo>
                        <a:pt x="24" y="94"/>
                      </a:lnTo>
                      <a:lnTo>
                        <a:pt x="26" y="94"/>
                      </a:lnTo>
                      <a:lnTo>
                        <a:pt x="27" y="93"/>
                      </a:lnTo>
                      <a:lnTo>
                        <a:pt x="28" y="92"/>
                      </a:lnTo>
                      <a:lnTo>
                        <a:pt x="29" y="92"/>
                      </a:lnTo>
                      <a:lnTo>
                        <a:pt x="30" y="91"/>
                      </a:lnTo>
                      <a:lnTo>
                        <a:pt x="32" y="90"/>
                      </a:lnTo>
                      <a:lnTo>
                        <a:pt x="33" y="89"/>
                      </a:lnTo>
                      <a:lnTo>
                        <a:pt x="2"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64" name="Freeform 167"/>
                <p:cNvSpPr>
                  <a:spLocks/>
                </p:cNvSpPr>
                <p:nvPr/>
              </p:nvSpPr>
              <p:spPr bwMode="auto">
                <a:xfrm>
                  <a:off x="599" y="196"/>
                  <a:ext cx="24" cy="17"/>
                </a:xfrm>
                <a:custGeom>
                  <a:avLst/>
                  <a:gdLst>
                    <a:gd name="T0" fmla="*/ 15 w 77"/>
                    <a:gd name="T1" fmla="*/ 1 h 55"/>
                    <a:gd name="T2" fmla="*/ 13 w 77"/>
                    <a:gd name="T3" fmla="*/ 2 h 55"/>
                    <a:gd name="T4" fmla="*/ 12 w 77"/>
                    <a:gd name="T5" fmla="*/ 2 h 55"/>
                    <a:gd name="T6" fmla="*/ 12 w 77"/>
                    <a:gd name="T7" fmla="*/ 3 h 55"/>
                    <a:gd name="T8" fmla="*/ 11 w 77"/>
                    <a:gd name="T9" fmla="*/ 4 h 55"/>
                    <a:gd name="T10" fmla="*/ 10 w 77"/>
                    <a:gd name="T11" fmla="*/ 5 h 55"/>
                    <a:gd name="T12" fmla="*/ 8 w 77"/>
                    <a:gd name="T13" fmla="*/ 5 h 55"/>
                    <a:gd name="T14" fmla="*/ 8 w 77"/>
                    <a:gd name="T15" fmla="*/ 6 h 55"/>
                    <a:gd name="T16" fmla="*/ 7 w 77"/>
                    <a:gd name="T17" fmla="*/ 7 h 55"/>
                    <a:gd name="T18" fmla="*/ 6 w 77"/>
                    <a:gd name="T19" fmla="*/ 8 h 55"/>
                    <a:gd name="T20" fmla="*/ 5 w 77"/>
                    <a:gd name="T21" fmla="*/ 9 h 55"/>
                    <a:gd name="T22" fmla="*/ 4 w 77"/>
                    <a:gd name="T23" fmla="*/ 10 h 55"/>
                    <a:gd name="T24" fmla="*/ 3 w 77"/>
                    <a:gd name="T25" fmla="*/ 10 h 55"/>
                    <a:gd name="T26" fmla="*/ 2 w 77"/>
                    <a:gd name="T27" fmla="*/ 11 h 55"/>
                    <a:gd name="T28" fmla="*/ 2 w 77"/>
                    <a:gd name="T29" fmla="*/ 12 h 55"/>
                    <a:gd name="T30" fmla="*/ 1 w 77"/>
                    <a:gd name="T31" fmla="*/ 13 h 55"/>
                    <a:gd name="T32" fmla="*/ 0 w 77"/>
                    <a:gd name="T33" fmla="*/ 14 h 55"/>
                    <a:gd name="T34" fmla="*/ 10 w 77"/>
                    <a:gd name="T35" fmla="*/ 17 h 55"/>
                    <a:gd name="T36" fmla="*/ 11 w 77"/>
                    <a:gd name="T37" fmla="*/ 16 h 55"/>
                    <a:gd name="T38" fmla="*/ 11 w 77"/>
                    <a:gd name="T39" fmla="*/ 15 h 55"/>
                    <a:gd name="T40" fmla="*/ 12 w 77"/>
                    <a:gd name="T41" fmla="*/ 14 h 55"/>
                    <a:gd name="T42" fmla="*/ 13 w 77"/>
                    <a:gd name="T43" fmla="*/ 13 h 55"/>
                    <a:gd name="T44" fmla="*/ 13 w 77"/>
                    <a:gd name="T45" fmla="*/ 13 h 55"/>
                    <a:gd name="T46" fmla="*/ 15 w 77"/>
                    <a:gd name="T47" fmla="*/ 12 h 55"/>
                    <a:gd name="T48" fmla="*/ 15 w 77"/>
                    <a:gd name="T49" fmla="*/ 11 h 55"/>
                    <a:gd name="T50" fmla="*/ 16 w 77"/>
                    <a:gd name="T51" fmla="*/ 11 h 55"/>
                    <a:gd name="T52" fmla="*/ 17 w 77"/>
                    <a:gd name="T53" fmla="*/ 10 h 55"/>
                    <a:gd name="T54" fmla="*/ 17 w 77"/>
                    <a:gd name="T55" fmla="*/ 10 h 55"/>
                    <a:gd name="T56" fmla="*/ 18 w 77"/>
                    <a:gd name="T57" fmla="*/ 9 h 55"/>
                    <a:gd name="T58" fmla="*/ 19 w 77"/>
                    <a:gd name="T59" fmla="*/ 8 h 55"/>
                    <a:gd name="T60" fmla="*/ 20 w 77"/>
                    <a:gd name="T61" fmla="*/ 7 h 55"/>
                    <a:gd name="T62" fmla="*/ 21 w 77"/>
                    <a:gd name="T63" fmla="*/ 7 h 55"/>
                    <a:gd name="T64" fmla="*/ 22 w 77"/>
                    <a:gd name="T65" fmla="*/ 6 h 55"/>
                    <a:gd name="T66" fmla="*/ 23 w 77"/>
                    <a:gd name="T67" fmla="*/ 2 h 55"/>
                    <a:gd name="T68" fmla="*/ 23 w 77"/>
                    <a:gd name="T69" fmla="*/ 6 h 55"/>
                    <a:gd name="T70" fmla="*/ 23 w 77"/>
                    <a:gd name="T71" fmla="*/ 5 h 55"/>
                    <a:gd name="T72" fmla="*/ 24 w 77"/>
                    <a:gd name="T73" fmla="*/ 4 h 55"/>
                    <a:gd name="T74" fmla="*/ 24 w 77"/>
                    <a:gd name="T75" fmla="*/ 4 h 55"/>
                    <a:gd name="T76" fmla="*/ 24 w 77"/>
                    <a:gd name="T77" fmla="*/ 3 h 55"/>
                    <a:gd name="T78" fmla="*/ 24 w 77"/>
                    <a:gd name="T79" fmla="*/ 2 h 55"/>
                    <a:gd name="T80" fmla="*/ 23 w 77"/>
                    <a:gd name="T81" fmla="*/ 2 h 55"/>
                    <a:gd name="T82" fmla="*/ 23 w 77"/>
                    <a:gd name="T83" fmla="*/ 1 h 55"/>
                    <a:gd name="T84" fmla="*/ 22 w 77"/>
                    <a:gd name="T85" fmla="*/ 1 h 55"/>
                    <a:gd name="T86" fmla="*/ 21 w 77"/>
                    <a:gd name="T87" fmla="*/ 1 h 55"/>
                    <a:gd name="T88" fmla="*/ 20 w 77"/>
                    <a:gd name="T89" fmla="*/ 0 h 55"/>
                    <a:gd name="T90" fmla="*/ 19 w 77"/>
                    <a:gd name="T91" fmla="*/ 0 h 55"/>
                    <a:gd name="T92" fmla="*/ 18 w 77"/>
                    <a:gd name="T93" fmla="*/ 0 h 55"/>
                    <a:gd name="T94" fmla="*/ 17 w 77"/>
                    <a:gd name="T95" fmla="*/ 0 h 55"/>
                    <a:gd name="T96" fmla="*/ 16 w 77"/>
                    <a:gd name="T97" fmla="*/ 1 h 55"/>
                    <a:gd name="T98" fmla="*/ 15 w 77"/>
                    <a:gd name="T99" fmla="*/ 1 h 55"/>
                    <a:gd name="T100" fmla="*/ 13 w 77"/>
                    <a:gd name="T101" fmla="*/ 5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7" h="55">
                      <a:moveTo>
                        <a:pt x="43" y="15"/>
                      </a:moveTo>
                      <a:lnTo>
                        <a:pt x="47" y="4"/>
                      </a:lnTo>
                      <a:lnTo>
                        <a:pt x="45" y="5"/>
                      </a:lnTo>
                      <a:lnTo>
                        <a:pt x="43" y="6"/>
                      </a:lnTo>
                      <a:lnTo>
                        <a:pt x="42" y="7"/>
                      </a:lnTo>
                      <a:lnTo>
                        <a:pt x="40" y="8"/>
                      </a:lnTo>
                      <a:lnTo>
                        <a:pt x="39" y="9"/>
                      </a:lnTo>
                      <a:lnTo>
                        <a:pt x="38" y="11"/>
                      </a:lnTo>
                      <a:lnTo>
                        <a:pt x="35" y="12"/>
                      </a:lnTo>
                      <a:lnTo>
                        <a:pt x="34" y="13"/>
                      </a:lnTo>
                      <a:lnTo>
                        <a:pt x="32" y="14"/>
                      </a:lnTo>
                      <a:lnTo>
                        <a:pt x="31" y="15"/>
                      </a:lnTo>
                      <a:lnTo>
                        <a:pt x="30" y="16"/>
                      </a:lnTo>
                      <a:lnTo>
                        <a:pt x="27" y="17"/>
                      </a:lnTo>
                      <a:lnTo>
                        <a:pt x="26" y="19"/>
                      </a:lnTo>
                      <a:lnTo>
                        <a:pt x="25" y="20"/>
                      </a:lnTo>
                      <a:lnTo>
                        <a:pt x="24" y="21"/>
                      </a:lnTo>
                      <a:lnTo>
                        <a:pt x="22" y="23"/>
                      </a:lnTo>
                      <a:lnTo>
                        <a:pt x="21" y="24"/>
                      </a:lnTo>
                      <a:lnTo>
                        <a:pt x="19" y="25"/>
                      </a:lnTo>
                      <a:lnTo>
                        <a:pt x="17" y="26"/>
                      </a:lnTo>
                      <a:lnTo>
                        <a:pt x="16" y="28"/>
                      </a:lnTo>
                      <a:lnTo>
                        <a:pt x="15" y="29"/>
                      </a:lnTo>
                      <a:lnTo>
                        <a:pt x="14" y="31"/>
                      </a:lnTo>
                      <a:lnTo>
                        <a:pt x="13" y="32"/>
                      </a:lnTo>
                      <a:lnTo>
                        <a:pt x="10" y="33"/>
                      </a:lnTo>
                      <a:lnTo>
                        <a:pt x="9" y="34"/>
                      </a:lnTo>
                      <a:lnTo>
                        <a:pt x="8" y="36"/>
                      </a:lnTo>
                      <a:lnTo>
                        <a:pt x="7" y="38"/>
                      </a:lnTo>
                      <a:lnTo>
                        <a:pt x="6" y="39"/>
                      </a:lnTo>
                      <a:lnTo>
                        <a:pt x="5" y="40"/>
                      </a:lnTo>
                      <a:lnTo>
                        <a:pt x="4" y="42"/>
                      </a:lnTo>
                      <a:lnTo>
                        <a:pt x="2" y="43"/>
                      </a:lnTo>
                      <a:lnTo>
                        <a:pt x="0" y="46"/>
                      </a:lnTo>
                      <a:lnTo>
                        <a:pt x="31" y="55"/>
                      </a:lnTo>
                      <a:lnTo>
                        <a:pt x="32" y="54"/>
                      </a:lnTo>
                      <a:lnTo>
                        <a:pt x="33" y="53"/>
                      </a:lnTo>
                      <a:lnTo>
                        <a:pt x="35" y="51"/>
                      </a:lnTo>
                      <a:lnTo>
                        <a:pt x="35" y="50"/>
                      </a:lnTo>
                      <a:lnTo>
                        <a:pt x="36" y="48"/>
                      </a:lnTo>
                      <a:lnTo>
                        <a:pt x="39" y="47"/>
                      </a:lnTo>
                      <a:lnTo>
                        <a:pt x="40" y="46"/>
                      </a:lnTo>
                      <a:lnTo>
                        <a:pt x="40" y="45"/>
                      </a:lnTo>
                      <a:lnTo>
                        <a:pt x="41" y="43"/>
                      </a:lnTo>
                      <a:lnTo>
                        <a:pt x="43" y="42"/>
                      </a:lnTo>
                      <a:lnTo>
                        <a:pt x="43" y="41"/>
                      </a:lnTo>
                      <a:lnTo>
                        <a:pt x="45" y="40"/>
                      </a:lnTo>
                      <a:lnTo>
                        <a:pt x="47" y="39"/>
                      </a:lnTo>
                      <a:lnTo>
                        <a:pt x="47" y="38"/>
                      </a:lnTo>
                      <a:lnTo>
                        <a:pt x="49" y="37"/>
                      </a:lnTo>
                      <a:lnTo>
                        <a:pt x="50" y="36"/>
                      </a:lnTo>
                      <a:lnTo>
                        <a:pt x="51" y="34"/>
                      </a:lnTo>
                      <a:lnTo>
                        <a:pt x="52" y="33"/>
                      </a:lnTo>
                      <a:lnTo>
                        <a:pt x="53" y="32"/>
                      </a:lnTo>
                      <a:lnTo>
                        <a:pt x="55" y="31"/>
                      </a:lnTo>
                      <a:lnTo>
                        <a:pt x="56" y="31"/>
                      </a:lnTo>
                      <a:lnTo>
                        <a:pt x="57" y="30"/>
                      </a:lnTo>
                      <a:lnTo>
                        <a:pt x="58" y="29"/>
                      </a:lnTo>
                      <a:lnTo>
                        <a:pt x="60" y="28"/>
                      </a:lnTo>
                      <a:lnTo>
                        <a:pt x="61" y="26"/>
                      </a:lnTo>
                      <a:lnTo>
                        <a:pt x="62" y="25"/>
                      </a:lnTo>
                      <a:lnTo>
                        <a:pt x="64" y="24"/>
                      </a:lnTo>
                      <a:lnTo>
                        <a:pt x="66" y="23"/>
                      </a:lnTo>
                      <a:lnTo>
                        <a:pt x="67" y="22"/>
                      </a:lnTo>
                      <a:lnTo>
                        <a:pt x="68" y="21"/>
                      </a:lnTo>
                      <a:lnTo>
                        <a:pt x="70" y="20"/>
                      </a:lnTo>
                      <a:lnTo>
                        <a:pt x="72" y="20"/>
                      </a:lnTo>
                      <a:lnTo>
                        <a:pt x="75" y="7"/>
                      </a:lnTo>
                      <a:lnTo>
                        <a:pt x="72" y="20"/>
                      </a:lnTo>
                      <a:lnTo>
                        <a:pt x="73" y="19"/>
                      </a:lnTo>
                      <a:lnTo>
                        <a:pt x="74" y="17"/>
                      </a:lnTo>
                      <a:lnTo>
                        <a:pt x="75" y="16"/>
                      </a:lnTo>
                      <a:lnTo>
                        <a:pt x="76" y="15"/>
                      </a:lnTo>
                      <a:lnTo>
                        <a:pt x="76" y="14"/>
                      </a:lnTo>
                      <a:lnTo>
                        <a:pt x="77" y="13"/>
                      </a:lnTo>
                      <a:lnTo>
                        <a:pt x="77" y="12"/>
                      </a:lnTo>
                      <a:lnTo>
                        <a:pt x="77" y="11"/>
                      </a:lnTo>
                      <a:lnTo>
                        <a:pt x="77" y="9"/>
                      </a:lnTo>
                      <a:lnTo>
                        <a:pt x="76" y="8"/>
                      </a:lnTo>
                      <a:lnTo>
                        <a:pt x="76" y="7"/>
                      </a:lnTo>
                      <a:lnTo>
                        <a:pt x="75" y="6"/>
                      </a:lnTo>
                      <a:lnTo>
                        <a:pt x="74" y="5"/>
                      </a:lnTo>
                      <a:lnTo>
                        <a:pt x="73" y="4"/>
                      </a:lnTo>
                      <a:lnTo>
                        <a:pt x="72" y="4"/>
                      </a:lnTo>
                      <a:lnTo>
                        <a:pt x="70" y="3"/>
                      </a:lnTo>
                      <a:lnTo>
                        <a:pt x="69" y="2"/>
                      </a:lnTo>
                      <a:lnTo>
                        <a:pt x="68" y="2"/>
                      </a:lnTo>
                      <a:lnTo>
                        <a:pt x="67" y="0"/>
                      </a:lnTo>
                      <a:lnTo>
                        <a:pt x="65" y="0"/>
                      </a:lnTo>
                      <a:lnTo>
                        <a:pt x="64" y="0"/>
                      </a:lnTo>
                      <a:lnTo>
                        <a:pt x="61" y="0"/>
                      </a:lnTo>
                      <a:lnTo>
                        <a:pt x="60" y="0"/>
                      </a:lnTo>
                      <a:lnTo>
                        <a:pt x="58" y="0"/>
                      </a:lnTo>
                      <a:lnTo>
                        <a:pt x="57" y="0"/>
                      </a:lnTo>
                      <a:lnTo>
                        <a:pt x="55" y="0"/>
                      </a:lnTo>
                      <a:lnTo>
                        <a:pt x="53" y="0"/>
                      </a:lnTo>
                      <a:lnTo>
                        <a:pt x="52" y="2"/>
                      </a:lnTo>
                      <a:lnTo>
                        <a:pt x="50" y="2"/>
                      </a:lnTo>
                      <a:lnTo>
                        <a:pt x="49" y="3"/>
                      </a:lnTo>
                      <a:lnTo>
                        <a:pt x="47" y="4"/>
                      </a:lnTo>
                      <a:lnTo>
                        <a:pt x="4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65" name="Freeform 168"/>
                <p:cNvSpPr>
                  <a:spLocks/>
                </p:cNvSpPr>
                <p:nvPr/>
              </p:nvSpPr>
              <p:spPr bwMode="auto">
                <a:xfrm>
                  <a:off x="473" y="166"/>
                  <a:ext cx="150" cy="37"/>
                </a:xfrm>
                <a:custGeom>
                  <a:avLst/>
                  <a:gdLst>
                    <a:gd name="T0" fmla="*/ 11 w 467"/>
                    <a:gd name="T1" fmla="*/ 35 h 123"/>
                    <a:gd name="T2" fmla="*/ 15 w 467"/>
                    <a:gd name="T3" fmla="*/ 28 h 123"/>
                    <a:gd name="T4" fmla="*/ 21 w 467"/>
                    <a:gd name="T5" fmla="*/ 23 h 123"/>
                    <a:gd name="T6" fmla="*/ 28 w 467"/>
                    <a:gd name="T7" fmla="*/ 18 h 123"/>
                    <a:gd name="T8" fmla="*/ 36 w 467"/>
                    <a:gd name="T9" fmla="*/ 14 h 123"/>
                    <a:gd name="T10" fmla="*/ 45 w 467"/>
                    <a:gd name="T11" fmla="*/ 11 h 123"/>
                    <a:gd name="T12" fmla="*/ 54 w 467"/>
                    <a:gd name="T13" fmla="*/ 9 h 123"/>
                    <a:gd name="T14" fmla="*/ 64 w 467"/>
                    <a:gd name="T15" fmla="*/ 8 h 123"/>
                    <a:gd name="T16" fmla="*/ 74 w 467"/>
                    <a:gd name="T17" fmla="*/ 7 h 123"/>
                    <a:gd name="T18" fmla="*/ 84 w 467"/>
                    <a:gd name="T19" fmla="*/ 7 h 123"/>
                    <a:gd name="T20" fmla="*/ 93 w 467"/>
                    <a:gd name="T21" fmla="*/ 8 h 123"/>
                    <a:gd name="T22" fmla="*/ 103 w 467"/>
                    <a:gd name="T23" fmla="*/ 10 h 123"/>
                    <a:gd name="T24" fmla="*/ 112 w 467"/>
                    <a:gd name="T25" fmla="*/ 13 h 123"/>
                    <a:gd name="T26" fmla="*/ 120 w 467"/>
                    <a:gd name="T27" fmla="*/ 17 h 123"/>
                    <a:gd name="T28" fmla="*/ 128 w 467"/>
                    <a:gd name="T29" fmla="*/ 21 h 123"/>
                    <a:gd name="T30" fmla="*/ 134 w 467"/>
                    <a:gd name="T31" fmla="*/ 26 h 123"/>
                    <a:gd name="T32" fmla="*/ 140 w 467"/>
                    <a:gd name="T33" fmla="*/ 33 h 123"/>
                    <a:gd name="T34" fmla="*/ 147 w 467"/>
                    <a:gd name="T35" fmla="*/ 26 h 123"/>
                    <a:gd name="T36" fmla="*/ 140 w 467"/>
                    <a:gd name="T37" fmla="*/ 20 h 123"/>
                    <a:gd name="T38" fmla="*/ 132 w 467"/>
                    <a:gd name="T39" fmla="*/ 14 h 123"/>
                    <a:gd name="T40" fmla="*/ 123 w 467"/>
                    <a:gd name="T41" fmla="*/ 9 h 123"/>
                    <a:gd name="T42" fmla="*/ 112 w 467"/>
                    <a:gd name="T43" fmla="*/ 5 h 123"/>
                    <a:gd name="T44" fmla="*/ 101 w 467"/>
                    <a:gd name="T45" fmla="*/ 2 h 123"/>
                    <a:gd name="T46" fmla="*/ 90 w 467"/>
                    <a:gd name="T47" fmla="*/ 1 h 123"/>
                    <a:gd name="T48" fmla="*/ 79 w 467"/>
                    <a:gd name="T49" fmla="*/ 0 h 123"/>
                    <a:gd name="T50" fmla="*/ 68 w 467"/>
                    <a:gd name="T51" fmla="*/ 0 h 123"/>
                    <a:gd name="T52" fmla="*/ 56 w 467"/>
                    <a:gd name="T53" fmla="*/ 2 h 123"/>
                    <a:gd name="T54" fmla="*/ 46 w 467"/>
                    <a:gd name="T55" fmla="*/ 4 h 123"/>
                    <a:gd name="T56" fmla="*/ 35 w 467"/>
                    <a:gd name="T57" fmla="*/ 7 h 123"/>
                    <a:gd name="T58" fmla="*/ 25 w 467"/>
                    <a:gd name="T59" fmla="*/ 11 h 123"/>
                    <a:gd name="T60" fmla="*/ 16 w 467"/>
                    <a:gd name="T61" fmla="*/ 16 h 123"/>
                    <a:gd name="T62" fmla="*/ 9 w 467"/>
                    <a:gd name="T63" fmla="*/ 22 h 123"/>
                    <a:gd name="T64" fmla="*/ 3 w 467"/>
                    <a:gd name="T65" fmla="*/ 29 h 123"/>
                    <a:gd name="T66" fmla="*/ 11 w 467"/>
                    <a:gd name="T67" fmla="*/ 35 h 123"/>
                    <a:gd name="T68" fmla="*/ 0 w 467"/>
                    <a:gd name="T69" fmla="*/ 33 h 123"/>
                    <a:gd name="T70" fmla="*/ 0 w 467"/>
                    <a:gd name="T71" fmla="*/ 33 h 123"/>
                    <a:gd name="T72" fmla="*/ 0 w 467"/>
                    <a:gd name="T73" fmla="*/ 34 h 123"/>
                    <a:gd name="T74" fmla="*/ 0 w 467"/>
                    <a:gd name="T75" fmla="*/ 35 h 123"/>
                    <a:gd name="T76" fmla="*/ 1 w 467"/>
                    <a:gd name="T77" fmla="*/ 35 h 123"/>
                    <a:gd name="T78" fmla="*/ 2 w 467"/>
                    <a:gd name="T79" fmla="*/ 36 h 123"/>
                    <a:gd name="T80" fmla="*/ 2 w 467"/>
                    <a:gd name="T81" fmla="*/ 36 h 123"/>
                    <a:gd name="T82" fmla="*/ 3 w 467"/>
                    <a:gd name="T83" fmla="*/ 37 h 123"/>
                    <a:gd name="T84" fmla="*/ 4 w 467"/>
                    <a:gd name="T85" fmla="*/ 37 h 123"/>
                    <a:gd name="T86" fmla="*/ 5 w 467"/>
                    <a:gd name="T87" fmla="*/ 37 h 123"/>
                    <a:gd name="T88" fmla="*/ 6 w 467"/>
                    <a:gd name="T89" fmla="*/ 37 h 123"/>
                    <a:gd name="T90" fmla="*/ 7 w 467"/>
                    <a:gd name="T91" fmla="*/ 37 h 123"/>
                    <a:gd name="T92" fmla="*/ 8 w 467"/>
                    <a:gd name="T93" fmla="*/ 37 h 123"/>
                    <a:gd name="T94" fmla="*/ 9 w 467"/>
                    <a:gd name="T95" fmla="*/ 36 h 123"/>
                    <a:gd name="T96" fmla="*/ 10 w 467"/>
                    <a:gd name="T97" fmla="*/ 35 h 123"/>
                    <a:gd name="T98" fmla="*/ 11 w 467"/>
                    <a:gd name="T99" fmla="*/ 35 h 123"/>
                    <a:gd name="T100" fmla="*/ 0 w 467"/>
                    <a:gd name="T101" fmla="*/ 32 h 1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67" h="123">
                      <a:moveTo>
                        <a:pt x="1" y="108"/>
                      </a:moveTo>
                      <a:lnTo>
                        <a:pt x="33" y="115"/>
                      </a:lnTo>
                      <a:lnTo>
                        <a:pt x="40" y="105"/>
                      </a:lnTo>
                      <a:lnTo>
                        <a:pt x="48" y="94"/>
                      </a:lnTo>
                      <a:lnTo>
                        <a:pt x="57" y="85"/>
                      </a:lnTo>
                      <a:lnTo>
                        <a:pt x="66" y="76"/>
                      </a:lnTo>
                      <a:lnTo>
                        <a:pt x="77" y="68"/>
                      </a:lnTo>
                      <a:lnTo>
                        <a:pt x="88" y="60"/>
                      </a:lnTo>
                      <a:lnTo>
                        <a:pt x="101" y="54"/>
                      </a:lnTo>
                      <a:lnTo>
                        <a:pt x="113" y="48"/>
                      </a:lnTo>
                      <a:lnTo>
                        <a:pt x="126" y="42"/>
                      </a:lnTo>
                      <a:lnTo>
                        <a:pt x="139" y="38"/>
                      </a:lnTo>
                      <a:lnTo>
                        <a:pt x="154" y="33"/>
                      </a:lnTo>
                      <a:lnTo>
                        <a:pt x="169" y="30"/>
                      </a:lnTo>
                      <a:lnTo>
                        <a:pt x="184" y="27"/>
                      </a:lnTo>
                      <a:lnTo>
                        <a:pt x="198" y="25"/>
                      </a:lnTo>
                      <a:lnTo>
                        <a:pt x="214" y="23"/>
                      </a:lnTo>
                      <a:lnTo>
                        <a:pt x="229" y="23"/>
                      </a:lnTo>
                      <a:lnTo>
                        <a:pt x="245" y="23"/>
                      </a:lnTo>
                      <a:lnTo>
                        <a:pt x="261" y="23"/>
                      </a:lnTo>
                      <a:lnTo>
                        <a:pt x="275" y="25"/>
                      </a:lnTo>
                      <a:lnTo>
                        <a:pt x="291" y="26"/>
                      </a:lnTo>
                      <a:lnTo>
                        <a:pt x="305" y="30"/>
                      </a:lnTo>
                      <a:lnTo>
                        <a:pt x="320" y="33"/>
                      </a:lnTo>
                      <a:lnTo>
                        <a:pt x="334" y="38"/>
                      </a:lnTo>
                      <a:lnTo>
                        <a:pt x="348" y="42"/>
                      </a:lnTo>
                      <a:lnTo>
                        <a:pt x="362" y="48"/>
                      </a:lnTo>
                      <a:lnTo>
                        <a:pt x="374" y="55"/>
                      </a:lnTo>
                      <a:lnTo>
                        <a:pt x="387" y="62"/>
                      </a:lnTo>
                      <a:lnTo>
                        <a:pt x="398" y="69"/>
                      </a:lnTo>
                      <a:lnTo>
                        <a:pt x="409" y="79"/>
                      </a:lnTo>
                      <a:lnTo>
                        <a:pt x="418" y="88"/>
                      </a:lnTo>
                      <a:lnTo>
                        <a:pt x="427" y="99"/>
                      </a:lnTo>
                      <a:lnTo>
                        <a:pt x="435" y="109"/>
                      </a:lnTo>
                      <a:lnTo>
                        <a:pt x="467" y="101"/>
                      </a:lnTo>
                      <a:lnTo>
                        <a:pt x="458" y="88"/>
                      </a:lnTo>
                      <a:lnTo>
                        <a:pt x="448" y="76"/>
                      </a:lnTo>
                      <a:lnTo>
                        <a:pt x="436" y="65"/>
                      </a:lnTo>
                      <a:lnTo>
                        <a:pt x="424" y="56"/>
                      </a:lnTo>
                      <a:lnTo>
                        <a:pt x="410" y="46"/>
                      </a:lnTo>
                      <a:lnTo>
                        <a:pt x="397" y="38"/>
                      </a:lnTo>
                      <a:lnTo>
                        <a:pt x="382" y="30"/>
                      </a:lnTo>
                      <a:lnTo>
                        <a:pt x="366" y="23"/>
                      </a:lnTo>
                      <a:lnTo>
                        <a:pt x="350" y="17"/>
                      </a:lnTo>
                      <a:lnTo>
                        <a:pt x="333" y="13"/>
                      </a:lnTo>
                      <a:lnTo>
                        <a:pt x="316" y="8"/>
                      </a:lnTo>
                      <a:lnTo>
                        <a:pt x="299" y="5"/>
                      </a:lnTo>
                      <a:lnTo>
                        <a:pt x="281" y="3"/>
                      </a:lnTo>
                      <a:lnTo>
                        <a:pt x="264" y="1"/>
                      </a:lnTo>
                      <a:lnTo>
                        <a:pt x="246" y="0"/>
                      </a:lnTo>
                      <a:lnTo>
                        <a:pt x="228" y="0"/>
                      </a:lnTo>
                      <a:lnTo>
                        <a:pt x="211" y="1"/>
                      </a:lnTo>
                      <a:lnTo>
                        <a:pt x="193" y="3"/>
                      </a:lnTo>
                      <a:lnTo>
                        <a:pt x="175" y="5"/>
                      </a:lnTo>
                      <a:lnTo>
                        <a:pt x="158" y="8"/>
                      </a:lnTo>
                      <a:lnTo>
                        <a:pt x="142" y="13"/>
                      </a:lnTo>
                      <a:lnTo>
                        <a:pt x="125" y="17"/>
                      </a:lnTo>
                      <a:lnTo>
                        <a:pt x="109" y="23"/>
                      </a:lnTo>
                      <a:lnTo>
                        <a:pt x="93" y="30"/>
                      </a:lnTo>
                      <a:lnTo>
                        <a:pt x="78" y="37"/>
                      </a:lnTo>
                      <a:lnTo>
                        <a:pt x="65" y="44"/>
                      </a:lnTo>
                      <a:lnTo>
                        <a:pt x="51" y="54"/>
                      </a:lnTo>
                      <a:lnTo>
                        <a:pt x="40" y="63"/>
                      </a:lnTo>
                      <a:lnTo>
                        <a:pt x="28" y="73"/>
                      </a:lnTo>
                      <a:lnTo>
                        <a:pt x="18" y="83"/>
                      </a:lnTo>
                      <a:lnTo>
                        <a:pt x="9" y="96"/>
                      </a:lnTo>
                      <a:lnTo>
                        <a:pt x="1" y="108"/>
                      </a:lnTo>
                      <a:lnTo>
                        <a:pt x="33" y="115"/>
                      </a:lnTo>
                      <a:lnTo>
                        <a:pt x="1" y="108"/>
                      </a:lnTo>
                      <a:lnTo>
                        <a:pt x="0" y="109"/>
                      </a:lnTo>
                      <a:lnTo>
                        <a:pt x="0" y="110"/>
                      </a:lnTo>
                      <a:lnTo>
                        <a:pt x="0" y="111"/>
                      </a:lnTo>
                      <a:lnTo>
                        <a:pt x="0" y="113"/>
                      </a:lnTo>
                      <a:lnTo>
                        <a:pt x="0" y="114"/>
                      </a:lnTo>
                      <a:lnTo>
                        <a:pt x="0" y="115"/>
                      </a:lnTo>
                      <a:lnTo>
                        <a:pt x="1" y="116"/>
                      </a:lnTo>
                      <a:lnTo>
                        <a:pt x="2" y="117"/>
                      </a:lnTo>
                      <a:lnTo>
                        <a:pt x="3" y="118"/>
                      </a:lnTo>
                      <a:lnTo>
                        <a:pt x="5" y="119"/>
                      </a:lnTo>
                      <a:lnTo>
                        <a:pt x="6" y="119"/>
                      </a:lnTo>
                      <a:lnTo>
                        <a:pt x="7" y="120"/>
                      </a:lnTo>
                      <a:lnTo>
                        <a:pt x="9" y="120"/>
                      </a:lnTo>
                      <a:lnTo>
                        <a:pt x="10" y="122"/>
                      </a:lnTo>
                      <a:lnTo>
                        <a:pt x="11" y="122"/>
                      </a:lnTo>
                      <a:lnTo>
                        <a:pt x="12" y="123"/>
                      </a:lnTo>
                      <a:lnTo>
                        <a:pt x="15" y="123"/>
                      </a:lnTo>
                      <a:lnTo>
                        <a:pt x="16" y="123"/>
                      </a:lnTo>
                      <a:lnTo>
                        <a:pt x="18" y="123"/>
                      </a:lnTo>
                      <a:lnTo>
                        <a:pt x="19" y="123"/>
                      </a:lnTo>
                      <a:lnTo>
                        <a:pt x="20" y="123"/>
                      </a:lnTo>
                      <a:lnTo>
                        <a:pt x="23" y="123"/>
                      </a:lnTo>
                      <a:lnTo>
                        <a:pt x="24" y="122"/>
                      </a:lnTo>
                      <a:lnTo>
                        <a:pt x="25" y="122"/>
                      </a:lnTo>
                      <a:lnTo>
                        <a:pt x="26" y="120"/>
                      </a:lnTo>
                      <a:lnTo>
                        <a:pt x="28" y="120"/>
                      </a:lnTo>
                      <a:lnTo>
                        <a:pt x="29" y="119"/>
                      </a:lnTo>
                      <a:lnTo>
                        <a:pt x="31" y="118"/>
                      </a:lnTo>
                      <a:lnTo>
                        <a:pt x="32" y="117"/>
                      </a:lnTo>
                      <a:lnTo>
                        <a:pt x="33" y="116"/>
                      </a:lnTo>
                      <a:lnTo>
                        <a:pt x="33" y="115"/>
                      </a:lnTo>
                      <a:lnTo>
                        <a:pt x="1"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66" name="Freeform 169"/>
                <p:cNvSpPr>
                  <a:spLocks/>
                </p:cNvSpPr>
                <p:nvPr/>
              </p:nvSpPr>
              <p:spPr bwMode="auto">
                <a:xfrm>
                  <a:off x="473" y="180"/>
                  <a:ext cx="28" cy="22"/>
                </a:xfrm>
                <a:custGeom>
                  <a:avLst/>
                  <a:gdLst>
                    <a:gd name="T0" fmla="*/ 19 w 84"/>
                    <a:gd name="T1" fmla="*/ 1 h 68"/>
                    <a:gd name="T2" fmla="*/ 17 w 84"/>
                    <a:gd name="T3" fmla="*/ 2 h 68"/>
                    <a:gd name="T4" fmla="*/ 15 w 84"/>
                    <a:gd name="T5" fmla="*/ 3 h 68"/>
                    <a:gd name="T6" fmla="*/ 14 w 84"/>
                    <a:gd name="T7" fmla="*/ 4 h 68"/>
                    <a:gd name="T8" fmla="*/ 12 w 84"/>
                    <a:gd name="T9" fmla="*/ 6 h 68"/>
                    <a:gd name="T10" fmla="*/ 11 w 84"/>
                    <a:gd name="T11" fmla="*/ 6 h 68"/>
                    <a:gd name="T12" fmla="*/ 10 w 84"/>
                    <a:gd name="T13" fmla="*/ 8 h 68"/>
                    <a:gd name="T14" fmla="*/ 8 w 84"/>
                    <a:gd name="T15" fmla="*/ 9 h 68"/>
                    <a:gd name="T16" fmla="*/ 7 w 84"/>
                    <a:gd name="T17" fmla="*/ 10 h 68"/>
                    <a:gd name="T18" fmla="*/ 6 w 84"/>
                    <a:gd name="T19" fmla="*/ 12 h 68"/>
                    <a:gd name="T20" fmla="*/ 5 w 84"/>
                    <a:gd name="T21" fmla="*/ 13 h 68"/>
                    <a:gd name="T22" fmla="*/ 4 w 84"/>
                    <a:gd name="T23" fmla="*/ 14 h 68"/>
                    <a:gd name="T24" fmla="*/ 3 w 84"/>
                    <a:gd name="T25" fmla="*/ 15 h 68"/>
                    <a:gd name="T26" fmla="*/ 2 w 84"/>
                    <a:gd name="T27" fmla="*/ 16 h 68"/>
                    <a:gd name="T28" fmla="*/ 1 w 84"/>
                    <a:gd name="T29" fmla="*/ 17 h 68"/>
                    <a:gd name="T30" fmla="*/ 0 w 84"/>
                    <a:gd name="T31" fmla="*/ 19 h 68"/>
                    <a:gd name="T32" fmla="*/ 0 w 84"/>
                    <a:gd name="T33" fmla="*/ 20 h 68"/>
                    <a:gd name="T34" fmla="*/ 11 w 84"/>
                    <a:gd name="T35" fmla="*/ 22 h 68"/>
                    <a:gd name="T36" fmla="*/ 11 w 84"/>
                    <a:gd name="T37" fmla="*/ 20 h 68"/>
                    <a:gd name="T38" fmla="*/ 12 w 84"/>
                    <a:gd name="T39" fmla="*/ 20 h 68"/>
                    <a:gd name="T40" fmla="*/ 13 w 84"/>
                    <a:gd name="T41" fmla="*/ 19 h 68"/>
                    <a:gd name="T42" fmla="*/ 14 w 84"/>
                    <a:gd name="T43" fmla="*/ 17 h 68"/>
                    <a:gd name="T44" fmla="*/ 14 w 84"/>
                    <a:gd name="T45" fmla="*/ 17 h 68"/>
                    <a:gd name="T46" fmla="*/ 15 w 84"/>
                    <a:gd name="T47" fmla="*/ 15 h 68"/>
                    <a:gd name="T48" fmla="*/ 16 w 84"/>
                    <a:gd name="T49" fmla="*/ 15 h 68"/>
                    <a:gd name="T50" fmla="*/ 17 w 84"/>
                    <a:gd name="T51" fmla="*/ 14 h 68"/>
                    <a:gd name="T52" fmla="*/ 19 w 84"/>
                    <a:gd name="T53" fmla="*/ 12 h 68"/>
                    <a:gd name="T54" fmla="*/ 19 w 84"/>
                    <a:gd name="T55" fmla="*/ 11 h 68"/>
                    <a:gd name="T56" fmla="*/ 20 w 84"/>
                    <a:gd name="T57" fmla="*/ 10 h 68"/>
                    <a:gd name="T58" fmla="*/ 22 w 84"/>
                    <a:gd name="T59" fmla="*/ 9 h 68"/>
                    <a:gd name="T60" fmla="*/ 23 w 84"/>
                    <a:gd name="T61" fmla="*/ 8 h 68"/>
                    <a:gd name="T62" fmla="*/ 24 w 84"/>
                    <a:gd name="T63" fmla="*/ 7 h 68"/>
                    <a:gd name="T64" fmla="*/ 26 w 84"/>
                    <a:gd name="T65" fmla="*/ 6 h 68"/>
                    <a:gd name="T66" fmla="*/ 27 w 84"/>
                    <a:gd name="T67" fmla="*/ 1 h 68"/>
                    <a:gd name="T68" fmla="*/ 27 w 84"/>
                    <a:gd name="T69" fmla="*/ 6 h 68"/>
                    <a:gd name="T70" fmla="*/ 28 w 84"/>
                    <a:gd name="T71" fmla="*/ 5 h 68"/>
                    <a:gd name="T72" fmla="*/ 28 w 84"/>
                    <a:gd name="T73" fmla="*/ 4 h 68"/>
                    <a:gd name="T74" fmla="*/ 28 w 84"/>
                    <a:gd name="T75" fmla="*/ 4 h 68"/>
                    <a:gd name="T76" fmla="*/ 28 w 84"/>
                    <a:gd name="T77" fmla="*/ 3 h 68"/>
                    <a:gd name="T78" fmla="*/ 28 w 84"/>
                    <a:gd name="T79" fmla="*/ 3 h 68"/>
                    <a:gd name="T80" fmla="*/ 27 w 84"/>
                    <a:gd name="T81" fmla="*/ 2 h 68"/>
                    <a:gd name="T82" fmla="*/ 27 w 84"/>
                    <a:gd name="T83" fmla="*/ 1 h 68"/>
                    <a:gd name="T84" fmla="*/ 26 w 84"/>
                    <a:gd name="T85" fmla="*/ 1 h 68"/>
                    <a:gd name="T86" fmla="*/ 25 w 84"/>
                    <a:gd name="T87" fmla="*/ 0 h 68"/>
                    <a:gd name="T88" fmla="*/ 24 w 84"/>
                    <a:gd name="T89" fmla="*/ 0 h 68"/>
                    <a:gd name="T90" fmla="*/ 23 w 84"/>
                    <a:gd name="T91" fmla="*/ 0 h 68"/>
                    <a:gd name="T92" fmla="*/ 22 w 84"/>
                    <a:gd name="T93" fmla="*/ 0 h 68"/>
                    <a:gd name="T94" fmla="*/ 21 w 84"/>
                    <a:gd name="T95" fmla="*/ 0 h 68"/>
                    <a:gd name="T96" fmla="*/ 20 w 84"/>
                    <a:gd name="T97" fmla="*/ 0 h 68"/>
                    <a:gd name="T98" fmla="*/ 19 w 84"/>
                    <a:gd name="T99" fmla="*/ 1 h 68"/>
                    <a:gd name="T100" fmla="*/ 18 w 84"/>
                    <a:gd name="T101" fmla="*/ 6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4" h="68">
                      <a:moveTo>
                        <a:pt x="54" y="18"/>
                      </a:moveTo>
                      <a:lnTo>
                        <a:pt x="56" y="3"/>
                      </a:lnTo>
                      <a:lnTo>
                        <a:pt x="52" y="4"/>
                      </a:lnTo>
                      <a:lnTo>
                        <a:pt x="50" y="7"/>
                      </a:lnTo>
                      <a:lnTo>
                        <a:pt x="48" y="8"/>
                      </a:lnTo>
                      <a:lnTo>
                        <a:pt x="46" y="10"/>
                      </a:lnTo>
                      <a:lnTo>
                        <a:pt x="42" y="11"/>
                      </a:lnTo>
                      <a:lnTo>
                        <a:pt x="41" y="13"/>
                      </a:lnTo>
                      <a:lnTo>
                        <a:pt x="39" y="16"/>
                      </a:lnTo>
                      <a:lnTo>
                        <a:pt x="37" y="17"/>
                      </a:lnTo>
                      <a:lnTo>
                        <a:pt x="34" y="19"/>
                      </a:lnTo>
                      <a:lnTo>
                        <a:pt x="32" y="20"/>
                      </a:lnTo>
                      <a:lnTo>
                        <a:pt x="30" y="22"/>
                      </a:lnTo>
                      <a:lnTo>
                        <a:pt x="29" y="25"/>
                      </a:lnTo>
                      <a:lnTo>
                        <a:pt x="26" y="26"/>
                      </a:lnTo>
                      <a:lnTo>
                        <a:pt x="24" y="28"/>
                      </a:lnTo>
                      <a:lnTo>
                        <a:pt x="23" y="30"/>
                      </a:lnTo>
                      <a:lnTo>
                        <a:pt x="21" y="32"/>
                      </a:lnTo>
                      <a:lnTo>
                        <a:pt x="20" y="34"/>
                      </a:lnTo>
                      <a:lnTo>
                        <a:pt x="17" y="36"/>
                      </a:lnTo>
                      <a:lnTo>
                        <a:pt x="16" y="37"/>
                      </a:lnTo>
                      <a:lnTo>
                        <a:pt x="14" y="39"/>
                      </a:lnTo>
                      <a:lnTo>
                        <a:pt x="13" y="41"/>
                      </a:lnTo>
                      <a:lnTo>
                        <a:pt x="12" y="43"/>
                      </a:lnTo>
                      <a:lnTo>
                        <a:pt x="9" y="45"/>
                      </a:lnTo>
                      <a:lnTo>
                        <a:pt x="8" y="46"/>
                      </a:lnTo>
                      <a:lnTo>
                        <a:pt x="7" y="49"/>
                      </a:lnTo>
                      <a:lnTo>
                        <a:pt x="6" y="50"/>
                      </a:lnTo>
                      <a:lnTo>
                        <a:pt x="5" y="52"/>
                      </a:lnTo>
                      <a:lnTo>
                        <a:pt x="4" y="53"/>
                      </a:lnTo>
                      <a:lnTo>
                        <a:pt x="3" y="55"/>
                      </a:lnTo>
                      <a:lnTo>
                        <a:pt x="1" y="58"/>
                      </a:lnTo>
                      <a:lnTo>
                        <a:pt x="0" y="59"/>
                      </a:lnTo>
                      <a:lnTo>
                        <a:pt x="0" y="61"/>
                      </a:lnTo>
                      <a:lnTo>
                        <a:pt x="32" y="68"/>
                      </a:lnTo>
                      <a:lnTo>
                        <a:pt x="33" y="67"/>
                      </a:lnTo>
                      <a:lnTo>
                        <a:pt x="33" y="66"/>
                      </a:lnTo>
                      <a:lnTo>
                        <a:pt x="34" y="63"/>
                      </a:lnTo>
                      <a:lnTo>
                        <a:pt x="35" y="62"/>
                      </a:lnTo>
                      <a:lnTo>
                        <a:pt x="37" y="61"/>
                      </a:lnTo>
                      <a:lnTo>
                        <a:pt x="38" y="59"/>
                      </a:lnTo>
                      <a:lnTo>
                        <a:pt x="39" y="58"/>
                      </a:lnTo>
                      <a:lnTo>
                        <a:pt x="40" y="56"/>
                      </a:lnTo>
                      <a:lnTo>
                        <a:pt x="41" y="54"/>
                      </a:lnTo>
                      <a:lnTo>
                        <a:pt x="42" y="53"/>
                      </a:lnTo>
                      <a:lnTo>
                        <a:pt x="43" y="51"/>
                      </a:lnTo>
                      <a:lnTo>
                        <a:pt x="44" y="50"/>
                      </a:lnTo>
                      <a:lnTo>
                        <a:pt x="46" y="47"/>
                      </a:lnTo>
                      <a:lnTo>
                        <a:pt x="48" y="46"/>
                      </a:lnTo>
                      <a:lnTo>
                        <a:pt x="49" y="45"/>
                      </a:lnTo>
                      <a:lnTo>
                        <a:pt x="50" y="43"/>
                      </a:lnTo>
                      <a:lnTo>
                        <a:pt x="52" y="42"/>
                      </a:lnTo>
                      <a:lnTo>
                        <a:pt x="54" y="39"/>
                      </a:lnTo>
                      <a:lnTo>
                        <a:pt x="56" y="38"/>
                      </a:lnTo>
                      <a:lnTo>
                        <a:pt x="57" y="36"/>
                      </a:lnTo>
                      <a:lnTo>
                        <a:pt x="58" y="35"/>
                      </a:lnTo>
                      <a:lnTo>
                        <a:pt x="60" y="34"/>
                      </a:lnTo>
                      <a:lnTo>
                        <a:pt x="61" y="32"/>
                      </a:lnTo>
                      <a:lnTo>
                        <a:pt x="64" y="30"/>
                      </a:lnTo>
                      <a:lnTo>
                        <a:pt x="66" y="29"/>
                      </a:lnTo>
                      <a:lnTo>
                        <a:pt x="67" y="27"/>
                      </a:lnTo>
                      <a:lnTo>
                        <a:pt x="69" y="26"/>
                      </a:lnTo>
                      <a:lnTo>
                        <a:pt x="72" y="25"/>
                      </a:lnTo>
                      <a:lnTo>
                        <a:pt x="73" y="22"/>
                      </a:lnTo>
                      <a:lnTo>
                        <a:pt x="75" y="21"/>
                      </a:lnTo>
                      <a:lnTo>
                        <a:pt x="77" y="20"/>
                      </a:lnTo>
                      <a:lnTo>
                        <a:pt x="78" y="19"/>
                      </a:lnTo>
                      <a:lnTo>
                        <a:pt x="80" y="4"/>
                      </a:lnTo>
                      <a:lnTo>
                        <a:pt x="78" y="19"/>
                      </a:lnTo>
                      <a:lnTo>
                        <a:pt x="81" y="18"/>
                      </a:lnTo>
                      <a:lnTo>
                        <a:pt x="82" y="17"/>
                      </a:lnTo>
                      <a:lnTo>
                        <a:pt x="83" y="16"/>
                      </a:lnTo>
                      <a:lnTo>
                        <a:pt x="83" y="15"/>
                      </a:lnTo>
                      <a:lnTo>
                        <a:pt x="84" y="13"/>
                      </a:lnTo>
                      <a:lnTo>
                        <a:pt x="84" y="11"/>
                      </a:lnTo>
                      <a:lnTo>
                        <a:pt x="84" y="10"/>
                      </a:lnTo>
                      <a:lnTo>
                        <a:pt x="84" y="9"/>
                      </a:lnTo>
                      <a:lnTo>
                        <a:pt x="83" y="8"/>
                      </a:lnTo>
                      <a:lnTo>
                        <a:pt x="83" y="7"/>
                      </a:lnTo>
                      <a:lnTo>
                        <a:pt x="82" y="5"/>
                      </a:lnTo>
                      <a:lnTo>
                        <a:pt x="80" y="4"/>
                      </a:lnTo>
                      <a:lnTo>
                        <a:pt x="80" y="3"/>
                      </a:lnTo>
                      <a:lnTo>
                        <a:pt x="78" y="2"/>
                      </a:lnTo>
                      <a:lnTo>
                        <a:pt x="76" y="2"/>
                      </a:lnTo>
                      <a:lnTo>
                        <a:pt x="75" y="1"/>
                      </a:lnTo>
                      <a:lnTo>
                        <a:pt x="74" y="1"/>
                      </a:lnTo>
                      <a:lnTo>
                        <a:pt x="73" y="1"/>
                      </a:lnTo>
                      <a:lnTo>
                        <a:pt x="71" y="0"/>
                      </a:lnTo>
                      <a:lnTo>
                        <a:pt x="69" y="0"/>
                      </a:lnTo>
                      <a:lnTo>
                        <a:pt x="68" y="0"/>
                      </a:lnTo>
                      <a:lnTo>
                        <a:pt x="66" y="0"/>
                      </a:lnTo>
                      <a:lnTo>
                        <a:pt x="65" y="0"/>
                      </a:lnTo>
                      <a:lnTo>
                        <a:pt x="63" y="0"/>
                      </a:lnTo>
                      <a:lnTo>
                        <a:pt x="61" y="1"/>
                      </a:lnTo>
                      <a:lnTo>
                        <a:pt x="59" y="1"/>
                      </a:lnTo>
                      <a:lnTo>
                        <a:pt x="58" y="2"/>
                      </a:lnTo>
                      <a:lnTo>
                        <a:pt x="56" y="2"/>
                      </a:lnTo>
                      <a:lnTo>
                        <a:pt x="56" y="3"/>
                      </a:lnTo>
                      <a:lnTo>
                        <a:pt x="5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67" name="Freeform 170"/>
                <p:cNvSpPr>
                  <a:spLocks/>
                </p:cNvSpPr>
                <p:nvPr/>
              </p:nvSpPr>
              <p:spPr bwMode="auto">
                <a:xfrm>
                  <a:off x="344" y="164"/>
                  <a:ext cx="155" cy="65"/>
                </a:xfrm>
                <a:custGeom>
                  <a:avLst/>
                  <a:gdLst>
                    <a:gd name="T0" fmla="*/ 11 w 483"/>
                    <a:gd name="T1" fmla="*/ 62 h 206"/>
                    <a:gd name="T2" fmla="*/ 12 w 483"/>
                    <a:gd name="T3" fmla="*/ 51 h 206"/>
                    <a:gd name="T4" fmla="*/ 15 w 483"/>
                    <a:gd name="T5" fmla="*/ 43 h 206"/>
                    <a:gd name="T6" fmla="*/ 20 w 483"/>
                    <a:gd name="T7" fmla="*/ 34 h 206"/>
                    <a:gd name="T8" fmla="*/ 26 w 483"/>
                    <a:gd name="T9" fmla="*/ 27 h 206"/>
                    <a:gd name="T10" fmla="*/ 34 w 483"/>
                    <a:gd name="T11" fmla="*/ 22 h 206"/>
                    <a:gd name="T12" fmla="*/ 43 w 483"/>
                    <a:gd name="T13" fmla="*/ 17 h 206"/>
                    <a:gd name="T14" fmla="*/ 53 w 483"/>
                    <a:gd name="T15" fmla="*/ 13 h 206"/>
                    <a:gd name="T16" fmla="*/ 63 w 483"/>
                    <a:gd name="T17" fmla="*/ 10 h 206"/>
                    <a:gd name="T18" fmla="*/ 74 w 483"/>
                    <a:gd name="T19" fmla="*/ 8 h 206"/>
                    <a:gd name="T20" fmla="*/ 86 w 483"/>
                    <a:gd name="T21" fmla="*/ 7 h 206"/>
                    <a:gd name="T22" fmla="*/ 98 w 483"/>
                    <a:gd name="T23" fmla="*/ 7 h 206"/>
                    <a:gd name="T24" fmla="*/ 108 w 483"/>
                    <a:gd name="T25" fmla="*/ 8 h 206"/>
                    <a:gd name="T26" fmla="*/ 119 w 483"/>
                    <a:gd name="T27" fmla="*/ 10 h 206"/>
                    <a:gd name="T28" fmla="*/ 129 w 483"/>
                    <a:gd name="T29" fmla="*/ 13 h 206"/>
                    <a:gd name="T30" fmla="*/ 139 w 483"/>
                    <a:gd name="T31" fmla="*/ 17 h 206"/>
                    <a:gd name="T32" fmla="*/ 147 w 483"/>
                    <a:gd name="T33" fmla="*/ 22 h 206"/>
                    <a:gd name="T34" fmla="*/ 151 w 483"/>
                    <a:gd name="T35" fmla="*/ 15 h 206"/>
                    <a:gd name="T36" fmla="*/ 140 w 483"/>
                    <a:gd name="T37" fmla="*/ 9 h 206"/>
                    <a:gd name="T38" fmla="*/ 129 w 483"/>
                    <a:gd name="T39" fmla="*/ 5 h 206"/>
                    <a:gd name="T40" fmla="*/ 117 w 483"/>
                    <a:gd name="T41" fmla="*/ 3 h 206"/>
                    <a:gd name="T42" fmla="*/ 105 w 483"/>
                    <a:gd name="T43" fmla="*/ 1 h 206"/>
                    <a:gd name="T44" fmla="*/ 91 w 483"/>
                    <a:gd name="T45" fmla="*/ 0 h 206"/>
                    <a:gd name="T46" fmla="*/ 79 w 483"/>
                    <a:gd name="T47" fmla="*/ 0 h 206"/>
                    <a:gd name="T48" fmla="*/ 66 w 483"/>
                    <a:gd name="T49" fmla="*/ 2 h 206"/>
                    <a:gd name="T50" fmla="*/ 53 w 483"/>
                    <a:gd name="T51" fmla="*/ 4 h 206"/>
                    <a:gd name="T52" fmla="*/ 42 w 483"/>
                    <a:gd name="T53" fmla="*/ 9 h 206"/>
                    <a:gd name="T54" fmla="*/ 31 w 483"/>
                    <a:gd name="T55" fmla="*/ 14 h 206"/>
                    <a:gd name="T56" fmla="*/ 22 w 483"/>
                    <a:gd name="T57" fmla="*/ 20 h 206"/>
                    <a:gd name="T58" fmla="*/ 13 w 483"/>
                    <a:gd name="T59" fmla="*/ 27 h 206"/>
                    <a:gd name="T60" fmla="*/ 7 w 483"/>
                    <a:gd name="T61" fmla="*/ 36 h 206"/>
                    <a:gd name="T62" fmla="*/ 2 w 483"/>
                    <a:gd name="T63" fmla="*/ 45 h 206"/>
                    <a:gd name="T64" fmla="*/ 0 w 483"/>
                    <a:gd name="T65" fmla="*/ 56 h 206"/>
                    <a:gd name="T66" fmla="*/ 11 w 483"/>
                    <a:gd name="T67" fmla="*/ 62 h 206"/>
                    <a:gd name="T68" fmla="*/ 0 w 483"/>
                    <a:gd name="T69" fmla="*/ 62 h 206"/>
                    <a:gd name="T70" fmla="*/ 0 w 483"/>
                    <a:gd name="T71" fmla="*/ 63 h 206"/>
                    <a:gd name="T72" fmla="*/ 1 w 483"/>
                    <a:gd name="T73" fmla="*/ 63 h 206"/>
                    <a:gd name="T74" fmla="*/ 1 w 483"/>
                    <a:gd name="T75" fmla="*/ 64 h 206"/>
                    <a:gd name="T76" fmla="*/ 2 w 483"/>
                    <a:gd name="T77" fmla="*/ 65 h 206"/>
                    <a:gd name="T78" fmla="*/ 3 w 483"/>
                    <a:gd name="T79" fmla="*/ 65 h 206"/>
                    <a:gd name="T80" fmla="*/ 4 w 483"/>
                    <a:gd name="T81" fmla="*/ 65 h 206"/>
                    <a:gd name="T82" fmla="*/ 5 w 483"/>
                    <a:gd name="T83" fmla="*/ 65 h 206"/>
                    <a:gd name="T84" fmla="*/ 6 w 483"/>
                    <a:gd name="T85" fmla="*/ 65 h 206"/>
                    <a:gd name="T86" fmla="*/ 7 w 483"/>
                    <a:gd name="T87" fmla="*/ 65 h 206"/>
                    <a:gd name="T88" fmla="*/ 8 w 483"/>
                    <a:gd name="T89" fmla="*/ 65 h 206"/>
                    <a:gd name="T90" fmla="*/ 9 w 483"/>
                    <a:gd name="T91" fmla="*/ 64 h 206"/>
                    <a:gd name="T92" fmla="*/ 10 w 483"/>
                    <a:gd name="T93" fmla="*/ 64 h 206"/>
                    <a:gd name="T94" fmla="*/ 11 w 483"/>
                    <a:gd name="T95" fmla="*/ 63 h 206"/>
                    <a:gd name="T96" fmla="*/ 11 w 483"/>
                    <a:gd name="T97" fmla="*/ 63 h 206"/>
                    <a:gd name="T98" fmla="*/ 11 w 483"/>
                    <a:gd name="T99" fmla="*/ 62 h 206"/>
                    <a:gd name="T100" fmla="*/ 0 w 483"/>
                    <a:gd name="T101" fmla="*/ 62 h 2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3" h="206">
                      <a:moveTo>
                        <a:pt x="0" y="196"/>
                      </a:moveTo>
                      <a:lnTo>
                        <a:pt x="34" y="196"/>
                      </a:lnTo>
                      <a:lnTo>
                        <a:pt x="35" y="179"/>
                      </a:lnTo>
                      <a:lnTo>
                        <a:pt x="37" y="163"/>
                      </a:lnTo>
                      <a:lnTo>
                        <a:pt x="40" y="148"/>
                      </a:lnTo>
                      <a:lnTo>
                        <a:pt x="46" y="135"/>
                      </a:lnTo>
                      <a:lnTo>
                        <a:pt x="53" y="121"/>
                      </a:lnTo>
                      <a:lnTo>
                        <a:pt x="61" y="108"/>
                      </a:lnTo>
                      <a:lnTo>
                        <a:pt x="70" y="97"/>
                      </a:lnTo>
                      <a:lnTo>
                        <a:pt x="81" y="87"/>
                      </a:lnTo>
                      <a:lnTo>
                        <a:pt x="93" y="78"/>
                      </a:lnTo>
                      <a:lnTo>
                        <a:pt x="105" y="69"/>
                      </a:lnTo>
                      <a:lnTo>
                        <a:pt x="119" y="60"/>
                      </a:lnTo>
                      <a:lnTo>
                        <a:pt x="133" y="53"/>
                      </a:lnTo>
                      <a:lnTo>
                        <a:pt x="148" y="46"/>
                      </a:lnTo>
                      <a:lnTo>
                        <a:pt x="164" y="40"/>
                      </a:lnTo>
                      <a:lnTo>
                        <a:pt x="180" y="36"/>
                      </a:lnTo>
                      <a:lnTo>
                        <a:pt x="197" y="31"/>
                      </a:lnTo>
                      <a:lnTo>
                        <a:pt x="214" y="28"/>
                      </a:lnTo>
                      <a:lnTo>
                        <a:pt x="232" y="25"/>
                      </a:lnTo>
                      <a:lnTo>
                        <a:pt x="249" y="23"/>
                      </a:lnTo>
                      <a:lnTo>
                        <a:pt x="267" y="22"/>
                      </a:lnTo>
                      <a:lnTo>
                        <a:pt x="285" y="22"/>
                      </a:lnTo>
                      <a:lnTo>
                        <a:pt x="304" y="22"/>
                      </a:lnTo>
                      <a:lnTo>
                        <a:pt x="321" y="23"/>
                      </a:lnTo>
                      <a:lnTo>
                        <a:pt x="338" y="26"/>
                      </a:lnTo>
                      <a:lnTo>
                        <a:pt x="356" y="28"/>
                      </a:lnTo>
                      <a:lnTo>
                        <a:pt x="372" y="32"/>
                      </a:lnTo>
                      <a:lnTo>
                        <a:pt x="387" y="37"/>
                      </a:lnTo>
                      <a:lnTo>
                        <a:pt x="403" y="42"/>
                      </a:lnTo>
                      <a:lnTo>
                        <a:pt x="418" y="47"/>
                      </a:lnTo>
                      <a:lnTo>
                        <a:pt x="432" y="54"/>
                      </a:lnTo>
                      <a:lnTo>
                        <a:pt x="445" y="62"/>
                      </a:lnTo>
                      <a:lnTo>
                        <a:pt x="457" y="70"/>
                      </a:lnTo>
                      <a:lnTo>
                        <a:pt x="483" y="55"/>
                      </a:lnTo>
                      <a:lnTo>
                        <a:pt x="469" y="46"/>
                      </a:lnTo>
                      <a:lnTo>
                        <a:pt x="453" y="37"/>
                      </a:lnTo>
                      <a:lnTo>
                        <a:pt x="437" y="29"/>
                      </a:lnTo>
                      <a:lnTo>
                        <a:pt x="420" y="22"/>
                      </a:lnTo>
                      <a:lnTo>
                        <a:pt x="402" y="17"/>
                      </a:lnTo>
                      <a:lnTo>
                        <a:pt x="384" y="11"/>
                      </a:lnTo>
                      <a:lnTo>
                        <a:pt x="365" y="8"/>
                      </a:lnTo>
                      <a:lnTo>
                        <a:pt x="345" y="4"/>
                      </a:lnTo>
                      <a:lnTo>
                        <a:pt x="326" y="2"/>
                      </a:lnTo>
                      <a:lnTo>
                        <a:pt x="306" y="0"/>
                      </a:lnTo>
                      <a:lnTo>
                        <a:pt x="285" y="0"/>
                      </a:lnTo>
                      <a:lnTo>
                        <a:pt x="265" y="0"/>
                      </a:lnTo>
                      <a:lnTo>
                        <a:pt x="246" y="1"/>
                      </a:lnTo>
                      <a:lnTo>
                        <a:pt x="225" y="3"/>
                      </a:lnTo>
                      <a:lnTo>
                        <a:pt x="205" y="6"/>
                      </a:lnTo>
                      <a:lnTo>
                        <a:pt x="186" y="10"/>
                      </a:lnTo>
                      <a:lnTo>
                        <a:pt x="166" y="14"/>
                      </a:lnTo>
                      <a:lnTo>
                        <a:pt x="148" y="20"/>
                      </a:lnTo>
                      <a:lnTo>
                        <a:pt x="130" y="27"/>
                      </a:lnTo>
                      <a:lnTo>
                        <a:pt x="113" y="35"/>
                      </a:lnTo>
                      <a:lnTo>
                        <a:pt x="96" y="44"/>
                      </a:lnTo>
                      <a:lnTo>
                        <a:pt x="80" y="53"/>
                      </a:lnTo>
                      <a:lnTo>
                        <a:pt x="67" y="63"/>
                      </a:lnTo>
                      <a:lnTo>
                        <a:pt x="53" y="74"/>
                      </a:lnTo>
                      <a:lnTo>
                        <a:pt x="40" y="87"/>
                      </a:lnTo>
                      <a:lnTo>
                        <a:pt x="30" y="99"/>
                      </a:lnTo>
                      <a:lnTo>
                        <a:pt x="21" y="113"/>
                      </a:lnTo>
                      <a:lnTo>
                        <a:pt x="13" y="128"/>
                      </a:lnTo>
                      <a:lnTo>
                        <a:pt x="6" y="144"/>
                      </a:lnTo>
                      <a:lnTo>
                        <a:pt x="3" y="161"/>
                      </a:lnTo>
                      <a:lnTo>
                        <a:pt x="0" y="178"/>
                      </a:lnTo>
                      <a:lnTo>
                        <a:pt x="0" y="196"/>
                      </a:lnTo>
                      <a:lnTo>
                        <a:pt x="34" y="196"/>
                      </a:lnTo>
                      <a:lnTo>
                        <a:pt x="0" y="196"/>
                      </a:lnTo>
                      <a:lnTo>
                        <a:pt x="0" y="197"/>
                      </a:lnTo>
                      <a:lnTo>
                        <a:pt x="0" y="198"/>
                      </a:lnTo>
                      <a:lnTo>
                        <a:pt x="1" y="199"/>
                      </a:lnTo>
                      <a:lnTo>
                        <a:pt x="1" y="200"/>
                      </a:lnTo>
                      <a:lnTo>
                        <a:pt x="2" y="201"/>
                      </a:lnTo>
                      <a:lnTo>
                        <a:pt x="3" y="203"/>
                      </a:lnTo>
                      <a:lnTo>
                        <a:pt x="4" y="203"/>
                      </a:lnTo>
                      <a:lnTo>
                        <a:pt x="5" y="204"/>
                      </a:lnTo>
                      <a:lnTo>
                        <a:pt x="6" y="205"/>
                      </a:lnTo>
                      <a:lnTo>
                        <a:pt x="8" y="205"/>
                      </a:lnTo>
                      <a:lnTo>
                        <a:pt x="10" y="206"/>
                      </a:lnTo>
                      <a:lnTo>
                        <a:pt x="11" y="206"/>
                      </a:lnTo>
                      <a:lnTo>
                        <a:pt x="12" y="206"/>
                      </a:lnTo>
                      <a:lnTo>
                        <a:pt x="14" y="206"/>
                      </a:lnTo>
                      <a:lnTo>
                        <a:pt x="16" y="206"/>
                      </a:lnTo>
                      <a:lnTo>
                        <a:pt x="17" y="206"/>
                      </a:lnTo>
                      <a:lnTo>
                        <a:pt x="19" y="206"/>
                      </a:lnTo>
                      <a:lnTo>
                        <a:pt x="20" y="206"/>
                      </a:lnTo>
                      <a:lnTo>
                        <a:pt x="22" y="206"/>
                      </a:lnTo>
                      <a:lnTo>
                        <a:pt x="23" y="206"/>
                      </a:lnTo>
                      <a:lnTo>
                        <a:pt x="25" y="205"/>
                      </a:lnTo>
                      <a:lnTo>
                        <a:pt x="27" y="205"/>
                      </a:lnTo>
                      <a:lnTo>
                        <a:pt x="28" y="204"/>
                      </a:lnTo>
                      <a:lnTo>
                        <a:pt x="29" y="204"/>
                      </a:lnTo>
                      <a:lnTo>
                        <a:pt x="30" y="203"/>
                      </a:lnTo>
                      <a:lnTo>
                        <a:pt x="31" y="201"/>
                      </a:lnTo>
                      <a:lnTo>
                        <a:pt x="33" y="201"/>
                      </a:lnTo>
                      <a:lnTo>
                        <a:pt x="33" y="200"/>
                      </a:lnTo>
                      <a:lnTo>
                        <a:pt x="34" y="199"/>
                      </a:lnTo>
                      <a:lnTo>
                        <a:pt x="34" y="198"/>
                      </a:lnTo>
                      <a:lnTo>
                        <a:pt x="34" y="197"/>
                      </a:lnTo>
                      <a:lnTo>
                        <a:pt x="34" y="196"/>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68" name="Freeform 171"/>
                <p:cNvSpPr>
                  <a:spLocks/>
                </p:cNvSpPr>
                <p:nvPr/>
              </p:nvSpPr>
              <p:spPr bwMode="auto">
                <a:xfrm>
                  <a:off x="344" y="205"/>
                  <a:ext cx="13" cy="21"/>
                </a:xfrm>
                <a:custGeom>
                  <a:avLst/>
                  <a:gdLst>
                    <a:gd name="T0" fmla="*/ 3 w 44"/>
                    <a:gd name="T1" fmla="*/ 3 h 66"/>
                    <a:gd name="T2" fmla="*/ 2 w 44"/>
                    <a:gd name="T3" fmla="*/ 4 h 66"/>
                    <a:gd name="T4" fmla="*/ 2 w 44"/>
                    <a:gd name="T5" fmla="*/ 5 h 66"/>
                    <a:gd name="T6" fmla="*/ 1 w 44"/>
                    <a:gd name="T7" fmla="*/ 6 h 66"/>
                    <a:gd name="T8" fmla="*/ 1 w 44"/>
                    <a:gd name="T9" fmla="*/ 7 h 66"/>
                    <a:gd name="T10" fmla="*/ 1 w 44"/>
                    <a:gd name="T11" fmla="*/ 8 h 66"/>
                    <a:gd name="T12" fmla="*/ 1 w 44"/>
                    <a:gd name="T13" fmla="*/ 9 h 66"/>
                    <a:gd name="T14" fmla="*/ 1 w 44"/>
                    <a:gd name="T15" fmla="*/ 11 h 66"/>
                    <a:gd name="T16" fmla="*/ 1 w 44"/>
                    <a:gd name="T17" fmla="*/ 12 h 66"/>
                    <a:gd name="T18" fmla="*/ 0 w 44"/>
                    <a:gd name="T19" fmla="*/ 13 h 66"/>
                    <a:gd name="T20" fmla="*/ 0 w 44"/>
                    <a:gd name="T21" fmla="*/ 14 h 66"/>
                    <a:gd name="T22" fmla="*/ 0 w 44"/>
                    <a:gd name="T23" fmla="*/ 16 h 66"/>
                    <a:gd name="T24" fmla="*/ 0 w 44"/>
                    <a:gd name="T25" fmla="*/ 17 h 66"/>
                    <a:gd name="T26" fmla="*/ 0 w 44"/>
                    <a:gd name="T27" fmla="*/ 18 h 66"/>
                    <a:gd name="T28" fmla="*/ 0 w 44"/>
                    <a:gd name="T29" fmla="*/ 19 h 66"/>
                    <a:gd name="T30" fmla="*/ 0 w 44"/>
                    <a:gd name="T31" fmla="*/ 20 h 66"/>
                    <a:gd name="T32" fmla="*/ 0 w 44"/>
                    <a:gd name="T33" fmla="*/ 21 h 66"/>
                    <a:gd name="T34" fmla="*/ 10 w 44"/>
                    <a:gd name="T35" fmla="*/ 21 h 66"/>
                    <a:gd name="T36" fmla="*/ 10 w 44"/>
                    <a:gd name="T37" fmla="*/ 19 h 66"/>
                    <a:gd name="T38" fmla="*/ 10 w 44"/>
                    <a:gd name="T39" fmla="*/ 18 h 66"/>
                    <a:gd name="T40" fmla="*/ 10 w 44"/>
                    <a:gd name="T41" fmla="*/ 17 h 66"/>
                    <a:gd name="T42" fmla="*/ 10 w 44"/>
                    <a:gd name="T43" fmla="*/ 16 h 66"/>
                    <a:gd name="T44" fmla="*/ 10 w 44"/>
                    <a:gd name="T45" fmla="*/ 15 h 66"/>
                    <a:gd name="T46" fmla="*/ 10 w 44"/>
                    <a:gd name="T47" fmla="*/ 14 h 66"/>
                    <a:gd name="T48" fmla="*/ 10 w 44"/>
                    <a:gd name="T49" fmla="*/ 13 h 66"/>
                    <a:gd name="T50" fmla="*/ 11 w 44"/>
                    <a:gd name="T51" fmla="*/ 12 h 66"/>
                    <a:gd name="T52" fmla="*/ 11 w 44"/>
                    <a:gd name="T53" fmla="*/ 11 h 66"/>
                    <a:gd name="T54" fmla="*/ 11 w 44"/>
                    <a:gd name="T55" fmla="*/ 10 h 66"/>
                    <a:gd name="T56" fmla="*/ 11 w 44"/>
                    <a:gd name="T57" fmla="*/ 9 h 66"/>
                    <a:gd name="T58" fmla="*/ 11 w 44"/>
                    <a:gd name="T59" fmla="*/ 8 h 66"/>
                    <a:gd name="T60" fmla="*/ 12 w 44"/>
                    <a:gd name="T61" fmla="*/ 7 h 66"/>
                    <a:gd name="T62" fmla="*/ 12 w 44"/>
                    <a:gd name="T63" fmla="*/ 6 h 66"/>
                    <a:gd name="T64" fmla="*/ 12 w 44"/>
                    <a:gd name="T65" fmla="*/ 5 h 66"/>
                    <a:gd name="T66" fmla="*/ 7 w 44"/>
                    <a:gd name="T67" fmla="*/ 0 h 66"/>
                    <a:gd name="T68" fmla="*/ 13 w 44"/>
                    <a:gd name="T69" fmla="*/ 4 h 66"/>
                    <a:gd name="T70" fmla="*/ 13 w 44"/>
                    <a:gd name="T71" fmla="*/ 3 h 66"/>
                    <a:gd name="T72" fmla="*/ 13 w 44"/>
                    <a:gd name="T73" fmla="*/ 3 h 66"/>
                    <a:gd name="T74" fmla="*/ 12 w 44"/>
                    <a:gd name="T75" fmla="*/ 2 h 66"/>
                    <a:gd name="T76" fmla="*/ 12 w 44"/>
                    <a:gd name="T77" fmla="*/ 2 h 66"/>
                    <a:gd name="T78" fmla="*/ 11 w 44"/>
                    <a:gd name="T79" fmla="*/ 1 h 66"/>
                    <a:gd name="T80" fmla="*/ 10 w 44"/>
                    <a:gd name="T81" fmla="*/ 0 h 66"/>
                    <a:gd name="T82" fmla="*/ 10 w 44"/>
                    <a:gd name="T83" fmla="*/ 0 h 66"/>
                    <a:gd name="T84" fmla="*/ 9 w 44"/>
                    <a:gd name="T85" fmla="*/ 0 h 66"/>
                    <a:gd name="T86" fmla="*/ 8 w 44"/>
                    <a:gd name="T87" fmla="*/ 0 h 66"/>
                    <a:gd name="T88" fmla="*/ 7 w 44"/>
                    <a:gd name="T89" fmla="*/ 0 h 66"/>
                    <a:gd name="T90" fmla="*/ 6 w 44"/>
                    <a:gd name="T91" fmla="*/ 0 h 66"/>
                    <a:gd name="T92" fmla="*/ 5 w 44"/>
                    <a:gd name="T93" fmla="*/ 0 h 66"/>
                    <a:gd name="T94" fmla="*/ 4 w 44"/>
                    <a:gd name="T95" fmla="*/ 1 h 66"/>
                    <a:gd name="T96" fmla="*/ 4 w 44"/>
                    <a:gd name="T97" fmla="*/ 2 h 66"/>
                    <a:gd name="T98" fmla="*/ 3 w 44"/>
                    <a:gd name="T99" fmla="*/ 2 h 66"/>
                    <a:gd name="T100" fmla="*/ 8 w 44"/>
                    <a:gd name="T101" fmla="*/ 7 h 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4" h="66">
                      <a:moveTo>
                        <a:pt x="27" y="22"/>
                      </a:moveTo>
                      <a:lnTo>
                        <a:pt x="10" y="8"/>
                      </a:lnTo>
                      <a:lnTo>
                        <a:pt x="9" y="10"/>
                      </a:lnTo>
                      <a:lnTo>
                        <a:pt x="8" y="11"/>
                      </a:lnTo>
                      <a:lnTo>
                        <a:pt x="8" y="14"/>
                      </a:lnTo>
                      <a:lnTo>
                        <a:pt x="6" y="15"/>
                      </a:lnTo>
                      <a:lnTo>
                        <a:pt x="6" y="17"/>
                      </a:lnTo>
                      <a:lnTo>
                        <a:pt x="5" y="19"/>
                      </a:lnTo>
                      <a:lnTo>
                        <a:pt x="4" y="20"/>
                      </a:lnTo>
                      <a:lnTo>
                        <a:pt x="4" y="23"/>
                      </a:lnTo>
                      <a:lnTo>
                        <a:pt x="4" y="24"/>
                      </a:lnTo>
                      <a:lnTo>
                        <a:pt x="3" y="26"/>
                      </a:lnTo>
                      <a:lnTo>
                        <a:pt x="3" y="28"/>
                      </a:lnTo>
                      <a:lnTo>
                        <a:pt x="3" y="29"/>
                      </a:lnTo>
                      <a:lnTo>
                        <a:pt x="3" y="32"/>
                      </a:lnTo>
                      <a:lnTo>
                        <a:pt x="2" y="34"/>
                      </a:lnTo>
                      <a:lnTo>
                        <a:pt x="2" y="35"/>
                      </a:lnTo>
                      <a:lnTo>
                        <a:pt x="2" y="37"/>
                      </a:lnTo>
                      <a:lnTo>
                        <a:pt x="2" y="40"/>
                      </a:lnTo>
                      <a:lnTo>
                        <a:pt x="1" y="41"/>
                      </a:lnTo>
                      <a:lnTo>
                        <a:pt x="1" y="43"/>
                      </a:lnTo>
                      <a:lnTo>
                        <a:pt x="1" y="44"/>
                      </a:lnTo>
                      <a:lnTo>
                        <a:pt x="1" y="46"/>
                      </a:lnTo>
                      <a:lnTo>
                        <a:pt x="1" y="49"/>
                      </a:lnTo>
                      <a:lnTo>
                        <a:pt x="1" y="50"/>
                      </a:lnTo>
                      <a:lnTo>
                        <a:pt x="0" y="52"/>
                      </a:lnTo>
                      <a:lnTo>
                        <a:pt x="0" y="53"/>
                      </a:lnTo>
                      <a:lnTo>
                        <a:pt x="0" y="56"/>
                      </a:lnTo>
                      <a:lnTo>
                        <a:pt x="0" y="58"/>
                      </a:lnTo>
                      <a:lnTo>
                        <a:pt x="0" y="59"/>
                      </a:lnTo>
                      <a:lnTo>
                        <a:pt x="0" y="61"/>
                      </a:lnTo>
                      <a:lnTo>
                        <a:pt x="0" y="62"/>
                      </a:lnTo>
                      <a:lnTo>
                        <a:pt x="0" y="65"/>
                      </a:lnTo>
                      <a:lnTo>
                        <a:pt x="0" y="66"/>
                      </a:lnTo>
                      <a:lnTo>
                        <a:pt x="34" y="66"/>
                      </a:lnTo>
                      <a:lnTo>
                        <a:pt x="34" y="65"/>
                      </a:lnTo>
                      <a:lnTo>
                        <a:pt x="34" y="62"/>
                      </a:lnTo>
                      <a:lnTo>
                        <a:pt x="34" y="61"/>
                      </a:lnTo>
                      <a:lnTo>
                        <a:pt x="34" y="59"/>
                      </a:lnTo>
                      <a:lnTo>
                        <a:pt x="34" y="58"/>
                      </a:lnTo>
                      <a:lnTo>
                        <a:pt x="34" y="57"/>
                      </a:lnTo>
                      <a:lnTo>
                        <a:pt x="35" y="54"/>
                      </a:lnTo>
                      <a:lnTo>
                        <a:pt x="35" y="53"/>
                      </a:lnTo>
                      <a:lnTo>
                        <a:pt x="35" y="51"/>
                      </a:lnTo>
                      <a:lnTo>
                        <a:pt x="35" y="50"/>
                      </a:lnTo>
                      <a:lnTo>
                        <a:pt x="35" y="48"/>
                      </a:lnTo>
                      <a:lnTo>
                        <a:pt x="35" y="46"/>
                      </a:lnTo>
                      <a:lnTo>
                        <a:pt x="35" y="44"/>
                      </a:lnTo>
                      <a:lnTo>
                        <a:pt x="35" y="43"/>
                      </a:lnTo>
                      <a:lnTo>
                        <a:pt x="35" y="41"/>
                      </a:lnTo>
                      <a:lnTo>
                        <a:pt x="36" y="40"/>
                      </a:lnTo>
                      <a:lnTo>
                        <a:pt x="36" y="37"/>
                      </a:lnTo>
                      <a:lnTo>
                        <a:pt x="36" y="36"/>
                      </a:lnTo>
                      <a:lnTo>
                        <a:pt x="36" y="34"/>
                      </a:lnTo>
                      <a:lnTo>
                        <a:pt x="37" y="33"/>
                      </a:lnTo>
                      <a:lnTo>
                        <a:pt x="37" y="31"/>
                      </a:lnTo>
                      <a:lnTo>
                        <a:pt x="37" y="29"/>
                      </a:lnTo>
                      <a:lnTo>
                        <a:pt x="38" y="28"/>
                      </a:lnTo>
                      <a:lnTo>
                        <a:pt x="38" y="26"/>
                      </a:lnTo>
                      <a:lnTo>
                        <a:pt x="38" y="25"/>
                      </a:lnTo>
                      <a:lnTo>
                        <a:pt x="39" y="23"/>
                      </a:lnTo>
                      <a:lnTo>
                        <a:pt x="39" y="22"/>
                      </a:lnTo>
                      <a:lnTo>
                        <a:pt x="40" y="20"/>
                      </a:lnTo>
                      <a:lnTo>
                        <a:pt x="40" y="18"/>
                      </a:lnTo>
                      <a:lnTo>
                        <a:pt x="40" y="17"/>
                      </a:lnTo>
                      <a:lnTo>
                        <a:pt x="42" y="16"/>
                      </a:lnTo>
                      <a:lnTo>
                        <a:pt x="43" y="14"/>
                      </a:lnTo>
                      <a:lnTo>
                        <a:pt x="25" y="0"/>
                      </a:lnTo>
                      <a:lnTo>
                        <a:pt x="43" y="14"/>
                      </a:lnTo>
                      <a:lnTo>
                        <a:pt x="43" y="12"/>
                      </a:lnTo>
                      <a:lnTo>
                        <a:pt x="44" y="11"/>
                      </a:lnTo>
                      <a:lnTo>
                        <a:pt x="44" y="10"/>
                      </a:lnTo>
                      <a:lnTo>
                        <a:pt x="43" y="9"/>
                      </a:lnTo>
                      <a:lnTo>
                        <a:pt x="43" y="8"/>
                      </a:lnTo>
                      <a:lnTo>
                        <a:pt x="43" y="7"/>
                      </a:lnTo>
                      <a:lnTo>
                        <a:pt x="42" y="6"/>
                      </a:lnTo>
                      <a:lnTo>
                        <a:pt x="40" y="6"/>
                      </a:lnTo>
                      <a:lnTo>
                        <a:pt x="39" y="5"/>
                      </a:lnTo>
                      <a:lnTo>
                        <a:pt x="38" y="3"/>
                      </a:lnTo>
                      <a:lnTo>
                        <a:pt x="38" y="2"/>
                      </a:lnTo>
                      <a:lnTo>
                        <a:pt x="36" y="2"/>
                      </a:lnTo>
                      <a:lnTo>
                        <a:pt x="35" y="1"/>
                      </a:lnTo>
                      <a:lnTo>
                        <a:pt x="34" y="1"/>
                      </a:lnTo>
                      <a:lnTo>
                        <a:pt x="33" y="1"/>
                      </a:lnTo>
                      <a:lnTo>
                        <a:pt x="30" y="0"/>
                      </a:lnTo>
                      <a:lnTo>
                        <a:pt x="29" y="0"/>
                      </a:lnTo>
                      <a:lnTo>
                        <a:pt x="27" y="0"/>
                      </a:lnTo>
                      <a:lnTo>
                        <a:pt x="26" y="0"/>
                      </a:lnTo>
                      <a:lnTo>
                        <a:pt x="25" y="0"/>
                      </a:lnTo>
                      <a:lnTo>
                        <a:pt x="22" y="0"/>
                      </a:lnTo>
                      <a:lnTo>
                        <a:pt x="21" y="0"/>
                      </a:lnTo>
                      <a:lnTo>
                        <a:pt x="20" y="0"/>
                      </a:lnTo>
                      <a:lnTo>
                        <a:pt x="18" y="1"/>
                      </a:lnTo>
                      <a:lnTo>
                        <a:pt x="17" y="1"/>
                      </a:lnTo>
                      <a:lnTo>
                        <a:pt x="16" y="2"/>
                      </a:lnTo>
                      <a:lnTo>
                        <a:pt x="14" y="2"/>
                      </a:lnTo>
                      <a:lnTo>
                        <a:pt x="13" y="3"/>
                      </a:lnTo>
                      <a:lnTo>
                        <a:pt x="12" y="5"/>
                      </a:lnTo>
                      <a:lnTo>
                        <a:pt x="11" y="6"/>
                      </a:lnTo>
                      <a:lnTo>
                        <a:pt x="10" y="7"/>
                      </a:lnTo>
                      <a:lnTo>
                        <a:pt x="10" y="8"/>
                      </a:lnTo>
                      <a:lnTo>
                        <a:pt x="2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69" name="Freeform 172"/>
                <p:cNvSpPr>
                  <a:spLocks/>
                </p:cNvSpPr>
                <p:nvPr/>
              </p:nvSpPr>
              <p:spPr bwMode="auto">
                <a:xfrm>
                  <a:off x="282" y="205"/>
                  <a:ext cx="70" cy="57"/>
                </a:xfrm>
                <a:custGeom>
                  <a:avLst/>
                  <a:gdLst>
                    <a:gd name="T0" fmla="*/ 11 w 218"/>
                    <a:gd name="T1" fmla="*/ 53 h 184"/>
                    <a:gd name="T2" fmla="*/ 11 w 218"/>
                    <a:gd name="T3" fmla="*/ 48 h 184"/>
                    <a:gd name="T4" fmla="*/ 11 w 218"/>
                    <a:gd name="T5" fmla="*/ 44 h 184"/>
                    <a:gd name="T6" fmla="*/ 13 w 218"/>
                    <a:gd name="T7" fmla="*/ 39 h 184"/>
                    <a:gd name="T8" fmla="*/ 14 w 218"/>
                    <a:gd name="T9" fmla="*/ 35 h 184"/>
                    <a:gd name="T10" fmla="*/ 17 w 218"/>
                    <a:gd name="T11" fmla="*/ 31 h 184"/>
                    <a:gd name="T12" fmla="*/ 20 w 218"/>
                    <a:gd name="T13" fmla="*/ 28 h 184"/>
                    <a:gd name="T14" fmla="*/ 24 w 218"/>
                    <a:gd name="T15" fmla="*/ 24 h 184"/>
                    <a:gd name="T16" fmla="*/ 28 w 218"/>
                    <a:gd name="T17" fmla="*/ 21 h 184"/>
                    <a:gd name="T18" fmla="*/ 32 w 218"/>
                    <a:gd name="T19" fmla="*/ 18 h 184"/>
                    <a:gd name="T20" fmla="*/ 37 w 218"/>
                    <a:gd name="T21" fmla="*/ 15 h 184"/>
                    <a:gd name="T22" fmla="*/ 42 w 218"/>
                    <a:gd name="T23" fmla="*/ 13 h 184"/>
                    <a:gd name="T24" fmla="*/ 48 w 218"/>
                    <a:gd name="T25" fmla="*/ 11 h 184"/>
                    <a:gd name="T26" fmla="*/ 54 w 218"/>
                    <a:gd name="T27" fmla="*/ 9 h 184"/>
                    <a:gd name="T28" fmla="*/ 59 w 218"/>
                    <a:gd name="T29" fmla="*/ 8 h 184"/>
                    <a:gd name="T30" fmla="*/ 65 w 218"/>
                    <a:gd name="T31" fmla="*/ 7 h 184"/>
                    <a:gd name="T32" fmla="*/ 70 w 218"/>
                    <a:gd name="T33" fmla="*/ 7 h 184"/>
                    <a:gd name="T34" fmla="*/ 66 w 218"/>
                    <a:gd name="T35" fmla="*/ 0 h 184"/>
                    <a:gd name="T36" fmla="*/ 59 w 218"/>
                    <a:gd name="T37" fmla="*/ 1 h 184"/>
                    <a:gd name="T38" fmla="*/ 52 w 218"/>
                    <a:gd name="T39" fmla="*/ 2 h 184"/>
                    <a:gd name="T40" fmla="*/ 46 w 218"/>
                    <a:gd name="T41" fmla="*/ 4 h 184"/>
                    <a:gd name="T42" fmla="*/ 39 w 218"/>
                    <a:gd name="T43" fmla="*/ 6 h 184"/>
                    <a:gd name="T44" fmla="*/ 33 w 218"/>
                    <a:gd name="T45" fmla="*/ 9 h 184"/>
                    <a:gd name="T46" fmla="*/ 28 w 218"/>
                    <a:gd name="T47" fmla="*/ 11 h 184"/>
                    <a:gd name="T48" fmla="*/ 22 w 218"/>
                    <a:gd name="T49" fmla="*/ 15 h 184"/>
                    <a:gd name="T50" fmla="*/ 17 w 218"/>
                    <a:gd name="T51" fmla="*/ 18 h 184"/>
                    <a:gd name="T52" fmla="*/ 13 w 218"/>
                    <a:gd name="T53" fmla="*/ 22 h 184"/>
                    <a:gd name="T54" fmla="*/ 8 w 218"/>
                    <a:gd name="T55" fmla="*/ 26 h 184"/>
                    <a:gd name="T56" fmla="*/ 5 w 218"/>
                    <a:gd name="T57" fmla="*/ 31 h 184"/>
                    <a:gd name="T58" fmla="*/ 3 w 218"/>
                    <a:gd name="T59" fmla="*/ 35 h 184"/>
                    <a:gd name="T60" fmla="*/ 1 w 218"/>
                    <a:gd name="T61" fmla="*/ 40 h 184"/>
                    <a:gd name="T62" fmla="*/ 0 w 218"/>
                    <a:gd name="T63" fmla="*/ 46 h 184"/>
                    <a:gd name="T64" fmla="*/ 0 w 218"/>
                    <a:gd name="T65" fmla="*/ 51 h 184"/>
                    <a:gd name="T66" fmla="*/ 11 w 218"/>
                    <a:gd name="T67" fmla="*/ 53 h 184"/>
                    <a:gd name="T68" fmla="*/ 1 w 218"/>
                    <a:gd name="T69" fmla="*/ 54 h 184"/>
                    <a:gd name="T70" fmla="*/ 1 w 218"/>
                    <a:gd name="T71" fmla="*/ 55 h 184"/>
                    <a:gd name="T72" fmla="*/ 2 w 218"/>
                    <a:gd name="T73" fmla="*/ 55 h 184"/>
                    <a:gd name="T74" fmla="*/ 2 w 218"/>
                    <a:gd name="T75" fmla="*/ 56 h 184"/>
                    <a:gd name="T76" fmla="*/ 3 w 218"/>
                    <a:gd name="T77" fmla="*/ 56 h 184"/>
                    <a:gd name="T78" fmla="*/ 4 w 218"/>
                    <a:gd name="T79" fmla="*/ 56 h 184"/>
                    <a:gd name="T80" fmla="*/ 5 w 218"/>
                    <a:gd name="T81" fmla="*/ 57 h 184"/>
                    <a:gd name="T82" fmla="*/ 6 w 218"/>
                    <a:gd name="T83" fmla="*/ 57 h 184"/>
                    <a:gd name="T84" fmla="*/ 7 w 218"/>
                    <a:gd name="T85" fmla="*/ 56 h 184"/>
                    <a:gd name="T86" fmla="*/ 8 w 218"/>
                    <a:gd name="T87" fmla="*/ 56 h 184"/>
                    <a:gd name="T88" fmla="*/ 9 w 218"/>
                    <a:gd name="T89" fmla="*/ 56 h 184"/>
                    <a:gd name="T90" fmla="*/ 10 w 218"/>
                    <a:gd name="T91" fmla="*/ 56 h 184"/>
                    <a:gd name="T92" fmla="*/ 11 w 218"/>
                    <a:gd name="T93" fmla="*/ 55 h 184"/>
                    <a:gd name="T94" fmla="*/ 11 w 218"/>
                    <a:gd name="T95" fmla="*/ 55 h 184"/>
                    <a:gd name="T96" fmla="*/ 11 w 218"/>
                    <a:gd name="T97" fmla="*/ 54 h 184"/>
                    <a:gd name="T98" fmla="*/ 12 w 218"/>
                    <a:gd name="T99" fmla="*/ 53 h 184"/>
                    <a:gd name="T100" fmla="*/ 0 w 218"/>
                    <a:gd name="T101" fmla="*/ 54 h 1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8" h="184">
                      <a:moveTo>
                        <a:pt x="1" y="173"/>
                      </a:moveTo>
                      <a:lnTo>
                        <a:pt x="35" y="171"/>
                      </a:lnTo>
                      <a:lnTo>
                        <a:pt x="35" y="163"/>
                      </a:lnTo>
                      <a:lnTo>
                        <a:pt x="34" y="155"/>
                      </a:lnTo>
                      <a:lnTo>
                        <a:pt x="34" y="148"/>
                      </a:lnTo>
                      <a:lnTo>
                        <a:pt x="35" y="142"/>
                      </a:lnTo>
                      <a:lnTo>
                        <a:pt x="36" y="134"/>
                      </a:lnTo>
                      <a:lnTo>
                        <a:pt x="39" y="127"/>
                      </a:lnTo>
                      <a:lnTo>
                        <a:pt x="42" y="120"/>
                      </a:lnTo>
                      <a:lnTo>
                        <a:pt x="44" y="114"/>
                      </a:lnTo>
                      <a:lnTo>
                        <a:pt x="49" y="108"/>
                      </a:lnTo>
                      <a:lnTo>
                        <a:pt x="52" y="101"/>
                      </a:lnTo>
                      <a:lnTo>
                        <a:pt x="57" y="95"/>
                      </a:lnTo>
                      <a:lnTo>
                        <a:pt x="63" y="89"/>
                      </a:lnTo>
                      <a:lnTo>
                        <a:pt x="68" y="84"/>
                      </a:lnTo>
                      <a:lnTo>
                        <a:pt x="74" y="78"/>
                      </a:lnTo>
                      <a:lnTo>
                        <a:pt x="80" y="72"/>
                      </a:lnTo>
                      <a:lnTo>
                        <a:pt x="86" y="68"/>
                      </a:lnTo>
                      <a:lnTo>
                        <a:pt x="93" y="62"/>
                      </a:lnTo>
                      <a:lnTo>
                        <a:pt x="101" y="58"/>
                      </a:lnTo>
                      <a:lnTo>
                        <a:pt x="108" y="54"/>
                      </a:lnTo>
                      <a:lnTo>
                        <a:pt x="116" y="50"/>
                      </a:lnTo>
                      <a:lnTo>
                        <a:pt x="124" y="45"/>
                      </a:lnTo>
                      <a:lnTo>
                        <a:pt x="132" y="42"/>
                      </a:lnTo>
                      <a:lnTo>
                        <a:pt x="141" y="38"/>
                      </a:lnTo>
                      <a:lnTo>
                        <a:pt x="149" y="36"/>
                      </a:lnTo>
                      <a:lnTo>
                        <a:pt x="158" y="33"/>
                      </a:lnTo>
                      <a:lnTo>
                        <a:pt x="167" y="30"/>
                      </a:lnTo>
                      <a:lnTo>
                        <a:pt x="175" y="28"/>
                      </a:lnTo>
                      <a:lnTo>
                        <a:pt x="184" y="26"/>
                      </a:lnTo>
                      <a:lnTo>
                        <a:pt x="192" y="25"/>
                      </a:lnTo>
                      <a:lnTo>
                        <a:pt x="201" y="24"/>
                      </a:lnTo>
                      <a:lnTo>
                        <a:pt x="209" y="23"/>
                      </a:lnTo>
                      <a:lnTo>
                        <a:pt x="218" y="23"/>
                      </a:lnTo>
                      <a:lnTo>
                        <a:pt x="216" y="0"/>
                      </a:lnTo>
                      <a:lnTo>
                        <a:pt x="205" y="1"/>
                      </a:lnTo>
                      <a:lnTo>
                        <a:pt x="194" y="2"/>
                      </a:lnTo>
                      <a:lnTo>
                        <a:pt x="185" y="3"/>
                      </a:lnTo>
                      <a:lnTo>
                        <a:pt x="174" y="6"/>
                      </a:lnTo>
                      <a:lnTo>
                        <a:pt x="163" y="8"/>
                      </a:lnTo>
                      <a:lnTo>
                        <a:pt x="153" y="10"/>
                      </a:lnTo>
                      <a:lnTo>
                        <a:pt x="143" y="12"/>
                      </a:lnTo>
                      <a:lnTo>
                        <a:pt x="133" y="16"/>
                      </a:lnTo>
                      <a:lnTo>
                        <a:pt x="123" y="19"/>
                      </a:lnTo>
                      <a:lnTo>
                        <a:pt x="114" y="24"/>
                      </a:lnTo>
                      <a:lnTo>
                        <a:pt x="103" y="28"/>
                      </a:lnTo>
                      <a:lnTo>
                        <a:pt x="94" y="32"/>
                      </a:lnTo>
                      <a:lnTo>
                        <a:pt x="86" y="37"/>
                      </a:lnTo>
                      <a:lnTo>
                        <a:pt x="77" y="42"/>
                      </a:lnTo>
                      <a:lnTo>
                        <a:pt x="69" y="47"/>
                      </a:lnTo>
                      <a:lnTo>
                        <a:pt x="60" y="53"/>
                      </a:lnTo>
                      <a:lnTo>
                        <a:pt x="53" y="59"/>
                      </a:lnTo>
                      <a:lnTo>
                        <a:pt x="46" y="66"/>
                      </a:lnTo>
                      <a:lnTo>
                        <a:pt x="39" y="71"/>
                      </a:lnTo>
                      <a:lnTo>
                        <a:pt x="33" y="78"/>
                      </a:lnTo>
                      <a:lnTo>
                        <a:pt x="26" y="85"/>
                      </a:lnTo>
                      <a:lnTo>
                        <a:pt x="22" y="92"/>
                      </a:lnTo>
                      <a:lnTo>
                        <a:pt x="16" y="100"/>
                      </a:lnTo>
                      <a:lnTo>
                        <a:pt x="13" y="106"/>
                      </a:lnTo>
                      <a:lnTo>
                        <a:pt x="8" y="114"/>
                      </a:lnTo>
                      <a:lnTo>
                        <a:pt x="6" y="122"/>
                      </a:lnTo>
                      <a:lnTo>
                        <a:pt x="4" y="130"/>
                      </a:lnTo>
                      <a:lnTo>
                        <a:pt x="1" y="139"/>
                      </a:lnTo>
                      <a:lnTo>
                        <a:pt x="0" y="147"/>
                      </a:lnTo>
                      <a:lnTo>
                        <a:pt x="0" y="156"/>
                      </a:lnTo>
                      <a:lnTo>
                        <a:pt x="0" y="164"/>
                      </a:lnTo>
                      <a:lnTo>
                        <a:pt x="1" y="173"/>
                      </a:lnTo>
                      <a:lnTo>
                        <a:pt x="35" y="171"/>
                      </a:lnTo>
                      <a:lnTo>
                        <a:pt x="1" y="173"/>
                      </a:lnTo>
                      <a:lnTo>
                        <a:pt x="2" y="174"/>
                      </a:lnTo>
                      <a:lnTo>
                        <a:pt x="2" y="176"/>
                      </a:lnTo>
                      <a:lnTo>
                        <a:pt x="4" y="177"/>
                      </a:lnTo>
                      <a:lnTo>
                        <a:pt x="4" y="178"/>
                      </a:lnTo>
                      <a:lnTo>
                        <a:pt x="5" y="179"/>
                      </a:lnTo>
                      <a:lnTo>
                        <a:pt x="6" y="180"/>
                      </a:lnTo>
                      <a:lnTo>
                        <a:pt x="7" y="181"/>
                      </a:lnTo>
                      <a:lnTo>
                        <a:pt x="8" y="181"/>
                      </a:lnTo>
                      <a:lnTo>
                        <a:pt x="10" y="181"/>
                      </a:lnTo>
                      <a:lnTo>
                        <a:pt x="12" y="182"/>
                      </a:lnTo>
                      <a:lnTo>
                        <a:pt x="13" y="182"/>
                      </a:lnTo>
                      <a:lnTo>
                        <a:pt x="14" y="182"/>
                      </a:lnTo>
                      <a:lnTo>
                        <a:pt x="16" y="184"/>
                      </a:lnTo>
                      <a:lnTo>
                        <a:pt x="17" y="184"/>
                      </a:lnTo>
                      <a:lnTo>
                        <a:pt x="19" y="184"/>
                      </a:lnTo>
                      <a:lnTo>
                        <a:pt x="21" y="184"/>
                      </a:lnTo>
                      <a:lnTo>
                        <a:pt x="23" y="182"/>
                      </a:lnTo>
                      <a:lnTo>
                        <a:pt x="24" y="182"/>
                      </a:lnTo>
                      <a:lnTo>
                        <a:pt x="25" y="182"/>
                      </a:lnTo>
                      <a:lnTo>
                        <a:pt x="26" y="182"/>
                      </a:lnTo>
                      <a:lnTo>
                        <a:pt x="29" y="181"/>
                      </a:lnTo>
                      <a:lnTo>
                        <a:pt x="30" y="181"/>
                      </a:lnTo>
                      <a:lnTo>
                        <a:pt x="31" y="180"/>
                      </a:lnTo>
                      <a:lnTo>
                        <a:pt x="32" y="180"/>
                      </a:lnTo>
                      <a:lnTo>
                        <a:pt x="33" y="179"/>
                      </a:lnTo>
                      <a:lnTo>
                        <a:pt x="34" y="178"/>
                      </a:lnTo>
                      <a:lnTo>
                        <a:pt x="35" y="177"/>
                      </a:lnTo>
                      <a:lnTo>
                        <a:pt x="35" y="176"/>
                      </a:lnTo>
                      <a:lnTo>
                        <a:pt x="35" y="174"/>
                      </a:lnTo>
                      <a:lnTo>
                        <a:pt x="35" y="173"/>
                      </a:lnTo>
                      <a:lnTo>
                        <a:pt x="36" y="172"/>
                      </a:lnTo>
                      <a:lnTo>
                        <a:pt x="35" y="171"/>
                      </a:lnTo>
                      <a:lnTo>
                        <a:pt x="1"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70" name="Freeform 173"/>
                <p:cNvSpPr>
                  <a:spLocks/>
                </p:cNvSpPr>
                <p:nvPr/>
              </p:nvSpPr>
              <p:spPr bwMode="auto">
                <a:xfrm>
                  <a:off x="282" y="241"/>
                  <a:ext cx="12" cy="18"/>
                </a:xfrm>
                <a:custGeom>
                  <a:avLst/>
                  <a:gdLst>
                    <a:gd name="T0" fmla="*/ 2 w 39"/>
                    <a:gd name="T1" fmla="*/ 3 h 56"/>
                    <a:gd name="T2" fmla="*/ 1 w 39"/>
                    <a:gd name="T3" fmla="*/ 4 h 56"/>
                    <a:gd name="T4" fmla="*/ 1 w 39"/>
                    <a:gd name="T5" fmla="*/ 5 h 56"/>
                    <a:gd name="T6" fmla="*/ 1 w 39"/>
                    <a:gd name="T7" fmla="*/ 6 h 56"/>
                    <a:gd name="T8" fmla="*/ 1 w 39"/>
                    <a:gd name="T9" fmla="*/ 7 h 56"/>
                    <a:gd name="T10" fmla="*/ 0 w 39"/>
                    <a:gd name="T11" fmla="*/ 8 h 56"/>
                    <a:gd name="T12" fmla="*/ 0 w 39"/>
                    <a:gd name="T13" fmla="*/ 9 h 56"/>
                    <a:gd name="T14" fmla="*/ 0 w 39"/>
                    <a:gd name="T15" fmla="*/ 10 h 56"/>
                    <a:gd name="T16" fmla="*/ 0 w 39"/>
                    <a:gd name="T17" fmla="*/ 11 h 56"/>
                    <a:gd name="T18" fmla="*/ 0 w 39"/>
                    <a:gd name="T19" fmla="*/ 12 h 56"/>
                    <a:gd name="T20" fmla="*/ 0 w 39"/>
                    <a:gd name="T21" fmla="*/ 13 h 56"/>
                    <a:gd name="T22" fmla="*/ 0 w 39"/>
                    <a:gd name="T23" fmla="*/ 14 h 56"/>
                    <a:gd name="T24" fmla="*/ 0 w 39"/>
                    <a:gd name="T25" fmla="*/ 14 h 56"/>
                    <a:gd name="T26" fmla="*/ 0 w 39"/>
                    <a:gd name="T27" fmla="*/ 15 h 56"/>
                    <a:gd name="T28" fmla="*/ 0 w 39"/>
                    <a:gd name="T29" fmla="*/ 16 h 56"/>
                    <a:gd name="T30" fmla="*/ 1 w 39"/>
                    <a:gd name="T31" fmla="*/ 17 h 56"/>
                    <a:gd name="T32" fmla="*/ 1 w 39"/>
                    <a:gd name="T33" fmla="*/ 18 h 56"/>
                    <a:gd name="T34" fmla="*/ 11 w 39"/>
                    <a:gd name="T35" fmla="*/ 17 h 56"/>
                    <a:gd name="T36" fmla="*/ 11 w 39"/>
                    <a:gd name="T37" fmla="*/ 16 h 56"/>
                    <a:gd name="T38" fmla="*/ 11 w 39"/>
                    <a:gd name="T39" fmla="*/ 15 h 56"/>
                    <a:gd name="T40" fmla="*/ 11 w 39"/>
                    <a:gd name="T41" fmla="*/ 14 h 56"/>
                    <a:gd name="T42" fmla="*/ 10 w 39"/>
                    <a:gd name="T43" fmla="*/ 14 h 56"/>
                    <a:gd name="T44" fmla="*/ 10 w 39"/>
                    <a:gd name="T45" fmla="*/ 13 h 56"/>
                    <a:gd name="T46" fmla="*/ 10 w 39"/>
                    <a:gd name="T47" fmla="*/ 12 h 56"/>
                    <a:gd name="T48" fmla="*/ 10 w 39"/>
                    <a:gd name="T49" fmla="*/ 11 h 56"/>
                    <a:gd name="T50" fmla="*/ 11 w 39"/>
                    <a:gd name="T51" fmla="*/ 11 h 56"/>
                    <a:gd name="T52" fmla="*/ 11 w 39"/>
                    <a:gd name="T53" fmla="*/ 10 h 56"/>
                    <a:gd name="T54" fmla="*/ 11 w 39"/>
                    <a:gd name="T55" fmla="*/ 9 h 56"/>
                    <a:gd name="T56" fmla="*/ 11 w 39"/>
                    <a:gd name="T57" fmla="*/ 8 h 56"/>
                    <a:gd name="T58" fmla="*/ 11 w 39"/>
                    <a:gd name="T59" fmla="*/ 7 h 56"/>
                    <a:gd name="T60" fmla="*/ 11 w 39"/>
                    <a:gd name="T61" fmla="*/ 6 h 56"/>
                    <a:gd name="T62" fmla="*/ 11 w 39"/>
                    <a:gd name="T63" fmla="*/ 5 h 56"/>
                    <a:gd name="T64" fmla="*/ 11 w 39"/>
                    <a:gd name="T65" fmla="*/ 5 h 56"/>
                    <a:gd name="T66" fmla="*/ 5 w 39"/>
                    <a:gd name="T67" fmla="*/ 0 h 56"/>
                    <a:gd name="T68" fmla="*/ 12 w 39"/>
                    <a:gd name="T69" fmla="*/ 4 h 56"/>
                    <a:gd name="T70" fmla="*/ 12 w 39"/>
                    <a:gd name="T71" fmla="*/ 3 h 56"/>
                    <a:gd name="T72" fmla="*/ 11 w 39"/>
                    <a:gd name="T73" fmla="*/ 3 h 56"/>
                    <a:gd name="T74" fmla="*/ 11 w 39"/>
                    <a:gd name="T75" fmla="*/ 2 h 56"/>
                    <a:gd name="T76" fmla="*/ 10 w 39"/>
                    <a:gd name="T77" fmla="*/ 1 h 56"/>
                    <a:gd name="T78" fmla="*/ 10 w 39"/>
                    <a:gd name="T79" fmla="*/ 1 h 56"/>
                    <a:gd name="T80" fmla="*/ 9 w 39"/>
                    <a:gd name="T81" fmla="*/ 0 h 56"/>
                    <a:gd name="T82" fmla="*/ 8 w 39"/>
                    <a:gd name="T83" fmla="*/ 0 h 56"/>
                    <a:gd name="T84" fmla="*/ 7 w 39"/>
                    <a:gd name="T85" fmla="*/ 0 h 56"/>
                    <a:gd name="T86" fmla="*/ 6 w 39"/>
                    <a:gd name="T87" fmla="*/ 0 h 56"/>
                    <a:gd name="T88" fmla="*/ 5 w 39"/>
                    <a:gd name="T89" fmla="*/ 0 h 56"/>
                    <a:gd name="T90" fmla="*/ 4 w 39"/>
                    <a:gd name="T91" fmla="*/ 0 h 56"/>
                    <a:gd name="T92" fmla="*/ 3 w 39"/>
                    <a:gd name="T93" fmla="*/ 1 h 56"/>
                    <a:gd name="T94" fmla="*/ 3 w 39"/>
                    <a:gd name="T95" fmla="*/ 1 h 56"/>
                    <a:gd name="T96" fmla="*/ 2 w 39"/>
                    <a:gd name="T97" fmla="*/ 2 h 56"/>
                    <a:gd name="T98" fmla="*/ 2 w 39"/>
                    <a:gd name="T99" fmla="*/ 3 h 56"/>
                    <a:gd name="T100" fmla="*/ 8 w 39"/>
                    <a:gd name="T101" fmla="*/ 7 h 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9" h="56">
                      <a:moveTo>
                        <a:pt x="25" y="22"/>
                      </a:moveTo>
                      <a:lnTo>
                        <a:pt x="5" y="9"/>
                      </a:lnTo>
                      <a:lnTo>
                        <a:pt x="5" y="11"/>
                      </a:lnTo>
                      <a:lnTo>
                        <a:pt x="3" y="12"/>
                      </a:lnTo>
                      <a:lnTo>
                        <a:pt x="3" y="13"/>
                      </a:lnTo>
                      <a:lnTo>
                        <a:pt x="3" y="16"/>
                      </a:lnTo>
                      <a:lnTo>
                        <a:pt x="2" y="17"/>
                      </a:lnTo>
                      <a:lnTo>
                        <a:pt x="2" y="18"/>
                      </a:lnTo>
                      <a:lnTo>
                        <a:pt x="2" y="20"/>
                      </a:lnTo>
                      <a:lnTo>
                        <a:pt x="2" y="21"/>
                      </a:lnTo>
                      <a:lnTo>
                        <a:pt x="2" y="22"/>
                      </a:lnTo>
                      <a:lnTo>
                        <a:pt x="1" y="25"/>
                      </a:lnTo>
                      <a:lnTo>
                        <a:pt x="1" y="26"/>
                      </a:lnTo>
                      <a:lnTo>
                        <a:pt x="1" y="27"/>
                      </a:lnTo>
                      <a:lnTo>
                        <a:pt x="1" y="29"/>
                      </a:lnTo>
                      <a:lnTo>
                        <a:pt x="0" y="30"/>
                      </a:lnTo>
                      <a:lnTo>
                        <a:pt x="0" y="33"/>
                      </a:lnTo>
                      <a:lnTo>
                        <a:pt x="0" y="34"/>
                      </a:lnTo>
                      <a:lnTo>
                        <a:pt x="0" y="35"/>
                      </a:lnTo>
                      <a:lnTo>
                        <a:pt x="0" y="36"/>
                      </a:lnTo>
                      <a:lnTo>
                        <a:pt x="0" y="38"/>
                      </a:lnTo>
                      <a:lnTo>
                        <a:pt x="0" y="39"/>
                      </a:lnTo>
                      <a:lnTo>
                        <a:pt x="0" y="40"/>
                      </a:lnTo>
                      <a:lnTo>
                        <a:pt x="0" y="43"/>
                      </a:lnTo>
                      <a:lnTo>
                        <a:pt x="0" y="44"/>
                      </a:lnTo>
                      <a:lnTo>
                        <a:pt x="0" y="45"/>
                      </a:lnTo>
                      <a:lnTo>
                        <a:pt x="0" y="47"/>
                      </a:lnTo>
                      <a:lnTo>
                        <a:pt x="1" y="48"/>
                      </a:lnTo>
                      <a:lnTo>
                        <a:pt x="1" y="50"/>
                      </a:lnTo>
                      <a:lnTo>
                        <a:pt x="1" y="51"/>
                      </a:lnTo>
                      <a:lnTo>
                        <a:pt x="1" y="52"/>
                      </a:lnTo>
                      <a:lnTo>
                        <a:pt x="2" y="54"/>
                      </a:lnTo>
                      <a:lnTo>
                        <a:pt x="2" y="55"/>
                      </a:lnTo>
                      <a:lnTo>
                        <a:pt x="2" y="56"/>
                      </a:lnTo>
                      <a:lnTo>
                        <a:pt x="36" y="54"/>
                      </a:lnTo>
                      <a:lnTo>
                        <a:pt x="35" y="53"/>
                      </a:lnTo>
                      <a:lnTo>
                        <a:pt x="35" y="52"/>
                      </a:lnTo>
                      <a:lnTo>
                        <a:pt x="35" y="51"/>
                      </a:lnTo>
                      <a:lnTo>
                        <a:pt x="35" y="50"/>
                      </a:lnTo>
                      <a:lnTo>
                        <a:pt x="35" y="48"/>
                      </a:lnTo>
                      <a:lnTo>
                        <a:pt x="35" y="47"/>
                      </a:lnTo>
                      <a:lnTo>
                        <a:pt x="35" y="45"/>
                      </a:lnTo>
                      <a:lnTo>
                        <a:pt x="35" y="44"/>
                      </a:lnTo>
                      <a:lnTo>
                        <a:pt x="34" y="43"/>
                      </a:lnTo>
                      <a:lnTo>
                        <a:pt x="34" y="42"/>
                      </a:lnTo>
                      <a:lnTo>
                        <a:pt x="34" y="40"/>
                      </a:lnTo>
                      <a:lnTo>
                        <a:pt x="34" y="39"/>
                      </a:lnTo>
                      <a:lnTo>
                        <a:pt x="34" y="38"/>
                      </a:lnTo>
                      <a:lnTo>
                        <a:pt x="34" y="37"/>
                      </a:lnTo>
                      <a:lnTo>
                        <a:pt x="34" y="35"/>
                      </a:lnTo>
                      <a:lnTo>
                        <a:pt x="34" y="34"/>
                      </a:lnTo>
                      <a:lnTo>
                        <a:pt x="35" y="33"/>
                      </a:lnTo>
                      <a:lnTo>
                        <a:pt x="35" y="31"/>
                      </a:lnTo>
                      <a:lnTo>
                        <a:pt x="35" y="30"/>
                      </a:lnTo>
                      <a:lnTo>
                        <a:pt x="35" y="29"/>
                      </a:lnTo>
                      <a:lnTo>
                        <a:pt x="35" y="28"/>
                      </a:lnTo>
                      <a:lnTo>
                        <a:pt x="35" y="26"/>
                      </a:lnTo>
                      <a:lnTo>
                        <a:pt x="35" y="25"/>
                      </a:lnTo>
                      <a:lnTo>
                        <a:pt x="36" y="23"/>
                      </a:lnTo>
                      <a:lnTo>
                        <a:pt x="36" y="22"/>
                      </a:lnTo>
                      <a:lnTo>
                        <a:pt x="36" y="21"/>
                      </a:lnTo>
                      <a:lnTo>
                        <a:pt x="36" y="20"/>
                      </a:lnTo>
                      <a:lnTo>
                        <a:pt x="37" y="19"/>
                      </a:lnTo>
                      <a:lnTo>
                        <a:pt x="37" y="17"/>
                      </a:lnTo>
                      <a:lnTo>
                        <a:pt x="37" y="16"/>
                      </a:lnTo>
                      <a:lnTo>
                        <a:pt x="37" y="14"/>
                      </a:lnTo>
                      <a:lnTo>
                        <a:pt x="39" y="13"/>
                      </a:lnTo>
                      <a:lnTo>
                        <a:pt x="17" y="0"/>
                      </a:lnTo>
                      <a:lnTo>
                        <a:pt x="39" y="13"/>
                      </a:lnTo>
                      <a:lnTo>
                        <a:pt x="39" y="12"/>
                      </a:lnTo>
                      <a:lnTo>
                        <a:pt x="39" y="11"/>
                      </a:lnTo>
                      <a:lnTo>
                        <a:pt x="39" y="10"/>
                      </a:lnTo>
                      <a:lnTo>
                        <a:pt x="39" y="9"/>
                      </a:lnTo>
                      <a:lnTo>
                        <a:pt x="37" y="8"/>
                      </a:lnTo>
                      <a:lnTo>
                        <a:pt x="37" y="6"/>
                      </a:lnTo>
                      <a:lnTo>
                        <a:pt x="36" y="5"/>
                      </a:lnTo>
                      <a:lnTo>
                        <a:pt x="35" y="4"/>
                      </a:lnTo>
                      <a:lnTo>
                        <a:pt x="34" y="3"/>
                      </a:lnTo>
                      <a:lnTo>
                        <a:pt x="33" y="3"/>
                      </a:lnTo>
                      <a:lnTo>
                        <a:pt x="32" y="2"/>
                      </a:lnTo>
                      <a:lnTo>
                        <a:pt x="31" y="2"/>
                      </a:lnTo>
                      <a:lnTo>
                        <a:pt x="30" y="1"/>
                      </a:lnTo>
                      <a:lnTo>
                        <a:pt x="28" y="1"/>
                      </a:lnTo>
                      <a:lnTo>
                        <a:pt x="26" y="1"/>
                      </a:lnTo>
                      <a:lnTo>
                        <a:pt x="25" y="0"/>
                      </a:lnTo>
                      <a:lnTo>
                        <a:pt x="23" y="0"/>
                      </a:lnTo>
                      <a:lnTo>
                        <a:pt x="22" y="0"/>
                      </a:lnTo>
                      <a:lnTo>
                        <a:pt x="20" y="0"/>
                      </a:lnTo>
                      <a:lnTo>
                        <a:pt x="18" y="0"/>
                      </a:lnTo>
                      <a:lnTo>
                        <a:pt x="17" y="0"/>
                      </a:lnTo>
                      <a:lnTo>
                        <a:pt x="15" y="1"/>
                      </a:lnTo>
                      <a:lnTo>
                        <a:pt x="14" y="1"/>
                      </a:lnTo>
                      <a:lnTo>
                        <a:pt x="13" y="1"/>
                      </a:lnTo>
                      <a:lnTo>
                        <a:pt x="11" y="2"/>
                      </a:lnTo>
                      <a:lnTo>
                        <a:pt x="9" y="3"/>
                      </a:lnTo>
                      <a:lnTo>
                        <a:pt x="7" y="4"/>
                      </a:lnTo>
                      <a:lnTo>
                        <a:pt x="7" y="5"/>
                      </a:lnTo>
                      <a:lnTo>
                        <a:pt x="6" y="6"/>
                      </a:lnTo>
                      <a:lnTo>
                        <a:pt x="6" y="8"/>
                      </a:lnTo>
                      <a:lnTo>
                        <a:pt x="5" y="9"/>
                      </a:lnTo>
                      <a:lnTo>
                        <a:pt x="2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71" name="Freeform 174"/>
                <p:cNvSpPr>
                  <a:spLocks/>
                </p:cNvSpPr>
                <p:nvPr/>
              </p:nvSpPr>
              <p:spPr bwMode="auto">
                <a:xfrm>
                  <a:off x="238" y="241"/>
                  <a:ext cx="52" cy="38"/>
                </a:xfrm>
                <a:custGeom>
                  <a:avLst/>
                  <a:gdLst>
                    <a:gd name="T0" fmla="*/ 11 w 161"/>
                    <a:gd name="T1" fmla="*/ 35 h 118"/>
                    <a:gd name="T2" fmla="*/ 12 w 161"/>
                    <a:gd name="T3" fmla="*/ 32 h 118"/>
                    <a:gd name="T4" fmla="*/ 13 w 161"/>
                    <a:gd name="T5" fmla="*/ 29 h 118"/>
                    <a:gd name="T6" fmla="*/ 15 w 161"/>
                    <a:gd name="T7" fmla="*/ 27 h 118"/>
                    <a:gd name="T8" fmla="*/ 16 w 161"/>
                    <a:gd name="T9" fmla="*/ 25 h 118"/>
                    <a:gd name="T10" fmla="*/ 19 w 161"/>
                    <a:gd name="T11" fmla="*/ 23 h 118"/>
                    <a:gd name="T12" fmla="*/ 21 w 161"/>
                    <a:gd name="T13" fmla="*/ 20 h 118"/>
                    <a:gd name="T14" fmla="*/ 24 w 161"/>
                    <a:gd name="T15" fmla="*/ 18 h 118"/>
                    <a:gd name="T16" fmla="*/ 26 w 161"/>
                    <a:gd name="T17" fmla="*/ 16 h 118"/>
                    <a:gd name="T18" fmla="*/ 29 w 161"/>
                    <a:gd name="T19" fmla="*/ 14 h 118"/>
                    <a:gd name="T20" fmla="*/ 32 w 161"/>
                    <a:gd name="T21" fmla="*/ 13 h 118"/>
                    <a:gd name="T22" fmla="*/ 35 w 161"/>
                    <a:gd name="T23" fmla="*/ 12 h 118"/>
                    <a:gd name="T24" fmla="*/ 38 w 161"/>
                    <a:gd name="T25" fmla="*/ 11 h 118"/>
                    <a:gd name="T26" fmla="*/ 42 w 161"/>
                    <a:gd name="T27" fmla="*/ 9 h 118"/>
                    <a:gd name="T28" fmla="*/ 45 w 161"/>
                    <a:gd name="T29" fmla="*/ 8 h 118"/>
                    <a:gd name="T30" fmla="*/ 49 w 161"/>
                    <a:gd name="T31" fmla="*/ 7 h 118"/>
                    <a:gd name="T32" fmla="*/ 52 w 161"/>
                    <a:gd name="T33" fmla="*/ 7 h 118"/>
                    <a:gd name="T34" fmla="*/ 47 w 161"/>
                    <a:gd name="T35" fmla="*/ 0 h 118"/>
                    <a:gd name="T36" fmla="*/ 43 w 161"/>
                    <a:gd name="T37" fmla="*/ 1 h 118"/>
                    <a:gd name="T38" fmla="*/ 39 w 161"/>
                    <a:gd name="T39" fmla="*/ 2 h 118"/>
                    <a:gd name="T40" fmla="*/ 35 w 161"/>
                    <a:gd name="T41" fmla="*/ 4 h 118"/>
                    <a:gd name="T42" fmla="*/ 31 w 161"/>
                    <a:gd name="T43" fmla="*/ 5 h 118"/>
                    <a:gd name="T44" fmla="*/ 27 w 161"/>
                    <a:gd name="T45" fmla="*/ 6 h 118"/>
                    <a:gd name="T46" fmla="*/ 24 w 161"/>
                    <a:gd name="T47" fmla="*/ 8 h 118"/>
                    <a:gd name="T48" fmla="*/ 20 w 161"/>
                    <a:gd name="T49" fmla="*/ 11 h 118"/>
                    <a:gd name="T50" fmla="*/ 16 w 161"/>
                    <a:gd name="T51" fmla="*/ 12 h 118"/>
                    <a:gd name="T52" fmla="*/ 13 w 161"/>
                    <a:gd name="T53" fmla="*/ 15 h 118"/>
                    <a:gd name="T54" fmla="*/ 11 w 161"/>
                    <a:gd name="T55" fmla="*/ 17 h 118"/>
                    <a:gd name="T56" fmla="*/ 8 w 161"/>
                    <a:gd name="T57" fmla="*/ 20 h 118"/>
                    <a:gd name="T58" fmla="*/ 5 w 161"/>
                    <a:gd name="T59" fmla="*/ 23 h 118"/>
                    <a:gd name="T60" fmla="*/ 4 w 161"/>
                    <a:gd name="T61" fmla="*/ 25 h 118"/>
                    <a:gd name="T62" fmla="*/ 2 w 161"/>
                    <a:gd name="T63" fmla="*/ 29 h 118"/>
                    <a:gd name="T64" fmla="*/ 1 w 161"/>
                    <a:gd name="T65" fmla="*/ 32 h 118"/>
                    <a:gd name="T66" fmla="*/ 11 w 161"/>
                    <a:gd name="T67" fmla="*/ 35 h 118"/>
                    <a:gd name="T68" fmla="*/ 0 w 161"/>
                    <a:gd name="T69" fmla="*/ 34 h 118"/>
                    <a:gd name="T70" fmla="*/ 0 w 161"/>
                    <a:gd name="T71" fmla="*/ 35 h 118"/>
                    <a:gd name="T72" fmla="*/ 0 w 161"/>
                    <a:gd name="T73" fmla="*/ 36 h 118"/>
                    <a:gd name="T74" fmla="*/ 1 w 161"/>
                    <a:gd name="T75" fmla="*/ 36 h 118"/>
                    <a:gd name="T76" fmla="*/ 2 w 161"/>
                    <a:gd name="T77" fmla="*/ 37 h 118"/>
                    <a:gd name="T78" fmla="*/ 2 w 161"/>
                    <a:gd name="T79" fmla="*/ 37 h 118"/>
                    <a:gd name="T80" fmla="*/ 3 w 161"/>
                    <a:gd name="T81" fmla="*/ 37 h 118"/>
                    <a:gd name="T82" fmla="*/ 5 w 161"/>
                    <a:gd name="T83" fmla="*/ 38 h 118"/>
                    <a:gd name="T84" fmla="*/ 5 w 161"/>
                    <a:gd name="T85" fmla="*/ 38 h 118"/>
                    <a:gd name="T86" fmla="*/ 6 w 161"/>
                    <a:gd name="T87" fmla="*/ 38 h 118"/>
                    <a:gd name="T88" fmla="*/ 7 w 161"/>
                    <a:gd name="T89" fmla="*/ 38 h 118"/>
                    <a:gd name="T90" fmla="*/ 8 w 161"/>
                    <a:gd name="T91" fmla="*/ 37 h 118"/>
                    <a:gd name="T92" fmla="*/ 9 w 161"/>
                    <a:gd name="T93" fmla="*/ 37 h 118"/>
                    <a:gd name="T94" fmla="*/ 10 w 161"/>
                    <a:gd name="T95" fmla="*/ 36 h 118"/>
                    <a:gd name="T96" fmla="*/ 11 w 161"/>
                    <a:gd name="T97" fmla="*/ 36 h 118"/>
                    <a:gd name="T98" fmla="*/ 11 w 161"/>
                    <a:gd name="T99" fmla="*/ 35 h 118"/>
                    <a:gd name="T100" fmla="*/ 0 w 161"/>
                    <a:gd name="T101" fmla="*/ 33 h 1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1" h="118">
                      <a:moveTo>
                        <a:pt x="0" y="104"/>
                      </a:moveTo>
                      <a:lnTo>
                        <a:pt x="34" y="108"/>
                      </a:lnTo>
                      <a:lnTo>
                        <a:pt x="35" y="104"/>
                      </a:lnTo>
                      <a:lnTo>
                        <a:pt x="37" y="99"/>
                      </a:lnTo>
                      <a:lnTo>
                        <a:pt x="40" y="95"/>
                      </a:lnTo>
                      <a:lnTo>
                        <a:pt x="41" y="91"/>
                      </a:lnTo>
                      <a:lnTo>
                        <a:pt x="43" y="88"/>
                      </a:lnTo>
                      <a:lnTo>
                        <a:pt x="45" y="84"/>
                      </a:lnTo>
                      <a:lnTo>
                        <a:pt x="48" y="80"/>
                      </a:lnTo>
                      <a:lnTo>
                        <a:pt x="51" y="77"/>
                      </a:lnTo>
                      <a:lnTo>
                        <a:pt x="53" y="72"/>
                      </a:lnTo>
                      <a:lnTo>
                        <a:pt x="58" y="70"/>
                      </a:lnTo>
                      <a:lnTo>
                        <a:pt x="61" y="65"/>
                      </a:lnTo>
                      <a:lnTo>
                        <a:pt x="65" y="63"/>
                      </a:lnTo>
                      <a:lnTo>
                        <a:pt x="68" y="60"/>
                      </a:lnTo>
                      <a:lnTo>
                        <a:pt x="73" y="56"/>
                      </a:lnTo>
                      <a:lnTo>
                        <a:pt x="76" y="54"/>
                      </a:lnTo>
                      <a:lnTo>
                        <a:pt x="81" y="51"/>
                      </a:lnTo>
                      <a:lnTo>
                        <a:pt x="85" y="48"/>
                      </a:lnTo>
                      <a:lnTo>
                        <a:pt x="90" y="45"/>
                      </a:lnTo>
                      <a:lnTo>
                        <a:pt x="94" y="43"/>
                      </a:lnTo>
                      <a:lnTo>
                        <a:pt x="99" y="40"/>
                      </a:lnTo>
                      <a:lnTo>
                        <a:pt x="103" y="38"/>
                      </a:lnTo>
                      <a:lnTo>
                        <a:pt x="109" y="36"/>
                      </a:lnTo>
                      <a:lnTo>
                        <a:pt x="113" y="35"/>
                      </a:lnTo>
                      <a:lnTo>
                        <a:pt x="119" y="33"/>
                      </a:lnTo>
                      <a:lnTo>
                        <a:pt x="124" y="30"/>
                      </a:lnTo>
                      <a:lnTo>
                        <a:pt x="129" y="29"/>
                      </a:lnTo>
                      <a:lnTo>
                        <a:pt x="135" y="28"/>
                      </a:lnTo>
                      <a:lnTo>
                        <a:pt x="139" y="26"/>
                      </a:lnTo>
                      <a:lnTo>
                        <a:pt x="145" y="25"/>
                      </a:lnTo>
                      <a:lnTo>
                        <a:pt x="151" y="23"/>
                      </a:lnTo>
                      <a:lnTo>
                        <a:pt x="155" y="22"/>
                      </a:lnTo>
                      <a:lnTo>
                        <a:pt x="161" y="22"/>
                      </a:lnTo>
                      <a:lnTo>
                        <a:pt x="153" y="0"/>
                      </a:lnTo>
                      <a:lnTo>
                        <a:pt x="146" y="1"/>
                      </a:lnTo>
                      <a:lnTo>
                        <a:pt x="141" y="2"/>
                      </a:lnTo>
                      <a:lnTo>
                        <a:pt x="134" y="4"/>
                      </a:lnTo>
                      <a:lnTo>
                        <a:pt x="127" y="5"/>
                      </a:lnTo>
                      <a:lnTo>
                        <a:pt x="121" y="6"/>
                      </a:lnTo>
                      <a:lnTo>
                        <a:pt x="115" y="9"/>
                      </a:lnTo>
                      <a:lnTo>
                        <a:pt x="109" y="11"/>
                      </a:lnTo>
                      <a:lnTo>
                        <a:pt x="102" y="13"/>
                      </a:lnTo>
                      <a:lnTo>
                        <a:pt x="96" y="16"/>
                      </a:lnTo>
                      <a:lnTo>
                        <a:pt x="90" y="18"/>
                      </a:lnTo>
                      <a:lnTo>
                        <a:pt x="84" y="20"/>
                      </a:lnTo>
                      <a:lnTo>
                        <a:pt x="78" y="23"/>
                      </a:lnTo>
                      <a:lnTo>
                        <a:pt x="73" y="26"/>
                      </a:lnTo>
                      <a:lnTo>
                        <a:pt x="67" y="29"/>
                      </a:lnTo>
                      <a:lnTo>
                        <a:pt x="61" y="33"/>
                      </a:lnTo>
                      <a:lnTo>
                        <a:pt x="57" y="35"/>
                      </a:lnTo>
                      <a:lnTo>
                        <a:pt x="51" y="38"/>
                      </a:lnTo>
                      <a:lnTo>
                        <a:pt x="47" y="42"/>
                      </a:lnTo>
                      <a:lnTo>
                        <a:pt x="41" y="46"/>
                      </a:lnTo>
                      <a:lnTo>
                        <a:pt x="36" y="50"/>
                      </a:lnTo>
                      <a:lnTo>
                        <a:pt x="33" y="53"/>
                      </a:lnTo>
                      <a:lnTo>
                        <a:pt x="28" y="57"/>
                      </a:lnTo>
                      <a:lnTo>
                        <a:pt x="25" y="62"/>
                      </a:lnTo>
                      <a:lnTo>
                        <a:pt x="20" y="65"/>
                      </a:lnTo>
                      <a:lnTo>
                        <a:pt x="17" y="70"/>
                      </a:lnTo>
                      <a:lnTo>
                        <a:pt x="14" y="74"/>
                      </a:lnTo>
                      <a:lnTo>
                        <a:pt x="11" y="79"/>
                      </a:lnTo>
                      <a:lnTo>
                        <a:pt x="8" y="85"/>
                      </a:lnTo>
                      <a:lnTo>
                        <a:pt x="6" y="89"/>
                      </a:lnTo>
                      <a:lnTo>
                        <a:pt x="3" y="94"/>
                      </a:lnTo>
                      <a:lnTo>
                        <a:pt x="2" y="99"/>
                      </a:lnTo>
                      <a:lnTo>
                        <a:pt x="0" y="104"/>
                      </a:lnTo>
                      <a:lnTo>
                        <a:pt x="34" y="108"/>
                      </a:lnTo>
                      <a:lnTo>
                        <a:pt x="0" y="104"/>
                      </a:lnTo>
                      <a:lnTo>
                        <a:pt x="0" y="106"/>
                      </a:lnTo>
                      <a:lnTo>
                        <a:pt x="0" y="107"/>
                      </a:lnTo>
                      <a:lnTo>
                        <a:pt x="0" y="108"/>
                      </a:lnTo>
                      <a:lnTo>
                        <a:pt x="0" y="110"/>
                      </a:lnTo>
                      <a:lnTo>
                        <a:pt x="1" y="111"/>
                      </a:lnTo>
                      <a:lnTo>
                        <a:pt x="1" y="112"/>
                      </a:lnTo>
                      <a:lnTo>
                        <a:pt x="3" y="112"/>
                      </a:lnTo>
                      <a:lnTo>
                        <a:pt x="3" y="113"/>
                      </a:lnTo>
                      <a:lnTo>
                        <a:pt x="5" y="114"/>
                      </a:lnTo>
                      <a:lnTo>
                        <a:pt x="6" y="115"/>
                      </a:lnTo>
                      <a:lnTo>
                        <a:pt x="7" y="115"/>
                      </a:lnTo>
                      <a:lnTo>
                        <a:pt x="8" y="116"/>
                      </a:lnTo>
                      <a:lnTo>
                        <a:pt x="10" y="116"/>
                      </a:lnTo>
                      <a:lnTo>
                        <a:pt x="11" y="116"/>
                      </a:lnTo>
                      <a:lnTo>
                        <a:pt x="14" y="118"/>
                      </a:lnTo>
                      <a:lnTo>
                        <a:pt x="15" y="118"/>
                      </a:lnTo>
                      <a:lnTo>
                        <a:pt x="16" y="118"/>
                      </a:lnTo>
                      <a:lnTo>
                        <a:pt x="18" y="118"/>
                      </a:lnTo>
                      <a:lnTo>
                        <a:pt x="19" y="118"/>
                      </a:lnTo>
                      <a:lnTo>
                        <a:pt x="22" y="118"/>
                      </a:lnTo>
                      <a:lnTo>
                        <a:pt x="23" y="118"/>
                      </a:lnTo>
                      <a:lnTo>
                        <a:pt x="24" y="116"/>
                      </a:lnTo>
                      <a:lnTo>
                        <a:pt x="26" y="116"/>
                      </a:lnTo>
                      <a:lnTo>
                        <a:pt x="27" y="115"/>
                      </a:lnTo>
                      <a:lnTo>
                        <a:pt x="28" y="115"/>
                      </a:lnTo>
                      <a:lnTo>
                        <a:pt x="30" y="114"/>
                      </a:lnTo>
                      <a:lnTo>
                        <a:pt x="31" y="113"/>
                      </a:lnTo>
                      <a:lnTo>
                        <a:pt x="32" y="113"/>
                      </a:lnTo>
                      <a:lnTo>
                        <a:pt x="33" y="112"/>
                      </a:lnTo>
                      <a:lnTo>
                        <a:pt x="33" y="111"/>
                      </a:lnTo>
                      <a:lnTo>
                        <a:pt x="34" y="110"/>
                      </a:lnTo>
                      <a:lnTo>
                        <a:pt x="34" y="108"/>
                      </a:lnTo>
                      <a:lnTo>
                        <a:pt x="0"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72" name="Freeform 175"/>
                <p:cNvSpPr>
                  <a:spLocks/>
                </p:cNvSpPr>
                <p:nvPr/>
              </p:nvSpPr>
              <p:spPr bwMode="auto">
                <a:xfrm>
                  <a:off x="238" y="259"/>
                  <a:ext cx="18" cy="17"/>
                </a:xfrm>
                <a:custGeom>
                  <a:avLst/>
                  <a:gdLst>
                    <a:gd name="T0" fmla="*/ 8 w 57"/>
                    <a:gd name="T1" fmla="*/ 2 h 53"/>
                    <a:gd name="T2" fmla="*/ 7 w 57"/>
                    <a:gd name="T3" fmla="*/ 3 h 53"/>
                    <a:gd name="T4" fmla="*/ 6 w 57"/>
                    <a:gd name="T5" fmla="*/ 4 h 53"/>
                    <a:gd name="T6" fmla="*/ 5 w 57"/>
                    <a:gd name="T7" fmla="*/ 4 h 53"/>
                    <a:gd name="T8" fmla="*/ 5 w 57"/>
                    <a:gd name="T9" fmla="*/ 5 h 53"/>
                    <a:gd name="T10" fmla="*/ 4 w 57"/>
                    <a:gd name="T11" fmla="*/ 6 h 53"/>
                    <a:gd name="T12" fmla="*/ 3 w 57"/>
                    <a:gd name="T13" fmla="*/ 7 h 53"/>
                    <a:gd name="T14" fmla="*/ 3 w 57"/>
                    <a:gd name="T15" fmla="*/ 8 h 53"/>
                    <a:gd name="T16" fmla="*/ 3 w 57"/>
                    <a:gd name="T17" fmla="*/ 9 h 53"/>
                    <a:gd name="T18" fmla="*/ 2 w 57"/>
                    <a:gd name="T19" fmla="*/ 10 h 53"/>
                    <a:gd name="T20" fmla="*/ 2 w 57"/>
                    <a:gd name="T21" fmla="*/ 11 h 53"/>
                    <a:gd name="T22" fmla="*/ 2 w 57"/>
                    <a:gd name="T23" fmla="*/ 12 h 53"/>
                    <a:gd name="T24" fmla="*/ 1 w 57"/>
                    <a:gd name="T25" fmla="*/ 13 h 53"/>
                    <a:gd name="T26" fmla="*/ 1 w 57"/>
                    <a:gd name="T27" fmla="*/ 13 h 53"/>
                    <a:gd name="T28" fmla="*/ 1 w 57"/>
                    <a:gd name="T29" fmla="*/ 14 h 53"/>
                    <a:gd name="T30" fmla="*/ 0 w 57"/>
                    <a:gd name="T31" fmla="*/ 15 h 53"/>
                    <a:gd name="T32" fmla="*/ 0 w 57"/>
                    <a:gd name="T33" fmla="*/ 15 h 53"/>
                    <a:gd name="T34" fmla="*/ 11 w 57"/>
                    <a:gd name="T35" fmla="*/ 16 h 53"/>
                    <a:gd name="T36" fmla="*/ 11 w 57"/>
                    <a:gd name="T37" fmla="*/ 16 h 53"/>
                    <a:gd name="T38" fmla="*/ 11 w 57"/>
                    <a:gd name="T39" fmla="*/ 15 h 53"/>
                    <a:gd name="T40" fmla="*/ 11 w 57"/>
                    <a:gd name="T41" fmla="*/ 14 h 53"/>
                    <a:gd name="T42" fmla="*/ 12 w 57"/>
                    <a:gd name="T43" fmla="*/ 13 h 53"/>
                    <a:gd name="T44" fmla="*/ 12 w 57"/>
                    <a:gd name="T45" fmla="*/ 13 h 53"/>
                    <a:gd name="T46" fmla="*/ 13 w 57"/>
                    <a:gd name="T47" fmla="*/ 12 h 53"/>
                    <a:gd name="T48" fmla="*/ 13 w 57"/>
                    <a:gd name="T49" fmla="*/ 12 h 53"/>
                    <a:gd name="T50" fmla="*/ 13 w 57"/>
                    <a:gd name="T51" fmla="*/ 11 h 53"/>
                    <a:gd name="T52" fmla="*/ 14 w 57"/>
                    <a:gd name="T53" fmla="*/ 10 h 53"/>
                    <a:gd name="T54" fmla="*/ 14 w 57"/>
                    <a:gd name="T55" fmla="*/ 9 h 53"/>
                    <a:gd name="T56" fmla="*/ 14 w 57"/>
                    <a:gd name="T57" fmla="*/ 9 h 53"/>
                    <a:gd name="T58" fmla="*/ 15 w 57"/>
                    <a:gd name="T59" fmla="*/ 8 h 53"/>
                    <a:gd name="T60" fmla="*/ 15 w 57"/>
                    <a:gd name="T61" fmla="*/ 7 h 53"/>
                    <a:gd name="T62" fmla="*/ 16 w 57"/>
                    <a:gd name="T63" fmla="*/ 7 h 53"/>
                    <a:gd name="T64" fmla="*/ 17 w 57"/>
                    <a:gd name="T65" fmla="*/ 6 h 53"/>
                    <a:gd name="T66" fmla="*/ 13 w 57"/>
                    <a:gd name="T67" fmla="*/ 0 h 53"/>
                    <a:gd name="T68" fmla="*/ 17 w 57"/>
                    <a:gd name="T69" fmla="*/ 5 h 53"/>
                    <a:gd name="T70" fmla="*/ 18 w 57"/>
                    <a:gd name="T71" fmla="*/ 4 h 53"/>
                    <a:gd name="T72" fmla="*/ 18 w 57"/>
                    <a:gd name="T73" fmla="*/ 4 h 53"/>
                    <a:gd name="T74" fmla="*/ 18 w 57"/>
                    <a:gd name="T75" fmla="*/ 4 h 53"/>
                    <a:gd name="T76" fmla="*/ 18 w 57"/>
                    <a:gd name="T77" fmla="*/ 3 h 53"/>
                    <a:gd name="T78" fmla="*/ 17 w 57"/>
                    <a:gd name="T79" fmla="*/ 2 h 53"/>
                    <a:gd name="T80" fmla="*/ 17 w 57"/>
                    <a:gd name="T81" fmla="*/ 2 h 53"/>
                    <a:gd name="T82" fmla="*/ 16 w 57"/>
                    <a:gd name="T83" fmla="*/ 1 h 53"/>
                    <a:gd name="T84" fmla="*/ 15 w 57"/>
                    <a:gd name="T85" fmla="*/ 1 h 53"/>
                    <a:gd name="T86" fmla="*/ 14 w 57"/>
                    <a:gd name="T87" fmla="*/ 1 h 53"/>
                    <a:gd name="T88" fmla="*/ 13 w 57"/>
                    <a:gd name="T89" fmla="*/ 0 h 53"/>
                    <a:gd name="T90" fmla="*/ 12 w 57"/>
                    <a:gd name="T91" fmla="*/ 0 h 53"/>
                    <a:gd name="T92" fmla="*/ 11 w 57"/>
                    <a:gd name="T93" fmla="*/ 0 h 53"/>
                    <a:gd name="T94" fmla="*/ 10 w 57"/>
                    <a:gd name="T95" fmla="*/ 1 h 53"/>
                    <a:gd name="T96" fmla="*/ 9 w 57"/>
                    <a:gd name="T97" fmla="*/ 1 h 53"/>
                    <a:gd name="T98" fmla="*/ 8 w 57"/>
                    <a:gd name="T99" fmla="*/ 1 h 53"/>
                    <a:gd name="T100" fmla="*/ 13 w 57"/>
                    <a:gd name="T101" fmla="*/ 7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7" h="53">
                      <a:moveTo>
                        <a:pt x="40" y="23"/>
                      </a:moveTo>
                      <a:lnTo>
                        <a:pt x="25" y="5"/>
                      </a:lnTo>
                      <a:lnTo>
                        <a:pt x="24" y="6"/>
                      </a:lnTo>
                      <a:lnTo>
                        <a:pt x="23" y="8"/>
                      </a:lnTo>
                      <a:lnTo>
                        <a:pt x="22" y="10"/>
                      </a:lnTo>
                      <a:lnTo>
                        <a:pt x="20" y="11"/>
                      </a:lnTo>
                      <a:lnTo>
                        <a:pt x="18" y="12"/>
                      </a:lnTo>
                      <a:lnTo>
                        <a:pt x="17" y="14"/>
                      </a:lnTo>
                      <a:lnTo>
                        <a:pt x="17" y="15"/>
                      </a:lnTo>
                      <a:lnTo>
                        <a:pt x="15" y="16"/>
                      </a:lnTo>
                      <a:lnTo>
                        <a:pt x="14" y="17"/>
                      </a:lnTo>
                      <a:lnTo>
                        <a:pt x="14" y="20"/>
                      </a:lnTo>
                      <a:lnTo>
                        <a:pt x="12" y="21"/>
                      </a:lnTo>
                      <a:lnTo>
                        <a:pt x="11" y="22"/>
                      </a:lnTo>
                      <a:lnTo>
                        <a:pt x="10" y="23"/>
                      </a:lnTo>
                      <a:lnTo>
                        <a:pt x="10" y="24"/>
                      </a:lnTo>
                      <a:lnTo>
                        <a:pt x="9" y="27"/>
                      </a:lnTo>
                      <a:lnTo>
                        <a:pt x="8" y="28"/>
                      </a:lnTo>
                      <a:lnTo>
                        <a:pt x="8" y="29"/>
                      </a:lnTo>
                      <a:lnTo>
                        <a:pt x="7" y="30"/>
                      </a:lnTo>
                      <a:lnTo>
                        <a:pt x="7" y="32"/>
                      </a:lnTo>
                      <a:lnTo>
                        <a:pt x="6" y="33"/>
                      </a:lnTo>
                      <a:lnTo>
                        <a:pt x="6" y="34"/>
                      </a:lnTo>
                      <a:lnTo>
                        <a:pt x="5" y="36"/>
                      </a:lnTo>
                      <a:lnTo>
                        <a:pt x="5" y="37"/>
                      </a:lnTo>
                      <a:lnTo>
                        <a:pt x="3" y="39"/>
                      </a:lnTo>
                      <a:lnTo>
                        <a:pt x="3" y="40"/>
                      </a:lnTo>
                      <a:lnTo>
                        <a:pt x="3" y="41"/>
                      </a:lnTo>
                      <a:lnTo>
                        <a:pt x="2" y="42"/>
                      </a:lnTo>
                      <a:lnTo>
                        <a:pt x="2" y="44"/>
                      </a:lnTo>
                      <a:lnTo>
                        <a:pt x="1" y="45"/>
                      </a:lnTo>
                      <a:lnTo>
                        <a:pt x="1" y="46"/>
                      </a:lnTo>
                      <a:lnTo>
                        <a:pt x="1" y="47"/>
                      </a:lnTo>
                      <a:lnTo>
                        <a:pt x="0" y="48"/>
                      </a:lnTo>
                      <a:lnTo>
                        <a:pt x="34" y="53"/>
                      </a:lnTo>
                      <a:lnTo>
                        <a:pt x="34" y="51"/>
                      </a:lnTo>
                      <a:lnTo>
                        <a:pt x="35" y="50"/>
                      </a:lnTo>
                      <a:lnTo>
                        <a:pt x="35" y="49"/>
                      </a:lnTo>
                      <a:lnTo>
                        <a:pt x="35" y="48"/>
                      </a:lnTo>
                      <a:lnTo>
                        <a:pt x="36" y="47"/>
                      </a:lnTo>
                      <a:lnTo>
                        <a:pt x="36" y="46"/>
                      </a:lnTo>
                      <a:lnTo>
                        <a:pt x="36" y="45"/>
                      </a:lnTo>
                      <a:lnTo>
                        <a:pt x="37" y="44"/>
                      </a:lnTo>
                      <a:lnTo>
                        <a:pt x="37" y="42"/>
                      </a:lnTo>
                      <a:lnTo>
                        <a:pt x="39" y="41"/>
                      </a:lnTo>
                      <a:lnTo>
                        <a:pt x="39" y="40"/>
                      </a:lnTo>
                      <a:lnTo>
                        <a:pt x="40" y="39"/>
                      </a:lnTo>
                      <a:lnTo>
                        <a:pt x="40" y="38"/>
                      </a:lnTo>
                      <a:lnTo>
                        <a:pt x="40" y="37"/>
                      </a:lnTo>
                      <a:lnTo>
                        <a:pt x="41" y="36"/>
                      </a:lnTo>
                      <a:lnTo>
                        <a:pt x="41" y="34"/>
                      </a:lnTo>
                      <a:lnTo>
                        <a:pt x="42" y="33"/>
                      </a:lnTo>
                      <a:lnTo>
                        <a:pt x="43" y="32"/>
                      </a:lnTo>
                      <a:lnTo>
                        <a:pt x="43" y="31"/>
                      </a:lnTo>
                      <a:lnTo>
                        <a:pt x="43" y="30"/>
                      </a:lnTo>
                      <a:lnTo>
                        <a:pt x="44" y="29"/>
                      </a:lnTo>
                      <a:lnTo>
                        <a:pt x="45" y="28"/>
                      </a:lnTo>
                      <a:lnTo>
                        <a:pt x="45" y="27"/>
                      </a:lnTo>
                      <a:lnTo>
                        <a:pt x="47" y="25"/>
                      </a:lnTo>
                      <a:lnTo>
                        <a:pt x="48" y="24"/>
                      </a:lnTo>
                      <a:lnTo>
                        <a:pt x="49" y="23"/>
                      </a:lnTo>
                      <a:lnTo>
                        <a:pt x="50" y="22"/>
                      </a:lnTo>
                      <a:lnTo>
                        <a:pt x="51" y="21"/>
                      </a:lnTo>
                      <a:lnTo>
                        <a:pt x="51" y="20"/>
                      </a:lnTo>
                      <a:lnTo>
                        <a:pt x="53" y="19"/>
                      </a:lnTo>
                      <a:lnTo>
                        <a:pt x="53" y="17"/>
                      </a:lnTo>
                      <a:lnTo>
                        <a:pt x="40" y="0"/>
                      </a:lnTo>
                      <a:lnTo>
                        <a:pt x="53" y="17"/>
                      </a:lnTo>
                      <a:lnTo>
                        <a:pt x="54" y="16"/>
                      </a:lnTo>
                      <a:lnTo>
                        <a:pt x="56" y="15"/>
                      </a:lnTo>
                      <a:lnTo>
                        <a:pt x="57" y="14"/>
                      </a:lnTo>
                      <a:lnTo>
                        <a:pt x="57" y="13"/>
                      </a:lnTo>
                      <a:lnTo>
                        <a:pt x="57" y="12"/>
                      </a:lnTo>
                      <a:lnTo>
                        <a:pt x="57" y="11"/>
                      </a:lnTo>
                      <a:lnTo>
                        <a:pt x="57" y="10"/>
                      </a:lnTo>
                      <a:lnTo>
                        <a:pt x="57" y="8"/>
                      </a:lnTo>
                      <a:lnTo>
                        <a:pt x="56" y="7"/>
                      </a:lnTo>
                      <a:lnTo>
                        <a:pt x="54" y="6"/>
                      </a:lnTo>
                      <a:lnTo>
                        <a:pt x="53" y="5"/>
                      </a:lnTo>
                      <a:lnTo>
                        <a:pt x="51" y="4"/>
                      </a:lnTo>
                      <a:lnTo>
                        <a:pt x="50" y="3"/>
                      </a:lnTo>
                      <a:lnTo>
                        <a:pt x="49" y="3"/>
                      </a:lnTo>
                      <a:lnTo>
                        <a:pt x="48" y="2"/>
                      </a:lnTo>
                      <a:lnTo>
                        <a:pt x="47" y="2"/>
                      </a:lnTo>
                      <a:lnTo>
                        <a:pt x="44" y="2"/>
                      </a:lnTo>
                      <a:lnTo>
                        <a:pt x="43" y="0"/>
                      </a:lnTo>
                      <a:lnTo>
                        <a:pt x="42" y="0"/>
                      </a:lnTo>
                      <a:lnTo>
                        <a:pt x="40" y="0"/>
                      </a:lnTo>
                      <a:lnTo>
                        <a:pt x="39" y="0"/>
                      </a:lnTo>
                      <a:lnTo>
                        <a:pt x="36" y="0"/>
                      </a:lnTo>
                      <a:lnTo>
                        <a:pt x="35" y="0"/>
                      </a:lnTo>
                      <a:lnTo>
                        <a:pt x="34" y="0"/>
                      </a:lnTo>
                      <a:lnTo>
                        <a:pt x="32" y="2"/>
                      </a:lnTo>
                      <a:lnTo>
                        <a:pt x="31" y="2"/>
                      </a:lnTo>
                      <a:lnTo>
                        <a:pt x="30" y="3"/>
                      </a:lnTo>
                      <a:lnTo>
                        <a:pt x="27" y="3"/>
                      </a:lnTo>
                      <a:lnTo>
                        <a:pt x="26" y="4"/>
                      </a:lnTo>
                      <a:lnTo>
                        <a:pt x="25" y="5"/>
                      </a:lnTo>
                      <a:lnTo>
                        <a:pt x="4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73" name="Freeform 176"/>
                <p:cNvSpPr>
                  <a:spLocks/>
                </p:cNvSpPr>
                <p:nvPr/>
              </p:nvSpPr>
              <p:spPr bwMode="auto">
                <a:xfrm>
                  <a:off x="178" y="259"/>
                  <a:ext cx="73" cy="50"/>
                </a:xfrm>
                <a:custGeom>
                  <a:avLst/>
                  <a:gdLst>
                    <a:gd name="T0" fmla="*/ 11 w 227"/>
                    <a:gd name="T1" fmla="*/ 47 h 159"/>
                    <a:gd name="T2" fmla="*/ 11 w 227"/>
                    <a:gd name="T3" fmla="*/ 42 h 159"/>
                    <a:gd name="T4" fmla="*/ 12 w 227"/>
                    <a:gd name="T5" fmla="*/ 39 h 159"/>
                    <a:gd name="T6" fmla="*/ 14 w 227"/>
                    <a:gd name="T7" fmla="*/ 36 h 159"/>
                    <a:gd name="T8" fmla="*/ 16 w 227"/>
                    <a:gd name="T9" fmla="*/ 32 h 159"/>
                    <a:gd name="T10" fmla="*/ 18 w 227"/>
                    <a:gd name="T11" fmla="*/ 28 h 159"/>
                    <a:gd name="T12" fmla="*/ 22 w 227"/>
                    <a:gd name="T13" fmla="*/ 25 h 159"/>
                    <a:gd name="T14" fmla="*/ 25 w 227"/>
                    <a:gd name="T15" fmla="*/ 22 h 159"/>
                    <a:gd name="T16" fmla="*/ 30 w 227"/>
                    <a:gd name="T17" fmla="*/ 19 h 159"/>
                    <a:gd name="T18" fmla="*/ 34 w 227"/>
                    <a:gd name="T19" fmla="*/ 16 h 159"/>
                    <a:gd name="T20" fmla="*/ 39 w 227"/>
                    <a:gd name="T21" fmla="*/ 14 h 159"/>
                    <a:gd name="T22" fmla="*/ 44 w 227"/>
                    <a:gd name="T23" fmla="*/ 12 h 159"/>
                    <a:gd name="T24" fmla="*/ 50 w 227"/>
                    <a:gd name="T25" fmla="*/ 10 h 159"/>
                    <a:gd name="T26" fmla="*/ 55 w 227"/>
                    <a:gd name="T27" fmla="*/ 9 h 159"/>
                    <a:gd name="T28" fmla="*/ 61 w 227"/>
                    <a:gd name="T29" fmla="*/ 8 h 159"/>
                    <a:gd name="T30" fmla="*/ 67 w 227"/>
                    <a:gd name="T31" fmla="*/ 8 h 159"/>
                    <a:gd name="T32" fmla="*/ 73 w 227"/>
                    <a:gd name="T33" fmla="*/ 7 h 159"/>
                    <a:gd name="T34" fmla="*/ 69 w 227"/>
                    <a:gd name="T35" fmla="*/ 0 h 159"/>
                    <a:gd name="T36" fmla="*/ 62 w 227"/>
                    <a:gd name="T37" fmla="*/ 1 h 159"/>
                    <a:gd name="T38" fmla="*/ 55 w 227"/>
                    <a:gd name="T39" fmla="*/ 2 h 159"/>
                    <a:gd name="T40" fmla="*/ 49 w 227"/>
                    <a:gd name="T41" fmla="*/ 3 h 159"/>
                    <a:gd name="T42" fmla="*/ 42 w 227"/>
                    <a:gd name="T43" fmla="*/ 5 h 159"/>
                    <a:gd name="T44" fmla="*/ 36 w 227"/>
                    <a:gd name="T45" fmla="*/ 7 h 159"/>
                    <a:gd name="T46" fmla="*/ 30 w 227"/>
                    <a:gd name="T47" fmla="*/ 10 h 159"/>
                    <a:gd name="T48" fmla="*/ 24 w 227"/>
                    <a:gd name="T49" fmla="*/ 13 h 159"/>
                    <a:gd name="T50" fmla="*/ 19 w 227"/>
                    <a:gd name="T51" fmla="*/ 16 h 159"/>
                    <a:gd name="T52" fmla="*/ 14 w 227"/>
                    <a:gd name="T53" fmla="*/ 19 h 159"/>
                    <a:gd name="T54" fmla="*/ 10 w 227"/>
                    <a:gd name="T55" fmla="*/ 23 h 159"/>
                    <a:gd name="T56" fmla="*/ 7 w 227"/>
                    <a:gd name="T57" fmla="*/ 27 h 159"/>
                    <a:gd name="T58" fmla="*/ 4 w 227"/>
                    <a:gd name="T59" fmla="*/ 31 h 159"/>
                    <a:gd name="T60" fmla="*/ 2 w 227"/>
                    <a:gd name="T61" fmla="*/ 36 h 159"/>
                    <a:gd name="T62" fmla="*/ 0 w 227"/>
                    <a:gd name="T63" fmla="*/ 40 h 159"/>
                    <a:gd name="T64" fmla="*/ 0 w 227"/>
                    <a:gd name="T65" fmla="*/ 44 h 159"/>
                    <a:gd name="T66" fmla="*/ 0 w 227"/>
                    <a:gd name="T67" fmla="*/ 47 h 159"/>
                    <a:gd name="T68" fmla="*/ 0 w 227"/>
                    <a:gd name="T69" fmla="*/ 47 h 159"/>
                    <a:gd name="T70" fmla="*/ 0 w 227"/>
                    <a:gd name="T71" fmla="*/ 48 h 159"/>
                    <a:gd name="T72" fmla="*/ 1 w 227"/>
                    <a:gd name="T73" fmla="*/ 49 h 159"/>
                    <a:gd name="T74" fmla="*/ 1 w 227"/>
                    <a:gd name="T75" fmla="*/ 49 h 159"/>
                    <a:gd name="T76" fmla="*/ 3 w 227"/>
                    <a:gd name="T77" fmla="*/ 49 h 159"/>
                    <a:gd name="T78" fmla="*/ 3 w 227"/>
                    <a:gd name="T79" fmla="*/ 50 h 159"/>
                    <a:gd name="T80" fmla="*/ 5 w 227"/>
                    <a:gd name="T81" fmla="*/ 50 h 159"/>
                    <a:gd name="T82" fmla="*/ 5 w 227"/>
                    <a:gd name="T83" fmla="*/ 50 h 159"/>
                    <a:gd name="T84" fmla="*/ 6 w 227"/>
                    <a:gd name="T85" fmla="*/ 50 h 159"/>
                    <a:gd name="T86" fmla="*/ 7 w 227"/>
                    <a:gd name="T87" fmla="*/ 50 h 159"/>
                    <a:gd name="T88" fmla="*/ 8 w 227"/>
                    <a:gd name="T89" fmla="*/ 50 h 159"/>
                    <a:gd name="T90" fmla="*/ 9 w 227"/>
                    <a:gd name="T91" fmla="*/ 49 h 159"/>
                    <a:gd name="T92" fmla="*/ 10 w 227"/>
                    <a:gd name="T93" fmla="*/ 49 h 159"/>
                    <a:gd name="T94" fmla="*/ 11 w 227"/>
                    <a:gd name="T95" fmla="*/ 48 h 159"/>
                    <a:gd name="T96" fmla="*/ 11 w 227"/>
                    <a:gd name="T97" fmla="*/ 47 h 159"/>
                    <a:gd name="T98" fmla="*/ 11 w 227"/>
                    <a:gd name="T99" fmla="*/ 47 h 159"/>
                    <a:gd name="T100" fmla="*/ 11 w 227"/>
                    <a:gd name="T101" fmla="*/ 47 h 1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7" h="159">
                      <a:moveTo>
                        <a:pt x="34" y="148"/>
                      </a:moveTo>
                      <a:lnTo>
                        <a:pt x="34" y="148"/>
                      </a:lnTo>
                      <a:lnTo>
                        <a:pt x="34" y="141"/>
                      </a:lnTo>
                      <a:lnTo>
                        <a:pt x="35" y="135"/>
                      </a:lnTo>
                      <a:lnTo>
                        <a:pt x="35" y="130"/>
                      </a:lnTo>
                      <a:lnTo>
                        <a:pt x="37" y="124"/>
                      </a:lnTo>
                      <a:lnTo>
                        <a:pt x="39" y="118"/>
                      </a:lnTo>
                      <a:lnTo>
                        <a:pt x="42" y="113"/>
                      </a:lnTo>
                      <a:lnTo>
                        <a:pt x="44" y="107"/>
                      </a:lnTo>
                      <a:lnTo>
                        <a:pt x="49" y="101"/>
                      </a:lnTo>
                      <a:lnTo>
                        <a:pt x="52" y="96"/>
                      </a:lnTo>
                      <a:lnTo>
                        <a:pt x="57" y="90"/>
                      </a:lnTo>
                      <a:lnTo>
                        <a:pt x="61" y="85"/>
                      </a:lnTo>
                      <a:lnTo>
                        <a:pt x="67" y="80"/>
                      </a:lnTo>
                      <a:lnTo>
                        <a:pt x="73" y="75"/>
                      </a:lnTo>
                      <a:lnTo>
                        <a:pt x="78" y="69"/>
                      </a:lnTo>
                      <a:lnTo>
                        <a:pt x="85" y="65"/>
                      </a:lnTo>
                      <a:lnTo>
                        <a:pt x="92" y="60"/>
                      </a:lnTo>
                      <a:lnTo>
                        <a:pt x="99" y="57"/>
                      </a:lnTo>
                      <a:lnTo>
                        <a:pt x="105" y="52"/>
                      </a:lnTo>
                      <a:lnTo>
                        <a:pt x="113" y="49"/>
                      </a:lnTo>
                      <a:lnTo>
                        <a:pt x="121" y="46"/>
                      </a:lnTo>
                      <a:lnTo>
                        <a:pt x="129" y="41"/>
                      </a:lnTo>
                      <a:lnTo>
                        <a:pt x="137" y="39"/>
                      </a:lnTo>
                      <a:lnTo>
                        <a:pt x="146" y="35"/>
                      </a:lnTo>
                      <a:lnTo>
                        <a:pt x="154" y="33"/>
                      </a:lnTo>
                      <a:lnTo>
                        <a:pt x="163" y="31"/>
                      </a:lnTo>
                      <a:lnTo>
                        <a:pt x="172" y="29"/>
                      </a:lnTo>
                      <a:lnTo>
                        <a:pt x="181" y="26"/>
                      </a:lnTo>
                      <a:lnTo>
                        <a:pt x="190" y="25"/>
                      </a:lnTo>
                      <a:lnTo>
                        <a:pt x="199" y="24"/>
                      </a:lnTo>
                      <a:lnTo>
                        <a:pt x="209" y="24"/>
                      </a:lnTo>
                      <a:lnTo>
                        <a:pt x="217" y="23"/>
                      </a:lnTo>
                      <a:lnTo>
                        <a:pt x="227" y="23"/>
                      </a:lnTo>
                      <a:lnTo>
                        <a:pt x="227" y="0"/>
                      </a:lnTo>
                      <a:lnTo>
                        <a:pt x="215" y="0"/>
                      </a:lnTo>
                      <a:lnTo>
                        <a:pt x="204" y="1"/>
                      </a:lnTo>
                      <a:lnTo>
                        <a:pt x="194" y="3"/>
                      </a:lnTo>
                      <a:lnTo>
                        <a:pt x="182" y="4"/>
                      </a:lnTo>
                      <a:lnTo>
                        <a:pt x="172" y="5"/>
                      </a:lnTo>
                      <a:lnTo>
                        <a:pt x="161" y="7"/>
                      </a:lnTo>
                      <a:lnTo>
                        <a:pt x="151" y="9"/>
                      </a:lnTo>
                      <a:lnTo>
                        <a:pt x="141" y="13"/>
                      </a:lnTo>
                      <a:lnTo>
                        <a:pt x="130" y="16"/>
                      </a:lnTo>
                      <a:lnTo>
                        <a:pt x="121" y="18"/>
                      </a:lnTo>
                      <a:lnTo>
                        <a:pt x="111" y="23"/>
                      </a:lnTo>
                      <a:lnTo>
                        <a:pt x="102" y="26"/>
                      </a:lnTo>
                      <a:lnTo>
                        <a:pt x="93" y="31"/>
                      </a:lnTo>
                      <a:lnTo>
                        <a:pt x="84" y="35"/>
                      </a:lnTo>
                      <a:lnTo>
                        <a:pt x="76" y="40"/>
                      </a:lnTo>
                      <a:lnTo>
                        <a:pt x="67" y="46"/>
                      </a:lnTo>
                      <a:lnTo>
                        <a:pt x="59" y="50"/>
                      </a:lnTo>
                      <a:lnTo>
                        <a:pt x="52" y="56"/>
                      </a:lnTo>
                      <a:lnTo>
                        <a:pt x="45" y="62"/>
                      </a:lnTo>
                      <a:lnTo>
                        <a:pt x="39" y="67"/>
                      </a:lnTo>
                      <a:lnTo>
                        <a:pt x="32" y="73"/>
                      </a:lnTo>
                      <a:lnTo>
                        <a:pt x="26" y="80"/>
                      </a:lnTo>
                      <a:lnTo>
                        <a:pt x="22" y="85"/>
                      </a:lnTo>
                      <a:lnTo>
                        <a:pt x="17" y="92"/>
                      </a:lnTo>
                      <a:lnTo>
                        <a:pt x="12" y="99"/>
                      </a:lnTo>
                      <a:lnTo>
                        <a:pt x="9" y="106"/>
                      </a:lnTo>
                      <a:lnTo>
                        <a:pt x="6" y="113"/>
                      </a:lnTo>
                      <a:lnTo>
                        <a:pt x="3" y="119"/>
                      </a:lnTo>
                      <a:lnTo>
                        <a:pt x="1" y="126"/>
                      </a:lnTo>
                      <a:lnTo>
                        <a:pt x="0" y="134"/>
                      </a:lnTo>
                      <a:lnTo>
                        <a:pt x="0" y="141"/>
                      </a:lnTo>
                      <a:lnTo>
                        <a:pt x="0" y="149"/>
                      </a:lnTo>
                      <a:lnTo>
                        <a:pt x="0" y="148"/>
                      </a:lnTo>
                      <a:lnTo>
                        <a:pt x="0" y="149"/>
                      </a:lnTo>
                      <a:lnTo>
                        <a:pt x="0" y="150"/>
                      </a:lnTo>
                      <a:lnTo>
                        <a:pt x="0" y="151"/>
                      </a:lnTo>
                      <a:lnTo>
                        <a:pt x="1" y="152"/>
                      </a:lnTo>
                      <a:lnTo>
                        <a:pt x="2" y="153"/>
                      </a:lnTo>
                      <a:lnTo>
                        <a:pt x="3" y="155"/>
                      </a:lnTo>
                      <a:lnTo>
                        <a:pt x="4" y="156"/>
                      </a:lnTo>
                      <a:lnTo>
                        <a:pt x="6" y="157"/>
                      </a:lnTo>
                      <a:lnTo>
                        <a:pt x="8" y="157"/>
                      </a:lnTo>
                      <a:lnTo>
                        <a:pt x="9" y="158"/>
                      </a:lnTo>
                      <a:lnTo>
                        <a:pt x="10" y="158"/>
                      </a:lnTo>
                      <a:lnTo>
                        <a:pt x="12" y="158"/>
                      </a:lnTo>
                      <a:lnTo>
                        <a:pt x="14" y="159"/>
                      </a:lnTo>
                      <a:lnTo>
                        <a:pt x="15" y="159"/>
                      </a:lnTo>
                      <a:lnTo>
                        <a:pt x="17" y="159"/>
                      </a:lnTo>
                      <a:lnTo>
                        <a:pt x="18" y="159"/>
                      </a:lnTo>
                      <a:lnTo>
                        <a:pt x="19" y="159"/>
                      </a:lnTo>
                      <a:lnTo>
                        <a:pt x="22" y="159"/>
                      </a:lnTo>
                      <a:lnTo>
                        <a:pt x="23" y="158"/>
                      </a:lnTo>
                      <a:lnTo>
                        <a:pt x="25" y="158"/>
                      </a:lnTo>
                      <a:lnTo>
                        <a:pt x="26" y="158"/>
                      </a:lnTo>
                      <a:lnTo>
                        <a:pt x="27" y="157"/>
                      </a:lnTo>
                      <a:lnTo>
                        <a:pt x="28" y="157"/>
                      </a:lnTo>
                      <a:lnTo>
                        <a:pt x="29" y="156"/>
                      </a:lnTo>
                      <a:lnTo>
                        <a:pt x="32" y="155"/>
                      </a:lnTo>
                      <a:lnTo>
                        <a:pt x="33" y="153"/>
                      </a:lnTo>
                      <a:lnTo>
                        <a:pt x="33" y="152"/>
                      </a:lnTo>
                      <a:lnTo>
                        <a:pt x="34" y="151"/>
                      </a:lnTo>
                      <a:lnTo>
                        <a:pt x="34" y="150"/>
                      </a:lnTo>
                      <a:lnTo>
                        <a:pt x="34" y="149"/>
                      </a:lnTo>
                      <a:lnTo>
                        <a:pt x="34"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74" name="Freeform 177"/>
                <p:cNvSpPr>
                  <a:spLocks/>
                </p:cNvSpPr>
                <p:nvPr/>
              </p:nvSpPr>
              <p:spPr bwMode="auto">
                <a:xfrm>
                  <a:off x="178" y="306"/>
                  <a:ext cx="78" cy="47"/>
                </a:xfrm>
                <a:custGeom>
                  <a:avLst/>
                  <a:gdLst>
                    <a:gd name="T0" fmla="*/ 69 w 243"/>
                    <a:gd name="T1" fmla="*/ 40 h 149"/>
                    <a:gd name="T2" fmla="*/ 63 w 243"/>
                    <a:gd name="T3" fmla="*/ 40 h 149"/>
                    <a:gd name="T4" fmla="*/ 56 w 243"/>
                    <a:gd name="T5" fmla="*/ 39 h 149"/>
                    <a:gd name="T6" fmla="*/ 51 w 243"/>
                    <a:gd name="T7" fmla="*/ 38 h 149"/>
                    <a:gd name="T8" fmla="*/ 45 w 243"/>
                    <a:gd name="T9" fmla="*/ 36 h 149"/>
                    <a:gd name="T10" fmla="*/ 40 w 243"/>
                    <a:gd name="T11" fmla="*/ 34 h 149"/>
                    <a:gd name="T12" fmla="*/ 35 w 243"/>
                    <a:gd name="T13" fmla="*/ 32 h 149"/>
                    <a:gd name="T14" fmla="*/ 30 w 243"/>
                    <a:gd name="T15" fmla="*/ 29 h 149"/>
                    <a:gd name="T16" fmla="*/ 27 w 243"/>
                    <a:gd name="T17" fmla="*/ 26 h 149"/>
                    <a:gd name="T18" fmla="*/ 23 w 243"/>
                    <a:gd name="T19" fmla="*/ 24 h 149"/>
                    <a:gd name="T20" fmla="*/ 20 w 243"/>
                    <a:gd name="T21" fmla="*/ 20 h 149"/>
                    <a:gd name="T22" fmla="*/ 17 w 243"/>
                    <a:gd name="T23" fmla="*/ 17 h 149"/>
                    <a:gd name="T24" fmla="*/ 14 w 243"/>
                    <a:gd name="T25" fmla="*/ 13 h 149"/>
                    <a:gd name="T26" fmla="*/ 13 w 243"/>
                    <a:gd name="T27" fmla="*/ 9 h 149"/>
                    <a:gd name="T28" fmla="*/ 12 w 243"/>
                    <a:gd name="T29" fmla="*/ 6 h 149"/>
                    <a:gd name="T30" fmla="*/ 11 w 243"/>
                    <a:gd name="T31" fmla="*/ 2 h 149"/>
                    <a:gd name="T32" fmla="*/ 0 w 243"/>
                    <a:gd name="T33" fmla="*/ 0 h 149"/>
                    <a:gd name="T34" fmla="*/ 0 w 243"/>
                    <a:gd name="T35" fmla="*/ 4 h 149"/>
                    <a:gd name="T36" fmla="*/ 1 w 243"/>
                    <a:gd name="T37" fmla="*/ 9 h 149"/>
                    <a:gd name="T38" fmla="*/ 3 w 243"/>
                    <a:gd name="T39" fmla="*/ 14 h 149"/>
                    <a:gd name="T40" fmla="*/ 5 w 243"/>
                    <a:gd name="T41" fmla="*/ 17 h 149"/>
                    <a:gd name="T42" fmla="*/ 8 w 243"/>
                    <a:gd name="T43" fmla="*/ 22 h 149"/>
                    <a:gd name="T44" fmla="*/ 12 w 243"/>
                    <a:gd name="T45" fmla="*/ 26 h 149"/>
                    <a:gd name="T46" fmla="*/ 16 w 243"/>
                    <a:gd name="T47" fmla="*/ 29 h 149"/>
                    <a:gd name="T48" fmla="*/ 20 w 243"/>
                    <a:gd name="T49" fmla="*/ 33 h 149"/>
                    <a:gd name="T50" fmla="*/ 25 w 243"/>
                    <a:gd name="T51" fmla="*/ 36 h 149"/>
                    <a:gd name="T52" fmla="*/ 31 w 243"/>
                    <a:gd name="T53" fmla="*/ 38 h 149"/>
                    <a:gd name="T54" fmla="*/ 37 w 243"/>
                    <a:gd name="T55" fmla="*/ 41 h 149"/>
                    <a:gd name="T56" fmla="*/ 43 w 243"/>
                    <a:gd name="T57" fmla="*/ 43 h 149"/>
                    <a:gd name="T58" fmla="*/ 50 w 243"/>
                    <a:gd name="T59" fmla="*/ 45 h 149"/>
                    <a:gd name="T60" fmla="*/ 57 w 243"/>
                    <a:gd name="T61" fmla="*/ 46 h 149"/>
                    <a:gd name="T62" fmla="*/ 65 w 243"/>
                    <a:gd name="T63" fmla="*/ 47 h 149"/>
                    <a:gd name="T64" fmla="*/ 73 w 243"/>
                    <a:gd name="T65" fmla="*/ 47 h 149"/>
                    <a:gd name="T66" fmla="*/ 74 w 243"/>
                    <a:gd name="T67" fmla="*/ 47 h 149"/>
                    <a:gd name="T68" fmla="*/ 74 w 243"/>
                    <a:gd name="T69" fmla="*/ 47 h 149"/>
                    <a:gd name="T70" fmla="*/ 76 w 243"/>
                    <a:gd name="T71" fmla="*/ 46 h 149"/>
                    <a:gd name="T72" fmla="*/ 76 w 243"/>
                    <a:gd name="T73" fmla="*/ 46 h 149"/>
                    <a:gd name="T74" fmla="*/ 77 w 243"/>
                    <a:gd name="T75" fmla="*/ 45 h 149"/>
                    <a:gd name="T76" fmla="*/ 77 w 243"/>
                    <a:gd name="T77" fmla="*/ 45 h 149"/>
                    <a:gd name="T78" fmla="*/ 78 w 243"/>
                    <a:gd name="T79" fmla="*/ 44 h 149"/>
                    <a:gd name="T80" fmla="*/ 78 w 243"/>
                    <a:gd name="T81" fmla="*/ 44 h 149"/>
                    <a:gd name="T82" fmla="*/ 78 w 243"/>
                    <a:gd name="T83" fmla="*/ 43 h 149"/>
                    <a:gd name="T84" fmla="*/ 77 w 243"/>
                    <a:gd name="T85" fmla="*/ 43 h 149"/>
                    <a:gd name="T86" fmla="*/ 77 w 243"/>
                    <a:gd name="T87" fmla="*/ 42 h 149"/>
                    <a:gd name="T88" fmla="*/ 76 w 243"/>
                    <a:gd name="T89" fmla="*/ 41 h 149"/>
                    <a:gd name="T90" fmla="*/ 76 w 243"/>
                    <a:gd name="T91" fmla="*/ 41 h 149"/>
                    <a:gd name="T92" fmla="*/ 74 w 243"/>
                    <a:gd name="T93" fmla="*/ 40 h 149"/>
                    <a:gd name="T94" fmla="*/ 74 w 243"/>
                    <a:gd name="T95" fmla="*/ 40 h 149"/>
                    <a:gd name="T96" fmla="*/ 73 w 243"/>
                    <a:gd name="T97" fmla="*/ 40 h 1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3" h="149">
                      <a:moveTo>
                        <a:pt x="226" y="127"/>
                      </a:moveTo>
                      <a:lnTo>
                        <a:pt x="215" y="127"/>
                      </a:lnTo>
                      <a:lnTo>
                        <a:pt x="205" y="127"/>
                      </a:lnTo>
                      <a:lnTo>
                        <a:pt x="195" y="126"/>
                      </a:lnTo>
                      <a:lnTo>
                        <a:pt x="186" y="124"/>
                      </a:lnTo>
                      <a:lnTo>
                        <a:pt x="176" y="123"/>
                      </a:lnTo>
                      <a:lnTo>
                        <a:pt x="167" y="121"/>
                      </a:lnTo>
                      <a:lnTo>
                        <a:pt x="158" y="119"/>
                      </a:lnTo>
                      <a:lnTo>
                        <a:pt x="150" y="117"/>
                      </a:lnTo>
                      <a:lnTo>
                        <a:pt x="141" y="114"/>
                      </a:lnTo>
                      <a:lnTo>
                        <a:pt x="133" y="111"/>
                      </a:lnTo>
                      <a:lnTo>
                        <a:pt x="125" y="107"/>
                      </a:lnTo>
                      <a:lnTo>
                        <a:pt x="117" y="104"/>
                      </a:lnTo>
                      <a:lnTo>
                        <a:pt x="110" y="101"/>
                      </a:lnTo>
                      <a:lnTo>
                        <a:pt x="102" y="96"/>
                      </a:lnTo>
                      <a:lnTo>
                        <a:pt x="95" y="93"/>
                      </a:lnTo>
                      <a:lnTo>
                        <a:pt x="90" y="88"/>
                      </a:lnTo>
                      <a:lnTo>
                        <a:pt x="83" y="84"/>
                      </a:lnTo>
                      <a:lnTo>
                        <a:pt x="77" y="79"/>
                      </a:lnTo>
                      <a:lnTo>
                        <a:pt x="71" y="75"/>
                      </a:lnTo>
                      <a:lnTo>
                        <a:pt x="67" y="69"/>
                      </a:lnTo>
                      <a:lnTo>
                        <a:pt x="61" y="64"/>
                      </a:lnTo>
                      <a:lnTo>
                        <a:pt x="57" y="59"/>
                      </a:lnTo>
                      <a:lnTo>
                        <a:pt x="53" y="53"/>
                      </a:lnTo>
                      <a:lnTo>
                        <a:pt x="49" y="47"/>
                      </a:lnTo>
                      <a:lnTo>
                        <a:pt x="45" y="42"/>
                      </a:lnTo>
                      <a:lnTo>
                        <a:pt x="43" y="36"/>
                      </a:lnTo>
                      <a:lnTo>
                        <a:pt x="41" y="30"/>
                      </a:lnTo>
                      <a:lnTo>
                        <a:pt x="39" y="25"/>
                      </a:lnTo>
                      <a:lnTo>
                        <a:pt x="37" y="18"/>
                      </a:lnTo>
                      <a:lnTo>
                        <a:pt x="36" y="12"/>
                      </a:lnTo>
                      <a:lnTo>
                        <a:pt x="35" y="7"/>
                      </a:lnTo>
                      <a:lnTo>
                        <a:pt x="35" y="0"/>
                      </a:lnTo>
                      <a:lnTo>
                        <a:pt x="0" y="0"/>
                      </a:lnTo>
                      <a:lnTo>
                        <a:pt x="1" y="7"/>
                      </a:lnTo>
                      <a:lnTo>
                        <a:pt x="1" y="14"/>
                      </a:lnTo>
                      <a:lnTo>
                        <a:pt x="3" y="21"/>
                      </a:lnTo>
                      <a:lnTo>
                        <a:pt x="4" y="28"/>
                      </a:lnTo>
                      <a:lnTo>
                        <a:pt x="8" y="35"/>
                      </a:lnTo>
                      <a:lnTo>
                        <a:pt x="10" y="43"/>
                      </a:lnTo>
                      <a:lnTo>
                        <a:pt x="14" y="50"/>
                      </a:lnTo>
                      <a:lnTo>
                        <a:pt x="17" y="55"/>
                      </a:lnTo>
                      <a:lnTo>
                        <a:pt x="22" y="62"/>
                      </a:lnTo>
                      <a:lnTo>
                        <a:pt x="26" y="69"/>
                      </a:lnTo>
                      <a:lnTo>
                        <a:pt x="32" y="75"/>
                      </a:lnTo>
                      <a:lnTo>
                        <a:pt x="37" y="81"/>
                      </a:lnTo>
                      <a:lnTo>
                        <a:pt x="43" y="87"/>
                      </a:lnTo>
                      <a:lnTo>
                        <a:pt x="50" y="93"/>
                      </a:lnTo>
                      <a:lnTo>
                        <a:pt x="57" y="98"/>
                      </a:lnTo>
                      <a:lnTo>
                        <a:pt x="63" y="104"/>
                      </a:lnTo>
                      <a:lnTo>
                        <a:pt x="71" y="109"/>
                      </a:lnTo>
                      <a:lnTo>
                        <a:pt x="79" y="113"/>
                      </a:lnTo>
                      <a:lnTo>
                        <a:pt x="87" y="118"/>
                      </a:lnTo>
                      <a:lnTo>
                        <a:pt x="96" y="122"/>
                      </a:lnTo>
                      <a:lnTo>
                        <a:pt x="105" y="127"/>
                      </a:lnTo>
                      <a:lnTo>
                        <a:pt x="116" y="130"/>
                      </a:lnTo>
                      <a:lnTo>
                        <a:pt x="125" y="134"/>
                      </a:lnTo>
                      <a:lnTo>
                        <a:pt x="135" y="137"/>
                      </a:lnTo>
                      <a:lnTo>
                        <a:pt x="145" y="139"/>
                      </a:lnTo>
                      <a:lnTo>
                        <a:pt x="156" y="143"/>
                      </a:lnTo>
                      <a:lnTo>
                        <a:pt x="167" y="145"/>
                      </a:lnTo>
                      <a:lnTo>
                        <a:pt x="178" y="146"/>
                      </a:lnTo>
                      <a:lnTo>
                        <a:pt x="189" y="147"/>
                      </a:lnTo>
                      <a:lnTo>
                        <a:pt x="202" y="148"/>
                      </a:lnTo>
                      <a:lnTo>
                        <a:pt x="213" y="149"/>
                      </a:lnTo>
                      <a:lnTo>
                        <a:pt x="226" y="149"/>
                      </a:lnTo>
                      <a:lnTo>
                        <a:pt x="228" y="149"/>
                      </a:lnTo>
                      <a:lnTo>
                        <a:pt x="229" y="149"/>
                      </a:lnTo>
                      <a:lnTo>
                        <a:pt x="231" y="149"/>
                      </a:lnTo>
                      <a:lnTo>
                        <a:pt x="232" y="148"/>
                      </a:lnTo>
                      <a:lnTo>
                        <a:pt x="235" y="148"/>
                      </a:lnTo>
                      <a:lnTo>
                        <a:pt x="236" y="147"/>
                      </a:lnTo>
                      <a:lnTo>
                        <a:pt x="237" y="146"/>
                      </a:lnTo>
                      <a:lnTo>
                        <a:pt x="238" y="146"/>
                      </a:lnTo>
                      <a:lnTo>
                        <a:pt x="239" y="145"/>
                      </a:lnTo>
                      <a:lnTo>
                        <a:pt x="239" y="144"/>
                      </a:lnTo>
                      <a:lnTo>
                        <a:pt x="241" y="144"/>
                      </a:lnTo>
                      <a:lnTo>
                        <a:pt x="241" y="143"/>
                      </a:lnTo>
                      <a:lnTo>
                        <a:pt x="243" y="141"/>
                      </a:lnTo>
                      <a:lnTo>
                        <a:pt x="243" y="140"/>
                      </a:lnTo>
                      <a:lnTo>
                        <a:pt x="243" y="139"/>
                      </a:lnTo>
                      <a:lnTo>
                        <a:pt x="243" y="138"/>
                      </a:lnTo>
                      <a:lnTo>
                        <a:pt x="243" y="137"/>
                      </a:lnTo>
                      <a:lnTo>
                        <a:pt x="243" y="136"/>
                      </a:lnTo>
                      <a:lnTo>
                        <a:pt x="241" y="135"/>
                      </a:lnTo>
                      <a:lnTo>
                        <a:pt x="241" y="134"/>
                      </a:lnTo>
                      <a:lnTo>
                        <a:pt x="239" y="132"/>
                      </a:lnTo>
                      <a:lnTo>
                        <a:pt x="239" y="131"/>
                      </a:lnTo>
                      <a:lnTo>
                        <a:pt x="238" y="130"/>
                      </a:lnTo>
                      <a:lnTo>
                        <a:pt x="237" y="130"/>
                      </a:lnTo>
                      <a:lnTo>
                        <a:pt x="236" y="129"/>
                      </a:lnTo>
                      <a:lnTo>
                        <a:pt x="235" y="129"/>
                      </a:lnTo>
                      <a:lnTo>
                        <a:pt x="232" y="128"/>
                      </a:lnTo>
                      <a:lnTo>
                        <a:pt x="231" y="128"/>
                      </a:lnTo>
                      <a:lnTo>
                        <a:pt x="229" y="128"/>
                      </a:lnTo>
                      <a:lnTo>
                        <a:pt x="228" y="128"/>
                      </a:lnTo>
                      <a:lnTo>
                        <a:pt x="226"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75" name="Freeform 178"/>
                <p:cNvSpPr>
                  <a:spLocks/>
                </p:cNvSpPr>
                <p:nvPr/>
              </p:nvSpPr>
              <p:spPr bwMode="auto">
                <a:xfrm>
                  <a:off x="251" y="314"/>
                  <a:ext cx="72" cy="38"/>
                </a:xfrm>
                <a:custGeom>
                  <a:avLst/>
                  <a:gdLst>
                    <a:gd name="T0" fmla="*/ 61 w 224"/>
                    <a:gd name="T1" fmla="*/ 2 h 124"/>
                    <a:gd name="T2" fmla="*/ 60 w 224"/>
                    <a:gd name="T3" fmla="*/ 6 h 124"/>
                    <a:gd name="T4" fmla="*/ 58 w 224"/>
                    <a:gd name="T5" fmla="*/ 8 h 124"/>
                    <a:gd name="T6" fmla="*/ 56 w 224"/>
                    <a:gd name="T7" fmla="*/ 11 h 124"/>
                    <a:gd name="T8" fmla="*/ 54 w 224"/>
                    <a:gd name="T9" fmla="*/ 13 h 124"/>
                    <a:gd name="T10" fmla="*/ 51 w 224"/>
                    <a:gd name="T11" fmla="*/ 16 h 124"/>
                    <a:gd name="T12" fmla="*/ 48 w 224"/>
                    <a:gd name="T13" fmla="*/ 18 h 124"/>
                    <a:gd name="T14" fmla="*/ 44 w 224"/>
                    <a:gd name="T15" fmla="*/ 20 h 124"/>
                    <a:gd name="T16" fmla="*/ 40 w 224"/>
                    <a:gd name="T17" fmla="*/ 22 h 124"/>
                    <a:gd name="T18" fmla="*/ 36 w 224"/>
                    <a:gd name="T19" fmla="*/ 25 h 124"/>
                    <a:gd name="T20" fmla="*/ 32 w 224"/>
                    <a:gd name="T21" fmla="*/ 26 h 124"/>
                    <a:gd name="T22" fmla="*/ 27 w 224"/>
                    <a:gd name="T23" fmla="*/ 28 h 124"/>
                    <a:gd name="T24" fmla="*/ 22 w 224"/>
                    <a:gd name="T25" fmla="*/ 29 h 124"/>
                    <a:gd name="T26" fmla="*/ 17 w 224"/>
                    <a:gd name="T27" fmla="*/ 30 h 124"/>
                    <a:gd name="T28" fmla="*/ 11 w 224"/>
                    <a:gd name="T29" fmla="*/ 31 h 124"/>
                    <a:gd name="T30" fmla="*/ 6 w 224"/>
                    <a:gd name="T31" fmla="*/ 31 h 124"/>
                    <a:gd name="T32" fmla="*/ 0 w 224"/>
                    <a:gd name="T33" fmla="*/ 32 h 124"/>
                    <a:gd name="T34" fmla="*/ 3 w 224"/>
                    <a:gd name="T35" fmla="*/ 38 h 124"/>
                    <a:gd name="T36" fmla="*/ 10 w 224"/>
                    <a:gd name="T37" fmla="*/ 38 h 124"/>
                    <a:gd name="T38" fmla="*/ 17 w 224"/>
                    <a:gd name="T39" fmla="*/ 37 h 124"/>
                    <a:gd name="T40" fmla="*/ 23 w 224"/>
                    <a:gd name="T41" fmla="*/ 36 h 124"/>
                    <a:gd name="T42" fmla="*/ 29 w 224"/>
                    <a:gd name="T43" fmla="*/ 35 h 124"/>
                    <a:gd name="T44" fmla="*/ 34 w 224"/>
                    <a:gd name="T45" fmla="*/ 33 h 124"/>
                    <a:gd name="T46" fmla="*/ 40 w 224"/>
                    <a:gd name="T47" fmla="*/ 31 h 124"/>
                    <a:gd name="T48" fmla="*/ 45 w 224"/>
                    <a:gd name="T49" fmla="*/ 29 h 124"/>
                    <a:gd name="T50" fmla="*/ 50 w 224"/>
                    <a:gd name="T51" fmla="*/ 27 h 124"/>
                    <a:gd name="T52" fmla="*/ 54 w 224"/>
                    <a:gd name="T53" fmla="*/ 24 h 124"/>
                    <a:gd name="T54" fmla="*/ 58 w 224"/>
                    <a:gd name="T55" fmla="*/ 21 h 124"/>
                    <a:gd name="T56" fmla="*/ 61 w 224"/>
                    <a:gd name="T57" fmla="*/ 19 h 124"/>
                    <a:gd name="T58" fmla="*/ 65 w 224"/>
                    <a:gd name="T59" fmla="*/ 16 h 124"/>
                    <a:gd name="T60" fmla="*/ 67 w 224"/>
                    <a:gd name="T61" fmla="*/ 12 h 124"/>
                    <a:gd name="T62" fmla="*/ 69 w 224"/>
                    <a:gd name="T63" fmla="*/ 9 h 124"/>
                    <a:gd name="T64" fmla="*/ 71 w 224"/>
                    <a:gd name="T65" fmla="*/ 6 h 124"/>
                    <a:gd name="T66" fmla="*/ 61 w 224"/>
                    <a:gd name="T67" fmla="*/ 3 h 124"/>
                    <a:gd name="T68" fmla="*/ 72 w 224"/>
                    <a:gd name="T69" fmla="*/ 3 h 124"/>
                    <a:gd name="T70" fmla="*/ 72 w 224"/>
                    <a:gd name="T71" fmla="*/ 3 h 124"/>
                    <a:gd name="T72" fmla="*/ 72 w 224"/>
                    <a:gd name="T73" fmla="*/ 2 h 124"/>
                    <a:gd name="T74" fmla="*/ 71 w 224"/>
                    <a:gd name="T75" fmla="*/ 1 h 124"/>
                    <a:gd name="T76" fmla="*/ 71 w 224"/>
                    <a:gd name="T77" fmla="*/ 1 h 124"/>
                    <a:gd name="T78" fmla="*/ 70 w 224"/>
                    <a:gd name="T79" fmla="*/ 1 h 124"/>
                    <a:gd name="T80" fmla="*/ 69 w 224"/>
                    <a:gd name="T81" fmla="*/ 0 h 124"/>
                    <a:gd name="T82" fmla="*/ 68 w 224"/>
                    <a:gd name="T83" fmla="*/ 0 h 124"/>
                    <a:gd name="T84" fmla="*/ 67 w 224"/>
                    <a:gd name="T85" fmla="*/ 0 h 124"/>
                    <a:gd name="T86" fmla="*/ 66 w 224"/>
                    <a:gd name="T87" fmla="*/ 0 h 124"/>
                    <a:gd name="T88" fmla="*/ 65 w 224"/>
                    <a:gd name="T89" fmla="*/ 0 h 124"/>
                    <a:gd name="T90" fmla="*/ 64 w 224"/>
                    <a:gd name="T91" fmla="*/ 0 h 124"/>
                    <a:gd name="T92" fmla="*/ 63 w 224"/>
                    <a:gd name="T93" fmla="*/ 0 h 124"/>
                    <a:gd name="T94" fmla="*/ 63 w 224"/>
                    <a:gd name="T95" fmla="*/ 1 h 124"/>
                    <a:gd name="T96" fmla="*/ 62 w 224"/>
                    <a:gd name="T97" fmla="*/ 1 h 124"/>
                    <a:gd name="T98" fmla="*/ 61 w 224"/>
                    <a:gd name="T99" fmla="*/ 2 h 124"/>
                    <a:gd name="T100" fmla="*/ 72 w 224"/>
                    <a:gd name="T101" fmla="*/ 4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4" h="124">
                      <a:moveTo>
                        <a:pt x="224" y="12"/>
                      </a:moveTo>
                      <a:lnTo>
                        <a:pt x="190" y="7"/>
                      </a:lnTo>
                      <a:lnTo>
                        <a:pt x="189" y="13"/>
                      </a:lnTo>
                      <a:lnTo>
                        <a:pt x="187" y="18"/>
                      </a:lnTo>
                      <a:lnTo>
                        <a:pt x="184" y="22"/>
                      </a:lnTo>
                      <a:lnTo>
                        <a:pt x="181" y="27"/>
                      </a:lnTo>
                      <a:lnTo>
                        <a:pt x="178" y="30"/>
                      </a:lnTo>
                      <a:lnTo>
                        <a:pt x="175" y="35"/>
                      </a:lnTo>
                      <a:lnTo>
                        <a:pt x="171" y="39"/>
                      </a:lnTo>
                      <a:lnTo>
                        <a:pt x="167" y="44"/>
                      </a:lnTo>
                      <a:lnTo>
                        <a:pt x="163" y="48"/>
                      </a:lnTo>
                      <a:lnTo>
                        <a:pt x="158" y="52"/>
                      </a:lnTo>
                      <a:lnTo>
                        <a:pt x="154" y="56"/>
                      </a:lnTo>
                      <a:lnTo>
                        <a:pt x="148" y="60"/>
                      </a:lnTo>
                      <a:lnTo>
                        <a:pt x="144" y="63"/>
                      </a:lnTo>
                      <a:lnTo>
                        <a:pt x="138" y="66"/>
                      </a:lnTo>
                      <a:lnTo>
                        <a:pt x="132" y="71"/>
                      </a:lnTo>
                      <a:lnTo>
                        <a:pt x="125" y="73"/>
                      </a:lnTo>
                      <a:lnTo>
                        <a:pt x="120" y="77"/>
                      </a:lnTo>
                      <a:lnTo>
                        <a:pt x="112" y="80"/>
                      </a:lnTo>
                      <a:lnTo>
                        <a:pt x="106" y="82"/>
                      </a:lnTo>
                      <a:lnTo>
                        <a:pt x="98" y="86"/>
                      </a:lnTo>
                      <a:lnTo>
                        <a:pt x="91" y="88"/>
                      </a:lnTo>
                      <a:lnTo>
                        <a:pt x="83" y="90"/>
                      </a:lnTo>
                      <a:lnTo>
                        <a:pt x="76" y="93"/>
                      </a:lnTo>
                      <a:lnTo>
                        <a:pt x="69" y="95"/>
                      </a:lnTo>
                      <a:lnTo>
                        <a:pt x="61" y="96"/>
                      </a:lnTo>
                      <a:lnTo>
                        <a:pt x="52" y="98"/>
                      </a:lnTo>
                      <a:lnTo>
                        <a:pt x="44" y="99"/>
                      </a:lnTo>
                      <a:lnTo>
                        <a:pt x="35" y="100"/>
                      </a:lnTo>
                      <a:lnTo>
                        <a:pt x="27" y="102"/>
                      </a:lnTo>
                      <a:lnTo>
                        <a:pt x="18" y="102"/>
                      </a:lnTo>
                      <a:lnTo>
                        <a:pt x="9" y="103"/>
                      </a:lnTo>
                      <a:lnTo>
                        <a:pt x="0" y="103"/>
                      </a:lnTo>
                      <a:lnTo>
                        <a:pt x="0" y="124"/>
                      </a:lnTo>
                      <a:lnTo>
                        <a:pt x="10" y="124"/>
                      </a:lnTo>
                      <a:lnTo>
                        <a:pt x="21" y="124"/>
                      </a:lnTo>
                      <a:lnTo>
                        <a:pt x="31" y="123"/>
                      </a:lnTo>
                      <a:lnTo>
                        <a:pt x="42" y="122"/>
                      </a:lnTo>
                      <a:lnTo>
                        <a:pt x="52" y="121"/>
                      </a:lnTo>
                      <a:lnTo>
                        <a:pt x="61" y="120"/>
                      </a:lnTo>
                      <a:lnTo>
                        <a:pt x="71" y="117"/>
                      </a:lnTo>
                      <a:lnTo>
                        <a:pt x="80" y="115"/>
                      </a:lnTo>
                      <a:lnTo>
                        <a:pt x="89" y="113"/>
                      </a:lnTo>
                      <a:lnTo>
                        <a:pt x="98" y="111"/>
                      </a:lnTo>
                      <a:lnTo>
                        <a:pt x="107" y="108"/>
                      </a:lnTo>
                      <a:lnTo>
                        <a:pt x="115" y="105"/>
                      </a:lnTo>
                      <a:lnTo>
                        <a:pt x="124" y="102"/>
                      </a:lnTo>
                      <a:lnTo>
                        <a:pt x="132" y="98"/>
                      </a:lnTo>
                      <a:lnTo>
                        <a:pt x="140" y="95"/>
                      </a:lnTo>
                      <a:lnTo>
                        <a:pt x="148" y="91"/>
                      </a:lnTo>
                      <a:lnTo>
                        <a:pt x="155" y="87"/>
                      </a:lnTo>
                      <a:lnTo>
                        <a:pt x="162" y="83"/>
                      </a:lnTo>
                      <a:lnTo>
                        <a:pt x="168" y="79"/>
                      </a:lnTo>
                      <a:lnTo>
                        <a:pt x="174" y="74"/>
                      </a:lnTo>
                      <a:lnTo>
                        <a:pt x="181" y="70"/>
                      </a:lnTo>
                      <a:lnTo>
                        <a:pt x="186" y="65"/>
                      </a:lnTo>
                      <a:lnTo>
                        <a:pt x="191" y="61"/>
                      </a:lnTo>
                      <a:lnTo>
                        <a:pt x="197" y="55"/>
                      </a:lnTo>
                      <a:lnTo>
                        <a:pt x="201" y="51"/>
                      </a:lnTo>
                      <a:lnTo>
                        <a:pt x="206" y="45"/>
                      </a:lnTo>
                      <a:lnTo>
                        <a:pt x="209" y="40"/>
                      </a:lnTo>
                      <a:lnTo>
                        <a:pt x="214" y="35"/>
                      </a:lnTo>
                      <a:lnTo>
                        <a:pt x="216" y="29"/>
                      </a:lnTo>
                      <a:lnTo>
                        <a:pt x="220" y="23"/>
                      </a:lnTo>
                      <a:lnTo>
                        <a:pt x="222" y="19"/>
                      </a:lnTo>
                      <a:lnTo>
                        <a:pt x="224" y="13"/>
                      </a:lnTo>
                      <a:lnTo>
                        <a:pt x="190" y="9"/>
                      </a:lnTo>
                      <a:lnTo>
                        <a:pt x="224" y="13"/>
                      </a:lnTo>
                      <a:lnTo>
                        <a:pt x="224" y="11"/>
                      </a:lnTo>
                      <a:lnTo>
                        <a:pt x="224" y="10"/>
                      </a:lnTo>
                      <a:lnTo>
                        <a:pt x="224" y="9"/>
                      </a:lnTo>
                      <a:lnTo>
                        <a:pt x="224" y="7"/>
                      </a:lnTo>
                      <a:lnTo>
                        <a:pt x="224" y="6"/>
                      </a:lnTo>
                      <a:lnTo>
                        <a:pt x="223" y="5"/>
                      </a:lnTo>
                      <a:lnTo>
                        <a:pt x="222" y="4"/>
                      </a:lnTo>
                      <a:lnTo>
                        <a:pt x="221" y="4"/>
                      </a:lnTo>
                      <a:lnTo>
                        <a:pt x="221" y="3"/>
                      </a:lnTo>
                      <a:lnTo>
                        <a:pt x="220" y="2"/>
                      </a:lnTo>
                      <a:lnTo>
                        <a:pt x="217" y="2"/>
                      </a:lnTo>
                      <a:lnTo>
                        <a:pt x="216" y="1"/>
                      </a:lnTo>
                      <a:lnTo>
                        <a:pt x="215" y="1"/>
                      </a:lnTo>
                      <a:lnTo>
                        <a:pt x="214" y="0"/>
                      </a:lnTo>
                      <a:lnTo>
                        <a:pt x="212" y="0"/>
                      </a:lnTo>
                      <a:lnTo>
                        <a:pt x="210" y="0"/>
                      </a:lnTo>
                      <a:lnTo>
                        <a:pt x="208" y="0"/>
                      </a:lnTo>
                      <a:lnTo>
                        <a:pt x="207" y="0"/>
                      </a:lnTo>
                      <a:lnTo>
                        <a:pt x="206" y="0"/>
                      </a:lnTo>
                      <a:lnTo>
                        <a:pt x="204" y="0"/>
                      </a:lnTo>
                      <a:lnTo>
                        <a:pt x="203" y="0"/>
                      </a:lnTo>
                      <a:lnTo>
                        <a:pt x="201" y="0"/>
                      </a:lnTo>
                      <a:lnTo>
                        <a:pt x="199" y="0"/>
                      </a:lnTo>
                      <a:lnTo>
                        <a:pt x="198" y="1"/>
                      </a:lnTo>
                      <a:lnTo>
                        <a:pt x="197" y="1"/>
                      </a:lnTo>
                      <a:lnTo>
                        <a:pt x="196" y="2"/>
                      </a:lnTo>
                      <a:lnTo>
                        <a:pt x="195" y="3"/>
                      </a:lnTo>
                      <a:lnTo>
                        <a:pt x="193" y="3"/>
                      </a:lnTo>
                      <a:lnTo>
                        <a:pt x="192" y="4"/>
                      </a:lnTo>
                      <a:lnTo>
                        <a:pt x="191" y="5"/>
                      </a:lnTo>
                      <a:lnTo>
                        <a:pt x="191" y="6"/>
                      </a:lnTo>
                      <a:lnTo>
                        <a:pt x="190" y="7"/>
                      </a:lnTo>
                      <a:lnTo>
                        <a:pt x="2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76" name="Freeform 179"/>
                <p:cNvSpPr>
                  <a:spLocks/>
                </p:cNvSpPr>
                <p:nvPr/>
              </p:nvSpPr>
              <p:spPr bwMode="auto">
                <a:xfrm>
                  <a:off x="298" y="316"/>
                  <a:ext cx="25" cy="22"/>
                </a:xfrm>
                <a:custGeom>
                  <a:avLst/>
                  <a:gdLst>
                    <a:gd name="T0" fmla="*/ 10 w 77"/>
                    <a:gd name="T1" fmla="*/ 20 h 68"/>
                    <a:gd name="T2" fmla="*/ 11 w 77"/>
                    <a:gd name="T3" fmla="*/ 19 h 68"/>
                    <a:gd name="T4" fmla="*/ 13 w 77"/>
                    <a:gd name="T5" fmla="*/ 18 h 68"/>
                    <a:gd name="T6" fmla="*/ 14 w 77"/>
                    <a:gd name="T7" fmla="*/ 17 h 68"/>
                    <a:gd name="T8" fmla="*/ 15 w 77"/>
                    <a:gd name="T9" fmla="*/ 16 h 68"/>
                    <a:gd name="T10" fmla="*/ 16 w 77"/>
                    <a:gd name="T11" fmla="*/ 15 h 68"/>
                    <a:gd name="T12" fmla="*/ 18 w 77"/>
                    <a:gd name="T13" fmla="*/ 14 h 68"/>
                    <a:gd name="T14" fmla="*/ 19 w 77"/>
                    <a:gd name="T15" fmla="*/ 12 h 68"/>
                    <a:gd name="T16" fmla="*/ 19 w 77"/>
                    <a:gd name="T17" fmla="*/ 11 h 68"/>
                    <a:gd name="T18" fmla="*/ 20 w 77"/>
                    <a:gd name="T19" fmla="*/ 10 h 68"/>
                    <a:gd name="T20" fmla="*/ 21 w 77"/>
                    <a:gd name="T21" fmla="*/ 9 h 68"/>
                    <a:gd name="T22" fmla="*/ 22 w 77"/>
                    <a:gd name="T23" fmla="*/ 7 h 68"/>
                    <a:gd name="T24" fmla="*/ 23 w 77"/>
                    <a:gd name="T25" fmla="*/ 6 h 68"/>
                    <a:gd name="T26" fmla="*/ 24 w 77"/>
                    <a:gd name="T27" fmla="*/ 5 h 68"/>
                    <a:gd name="T28" fmla="*/ 24 w 77"/>
                    <a:gd name="T29" fmla="*/ 4 h 68"/>
                    <a:gd name="T30" fmla="*/ 25 w 77"/>
                    <a:gd name="T31" fmla="*/ 3 h 68"/>
                    <a:gd name="T32" fmla="*/ 25 w 77"/>
                    <a:gd name="T33" fmla="*/ 1 h 68"/>
                    <a:gd name="T34" fmla="*/ 14 w 77"/>
                    <a:gd name="T35" fmla="*/ 0 h 68"/>
                    <a:gd name="T36" fmla="*/ 14 w 77"/>
                    <a:gd name="T37" fmla="*/ 1 h 68"/>
                    <a:gd name="T38" fmla="*/ 13 w 77"/>
                    <a:gd name="T39" fmla="*/ 3 h 68"/>
                    <a:gd name="T40" fmla="*/ 13 w 77"/>
                    <a:gd name="T41" fmla="*/ 4 h 68"/>
                    <a:gd name="T42" fmla="*/ 12 w 77"/>
                    <a:gd name="T43" fmla="*/ 4 h 68"/>
                    <a:gd name="T44" fmla="*/ 11 w 77"/>
                    <a:gd name="T45" fmla="*/ 6 h 68"/>
                    <a:gd name="T46" fmla="*/ 11 w 77"/>
                    <a:gd name="T47" fmla="*/ 6 h 68"/>
                    <a:gd name="T48" fmla="*/ 10 w 77"/>
                    <a:gd name="T49" fmla="*/ 7 h 68"/>
                    <a:gd name="T50" fmla="*/ 9 w 77"/>
                    <a:gd name="T51" fmla="*/ 8 h 68"/>
                    <a:gd name="T52" fmla="*/ 8 w 77"/>
                    <a:gd name="T53" fmla="*/ 9 h 68"/>
                    <a:gd name="T54" fmla="*/ 7 w 77"/>
                    <a:gd name="T55" fmla="*/ 10 h 68"/>
                    <a:gd name="T56" fmla="*/ 6 w 77"/>
                    <a:gd name="T57" fmla="*/ 12 h 68"/>
                    <a:gd name="T58" fmla="*/ 6 w 77"/>
                    <a:gd name="T59" fmla="*/ 12 h 68"/>
                    <a:gd name="T60" fmla="*/ 5 w 77"/>
                    <a:gd name="T61" fmla="*/ 14 h 68"/>
                    <a:gd name="T62" fmla="*/ 3 w 77"/>
                    <a:gd name="T63" fmla="*/ 15 h 68"/>
                    <a:gd name="T64" fmla="*/ 2 w 77"/>
                    <a:gd name="T65" fmla="*/ 16 h 68"/>
                    <a:gd name="T66" fmla="*/ 0 w 77"/>
                    <a:gd name="T67" fmla="*/ 19 h 68"/>
                    <a:gd name="T68" fmla="*/ 1 w 77"/>
                    <a:gd name="T69" fmla="*/ 17 h 68"/>
                    <a:gd name="T70" fmla="*/ 0 w 77"/>
                    <a:gd name="T71" fmla="*/ 17 h 68"/>
                    <a:gd name="T72" fmla="*/ 0 w 77"/>
                    <a:gd name="T73" fmla="*/ 18 h 68"/>
                    <a:gd name="T74" fmla="*/ 0 w 77"/>
                    <a:gd name="T75" fmla="*/ 18 h 68"/>
                    <a:gd name="T76" fmla="*/ 0 w 77"/>
                    <a:gd name="T77" fmla="*/ 19 h 68"/>
                    <a:gd name="T78" fmla="*/ 0 w 77"/>
                    <a:gd name="T79" fmla="*/ 20 h 68"/>
                    <a:gd name="T80" fmla="*/ 1 w 77"/>
                    <a:gd name="T81" fmla="*/ 20 h 68"/>
                    <a:gd name="T82" fmla="*/ 2 w 77"/>
                    <a:gd name="T83" fmla="*/ 21 h 68"/>
                    <a:gd name="T84" fmla="*/ 3 w 77"/>
                    <a:gd name="T85" fmla="*/ 21 h 68"/>
                    <a:gd name="T86" fmla="*/ 3 w 77"/>
                    <a:gd name="T87" fmla="*/ 22 h 68"/>
                    <a:gd name="T88" fmla="*/ 5 w 77"/>
                    <a:gd name="T89" fmla="*/ 22 h 68"/>
                    <a:gd name="T90" fmla="*/ 6 w 77"/>
                    <a:gd name="T91" fmla="*/ 22 h 68"/>
                    <a:gd name="T92" fmla="*/ 6 w 77"/>
                    <a:gd name="T93" fmla="*/ 22 h 68"/>
                    <a:gd name="T94" fmla="*/ 8 w 77"/>
                    <a:gd name="T95" fmla="*/ 22 h 68"/>
                    <a:gd name="T96" fmla="*/ 8 w 77"/>
                    <a:gd name="T97" fmla="*/ 21 h 68"/>
                    <a:gd name="T98" fmla="*/ 9 w 77"/>
                    <a:gd name="T99" fmla="*/ 21 h 68"/>
                    <a:gd name="T100" fmla="*/ 11 w 77"/>
                    <a:gd name="T101" fmla="*/ 17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7" h="68">
                      <a:moveTo>
                        <a:pt x="34" y="54"/>
                      </a:moveTo>
                      <a:lnTo>
                        <a:pt x="31" y="63"/>
                      </a:lnTo>
                      <a:lnTo>
                        <a:pt x="33" y="62"/>
                      </a:lnTo>
                      <a:lnTo>
                        <a:pt x="35" y="60"/>
                      </a:lnTo>
                      <a:lnTo>
                        <a:pt x="37" y="59"/>
                      </a:lnTo>
                      <a:lnTo>
                        <a:pt x="40" y="56"/>
                      </a:lnTo>
                      <a:lnTo>
                        <a:pt x="41" y="54"/>
                      </a:lnTo>
                      <a:lnTo>
                        <a:pt x="43" y="53"/>
                      </a:lnTo>
                      <a:lnTo>
                        <a:pt x="45" y="51"/>
                      </a:lnTo>
                      <a:lnTo>
                        <a:pt x="46" y="50"/>
                      </a:lnTo>
                      <a:lnTo>
                        <a:pt x="49" y="47"/>
                      </a:lnTo>
                      <a:lnTo>
                        <a:pt x="50" y="46"/>
                      </a:lnTo>
                      <a:lnTo>
                        <a:pt x="52" y="44"/>
                      </a:lnTo>
                      <a:lnTo>
                        <a:pt x="54" y="43"/>
                      </a:lnTo>
                      <a:lnTo>
                        <a:pt x="56" y="40"/>
                      </a:lnTo>
                      <a:lnTo>
                        <a:pt x="57" y="38"/>
                      </a:lnTo>
                      <a:lnTo>
                        <a:pt x="59" y="37"/>
                      </a:lnTo>
                      <a:lnTo>
                        <a:pt x="60" y="35"/>
                      </a:lnTo>
                      <a:lnTo>
                        <a:pt x="61" y="34"/>
                      </a:lnTo>
                      <a:lnTo>
                        <a:pt x="63" y="31"/>
                      </a:lnTo>
                      <a:lnTo>
                        <a:pt x="65" y="29"/>
                      </a:lnTo>
                      <a:lnTo>
                        <a:pt x="66" y="27"/>
                      </a:lnTo>
                      <a:lnTo>
                        <a:pt x="67" y="26"/>
                      </a:lnTo>
                      <a:lnTo>
                        <a:pt x="68" y="23"/>
                      </a:lnTo>
                      <a:lnTo>
                        <a:pt x="69" y="21"/>
                      </a:lnTo>
                      <a:lnTo>
                        <a:pt x="70" y="20"/>
                      </a:lnTo>
                      <a:lnTo>
                        <a:pt x="71" y="18"/>
                      </a:lnTo>
                      <a:lnTo>
                        <a:pt x="73" y="15"/>
                      </a:lnTo>
                      <a:lnTo>
                        <a:pt x="74" y="13"/>
                      </a:lnTo>
                      <a:lnTo>
                        <a:pt x="75" y="12"/>
                      </a:lnTo>
                      <a:lnTo>
                        <a:pt x="76" y="10"/>
                      </a:lnTo>
                      <a:lnTo>
                        <a:pt x="76" y="8"/>
                      </a:lnTo>
                      <a:lnTo>
                        <a:pt x="77" y="5"/>
                      </a:lnTo>
                      <a:lnTo>
                        <a:pt x="77" y="3"/>
                      </a:lnTo>
                      <a:lnTo>
                        <a:pt x="43" y="0"/>
                      </a:lnTo>
                      <a:lnTo>
                        <a:pt x="43" y="1"/>
                      </a:lnTo>
                      <a:lnTo>
                        <a:pt x="43" y="3"/>
                      </a:lnTo>
                      <a:lnTo>
                        <a:pt x="42" y="4"/>
                      </a:lnTo>
                      <a:lnTo>
                        <a:pt x="41" y="6"/>
                      </a:lnTo>
                      <a:lnTo>
                        <a:pt x="41" y="8"/>
                      </a:lnTo>
                      <a:lnTo>
                        <a:pt x="40" y="9"/>
                      </a:lnTo>
                      <a:lnTo>
                        <a:pt x="40" y="11"/>
                      </a:lnTo>
                      <a:lnTo>
                        <a:pt x="39" y="12"/>
                      </a:lnTo>
                      <a:lnTo>
                        <a:pt x="37" y="13"/>
                      </a:lnTo>
                      <a:lnTo>
                        <a:pt x="36" y="15"/>
                      </a:lnTo>
                      <a:lnTo>
                        <a:pt x="35" y="17"/>
                      </a:lnTo>
                      <a:lnTo>
                        <a:pt x="34" y="18"/>
                      </a:lnTo>
                      <a:lnTo>
                        <a:pt x="33" y="20"/>
                      </a:lnTo>
                      <a:lnTo>
                        <a:pt x="32" y="21"/>
                      </a:lnTo>
                      <a:lnTo>
                        <a:pt x="31" y="23"/>
                      </a:lnTo>
                      <a:lnTo>
                        <a:pt x="29" y="25"/>
                      </a:lnTo>
                      <a:lnTo>
                        <a:pt x="28" y="26"/>
                      </a:lnTo>
                      <a:lnTo>
                        <a:pt x="27" y="28"/>
                      </a:lnTo>
                      <a:lnTo>
                        <a:pt x="26" y="29"/>
                      </a:lnTo>
                      <a:lnTo>
                        <a:pt x="24" y="30"/>
                      </a:lnTo>
                      <a:lnTo>
                        <a:pt x="23" y="32"/>
                      </a:lnTo>
                      <a:lnTo>
                        <a:pt x="21" y="34"/>
                      </a:lnTo>
                      <a:lnTo>
                        <a:pt x="20" y="36"/>
                      </a:lnTo>
                      <a:lnTo>
                        <a:pt x="18" y="37"/>
                      </a:lnTo>
                      <a:lnTo>
                        <a:pt x="17" y="38"/>
                      </a:lnTo>
                      <a:lnTo>
                        <a:pt x="15" y="40"/>
                      </a:lnTo>
                      <a:lnTo>
                        <a:pt x="14" y="42"/>
                      </a:lnTo>
                      <a:lnTo>
                        <a:pt x="11" y="43"/>
                      </a:lnTo>
                      <a:lnTo>
                        <a:pt x="9" y="45"/>
                      </a:lnTo>
                      <a:lnTo>
                        <a:pt x="8" y="46"/>
                      </a:lnTo>
                      <a:lnTo>
                        <a:pt x="6" y="48"/>
                      </a:lnTo>
                      <a:lnTo>
                        <a:pt x="3" y="50"/>
                      </a:lnTo>
                      <a:lnTo>
                        <a:pt x="0" y="59"/>
                      </a:lnTo>
                      <a:lnTo>
                        <a:pt x="3" y="50"/>
                      </a:lnTo>
                      <a:lnTo>
                        <a:pt x="2" y="51"/>
                      </a:lnTo>
                      <a:lnTo>
                        <a:pt x="1" y="52"/>
                      </a:lnTo>
                      <a:lnTo>
                        <a:pt x="1" y="53"/>
                      </a:lnTo>
                      <a:lnTo>
                        <a:pt x="0" y="54"/>
                      </a:lnTo>
                      <a:lnTo>
                        <a:pt x="0" y="55"/>
                      </a:lnTo>
                      <a:lnTo>
                        <a:pt x="0" y="56"/>
                      </a:lnTo>
                      <a:lnTo>
                        <a:pt x="0" y="57"/>
                      </a:lnTo>
                      <a:lnTo>
                        <a:pt x="0" y="59"/>
                      </a:lnTo>
                      <a:lnTo>
                        <a:pt x="1" y="60"/>
                      </a:lnTo>
                      <a:lnTo>
                        <a:pt x="1" y="61"/>
                      </a:lnTo>
                      <a:lnTo>
                        <a:pt x="2" y="62"/>
                      </a:lnTo>
                      <a:lnTo>
                        <a:pt x="3" y="63"/>
                      </a:lnTo>
                      <a:lnTo>
                        <a:pt x="4" y="63"/>
                      </a:lnTo>
                      <a:lnTo>
                        <a:pt x="6" y="64"/>
                      </a:lnTo>
                      <a:lnTo>
                        <a:pt x="7" y="65"/>
                      </a:lnTo>
                      <a:lnTo>
                        <a:pt x="8" y="65"/>
                      </a:lnTo>
                      <a:lnTo>
                        <a:pt x="9" y="67"/>
                      </a:lnTo>
                      <a:lnTo>
                        <a:pt x="10" y="67"/>
                      </a:lnTo>
                      <a:lnTo>
                        <a:pt x="12" y="67"/>
                      </a:lnTo>
                      <a:lnTo>
                        <a:pt x="14" y="68"/>
                      </a:lnTo>
                      <a:lnTo>
                        <a:pt x="16" y="68"/>
                      </a:lnTo>
                      <a:lnTo>
                        <a:pt x="17" y="68"/>
                      </a:lnTo>
                      <a:lnTo>
                        <a:pt x="18" y="68"/>
                      </a:lnTo>
                      <a:lnTo>
                        <a:pt x="20" y="68"/>
                      </a:lnTo>
                      <a:lnTo>
                        <a:pt x="21" y="68"/>
                      </a:lnTo>
                      <a:lnTo>
                        <a:pt x="24" y="67"/>
                      </a:lnTo>
                      <a:lnTo>
                        <a:pt x="25" y="67"/>
                      </a:lnTo>
                      <a:lnTo>
                        <a:pt x="26" y="65"/>
                      </a:lnTo>
                      <a:lnTo>
                        <a:pt x="27" y="65"/>
                      </a:lnTo>
                      <a:lnTo>
                        <a:pt x="29" y="64"/>
                      </a:lnTo>
                      <a:lnTo>
                        <a:pt x="31" y="63"/>
                      </a:lnTo>
                      <a:lnTo>
                        <a:pt x="3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77" name="Freeform 180"/>
                <p:cNvSpPr>
                  <a:spLocks/>
                </p:cNvSpPr>
                <p:nvPr/>
              </p:nvSpPr>
              <p:spPr bwMode="auto">
                <a:xfrm>
                  <a:off x="298" y="331"/>
                  <a:ext cx="138" cy="37"/>
                </a:xfrm>
                <a:custGeom>
                  <a:avLst/>
                  <a:gdLst>
                    <a:gd name="T0" fmla="*/ 127 w 431"/>
                    <a:gd name="T1" fmla="*/ 2 h 115"/>
                    <a:gd name="T2" fmla="*/ 122 w 431"/>
                    <a:gd name="T3" fmla="*/ 10 h 115"/>
                    <a:gd name="T4" fmla="*/ 116 w 431"/>
                    <a:gd name="T5" fmla="*/ 16 h 115"/>
                    <a:gd name="T6" fmla="*/ 108 w 431"/>
                    <a:gd name="T7" fmla="*/ 21 h 115"/>
                    <a:gd name="T8" fmla="*/ 101 w 431"/>
                    <a:gd name="T9" fmla="*/ 25 h 115"/>
                    <a:gd name="T10" fmla="*/ 92 w 431"/>
                    <a:gd name="T11" fmla="*/ 28 h 115"/>
                    <a:gd name="T12" fmla="*/ 83 w 431"/>
                    <a:gd name="T13" fmla="*/ 29 h 115"/>
                    <a:gd name="T14" fmla="*/ 74 w 431"/>
                    <a:gd name="T15" fmla="*/ 30 h 115"/>
                    <a:gd name="T16" fmla="*/ 64 w 431"/>
                    <a:gd name="T17" fmla="*/ 30 h 115"/>
                    <a:gd name="T18" fmla="*/ 55 w 431"/>
                    <a:gd name="T19" fmla="*/ 29 h 115"/>
                    <a:gd name="T20" fmla="*/ 46 w 431"/>
                    <a:gd name="T21" fmla="*/ 27 h 115"/>
                    <a:gd name="T22" fmla="*/ 38 w 431"/>
                    <a:gd name="T23" fmla="*/ 24 h 115"/>
                    <a:gd name="T24" fmla="*/ 30 w 431"/>
                    <a:gd name="T25" fmla="*/ 21 h 115"/>
                    <a:gd name="T26" fmla="*/ 24 w 431"/>
                    <a:gd name="T27" fmla="*/ 17 h 115"/>
                    <a:gd name="T28" fmla="*/ 18 w 431"/>
                    <a:gd name="T29" fmla="*/ 12 h 115"/>
                    <a:gd name="T30" fmla="*/ 13 w 431"/>
                    <a:gd name="T31" fmla="*/ 7 h 115"/>
                    <a:gd name="T32" fmla="*/ 11 w 431"/>
                    <a:gd name="T33" fmla="*/ 1 h 115"/>
                    <a:gd name="T34" fmla="*/ 1 w 431"/>
                    <a:gd name="T35" fmla="*/ 6 h 115"/>
                    <a:gd name="T36" fmla="*/ 6 w 431"/>
                    <a:gd name="T37" fmla="*/ 13 h 115"/>
                    <a:gd name="T38" fmla="*/ 12 w 431"/>
                    <a:gd name="T39" fmla="*/ 19 h 115"/>
                    <a:gd name="T40" fmla="*/ 19 w 431"/>
                    <a:gd name="T41" fmla="*/ 24 h 115"/>
                    <a:gd name="T42" fmla="*/ 28 w 431"/>
                    <a:gd name="T43" fmla="*/ 28 h 115"/>
                    <a:gd name="T44" fmla="*/ 37 w 431"/>
                    <a:gd name="T45" fmla="*/ 32 h 115"/>
                    <a:gd name="T46" fmla="*/ 47 w 431"/>
                    <a:gd name="T47" fmla="*/ 34 h 115"/>
                    <a:gd name="T48" fmla="*/ 58 w 431"/>
                    <a:gd name="T49" fmla="*/ 36 h 115"/>
                    <a:gd name="T50" fmla="*/ 69 w 431"/>
                    <a:gd name="T51" fmla="*/ 37 h 115"/>
                    <a:gd name="T52" fmla="*/ 79 w 431"/>
                    <a:gd name="T53" fmla="*/ 37 h 115"/>
                    <a:gd name="T54" fmla="*/ 90 w 431"/>
                    <a:gd name="T55" fmla="*/ 36 h 115"/>
                    <a:gd name="T56" fmla="*/ 101 w 431"/>
                    <a:gd name="T57" fmla="*/ 33 h 115"/>
                    <a:gd name="T58" fmla="*/ 111 w 431"/>
                    <a:gd name="T59" fmla="*/ 29 h 115"/>
                    <a:gd name="T60" fmla="*/ 120 w 431"/>
                    <a:gd name="T61" fmla="*/ 23 h 115"/>
                    <a:gd name="T62" fmla="*/ 128 w 431"/>
                    <a:gd name="T63" fmla="*/ 17 h 115"/>
                    <a:gd name="T64" fmla="*/ 135 w 431"/>
                    <a:gd name="T65" fmla="*/ 9 h 115"/>
                    <a:gd name="T66" fmla="*/ 127 w 431"/>
                    <a:gd name="T67" fmla="*/ 2 h 115"/>
                    <a:gd name="T68" fmla="*/ 138 w 431"/>
                    <a:gd name="T69" fmla="*/ 4 h 115"/>
                    <a:gd name="T70" fmla="*/ 138 w 431"/>
                    <a:gd name="T71" fmla="*/ 4 h 115"/>
                    <a:gd name="T72" fmla="*/ 138 w 431"/>
                    <a:gd name="T73" fmla="*/ 3 h 115"/>
                    <a:gd name="T74" fmla="*/ 138 w 431"/>
                    <a:gd name="T75" fmla="*/ 2 h 115"/>
                    <a:gd name="T76" fmla="*/ 137 w 431"/>
                    <a:gd name="T77" fmla="*/ 1 h 115"/>
                    <a:gd name="T78" fmla="*/ 136 w 431"/>
                    <a:gd name="T79" fmla="*/ 1 h 115"/>
                    <a:gd name="T80" fmla="*/ 136 w 431"/>
                    <a:gd name="T81" fmla="*/ 1 h 115"/>
                    <a:gd name="T82" fmla="*/ 135 w 431"/>
                    <a:gd name="T83" fmla="*/ 0 h 115"/>
                    <a:gd name="T84" fmla="*/ 134 w 431"/>
                    <a:gd name="T85" fmla="*/ 0 h 115"/>
                    <a:gd name="T86" fmla="*/ 133 w 431"/>
                    <a:gd name="T87" fmla="*/ 0 h 115"/>
                    <a:gd name="T88" fmla="*/ 132 w 431"/>
                    <a:gd name="T89" fmla="*/ 0 h 115"/>
                    <a:gd name="T90" fmla="*/ 131 w 431"/>
                    <a:gd name="T91" fmla="*/ 0 h 115"/>
                    <a:gd name="T92" fmla="*/ 130 w 431"/>
                    <a:gd name="T93" fmla="*/ 0 h 115"/>
                    <a:gd name="T94" fmla="*/ 129 w 431"/>
                    <a:gd name="T95" fmla="*/ 1 h 115"/>
                    <a:gd name="T96" fmla="*/ 128 w 431"/>
                    <a:gd name="T97" fmla="*/ 1 h 115"/>
                    <a:gd name="T98" fmla="*/ 127 w 431"/>
                    <a:gd name="T99" fmla="*/ 2 h 115"/>
                    <a:gd name="T100" fmla="*/ 138 w 431"/>
                    <a:gd name="T101" fmla="*/ 5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1" h="115">
                      <a:moveTo>
                        <a:pt x="431" y="14"/>
                      </a:moveTo>
                      <a:lnTo>
                        <a:pt x="398" y="6"/>
                      </a:lnTo>
                      <a:lnTo>
                        <a:pt x="390" y="19"/>
                      </a:lnTo>
                      <a:lnTo>
                        <a:pt x="381" y="30"/>
                      </a:lnTo>
                      <a:lnTo>
                        <a:pt x="372" y="40"/>
                      </a:lnTo>
                      <a:lnTo>
                        <a:pt x="362" y="49"/>
                      </a:lnTo>
                      <a:lnTo>
                        <a:pt x="350" y="58"/>
                      </a:lnTo>
                      <a:lnTo>
                        <a:pt x="338" y="65"/>
                      </a:lnTo>
                      <a:lnTo>
                        <a:pt x="326" y="72"/>
                      </a:lnTo>
                      <a:lnTo>
                        <a:pt x="314" y="78"/>
                      </a:lnTo>
                      <a:lnTo>
                        <a:pt x="300" y="82"/>
                      </a:lnTo>
                      <a:lnTo>
                        <a:pt x="287" y="86"/>
                      </a:lnTo>
                      <a:lnTo>
                        <a:pt x="273" y="89"/>
                      </a:lnTo>
                      <a:lnTo>
                        <a:pt x="258" y="91"/>
                      </a:lnTo>
                      <a:lnTo>
                        <a:pt x="245" y="92"/>
                      </a:lnTo>
                      <a:lnTo>
                        <a:pt x="230" y="94"/>
                      </a:lnTo>
                      <a:lnTo>
                        <a:pt x="215" y="94"/>
                      </a:lnTo>
                      <a:lnTo>
                        <a:pt x="201" y="92"/>
                      </a:lnTo>
                      <a:lnTo>
                        <a:pt x="186" y="91"/>
                      </a:lnTo>
                      <a:lnTo>
                        <a:pt x="172" y="89"/>
                      </a:lnTo>
                      <a:lnTo>
                        <a:pt x="158" y="87"/>
                      </a:lnTo>
                      <a:lnTo>
                        <a:pt x="144" y="83"/>
                      </a:lnTo>
                      <a:lnTo>
                        <a:pt x="130" y="80"/>
                      </a:lnTo>
                      <a:lnTo>
                        <a:pt x="118" y="75"/>
                      </a:lnTo>
                      <a:lnTo>
                        <a:pt x="105" y="70"/>
                      </a:lnTo>
                      <a:lnTo>
                        <a:pt x="94" y="64"/>
                      </a:lnTo>
                      <a:lnTo>
                        <a:pt x="84" y="58"/>
                      </a:lnTo>
                      <a:lnTo>
                        <a:pt x="74" y="52"/>
                      </a:lnTo>
                      <a:lnTo>
                        <a:pt x="65" y="45"/>
                      </a:lnTo>
                      <a:lnTo>
                        <a:pt x="56" y="37"/>
                      </a:lnTo>
                      <a:lnTo>
                        <a:pt x="49" y="30"/>
                      </a:lnTo>
                      <a:lnTo>
                        <a:pt x="42" y="22"/>
                      </a:lnTo>
                      <a:lnTo>
                        <a:pt x="37" y="13"/>
                      </a:lnTo>
                      <a:lnTo>
                        <a:pt x="33" y="4"/>
                      </a:lnTo>
                      <a:lnTo>
                        <a:pt x="0" y="10"/>
                      </a:lnTo>
                      <a:lnTo>
                        <a:pt x="4" y="20"/>
                      </a:lnTo>
                      <a:lnTo>
                        <a:pt x="11" y="30"/>
                      </a:lnTo>
                      <a:lnTo>
                        <a:pt x="18" y="40"/>
                      </a:lnTo>
                      <a:lnTo>
                        <a:pt x="27" y="49"/>
                      </a:lnTo>
                      <a:lnTo>
                        <a:pt x="37" y="58"/>
                      </a:lnTo>
                      <a:lnTo>
                        <a:pt x="48" y="66"/>
                      </a:lnTo>
                      <a:lnTo>
                        <a:pt x="60" y="74"/>
                      </a:lnTo>
                      <a:lnTo>
                        <a:pt x="73" y="82"/>
                      </a:lnTo>
                      <a:lnTo>
                        <a:pt x="86" y="88"/>
                      </a:lnTo>
                      <a:lnTo>
                        <a:pt x="101" y="95"/>
                      </a:lnTo>
                      <a:lnTo>
                        <a:pt x="116" y="99"/>
                      </a:lnTo>
                      <a:lnTo>
                        <a:pt x="131" y="104"/>
                      </a:lnTo>
                      <a:lnTo>
                        <a:pt x="147" y="107"/>
                      </a:lnTo>
                      <a:lnTo>
                        <a:pt x="163" y="111"/>
                      </a:lnTo>
                      <a:lnTo>
                        <a:pt x="180" y="113"/>
                      </a:lnTo>
                      <a:lnTo>
                        <a:pt x="197" y="115"/>
                      </a:lnTo>
                      <a:lnTo>
                        <a:pt x="214" y="115"/>
                      </a:lnTo>
                      <a:lnTo>
                        <a:pt x="231" y="115"/>
                      </a:lnTo>
                      <a:lnTo>
                        <a:pt x="248" y="115"/>
                      </a:lnTo>
                      <a:lnTo>
                        <a:pt x="265" y="113"/>
                      </a:lnTo>
                      <a:lnTo>
                        <a:pt x="282" y="111"/>
                      </a:lnTo>
                      <a:lnTo>
                        <a:pt x="299" y="106"/>
                      </a:lnTo>
                      <a:lnTo>
                        <a:pt x="315" y="102"/>
                      </a:lnTo>
                      <a:lnTo>
                        <a:pt x="331" y="96"/>
                      </a:lnTo>
                      <a:lnTo>
                        <a:pt x="347" y="90"/>
                      </a:lnTo>
                      <a:lnTo>
                        <a:pt x="362" y="82"/>
                      </a:lnTo>
                      <a:lnTo>
                        <a:pt x="375" y="73"/>
                      </a:lnTo>
                      <a:lnTo>
                        <a:pt x="388" y="63"/>
                      </a:lnTo>
                      <a:lnTo>
                        <a:pt x="400" y="53"/>
                      </a:lnTo>
                      <a:lnTo>
                        <a:pt x="411" y="41"/>
                      </a:lnTo>
                      <a:lnTo>
                        <a:pt x="421" y="28"/>
                      </a:lnTo>
                      <a:lnTo>
                        <a:pt x="430" y="14"/>
                      </a:lnTo>
                      <a:lnTo>
                        <a:pt x="398" y="7"/>
                      </a:lnTo>
                      <a:lnTo>
                        <a:pt x="430" y="14"/>
                      </a:lnTo>
                      <a:lnTo>
                        <a:pt x="431" y="13"/>
                      </a:lnTo>
                      <a:lnTo>
                        <a:pt x="431" y="12"/>
                      </a:lnTo>
                      <a:lnTo>
                        <a:pt x="431" y="11"/>
                      </a:lnTo>
                      <a:lnTo>
                        <a:pt x="431" y="10"/>
                      </a:lnTo>
                      <a:lnTo>
                        <a:pt x="431" y="9"/>
                      </a:lnTo>
                      <a:lnTo>
                        <a:pt x="431" y="7"/>
                      </a:lnTo>
                      <a:lnTo>
                        <a:pt x="430" y="6"/>
                      </a:lnTo>
                      <a:lnTo>
                        <a:pt x="429" y="5"/>
                      </a:lnTo>
                      <a:lnTo>
                        <a:pt x="429" y="4"/>
                      </a:lnTo>
                      <a:lnTo>
                        <a:pt x="427" y="3"/>
                      </a:lnTo>
                      <a:lnTo>
                        <a:pt x="426" y="3"/>
                      </a:lnTo>
                      <a:lnTo>
                        <a:pt x="425" y="2"/>
                      </a:lnTo>
                      <a:lnTo>
                        <a:pt x="424" y="2"/>
                      </a:lnTo>
                      <a:lnTo>
                        <a:pt x="423" y="1"/>
                      </a:lnTo>
                      <a:lnTo>
                        <a:pt x="421" y="1"/>
                      </a:lnTo>
                      <a:lnTo>
                        <a:pt x="419" y="0"/>
                      </a:lnTo>
                      <a:lnTo>
                        <a:pt x="418" y="0"/>
                      </a:lnTo>
                      <a:lnTo>
                        <a:pt x="416" y="0"/>
                      </a:lnTo>
                      <a:lnTo>
                        <a:pt x="415" y="0"/>
                      </a:lnTo>
                      <a:lnTo>
                        <a:pt x="414" y="0"/>
                      </a:lnTo>
                      <a:lnTo>
                        <a:pt x="411" y="0"/>
                      </a:lnTo>
                      <a:lnTo>
                        <a:pt x="410" y="0"/>
                      </a:lnTo>
                      <a:lnTo>
                        <a:pt x="408" y="0"/>
                      </a:lnTo>
                      <a:lnTo>
                        <a:pt x="407" y="0"/>
                      </a:lnTo>
                      <a:lnTo>
                        <a:pt x="406" y="1"/>
                      </a:lnTo>
                      <a:lnTo>
                        <a:pt x="405" y="1"/>
                      </a:lnTo>
                      <a:lnTo>
                        <a:pt x="402" y="2"/>
                      </a:lnTo>
                      <a:lnTo>
                        <a:pt x="401" y="2"/>
                      </a:lnTo>
                      <a:lnTo>
                        <a:pt x="400" y="3"/>
                      </a:lnTo>
                      <a:lnTo>
                        <a:pt x="399" y="4"/>
                      </a:lnTo>
                      <a:lnTo>
                        <a:pt x="398" y="5"/>
                      </a:lnTo>
                      <a:lnTo>
                        <a:pt x="398" y="6"/>
                      </a:lnTo>
                      <a:lnTo>
                        <a:pt x="4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78" name="Freeform 181"/>
                <p:cNvSpPr>
                  <a:spLocks/>
                </p:cNvSpPr>
                <p:nvPr/>
              </p:nvSpPr>
              <p:spPr bwMode="auto">
                <a:xfrm>
                  <a:off x="414" y="334"/>
                  <a:ext cx="22" cy="19"/>
                </a:xfrm>
                <a:custGeom>
                  <a:avLst/>
                  <a:gdLst>
                    <a:gd name="T0" fmla="*/ 10 w 71"/>
                    <a:gd name="T1" fmla="*/ 17 h 59"/>
                    <a:gd name="T2" fmla="*/ 11 w 71"/>
                    <a:gd name="T3" fmla="*/ 16 h 59"/>
                    <a:gd name="T4" fmla="*/ 12 w 71"/>
                    <a:gd name="T5" fmla="*/ 15 h 59"/>
                    <a:gd name="T6" fmla="*/ 13 w 71"/>
                    <a:gd name="T7" fmla="*/ 15 h 59"/>
                    <a:gd name="T8" fmla="*/ 13 w 71"/>
                    <a:gd name="T9" fmla="*/ 14 h 59"/>
                    <a:gd name="T10" fmla="*/ 14 w 71"/>
                    <a:gd name="T11" fmla="*/ 13 h 59"/>
                    <a:gd name="T12" fmla="*/ 15 w 71"/>
                    <a:gd name="T13" fmla="*/ 12 h 59"/>
                    <a:gd name="T14" fmla="*/ 16 w 71"/>
                    <a:gd name="T15" fmla="*/ 11 h 59"/>
                    <a:gd name="T16" fmla="*/ 17 w 71"/>
                    <a:gd name="T17" fmla="*/ 10 h 59"/>
                    <a:gd name="T18" fmla="*/ 17 w 71"/>
                    <a:gd name="T19" fmla="*/ 9 h 59"/>
                    <a:gd name="T20" fmla="*/ 18 w 71"/>
                    <a:gd name="T21" fmla="*/ 8 h 59"/>
                    <a:gd name="T22" fmla="*/ 19 w 71"/>
                    <a:gd name="T23" fmla="*/ 7 h 59"/>
                    <a:gd name="T24" fmla="*/ 20 w 71"/>
                    <a:gd name="T25" fmla="*/ 6 h 59"/>
                    <a:gd name="T26" fmla="*/ 20 w 71"/>
                    <a:gd name="T27" fmla="*/ 5 h 59"/>
                    <a:gd name="T28" fmla="*/ 21 w 71"/>
                    <a:gd name="T29" fmla="*/ 5 h 59"/>
                    <a:gd name="T30" fmla="*/ 22 w 71"/>
                    <a:gd name="T31" fmla="*/ 4 h 59"/>
                    <a:gd name="T32" fmla="*/ 22 w 71"/>
                    <a:gd name="T33" fmla="*/ 2 h 59"/>
                    <a:gd name="T34" fmla="*/ 11 w 71"/>
                    <a:gd name="T35" fmla="*/ 1 h 59"/>
                    <a:gd name="T36" fmla="*/ 11 w 71"/>
                    <a:gd name="T37" fmla="*/ 1 h 59"/>
                    <a:gd name="T38" fmla="*/ 11 w 71"/>
                    <a:gd name="T39" fmla="*/ 2 h 59"/>
                    <a:gd name="T40" fmla="*/ 10 w 71"/>
                    <a:gd name="T41" fmla="*/ 3 h 59"/>
                    <a:gd name="T42" fmla="*/ 10 w 71"/>
                    <a:gd name="T43" fmla="*/ 4 h 59"/>
                    <a:gd name="T44" fmla="*/ 9 w 71"/>
                    <a:gd name="T45" fmla="*/ 5 h 59"/>
                    <a:gd name="T46" fmla="*/ 8 w 71"/>
                    <a:gd name="T47" fmla="*/ 5 h 59"/>
                    <a:gd name="T48" fmla="*/ 7 w 71"/>
                    <a:gd name="T49" fmla="*/ 6 h 59"/>
                    <a:gd name="T50" fmla="*/ 7 w 71"/>
                    <a:gd name="T51" fmla="*/ 7 h 59"/>
                    <a:gd name="T52" fmla="*/ 6 w 71"/>
                    <a:gd name="T53" fmla="*/ 8 h 59"/>
                    <a:gd name="T54" fmla="*/ 5 w 71"/>
                    <a:gd name="T55" fmla="*/ 9 h 59"/>
                    <a:gd name="T56" fmla="*/ 5 w 71"/>
                    <a:gd name="T57" fmla="*/ 10 h 59"/>
                    <a:gd name="T58" fmla="*/ 4 w 71"/>
                    <a:gd name="T59" fmla="*/ 10 h 59"/>
                    <a:gd name="T60" fmla="*/ 3 w 71"/>
                    <a:gd name="T61" fmla="*/ 12 h 59"/>
                    <a:gd name="T62" fmla="*/ 2 w 71"/>
                    <a:gd name="T63" fmla="*/ 12 h 59"/>
                    <a:gd name="T64" fmla="*/ 2 w 71"/>
                    <a:gd name="T65" fmla="*/ 13 h 59"/>
                    <a:gd name="T66" fmla="*/ 1 w 71"/>
                    <a:gd name="T67" fmla="*/ 18 h 59"/>
                    <a:gd name="T68" fmla="*/ 1 w 71"/>
                    <a:gd name="T69" fmla="*/ 14 h 59"/>
                    <a:gd name="T70" fmla="*/ 0 w 71"/>
                    <a:gd name="T71" fmla="*/ 15 h 59"/>
                    <a:gd name="T72" fmla="*/ 0 w 71"/>
                    <a:gd name="T73" fmla="*/ 15 h 59"/>
                    <a:gd name="T74" fmla="*/ 0 w 71"/>
                    <a:gd name="T75" fmla="*/ 16 h 59"/>
                    <a:gd name="T76" fmla="*/ 0 w 71"/>
                    <a:gd name="T77" fmla="*/ 16 h 59"/>
                    <a:gd name="T78" fmla="*/ 1 w 71"/>
                    <a:gd name="T79" fmla="*/ 17 h 59"/>
                    <a:gd name="T80" fmla="*/ 2 w 71"/>
                    <a:gd name="T81" fmla="*/ 18 h 59"/>
                    <a:gd name="T82" fmla="*/ 2 w 71"/>
                    <a:gd name="T83" fmla="*/ 18 h 59"/>
                    <a:gd name="T84" fmla="*/ 3 w 71"/>
                    <a:gd name="T85" fmla="*/ 19 h 59"/>
                    <a:gd name="T86" fmla="*/ 4 w 71"/>
                    <a:gd name="T87" fmla="*/ 19 h 59"/>
                    <a:gd name="T88" fmla="*/ 5 w 71"/>
                    <a:gd name="T89" fmla="*/ 19 h 59"/>
                    <a:gd name="T90" fmla="*/ 6 w 71"/>
                    <a:gd name="T91" fmla="*/ 19 h 59"/>
                    <a:gd name="T92" fmla="*/ 7 w 71"/>
                    <a:gd name="T93" fmla="*/ 19 h 59"/>
                    <a:gd name="T94" fmla="*/ 8 w 71"/>
                    <a:gd name="T95" fmla="*/ 19 h 59"/>
                    <a:gd name="T96" fmla="*/ 9 w 71"/>
                    <a:gd name="T97" fmla="*/ 18 h 59"/>
                    <a:gd name="T98" fmla="*/ 10 w 71"/>
                    <a:gd name="T99" fmla="*/ 18 h 59"/>
                    <a:gd name="T100" fmla="*/ 10 w 71"/>
                    <a:gd name="T101" fmla="*/ 13 h 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 h="59">
                      <a:moveTo>
                        <a:pt x="32" y="41"/>
                      </a:moveTo>
                      <a:lnTo>
                        <a:pt x="32" y="54"/>
                      </a:lnTo>
                      <a:lnTo>
                        <a:pt x="34" y="53"/>
                      </a:lnTo>
                      <a:lnTo>
                        <a:pt x="35" y="51"/>
                      </a:lnTo>
                      <a:lnTo>
                        <a:pt x="37" y="50"/>
                      </a:lnTo>
                      <a:lnTo>
                        <a:pt x="38" y="48"/>
                      </a:lnTo>
                      <a:lnTo>
                        <a:pt x="40" y="47"/>
                      </a:lnTo>
                      <a:lnTo>
                        <a:pt x="41" y="46"/>
                      </a:lnTo>
                      <a:lnTo>
                        <a:pt x="42" y="45"/>
                      </a:lnTo>
                      <a:lnTo>
                        <a:pt x="43" y="42"/>
                      </a:lnTo>
                      <a:lnTo>
                        <a:pt x="45" y="41"/>
                      </a:lnTo>
                      <a:lnTo>
                        <a:pt x="46" y="40"/>
                      </a:lnTo>
                      <a:lnTo>
                        <a:pt x="47" y="39"/>
                      </a:lnTo>
                      <a:lnTo>
                        <a:pt x="49" y="37"/>
                      </a:lnTo>
                      <a:lnTo>
                        <a:pt x="50" y="36"/>
                      </a:lnTo>
                      <a:lnTo>
                        <a:pt x="51" y="34"/>
                      </a:lnTo>
                      <a:lnTo>
                        <a:pt x="52" y="33"/>
                      </a:lnTo>
                      <a:lnTo>
                        <a:pt x="54" y="32"/>
                      </a:lnTo>
                      <a:lnTo>
                        <a:pt x="55" y="30"/>
                      </a:lnTo>
                      <a:lnTo>
                        <a:pt x="56" y="29"/>
                      </a:lnTo>
                      <a:lnTo>
                        <a:pt x="57" y="28"/>
                      </a:lnTo>
                      <a:lnTo>
                        <a:pt x="58" y="25"/>
                      </a:lnTo>
                      <a:lnTo>
                        <a:pt x="59" y="24"/>
                      </a:lnTo>
                      <a:lnTo>
                        <a:pt x="60" y="23"/>
                      </a:lnTo>
                      <a:lnTo>
                        <a:pt x="62" y="22"/>
                      </a:lnTo>
                      <a:lnTo>
                        <a:pt x="63" y="20"/>
                      </a:lnTo>
                      <a:lnTo>
                        <a:pt x="64" y="19"/>
                      </a:lnTo>
                      <a:lnTo>
                        <a:pt x="65" y="16"/>
                      </a:lnTo>
                      <a:lnTo>
                        <a:pt x="66" y="15"/>
                      </a:lnTo>
                      <a:lnTo>
                        <a:pt x="67" y="14"/>
                      </a:lnTo>
                      <a:lnTo>
                        <a:pt x="68" y="12"/>
                      </a:lnTo>
                      <a:lnTo>
                        <a:pt x="70" y="11"/>
                      </a:lnTo>
                      <a:lnTo>
                        <a:pt x="70" y="10"/>
                      </a:lnTo>
                      <a:lnTo>
                        <a:pt x="71" y="7"/>
                      </a:lnTo>
                      <a:lnTo>
                        <a:pt x="38" y="0"/>
                      </a:lnTo>
                      <a:lnTo>
                        <a:pt x="37" y="2"/>
                      </a:lnTo>
                      <a:lnTo>
                        <a:pt x="37" y="3"/>
                      </a:lnTo>
                      <a:lnTo>
                        <a:pt x="35" y="4"/>
                      </a:lnTo>
                      <a:lnTo>
                        <a:pt x="34" y="6"/>
                      </a:lnTo>
                      <a:lnTo>
                        <a:pt x="34" y="7"/>
                      </a:lnTo>
                      <a:lnTo>
                        <a:pt x="33" y="8"/>
                      </a:lnTo>
                      <a:lnTo>
                        <a:pt x="32" y="10"/>
                      </a:lnTo>
                      <a:lnTo>
                        <a:pt x="32" y="11"/>
                      </a:lnTo>
                      <a:lnTo>
                        <a:pt x="31" y="12"/>
                      </a:lnTo>
                      <a:lnTo>
                        <a:pt x="30" y="13"/>
                      </a:lnTo>
                      <a:lnTo>
                        <a:pt x="29" y="14"/>
                      </a:lnTo>
                      <a:lnTo>
                        <a:pt x="28" y="15"/>
                      </a:lnTo>
                      <a:lnTo>
                        <a:pt x="26" y="17"/>
                      </a:lnTo>
                      <a:lnTo>
                        <a:pt x="25" y="19"/>
                      </a:lnTo>
                      <a:lnTo>
                        <a:pt x="24" y="20"/>
                      </a:lnTo>
                      <a:lnTo>
                        <a:pt x="24" y="21"/>
                      </a:lnTo>
                      <a:lnTo>
                        <a:pt x="23" y="22"/>
                      </a:lnTo>
                      <a:lnTo>
                        <a:pt x="22" y="23"/>
                      </a:lnTo>
                      <a:lnTo>
                        <a:pt x="20" y="24"/>
                      </a:lnTo>
                      <a:lnTo>
                        <a:pt x="20" y="27"/>
                      </a:lnTo>
                      <a:lnTo>
                        <a:pt x="17" y="28"/>
                      </a:lnTo>
                      <a:lnTo>
                        <a:pt x="16" y="29"/>
                      </a:lnTo>
                      <a:lnTo>
                        <a:pt x="15" y="30"/>
                      </a:lnTo>
                      <a:lnTo>
                        <a:pt x="14" y="31"/>
                      </a:lnTo>
                      <a:lnTo>
                        <a:pt x="13" y="32"/>
                      </a:lnTo>
                      <a:lnTo>
                        <a:pt x="12" y="34"/>
                      </a:lnTo>
                      <a:lnTo>
                        <a:pt x="11" y="36"/>
                      </a:lnTo>
                      <a:lnTo>
                        <a:pt x="9" y="37"/>
                      </a:lnTo>
                      <a:lnTo>
                        <a:pt x="7" y="38"/>
                      </a:lnTo>
                      <a:lnTo>
                        <a:pt x="6" y="39"/>
                      </a:lnTo>
                      <a:lnTo>
                        <a:pt x="5" y="41"/>
                      </a:lnTo>
                      <a:lnTo>
                        <a:pt x="4" y="42"/>
                      </a:lnTo>
                      <a:lnTo>
                        <a:pt x="4" y="55"/>
                      </a:lnTo>
                      <a:lnTo>
                        <a:pt x="4" y="42"/>
                      </a:lnTo>
                      <a:lnTo>
                        <a:pt x="3" y="44"/>
                      </a:lnTo>
                      <a:lnTo>
                        <a:pt x="1" y="45"/>
                      </a:lnTo>
                      <a:lnTo>
                        <a:pt x="1" y="46"/>
                      </a:lnTo>
                      <a:lnTo>
                        <a:pt x="0" y="47"/>
                      </a:lnTo>
                      <a:lnTo>
                        <a:pt x="0" y="48"/>
                      </a:lnTo>
                      <a:lnTo>
                        <a:pt x="0" y="49"/>
                      </a:lnTo>
                      <a:lnTo>
                        <a:pt x="0" y="50"/>
                      </a:lnTo>
                      <a:lnTo>
                        <a:pt x="1" y="50"/>
                      </a:lnTo>
                      <a:lnTo>
                        <a:pt x="1" y="51"/>
                      </a:lnTo>
                      <a:lnTo>
                        <a:pt x="3" y="53"/>
                      </a:lnTo>
                      <a:lnTo>
                        <a:pt x="3" y="54"/>
                      </a:lnTo>
                      <a:lnTo>
                        <a:pt x="4" y="55"/>
                      </a:lnTo>
                      <a:lnTo>
                        <a:pt x="5" y="55"/>
                      </a:lnTo>
                      <a:lnTo>
                        <a:pt x="6" y="56"/>
                      </a:lnTo>
                      <a:lnTo>
                        <a:pt x="7" y="57"/>
                      </a:lnTo>
                      <a:lnTo>
                        <a:pt x="8" y="57"/>
                      </a:lnTo>
                      <a:lnTo>
                        <a:pt x="9" y="58"/>
                      </a:lnTo>
                      <a:lnTo>
                        <a:pt x="12" y="58"/>
                      </a:lnTo>
                      <a:lnTo>
                        <a:pt x="13" y="58"/>
                      </a:lnTo>
                      <a:lnTo>
                        <a:pt x="14" y="59"/>
                      </a:lnTo>
                      <a:lnTo>
                        <a:pt x="16" y="59"/>
                      </a:lnTo>
                      <a:lnTo>
                        <a:pt x="17" y="59"/>
                      </a:lnTo>
                      <a:lnTo>
                        <a:pt x="20" y="59"/>
                      </a:lnTo>
                      <a:lnTo>
                        <a:pt x="21" y="59"/>
                      </a:lnTo>
                      <a:lnTo>
                        <a:pt x="22" y="59"/>
                      </a:lnTo>
                      <a:lnTo>
                        <a:pt x="24" y="58"/>
                      </a:lnTo>
                      <a:lnTo>
                        <a:pt x="25" y="58"/>
                      </a:lnTo>
                      <a:lnTo>
                        <a:pt x="28" y="58"/>
                      </a:lnTo>
                      <a:lnTo>
                        <a:pt x="29" y="57"/>
                      </a:lnTo>
                      <a:lnTo>
                        <a:pt x="30" y="56"/>
                      </a:lnTo>
                      <a:lnTo>
                        <a:pt x="31" y="55"/>
                      </a:lnTo>
                      <a:lnTo>
                        <a:pt x="32" y="54"/>
                      </a:lnTo>
                      <a:lnTo>
                        <a:pt x="3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79" name="Freeform 182"/>
                <p:cNvSpPr>
                  <a:spLocks/>
                </p:cNvSpPr>
                <p:nvPr/>
              </p:nvSpPr>
              <p:spPr bwMode="auto">
                <a:xfrm>
                  <a:off x="415" y="341"/>
                  <a:ext cx="113" cy="25"/>
                </a:xfrm>
                <a:custGeom>
                  <a:avLst/>
                  <a:gdLst>
                    <a:gd name="T0" fmla="*/ 103 w 351"/>
                    <a:gd name="T1" fmla="*/ 1 h 83"/>
                    <a:gd name="T2" fmla="*/ 96 w 351"/>
                    <a:gd name="T3" fmla="*/ 6 h 83"/>
                    <a:gd name="T4" fmla="*/ 90 w 351"/>
                    <a:gd name="T5" fmla="*/ 10 h 83"/>
                    <a:gd name="T6" fmla="*/ 83 w 351"/>
                    <a:gd name="T7" fmla="*/ 13 h 83"/>
                    <a:gd name="T8" fmla="*/ 76 w 351"/>
                    <a:gd name="T9" fmla="*/ 15 h 83"/>
                    <a:gd name="T10" fmla="*/ 69 w 351"/>
                    <a:gd name="T11" fmla="*/ 17 h 83"/>
                    <a:gd name="T12" fmla="*/ 62 w 351"/>
                    <a:gd name="T13" fmla="*/ 18 h 83"/>
                    <a:gd name="T14" fmla="*/ 55 w 351"/>
                    <a:gd name="T15" fmla="*/ 19 h 83"/>
                    <a:gd name="T16" fmla="*/ 49 w 351"/>
                    <a:gd name="T17" fmla="*/ 19 h 83"/>
                    <a:gd name="T18" fmla="*/ 42 w 351"/>
                    <a:gd name="T19" fmla="*/ 18 h 83"/>
                    <a:gd name="T20" fmla="*/ 36 w 351"/>
                    <a:gd name="T21" fmla="*/ 17 h 83"/>
                    <a:gd name="T22" fmla="*/ 30 w 351"/>
                    <a:gd name="T23" fmla="*/ 16 h 83"/>
                    <a:gd name="T24" fmla="*/ 25 w 351"/>
                    <a:gd name="T25" fmla="*/ 14 h 83"/>
                    <a:gd name="T26" fmla="*/ 20 w 351"/>
                    <a:gd name="T27" fmla="*/ 13 h 83"/>
                    <a:gd name="T28" fmla="*/ 15 w 351"/>
                    <a:gd name="T29" fmla="*/ 11 h 83"/>
                    <a:gd name="T30" fmla="*/ 12 w 351"/>
                    <a:gd name="T31" fmla="*/ 9 h 83"/>
                    <a:gd name="T32" fmla="*/ 9 w 351"/>
                    <a:gd name="T33" fmla="*/ 7 h 83"/>
                    <a:gd name="T34" fmla="*/ 2 w 351"/>
                    <a:gd name="T35" fmla="*/ 12 h 83"/>
                    <a:gd name="T36" fmla="*/ 6 w 351"/>
                    <a:gd name="T37" fmla="*/ 14 h 83"/>
                    <a:gd name="T38" fmla="*/ 11 w 351"/>
                    <a:gd name="T39" fmla="*/ 17 h 83"/>
                    <a:gd name="T40" fmla="*/ 17 w 351"/>
                    <a:gd name="T41" fmla="*/ 19 h 83"/>
                    <a:gd name="T42" fmla="*/ 23 w 351"/>
                    <a:gd name="T43" fmla="*/ 21 h 83"/>
                    <a:gd name="T44" fmla="*/ 30 w 351"/>
                    <a:gd name="T45" fmla="*/ 23 h 83"/>
                    <a:gd name="T46" fmla="*/ 37 w 351"/>
                    <a:gd name="T47" fmla="*/ 24 h 83"/>
                    <a:gd name="T48" fmla="*/ 44 w 351"/>
                    <a:gd name="T49" fmla="*/ 25 h 83"/>
                    <a:gd name="T50" fmla="*/ 52 w 351"/>
                    <a:gd name="T51" fmla="*/ 25 h 83"/>
                    <a:gd name="T52" fmla="*/ 60 w 351"/>
                    <a:gd name="T53" fmla="*/ 25 h 83"/>
                    <a:gd name="T54" fmla="*/ 69 w 351"/>
                    <a:gd name="T55" fmla="*/ 24 h 83"/>
                    <a:gd name="T56" fmla="*/ 77 w 351"/>
                    <a:gd name="T57" fmla="*/ 22 h 83"/>
                    <a:gd name="T58" fmla="*/ 85 w 351"/>
                    <a:gd name="T59" fmla="*/ 20 h 83"/>
                    <a:gd name="T60" fmla="*/ 93 w 351"/>
                    <a:gd name="T61" fmla="*/ 17 h 83"/>
                    <a:gd name="T62" fmla="*/ 101 w 351"/>
                    <a:gd name="T63" fmla="*/ 13 h 83"/>
                    <a:gd name="T64" fmla="*/ 108 w 351"/>
                    <a:gd name="T65" fmla="*/ 8 h 83"/>
                    <a:gd name="T66" fmla="*/ 103 w 351"/>
                    <a:gd name="T67" fmla="*/ 1 h 83"/>
                    <a:gd name="T68" fmla="*/ 112 w 351"/>
                    <a:gd name="T69" fmla="*/ 5 h 83"/>
                    <a:gd name="T70" fmla="*/ 113 w 351"/>
                    <a:gd name="T71" fmla="*/ 4 h 83"/>
                    <a:gd name="T72" fmla="*/ 113 w 351"/>
                    <a:gd name="T73" fmla="*/ 4 h 83"/>
                    <a:gd name="T74" fmla="*/ 113 w 351"/>
                    <a:gd name="T75" fmla="*/ 3 h 83"/>
                    <a:gd name="T76" fmla="*/ 113 w 351"/>
                    <a:gd name="T77" fmla="*/ 2 h 83"/>
                    <a:gd name="T78" fmla="*/ 112 w 351"/>
                    <a:gd name="T79" fmla="*/ 2 h 83"/>
                    <a:gd name="T80" fmla="*/ 112 w 351"/>
                    <a:gd name="T81" fmla="*/ 1 h 83"/>
                    <a:gd name="T82" fmla="*/ 111 w 351"/>
                    <a:gd name="T83" fmla="*/ 1 h 83"/>
                    <a:gd name="T84" fmla="*/ 110 w 351"/>
                    <a:gd name="T85" fmla="*/ 0 h 83"/>
                    <a:gd name="T86" fmla="*/ 109 w 351"/>
                    <a:gd name="T87" fmla="*/ 0 h 83"/>
                    <a:gd name="T88" fmla="*/ 108 w 351"/>
                    <a:gd name="T89" fmla="*/ 0 h 83"/>
                    <a:gd name="T90" fmla="*/ 107 w 351"/>
                    <a:gd name="T91" fmla="*/ 0 h 83"/>
                    <a:gd name="T92" fmla="*/ 106 w 351"/>
                    <a:gd name="T93" fmla="*/ 0 h 83"/>
                    <a:gd name="T94" fmla="*/ 105 w 351"/>
                    <a:gd name="T95" fmla="*/ 0 h 83"/>
                    <a:gd name="T96" fmla="*/ 104 w 351"/>
                    <a:gd name="T97" fmla="*/ 0 h 83"/>
                    <a:gd name="T98" fmla="*/ 103 w 351"/>
                    <a:gd name="T99" fmla="*/ 1 h 83"/>
                    <a:gd name="T100" fmla="*/ 112 w 351"/>
                    <a:gd name="T101" fmla="*/ 5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1" h="83">
                      <a:moveTo>
                        <a:pt x="348" y="17"/>
                      </a:moveTo>
                      <a:lnTo>
                        <a:pt x="319" y="4"/>
                      </a:lnTo>
                      <a:lnTo>
                        <a:pt x="309" y="12"/>
                      </a:lnTo>
                      <a:lnTo>
                        <a:pt x="299" y="20"/>
                      </a:lnTo>
                      <a:lnTo>
                        <a:pt x="289" y="27"/>
                      </a:lnTo>
                      <a:lnTo>
                        <a:pt x="279" y="32"/>
                      </a:lnTo>
                      <a:lnTo>
                        <a:pt x="268" y="38"/>
                      </a:lnTo>
                      <a:lnTo>
                        <a:pt x="257" y="43"/>
                      </a:lnTo>
                      <a:lnTo>
                        <a:pt x="247" y="47"/>
                      </a:lnTo>
                      <a:lnTo>
                        <a:pt x="237" y="51"/>
                      </a:lnTo>
                      <a:lnTo>
                        <a:pt x="225" y="54"/>
                      </a:lnTo>
                      <a:lnTo>
                        <a:pt x="214" y="56"/>
                      </a:lnTo>
                      <a:lnTo>
                        <a:pt x="204" y="59"/>
                      </a:lnTo>
                      <a:lnTo>
                        <a:pt x="194" y="60"/>
                      </a:lnTo>
                      <a:lnTo>
                        <a:pt x="182" y="61"/>
                      </a:lnTo>
                      <a:lnTo>
                        <a:pt x="172" y="62"/>
                      </a:lnTo>
                      <a:lnTo>
                        <a:pt x="162" y="62"/>
                      </a:lnTo>
                      <a:lnTo>
                        <a:pt x="152" y="62"/>
                      </a:lnTo>
                      <a:lnTo>
                        <a:pt x="141" y="61"/>
                      </a:lnTo>
                      <a:lnTo>
                        <a:pt x="131" y="60"/>
                      </a:lnTo>
                      <a:lnTo>
                        <a:pt x="121" y="59"/>
                      </a:lnTo>
                      <a:lnTo>
                        <a:pt x="112" y="57"/>
                      </a:lnTo>
                      <a:lnTo>
                        <a:pt x="103" y="55"/>
                      </a:lnTo>
                      <a:lnTo>
                        <a:pt x="94" y="53"/>
                      </a:lnTo>
                      <a:lnTo>
                        <a:pt x="85" y="51"/>
                      </a:lnTo>
                      <a:lnTo>
                        <a:pt x="77" y="48"/>
                      </a:lnTo>
                      <a:lnTo>
                        <a:pt x="69" y="45"/>
                      </a:lnTo>
                      <a:lnTo>
                        <a:pt x="62" y="43"/>
                      </a:lnTo>
                      <a:lnTo>
                        <a:pt x="55" y="39"/>
                      </a:lnTo>
                      <a:lnTo>
                        <a:pt x="48" y="36"/>
                      </a:lnTo>
                      <a:lnTo>
                        <a:pt x="43" y="32"/>
                      </a:lnTo>
                      <a:lnTo>
                        <a:pt x="37" y="29"/>
                      </a:lnTo>
                      <a:lnTo>
                        <a:pt x="33" y="26"/>
                      </a:lnTo>
                      <a:lnTo>
                        <a:pt x="28" y="22"/>
                      </a:lnTo>
                      <a:lnTo>
                        <a:pt x="0" y="35"/>
                      </a:lnTo>
                      <a:lnTo>
                        <a:pt x="7" y="39"/>
                      </a:lnTo>
                      <a:lnTo>
                        <a:pt x="12" y="44"/>
                      </a:lnTo>
                      <a:lnTo>
                        <a:pt x="19" y="48"/>
                      </a:lnTo>
                      <a:lnTo>
                        <a:pt x="26" y="53"/>
                      </a:lnTo>
                      <a:lnTo>
                        <a:pt x="34" y="57"/>
                      </a:lnTo>
                      <a:lnTo>
                        <a:pt x="43" y="61"/>
                      </a:lnTo>
                      <a:lnTo>
                        <a:pt x="52" y="64"/>
                      </a:lnTo>
                      <a:lnTo>
                        <a:pt x="61" y="68"/>
                      </a:lnTo>
                      <a:lnTo>
                        <a:pt x="71" y="71"/>
                      </a:lnTo>
                      <a:lnTo>
                        <a:pt x="81" y="73"/>
                      </a:lnTo>
                      <a:lnTo>
                        <a:pt x="92" y="77"/>
                      </a:lnTo>
                      <a:lnTo>
                        <a:pt x="103" y="79"/>
                      </a:lnTo>
                      <a:lnTo>
                        <a:pt x="114" y="80"/>
                      </a:lnTo>
                      <a:lnTo>
                        <a:pt x="126" y="82"/>
                      </a:lnTo>
                      <a:lnTo>
                        <a:pt x="138" y="83"/>
                      </a:lnTo>
                      <a:lnTo>
                        <a:pt x="149" y="83"/>
                      </a:lnTo>
                      <a:lnTo>
                        <a:pt x="162" y="83"/>
                      </a:lnTo>
                      <a:lnTo>
                        <a:pt x="174" y="83"/>
                      </a:lnTo>
                      <a:lnTo>
                        <a:pt x="187" y="82"/>
                      </a:lnTo>
                      <a:lnTo>
                        <a:pt x="200" y="81"/>
                      </a:lnTo>
                      <a:lnTo>
                        <a:pt x="213" y="80"/>
                      </a:lnTo>
                      <a:lnTo>
                        <a:pt x="225" y="77"/>
                      </a:lnTo>
                      <a:lnTo>
                        <a:pt x="238" y="74"/>
                      </a:lnTo>
                      <a:lnTo>
                        <a:pt x="250" y="71"/>
                      </a:lnTo>
                      <a:lnTo>
                        <a:pt x="264" y="66"/>
                      </a:lnTo>
                      <a:lnTo>
                        <a:pt x="276" y="62"/>
                      </a:lnTo>
                      <a:lnTo>
                        <a:pt x="289" y="56"/>
                      </a:lnTo>
                      <a:lnTo>
                        <a:pt x="301" y="49"/>
                      </a:lnTo>
                      <a:lnTo>
                        <a:pt x="313" y="43"/>
                      </a:lnTo>
                      <a:lnTo>
                        <a:pt x="325" y="35"/>
                      </a:lnTo>
                      <a:lnTo>
                        <a:pt x="336" y="26"/>
                      </a:lnTo>
                      <a:lnTo>
                        <a:pt x="348" y="17"/>
                      </a:lnTo>
                      <a:lnTo>
                        <a:pt x="319" y="4"/>
                      </a:lnTo>
                      <a:lnTo>
                        <a:pt x="348" y="17"/>
                      </a:lnTo>
                      <a:lnTo>
                        <a:pt x="349" y="15"/>
                      </a:lnTo>
                      <a:lnTo>
                        <a:pt x="350" y="14"/>
                      </a:lnTo>
                      <a:lnTo>
                        <a:pt x="350" y="13"/>
                      </a:lnTo>
                      <a:lnTo>
                        <a:pt x="350" y="12"/>
                      </a:lnTo>
                      <a:lnTo>
                        <a:pt x="351" y="12"/>
                      </a:lnTo>
                      <a:lnTo>
                        <a:pt x="351" y="11"/>
                      </a:lnTo>
                      <a:lnTo>
                        <a:pt x="351" y="10"/>
                      </a:lnTo>
                      <a:lnTo>
                        <a:pt x="350" y="9"/>
                      </a:lnTo>
                      <a:lnTo>
                        <a:pt x="350" y="8"/>
                      </a:lnTo>
                      <a:lnTo>
                        <a:pt x="350" y="6"/>
                      </a:lnTo>
                      <a:lnTo>
                        <a:pt x="349" y="5"/>
                      </a:lnTo>
                      <a:lnTo>
                        <a:pt x="348" y="4"/>
                      </a:lnTo>
                      <a:lnTo>
                        <a:pt x="347" y="4"/>
                      </a:lnTo>
                      <a:lnTo>
                        <a:pt x="346" y="3"/>
                      </a:lnTo>
                      <a:lnTo>
                        <a:pt x="346" y="2"/>
                      </a:lnTo>
                      <a:lnTo>
                        <a:pt x="343" y="2"/>
                      </a:lnTo>
                      <a:lnTo>
                        <a:pt x="342" y="1"/>
                      </a:lnTo>
                      <a:lnTo>
                        <a:pt x="341" y="1"/>
                      </a:lnTo>
                      <a:lnTo>
                        <a:pt x="340" y="0"/>
                      </a:lnTo>
                      <a:lnTo>
                        <a:pt x="338" y="0"/>
                      </a:lnTo>
                      <a:lnTo>
                        <a:pt x="336" y="0"/>
                      </a:lnTo>
                      <a:lnTo>
                        <a:pt x="335" y="0"/>
                      </a:lnTo>
                      <a:lnTo>
                        <a:pt x="333" y="0"/>
                      </a:lnTo>
                      <a:lnTo>
                        <a:pt x="332" y="0"/>
                      </a:lnTo>
                      <a:lnTo>
                        <a:pt x="330" y="0"/>
                      </a:lnTo>
                      <a:lnTo>
                        <a:pt x="329" y="0"/>
                      </a:lnTo>
                      <a:lnTo>
                        <a:pt x="326" y="0"/>
                      </a:lnTo>
                      <a:lnTo>
                        <a:pt x="325" y="1"/>
                      </a:lnTo>
                      <a:lnTo>
                        <a:pt x="324" y="1"/>
                      </a:lnTo>
                      <a:lnTo>
                        <a:pt x="323" y="2"/>
                      </a:lnTo>
                      <a:lnTo>
                        <a:pt x="321" y="3"/>
                      </a:lnTo>
                      <a:lnTo>
                        <a:pt x="319" y="4"/>
                      </a:lnTo>
                      <a:lnTo>
                        <a:pt x="34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80" name="Freeform 183"/>
                <p:cNvSpPr>
                  <a:spLocks/>
                </p:cNvSpPr>
                <p:nvPr/>
              </p:nvSpPr>
              <p:spPr bwMode="auto">
                <a:xfrm>
                  <a:off x="493" y="341"/>
                  <a:ext cx="33" cy="20"/>
                </a:xfrm>
                <a:custGeom>
                  <a:avLst/>
                  <a:gdLst>
                    <a:gd name="T0" fmla="*/ 8 w 105"/>
                    <a:gd name="T1" fmla="*/ 20 h 61"/>
                    <a:gd name="T2" fmla="*/ 10 w 105"/>
                    <a:gd name="T3" fmla="*/ 19 h 61"/>
                    <a:gd name="T4" fmla="*/ 12 w 105"/>
                    <a:gd name="T5" fmla="*/ 18 h 61"/>
                    <a:gd name="T6" fmla="*/ 14 w 105"/>
                    <a:gd name="T7" fmla="*/ 17 h 61"/>
                    <a:gd name="T8" fmla="*/ 15 w 105"/>
                    <a:gd name="T9" fmla="*/ 16 h 61"/>
                    <a:gd name="T10" fmla="*/ 17 w 105"/>
                    <a:gd name="T11" fmla="*/ 16 h 61"/>
                    <a:gd name="T12" fmla="*/ 19 w 105"/>
                    <a:gd name="T13" fmla="*/ 14 h 61"/>
                    <a:gd name="T14" fmla="*/ 20 w 105"/>
                    <a:gd name="T15" fmla="*/ 14 h 61"/>
                    <a:gd name="T16" fmla="*/ 22 w 105"/>
                    <a:gd name="T17" fmla="*/ 13 h 61"/>
                    <a:gd name="T18" fmla="*/ 23 w 105"/>
                    <a:gd name="T19" fmla="*/ 12 h 61"/>
                    <a:gd name="T20" fmla="*/ 25 w 105"/>
                    <a:gd name="T21" fmla="*/ 11 h 61"/>
                    <a:gd name="T22" fmla="*/ 26 w 105"/>
                    <a:gd name="T23" fmla="*/ 10 h 61"/>
                    <a:gd name="T24" fmla="*/ 28 w 105"/>
                    <a:gd name="T25" fmla="*/ 9 h 61"/>
                    <a:gd name="T26" fmla="*/ 29 w 105"/>
                    <a:gd name="T27" fmla="*/ 8 h 61"/>
                    <a:gd name="T28" fmla="*/ 30 w 105"/>
                    <a:gd name="T29" fmla="*/ 6 h 61"/>
                    <a:gd name="T30" fmla="*/ 32 w 105"/>
                    <a:gd name="T31" fmla="*/ 5 h 61"/>
                    <a:gd name="T32" fmla="*/ 33 w 105"/>
                    <a:gd name="T33" fmla="*/ 4 h 61"/>
                    <a:gd name="T34" fmla="*/ 24 w 105"/>
                    <a:gd name="T35" fmla="*/ 0 h 61"/>
                    <a:gd name="T36" fmla="*/ 23 w 105"/>
                    <a:gd name="T37" fmla="*/ 2 h 61"/>
                    <a:gd name="T38" fmla="*/ 22 w 105"/>
                    <a:gd name="T39" fmla="*/ 2 h 61"/>
                    <a:gd name="T40" fmla="*/ 20 w 105"/>
                    <a:gd name="T41" fmla="*/ 3 h 61"/>
                    <a:gd name="T42" fmla="*/ 19 w 105"/>
                    <a:gd name="T43" fmla="*/ 4 h 61"/>
                    <a:gd name="T44" fmla="*/ 18 w 105"/>
                    <a:gd name="T45" fmla="*/ 5 h 61"/>
                    <a:gd name="T46" fmla="*/ 17 w 105"/>
                    <a:gd name="T47" fmla="*/ 6 h 61"/>
                    <a:gd name="T48" fmla="*/ 15 w 105"/>
                    <a:gd name="T49" fmla="*/ 7 h 61"/>
                    <a:gd name="T50" fmla="*/ 14 w 105"/>
                    <a:gd name="T51" fmla="*/ 8 h 61"/>
                    <a:gd name="T52" fmla="*/ 12 w 105"/>
                    <a:gd name="T53" fmla="*/ 9 h 61"/>
                    <a:gd name="T54" fmla="*/ 11 w 105"/>
                    <a:gd name="T55" fmla="*/ 9 h 61"/>
                    <a:gd name="T56" fmla="*/ 9 w 105"/>
                    <a:gd name="T57" fmla="*/ 10 h 61"/>
                    <a:gd name="T58" fmla="*/ 8 w 105"/>
                    <a:gd name="T59" fmla="*/ 11 h 61"/>
                    <a:gd name="T60" fmla="*/ 7 w 105"/>
                    <a:gd name="T61" fmla="*/ 11 h 61"/>
                    <a:gd name="T62" fmla="*/ 5 w 105"/>
                    <a:gd name="T63" fmla="*/ 12 h 61"/>
                    <a:gd name="T64" fmla="*/ 3 w 105"/>
                    <a:gd name="T65" fmla="*/ 13 h 61"/>
                    <a:gd name="T66" fmla="*/ 2 w 105"/>
                    <a:gd name="T67" fmla="*/ 19 h 61"/>
                    <a:gd name="T68" fmla="*/ 2 w 105"/>
                    <a:gd name="T69" fmla="*/ 14 h 61"/>
                    <a:gd name="T70" fmla="*/ 1 w 105"/>
                    <a:gd name="T71" fmla="*/ 14 h 61"/>
                    <a:gd name="T72" fmla="*/ 1 w 105"/>
                    <a:gd name="T73" fmla="*/ 15 h 61"/>
                    <a:gd name="T74" fmla="*/ 0 w 105"/>
                    <a:gd name="T75" fmla="*/ 16 h 61"/>
                    <a:gd name="T76" fmla="*/ 0 w 105"/>
                    <a:gd name="T77" fmla="*/ 16 h 61"/>
                    <a:gd name="T78" fmla="*/ 0 w 105"/>
                    <a:gd name="T79" fmla="*/ 17 h 61"/>
                    <a:gd name="T80" fmla="*/ 1 w 105"/>
                    <a:gd name="T81" fmla="*/ 17 h 61"/>
                    <a:gd name="T82" fmla="*/ 1 w 105"/>
                    <a:gd name="T83" fmla="*/ 18 h 61"/>
                    <a:gd name="T84" fmla="*/ 1 w 105"/>
                    <a:gd name="T85" fmla="*/ 19 h 61"/>
                    <a:gd name="T86" fmla="*/ 2 w 105"/>
                    <a:gd name="T87" fmla="*/ 19 h 61"/>
                    <a:gd name="T88" fmla="*/ 3 w 105"/>
                    <a:gd name="T89" fmla="*/ 20 h 61"/>
                    <a:gd name="T90" fmla="*/ 4 w 105"/>
                    <a:gd name="T91" fmla="*/ 20 h 61"/>
                    <a:gd name="T92" fmla="*/ 5 w 105"/>
                    <a:gd name="T93" fmla="*/ 20 h 61"/>
                    <a:gd name="T94" fmla="*/ 6 w 105"/>
                    <a:gd name="T95" fmla="*/ 20 h 61"/>
                    <a:gd name="T96" fmla="*/ 7 w 105"/>
                    <a:gd name="T97" fmla="*/ 20 h 61"/>
                    <a:gd name="T98" fmla="*/ 8 w 105"/>
                    <a:gd name="T99" fmla="*/ 20 h 61"/>
                    <a:gd name="T100" fmla="*/ 9 w 105"/>
                    <a:gd name="T101" fmla="*/ 14 h 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5" h="61">
                      <a:moveTo>
                        <a:pt x="30" y="42"/>
                      </a:moveTo>
                      <a:lnTo>
                        <a:pt x="27" y="60"/>
                      </a:lnTo>
                      <a:lnTo>
                        <a:pt x="30" y="59"/>
                      </a:lnTo>
                      <a:lnTo>
                        <a:pt x="33" y="58"/>
                      </a:lnTo>
                      <a:lnTo>
                        <a:pt x="36" y="57"/>
                      </a:lnTo>
                      <a:lnTo>
                        <a:pt x="38" y="56"/>
                      </a:lnTo>
                      <a:lnTo>
                        <a:pt x="41" y="53"/>
                      </a:lnTo>
                      <a:lnTo>
                        <a:pt x="44" y="52"/>
                      </a:lnTo>
                      <a:lnTo>
                        <a:pt x="46" y="51"/>
                      </a:lnTo>
                      <a:lnTo>
                        <a:pt x="49" y="50"/>
                      </a:lnTo>
                      <a:lnTo>
                        <a:pt x="52" y="49"/>
                      </a:lnTo>
                      <a:lnTo>
                        <a:pt x="54" y="48"/>
                      </a:lnTo>
                      <a:lnTo>
                        <a:pt x="56" y="45"/>
                      </a:lnTo>
                      <a:lnTo>
                        <a:pt x="59" y="44"/>
                      </a:lnTo>
                      <a:lnTo>
                        <a:pt x="62" y="43"/>
                      </a:lnTo>
                      <a:lnTo>
                        <a:pt x="64" y="42"/>
                      </a:lnTo>
                      <a:lnTo>
                        <a:pt x="67" y="41"/>
                      </a:lnTo>
                      <a:lnTo>
                        <a:pt x="70" y="39"/>
                      </a:lnTo>
                      <a:lnTo>
                        <a:pt x="72" y="38"/>
                      </a:lnTo>
                      <a:lnTo>
                        <a:pt x="74" y="36"/>
                      </a:lnTo>
                      <a:lnTo>
                        <a:pt x="76" y="34"/>
                      </a:lnTo>
                      <a:lnTo>
                        <a:pt x="79" y="33"/>
                      </a:lnTo>
                      <a:lnTo>
                        <a:pt x="81" y="32"/>
                      </a:lnTo>
                      <a:lnTo>
                        <a:pt x="83" y="30"/>
                      </a:lnTo>
                      <a:lnTo>
                        <a:pt x="86" y="28"/>
                      </a:lnTo>
                      <a:lnTo>
                        <a:pt x="88" y="26"/>
                      </a:lnTo>
                      <a:lnTo>
                        <a:pt x="90" y="25"/>
                      </a:lnTo>
                      <a:lnTo>
                        <a:pt x="92" y="23"/>
                      </a:lnTo>
                      <a:lnTo>
                        <a:pt x="95" y="22"/>
                      </a:lnTo>
                      <a:lnTo>
                        <a:pt x="97" y="19"/>
                      </a:lnTo>
                      <a:lnTo>
                        <a:pt x="99" y="18"/>
                      </a:lnTo>
                      <a:lnTo>
                        <a:pt x="101" y="16"/>
                      </a:lnTo>
                      <a:lnTo>
                        <a:pt x="104" y="15"/>
                      </a:lnTo>
                      <a:lnTo>
                        <a:pt x="105" y="13"/>
                      </a:lnTo>
                      <a:lnTo>
                        <a:pt x="78" y="0"/>
                      </a:lnTo>
                      <a:lnTo>
                        <a:pt x="75" y="1"/>
                      </a:lnTo>
                      <a:lnTo>
                        <a:pt x="74" y="2"/>
                      </a:lnTo>
                      <a:lnTo>
                        <a:pt x="72" y="5"/>
                      </a:lnTo>
                      <a:lnTo>
                        <a:pt x="70" y="6"/>
                      </a:lnTo>
                      <a:lnTo>
                        <a:pt x="69" y="7"/>
                      </a:lnTo>
                      <a:lnTo>
                        <a:pt x="66" y="9"/>
                      </a:lnTo>
                      <a:lnTo>
                        <a:pt x="64" y="10"/>
                      </a:lnTo>
                      <a:lnTo>
                        <a:pt x="63" y="11"/>
                      </a:lnTo>
                      <a:lnTo>
                        <a:pt x="61" y="13"/>
                      </a:lnTo>
                      <a:lnTo>
                        <a:pt x="58" y="15"/>
                      </a:lnTo>
                      <a:lnTo>
                        <a:pt x="56" y="16"/>
                      </a:lnTo>
                      <a:lnTo>
                        <a:pt x="54" y="17"/>
                      </a:lnTo>
                      <a:lnTo>
                        <a:pt x="53" y="18"/>
                      </a:lnTo>
                      <a:lnTo>
                        <a:pt x="50" y="19"/>
                      </a:lnTo>
                      <a:lnTo>
                        <a:pt x="48" y="21"/>
                      </a:lnTo>
                      <a:lnTo>
                        <a:pt x="46" y="23"/>
                      </a:lnTo>
                      <a:lnTo>
                        <a:pt x="44" y="24"/>
                      </a:lnTo>
                      <a:lnTo>
                        <a:pt x="42" y="25"/>
                      </a:lnTo>
                      <a:lnTo>
                        <a:pt x="39" y="26"/>
                      </a:lnTo>
                      <a:lnTo>
                        <a:pt x="38" y="27"/>
                      </a:lnTo>
                      <a:lnTo>
                        <a:pt x="35" y="28"/>
                      </a:lnTo>
                      <a:lnTo>
                        <a:pt x="32" y="30"/>
                      </a:lnTo>
                      <a:lnTo>
                        <a:pt x="30" y="31"/>
                      </a:lnTo>
                      <a:lnTo>
                        <a:pt x="28" y="32"/>
                      </a:lnTo>
                      <a:lnTo>
                        <a:pt x="25" y="33"/>
                      </a:lnTo>
                      <a:lnTo>
                        <a:pt x="23" y="34"/>
                      </a:lnTo>
                      <a:lnTo>
                        <a:pt x="21" y="35"/>
                      </a:lnTo>
                      <a:lnTo>
                        <a:pt x="19" y="36"/>
                      </a:lnTo>
                      <a:lnTo>
                        <a:pt x="16" y="38"/>
                      </a:lnTo>
                      <a:lnTo>
                        <a:pt x="13" y="39"/>
                      </a:lnTo>
                      <a:lnTo>
                        <a:pt x="11" y="40"/>
                      </a:lnTo>
                      <a:lnTo>
                        <a:pt x="8" y="41"/>
                      </a:lnTo>
                      <a:lnTo>
                        <a:pt x="6" y="58"/>
                      </a:lnTo>
                      <a:lnTo>
                        <a:pt x="8" y="41"/>
                      </a:lnTo>
                      <a:lnTo>
                        <a:pt x="6" y="42"/>
                      </a:lnTo>
                      <a:lnTo>
                        <a:pt x="5" y="43"/>
                      </a:lnTo>
                      <a:lnTo>
                        <a:pt x="4" y="43"/>
                      </a:lnTo>
                      <a:lnTo>
                        <a:pt x="3" y="44"/>
                      </a:lnTo>
                      <a:lnTo>
                        <a:pt x="2" y="45"/>
                      </a:lnTo>
                      <a:lnTo>
                        <a:pt x="2" y="47"/>
                      </a:lnTo>
                      <a:lnTo>
                        <a:pt x="0" y="48"/>
                      </a:lnTo>
                      <a:lnTo>
                        <a:pt x="0" y="49"/>
                      </a:lnTo>
                      <a:lnTo>
                        <a:pt x="0" y="50"/>
                      </a:lnTo>
                      <a:lnTo>
                        <a:pt x="0" y="51"/>
                      </a:lnTo>
                      <a:lnTo>
                        <a:pt x="0" y="52"/>
                      </a:lnTo>
                      <a:lnTo>
                        <a:pt x="2" y="53"/>
                      </a:lnTo>
                      <a:lnTo>
                        <a:pt x="2" y="55"/>
                      </a:lnTo>
                      <a:lnTo>
                        <a:pt x="3" y="56"/>
                      </a:lnTo>
                      <a:lnTo>
                        <a:pt x="4" y="57"/>
                      </a:lnTo>
                      <a:lnTo>
                        <a:pt x="5" y="58"/>
                      </a:lnTo>
                      <a:lnTo>
                        <a:pt x="6" y="59"/>
                      </a:lnTo>
                      <a:lnTo>
                        <a:pt x="7" y="59"/>
                      </a:lnTo>
                      <a:lnTo>
                        <a:pt x="10" y="60"/>
                      </a:lnTo>
                      <a:lnTo>
                        <a:pt x="11" y="60"/>
                      </a:lnTo>
                      <a:lnTo>
                        <a:pt x="12" y="61"/>
                      </a:lnTo>
                      <a:lnTo>
                        <a:pt x="13" y="61"/>
                      </a:lnTo>
                      <a:lnTo>
                        <a:pt x="15" y="61"/>
                      </a:lnTo>
                      <a:lnTo>
                        <a:pt x="16" y="61"/>
                      </a:lnTo>
                      <a:lnTo>
                        <a:pt x="19" y="61"/>
                      </a:lnTo>
                      <a:lnTo>
                        <a:pt x="20" y="61"/>
                      </a:lnTo>
                      <a:lnTo>
                        <a:pt x="22" y="61"/>
                      </a:lnTo>
                      <a:lnTo>
                        <a:pt x="23" y="61"/>
                      </a:lnTo>
                      <a:lnTo>
                        <a:pt x="25" y="60"/>
                      </a:lnTo>
                      <a:lnTo>
                        <a:pt x="27" y="60"/>
                      </a:lnTo>
                      <a:lnTo>
                        <a:pt x="3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81" name="Freeform 184"/>
                <p:cNvSpPr>
                  <a:spLocks/>
                </p:cNvSpPr>
                <p:nvPr/>
              </p:nvSpPr>
              <p:spPr bwMode="auto">
                <a:xfrm>
                  <a:off x="496" y="328"/>
                  <a:ext cx="119" cy="43"/>
                </a:xfrm>
                <a:custGeom>
                  <a:avLst/>
                  <a:gdLst>
                    <a:gd name="T0" fmla="*/ 108 w 372"/>
                    <a:gd name="T1" fmla="*/ 3 h 132"/>
                    <a:gd name="T2" fmla="*/ 104 w 372"/>
                    <a:gd name="T3" fmla="*/ 10 h 132"/>
                    <a:gd name="T4" fmla="*/ 99 w 372"/>
                    <a:gd name="T5" fmla="*/ 16 h 132"/>
                    <a:gd name="T6" fmla="*/ 94 w 372"/>
                    <a:gd name="T7" fmla="*/ 21 h 132"/>
                    <a:gd name="T8" fmla="*/ 87 w 372"/>
                    <a:gd name="T9" fmla="*/ 25 h 132"/>
                    <a:gd name="T10" fmla="*/ 81 w 372"/>
                    <a:gd name="T11" fmla="*/ 29 h 132"/>
                    <a:gd name="T12" fmla="*/ 74 w 372"/>
                    <a:gd name="T13" fmla="*/ 32 h 132"/>
                    <a:gd name="T14" fmla="*/ 67 w 372"/>
                    <a:gd name="T15" fmla="*/ 34 h 132"/>
                    <a:gd name="T16" fmla="*/ 59 w 372"/>
                    <a:gd name="T17" fmla="*/ 35 h 132"/>
                    <a:gd name="T18" fmla="*/ 52 w 372"/>
                    <a:gd name="T19" fmla="*/ 36 h 132"/>
                    <a:gd name="T20" fmla="*/ 44 w 372"/>
                    <a:gd name="T21" fmla="*/ 36 h 132"/>
                    <a:gd name="T22" fmla="*/ 37 w 372"/>
                    <a:gd name="T23" fmla="*/ 35 h 132"/>
                    <a:gd name="T24" fmla="*/ 30 w 372"/>
                    <a:gd name="T25" fmla="*/ 35 h 132"/>
                    <a:gd name="T26" fmla="*/ 23 w 372"/>
                    <a:gd name="T27" fmla="*/ 33 h 132"/>
                    <a:gd name="T28" fmla="*/ 18 w 372"/>
                    <a:gd name="T29" fmla="*/ 31 h 132"/>
                    <a:gd name="T30" fmla="*/ 12 w 372"/>
                    <a:gd name="T31" fmla="*/ 29 h 132"/>
                    <a:gd name="T32" fmla="*/ 8 w 372"/>
                    <a:gd name="T33" fmla="*/ 27 h 132"/>
                    <a:gd name="T34" fmla="*/ 3 w 372"/>
                    <a:gd name="T35" fmla="*/ 33 h 132"/>
                    <a:gd name="T36" fmla="*/ 9 w 372"/>
                    <a:gd name="T37" fmla="*/ 36 h 132"/>
                    <a:gd name="T38" fmla="*/ 16 w 372"/>
                    <a:gd name="T39" fmla="*/ 39 h 132"/>
                    <a:gd name="T40" fmla="*/ 23 w 372"/>
                    <a:gd name="T41" fmla="*/ 41 h 132"/>
                    <a:gd name="T42" fmla="*/ 31 w 372"/>
                    <a:gd name="T43" fmla="*/ 42 h 132"/>
                    <a:gd name="T44" fmla="*/ 40 w 372"/>
                    <a:gd name="T45" fmla="*/ 43 h 132"/>
                    <a:gd name="T46" fmla="*/ 48 w 372"/>
                    <a:gd name="T47" fmla="*/ 43 h 132"/>
                    <a:gd name="T48" fmla="*/ 57 w 372"/>
                    <a:gd name="T49" fmla="*/ 43 h 132"/>
                    <a:gd name="T50" fmla="*/ 66 w 372"/>
                    <a:gd name="T51" fmla="*/ 41 h 132"/>
                    <a:gd name="T52" fmla="*/ 75 w 372"/>
                    <a:gd name="T53" fmla="*/ 39 h 132"/>
                    <a:gd name="T54" fmla="*/ 83 w 372"/>
                    <a:gd name="T55" fmla="*/ 37 h 132"/>
                    <a:gd name="T56" fmla="*/ 91 w 372"/>
                    <a:gd name="T57" fmla="*/ 33 h 132"/>
                    <a:gd name="T58" fmla="*/ 99 w 372"/>
                    <a:gd name="T59" fmla="*/ 28 h 132"/>
                    <a:gd name="T60" fmla="*/ 106 w 372"/>
                    <a:gd name="T61" fmla="*/ 23 h 132"/>
                    <a:gd name="T62" fmla="*/ 111 w 372"/>
                    <a:gd name="T63" fmla="*/ 16 h 132"/>
                    <a:gd name="T64" fmla="*/ 117 w 372"/>
                    <a:gd name="T65" fmla="*/ 9 h 132"/>
                    <a:gd name="T66" fmla="*/ 108 w 372"/>
                    <a:gd name="T67" fmla="*/ 3 h 132"/>
                    <a:gd name="T68" fmla="*/ 119 w 372"/>
                    <a:gd name="T69" fmla="*/ 4 h 132"/>
                    <a:gd name="T70" fmla="*/ 119 w 372"/>
                    <a:gd name="T71" fmla="*/ 4 h 132"/>
                    <a:gd name="T72" fmla="*/ 119 w 372"/>
                    <a:gd name="T73" fmla="*/ 3 h 132"/>
                    <a:gd name="T74" fmla="*/ 119 w 372"/>
                    <a:gd name="T75" fmla="*/ 2 h 132"/>
                    <a:gd name="T76" fmla="*/ 118 w 372"/>
                    <a:gd name="T77" fmla="*/ 2 h 132"/>
                    <a:gd name="T78" fmla="*/ 117 w 372"/>
                    <a:gd name="T79" fmla="*/ 1 h 132"/>
                    <a:gd name="T80" fmla="*/ 116 w 372"/>
                    <a:gd name="T81" fmla="*/ 1 h 132"/>
                    <a:gd name="T82" fmla="*/ 116 w 372"/>
                    <a:gd name="T83" fmla="*/ 0 h 132"/>
                    <a:gd name="T84" fmla="*/ 115 w 372"/>
                    <a:gd name="T85" fmla="*/ 0 h 132"/>
                    <a:gd name="T86" fmla="*/ 114 w 372"/>
                    <a:gd name="T87" fmla="*/ 0 h 132"/>
                    <a:gd name="T88" fmla="*/ 113 w 372"/>
                    <a:gd name="T89" fmla="*/ 0 h 132"/>
                    <a:gd name="T90" fmla="*/ 111 w 372"/>
                    <a:gd name="T91" fmla="*/ 0 h 132"/>
                    <a:gd name="T92" fmla="*/ 111 w 372"/>
                    <a:gd name="T93" fmla="*/ 1 h 132"/>
                    <a:gd name="T94" fmla="*/ 110 w 372"/>
                    <a:gd name="T95" fmla="*/ 1 h 132"/>
                    <a:gd name="T96" fmla="*/ 109 w 372"/>
                    <a:gd name="T97" fmla="*/ 2 h 132"/>
                    <a:gd name="T98" fmla="*/ 108 w 372"/>
                    <a:gd name="T99" fmla="*/ 2 h 132"/>
                    <a:gd name="T100" fmla="*/ 119 w 372"/>
                    <a:gd name="T101" fmla="*/ 5 h 1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2" h="132">
                      <a:moveTo>
                        <a:pt x="371" y="14"/>
                      </a:moveTo>
                      <a:lnTo>
                        <a:pt x="339" y="8"/>
                      </a:lnTo>
                      <a:lnTo>
                        <a:pt x="332" y="20"/>
                      </a:lnTo>
                      <a:lnTo>
                        <a:pt x="326" y="30"/>
                      </a:lnTo>
                      <a:lnTo>
                        <a:pt x="319" y="40"/>
                      </a:lnTo>
                      <a:lnTo>
                        <a:pt x="311" y="49"/>
                      </a:lnTo>
                      <a:lnTo>
                        <a:pt x="303" y="57"/>
                      </a:lnTo>
                      <a:lnTo>
                        <a:pt x="293" y="65"/>
                      </a:lnTo>
                      <a:lnTo>
                        <a:pt x="284" y="72"/>
                      </a:lnTo>
                      <a:lnTo>
                        <a:pt x="273" y="78"/>
                      </a:lnTo>
                      <a:lnTo>
                        <a:pt x="263" y="83"/>
                      </a:lnTo>
                      <a:lnTo>
                        <a:pt x="253" y="89"/>
                      </a:lnTo>
                      <a:lnTo>
                        <a:pt x="242" y="93"/>
                      </a:lnTo>
                      <a:lnTo>
                        <a:pt x="231" y="97"/>
                      </a:lnTo>
                      <a:lnTo>
                        <a:pt x="220" y="100"/>
                      </a:lnTo>
                      <a:lnTo>
                        <a:pt x="209" y="104"/>
                      </a:lnTo>
                      <a:lnTo>
                        <a:pt x="197" y="106"/>
                      </a:lnTo>
                      <a:lnTo>
                        <a:pt x="185" y="107"/>
                      </a:lnTo>
                      <a:lnTo>
                        <a:pt x="174" y="108"/>
                      </a:lnTo>
                      <a:lnTo>
                        <a:pt x="161" y="109"/>
                      </a:lnTo>
                      <a:lnTo>
                        <a:pt x="150" y="110"/>
                      </a:lnTo>
                      <a:lnTo>
                        <a:pt x="138" y="110"/>
                      </a:lnTo>
                      <a:lnTo>
                        <a:pt x="126" y="109"/>
                      </a:lnTo>
                      <a:lnTo>
                        <a:pt x="115" y="108"/>
                      </a:lnTo>
                      <a:lnTo>
                        <a:pt x="104" y="107"/>
                      </a:lnTo>
                      <a:lnTo>
                        <a:pt x="93" y="106"/>
                      </a:lnTo>
                      <a:lnTo>
                        <a:pt x="83" y="104"/>
                      </a:lnTo>
                      <a:lnTo>
                        <a:pt x="73" y="101"/>
                      </a:lnTo>
                      <a:lnTo>
                        <a:pt x="64" y="99"/>
                      </a:lnTo>
                      <a:lnTo>
                        <a:pt x="55" y="96"/>
                      </a:lnTo>
                      <a:lnTo>
                        <a:pt x="46" y="92"/>
                      </a:lnTo>
                      <a:lnTo>
                        <a:pt x="38" y="89"/>
                      </a:lnTo>
                      <a:lnTo>
                        <a:pt x="31" y="85"/>
                      </a:lnTo>
                      <a:lnTo>
                        <a:pt x="24" y="82"/>
                      </a:lnTo>
                      <a:lnTo>
                        <a:pt x="0" y="98"/>
                      </a:lnTo>
                      <a:lnTo>
                        <a:pt x="8" y="102"/>
                      </a:lnTo>
                      <a:lnTo>
                        <a:pt x="18" y="107"/>
                      </a:lnTo>
                      <a:lnTo>
                        <a:pt x="27" y="112"/>
                      </a:lnTo>
                      <a:lnTo>
                        <a:pt x="39" y="116"/>
                      </a:lnTo>
                      <a:lnTo>
                        <a:pt x="49" y="119"/>
                      </a:lnTo>
                      <a:lnTo>
                        <a:pt x="60" y="123"/>
                      </a:lnTo>
                      <a:lnTo>
                        <a:pt x="73" y="125"/>
                      </a:lnTo>
                      <a:lnTo>
                        <a:pt x="85" y="127"/>
                      </a:lnTo>
                      <a:lnTo>
                        <a:pt x="98" y="130"/>
                      </a:lnTo>
                      <a:lnTo>
                        <a:pt x="110" y="131"/>
                      </a:lnTo>
                      <a:lnTo>
                        <a:pt x="124" y="132"/>
                      </a:lnTo>
                      <a:lnTo>
                        <a:pt x="137" y="132"/>
                      </a:lnTo>
                      <a:lnTo>
                        <a:pt x="151" y="132"/>
                      </a:lnTo>
                      <a:lnTo>
                        <a:pt x="165" y="132"/>
                      </a:lnTo>
                      <a:lnTo>
                        <a:pt x="178" y="131"/>
                      </a:lnTo>
                      <a:lnTo>
                        <a:pt x="192" y="130"/>
                      </a:lnTo>
                      <a:lnTo>
                        <a:pt x="205" y="127"/>
                      </a:lnTo>
                      <a:lnTo>
                        <a:pt x="220" y="124"/>
                      </a:lnTo>
                      <a:lnTo>
                        <a:pt x="234" y="121"/>
                      </a:lnTo>
                      <a:lnTo>
                        <a:pt x="247" y="117"/>
                      </a:lnTo>
                      <a:lnTo>
                        <a:pt x="260" y="113"/>
                      </a:lnTo>
                      <a:lnTo>
                        <a:pt x="272" y="107"/>
                      </a:lnTo>
                      <a:lnTo>
                        <a:pt x="285" y="101"/>
                      </a:lnTo>
                      <a:lnTo>
                        <a:pt x="297" y="95"/>
                      </a:lnTo>
                      <a:lnTo>
                        <a:pt x="309" y="87"/>
                      </a:lnTo>
                      <a:lnTo>
                        <a:pt x="320" y="79"/>
                      </a:lnTo>
                      <a:lnTo>
                        <a:pt x="330" y="70"/>
                      </a:lnTo>
                      <a:lnTo>
                        <a:pt x="340" y="61"/>
                      </a:lnTo>
                      <a:lnTo>
                        <a:pt x="348" y="50"/>
                      </a:lnTo>
                      <a:lnTo>
                        <a:pt x="357" y="39"/>
                      </a:lnTo>
                      <a:lnTo>
                        <a:pt x="365" y="28"/>
                      </a:lnTo>
                      <a:lnTo>
                        <a:pt x="371" y="14"/>
                      </a:lnTo>
                      <a:lnTo>
                        <a:pt x="339" y="8"/>
                      </a:lnTo>
                      <a:lnTo>
                        <a:pt x="371" y="14"/>
                      </a:lnTo>
                      <a:lnTo>
                        <a:pt x="372" y="13"/>
                      </a:lnTo>
                      <a:lnTo>
                        <a:pt x="372" y="12"/>
                      </a:lnTo>
                      <a:lnTo>
                        <a:pt x="372" y="11"/>
                      </a:lnTo>
                      <a:lnTo>
                        <a:pt x="372" y="10"/>
                      </a:lnTo>
                      <a:lnTo>
                        <a:pt x="372" y="8"/>
                      </a:lnTo>
                      <a:lnTo>
                        <a:pt x="371" y="7"/>
                      </a:lnTo>
                      <a:lnTo>
                        <a:pt x="371" y="6"/>
                      </a:lnTo>
                      <a:lnTo>
                        <a:pt x="370" y="6"/>
                      </a:lnTo>
                      <a:lnTo>
                        <a:pt x="370" y="5"/>
                      </a:lnTo>
                      <a:lnTo>
                        <a:pt x="369" y="4"/>
                      </a:lnTo>
                      <a:lnTo>
                        <a:pt x="366" y="3"/>
                      </a:lnTo>
                      <a:lnTo>
                        <a:pt x="364" y="2"/>
                      </a:lnTo>
                      <a:lnTo>
                        <a:pt x="363" y="2"/>
                      </a:lnTo>
                      <a:lnTo>
                        <a:pt x="362" y="0"/>
                      </a:lnTo>
                      <a:lnTo>
                        <a:pt x="360" y="0"/>
                      </a:lnTo>
                      <a:lnTo>
                        <a:pt x="358" y="0"/>
                      </a:lnTo>
                      <a:lnTo>
                        <a:pt x="357" y="0"/>
                      </a:lnTo>
                      <a:lnTo>
                        <a:pt x="355" y="0"/>
                      </a:lnTo>
                      <a:lnTo>
                        <a:pt x="354" y="0"/>
                      </a:lnTo>
                      <a:lnTo>
                        <a:pt x="352" y="0"/>
                      </a:lnTo>
                      <a:lnTo>
                        <a:pt x="350" y="0"/>
                      </a:lnTo>
                      <a:lnTo>
                        <a:pt x="348" y="0"/>
                      </a:lnTo>
                      <a:lnTo>
                        <a:pt x="347" y="2"/>
                      </a:lnTo>
                      <a:lnTo>
                        <a:pt x="346" y="2"/>
                      </a:lnTo>
                      <a:lnTo>
                        <a:pt x="345" y="3"/>
                      </a:lnTo>
                      <a:lnTo>
                        <a:pt x="344" y="3"/>
                      </a:lnTo>
                      <a:lnTo>
                        <a:pt x="343" y="4"/>
                      </a:lnTo>
                      <a:lnTo>
                        <a:pt x="340" y="5"/>
                      </a:lnTo>
                      <a:lnTo>
                        <a:pt x="340" y="6"/>
                      </a:lnTo>
                      <a:lnTo>
                        <a:pt x="339" y="7"/>
                      </a:lnTo>
                      <a:lnTo>
                        <a:pt x="339" y="8"/>
                      </a:lnTo>
                      <a:lnTo>
                        <a:pt x="37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82" name="Freeform 185"/>
                <p:cNvSpPr>
                  <a:spLocks/>
                </p:cNvSpPr>
                <p:nvPr/>
              </p:nvSpPr>
              <p:spPr bwMode="auto">
                <a:xfrm>
                  <a:off x="592" y="331"/>
                  <a:ext cx="23" cy="21"/>
                </a:xfrm>
                <a:custGeom>
                  <a:avLst/>
                  <a:gdLst>
                    <a:gd name="T0" fmla="*/ 10 w 68"/>
                    <a:gd name="T1" fmla="*/ 19 h 64"/>
                    <a:gd name="T2" fmla="*/ 12 w 68"/>
                    <a:gd name="T3" fmla="*/ 18 h 64"/>
                    <a:gd name="T4" fmla="*/ 13 w 68"/>
                    <a:gd name="T5" fmla="*/ 17 h 64"/>
                    <a:gd name="T6" fmla="*/ 14 w 68"/>
                    <a:gd name="T7" fmla="*/ 16 h 64"/>
                    <a:gd name="T8" fmla="*/ 15 w 68"/>
                    <a:gd name="T9" fmla="*/ 15 h 64"/>
                    <a:gd name="T10" fmla="*/ 15 w 68"/>
                    <a:gd name="T11" fmla="*/ 14 h 64"/>
                    <a:gd name="T12" fmla="*/ 16 w 68"/>
                    <a:gd name="T13" fmla="*/ 13 h 64"/>
                    <a:gd name="T14" fmla="*/ 17 w 68"/>
                    <a:gd name="T15" fmla="*/ 12 h 64"/>
                    <a:gd name="T16" fmla="*/ 18 w 68"/>
                    <a:gd name="T17" fmla="*/ 11 h 64"/>
                    <a:gd name="T18" fmla="*/ 19 w 68"/>
                    <a:gd name="T19" fmla="*/ 10 h 64"/>
                    <a:gd name="T20" fmla="*/ 19 w 68"/>
                    <a:gd name="T21" fmla="*/ 9 h 64"/>
                    <a:gd name="T22" fmla="*/ 20 w 68"/>
                    <a:gd name="T23" fmla="*/ 8 h 64"/>
                    <a:gd name="T24" fmla="*/ 21 w 68"/>
                    <a:gd name="T25" fmla="*/ 7 h 64"/>
                    <a:gd name="T26" fmla="*/ 21 w 68"/>
                    <a:gd name="T27" fmla="*/ 5 h 64"/>
                    <a:gd name="T28" fmla="*/ 22 w 68"/>
                    <a:gd name="T29" fmla="*/ 4 h 64"/>
                    <a:gd name="T30" fmla="*/ 23 w 68"/>
                    <a:gd name="T31" fmla="*/ 3 h 64"/>
                    <a:gd name="T32" fmla="*/ 23 w 68"/>
                    <a:gd name="T33" fmla="*/ 2 h 64"/>
                    <a:gd name="T34" fmla="*/ 12 w 68"/>
                    <a:gd name="T35" fmla="*/ 1 h 64"/>
                    <a:gd name="T36" fmla="*/ 11 w 68"/>
                    <a:gd name="T37" fmla="*/ 2 h 64"/>
                    <a:gd name="T38" fmla="*/ 10 w 68"/>
                    <a:gd name="T39" fmla="*/ 2 h 64"/>
                    <a:gd name="T40" fmla="*/ 10 w 68"/>
                    <a:gd name="T41" fmla="*/ 4 h 64"/>
                    <a:gd name="T42" fmla="*/ 9 w 68"/>
                    <a:gd name="T43" fmla="*/ 5 h 64"/>
                    <a:gd name="T44" fmla="*/ 9 w 68"/>
                    <a:gd name="T45" fmla="*/ 5 h 64"/>
                    <a:gd name="T46" fmla="*/ 8 w 68"/>
                    <a:gd name="T47" fmla="*/ 7 h 64"/>
                    <a:gd name="T48" fmla="*/ 7 w 68"/>
                    <a:gd name="T49" fmla="*/ 8 h 64"/>
                    <a:gd name="T50" fmla="*/ 7 w 68"/>
                    <a:gd name="T51" fmla="*/ 8 h 64"/>
                    <a:gd name="T52" fmla="*/ 6 w 68"/>
                    <a:gd name="T53" fmla="*/ 10 h 64"/>
                    <a:gd name="T54" fmla="*/ 5 w 68"/>
                    <a:gd name="T55" fmla="*/ 10 h 64"/>
                    <a:gd name="T56" fmla="*/ 4 w 68"/>
                    <a:gd name="T57" fmla="*/ 11 h 64"/>
                    <a:gd name="T58" fmla="*/ 4 w 68"/>
                    <a:gd name="T59" fmla="*/ 12 h 64"/>
                    <a:gd name="T60" fmla="*/ 3 w 68"/>
                    <a:gd name="T61" fmla="*/ 13 h 64"/>
                    <a:gd name="T62" fmla="*/ 2 w 68"/>
                    <a:gd name="T63" fmla="*/ 14 h 64"/>
                    <a:gd name="T64" fmla="*/ 1 w 68"/>
                    <a:gd name="T65" fmla="*/ 15 h 64"/>
                    <a:gd name="T66" fmla="*/ 1 w 68"/>
                    <a:gd name="T67" fmla="*/ 19 h 64"/>
                    <a:gd name="T68" fmla="*/ 0 w 68"/>
                    <a:gd name="T69" fmla="*/ 16 h 64"/>
                    <a:gd name="T70" fmla="*/ 0 w 68"/>
                    <a:gd name="T71" fmla="*/ 16 h 64"/>
                    <a:gd name="T72" fmla="*/ 0 w 68"/>
                    <a:gd name="T73" fmla="*/ 17 h 64"/>
                    <a:gd name="T74" fmla="*/ 0 w 68"/>
                    <a:gd name="T75" fmla="*/ 18 h 64"/>
                    <a:gd name="T76" fmla="*/ 0 w 68"/>
                    <a:gd name="T77" fmla="*/ 19 h 64"/>
                    <a:gd name="T78" fmla="*/ 1 w 68"/>
                    <a:gd name="T79" fmla="*/ 19 h 64"/>
                    <a:gd name="T80" fmla="*/ 1 w 68"/>
                    <a:gd name="T81" fmla="*/ 20 h 64"/>
                    <a:gd name="T82" fmla="*/ 2 w 68"/>
                    <a:gd name="T83" fmla="*/ 20 h 64"/>
                    <a:gd name="T84" fmla="*/ 3 w 68"/>
                    <a:gd name="T85" fmla="*/ 21 h 64"/>
                    <a:gd name="T86" fmla="*/ 4 w 68"/>
                    <a:gd name="T87" fmla="*/ 21 h 64"/>
                    <a:gd name="T88" fmla="*/ 5 w 68"/>
                    <a:gd name="T89" fmla="*/ 21 h 64"/>
                    <a:gd name="T90" fmla="*/ 6 w 68"/>
                    <a:gd name="T91" fmla="*/ 21 h 64"/>
                    <a:gd name="T92" fmla="*/ 7 w 68"/>
                    <a:gd name="T93" fmla="*/ 21 h 64"/>
                    <a:gd name="T94" fmla="*/ 8 w 68"/>
                    <a:gd name="T95" fmla="*/ 21 h 64"/>
                    <a:gd name="T96" fmla="*/ 9 w 68"/>
                    <a:gd name="T97" fmla="*/ 20 h 64"/>
                    <a:gd name="T98" fmla="*/ 10 w 68"/>
                    <a:gd name="T99" fmla="*/ 19 h 64"/>
                    <a:gd name="T100" fmla="*/ 10 w 68"/>
                    <a:gd name="T101" fmla="*/ 15 h 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8" h="64">
                      <a:moveTo>
                        <a:pt x="30" y="47"/>
                      </a:moveTo>
                      <a:lnTo>
                        <a:pt x="31" y="58"/>
                      </a:lnTo>
                      <a:lnTo>
                        <a:pt x="33" y="57"/>
                      </a:lnTo>
                      <a:lnTo>
                        <a:pt x="35" y="56"/>
                      </a:lnTo>
                      <a:lnTo>
                        <a:pt x="36" y="54"/>
                      </a:lnTo>
                      <a:lnTo>
                        <a:pt x="37" y="53"/>
                      </a:lnTo>
                      <a:lnTo>
                        <a:pt x="38" y="50"/>
                      </a:lnTo>
                      <a:lnTo>
                        <a:pt x="41" y="49"/>
                      </a:lnTo>
                      <a:lnTo>
                        <a:pt x="42" y="48"/>
                      </a:lnTo>
                      <a:lnTo>
                        <a:pt x="43" y="46"/>
                      </a:lnTo>
                      <a:lnTo>
                        <a:pt x="44" y="45"/>
                      </a:lnTo>
                      <a:lnTo>
                        <a:pt x="45" y="43"/>
                      </a:lnTo>
                      <a:lnTo>
                        <a:pt x="47" y="41"/>
                      </a:lnTo>
                      <a:lnTo>
                        <a:pt x="48" y="40"/>
                      </a:lnTo>
                      <a:lnTo>
                        <a:pt x="50" y="38"/>
                      </a:lnTo>
                      <a:lnTo>
                        <a:pt x="50" y="37"/>
                      </a:lnTo>
                      <a:lnTo>
                        <a:pt x="52" y="34"/>
                      </a:lnTo>
                      <a:lnTo>
                        <a:pt x="53" y="33"/>
                      </a:lnTo>
                      <a:lnTo>
                        <a:pt x="54" y="31"/>
                      </a:lnTo>
                      <a:lnTo>
                        <a:pt x="55" y="30"/>
                      </a:lnTo>
                      <a:lnTo>
                        <a:pt x="56" y="29"/>
                      </a:lnTo>
                      <a:lnTo>
                        <a:pt x="56" y="26"/>
                      </a:lnTo>
                      <a:lnTo>
                        <a:pt x="59" y="25"/>
                      </a:lnTo>
                      <a:lnTo>
                        <a:pt x="59" y="23"/>
                      </a:lnTo>
                      <a:lnTo>
                        <a:pt x="60" y="22"/>
                      </a:lnTo>
                      <a:lnTo>
                        <a:pt x="61" y="20"/>
                      </a:lnTo>
                      <a:lnTo>
                        <a:pt x="62" y="19"/>
                      </a:lnTo>
                      <a:lnTo>
                        <a:pt x="63" y="16"/>
                      </a:lnTo>
                      <a:lnTo>
                        <a:pt x="63" y="15"/>
                      </a:lnTo>
                      <a:lnTo>
                        <a:pt x="65" y="13"/>
                      </a:lnTo>
                      <a:lnTo>
                        <a:pt x="65" y="12"/>
                      </a:lnTo>
                      <a:lnTo>
                        <a:pt x="67" y="9"/>
                      </a:lnTo>
                      <a:lnTo>
                        <a:pt x="68" y="8"/>
                      </a:lnTo>
                      <a:lnTo>
                        <a:pt x="68" y="6"/>
                      </a:lnTo>
                      <a:lnTo>
                        <a:pt x="36" y="0"/>
                      </a:lnTo>
                      <a:lnTo>
                        <a:pt x="35" y="2"/>
                      </a:lnTo>
                      <a:lnTo>
                        <a:pt x="34" y="3"/>
                      </a:lnTo>
                      <a:lnTo>
                        <a:pt x="33" y="5"/>
                      </a:lnTo>
                      <a:lnTo>
                        <a:pt x="33" y="6"/>
                      </a:lnTo>
                      <a:lnTo>
                        <a:pt x="31" y="7"/>
                      </a:lnTo>
                      <a:lnTo>
                        <a:pt x="30" y="9"/>
                      </a:lnTo>
                      <a:lnTo>
                        <a:pt x="29" y="11"/>
                      </a:lnTo>
                      <a:lnTo>
                        <a:pt x="29" y="12"/>
                      </a:lnTo>
                      <a:lnTo>
                        <a:pt x="28" y="14"/>
                      </a:lnTo>
                      <a:lnTo>
                        <a:pt x="27" y="15"/>
                      </a:lnTo>
                      <a:lnTo>
                        <a:pt x="26" y="16"/>
                      </a:lnTo>
                      <a:lnTo>
                        <a:pt x="26" y="19"/>
                      </a:lnTo>
                      <a:lnTo>
                        <a:pt x="25" y="20"/>
                      </a:lnTo>
                      <a:lnTo>
                        <a:pt x="24" y="21"/>
                      </a:lnTo>
                      <a:lnTo>
                        <a:pt x="22" y="23"/>
                      </a:lnTo>
                      <a:lnTo>
                        <a:pt x="21" y="24"/>
                      </a:lnTo>
                      <a:lnTo>
                        <a:pt x="20" y="25"/>
                      </a:lnTo>
                      <a:lnTo>
                        <a:pt x="19" y="26"/>
                      </a:lnTo>
                      <a:lnTo>
                        <a:pt x="18" y="29"/>
                      </a:lnTo>
                      <a:lnTo>
                        <a:pt x="17" y="30"/>
                      </a:lnTo>
                      <a:lnTo>
                        <a:pt x="16" y="31"/>
                      </a:lnTo>
                      <a:lnTo>
                        <a:pt x="14" y="33"/>
                      </a:lnTo>
                      <a:lnTo>
                        <a:pt x="13" y="34"/>
                      </a:lnTo>
                      <a:lnTo>
                        <a:pt x="12" y="36"/>
                      </a:lnTo>
                      <a:lnTo>
                        <a:pt x="11" y="37"/>
                      </a:lnTo>
                      <a:lnTo>
                        <a:pt x="10" y="39"/>
                      </a:lnTo>
                      <a:lnTo>
                        <a:pt x="9" y="40"/>
                      </a:lnTo>
                      <a:lnTo>
                        <a:pt x="8" y="41"/>
                      </a:lnTo>
                      <a:lnTo>
                        <a:pt x="7" y="42"/>
                      </a:lnTo>
                      <a:lnTo>
                        <a:pt x="4" y="45"/>
                      </a:lnTo>
                      <a:lnTo>
                        <a:pt x="3" y="46"/>
                      </a:lnTo>
                      <a:lnTo>
                        <a:pt x="2" y="48"/>
                      </a:lnTo>
                      <a:lnTo>
                        <a:pt x="3" y="59"/>
                      </a:lnTo>
                      <a:lnTo>
                        <a:pt x="2" y="48"/>
                      </a:lnTo>
                      <a:lnTo>
                        <a:pt x="1" y="48"/>
                      </a:lnTo>
                      <a:lnTo>
                        <a:pt x="0" y="49"/>
                      </a:lnTo>
                      <a:lnTo>
                        <a:pt x="0" y="50"/>
                      </a:lnTo>
                      <a:lnTo>
                        <a:pt x="0" y="51"/>
                      </a:lnTo>
                      <a:lnTo>
                        <a:pt x="0" y="53"/>
                      </a:lnTo>
                      <a:lnTo>
                        <a:pt x="0" y="54"/>
                      </a:lnTo>
                      <a:lnTo>
                        <a:pt x="0" y="55"/>
                      </a:lnTo>
                      <a:lnTo>
                        <a:pt x="0" y="56"/>
                      </a:lnTo>
                      <a:lnTo>
                        <a:pt x="0" y="57"/>
                      </a:lnTo>
                      <a:lnTo>
                        <a:pt x="1" y="58"/>
                      </a:lnTo>
                      <a:lnTo>
                        <a:pt x="2" y="59"/>
                      </a:lnTo>
                      <a:lnTo>
                        <a:pt x="3" y="59"/>
                      </a:lnTo>
                      <a:lnTo>
                        <a:pt x="4" y="60"/>
                      </a:lnTo>
                      <a:lnTo>
                        <a:pt x="5" y="62"/>
                      </a:lnTo>
                      <a:lnTo>
                        <a:pt x="7" y="62"/>
                      </a:lnTo>
                      <a:lnTo>
                        <a:pt x="8" y="63"/>
                      </a:lnTo>
                      <a:lnTo>
                        <a:pt x="9" y="63"/>
                      </a:lnTo>
                      <a:lnTo>
                        <a:pt x="11" y="64"/>
                      </a:lnTo>
                      <a:lnTo>
                        <a:pt x="12" y="64"/>
                      </a:lnTo>
                      <a:lnTo>
                        <a:pt x="13" y="64"/>
                      </a:lnTo>
                      <a:lnTo>
                        <a:pt x="16" y="64"/>
                      </a:lnTo>
                      <a:lnTo>
                        <a:pt x="17" y="64"/>
                      </a:lnTo>
                      <a:lnTo>
                        <a:pt x="19" y="64"/>
                      </a:lnTo>
                      <a:lnTo>
                        <a:pt x="20" y="64"/>
                      </a:lnTo>
                      <a:lnTo>
                        <a:pt x="22" y="64"/>
                      </a:lnTo>
                      <a:lnTo>
                        <a:pt x="24" y="64"/>
                      </a:lnTo>
                      <a:lnTo>
                        <a:pt x="25" y="63"/>
                      </a:lnTo>
                      <a:lnTo>
                        <a:pt x="26" y="63"/>
                      </a:lnTo>
                      <a:lnTo>
                        <a:pt x="27" y="62"/>
                      </a:lnTo>
                      <a:lnTo>
                        <a:pt x="29" y="62"/>
                      </a:lnTo>
                      <a:lnTo>
                        <a:pt x="30" y="59"/>
                      </a:lnTo>
                      <a:lnTo>
                        <a:pt x="31" y="58"/>
                      </a:lnTo>
                      <a:lnTo>
                        <a:pt x="3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83" name="Freeform 186"/>
                <p:cNvSpPr>
                  <a:spLocks/>
                </p:cNvSpPr>
                <p:nvPr/>
              </p:nvSpPr>
              <p:spPr bwMode="auto">
                <a:xfrm>
                  <a:off x="594" y="317"/>
                  <a:ext cx="182" cy="54"/>
                </a:xfrm>
                <a:custGeom>
                  <a:avLst/>
                  <a:gdLst>
                    <a:gd name="T0" fmla="*/ 171 w 569"/>
                    <a:gd name="T1" fmla="*/ 2 h 172"/>
                    <a:gd name="T2" fmla="*/ 164 w 569"/>
                    <a:gd name="T3" fmla="*/ 13 h 172"/>
                    <a:gd name="T4" fmla="*/ 155 w 569"/>
                    <a:gd name="T5" fmla="*/ 22 h 172"/>
                    <a:gd name="T6" fmla="*/ 146 w 569"/>
                    <a:gd name="T7" fmla="*/ 29 h 172"/>
                    <a:gd name="T8" fmla="*/ 135 w 569"/>
                    <a:gd name="T9" fmla="*/ 35 h 172"/>
                    <a:gd name="T10" fmla="*/ 124 w 569"/>
                    <a:gd name="T11" fmla="*/ 40 h 172"/>
                    <a:gd name="T12" fmla="*/ 112 w 569"/>
                    <a:gd name="T13" fmla="*/ 43 h 172"/>
                    <a:gd name="T14" fmla="*/ 100 w 569"/>
                    <a:gd name="T15" fmla="*/ 46 h 172"/>
                    <a:gd name="T16" fmla="*/ 87 w 569"/>
                    <a:gd name="T17" fmla="*/ 47 h 172"/>
                    <a:gd name="T18" fmla="*/ 75 w 569"/>
                    <a:gd name="T19" fmla="*/ 47 h 172"/>
                    <a:gd name="T20" fmla="*/ 63 w 569"/>
                    <a:gd name="T21" fmla="*/ 46 h 172"/>
                    <a:gd name="T22" fmla="*/ 51 w 569"/>
                    <a:gd name="T23" fmla="*/ 45 h 172"/>
                    <a:gd name="T24" fmla="*/ 40 w 569"/>
                    <a:gd name="T25" fmla="*/ 43 h 172"/>
                    <a:gd name="T26" fmla="*/ 30 w 569"/>
                    <a:gd name="T27" fmla="*/ 40 h 172"/>
                    <a:gd name="T28" fmla="*/ 22 w 569"/>
                    <a:gd name="T29" fmla="*/ 37 h 172"/>
                    <a:gd name="T30" fmla="*/ 14 w 569"/>
                    <a:gd name="T31" fmla="*/ 33 h 172"/>
                    <a:gd name="T32" fmla="*/ 9 w 569"/>
                    <a:gd name="T33" fmla="*/ 30 h 172"/>
                    <a:gd name="T34" fmla="*/ 3 w 569"/>
                    <a:gd name="T35" fmla="*/ 36 h 172"/>
                    <a:gd name="T36" fmla="*/ 11 w 569"/>
                    <a:gd name="T37" fmla="*/ 41 h 172"/>
                    <a:gd name="T38" fmla="*/ 20 w 569"/>
                    <a:gd name="T39" fmla="*/ 45 h 172"/>
                    <a:gd name="T40" fmla="*/ 31 w 569"/>
                    <a:gd name="T41" fmla="*/ 48 h 172"/>
                    <a:gd name="T42" fmla="*/ 43 w 569"/>
                    <a:gd name="T43" fmla="*/ 51 h 172"/>
                    <a:gd name="T44" fmla="*/ 55 w 569"/>
                    <a:gd name="T45" fmla="*/ 53 h 172"/>
                    <a:gd name="T46" fmla="*/ 68 w 569"/>
                    <a:gd name="T47" fmla="*/ 54 h 172"/>
                    <a:gd name="T48" fmla="*/ 82 w 569"/>
                    <a:gd name="T49" fmla="*/ 54 h 172"/>
                    <a:gd name="T50" fmla="*/ 95 w 569"/>
                    <a:gd name="T51" fmla="*/ 53 h 172"/>
                    <a:gd name="T52" fmla="*/ 109 w 569"/>
                    <a:gd name="T53" fmla="*/ 51 h 172"/>
                    <a:gd name="T54" fmla="*/ 123 w 569"/>
                    <a:gd name="T55" fmla="*/ 48 h 172"/>
                    <a:gd name="T56" fmla="*/ 136 w 569"/>
                    <a:gd name="T57" fmla="*/ 44 h 172"/>
                    <a:gd name="T58" fmla="*/ 148 w 569"/>
                    <a:gd name="T59" fmla="*/ 38 h 172"/>
                    <a:gd name="T60" fmla="*/ 159 w 569"/>
                    <a:gd name="T61" fmla="*/ 30 h 172"/>
                    <a:gd name="T62" fmla="*/ 170 w 569"/>
                    <a:gd name="T63" fmla="*/ 21 h 172"/>
                    <a:gd name="T64" fmla="*/ 178 w 569"/>
                    <a:gd name="T65" fmla="*/ 11 h 172"/>
                    <a:gd name="T66" fmla="*/ 171 w 569"/>
                    <a:gd name="T67" fmla="*/ 2 h 172"/>
                    <a:gd name="T68" fmla="*/ 182 w 569"/>
                    <a:gd name="T69" fmla="*/ 4 h 172"/>
                    <a:gd name="T70" fmla="*/ 182 w 569"/>
                    <a:gd name="T71" fmla="*/ 3 h 172"/>
                    <a:gd name="T72" fmla="*/ 182 w 569"/>
                    <a:gd name="T73" fmla="*/ 3 h 172"/>
                    <a:gd name="T74" fmla="*/ 182 w 569"/>
                    <a:gd name="T75" fmla="*/ 2 h 172"/>
                    <a:gd name="T76" fmla="*/ 181 w 569"/>
                    <a:gd name="T77" fmla="*/ 1 h 172"/>
                    <a:gd name="T78" fmla="*/ 181 w 569"/>
                    <a:gd name="T79" fmla="*/ 1 h 172"/>
                    <a:gd name="T80" fmla="*/ 180 w 569"/>
                    <a:gd name="T81" fmla="*/ 1 h 172"/>
                    <a:gd name="T82" fmla="*/ 179 w 569"/>
                    <a:gd name="T83" fmla="*/ 0 h 172"/>
                    <a:gd name="T84" fmla="*/ 178 w 569"/>
                    <a:gd name="T85" fmla="*/ 0 h 172"/>
                    <a:gd name="T86" fmla="*/ 177 w 569"/>
                    <a:gd name="T87" fmla="*/ 0 h 172"/>
                    <a:gd name="T88" fmla="*/ 176 w 569"/>
                    <a:gd name="T89" fmla="*/ 0 h 172"/>
                    <a:gd name="T90" fmla="*/ 175 w 569"/>
                    <a:gd name="T91" fmla="*/ 0 h 172"/>
                    <a:gd name="T92" fmla="*/ 174 w 569"/>
                    <a:gd name="T93" fmla="*/ 0 h 172"/>
                    <a:gd name="T94" fmla="*/ 173 w 569"/>
                    <a:gd name="T95" fmla="*/ 1 h 172"/>
                    <a:gd name="T96" fmla="*/ 172 w 569"/>
                    <a:gd name="T97" fmla="*/ 1 h 172"/>
                    <a:gd name="T98" fmla="*/ 171 w 569"/>
                    <a:gd name="T99" fmla="*/ 2 h 172"/>
                    <a:gd name="T100" fmla="*/ 182 w 569"/>
                    <a:gd name="T101" fmla="*/ 4 h 1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69" h="172">
                      <a:moveTo>
                        <a:pt x="568" y="14"/>
                      </a:moveTo>
                      <a:lnTo>
                        <a:pt x="535" y="7"/>
                      </a:lnTo>
                      <a:lnTo>
                        <a:pt x="525" y="25"/>
                      </a:lnTo>
                      <a:lnTo>
                        <a:pt x="513" y="41"/>
                      </a:lnTo>
                      <a:lnTo>
                        <a:pt x="500" y="55"/>
                      </a:lnTo>
                      <a:lnTo>
                        <a:pt x="486" y="70"/>
                      </a:lnTo>
                      <a:lnTo>
                        <a:pt x="472" y="81"/>
                      </a:lnTo>
                      <a:lnTo>
                        <a:pt x="456" y="93"/>
                      </a:lnTo>
                      <a:lnTo>
                        <a:pt x="440" y="103"/>
                      </a:lnTo>
                      <a:lnTo>
                        <a:pt x="423" y="112"/>
                      </a:lnTo>
                      <a:lnTo>
                        <a:pt x="405" y="120"/>
                      </a:lnTo>
                      <a:lnTo>
                        <a:pt x="387" y="127"/>
                      </a:lnTo>
                      <a:lnTo>
                        <a:pt x="369" y="132"/>
                      </a:lnTo>
                      <a:lnTo>
                        <a:pt x="350" y="138"/>
                      </a:lnTo>
                      <a:lnTo>
                        <a:pt x="331" y="141"/>
                      </a:lnTo>
                      <a:lnTo>
                        <a:pt x="312" y="145"/>
                      </a:lnTo>
                      <a:lnTo>
                        <a:pt x="293" y="147"/>
                      </a:lnTo>
                      <a:lnTo>
                        <a:pt x="273" y="149"/>
                      </a:lnTo>
                      <a:lnTo>
                        <a:pt x="254" y="149"/>
                      </a:lnTo>
                      <a:lnTo>
                        <a:pt x="235" y="149"/>
                      </a:lnTo>
                      <a:lnTo>
                        <a:pt x="216" y="149"/>
                      </a:lnTo>
                      <a:lnTo>
                        <a:pt x="196" y="148"/>
                      </a:lnTo>
                      <a:lnTo>
                        <a:pt x="178" y="146"/>
                      </a:lnTo>
                      <a:lnTo>
                        <a:pt x="160" y="144"/>
                      </a:lnTo>
                      <a:lnTo>
                        <a:pt x="143" y="140"/>
                      </a:lnTo>
                      <a:lnTo>
                        <a:pt x="126" y="137"/>
                      </a:lnTo>
                      <a:lnTo>
                        <a:pt x="110" y="132"/>
                      </a:lnTo>
                      <a:lnTo>
                        <a:pt x="95" y="128"/>
                      </a:lnTo>
                      <a:lnTo>
                        <a:pt x="81" y="123"/>
                      </a:lnTo>
                      <a:lnTo>
                        <a:pt x="68" y="118"/>
                      </a:lnTo>
                      <a:lnTo>
                        <a:pt x="56" y="112"/>
                      </a:lnTo>
                      <a:lnTo>
                        <a:pt x="44" y="106"/>
                      </a:lnTo>
                      <a:lnTo>
                        <a:pt x="35" y="101"/>
                      </a:lnTo>
                      <a:lnTo>
                        <a:pt x="27" y="94"/>
                      </a:lnTo>
                      <a:lnTo>
                        <a:pt x="0" y="107"/>
                      </a:lnTo>
                      <a:lnTo>
                        <a:pt x="10" y="115"/>
                      </a:lnTo>
                      <a:lnTo>
                        <a:pt x="22" y="123"/>
                      </a:lnTo>
                      <a:lnTo>
                        <a:pt x="35" y="130"/>
                      </a:lnTo>
                      <a:lnTo>
                        <a:pt x="49" y="136"/>
                      </a:lnTo>
                      <a:lnTo>
                        <a:pt x="64" y="143"/>
                      </a:lnTo>
                      <a:lnTo>
                        <a:pt x="79" y="148"/>
                      </a:lnTo>
                      <a:lnTo>
                        <a:pt x="96" y="153"/>
                      </a:lnTo>
                      <a:lnTo>
                        <a:pt x="115" y="157"/>
                      </a:lnTo>
                      <a:lnTo>
                        <a:pt x="133" y="162"/>
                      </a:lnTo>
                      <a:lnTo>
                        <a:pt x="152" y="165"/>
                      </a:lnTo>
                      <a:lnTo>
                        <a:pt x="172" y="168"/>
                      </a:lnTo>
                      <a:lnTo>
                        <a:pt x="192" y="170"/>
                      </a:lnTo>
                      <a:lnTo>
                        <a:pt x="212" y="171"/>
                      </a:lnTo>
                      <a:lnTo>
                        <a:pt x="234" y="172"/>
                      </a:lnTo>
                      <a:lnTo>
                        <a:pt x="255" y="172"/>
                      </a:lnTo>
                      <a:lnTo>
                        <a:pt x="277" y="171"/>
                      </a:lnTo>
                      <a:lnTo>
                        <a:pt x="298" y="170"/>
                      </a:lnTo>
                      <a:lnTo>
                        <a:pt x="319" y="166"/>
                      </a:lnTo>
                      <a:lnTo>
                        <a:pt x="340" y="163"/>
                      </a:lnTo>
                      <a:lnTo>
                        <a:pt x="362" y="158"/>
                      </a:lnTo>
                      <a:lnTo>
                        <a:pt x="383" y="153"/>
                      </a:lnTo>
                      <a:lnTo>
                        <a:pt x="404" y="146"/>
                      </a:lnTo>
                      <a:lnTo>
                        <a:pt x="424" y="139"/>
                      </a:lnTo>
                      <a:lnTo>
                        <a:pt x="443" y="130"/>
                      </a:lnTo>
                      <a:lnTo>
                        <a:pt x="463" y="120"/>
                      </a:lnTo>
                      <a:lnTo>
                        <a:pt x="481" y="109"/>
                      </a:lnTo>
                      <a:lnTo>
                        <a:pt x="498" y="96"/>
                      </a:lnTo>
                      <a:lnTo>
                        <a:pt x="515" y="83"/>
                      </a:lnTo>
                      <a:lnTo>
                        <a:pt x="530" y="68"/>
                      </a:lnTo>
                      <a:lnTo>
                        <a:pt x="544" y="51"/>
                      </a:lnTo>
                      <a:lnTo>
                        <a:pt x="557" y="34"/>
                      </a:lnTo>
                      <a:lnTo>
                        <a:pt x="568" y="14"/>
                      </a:lnTo>
                      <a:lnTo>
                        <a:pt x="535" y="7"/>
                      </a:lnTo>
                      <a:lnTo>
                        <a:pt x="568" y="14"/>
                      </a:lnTo>
                      <a:lnTo>
                        <a:pt x="568" y="13"/>
                      </a:lnTo>
                      <a:lnTo>
                        <a:pt x="569" y="12"/>
                      </a:lnTo>
                      <a:lnTo>
                        <a:pt x="569" y="11"/>
                      </a:lnTo>
                      <a:lnTo>
                        <a:pt x="569" y="10"/>
                      </a:lnTo>
                      <a:lnTo>
                        <a:pt x="569" y="9"/>
                      </a:lnTo>
                      <a:lnTo>
                        <a:pt x="568" y="8"/>
                      </a:lnTo>
                      <a:lnTo>
                        <a:pt x="568" y="7"/>
                      </a:lnTo>
                      <a:lnTo>
                        <a:pt x="567" y="5"/>
                      </a:lnTo>
                      <a:lnTo>
                        <a:pt x="567" y="4"/>
                      </a:lnTo>
                      <a:lnTo>
                        <a:pt x="566" y="4"/>
                      </a:lnTo>
                      <a:lnTo>
                        <a:pt x="565" y="3"/>
                      </a:lnTo>
                      <a:lnTo>
                        <a:pt x="562" y="2"/>
                      </a:lnTo>
                      <a:lnTo>
                        <a:pt x="560" y="1"/>
                      </a:lnTo>
                      <a:lnTo>
                        <a:pt x="559" y="1"/>
                      </a:lnTo>
                      <a:lnTo>
                        <a:pt x="558" y="1"/>
                      </a:lnTo>
                      <a:lnTo>
                        <a:pt x="556" y="0"/>
                      </a:lnTo>
                      <a:lnTo>
                        <a:pt x="555" y="0"/>
                      </a:lnTo>
                      <a:lnTo>
                        <a:pt x="553" y="0"/>
                      </a:lnTo>
                      <a:lnTo>
                        <a:pt x="551" y="0"/>
                      </a:lnTo>
                      <a:lnTo>
                        <a:pt x="550" y="0"/>
                      </a:lnTo>
                      <a:lnTo>
                        <a:pt x="549" y="0"/>
                      </a:lnTo>
                      <a:lnTo>
                        <a:pt x="547" y="0"/>
                      </a:lnTo>
                      <a:lnTo>
                        <a:pt x="545" y="1"/>
                      </a:lnTo>
                      <a:lnTo>
                        <a:pt x="544" y="1"/>
                      </a:lnTo>
                      <a:lnTo>
                        <a:pt x="542" y="1"/>
                      </a:lnTo>
                      <a:lnTo>
                        <a:pt x="541" y="2"/>
                      </a:lnTo>
                      <a:lnTo>
                        <a:pt x="540" y="3"/>
                      </a:lnTo>
                      <a:lnTo>
                        <a:pt x="539" y="4"/>
                      </a:lnTo>
                      <a:lnTo>
                        <a:pt x="538" y="4"/>
                      </a:lnTo>
                      <a:lnTo>
                        <a:pt x="536" y="5"/>
                      </a:lnTo>
                      <a:lnTo>
                        <a:pt x="535" y="7"/>
                      </a:lnTo>
                      <a:lnTo>
                        <a:pt x="56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84" name="Freeform 187"/>
                <p:cNvSpPr>
                  <a:spLocks/>
                </p:cNvSpPr>
                <p:nvPr/>
              </p:nvSpPr>
              <p:spPr bwMode="auto">
                <a:xfrm>
                  <a:off x="747" y="319"/>
                  <a:ext cx="29" cy="27"/>
                </a:xfrm>
                <a:custGeom>
                  <a:avLst/>
                  <a:gdLst>
                    <a:gd name="T0" fmla="*/ 10 w 91"/>
                    <a:gd name="T1" fmla="*/ 25 h 86"/>
                    <a:gd name="T2" fmla="*/ 12 w 91"/>
                    <a:gd name="T3" fmla="*/ 24 h 86"/>
                    <a:gd name="T4" fmla="*/ 13 w 91"/>
                    <a:gd name="T5" fmla="*/ 23 h 86"/>
                    <a:gd name="T6" fmla="*/ 15 w 91"/>
                    <a:gd name="T7" fmla="*/ 21 h 86"/>
                    <a:gd name="T8" fmla="*/ 16 w 91"/>
                    <a:gd name="T9" fmla="*/ 20 h 86"/>
                    <a:gd name="T10" fmla="*/ 17 w 91"/>
                    <a:gd name="T11" fmla="*/ 19 h 86"/>
                    <a:gd name="T12" fmla="*/ 18 w 91"/>
                    <a:gd name="T13" fmla="*/ 17 h 86"/>
                    <a:gd name="T14" fmla="*/ 20 w 91"/>
                    <a:gd name="T15" fmla="*/ 16 h 86"/>
                    <a:gd name="T16" fmla="*/ 21 w 91"/>
                    <a:gd name="T17" fmla="*/ 14 h 86"/>
                    <a:gd name="T18" fmla="*/ 22 w 91"/>
                    <a:gd name="T19" fmla="*/ 13 h 86"/>
                    <a:gd name="T20" fmla="*/ 23 w 91"/>
                    <a:gd name="T21" fmla="*/ 12 h 86"/>
                    <a:gd name="T22" fmla="*/ 24 w 91"/>
                    <a:gd name="T23" fmla="*/ 10 h 86"/>
                    <a:gd name="T24" fmla="*/ 25 w 91"/>
                    <a:gd name="T25" fmla="*/ 8 h 86"/>
                    <a:gd name="T26" fmla="*/ 26 w 91"/>
                    <a:gd name="T27" fmla="*/ 7 h 86"/>
                    <a:gd name="T28" fmla="*/ 27 w 91"/>
                    <a:gd name="T29" fmla="*/ 6 h 86"/>
                    <a:gd name="T30" fmla="*/ 28 w 91"/>
                    <a:gd name="T31" fmla="*/ 4 h 86"/>
                    <a:gd name="T32" fmla="*/ 29 w 91"/>
                    <a:gd name="T33" fmla="*/ 2 h 86"/>
                    <a:gd name="T34" fmla="*/ 18 w 91"/>
                    <a:gd name="T35" fmla="*/ 1 h 86"/>
                    <a:gd name="T36" fmla="*/ 18 w 91"/>
                    <a:gd name="T37" fmla="*/ 2 h 86"/>
                    <a:gd name="T38" fmla="*/ 17 w 91"/>
                    <a:gd name="T39" fmla="*/ 4 h 86"/>
                    <a:gd name="T40" fmla="*/ 16 w 91"/>
                    <a:gd name="T41" fmla="*/ 5 h 86"/>
                    <a:gd name="T42" fmla="*/ 15 w 91"/>
                    <a:gd name="T43" fmla="*/ 7 h 86"/>
                    <a:gd name="T44" fmla="*/ 14 w 91"/>
                    <a:gd name="T45" fmla="*/ 8 h 86"/>
                    <a:gd name="T46" fmla="*/ 13 w 91"/>
                    <a:gd name="T47" fmla="*/ 9 h 86"/>
                    <a:gd name="T48" fmla="*/ 12 w 91"/>
                    <a:gd name="T49" fmla="*/ 11 h 86"/>
                    <a:gd name="T50" fmla="*/ 11 w 91"/>
                    <a:gd name="T51" fmla="*/ 12 h 86"/>
                    <a:gd name="T52" fmla="*/ 10 w 91"/>
                    <a:gd name="T53" fmla="*/ 13 h 86"/>
                    <a:gd name="T54" fmla="*/ 8 w 91"/>
                    <a:gd name="T55" fmla="*/ 14 h 86"/>
                    <a:gd name="T56" fmla="*/ 7 w 91"/>
                    <a:gd name="T57" fmla="*/ 15 h 86"/>
                    <a:gd name="T58" fmla="*/ 6 w 91"/>
                    <a:gd name="T59" fmla="*/ 17 h 86"/>
                    <a:gd name="T60" fmla="*/ 5 w 91"/>
                    <a:gd name="T61" fmla="*/ 18 h 86"/>
                    <a:gd name="T62" fmla="*/ 3 w 91"/>
                    <a:gd name="T63" fmla="*/ 19 h 86"/>
                    <a:gd name="T64" fmla="*/ 2 w 91"/>
                    <a:gd name="T65" fmla="*/ 20 h 86"/>
                    <a:gd name="T66" fmla="*/ 1 w 91"/>
                    <a:gd name="T67" fmla="*/ 25 h 86"/>
                    <a:gd name="T68" fmla="*/ 1 w 91"/>
                    <a:gd name="T69" fmla="*/ 22 h 86"/>
                    <a:gd name="T70" fmla="*/ 0 w 91"/>
                    <a:gd name="T71" fmla="*/ 22 h 86"/>
                    <a:gd name="T72" fmla="*/ 0 w 91"/>
                    <a:gd name="T73" fmla="*/ 23 h 86"/>
                    <a:gd name="T74" fmla="*/ 0 w 91"/>
                    <a:gd name="T75" fmla="*/ 24 h 86"/>
                    <a:gd name="T76" fmla="*/ 0 w 91"/>
                    <a:gd name="T77" fmla="*/ 24 h 86"/>
                    <a:gd name="T78" fmla="*/ 1 w 91"/>
                    <a:gd name="T79" fmla="*/ 25 h 86"/>
                    <a:gd name="T80" fmla="*/ 1 w 91"/>
                    <a:gd name="T81" fmla="*/ 25 h 86"/>
                    <a:gd name="T82" fmla="*/ 2 w 91"/>
                    <a:gd name="T83" fmla="*/ 26 h 86"/>
                    <a:gd name="T84" fmla="*/ 3 w 91"/>
                    <a:gd name="T85" fmla="*/ 26 h 86"/>
                    <a:gd name="T86" fmla="*/ 4 w 91"/>
                    <a:gd name="T87" fmla="*/ 27 h 86"/>
                    <a:gd name="T88" fmla="*/ 5 w 91"/>
                    <a:gd name="T89" fmla="*/ 27 h 86"/>
                    <a:gd name="T90" fmla="*/ 6 w 91"/>
                    <a:gd name="T91" fmla="*/ 27 h 86"/>
                    <a:gd name="T92" fmla="*/ 7 w 91"/>
                    <a:gd name="T93" fmla="*/ 27 h 86"/>
                    <a:gd name="T94" fmla="*/ 8 w 91"/>
                    <a:gd name="T95" fmla="*/ 27 h 86"/>
                    <a:gd name="T96" fmla="*/ 9 w 91"/>
                    <a:gd name="T97" fmla="*/ 26 h 86"/>
                    <a:gd name="T98" fmla="*/ 10 w 91"/>
                    <a:gd name="T99" fmla="*/ 25 h 86"/>
                    <a:gd name="T100" fmla="*/ 10 w 91"/>
                    <a:gd name="T101" fmla="*/ 22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1" h="86">
                      <a:moveTo>
                        <a:pt x="32" y="69"/>
                      </a:moveTo>
                      <a:lnTo>
                        <a:pt x="32" y="81"/>
                      </a:lnTo>
                      <a:lnTo>
                        <a:pt x="34" y="79"/>
                      </a:lnTo>
                      <a:lnTo>
                        <a:pt x="37" y="77"/>
                      </a:lnTo>
                      <a:lnTo>
                        <a:pt x="39" y="74"/>
                      </a:lnTo>
                      <a:lnTo>
                        <a:pt x="41" y="72"/>
                      </a:lnTo>
                      <a:lnTo>
                        <a:pt x="43" y="70"/>
                      </a:lnTo>
                      <a:lnTo>
                        <a:pt x="46" y="68"/>
                      </a:lnTo>
                      <a:lnTo>
                        <a:pt x="48" y="65"/>
                      </a:lnTo>
                      <a:lnTo>
                        <a:pt x="50" y="63"/>
                      </a:lnTo>
                      <a:lnTo>
                        <a:pt x="52" y="61"/>
                      </a:lnTo>
                      <a:lnTo>
                        <a:pt x="54" y="59"/>
                      </a:lnTo>
                      <a:lnTo>
                        <a:pt x="56" y="56"/>
                      </a:lnTo>
                      <a:lnTo>
                        <a:pt x="58" y="54"/>
                      </a:lnTo>
                      <a:lnTo>
                        <a:pt x="60" y="53"/>
                      </a:lnTo>
                      <a:lnTo>
                        <a:pt x="62" y="51"/>
                      </a:lnTo>
                      <a:lnTo>
                        <a:pt x="64" y="48"/>
                      </a:lnTo>
                      <a:lnTo>
                        <a:pt x="66" y="46"/>
                      </a:lnTo>
                      <a:lnTo>
                        <a:pt x="67" y="44"/>
                      </a:lnTo>
                      <a:lnTo>
                        <a:pt x="69" y="42"/>
                      </a:lnTo>
                      <a:lnTo>
                        <a:pt x="71" y="39"/>
                      </a:lnTo>
                      <a:lnTo>
                        <a:pt x="73" y="37"/>
                      </a:lnTo>
                      <a:lnTo>
                        <a:pt x="74" y="35"/>
                      </a:lnTo>
                      <a:lnTo>
                        <a:pt x="76" y="32"/>
                      </a:lnTo>
                      <a:lnTo>
                        <a:pt x="77" y="30"/>
                      </a:lnTo>
                      <a:lnTo>
                        <a:pt x="80" y="27"/>
                      </a:lnTo>
                      <a:lnTo>
                        <a:pt x="81" y="24"/>
                      </a:lnTo>
                      <a:lnTo>
                        <a:pt x="82" y="22"/>
                      </a:lnTo>
                      <a:lnTo>
                        <a:pt x="84" y="20"/>
                      </a:lnTo>
                      <a:lnTo>
                        <a:pt x="85" y="18"/>
                      </a:lnTo>
                      <a:lnTo>
                        <a:pt x="86" y="15"/>
                      </a:lnTo>
                      <a:lnTo>
                        <a:pt x="89" y="12"/>
                      </a:lnTo>
                      <a:lnTo>
                        <a:pt x="90" y="10"/>
                      </a:lnTo>
                      <a:lnTo>
                        <a:pt x="91" y="7"/>
                      </a:lnTo>
                      <a:lnTo>
                        <a:pt x="58" y="0"/>
                      </a:lnTo>
                      <a:lnTo>
                        <a:pt x="57" y="3"/>
                      </a:lnTo>
                      <a:lnTo>
                        <a:pt x="56" y="5"/>
                      </a:lnTo>
                      <a:lnTo>
                        <a:pt x="55" y="7"/>
                      </a:lnTo>
                      <a:lnTo>
                        <a:pt x="54" y="10"/>
                      </a:lnTo>
                      <a:lnTo>
                        <a:pt x="52" y="12"/>
                      </a:lnTo>
                      <a:lnTo>
                        <a:pt x="50" y="14"/>
                      </a:lnTo>
                      <a:lnTo>
                        <a:pt x="49" y="17"/>
                      </a:lnTo>
                      <a:lnTo>
                        <a:pt x="48" y="19"/>
                      </a:lnTo>
                      <a:lnTo>
                        <a:pt x="46" y="21"/>
                      </a:lnTo>
                      <a:lnTo>
                        <a:pt x="45" y="23"/>
                      </a:lnTo>
                      <a:lnTo>
                        <a:pt x="43" y="24"/>
                      </a:lnTo>
                      <a:lnTo>
                        <a:pt x="41" y="27"/>
                      </a:lnTo>
                      <a:lnTo>
                        <a:pt x="40" y="29"/>
                      </a:lnTo>
                      <a:lnTo>
                        <a:pt x="39" y="31"/>
                      </a:lnTo>
                      <a:lnTo>
                        <a:pt x="38" y="34"/>
                      </a:lnTo>
                      <a:lnTo>
                        <a:pt x="35" y="35"/>
                      </a:lnTo>
                      <a:lnTo>
                        <a:pt x="34" y="37"/>
                      </a:lnTo>
                      <a:lnTo>
                        <a:pt x="32" y="39"/>
                      </a:lnTo>
                      <a:lnTo>
                        <a:pt x="31" y="42"/>
                      </a:lnTo>
                      <a:lnTo>
                        <a:pt x="29" y="44"/>
                      </a:lnTo>
                      <a:lnTo>
                        <a:pt x="26" y="45"/>
                      </a:lnTo>
                      <a:lnTo>
                        <a:pt x="25" y="47"/>
                      </a:lnTo>
                      <a:lnTo>
                        <a:pt x="23" y="49"/>
                      </a:lnTo>
                      <a:lnTo>
                        <a:pt x="21" y="52"/>
                      </a:lnTo>
                      <a:lnTo>
                        <a:pt x="18" y="53"/>
                      </a:lnTo>
                      <a:lnTo>
                        <a:pt x="17" y="55"/>
                      </a:lnTo>
                      <a:lnTo>
                        <a:pt x="15" y="57"/>
                      </a:lnTo>
                      <a:lnTo>
                        <a:pt x="13" y="60"/>
                      </a:lnTo>
                      <a:lnTo>
                        <a:pt x="10" y="61"/>
                      </a:lnTo>
                      <a:lnTo>
                        <a:pt x="8" y="63"/>
                      </a:lnTo>
                      <a:lnTo>
                        <a:pt x="6" y="65"/>
                      </a:lnTo>
                      <a:lnTo>
                        <a:pt x="4" y="68"/>
                      </a:lnTo>
                      <a:lnTo>
                        <a:pt x="3" y="79"/>
                      </a:lnTo>
                      <a:lnTo>
                        <a:pt x="4" y="68"/>
                      </a:lnTo>
                      <a:lnTo>
                        <a:pt x="3" y="69"/>
                      </a:lnTo>
                      <a:lnTo>
                        <a:pt x="1" y="70"/>
                      </a:lnTo>
                      <a:lnTo>
                        <a:pt x="1" y="71"/>
                      </a:lnTo>
                      <a:lnTo>
                        <a:pt x="0" y="72"/>
                      </a:lnTo>
                      <a:lnTo>
                        <a:pt x="0" y="73"/>
                      </a:lnTo>
                      <a:lnTo>
                        <a:pt x="0" y="74"/>
                      </a:lnTo>
                      <a:lnTo>
                        <a:pt x="0" y="76"/>
                      </a:lnTo>
                      <a:lnTo>
                        <a:pt x="0" y="77"/>
                      </a:lnTo>
                      <a:lnTo>
                        <a:pt x="1" y="77"/>
                      </a:lnTo>
                      <a:lnTo>
                        <a:pt x="1" y="79"/>
                      </a:lnTo>
                      <a:lnTo>
                        <a:pt x="3" y="79"/>
                      </a:lnTo>
                      <a:lnTo>
                        <a:pt x="3" y="80"/>
                      </a:lnTo>
                      <a:lnTo>
                        <a:pt x="4" y="81"/>
                      </a:lnTo>
                      <a:lnTo>
                        <a:pt x="5" y="82"/>
                      </a:lnTo>
                      <a:lnTo>
                        <a:pt x="6" y="82"/>
                      </a:lnTo>
                      <a:lnTo>
                        <a:pt x="8" y="83"/>
                      </a:lnTo>
                      <a:lnTo>
                        <a:pt x="10" y="85"/>
                      </a:lnTo>
                      <a:lnTo>
                        <a:pt x="12" y="85"/>
                      </a:lnTo>
                      <a:lnTo>
                        <a:pt x="13" y="85"/>
                      </a:lnTo>
                      <a:lnTo>
                        <a:pt x="15" y="85"/>
                      </a:lnTo>
                      <a:lnTo>
                        <a:pt x="16" y="86"/>
                      </a:lnTo>
                      <a:lnTo>
                        <a:pt x="18" y="86"/>
                      </a:lnTo>
                      <a:lnTo>
                        <a:pt x="20" y="86"/>
                      </a:lnTo>
                      <a:lnTo>
                        <a:pt x="22" y="85"/>
                      </a:lnTo>
                      <a:lnTo>
                        <a:pt x="23" y="85"/>
                      </a:lnTo>
                      <a:lnTo>
                        <a:pt x="24" y="85"/>
                      </a:lnTo>
                      <a:lnTo>
                        <a:pt x="26" y="83"/>
                      </a:lnTo>
                      <a:lnTo>
                        <a:pt x="28" y="83"/>
                      </a:lnTo>
                      <a:lnTo>
                        <a:pt x="29" y="82"/>
                      </a:lnTo>
                      <a:lnTo>
                        <a:pt x="31" y="81"/>
                      </a:lnTo>
                      <a:lnTo>
                        <a:pt x="32" y="81"/>
                      </a:lnTo>
                      <a:lnTo>
                        <a:pt x="32"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85" name="Freeform 188"/>
                <p:cNvSpPr>
                  <a:spLocks/>
                </p:cNvSpPr>
                <p:nvPr/>
              </p:nvSpPr>
              <p:spPr bwMode="auto">
                <a:xfrm>
                  <a:off x="749" y="320"/>
                  <a:ext cx="114" cy="38"/>
                </a:xfrm>
                <a:custGeom>
                  <a:avLst/>
                  <a:gdLst>
                    <a:gd name="T0" fmla="*/ 103 w 354"/>
                    <a:gd name="T1" fmla="*/ 3 h 118"/>
                    <a:gd name="T2" fmla="*/ 99 w 354"/>
                    <a:gd name="T3" fmla="*/ 10 h 118"/>
                    <a:gd name="T4" fmla="*/ 93 w 354"/>
                    <a:gd name="T5" fmla="*/ 16 h 118"/>
                    <a:gd name="T6" fmla="*/ 87 w 354"/>
                    <a:gd name="T7" fmla="*/ 21 h 118"/>
                    <a:gd name="T8" fmla="*/ 80 w 354"/>
                    <a:gd name="T9" fmla="*/ 24 h 118"/>
                    <a:gd name="T10" fmla="*/ 73 w 354"/>
                    <a:gd name="T11" fmla="*/ 28 h 118"/>
                    <a:gd name="T12" fmla="*/ 66 w 354"/>
                    <a:gd name="T13" fmla="*/ 29 h 118"/>
                    <a:gd name="T14" fmla="*/ 59 w 354"/>
                    <a:gd name="T15" fmla="*/ 31 h 118"/>
                    <a:gd name="T16" fmla="*/ 52 w 354"/>
                    <a:gd name="T17" fmla="*/ 31 h 118"/>
                    <a:gd name="T18" fmla="*/ 44 w 354"/>
                    <a:gd name="T19" fmla="*/ 31 h 118"/>
                    <a:gd name="T20" fmla="*/ 37 w 354"/>
                    <a:gd name="T21" fmla="*/ 30 h 118"/>
                    <a:gd name="T22" fmla="*/ 30 w 354"/>
                    <a:gd name="T23" fmla="*/ 29 h 118"/>
                    <a:gd name="T24" fmla="*/ 24 w 354"/>
                    <a:gd name="T25" fmla="*/ 27 h 118"/>
                    <a:gd name="T26" fmla="*/ 19 w 354"/>
                    <a:gd name="T27" fmla="*/ 25 h 118"/>
                    <a:gd name="T28" fmla="*/ 14 w 354"/>
                    <a:gd name="T29" fmla="*/ 24 h 118"/>
                    <a:gd name="T30" fmla="*/ 11 w 354"/>
                    <a:gd name="T31" fmla="*/ 22 h 118"/>
                    <a:gd name="T32" fmla="*/ 9 w 354"/>
                    <a:gd name="T33" fmla="*/ 20 h 118"/>
                    <a:gd name="T34" fmla="*/ 1 w 354"/>
                    <a:gd name="T35" fmla="*/ 24 h 118"/>
                    <a:gd name="T36" fmla="*/ 5 w 354"/>
                    <a:gd name="T37" fmla="*/ 28 h 118"/>
                    <a:gd name="T38" fmla="*/ 10 w 354"/>
                    <a:gd name="T39" fmla="*/ 31 h 118"/>
                    <a:gd name="T40" fmla="*/ 16 w 354"/>
                    <a:gd name="T41" fmla="*/ 33 h 118"/>
                    <a:gd name="T42" fmla="*/ 23 w 354"/>
                    <a:gd name="T43" fmla="*/ 35 h 118"/>
                    <a:gd name="T44" fmla="*/ 31 w 354"/>
                    <a:gd name="T45" fmla="*/ 37 h 118"/>
                    <a:gd name="T46" fmla="*/ 39 w 354"/>
                    <a:gd name="T47" fmla="*/ 38 h 118"/>
                    <a:gd name="T48" fmla="*/ 47 w 354"/>
                    <a:gd name="T49" fmla="*/ 38 h 118"/>
                    <a:gd name="T50" fmla="*/ 56 w 354"/>
                    <a:gd name="T51" fmla="*/ 38 h 118"/>
                    <a:gd name="T52" fmla="*/ 65 w 354"/>
                    <a:gd name="T53" fmla="*/ 37 h 118"/>
                    <a:gd name="T54" fmla="*/ 74 w 354"/>
                    <a:gd name="T55" fmla="*/ 35 h 118"/>
                    <a:gd name="T56" fmla="*/ 82 w 354"/>
                    <a:gd name="T57" fmla="*/ 32 h 118"/>
                    <a:gd name="T58" fmla="*/ 91 w 354"/>
                    <a:gd name="T59" fmla="*/ 29 h 118"/>
                    <a:gd name="T60" fmla="*/ 99 w 354"/>
                    <a:gd name="T61" fmla="*/ 23 h 118"/>
                    <a:gd name="T62" fmla="*/ 105 w 354"/>
                    <a:gd name="T63" fmla="*/ 17 h 118"/>
                    <a:gd name="T64" fmla="*/ 111 w 354"/>
                    <a:gd name="T65" fmla="*/ 9 h 118"/>
                    <a:gd name="T66" fmla="*/ 103 w 354"/>
                    <a:gd name="T67" fmla="*/ 3 h 118"/>
                    <a:gd name="T68" fmla="*/ 114 w 354"/>
                    <a:gd name="T69" fmla="*/ 5 h 118"/>
                    <a:gd name="T70" fmla="*/ 114 w 354"/>
                    <a:gd name="T71" fmla="*/ 4 h 118"/>
                    <a:gd name="T72" fmla="*/ 114 w 354"/>
                    <a:gd name="T73" fmla="*/ 3 h 118"/>
                    <a:gd name="T74" fmla="*/ 113 w 354"/>
                    <a:gd name="T75" fmla="*/ 2 h 118"/>
                    <a:gd name="T76" fmla="*/ 113 w 354"/>
                    <a:gd name="T77" fmla="*/ 2 h 118"/>
                    <a:gd name="T78" fmla="*/ 112 w 354"/>
                    <a:gd name="T79" fmla="*/ 1 h 118"/>
                    <a:gd name="T80" fmla="*/ 112 w 354"/>
                    <a:gd name="T81" fmla="*/ 1 h 118"/>
                    <a:gd name="T82" fmla="*/ 110 w 354"/>
                    <a:gd name="T83" fmla="*/ 1 h 118"/>
                    <a:gd name="T84" fmla="*/ 110 w 354"/>
                    <a:gd name="T85" fmla="*/ 0 h 118"/>
                    <a:gd name="T86" fmla="*/ 109 w 354"/>
                    <a:gd name="T87" fmla="*/ 0 h 118"/>
                    <a:gd name="T88" fmla="*/ 108 w 354"/>
                    <a:gd name="T89" fmla="*/ 0 h 118"/>
                    <a:gd name="T90" fmla="*/ 107 w 354"/>
                    <a:gd name="T91" fmla="*/ 0 h 118"/>
                    <a:gd name="T92" fmla="*/ 106 w 354"/>
                    <a:gd name="T93" fmla="*/ 1 h 118"/>
                    <a:gd name="T94" fmla="*/ 105 w 354"/>
                    <a:gd name="T95" fmla="*/ 1 h 118"/>
                    <a:gd name="T96" fmla="*/ 104 w 354"/>
                    <a:gd name="T97" fmla="*/ 2 h 118"/>
                    <a:gd name="T98" fmla="*/ 103 w 354"/>
                    <a:gd name="T99" fmla="*/ 2 h 118"/>
                    <a:gd name="T100" fmla="*/ 114 w 354"/>
                    <a:gd name="T101" fmla="*/ 5 h 1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4" h="118">
                      <a:moveTo>
                        <a:pt x="354" y="15"/>
                      </a:moveTo>
                      <a:lnTo>
                        <a:pt x="321" y="8"/>
                      </a:lnTo>
                      <a:lnTo>
                        <a:pt x="314" y="20"/>
                      </a:lnTo>
                      <a:lnTo>
                        <a:pt x="306" y="31"/>
                      </a:lnTo>
                      <a:lnTo>
                        <a:pt x="298" y="41"/>
                      </a:lnTo>
                      <a:lnTo>
                        <a:pt x="289" y="50"/>
                      </a:lnTo>
                      <a:lnTo>
                        <a:pt x="279" y="58"/>
                      </a:lnTo>
                      <a:lnTo>
                        <a:pt x="270" y="65"/>
                      </a:lnTo>
                      <a:lnTo>
                        <a:pt x="259" y="72"/>
                      </a:lnTo>
                      <a:lnTo>
                        <a:pt x="249" y="76"/>
                      </a:lnTo>
                      <a:lnTo>
                        <a:pt x="238" y="82"/>
                      </a:lnTo>
                      <a:lnTo>
                        <a:pt x="228" y="86"/>
                      </a:lnTo>
                      <a:lnTo>
                        <a:pt x="216" y="89"/>
                      </a:lnTo>
                      <a:lnTo>
                        <a:pt x="205" y="91"/>
                      </a:lnTo>
                      <a:lnTo>
                        <a:pt x="194" y="93"/>
                      </a:lnTo>
                      <a:lnTo>
                        <a:pt x="182" y="95"/>
                      </a:lnTo>
                      <a:lnTo>
                        <a:pt x="171" y="96"/>
                      </a:lnTo>
                      <a:lnTo>
                        <a:pt x="160" y="96"/>
                      </a:lnTo>
                      <a:lnTo>
                        <a:pt x="147" y="96"/>
                      </a:lnTo>
                      <a:lnTo>
                        <a:pt x="137" y="96"/>
                      </a:lnTo>
                      <a:lnTo>
                        <a:pt x="126" y="95"/>
                      </a:lnTo>
                      <a:lnTo>
                        <a:pt x="114" y="93"/>
                      </a:lnTo>
                      <a:lnTo>
                        <a:pt x="104" y="91"/>
                      </a:lnTo>
                      <a:lnTo>
                        <a:pt x="94" y="89"/>
                      </a:lnTo>
                      <a:lnTo>
                        <a:pt x="84" y="88"/>
                      </a:lnTo>
                      <a:lnTo>
                        <a:pt x="76" y="84"/>
                      </a:lnTo>
                      <a:lnTo>
                        <a:pt x="67" y="82"/>
                      </a:lnTo>
                      <a:lnTo>
                        <a:pt x="59" y="79"/>
                      </a:lnTo>
                      <a:lnTo>
                        <a:pt x="52" y="76"/>
                      </a:lnTo>
                      <a:lnTo>
                        <a:pt x="45" y="73"/>
                      </a:lnTo>
                      <a:lnTo>
                        <a:pt x="40" y="70"/>
                      </a:lnTo>
                      <a:lnTo>
                        <a:pt x="35" y="67"/>
                      </a:lnTo>
                      <a:lnTo>
                        <a:pt x="32" y="64"/>
                      </a:lnTo>
                      <a:lnTo>
                        <a:pt x="29" y="62"/>
                      </a:lnTo>
                      <a:lnTo>
                        <a:pt x="0" y="72"/>
                      </a:lnTo>
                      <a:lnTo>
                        <a:pt x="3" y="76"/>
                      </a:lnTo>
                      <a:lnTo>
                        <a:pt x="10" y="82"/>
                      </a:lnTo>
                      <a:lnTo>
                        <a:pt x="17" y="86"/>
                      </a:lnTo>
                      <a:lnTo>
                        <a:pt x="24" y="90"/>
                      </a:lnTo>
                      <a:lnTo>
                        <a:pt x="32" y="95"/>
                      </a:lnTo>
                      <a:lnTo>
                        <a:pt x="41" y="98"/>
                      </a:lnTo>
                      <a:lnTo>
                        <a:pt x="50" y="101"/>
                      </a:lnTo>
                      <a:lnTo>
                        <a:pt x="61" y="105"/>
                      </a:lnTo>
                      <a:lnTo>
                        <a:pt x="71" y="108"/>
                      </a:lnTo>
                      <a:lnTo>
                        <a:pt x="83" y="110"/>
                      </a:lnTo>
                      <a:lnTo>
                        <a:pt x="95" y="114"/>
                      </a:lnTo>
                      <a:lnTo>
                        <a:pt x="108" y="115"/>
                      </a:lnTo>
                      <a:lnTo>
                        <a:pt x="120" y="117"/>
                      </a:lnTo>
                      <a:lnTo>
                        <a:pt x="134" y="118"/>
                      </a:lnTo>
                      <a:lnTo>
                        <a:pt x="146" y="118"/>
                      </a:lnTo>
                      <a:lnTo>
                        <a:pt x="161" y="118"/>
                      </a:lnTo>
                      <a:lnTo>
                        <a:pt x="174" y="118"/>
                      </a:lnTo>
                      <a:lnTo>
                        <a:pt x="188" y="117"/>
                      </a:lnTo>
                      <a:lnTo>
                        <a:pt x="202" y="115"/>
                      </a:lnTo>
                      <a:lnTo>
                        <a:pt x="215" y="113"/>
                      </a:lnTo>
                      <a:lnTo>
                        <a:pt x="230" y="109"/>
                      </a:lnTo>
                      <a:lnTo>
                        <a:pt x="244" y="106"/>
                      </a:lnTo>
                      <a:lnTo>
                        <a:pt x="256" y="100"/>
                      </a:lnTo>
                      <a:lnTo>
                        <a:pt x="270" y="95"/>
                      </a:lnTo>
                      <a:lnTo>
                        <a:pt x="282" y="89"/>
                      </a:lnTo>
                      <a:lnTo>
                        <a:pt x="295" y="81"/>
                      </a:lnTo>
                      <a:lnTo>
                        <a:pt x="306" y="72"/>
                      </a:lnTo>
                      <a:lnTo>
                        <a:pt x="317" y="63"/>
                      </a:lnTo>
                      <a:lnTo>
                        <a:pt x="327" y="53"/>
                      </a:lnTo>
                      <a:lnTo>
                        <a:pt x="337" y="41"/>
                      </a:lnTo>
                      <a:lnTo>
                        <a:pt x="346" y="29"/>
                      </a:lnTo>
                      <a:lnTo>
                        <a:pt x="354" y="15"/>
                      </a:lnTo>
                      <a:lnTo>
                        <a:pt x="321" y="8"/>
                      </a:lnTo>
                      <a:lnTo>
                        <a:pt x="354" y="15"/>
                      </a:lnTo>
                      <a:lnTo>
                        <a:pt x="354" y="14"/>
                      </a:lnTo>
                      <a:lnTo>
                        <a:pt x="354" y="13"/>
                      </a:lnTo>
                      <a:lnTo>
                        <a:pt x="354" y="12"/>
                      </a:lnTo>
                      <a:lnTo>
                        <a:pt x="354" y="11"/>
                      </a:lnTo>
                      <a:lnTo>
                        <a:pt x="354" y="10"/>
                      </a:lnTo>
                      <a:lnTo>
                        <a:pt x="354" y="8"/>
                      </a:lnTo>
                      <a:lnTo>
                        <a:pt x="352" y="7"/>
                      </a:lnTo>
                      <a:lnTo>
                        <a:pt x="352" y="6"/>
                      </a:lnTo>
                      <a:lnTo>
                        <a:pt x="351" y="5"/>
                      </a:lnTo>
                      <a:lnTo>
                        <a:pt x="350" y="4"/>
                      </a:lnTo>
                      <a:lnTo>
                        <a:pt x="349" y="4"/>
                      </a:lnTo>
                      <a:lnTo>
                        <a:pt x="348" y="3"/>
                      </a:lnTo>
                      <a:lnTo>
                        <a:pt x="347" y="3"/>
                      </a:lnTo>
                      <a:lnTo>
                        <a:pt x="346" y="2"/>
                      </a:lnTo>
                      <a:lnTo>
                        <a:pt x="343" y="2"/>
                      </a:lnTo>
                      <a:lnTo>
                        <a:pt x="342" y="2"/>
                      </a:lnTo>
                      <a:lnTo>
                        <a:pt x="341" y="0"/>
                      </a:lnTo>
                      <a:lnTo>
                        <a:pt x="339" y="0"/>
                      </a:lnTo>
                      <a:lnTo>
                        <a:pt x="338" y="0"/>
                      </a:lnTo>
                      <a:lnTo>
                        <a:pt x="337" y="0"/>
                      </a:lnTo>
                      <a:lnTo>
                        <a:pt x="334" y="0"/>
                      </a:lnTo>
                      <a:lnTo>
                        <a:pt x="333" y="0"/>
                      </a:lnTo>
                      <a:lnTo>
                        <a:pt x="331" y="0"/>
                      </a:lnTo>
                      <a:lnTo>
                        <a:pt x="330" y="2"/>
                      </a:lnTo>
                      <a:lnTo>
                        <a:pt x="329" y="2"/>
                      </a:lnTo>
                      <a:lnTo>
                        <a:pt x="327" y="3"/>
                      </a:lnTo>
                      <a:lnTo>
                        <a:pt x="325" y="3"/>
                      </a:lnTo>
                      <a:lnTo>
                        <a:pt x="324" y="4"/>
                      </a:lnTo>
                      <a:lnTo>
                        <a:pt x="323" y="5"/>
                      </a:lnTo>
                      <a:lnTo>
                        <a:pt x="322" y="6"/>
                      </a:lnTo>
                      <a:lnTo>
                        <a:pt x="321" y="7"/>
                      </a:lnTo>
                      <a:lnTo>
                        <a:pt x="321" y="8"/>
                      </a:lnTo>
                      <a:lnTo>
                        <a:pt x="35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86" name="Freeform 189"/>
                <p:cNvSpPr>
                  <a:spLocks/>
                </p:cNvSpPr>
                <p:nvPr/>
              </p:nvSpPr>
              <p:spPr bwMode="auto">
                <a:xfrm>
                  <a:off x="836" y="323"/>
                  <a:ext cx="25" cy="23"/>
                </a:xfrm>
                <a:custGeom>
                  <a:avLst/>
                  <a:gdLst>
                    <a:gd name="T0" fmla="*/ 9 w 81"/>
                    <a:gd name="T1" fmla="*/ 21 h 72"/>
                    <a:gd name="T2" fmla="*/ 11 w 81"/>
                    <a:gd name="T3" fmla="*/ 20 h 72"/>
                    <a:gd name="T4" fmla="*/ 12 w 81"/>
                    <a:gd name="T5" fmla="*/ 19 h 72"/>
                    <a:gd name="T6" fmla="*/ 14 w 81"/>
                    <a:gd name="T7" fmla="*/ 18 h 72"/>
                    <a:gd name="T8" fmla="*/ 15 w 81"/>
                    <a:gd name="T9" fmla="*/ 17 h 72"/>
                    <a:gd name="T10" fmla="*/ 16 w 81"/>
                    <a:gd name="T11" fmla="*/ 15 h 72"/>
                    <a:gd name="T12" fmla="*/ 17 w 81"/>
                    <a:gd name="T13" fmla="*/ 14 h 72"/>
                    <a:gd name="T14" fmla="*/ 18 w 81"/>
                    <a:gd name="T15" fmla="*/ 13 h 72"/>
                    <a:gd name="T16" fmla="*/ 19 w 81"/>
                    <a:gd name="T17" fmla="*/ 12 h 72"/>
                    <a:gd name="T18" fmla="*/ 20 w 81"/>
                    <a:gd name="T19" fmla="*/ 11 h 72"/>
                    <a:gd name="T20" fmla="*/ 21 w 81"/>
                    <a:gd name="T21" fmla="*/ 10 h 72"/>
                    <a:gd name="T22" fmla="*/ 22 w 81"/>
                    <a:gd name="T23" fmla="*/ 9 h 72"/>
                    <a:gd name="T24" fmla="*/ 22 w 81"/>
                    <a:gd name="T25" fmla="*/ 7 h 72"/>
                    <a:gd name="T26" fmla="*/ 23 w 81"/>
                    <a:gd name="T27" fmla="*/ 6 h 72"/>
                    <a:gd name="T28" fmla="*/ 24 w 81"/>
                    <a:gd name="T29" fmla="*/ 5 h 72"/>
                    <a:gd name="T30" fmla="*/ 24 w 81"/>
                    <a:gd name="T31" fmla="*/ 4 h 72"/>
                    <a:gd name="T32" fmla="*/ 25 w 81"/>
                    <a:gd name="T33" fmla="*/ 2 h 72"/>
                    <a:gd name="T34" fmla="*/ 15 w 81"/>
                    <a:gd name="T35" fmla="*/ 1 h 72"/>
                    <a:gd name="T36" fmla="*/ 14 w 81"/>
                    <a:gd name="T37" fmla="*/ 2 h 72"/>
                    <a:gd name="T38" fmla="*/ 14 w 81"/>
                    <a:gd name="T39" fmla="*/ 3 h 72"/>
                    <a:gd name="T40" fmla="*/ 13 w 81"/>
                    <a:gd name="T41" fmla="*/ 4 h 72"/>
                    <a:gd name="T42" fmla="*/ 12 w 81"/>
                    <a:gd name="T43" fmla="*/ 5 h 72"/>
                    <a:gd name="T44" fmla="*/ 11 w 81"/>
                    <a:gd name="T45" fmla="*/ 6 h 72"/>
                    <a:gd name="T46" fmla="*/ 11 w 81"/>
                    <a:gd name="T47" fmla="*/ 7 h 72"/>
                    <a:gd name="T48" fmla="*/ 10 w 81"/>
                    <a:gd name="T49" fmla="*/ 8 h 72"/>
                    <a:gd name="T50" fmla="*/ 9 w 81"/>
                    <a:gd name="T51" fmla="*/ 9 h 72"/>
                    <a:gd name="T52" fmla="*/ 8 w 81"/>
                    <a:gd name="T53" fmla="*/ 10 h 72"/>
                    <a:gd name="T54" fmla="*/ 7 w 81"/>
                    <a:gd name="T55" fmla="*/ 11 h 72"/>
                    <a:gd name="T56" fmla="*/ 6 w 81"/>
                    <a:gd name="T57" fmla="*/ 12 h 72"/>
                    <a:gd name="T58" fmla="*/ 5 w 81"/>
                    <a:gd name="T59" fmla="*/ 13 h 72"/>
                    <a:gd name="T60" fmla="*/ 4 w 81"/>
                    <a:gd name="T61" fmla="*/ 14 h 72"/>
                    <a:gd name="T62" fmla="*/ 3 w 81"/>
                    <a:gd name="T63" fmla="*/ 15 h 72"/>
                    <a:gd name="T64" fmla="*/ 2 w 81"/>
                    <a:gd name="T65" fmla="*/ 16 h 72"/>
                    <a:gd name="T66" fmla="*/ 3 w 81"/>
                    <a:gd name="T67" fmla="*/ 23 h 72"/>
                    <a:gd name="T68" fmla="*/ 1 w 81"/>
                    <a:gd name="T69" fmla="*/ 18 h 72"/>
                    <a:gd name="T70" fmla="*/ 0 w 81"/>
                    <a:gd name="T71" fmla="*/ 18 h 72"/>
                    <a:gd name="T72" fmla="*/ 0 w 81"/>
                    <a:gd name="T73" fmla="*/ 19 h 72"/>
                    <a:gd name="T74" fmla="*/ 0 w 81"/>
                    <a:gd name="T75" fmla="*/ 19 h 72"/>
                    <a:gd name="T76" fmla="*/ 0 w 81"/>
                    <a:gd name="T77" fmla="*/ 20 h 72"/>
                    <a:gd name="T78" fmla="*/ 0 w 81"/>
                    <a:gd name="T79" fmla="*/ 21 h 72"/>
                    <a:gd name="T80" fmla="*/ 1 w 81"/>
                    <a:gd name="T81" fmla="*/ 21 h 72"/>
                    <a:gd name="T82" fmla="*/ 2 w 81"/>
                    <a:gd name="T83" fmla="*/ 22 h 72"/>
                    <a:gd name="T84" fmla="*/ 2 w 81"/>
                    <a:gd name="T85" fmla="*/ 22 h 72"/>
                    <a:gd name="T86" fmla="*/ 3 w 81"/>
                    <a:gd name="T87" fmla="*/ 23 h 72"/>
                    <a:gd name="T88" fmla="*/ 4 w 81"/>
                    <a:gd name="T89" fmla="*/ 23 h 72"/>
                    <a:gd name="T90" fmla="*/ 5 w 81"/>
                    <a:gd name="T91" fmla="*/ 23 h 72"/>
                    <a:gd name="T92" fmla="*/ 6 w 81"/>
                    <a:gd name="T93" fmla="*/ 23 h 72"/>
                    <a:gd name="T94" fmla="*/ 7 w 81"/>
                    <a:gd name="T95" fmla="*/ 23 h 72"/>
                    <a:gd name="T96" fmla="*/ 8 w 81"/>
                    <a:gd name="T97" fmla="*/ 22 h 72"/>
                    <a:gd name="T98" fmla="*/ 9 w 81"/>
                    <a:gd name="T99" fmla="*/ 22 h 72"/>
                    <a:gd name="T100" fmla="*/ 7 w 81"/>
                    <a:gd name="T101" fmla="*/ 16 h 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72">
                      <a:moveTo>
                        <a:pt x="23" y="49"/>
                      </a:moveTo>
                      <a:lnTo>
                        <a:pt x="30" y="67"/>
                      </a:lnTo>
                      <a:lnTo>
                        <a:pt x="33" y="65"/>
                      </a:lnTo>
                      <a:lnTo>
                        <a:pt x="36" y="63"/>
                      </a:lnTo>
                      <a:lnTo>
                        <a:pt x="37" y="62"/>
                      </a:lnTo>
                      <a:lnTo>
                        <a:pt x="39" y="59"/>
                      </a:lnTo>
                      <a:lnTo>
                        <a:pt x="42" y="57"/>
                      </a:lnTo>
                      <a:lnTo>
                        <a:pt x="44" y="56"/>
                      </a:lnTo>
                      <a:lnTo>
                        <a:pt x="45" y="54"/>
                      </a:lnTo>
                      <a:lnTo>
                        <a:pt x="47" y="53"/>
                      </a:lnTo>
                      <a:lnTo>
                        <a:pt x="50" y="50"/>
                      </a:lnTo>
                      <a:lnTo>
                        <a:pt x="51" y="48"/>
                      </a:lnTo>
                      <a:lnTo>
                        <a:pt x="53" y="47"/>
                      </a:lnTo>
                      <a:lnTo>
                        <a:pt x="54" y="45"/>
                      </a:lnTo>
                      <a:lnTo>
                        <a:pt x="56" y="44"/>
                      </a:lnTo>
                      <a:lnTo>
                        <a:pt x="57" y="41"/>
                      </a:lnTo>
                      <a:lnTo>
                        <a:pt x="60" y="40"/>
                      </a:lnTo>
                      <a:lnTo>
                        <a:pt x="61" y="38"/>
                      </a:lnTo>
                      <a:lnTo>
                        <a:pt x="63" y="36"/>
                      </a:lnTo>
                      <a:lnTo>
                        <a:pt x="64" y="34"/>
                      </a:lnTo>
                      <a:lnTo>
                        <a:pt x="65" y="32"/>
                      </a:lnTo>
                      <a:lnTo>
                        <a:pt x="67" y="30"/>
                      </a:lnTo>
                      <a:lnTo>
                        <a:pt x="68" y="29"/>
                      </a:lnTo>
                      <a:lnTo>
                        <a:pt x="70" y="27"/>
                      </a:lnTo>
                      <a:lnTo>
                        <a:pt x="71" y="24"/>
                      </a:lnTo>
                      <a:lnTo>
                        <a:pt x="72" y="23"/>
                      </a:lnTo>
                      <a:lnTo>
                        <a:pt x="73" y="21"/>
                      </a:lnTo>
                      <a:lnTo>
                        <a:pt x="74" y="19"/>
                      </a:lnTo>
                      <a:lnTo>
                        <a:pt x="76" y="17"/>
                      </a:lnTo>
                      <a:lnTo>
                        <a:pt x="77" y="15"/>
                      </a:lnTo>
                      <a:lnTo>
                        <a:pt x="78" y="13"/>
                      </a:lnTo>
                      <a:lnTo>
                        <a:pt x="79" y="11"/>
                      </a:lnTo>
                      <a:lnTo>
                        <a:pt x="80" y="9"/>
                      </a:lnTo>
                      <a:lnTo>
                        <a:pt x="81" y="7"/>
                      </a:lnTo>
                      <a:lnTo>
                        <a:pt x="48" y="0"/>
                      </a:lnTo>
                      <a:lnTo>
                        <a:pt x="47" y="2"/>
                      </a:lnTo>
                      <a:lnTo>
                        <a:pt x="47" y="4"/>
                      </a:lnTo>
                      <a:lnTo>
                        <a:pt x="46" y="5"/>
                      </a:lnTo>
                      <a:lnTo>
                        <a:pt x="45" y="7"/>
                      </a:lnTo>
                      <a:lnTo>
                        <a:pt x="44" y="8"/>
                      </a:lnTo>
                      <a:lnTo>
                        <a:pt x="43" y="11"/>
                      </a:lnTo>
                      <a:lnTo>
                        <a:pt x="42" y="13"/>
                      </a:lnTo>
                      <a:lnTo>
                        <a:pt x="40" y="14"/>
                      </a:lnTo>
                      <a:lnTo>
                        <a:pt x="39" y="15"/>
                      </a:lnTo>
                      <a:lnTo>
                        <a:pt x="38" y="17"/>
                      </a:lnTo>
                      <a:lnTo>
                        <a:pt x="37" y="20"/>
                      </a:lnTo>
                      <a:lnTo>
                        <a:pt x="36" y="21"/>
                      </a:lnTo>
                      <a:lnTo>
                        <a:pt x="35" y="22"/>
                      </a:lnTo>
                      <a:lnTo>
                        <a:pt x="34" y="24"/>
                      </a:lnTo>
                      <a:lnTo>
                        <a:pt x="31" y="25"/>
                      </a:lnTo>
                      <a:lnTo>
                        <a:pt x="30" y="28"/>
                      </a:lnTo>
                      <a:lnTo>
                        <a:pt x="29" y="29"/>
                      </a:lnTo>
                      <a:lnTo>
                        <a:pt x="28" y="30"/>
                      </a:lnTo>
                      <a:lnTo>
                        <a:pt x="27" y="32"/>
                      </a:lnTo>
                      <a:lnTo>
                        <a:pt x="25" y="33"/>
                      </a:lnTo>
                      <a:lnTo>
                        <a:pt x="23" y="34"/>
                      </a:lnTo>
                      <a:lnTo>
                        <a:pt x="22" y="37"/>
                      </a:lnTo>
                      <a:lnTo>
                        <a:pt x="20" y="38"/>
                      </a:lnTo>
                      <a:lnTo>
                        <a:pt x="19" y="40"/>
                      </a:lnTo>
                      <a:lnTo>
                        <a:pt x="17" y="41"/>
                      </a:lnTo>
                      <a:lnTo>
                        <a:pt x="16" y="42"/>
                      </a:lnTo>
                      <a:lnTo>
                        <a:pt x="13" y="45"/>
                      </a:lnTo>
                      <a:lnTo>
                        <a:pt x="11" y="47"/>
                      </a:lnTo>
                      <a:lnTo>
                        <a:pt x="10" y="48"/>
                      </a:lnTo>
                      <a:lnTo>
                        <a:pt x="8" y="49"/>
                      </a:lnTo>
                      <a:lnTo>
                        <a:pt x="5" y="51"/>
                      </a:lnTo>
                      <a:lnTo>
                        <a:pt x="4" y="54"/>
                      </a:lnTo>
                      <a:lnTo>
                        <a:pt x="11" y="71"/>
                      </a:lnTo>
                      <a:lnTo>
                        <a:pt x="4" y="54"/>
                      </a:lnTo>
                      <a:lnTo>
                        <a:pt x="3" y="55"/>
                      </a:lnTo>
                      <a:lnTo>
                        <a:pt x="1" y="56"/>
                      </a:lnTo>
                      <a:lnTo>
                        <a:pt x="1" y="57"/>
                      </a:lnTo>
                      <a:lnTo>
                        <a:pt x="0" y="58"/>
                      </a:lnTo>
                      <a:lnTo>
                        <a:pt x="0" y="59"/>
                      </a:lnTo>
                      <a:lnTo>
                        <a:pt x="0" y="61"/>
                      </a:lnTo>
                      <a:lnTo>
                        <a:pt x="1" y="62"/>
                      </a:lnTo>
                      <a:lnTo>
                        <a:pt x="1" y="63"/>
                      </a:lnTo>
                      <a:lnTo>
                        <a:pt x="1" y="64"/>
                      </a:lnTo>
                      <a:lnTo>
                        <a:pt x="1" y="65"/>
                      </a:lnTo>
                      <a:lnTo>
                        <a:pt x="2" y="66"/>
                      </a:lnTo>
                      <a:lnTo>
                        <a:pt x="3" y="66"/>
                      </a:lnTo>
                      <a:lnTo>
                        <a:pt x="4" y="67"/>
                      </a:lnTo>
                      <a:lnTo>
                        <a:pt x="5" y="68"/>
                      </a:lnTo>
                      <a:lnTo>
                        <a:pt x="6" y="68"/>
                      </a:lnTo>
                      <a:lnTo>
                        <a:pt x="8" y="70"/>
                      </a:lnTo>
                      <a:lnTo>
                        <a:pt x="10" y="70"/>
                      </a:lnTo>
                      <a:lnTo>
                        <a:pt x="11" y="71"/>
                      </a:lnTo>
                      <a:lnTo>
                        <a:pt x="12" y="71"/>
                      </a:lnTo>
                      <a:lnTo>
                        <a:pt x="14" y="71"/>
                      </a:lnTo>
                      <a:lnTo>
                        <a:pt x="16" y="72"/>
                      </a:lnTo>
                      <a:lnTo>
                        <a:pt x="17" y="72"/>
                      </a:lnTo>
                      <a:lnTo>
                        <a:pt x="18" y="72"/>
                      </a:lnTo>
                      <a:lnTo>
                        <a:pt x="20" y="71"/>
                      </a:lnTo>
                      <a:lnTo>
                        <a:pt x="22" y="71"/>
                      </a:lnTo>
                      <a:lnTo>
                        <a:pt x="23" y="71"/>
                      </a:lnTo>
                      <a:lnTo>
                        <a:pt x="25" y="71"/>
                      </a:lnTo>
                      <a:lnTo>
                        <a:pt x="27" y="70"/>
                      </a:lnTo>
                      <a:lnTo>
                        <a:pt x="28" y="68"/>
                      </a:lnTo>
                      <a:lnTo>
                        <a:pt x="29" y="68"/>
                      </a:lnTo>
                      <a:lnTo>
                        <a:pt x="30" y="67"/>
                      </a:lnTo>
                      <a:lnTo>
                        <a:pt x="23"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87" name="Freeform 190"/>
                <p:cNvSpPr>
                  <a:spLocks/>
                </p:cNvSpPr>
                <p:nvPr/>
              </p:nvSpPr>
              <p:spPr bwMode="auto">
                <a:xfrm>
                  <a:off x="839" y="301"/>
                  <a:ext cx="103" cy="49"/>
                </a:xfrm>
                <a:custGeom>
                  <a:avLst/>
                  <a:gdLst>
                    <a:gd name="T0" fmla="*/ 92 w 322"/>
                    <a:gd name="T1" fmla="*/ 6 h 156"/>
                    <a:gd name="T2" fmla="*/ 91 w 322"/>
                    <a:gd name="T3" fmla="*/ 10 h 156"/>
                    <a:gd name="T4" fmla="*/ 89 w 322"/>
                    <a:gd name="T5" fmla="*/ 14 h 156"/>
                    <a:gd name="T6" fmla="*/ 87 w 322"/>
                    <a:gd name="T7" fmla="*/ 18 h 156"/>
                    <a:gd name="T8" fmla="*/ 83 w 322"/>
                    <a:gd name="T9" fmla="*/ 22 h 156"/>
                    <a:gd name="T10" fmla="*/ 79 w 322"/>
                    <a:gd name="T11" fmla="*/ 26 h 156"/>
                    <a:gd name="T12" fmla="*/ 74 w 322"/>
                    <a:gd name="T13" fmla="*/ 30 h 156"/>
                    <a:gd name="T14" fmla="*/ 69 w 322"/>
                    <a:gd name="T15" fmla="*/ 33 h 156"/>
                    <a:gd name="T16" fmla="*/ 63 w 322"/>
                    <a:gd name="T17" fmla="*/ 35 h 156"/>
                    <a:gd name="T18" fmla="*/ 57 w 322"/>
                    <a:gd name="T19" fmla="*/ 38 h 156"/>
                    <a:gd name="T20" fmla="*/ 49 w 322"/>
                    <a:gd name="T21" fmla="*/ 40 h 156"/>
                    <a:gd name="T22" fmla="*/ 42 w 322"/>
                    <a:gd name="T23" fmla="*/ 41 h 156"/>
                    <a:gd name="T24" fmla="*/ 34 w 322"/>
                    <a:gd name="T25" fmla="*/ 42 h 156"/>
                    <a:gd name="T26" fmla="*/ 26 w 322"/>
                    <a:gd name="T27" fmla="*/ 42 h 156"/>
                    <a:gd name="T28" fmla="*/ 17 w 322"/>
                    <a:gd name="T29" fmla="*/ 41 h 156"/>
                    <a:gd name="T30" fmla="*/ 9 w 322"/>
                    <a:gd name="T31" fmla="*/ 40 h 156"/>
                    <a:gd name="T32" fmla="*/ 0 w 322"/>
                    <a:gd name="T33" fmla="*/ 45 h 156"/>
                    <a:gd name="T34" fmla="*/ 10 w 322"/>
                    <a:gd name="T35" fmla="*/ 47 h 156"/>
                    <a:gd name="T36" fmla="*/ 20 w 322"/>
                    <a:gd name="T37" fmla="*/ 48 h 156"/>
                    <a:gd name="T38" fmla="*/ 30 w 322"/>
                    <a:gd name="T39" fmla="*/ 49 h 156"/>
                    <a:gd name="T40" fmla="*/ 40 w 322"/>
                    <a:gd name="T41" fmla="*/ 48 h 156"/>
                    <a:gd name="T42" fmla="*/ 49 w 322"/>
                    <a:gd name="T43" fmla="*/ 47 h 156"/>
                    <a:gd name="T44" fmla="*/ 57 w 322"/>
                    <a:gd name="T45" fmla="*/ 45 h 156"/>
                    <a:gd name="T46" fmla="*/ 65 w 322"/>
                    <a:gd name="T47" fmla="*/ 43 h 156"/>
                    <a:gd name="T48" fmla="*/ 73 w 322"/>
                    <a:gd name="T49" fmla="*/ 40 h 156"/>
                    <a:gd name="T50" fmla="*/ 79 w 322"/>
                    <a:gd name="T51" fmla="*/ 36 h 156"/>
                    <a:gd name="T52" fmla="*/ 85 w 322"/>
                    <a:gd name="T53" fmla="*/ 32 h 156"/>
                    <a:gd name="T54" fmla="*/ 91 w 322"/>
                    <a:gd name="T55" fmla="*/ 28 h 156"/>
                    <a:gd name="T56" fmla="*/ 95 w 322"/>
                    <a:gd name="T57" fmla="*/ 24 h 156"/>
                    <a:gd name="T58" fmla="*/ 98 w 322"/>
                    <a:gd name="T59" fmla="*/ 19 h 156"/>
                    <a:gd name="T60" fmla="*/ 101 w 322"/>
                    <a:gd name="T61" fmla="*/ 14 h 156"/>
                    <a:gd name="T62" fmla="*/ 103 w 322"/>
                    <a:gd name="T63" fmla="*/ 8 h 156"/>
                    <a:gd name="T64" fmla="*/ 103 w 322"/>
                    <a:gd name="T65" fmla="*/ 3 h 156"/>
                    <a:gd name="T66" fmla="*/ 103 w 322"/>
                    <a:gd name="T67" fmla="*/ 3 h 156"/>
                    <a:gd name="T68" fmla="*/ 103 w 322"/>
                    <a:gd name="T69" fmla="*/ 2 h 156"/>
                    <a:gd name="T70" fmla="*/ 102 w 322"/>
                    <a:gd name="T71" fmla="*/ 1 h 156"/>
                    <a:gd name="T72" fmla="*/ 101 w 322"/>
                    <a:gd name="T73" fmla="*/ 1 h 156"/>
                    <a:gd name="T74" fmla="*/ 100 w 322"/>
                    <a:gd name="T75" fmla="*/ 1 h 156"/>
                    <a:gd name="T76" fmla="*/ 99 w 322"/>
                    <a:gd name="T77" fmla="*/ 0 h 156"/>
                    <a:gd name="T78" fmla="*/ 99 w 322"/>
                    <a:gd name="T79" fmla="*/ 0 h 156"/>
                    <a:gd name="T80" fmla="*/ 98 w 322"/>
                    <a:gd name="T81" fmla="*/ 0 h 156"/>
                    <a:gd name="T82" fmla="*/ 97 w 322"/>
                    <a:gd name="T83" fmla="*/ 0 h 156"/>
                    <a:gd name="T84" fmla="*/ 95 w 322"/>
                    <a:gd name="T85" fmla="*/ 0 h 156"/>
                    <a:gd name="T86" fmla="*/ 95 w 322"/>
                    <a:gd name="T87" fmla="*/ 1 h 156"/>
                    <a:gd name="T88" fmla="*/ 93 w 322"/>
                    <a:gd name="T89" fmla="*/ 1 h 156"/>
                    <a:gd name="T90" fmla="*/ 93 w 322"/>
                    <a:gd name="T91" fmla="*/ 1 h 156"/>
                    <a:gd name="T92" fmla="*/ 92 w 322"/>
                    <a:gd name="T93" fmla="*/ 2 h 156"/>
                    <a:gd name="T94" fmla="*/ 92 w 322"/>
                    <a:gd name="T95" fmla="*/ 3 h 156"/>
                    <a:gd name="T96" fmla="*/ 92 w 322"/>
                    <a:gd name="T97" fmla="*/ 3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2" h="156">
                      <a:moveTo>
                        <a:pt x="288" y="11"/>
                      </a:moveTo>
                      <a:lnTo>
                        <a:pt x="288" y="18"/>
                      </a:lnTo>
                      <a:lnTo>
                        <a:pt x="287" y="25"/>
                      </a:lnTo>
                      <a:lnTo>
                        <a:pt x="285" y="32"/>
                      </a:lnTo>
                      <a:lnTo>
                        <a:pt x="282" y="37"/>
                      </a:lnTo>
                      <a:lnTo>
                        <a:pt x="279" y="44"/>
                      </a:lnTo>
                      <a:lnTo>
                        <a:pt x="275" y="51"/>
                      </a:lnTo>
                      <a:lnTo>
                        <a:pt x="271" y="58"/>
                      </a:lnTo>
                      <a:lnTo>
                        <a:pt x="266" y="63"/>
                      </a:lnTo>
                      <a:lnTo>
                        <a:pt x="261" y="70"/>
                      </a:lnTo>
                      <a:lnTo>
                        <a:pt x="254" y="76"/>
                      </a:lnTo>
                      <a:lnTo>
                        <a:pt x="247" y="83"/>
                      </a:lnTo>
                      <a:lnTo>
                        <a:pt x="240" y="88"/>
                      </a:lnTo>
                      <a:lnTo>
                        <a:pt x="232" y="94"/>
                      </a:lnTo>
                      <a:lnTo>
                        <a:pt x="224" y="99"/>
                      </a:lnTo>
                      <a:lnTo>
                        <a:pt x="215" y="104"/>
                      </a:lnTo>
                      <a:lnTo>
                        <a:pt x="206" y="109"/>
                      </a:lnTo>
                      <a:lnTo>
                        <a:pt x="197" y="113"/>
                      </a:lnTo>
                      <a:lnTo>
                        <a:pt x="187" y="117"/>
                      </a:lnTo>
                      <a:lnTo>
                        <a:pt x="177" y="120"/>
                      </a:lnTo>
                      <a:lnTo>
                        <a:pt x="166" y="123"/>
                      </a:lnTo>
                      <a:lnTo>
                        <a:pt x="154" y="127"/>
                      </a:lnTo>
                      <a:lnTo>
                        <a:pt x="143" y="129"/>
                      </a:lnTo>
                      <a:lnTo>
                        <a:pt x="132" y="131"/>
                      </a:lnTo>
                      <a:lnTo>
                        <a:pt x="119" y="133"/>
                      </a:lnTo>
                      <a:lnTo>
                        <a:pt x="107" y="134"/>
                      </a:lnTo>
                      <a:lnTo>
                        <a:pt x="94" y="134"/>
                      </a:lnTo>
                      <a:lnTo>
                        <a:pt x="82" y="134"/>
                      </a:lnTo>
                      <a:lnTo>
                        <a:pt x="68" y="133"/>
                      </a:lnTo>
                      <a:lnTo>
                        <a:pt x="54" y="131"/>
                      </a:lnTo>
                      <a:lnTo>
                        <a:pt x="41" y="129"/>
                      </a:lnTo>
                      <a:lnTo>
                        <a:pt x="27" y="126"/>
                      </a:lnTo>
                      <a:lnTo>
                        <a:pt x="12" y="122"/>
                      </a:lnTo>
                      <a:lnTo>
                        <a:pt x="0" y="144"/>
                      </a:lnTo>
                      <a:lnTo>
                        <a:pt x="16" y="147"/>
                      </a:lnTo>
                      <a:lnTo>
                        <a:pt x="32" y="151"/>
                      </a:lnTo>
                      <a:lnTo>
                        <a:pt x="48" y="153"/>
                      </a:lnTo>
                      <a:lnTo>
                        <a:pt x="63" y="154"/>
                      </a:lnTo>
                      <a:lnTo>
                        <a:pt x="79" y="155"/>
                      </a:lnTo>
                      <a:lnTo>
                        <a:pt x="94" y="156"/>
                      </a:lnTo>
                      <a:lnTo>
                        <a:pt x="109" y="155"/>
                      </a:lnTo>
                      <a:lnTo>
                        <a:pt x="125" y="154"/>
                      </a:lnTo>
                      <a:lnTo>
                        <a:pt x="138" y="153"/>
                      </a:lnTo>
                      <a:lnTo>
                        <a:pt x="152" y="151"/>
                      </a:lnTo>
                      <a:lnTo>
                        <a:pt x="166" y="147"/>
                      </a:lnTo>
                      <a:lnTo>
                        <a:pt x="179" y="144"/>
                      </a:lnTo>
                      <a:lnTo>
                        <a:pt x="192" y="140"/>
                      </a:lnTo>
                      <a:lnTo>
                        <a:pt x="204" y="136"/>
                      </a:lnTo>
                      <a:lnTo>
                        <a:pt x="215" y="131"/>
                      </a:lnTo>
                      <a:lnTo>
                        <a:pt x="227" y="127"/>
                      </a:lnTo>
                      <a:lnTo>
                        <a:pt x="238" y="121"/>
                      </a:lnTo>
                      <a:lnTo>
                        <a:pt x="248" y="116"/>
                      </a:lnTo>
                      <a:lnTo>
                        <a:pt x="257" y="109"/>
                      </a:lnTo>
                      <a:lnTo>
                        <a:pt x="266" y="103"/>
                      </a:lnTo>
                      <a:lnTo>
                        <a:pt x="274" y="96"/>
                      </a:lnTo>
                      <a:lnTo>
                        <a:pt x="283" y="89"/>
                      </a:lnTo>
                      <a:lnTo>
                        <a:pt x="290" y="81"/>
                      </a:lnTo>
                      <a:lnTo>
                        <a:pt x="297" y="75"/>
                      </a:lnTo>
                      <a:lnTo>
                        <a:pt x="303" y="67"/>
                      </a:lnTo>
                      <a:lnTo>
                        <a:pt x="307" y="60"/>
                      </a:lnTo>
                      <a:lnTo>
                        <a:pt x="312" y="52"/>
                      </a:lnTo>
                      <a:lnTo>
                        <a:pt x="315" y="44"/>
                      </a:lnTo>
                      <a:lnTo>
                        <a:pt x="319" y="35"/>
                      </a:lnTo>
                      <a:lnTo>
                        <a:pt x="321" y="27"/>
                      </a:lnTo>
                      <a:lnTo>
                        <a:pt x="322" y="19"/>
                      </a:lnTo>
                      <a:lnTo>
                        <a:pt x="322" y="11"/>
                      </a:lnTo>
                      <a:lnTo>
                        <a:pt x="322" y="10"/>
                      </a:lnTo>
                      <a:lnTo>
                        <a:pt x="322" y="9"/>
                      </a:lnTo>
                      <a:lnTo>
                        <a:pt x="321" y="8"/>
                      </a:lnTo>
                      <a:lnTo>
                        <a:pt x="321" y="7"/>
                      </a:lnTo>
                      <a:lnTo>
                        <a:pt x="320" y="6"/>
                      </a:lnTo>
                      <a:lnTo>
                        <a:pt x="319" y="4"/>
                      </a:lnTo>
                      <a:lnTo>
                        <a:pt x="317" y="4"/>
                      </a:lnTo>
                      <a:lnTo>
                        <a:pt x="316" y="3"/>
                      </a:lnTo>
                      <a:lnTo>
                        <a:pt x="315" y="2"/>
                      </a:lnTo>
                      <a:lnTo>
                        <a:pt x="314" y="2"/>
                      </a:lnTo>
                      <a:lnTo>
                        <a:pt x="313" y="1"/>
                      </a:lnTo>
                      <a:lnTo>
                        <a:pt x="311" y="1"/>
                      </a:lnTo>
                      <a:lnTo>
                        <a:pt x="309" y="1"/>
                      </a:lnTo>
                      <a:lnTo>
                        <a:pt x="308" y="1"/>
                      </a:lnTo>
                      <a:lnTo>
                        <a:pt x="306" y="1"/>
                      </a:lnTo>
                      <a:lnTo>
                        <a:pt x="305" y="0"/>
                      </a:lnTo>
                      <a:lnTo>
                        <a:pt x="304" y="1"/>
                      </a:lnTo>
                      <a:lnTo>
                        <a:pt x="302" y="1"/>
                      </a:lnTo>
                      <a:lnTo>
                        <a:pt x="300" y="1"/>
                      </a:lnTo>
                      <a:lnTo>
                        <a:pt x="298" y="1"/>
                      </a:lnTo>
                      <a:lnTo>
                        <a:pt x="297" y="1"/>
                      </a:lnTo>
                      <a:lnTo>
                        <a:pt x="296" y="2"/>
                      </a:lnTo>
                      <a:lnTo>
                        <a:pt x="294" y="2"/>
                      </a:lnTo>
                      <a:lnTo>
                        <a:pt x="292" y="3"/>
                      </a:lnTo>
                      <a:lnTo>
                        <a:pt x="292" y="4"/>
                      </a:lnTo>
                      <a:lnTo>
                        <a:pt x="290" y="4"/>
                      </a:lnTo>
                      <a:lnTo>
                        <a:pt x="290" y="6"/>
                      </a:lnTo>
                      <a:lnTo>
                        <a:pt x="289" y="7"/>
                      </a:lnTo>
                      <a:lnTo>
                        <a:pt x="288" y="8"/>
                      </a:lnTo>
                      <a:lnTo>
                        <a:pt x="288" y="9"/>
                      </a:lnTo>
                      <a:lnTo>
                        <a:pt x="288" y="10"/>
                      </a:lnTo>
                      <a:lnTo>
                        <a:pt x="28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88" name="Freeform 191"/>
                <p:cNvSpPr>
                  <a:spLocks/>
                </p:cNvSpPr>
                <p:nvPr/>
              </p:nvSpPr>
              <p:spPr bwMode="auto">
                <a:xfrm>
                  <a:off x="309" y="286"/>
                  <a:ext cx="10" cy="6"/>
                </a:xfrm>
                <a:custGeom>
                  <a:avLst/>
                  <a:gdLst>
                    <a:gd name="T0" fmla="*/ 10 w 28"/>
                    <a:gd name="T1" fmla="*/ 1 h 20"/>
                    <a:gd name="T2" fmla="*/ 9 w 28"/>
                    <a:gd name="T3" fmla="*/ 1 h 20"/>
                    <a:gd name="T4" fmla="*/ 9 w 28"/>
                    <a:gd name="T5" fmla="*/ 1 h 20"/>
                    <a:gd name="T6" fmla="*/ 9 w 28"/>
                    <a:gd name="T7" fmla="*/ 0 h 20"/>
                    <a:gd name="T8" fmla="*/ 8 w 28"/>
                    <a:gd name="T9" fmla="*/ 0 h 20"/>
                    <a:gd name="T10" fmla="*/ 7 w 28"/>
                    <a:gd name="T11" fmla="*/ 0 h 20"/>
                    <a:gd name="T12" fmla="*/ 6 w 28"/>
                    <a:gd name="T13" fmla="*/ 0 h 20"/>
                    <a:gd name="T14" fmla="*/ 6 w 28"/>
                    <a:gd name="T15" fmla="*/ 0 h 20"/>
                    <a:gd name="T16" fmla="*/ 6 w 28"/>
                    <a:gd name="T17" fmla="*/ 0 h 20"/>
                    <a:gd name="T18" fmla="*/ 5 w 28"/>
                    <a:gd name="T19" fmla="*/ 0 h 20"/>
                    <a:gd name="T20" fmla="*/ 4 w 28"/>
                    <a:gd name="T21" fmla="*/ 0 h 20"/>
                    <a:gd name="T22" fmla="*/ 4 w 28"/>
                    <a:gd name="T23" fmla="*/ 0 h 20"/>
                    <a:gd name="T24" fmla="*/ 3 w 28"/>
                    <a:gd name="T25" fmla="*/ 1 h 20"/>
                    <a:gd name="T26" fmla="*/ 3 w 28"/>
                    <a:gd name="T27" fmla="*/ 1 h 20"/>
                    <a:gd name="T28" fmla="*/ 3 w 28"/>
                    <a:gd name="T29" fmla="*/ 1 h 20"/>
                    <a:gd name="T30" fmla="*/ 2 w 28"/>
                    <a:gd name="T31" fmla="*/ 1 h 20"/>
                    <a:gd name="T32" fmla="*/ 1 w 28"/>
                    <a:gd name="T33" fmla="*/ 2 h 20"/>
                    <a:gd name="T34" fmla="*/ 1 w 28"/>
                    <a:gd name="T35" fmla="*/ 2 h 20"/>
                    <a:gd name="T36" fmla="*/ 1 w 28"/>
                    <a:gd name="T37" fmla="*/ 2 h 20"/>
                    <a:gd name="T38" fmla="*/ 0 w 28"/>
                    <a:gd name="T39" fmla="*/ 2 h 20"/>
                    <a:gd name="T40" fmla="*/ 0 w 28"/>
                    <a:gd name="T41" fmla="*/ 2 h 20"/>
                    <a:gd name="T42" fmla="*/ 0 w 28"/>
                    <a:gd name="T43" fmla="*/ 3 h 20"/>
                    <a:gd name="T44" fmla="*/ 0 w 28"/>
                    <a:gd name="T45" fmla="*/ 3 h 20"/>
                    <a:gd name="T46" fmla="*/ 0 w 28"/>
                    <a:gd name="T47" fmla="*/ 3 h 20"/>
                    <a:gd name="T48" fmla="*/ 0 w 28"/>
                    <a:gd name="T49" fmla="*/ 3 h 20"/>
                    <a:gd name="T50" fmla="*/ 0 w 28"/>
                    <a:gd name="T51" fmla="*/ 4 h 20"/>
                    <a:gd name="T52" fmla="*/ 0 w 28"/>
                    <a:gd name="T53" fmla="*/ 4 h 20"/>
                    <a:gd name="T54" fmla="*/ 0 w 28"/>
                    <a:gd name="T55" fmla="*/ 5 h 20"/>
                    <a:gd name="T56" fmla="*/ 0 w 28"/>
                    <a:gd name="T57" fmla="*/ 5 h 20"/>
                    <a:gd name="T58" fmla="*/ 1 w 28"/>
                    <a:gd name="T59" fmla="*/ 5 h 20"/>
                    <a:gd name="T60" fmla="*/ 1 w 28"/>
                    <a:gd name="T61" fmla="*/ 5 h 20"/>
                    <a:gd name="T62" fmla="*/ 1 w 28"/>
                    <a:gd name="T63" fmla="*/ 6 h 20"/>
                    <a:gd name="T64" fmla="*/ 2 w 28"/>
                    <a:gd name="T65" fmla="*/ 6 h 20"/>
                    <a:gd name="T66" fmla="*/ 10 w 28"/>
                    <a:gd name="T67" fmla="*/ 1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 h="20">
                      <a:moveTo>
                        <a:pt x="28" y="3"/>
                      </a:moveTo>
                      <a:lnTo>
                        <a:pt x="26" y="2"/>
                      </a:lnTo>
                      <a:lnTo>
                        <a:pt x="25" y="2"/>
                      </a:lnTo>
                      <a:lnTo>
                        <a:pt x="24" y="1"/>
                      </a:lnTo>
                      <a:lnTo>
                        <a:pt x="22" y="1"/>
                      </a:lnTo>
                      <a:lnTo>
                        <a:pt x="20" y="1"/>
                      </a:lnTo>
                      <a:lnTo>
                        <a:pt x="18" y="0"/>
                      </a:lnTo>
                      <a:lnTo>
                        <a:pt x="17" y="0"/>
                      </a:lnTo>
                      <a:lnTo>
                        <a:pt x="16" y="0"/>
                      </a:lnTo>
                      <a:lnTo>
                        <a:pt x="14" y="1"/>
                      </a:lnTo>
                      <a:lnTo>
                        <a:pt x="12" y="1"/>
                      </a:lnTo>
                      <a:lnTo>
                        <a:pt x="10" y="1"/>
                      </a:lnTo>
                      <a:lnTo>
                        <a:pt x="9" y="2"/>
                      </a:lnTo>
                      <a:lnTo>
                        <a:pt x="8" y="2"/>
                      </a:lnTo>
                      <a:lnTo>
                        <a:pt x="7" y="3"/>
                      </a:lnTo>
                      <a:lnTo>
                        <a:pt x="6" y="3"/>
                      </a:lnTo>
                      <a:lnTo>
                        <a:pt x="3" y="5"/>
                      </a:lnTo>
                      <a:lnTo>
                        <a:pt x="3" y="6"/>
                      </a:lnTo>
                      <a:lnTo>
                        <a:pt x="2" y="6"/>
                      </a:lnTo>
                      <a:lnTo>
                        <a:pt x="1" y="7"/>
                      </a:lnTo>
                      <a:lnTo>
                        <a:pt x="0" y="8"/>
                      </a:lnTo>
                      <a:lnTo>
                        <a:pt x="0" y="9"/>
                      </a:lnTo>
                      <a:lnTo>
                        <a:pt x="0" y="10"/>
                      </a:lnTo>
                      <a:lnTo>
                        <a:pt x="0" y="11"/>
                      </a:lnTo>
                      <a:lnTo>
                        <a:pt x="0" y="12"/>
                      </a:lnTo>
                      <a:lnTo>
                        <a:pt x="0" y="14"/>
                      </a:lnTo>
                      <a:lnTo>
                        <a:pt x="0" y="15"/>
                      </a:lnTo>
                      <a:lnTo>
                        <a:pt x="1" y="16"/>
                      </a:lnTo>
                      <a:lnTo>
                        <a:pt x="2" y="17"/>
                      </a:lnTo>
                      <a:lnTo>
                        <a:pt x="2" y="18"/>
                      </a:lnTo>
                      <a:lnTo>
                        <a:pt x="3" y="19"/>
                      </a:lnTo>
                      <a:lnTo>
                        <a:pt x="6" y="20"/>
                      </a:lnTo>
                      <a:lnTo>
                        <a:pt x="2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89" name="Freeform 192"/>
                <p:cNvSpPr>
                  <a:spLocks/>
                </p:cNvSpPr>
                <p:nvPr/>
              </p:nvSpPr>
              <p:spPr bwMode="auto">
                <a:xfrm>
                  <a:off x="311" y="275"/>
                  <a:ext cx="117" cy="30"/>
                </a:xfrm>
                <a:custGeom>
                  <a:avLst/>
                  <a:gdLst>
                    <a:gd name="T0" fmla="*/ 106 w 367"/>
                    <a:gd name="T1" fmla="*/ 2 h 95"/>
                    <a:gd name="T2" fmla="*/ 102 w 367"/>
                    <a:gd name="T3" fmla="*/ 6 h 95"/>
                    <a:gd name="T4" fmla="*/ 98 w 367"/>
                    <a:gd name="T5" fmla="*/ 9 h 95"/>
                    <a:gd name="T6" fmla="*/ 92 w 367"/>
                    <a:gd name="T7" fmla="*/ 12 h 95"/>
                    <a:gd name="T8" fmla="*/ 87 w 367"/>
                    <a:gd name="T9" fmla="*/ 15 h 95"/>
                    <a:gd name="T10" fmla="*/ 81 w 367"/>
                    <a:gd name="T11" fmla="*/ 17 h 95"/>
                    <a:gd name="T12" fmla="*/ 74 w 367"/>
                    <a:gd name="T13" fmla="*/ 19 h 95"/>
                    <a:gd name="T14" fmla="*/ 68 w 367"/>
                    <a:gd name="T15" fmla="*/ 21 h 95"/>
                    <a:gd name="T16" fmla="*/ 61 w 367"/>
                    <a:gd name="T17" fmla="*/ 22 h 95"/>
                    <a:gd name="T18" fmla="*/ 53 w 367"/>
                    <a:gd name="T19" fmla="*/ 22 h 95"/>
                    <a:gd name="T20" fmla="*/ 46 w 367"/>
                    <a:gd name="T21" fmla="*/ 23 h 95"/>
                    <a:gd name="T22" fmla="*/ 39 w 367"/>
                    <a:gd name="T23" fmla="*/ 22 h 95"/>
                    <a:gd name="T24" fmla="*/ 31 w 367"/>
                    <a:gd name="T25" fmla="*/ 21 h 95"/>
                    <a:gd name="T26" fmla="*/ 24 w 367"/>
                    <a:gd name="T27" fmla="*/ 20 h 95"/>
                    <a:gd name="T28" fmla="*/ 17 w 367"/>
                    <a:gd name="T29" fmla="*/ 17 h 95"/>
                    <a:gd name="T30" fmla="*/ 10 w 367"/>
                    <a:gd name="T31" fmla="*/ 14 h 95"/>
                    <a:gd name="T32" fmla="*/ 0 w 367"/>
                    <a:gd name="T33" fmla="*/ 18 h 95"/>
                    <a:gd name="T34" fmla="*/ 7 w 367"/>
                    <a:gd name="T35" fmla="*/ 22 h 95"/>
                    <a:gd name="T36" fmla="*/ 16 w 367"/>
                    <a:gd name="T37" fmla="*/ 25 h 95"/>
                    <a:gd name="T38" fmla="*/ 24 w 367"/>
                    <a:gd name="T39" fmla="*/ 27 h 95"/>
                    <a:gd name="T40" fmla="*/ 33 w 367"/>
                    <a:gd name="T41" fmla="*/ 29 h 95"/>
                    <a:gd name="T42" fmla="*/ 41 w 367"/>
                    <a:gd name="T43" fmla="*/ 30 h 95"/>
                    <a:gd name="T44" fmla="*/ 50 w 367"/>
                    <a:gd name="T45" fmla="*/ 30 h 95"/>
                    <a:gd name="T46" fmla="*/ 58 w 367"/>
                    <a:gd name="T47" fmla="*/ 29 h 95"/>
                    <a:gd name="T48" fmla="*/ 67 w 367"/>
                    <a:gd name="T49" fmla="*/ 29 h 95"/>
                    <a:gd name="T50" fmla="*/ 75 w 367"/>
                    <a:gd name="T51" fmla="*/ 27 h 95"/>
                    <a:gd name="T52" fmla="*/ 83 w 367"/>
                    <a:gd name="T53" fmla="*/ 25 h 95"/>
                    <a:gd name="T54" fmla="*/ 90 w 367"/>
                    <a:gd name="T55" fmla="*/ 22 h 95"/>
                    <a:gd name="T56" fmla="*/ 97 w 367"/>
                    <a:gd name="T57" fmla="*/ 19 h 95"/>
                    <a:gd name="T58" fmla="*/ 103 w 367"/>
                    <a:gd name="T59" fmla="*/ 16 h 95"/>
                    <a:gd name="T60" fmla="*/ 108 w 367"/>
                    <a:gd name="T61" fmla="*/ 12 h 95"/>
                    <a:gd name="T62" fmla="*/ 113 w 367"/>
                    <a:gd name="T63" fmla="*/ 8 h 95"/>
                    <a:gd name="T64" fmla="*/ 117 w 367"/>
                    <a:gd name="T65" fmla="*/ 3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7" h="95">
                      <a:moveTo>
                        <a:pt x="335" y="0"/>
                      </a:moveTo>
                      <a:lnTo>
                        <a:pt x="331" y="7"/>
                      </a:lnTo>
                      <a:lnTo>
                        <a:pt x="325" y="12"/>
                      </a:lnTo>
                      <a:lnTo>
                        <a:pt x="319" y="18"/>
                      </a:lnTo>
                      <a:lnTo>
                        <a:pt x="312" y="24"/>
                      </a:lnTo>
                      <a:lnTo>
                        <a:pt x="306" y="29"/>
                      </a:lnTo>
                      <a:lnTo>
                        <a:pt x="298" y="34"/>
                      </a:lnTo>
                      <a:lnTo>
                        <a:pt x="290" y="38"/>
                      </a:lnTo>
                      <a:lnTo>
                        <a:pt x="282" y="43"/>
                      </a:lnTo>
                      <a:lnTo>
                        <a:pt x="273" y="47"/>
                      </a:lnTo>
                      <a:lnTo>
                        <a:pt x="264" y="51"/>
                      </a:lnTo>
                      <a:lnTo>
                        <a:pt x="253" y="55"/>
                      </a:lnTo>
                      <a:lnTo>
                        <a:pt x="243" y="59"/>
                      </a:lnTo>
                      <a:lnTo>
                        <a:pt x="233" y="61"/>
                      </a:lnTo>
                      <a:lnTo>
                        <a:pt x="223" y="64"/>
                      </a:lnTo>
                      <a:lnTo>
                        <a:pt x="212" y="67"/>
                      </a:lnTo>
                      <a:lnTo>
                        <a:pt x="201" y="68"/>
                      </a:lnTo>
                      <a:lnTo>
                        <a:pt x="190" y="70"/>
                      </a:lnTo>
                      <a:lnTo>
                        <a:pt x="179" y="71"/>
                      </a:lnTo>
                      <a:lnTo>
                        <a:pt x="167" y="71"/>
                      </a:lnTo>
                      <a:lnTo>
                        <a:pt x="156" y="72"/>
                      </a:lnTo>
                      <a:lnTo>
                        <a:pt x="145" y="72"/>
                      </a:lnTo>
                      <a:lnTo>
                        <a:pt x="132" y="71"/>
                      </a:lnTo>
                      <a:lnTo>
                        <a:pt x="121" y="70"/>
                      </a:lnTo>
                      <a:lnTo>
                        <a:pt x="109" y="69"/>
                      </a:lnTo>
                      <a:lnTo>
                        <a:pt x="98" y="67"/>
                      </a:lnTo>
                      <a:lnTo>
                        <a:pt x="87" y="64"/>
                      </a:lnTo>
                      <a:lnTo>
                        <a:pt x="75" y="62"/>
                      </a:lnTo>
                      <a:lnTo>
                        <a:pt x="65" y="59"/>
                      </a:lnTo>
                      <a:lnTo>
                        <a:pt x="54" y="54"/>
                      </a:lnTo>
                      <a:lnTo>
                        <a:pt x="44" y="51"/>
                      </a:lnTo>
                      <a:lnTo>
                        <a:pt x="32" y="45"/>
                      </a:lnTo>
                      <a:lnTo>
                        <a:pt x="22" y="40"/>
                      </a:lnTo>
                      <a:lnTo>
                        <a:pt x="0" y="57"/>
                      </a:lnTo>
                      <a:lnTo>
                        <a:pt x="12" y="63"/>
                      </a:lnTo>
                      <a:lnTo>
                        <a:pt x="23" y="69"/>
                      </a:lnTo>
                      <a:lnTo>
                        <a:pt x="36" y="74"/>
                      </a:lnTo>
                      <a:lnTo>
                        <a:pt x="49" y="78"/>
                      </a:lnTo>
                      <a:lnTo>
                        <a:pt x="62" y="83"/>
                      </a:lnTo>
                      <a:lnTo>
                        <a:pt x="75" y="86"/>
                      </a:lnTo>
                      <a:lnTo>
                        <a:pt x="89" y="88"/>
                      </a:lnTo>
                      <a:lnTo>
                        <a:pt x="103" y="91"/>
                      </a:lnTo>
                      <a:lnTo>
                        <a:pt x="116" y="93"/>
                      </a:lnTo>
                      <a:lnTo>
                        <a:pt x="129" y="94"/>
                      </a:lnTo>
                      <a:lnTo>
                        <a:pt x="142" y="94"/>
                      </a:lnTo>
                      <a:lnTo>
                        <a:pt x="156" y="95"/>
                      </a:lnTo>
                      <a:lnTo>
                        <a:pt x="170" y="94"/>
                      </a:lnTo>
                      <a:lnTo>
                        <a:pt x="183" y="93"/>
                      </a:lnTo>
                      <a:lnTo>
                        <a:pt x="197" y="92"/>
                      </a:lnTo>
                      <a:lnTo>
                        <a:pt x="209" y="91"/>
                      </a:lnTo>
                      <a:lnTo>
                        <a:pt x="222" y="88"/>
                      </a:lnTo>
                      <a:lnTo>
                        <a:pt x="234" y="85"/>
                      </a:lnTo>
                      <a:lnTo>
                        <a:pt x="247" y="81"/>
                      </a:lnTo>
                      <a:lnTo>
                        <a:pt x="259" y="78"/>
                      </a:lnTo>
                      <a:lnTo>
                        <a:pt x="270" y="75"/>
                      </a:lnTo>
                      <a:lnTo>
                        <a:pt x="282" y="70"/>
                      </a:lnTo>
                      <a:lnTo>
                        <a:pt x="292" y="66"/>
                      </a:lnTo>
                      <a:lnTo>
                        <a:pt x="303" y="61"/>
                      </a:lnTo>
                      <a:lnTo>
                        <a:pt x="312" y="55"/>
                      </a:lnTo>
                      <a:lnTo>
                        <a:pt x="323" y="50"/>
                      </a:lnTo>
                      <a:lnTo>
                        <a:pt x="331" y="44"/>
                      </a:lnTo>
                      <a:lnTo>
                        <a:pt x="340" y="37"/>
                      </a:lnTo>
                      <a:lnTo>
                        <a:pt x="348" y="32"/>
                      </a:lnTo>
                      <a:lnTo>
                        <a:pt x="354" y="25"/>
                      </a:lnTo>
                      <a:lnTo>
                        <a:pt x="361" y="17"/>
                      </a:lnTo>
                      <a:lnTo>
                        <a:pt x="367" y="10"/>
                      </a:lnTo>
                      <a:lnTo>
                        <a:pt x="3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90" name="Freeform 193"/>
                <p:cNvSpPr>
                  <a:spLocks/>
                </p:cNvSpPr>
                <p:nvPr/>
              </p:nvSpPr>
              <p:spPr bwMode="auto">
                <a:xfrm>
                  <a:off x="418" y="271"/>
                  <a:ext cx="12" cy="5"/>
                </a:xfrm>
                <a:custGeom>
                  <a:avLst/>
                  <a:gdLst>
                    <a:gd name="T0" fmla="*/ 11 w 34"/>
                    <a:gd name="T1" fmla="*/ 5 h 16"/>
                    <a:gd name="T2" fmla="*/ 12 w 34"/>
                    <a:gd name="T3" fmla="*/ 5 h 16"/>
                    <a:gd name="T4" fmla="*/ 12 w 34"/>
                    <a:gd name="T5" fmla="*/ 4 h 16"/>
                    <a:gd name="T6" fmla="*/ 12 w 34"/>
                    <a:gd name="T7" fmla="*/ 4 h 16"/>
                    <a:gd name="T8" fmla="*/ 12 w 34"/>
                    <a:gd name="T9" fmla="*/ 3 h 16"/>
                    <a:gd name="T10" fmla="*/ 12 w 34"/>
                    <a:gd name="T11" fmla="*/ 3 h 16"/>
                    <a:gd name="T12" fmla="*/ 12 w 34"/>
                    <a:gd name="T13" fmla="*/ 3 h 16"/>
                    <a:gd name="T14" fmla="*/ 12 w 34"/>
                    <a:gd name="T15" fmla="*/ 3 h 16"/>
                    <a:gd name="T16" fmla="*/ 11 w 34"/>
                    <a:gd name="T17" fmla="*/ 2 h 16"/>
                    <a:gd name="T18" fmla="*/ 11 w 34"/>
                    <a:gd name="T19" fmla="*/ 2 h 16"/>
                    <a:gd name="T20" fmla="*/ 11 w 34"/>
                    <a:gd name="T21" fmla="*/ 2 h 16"/>
                    <a:gd name="T22" fmla="*/ 11 w 34"/>
                    <a:gd name="T23" fmla="*/ 2 h 16"/>
                    <a:gd name="T24" fmla="*/ 10 w 34"/>
                    <a:gd name="T25" fmla="*/ 1 h 16"/>
                    <a:gd name="T26" fmla="*/ 10 w 34"/>
                    <a:gd name="T27" fmla="*/ 1 h 16"/>
                    <a:gd name="T28" fmla="*/ 9 w 34"/>
                    <a:gd name="T29" fmla="*/ 1 h 16"/>
                    <a:gd name="T30" fmla="*/ 9 w 34"/>
                    <a:gd name="T31" fmla="*/ 1 h 16"/>
                    <a:gd name="T32" fmla="*/ 8 w 34"/>
                    <a:gd name="T33" fmla="*/ 0 h 16"/>
                    <a:gd name="T34" fmla="*/ 8 w 34"/>
                    <a:gd name="T35" fmla="*/ 0 h 16"/>
                    <a:gd name="T36" fmla="*/ 7 w 34"/>
                    <a:gd name="T37" fmla="*/ 0 h 16"/>
                    <a:gd name="T38" fmla="*/ 6 w 34"/>
                    <a:gd name="T39" fmla="*/ 0 h 16"/>
                    <a:gd name="T40" fmla="*/ 6 w 34"/>
                    <a:gd name="T41" fmla="*/ 0 h 16"/>
                    <a:gd name="T42" fmla="*/ 6 w 34"/>
                    <a:gd name="T43" fmla="*/ 0 h 16"/>
                    <a:gd name="T44" fmla="*/ 5 w 34"/>
                    <a:gd name="T45" fmla="*/ 0 h 16"/>
                    <a:gd name="T46" fmla="*/ 5 w 34"/>
                    <a:gd name="T47" fmla="*/ 0 h 16"/>
                    <a:gd name="T48" fmla="*/ 4 w 34"/>
                    <a:gd name="T49" fmla="*/ 0 h 16"/>
                    <a:gd name="T50" fmla="*/ 4 w 34"/>
                    <a:gd name="T51" fmla="*/ 0 h 16"/>
                    <a:gd name="T52" fmla="*/ 3 w 34"/>
                    <a:gd name="T53" fmla="*/ 0 h 16"/>
                    <a:gd name="T54" fmla="*/ 2 w 34"/>
                    <a:gd name="T55" fmla="*/ 1 h 16"/>
                    <a:gd name="T56" fmla="*/ 2 w 34"/>
                    <a:gd name="T57" fmla="*/ 1 h 16"/>
                    <a:gd name="T58" fmla="*/ 1 w 34"/>
                    <a:gd name="T59" fmla="*/ 1 h 16"/>
                    <a:gd name="T60" fmla="*/ 1 w 34"/>
                    <a:gd name="T61" fmla="*/ 2 h 16"/>
                    <a:gd name="T62" fmla="*/ 0 w 34"/>
                    <a:gd name="T63" fmla="*/ 2 h 16"/>
                    <a:gd name="T64" fmla="*/ 0 w 34"/>
                    <a:gd name="T65" fmla="*/ 2 h 16"/>
                    <a:gd name="T66" fmla="*/ 11 w 34"/>
                    <a:gd name="T67" fmla="*/ 5 h 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 h="16">
                      <a:moveTo>
                        <a:pt x="32" y="16"/>
                      </a:moveTo>
                      <a:lnTo>
                        <a:pt x="33" y="15"/>
                      </a:lnTo>
                      <a:lnTo>
                        <a:pt x="33" y="14"/>
                      </a:lnTo>
                      <a:lnTo>
                        <a:pt x="34" y="12"/>
                      </a:lnTo>
                      <a:lnTo>
                        <a:pt x="34" y="11"/>
                      </a:lnTo>
                      <a:lnTo>
                        <a:pt x="34" y="10"/>
                      </a:lnTo>
                      <a:lnTo>
                        <a:pt x="33" y="9"/>
                      </a:lnTo>
                      <a:lnTo>
                        <a:pt x="33" y="8"/>
                      </a:lnTo>
                      <a:lnTo>
                        <a:pt x="32" y="7"/>
                      </a:lnTo>
                      <a:lnTo>
                        <a:pt x="32" y="6"/>
                      </a:lnTo>
                      <a:lnTo>
                        <a:pt x="31" y="6"/>
                      </a:lnTo>
                      <a:lnTo>
                        <a:pt x="30" y="5"/>
                      </a:lnTo>
                      <a:lnTo>
                        <a:pt x="28" y="3"/>
                      </a:lnTo>
                      <a:lnTo>
                        <a:pt x="27" y="3"/>
                      </a:lnTo>
                      <a:lnTo>
                        <a:pt x="26" y="2"/>
                      </a:lnTo>
                      <a:lnTo>
                        <a:pt x="25" y="2"/>
                      </a:lnTo>
                      <a:lnTo>
                        <a:pt x="24" y="1"/>
                      </a:lnTo>
                      <a:lnTo>
                        <a:pt x="22" y="1"/>
                      </a:lnTo>
                      <a:lnTo>
                        <a:pt x="20" y="0"/>
                      </a:lnTo>
                      <a:lnTo>
                        <a:pt x="18" y="0"/>
                      </a:lnTo>
                      <a:lnTo>
                        <a:pt x="17" y="0"/>
                      </a:lnTo>
                      <a:lnTo>
                        <a:pt x="16" y="0"/>
                      </a:lnTo>
                      <a:lnTo>
                        <a:pt x="14" y="0"/>
                      </a:lnTo>
                      <a:lnTo>
                        <a:pt x="13" y="0"/>
                      </a:lnTo>
                      <a:lnTo>
                        <a:pt x="11" y="0"/>
                      </a:lnTo>
                      <a:lnTo>
                        <a:pt x="10" y="1"/>
                      </a:lnTo>
                      <a:lnTo>
                        <a:pt x="8" y="1"/>
                      </a:lnTo>
                      <a:lnTo>
                        <a:pt x="7" y="2"/>
                      </a:lnTo>
                      <a:lnTo>
                        <a:pt x="6" y="2"/>
                      </a:lnTo>
                      <a:lnTo>
                        <a:pt x="3" y="3"/>
                      </a:lnTo>
                      <a:lnTo>
                        <a:pt x="2" y="5"/>
                      </a:lnTo>
                      <a:lnTo>
                        <a:pt x="1" y="6"/>
                      </a:lnTo>
                      <a:lnTo>
                        <a:pt x="0" y="7"/>
                      </a:lnTo>
                      <a:lnTo>
                        <a:pt x="3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91" name="Freeform 194"/>
                <p:cNvSpPr>
                  <a:spLocks/>
                </p:cNvSpPr>
                <p:nvPr/>
              </p:nvSpPr>
              <p:spPr bwMode="auto">
                <a:xfrm>
                  <a:off x="491" y="248"/>
                  <a:ext cx="10" cy="4"/>
                </a:xfrm>
                <a:custGeom>
                  <a:avLst/>
                  <a:gdLst>
                    <a:gd name="T0" fmla="*/ 10 w 29"/>
                    <a:gd name="T1" fmla="*/ 1 h 18"/>
                    <a:gd name="T2" fmla="*/ 10 w 29"/>
                    <a:gd name="T3" fmla="*/ 0 h 18"/>
                    <a:gd name="T4" fmla="*/ 9 w 29"/>
                    <a:gd name="T5" fmla="*/ 0 h 18"/>
                    <a:gd name="T6" fmla="*/ 9 w 29"/>
                    <a:gd name="T7" fmla="*/ 0 h 18"/>
                    <a:gd name="T8" fmla="*/ 8 w 29"/>
                    <a:gd name="T9" fmla="*/ 0 h 18"/>
                    <a:gd name="T10" fmla="*/ 8 w 29"/>
                    <a:gd name="T11" fmla="*/ 0 h 18"/>
                    <a:gd name="T12" fmla="*/ 7 w 29"/>
                    <a:gd name="T13" fmla="*/ 0 h 18"/>
                    <a:gd name="T14" fmla="*/ 7 w 29"/>
                    <a:gd name="T15" fmla="*/ 0 h 18"/>
                    <a:gd name="T16" fmla="*/ 6 w 29"/>
                    <a:gd name="T17" fmla="*/ 0 h 18"/>
                    <a:gd name="T18" fmla="*/ 6 w 29"/>
                    <a:gd name="T19" fmla="*/ 0 h 18"/>
                    <a:gd name="T20" fmla="*/ 4 w 29"/>
                    <a:gd name="T21" fmla="*/ 0 h 18"/>
                    <a:gd name="T22" fmla="*/ 4 w 29"/>
                    <a:gd name="T23" fmla="*/ 0 h 18"/>
                    <a:gd name="T24" fmla="*/ 4 w 29"/>
                    <a:gd name="T25" fmla="*/ 0 h 18"/>
                    <a:gd name="T26" fmla="*/ 3 w 29"/>
                    <a:gd name="T27" fmla="*/ 0 h 18"/>
                    <a:gd name="T28" fmla="*/ 3 w 29"/>
                    <a:gd name="T29" fmla="*/ 0 h 18"/>
                    <a:gd name="T30" fmla="*/ 2 w 29"/>
                    <a:gd name="T31" fmla="*/ 0 h 18"/>
                    <a:gd name="T32" fmla="*/ 2 w 29"/>
                    <a:gd name="T33" fmla="*/ 0 h 18"/>
                    <a:gd name="T34" fmla="*/ 1 w 29"/>
                    <a:gd name="T35" fmla="*/ 1 h 18"/>
                    <a:gd name="T36" fmla="*/ 1 w 29"/>
                    <a:gd name="T37" fmla="*/ 1 h 18"/>
                    <a:gd name="T38" fmla="*/ 1 w 29"/>
                    <a:gd name="T39" fmla="*/ 1 h 18"/>
                    <a:gd name="T40" fmla="*/ 1 w 29"/>
                    <a:gd name="T41" fmla="*/ 1 h 18"/>
                    <a:gd name="T42" fmla="*/ 0 w 29"/>
                    <a:gd name="T43" fmla="*/ 2 h 18"/>
                    <a:gd name="T44" fmla="*/ 0 w 29"/>
                    <a:gd name="T45" fmla="*/ 2 h 18"/>
                    <a:gd name="T46" fmla="*/ 0 w 29"/>
                    <a:gd name="T47" fmla="*/ 2 h 18"/>
                    <a:gd name="T48" fmla="*/ 0 w 29"/>
                    <a:gd name="T49" fmla="*/ 2 h 18"/>
                    <a:gd name="T50" fmla="*/ 0 w 29"/>
                    <a:gd name="T51" fmla="*/ 2 h 18"/>
                    <a:gd name="T52" fmla="*/ 0 w 29"/>
                    <a:gd name="T53" fmla="*/ 3 h 18"/>
                    <a:gd name="T54" fmla="*/ 0 w 29"/>
                    <a:gd name="T55" fmla="*/ 3 h 18"/>
                    <a:gd name="T56" fmla="*/ 0 w 29"/>
                    <a:gd name="T57" fmla="*/ 3 h 18"/>
                    <a:gd name="T58" fmla="*/ 0 w 29"/>
                    <a:gd name="T59" fmla="*/ 4 h 18"/>
                    <a:gd name="T60" fmla="*/ 1 w 29"/>
                    <a:gd name="T61" fmla="*/ 4 h 18"/>
                    <a:gd name="T62" fmla="*/ 1 w 29"/>
                    <a:gd name="T63" fmla="*/ 4 h 18"/>
                    <a:gd name="T64" fmla="*/ 1 w 29"/>
                    <a:gd name="T65" fmla="*/ 4 h 18"/>
                    <a:gd name="T66" fmla="*/ 10 w 29"/>
                    <a:gd name="T67" fmla="*/ 1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 h="18">
                      <a:moveTo>
                        <a:pt x="29" y="3"/>
                      </a:moveTo>
                      <a:lnTo>
                        <a:pt x="28" y="2"/>
                      </a:lnTo>
                      <a:lnTo>
                        <a:pt x="27" y="2"/>
                      </a:lnTo>
                      <a:lnTo>
                        <a:pt x="25" y="1"/>
                      </a:lnTo>
                      <a:lnTo>
                        <a:pt x="23" y="0"/>
                      </a:lnTo>
                      <a:lnTo>
                        <a:pt x="22" y="0"/>
                      </a:lnTo>
                      <a:lnTo>
                        <a:pt x="20" y="0"/>
                      </a:lnTo>
                      <a:lnTo>
                        <a:pt x="19" y="0"/>
                      </a:lnTo>
                      <a:lnTo>
                        <a:pt x="17" y="0"/>
                      </a:lnTo>
                      <a:lnTo>
                        <a:pt x="16" y="0"/>
                      </a:lnTo>
                      <a:lnTo>
                        <a:pt x="13" y="0"/>
                      </a:lnTo>
                      <a:lnTo>
                        <a:pt x="12" y="0"/>
                      </a:lnTo>
                      <a:lnTo>
                        <a:pt x="11" y="0"/>
                      </a:lnTo>
                      <a:lnTo>
                        <a:pt x="10" y="1"/>
                      </a:lnTo>
                      <a:lnTo>
                        <a:pt x="9" y="1"/>
                      </a:lnTo>
                      <a:lnTo>
                        <a:pt x="6" y="2"/>
                      </a:lnTo>
                      <a:lnTo>
                        <a:pt x="5" y="2"/>
                      </a:lnTo>
                      <a:lnTo>
                        <a:pt x="4" y="3"/>
                      </a:lnTo>
                      <a:lnTo>
                        <a:pt x="3" y="4"/>
                      </a:lnTo>
                      <a:lnTo>
                        <a:pt x="2" y="6"/>
                      </a:lnTo>
                      <a:lnTo>
                        <a:pt x="1" y="7"/>
                      </a:lnTo>
                      <a:lnTo>
                        <a:pt x="0" y="8"/>
                      </a:lnTo>
                      <a:lnTo>
                        <a:pt x="0" y="9"/>
                      </a:lnTo>
                      <a:lnTo>
                        <a:pt x="0" y="10"/>
                      </a:lnTo>
                      <a:lnTo>
                        <a:pt x="0" y="11"/>
                      </a:lnTo>
                      <a:lnTo>
                        <a:pt x="0" y="12"/>
                      </a:lnTo>
                      <a:lnTo>
                        <a:pt x="0" y="14"/>
                      </a:lnTo>
                      <a:lnTo>
                        <a:pt x="0" y="15"/>
                      </a:lnTo>
                      <a:lnTo>
                        <a:pt x="1" y="16"/>
                      </a:lnTo>
                      <a:lnTo>
                        <a:pt x="2" y="16"/>
                      </a:lnTo>
                      <a:lnTo>
                        <a:pt x="3" y="17"/>
                      </a:lnTo>
                      <a:lnTo>
                        <a:pt x="4" y="18"/>
                      </a:lnTo>
                      <a:lnTo>
                        <a:pt x="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92" name="Freeform 195"/>
                <p:cNvSpPr>
                  <a:spLocks/>
                </p:cNvSpPr>
                <p:nvPr/>
              </p:nvSpPr>
              <p:spPr bwMode="auto">
                <a:xfrm>
                  <a:off x="493" y="248"/>
                  <a:ext cx="112" cy="20"/>
                </a:xfrm>
                <a:custGeom>
                  <a:avLst/>
                  <a:gdLst>
                    <a:gd name="T0" fmla="*/ 102 w 352"/>
                    <a:gd name="T1" fmla="*/ 2 h 64"/>
                    <a:gd name="T2" fmla="*/ 95 w 352"/>
                    <a:gd name="T3" fmla="*/ 5 h 64"/>
                    <a:gd name="T4" fmla="*/ 88 w 352"/>
                    <a:gd name="T5" fmla="*/ 8 h 64"/>
                    <a:gd name="T6" fmla="*/ 81 w 352"/>
                    <a:gd name="T7" fmla="*/ 10 h 64"/>
                    <a:gd name="T8" fmla="*/ 75 w 352"/>
                    <a:gd name="T9" fmla="*/ 11 h 64"/>
                    <a:gd name="T10" fmla="*/ 68 w 352"/>
                    <a:gd name="T11" fmla="*/ 12 h 64"/>
                    <a:gd name="T12" fmla="*/ 61 w 352"/>
                    <a:gd name="T13" fmla="*/ 13 h 64"/>
                    <a:gd name="T14" fmla="*/ 54 w 352"/>
                    <a:gd name="T15" fmla="*/ 13 h 64"/>
                    <a:gd name="T16" fmla="*/ 48 w 352"/>
                    <a:gd name="T17" fmla="*/ 13 h 64"/>
                    <a:gd name="T18" fmla="*/ 42 w 352"/>
                    <a:gd name="T19" fmla="*/ 12 h 64"/>
                    <a:gd name="T20" fmla="*/ 35 w 352"/>
                    <a:gd name="T21" fmla="*/ 11 h 64"/>
                    <a:gd name="T22" fmla="*/ 30 w 352"/>
                    <a:gd name="T23" fmla="*/ 10 h 64"/>
                    <a:gd name="T24" fmla="*/ 24 w 352"/>
                    <a:gd name="T25" fmla="*/ 8 h 64"/>
                    <a:gd name="T26" fmla="*/ 19 w 352"/>
                    <a:gd name="T27" fmla="*/ 6 h 64"/>
                    <a:gd name="T28" fmla="*/ 14 w 352"/>
                    <a:gd name="T29" fmla="*/ 4 h 64"/>
                    <a:gd name="T30" fmla="*/ 10 w 352"/>
                    <a:gd name="T31" fmla="*/ 2 h 64"/>
                    <a:gd name="T32" fmla="*/ 0 w 352"/>
                    <a:gd name="T33" fmla="*/ 5 h 64"/>
                    <a:gd name="T34" fmla="*/ 5 w 352"/>
                    <a:gd name="T35" fmla="*/ 8 h 64"/>
                    <a:gd name="T36" fmla="*/ 10 w 352"/>
                    <a:gd name="T37" fmla="*/ 11 h 64"/>
                    <a:gd name="T38" fmla="*/ 16 w 352"/>
                    <a:gd name="T39" fmla="*/ 13 h 64"/>
                    <a:gd name="T40" fmla="*/ 22 w 352"/>
                    <a:gd name="T41" fmla="*/ 15 h 64"/>
                    <a:gd name="T42" fmla="*/ 29 w 352"/>
                    <a:gd name="T43" fmla="*/ 17 h 64"/>
                    <a:gd name="T44" fmla="*/ 36 w 352"/>
                    <a:gd name="T45" fmla="*/ 18 h 64"/>
                    <a:gd name="T46" fmla="*/ 43 w 352"/>
                    <a:gd name="T47" fmla="*/ 19 h 64"/>
                    <a:gd name="T48" fmla="*/ 51 w 352"/>
                    <a:gd name="T49" fmla="*/ 20 h 64"/>
                    <a:gd name="T50" fmla="*/ 58 w 352"/>
                    <a:gd name="T51" fmla="*/ 20 h 64"/>
                    <a:gd name="T52" fmla="*/ 66 w 352"/>
                    <a:gd name="T53" fmla="*/ 19 h 64"/>
                    <a:gd name="T54" fmla="*/ 74 w 352"/>
                    <a:gd name="T55" fmla="*/ 18 h 64"/>
                    <a:gd name="T56" fmla="*/ 82 w 352"/>
                    <a:gd name="T57" fmla="*/ 17 h 64"/>
                    <a:gd name="T58" fmla="*/ 90 w 352"/>
                    <a:gd name="T59" fmla="*/ 15 h 64"/>
                    <a:gd name="T60" fmla="*/ 97 w 352"/>
                    <a:gd name="T61" fmla="*/ 13 h 64"/>
                    <a:gd name="T62" fmla="*/ 105 w 352"/>
                    <a:gd name="T63" fmla="*/ 9 h 64"/>
                    <a:gd name="T64" fmla="*/ 112 w 352"/>
                    <a:gd name="T65" fmla="*/ 5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2" h="64">
                      <a:moveTo>
                        <a:pt x="329" y="0"/>
                      </a:moveTo>
                      <a:lnTo>
                        <a:pt x="319" y="6"/>
                      </a:lnTo>
                      <a:lnTo>
                        <a:pt x="309" y="12"/>
                      </a:lnTo>
                      <a:lnTo>
                        <a:pt x="298" y="16"/>
                      </a:lnTo>
                      <a:lnTo>
                        <a:pt x="288" y="21"/>
                      </a:lnTo>
                      <a:lnTo>
                        <a:pt x="278" y="24"/>
                      </a:lnTo>
                      <a:lnTo>
                        <a:pt x="268" y="27"/>
                      </a:lnTo>
                      <a:lnTo>
                        <a:pt x="256" y="31"/>
                      </a:lnTo>
                      <a:lnTo>
                        <a:pt x="246" y="33"/>
                      </a:lnTo>
                      <a:lnTo>
                        <a:pt x="236" y="35"/>
                      </a:lnTo>
                      <a:lnTo>
                        <a:pt x="225" y="38"/>
                      </a:lnTo>
                      <a:lnTo>
                        <a:pt x="214" y="39"/>
                      </a:lnTo>
                      <a:lnTo>
                        <a:pt x="203" y="40"/>
                      </a:lnTo>
                      <a:lnTo>
                        <a:pt x="193" y="40"/>
                      </a:lnTo>
                      <a:lnTo>
                        <a:pt x="183" y="41"/>
                      </a:lnTo>
                      <a:lnTo>
                        <a:pt x="171" y="41"/>
                      </a:lnTo>
                      <a:lnTo>
                        <a:pt x="161" y="41"/>
                      </a:lnTo>
                      <a:lnTo>
                        <a:pt x="151" y="40"/>
                      </a:lnTo>
                      <a:lnTo>
                        <a:pt x="141" y="39"/>
                      </a:lnTo>
                      <a:lnTo>
                        <a:pt x="131" y="38"/>
                      </a:lnTo>
                      <a:lnTo>
                        <a:pt x="120" y="36"/>
                      </a:lnTo>
                      <a:lnTo>
                        <a:pt x="111" y="35"/>
                      </a:lnTo>
                      <a:lnTo>
                        <a:pt x="102" y="33"/>
                      </a:lnTo>
                      <a:lnTo>
                        <a:pt x="93" y="31"/>
                      </a:lnTo>
                      <a:lnTo>
                        <a:pt x="84" y="29"/>
                      </a:lnTo>
                      <a:lnTo>
                        <a:pt x="76" y="25"/>
                      </a:lnTo>
                      <a:lnTo>
                        <a:pt x="67" y="23"/>
                      </a:lnTo>
                      <a:lnTo>
                        <a:pt x="59" y="19"/>
                      </a:lnTo>
                      <a:lnTo>
                        <a:pt x="51" y="16"/>
                      </a:lnTo>
                      <a:lnTo>
                        <a:pt x="44" y="13"/>
                      </a:lnTo>
                      <a:lnTo>
                        <a:pt x="38" y="9"/>
                      </a:lnTo>
                      <a:lnTo>
                        <a:pt x="32" y="6"/>
                      </a:lnTo>
                      <a:lnTo>
                        <a:pt x="26" y="1"/>
                      </a:lnTo>
                      <a:lnTo>
                        <a:pt x="0" y="16"/>
                      </a:lnTo>
                      <a:lnTo>
                        <a:pt x="8" y="21"/>
                      </a:lnTo>
                      <a:lnTo>
                        <a:pt x="15" y="25"/>
                      </a:lnTo>
                      <a:lnTo>
                        <a:pt x="23" y="30"/>
                      </a:lnTo>
                      <a:lnTo>
                        <a:pt x="32" y="34"/>
                      </a:lnTo>
                      <a:lnTo>
                        <a:pt x="41" y="39"/>
                      </a:lnTo>
                      <a:lnTo>
                        <a:pt x="50" y="42"/>
                      </a:lnTo>
                      <a:lnTo>
                        <a:pt x="59" y="46"/>
                      </a:lnTo>
                      <a:lnTo>
                        <a:pt x="69" y="49"/>
                      </a:lnTo>
                      <a:lnTo>
                        <a:pt x="81" y="51"/>
                      </a:lnTo>
                      <a:lnTo>
                        <a:pt x="91" y="53"/>
                      </a:lnTo>
                      <a:lnTo>
                        <a:pt x="101" y="57"/>
                      </a:lnTo>
                      <a:lnTo>
                        <a:pt x="112" y="58"/>
                      </a:lnTo>
                      <a:lnTo>
                        <a:pt x="124" y="60"/>
                      </a:lnTo>
                      <a:lnTo>
                        <a:pt x="135" y="61"/>
                      </a:lnTo>
                      <a:lnTo>
                        <a:pt x="148" y="63"/>
                      </a:lnTo>
                      <a:lnTo>
                        <a:pt x="159" y="63"/>
                      </a:lnTo>
                      <a:lnTo>
                        <a:pt x="171" y="64"/>
                      </a:lnTo>
                      <a:lnTo>
                        <a:pt x="183" y="64"/>
                      </a:lnTo>
                      <a:lnTo>
                        <a:pt x="195" y="63"/>
                      </a:lnTo>
                      <a:lnTo>
                        <a:pt x="208" y="61"/>
                      </a:lnTo>
                      <a:lnTo>
                        <a:pt x="220" y="60"/>
                      </a:lnTo>
                      <a:lnTo>
                        <a:pt x="233" y="59"/>
                      </a:lnTo>
                      <a:lnTo>
                        <a:pt x="245" y="57"/>
                      </a:lnTo>
                      <a:lnTo>
                        <a:pt x="258" y="55"/>
                      </a:lnTo>
                      <a:lnTo>
                        <a:pt x="270" y="51"/>
                      </a:lnTo>
                      <a:lnTo>
                        <a:pt x="283" y="48"/>
                      </a:lnTo>
                      <a:lnTo>
                        <a:pt x="294" y="44"/>
                      </a:lnTo>
                      <a:lnTo>
                        <a:pt x="306" y="40"/>
                      </a:lnTo>
                      <a:lnTo>
                        <a:pt x="318" y="34"/>
                      </a:lnTo>
                      <a:lnTo>
                        <a:pt x="330" y="30"/>
                      </a:lnTo>
                      <a:lnTo>
                        <a:pt x="341" y="24"/>
                      </a:lnTo>
                      <a:lnTo>
                        <a:pt x="352" y="17"/>
                      </a:lnTo>
                      <a:lnTo>
                        <a:pt x="3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93" name="Freeform 196"/>
                <p:cNvSpPr>
                  <a:spLocks/>
                </p:cNvSpPr>
                <p:nvPr/>
              </p:nvSpPr>
              <p:spPr bwMode="auto">
                <a:xfrm>
                  <a:off x="599" y="248"/>
                  <a:ext cx="8" cy="6"/>
                </a:xfrm>
                <a:custGeom>
                  <a:avLst/>
                  <a:gdLst>
                    <a:gd name="T0" fmla="*/ 6 w 29"/>
                    <a:gd name="T1" fmla="*/ 6 h 19"/>
                    <a:gd name="T2" fmla="*/ 7 w 29"/>
                    <a:gd name="T3" fmla="*/ 6 h 19"/>
                    <a:gd name="T4" fmla="*/ 7 w 29"/>
                    <a:gd name="T5" fmla="*/ 5 h 19"/>
                    <a:gd name="T6" fmla="*/ 7 w 29"/>
                    <a:gd name="T7" fmla="*/ 5 h 19"/>
                    <a:gd name="T8" fmla="*/ 8 w 29"/>
                    <a:gd name="T9" fmla="*/ 5 h 19"/>
                    <a:gd name="T10" fmla="*/ 8 w 29"/>
                    <a:gd name="T11" fmla="*/ 4 h 19"/>
                    <a:gd name="T12" fmla="*/ 8 w 29"/>
                    <a:gd name="T13" fmla="*/ 4 h 19"/>
                    <a:gd name="T14" fmla="*/ 8 w 29"/>
                    <a:gd name="T15" fmla="*/ 3 h 19"/>
                    <a:gd name="T16" fmla="*/ 8 w 29"/>
                    <a:gd name="T17" fmla="*/ 3 h 19"/>
                    <a:gd name="T18" fmla="*/ 8 w 29"/>
                    <a:gd name="T19" fmla="*/ 3 h 19"/>
                    <a:gd name="T20" fmla="*/ 8 w 29"/>
                    <a:gd name="T21" fmla="*/ 3 h 19"/>
                    <a:gd name="T22" fmla="*/ 8 w 29"/>
                    <a:gd name="T23" fmla="*/ 3 h 19"/>
                    <a:gd name="T24" fmla="*/ 8 w 29"/>
                    <a:gd name="T25" fmla="*/ 2 h 19"/>
                    <a:gd name="T26" fmla="*/ 7 w 29"/>
                    <a:gd name="T27" fmla="*/ 2 h 19"/>
                    <a:gd name="T28" fmla="*/ 7 w 29"/>
                    <a:gd name="T29" fmla="*/ 1 h 19"/>
                    <a:gd name="T30" fmla="*/ 7 w 29"/>
                    <a:gd name="T31" fmla="*/ 1 h 19"/>
                    <a:gd name="T32" fmla="*/ 7 w 29"/>
                    <a:gd name="T33" fmla="*/ 1 h 19"/>
                    <a:gd name="T34" fmla="*/ 6 w 29"/>
                    <a:gd name="T35" fmla="*/ 1 h 19"/>
                    <a:gd name="T36" fmla="*/ 6 w 29"/>
                    <a:gd name="T37" fmla="*/ 1 h 19"/>
                    <a:gd name="T38" fmla="*/ 6 w 29"/>
                    <a:gd name="T39" fmla="*/ 0 h 19"/>
                    <a:gd name="T40" fmla="*/ 5 w 29"/>
                    <a:gd name="T41" fmla="*/ 0 h 19"/>
                    <a:gd name="T42" fmla="*/ 5 w 29"/>
                    <a:gd name="T43" fmla="*/ 0 h 19"/>
                    <a:gd name="T44" fmla="*/ 5 w 29"/>
                    <a:gd name="T45" fmla="*/ 0 h 19"/>
                    <a:gd name="T46" fmla="*/ 4 w 29"/>
                    <a:gd name="T47" fmla="*/ 0 h 19"/>
                    <a:gd name="T48" fmla="*/ 4 w 29"/>
                    <a:gd name="T49" fmla="*/ 0 h 19"/>
                    <a:gd name="T50" fmla="*/ 3 w 29"/>
                    <a:gd name="T51" fmla="*/ 0 h 19"/>
                    <a:gd name="T52" fmla="*/ 3 w 29"/>
                    <a:gd name="T53" fmla="*/ 0 h 19"/>
                    <a:gd name="T54" fmla="*/ 2 w 29"/>
                    <a:gd name="T55" fmla="*/ 0 h 19"/>
                    <a:gd name="T56" fmla="*/ 2 w 29"/>
                    <a:gd name="T57" fmla="*/ 0 h 19"/>
                    <a:gd name="T58" fmla="*/ 2 w 29"/>
                    <a:gd name="T59" fmla="*/ 0 h 19"/>
                    <a:gd name="T60" fmla="*/ 1 w 29"/>
                    <a:gd name="T61" fmla="*/ 0 h 19"/>
                    <a:gd name="T62" fmla="*/ 1 w 29"/>
                    <a:gd name="T63" fmla="*/ 1 h 19"/>
                    <a:gd name="T64" fmla="*/ 0 w 29"/>
                    <a:gd name="T65" fmla="*/ 1 h 19"/>
                    <a:gd name="T66" fmla="*/ 6 w 29"/>
                    <a:gd name="T67" fmla="*/ 6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 h="19">
                      <a:moveTo>
                        <a:pt x="23" y="19"/>
                      </a:moveTo>
                      <a:lnTo>
                        <a:pt x="25" y="18"/>
                      </a:lnTo>
                      <a:lnTo>
                        <a:pt x="26" y="17"/>
                      </a:lnTo>
                      <a:lnTo>
                        <a:pt x="27" y="16"/>
                      </a:lnTo>
                      <a:lnTo>
                        <a:pt x="28" y="15"/>
                      </a:lnTo>
                      <a:lnTo>
                        <a:pt x="28" y="14"/>
                      </a:lnTo>
                      <a:lnTo>
                        <a:pt x="28" y="12"/>
                      </a:lnTo>
                      <a:lnTo>
                        <a:pt x="29" y="11"/>
                      </a:lnTo>
                      <a:lnTo>
                        <a:pt x="29" y="10"/>
                      </a:lnTo>
                      <a:lnTo>
                        <a:pt x="29" y="9"/>
                      </a:lnTo>
                      <a:lnTo>
                        <a:pt x="28" y="9"/>
                      </a:lnTo>
                      <a:lnTo>
                        <a:pt x="28" y="8"/>
                      </a:lnTo>
                      <a:lnTo>
                        <a:pt x="28" y="7"/>
                      </a:lnTo>
                      <a:lnTo>
                        <a:pt x="27" y="6"/>
                      </a:lnTo>
                      <a:lnTo>
                        <a:pt x="26" y="4"/>
                      </a:lnTo>
                      <a:lnTo>
                        <a:pt x="25" y="4"/>
                      </a:lnTo>
                      <a:lnTo>
                        <a:pt x="25" y="3"/>
                      </a:lnTo>
                      <a:lnTo>
                        <a:pt x="23" y="2"/>
                      </a:lnTo>
                      <a:lnTo>
                        <a:pt x="21" y="2"/>
                      </a:lnTo>
                      <a:lnTo>
                        <a:pt x="20" y="1"/>
                      </a:lnTo>
                      <a:lnTo>
                        <a:pt x="19" y="1"/>
                      </a:lnTo>
                      <a:lnTo>
                        <a:pt x="18" y="0"/>
                      </a:lnTo>
                      <a:lnTo>
                        <a:pt x="17" y="0"/>
                      </a:lnTo>
                      <a:lnTo>
                        <a:pt x="15" y="0"/>
                      </a:lnTo>
                      <a:lnTo>
                        <a:pt x="13" y="0"/>
                      </a:lnTo>
                      <a:lnTo>
                        <a:pt x="11" y="0"/>
                      </a:lnTo>
                      <a:lnTo>
                        <a:pt x="10" y="0"/>
                      </a:lnTo>
                      <a:lnTo>
                        <a:pt x="8" y="0"/>
                      </a:lnTo>
                      <a:lnTo>
                        <a:pt x="7" y="0"/>
                      </a:lnTo>
                      <a:lnTo>
                        <a:pt x="6" y="0"/>
                      </a:lnTo>
                      <a:lnTo>
                        <a:pt x="3" y="1"/>
                      </a:lnTo>
                      <a:lnTo>
                        <a:pt x="2" y="2"/>
                      </a:lnTo>
                      <a:lnTo>
                        <a:pt x="0" y="2"/>
                      </a:lnTo>
                      <a:lnTo>
                        <a:pt x="2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94" name="Freeform 197"/>
                <p:cNvSpPr>
                  <a:spLocks/>
                </p:cNvSpPr>
                <p:nvPr/>
              </p:nvSpPr>
              <p:spPr bwMode="auto">
                <a:xfrm>
                  <a:off x="644" y="262"/>
                  <a:ext cx="6" cy="6"/>
                </a:xfrm>
                <a:custGeom>
                  <a:avLst/>
                  <a:gdLst>
                    <a:gd name="T0" fmla="*/ 6 w 20"/>
                    <a:gd name="T1" fmla="*/ 0 h 23"/>
                    <a:gd name="T2" fmla="*/ 5 w 20"/>
                    <a:gd name="T3" fmla="*/ 0 h 23"/>
                    <a:gd name="T4" fmla="*/ 5 w 20"/>
                    <a:gd name="T5" fmla="*/ 0 h 23"/>
                    <a:gd name="T6" fmla="*/ 4 w 20"/>
                    <a:gd name="T7" fmla="*/ 0 h 23"/>
                    <a:gd name="T8" fmla="*/ 4 w 20"/>
                    <a:gd name="T9" fmla="*/ 0 h 23"/>
                    <a:gd name="T10" fmla="*/ 3 w 20"/>
                    <a:gd name="T11" fmla="*/ 0 h 23"/>
                    <a:gd name="T12" fmla="*/ 2 w 20"/>
                    <a:gd name="T13" fmla="*/ 0 h 23"/>
                    <a:gd name="T14" fmla="*/ 2 w 20"/>
                    <a:gd name="T15" fmla="*/ 1 h 23"/>
                    <a:gd name="T16" fmla="*/ 2 w 20"/>
                    <a:gd name="T17" fmla="*/ 1 h 23"/>
                    <a:gd name="T18" fmla="*/ 2 w 20"/>
                    <a:gd name="T19" fmla="*/ 1 h 23"/>
                    <a:gd name="T20" fmla="*/ 1 w 20"/>
                    <a:gd name="T21" fmla="*/ 1 h 23"/>
                    <a:gd name="T22" fmla="*/ 1 w 20"/>
                    <a:gd name="T23" fmla="*/ 2 h 23"/>
                    <a:gd name="T24" fmla="*/ 1 w 20"/>
                    <a:gd name="T25" fmla="*/ 2 h 23"/>
                    <a:gd name="T26" fmla="*/ 1 w 20"/>
                    <a:gd name="T27" fmla="*/ 2 h 23"/>
                    <a:gd name="T28" fmla="*/ 0 w 20"/>
                    <a:gd name="T29" fmla="*/ 2 h 23"/>
                    <a:gd name="T30" fmla="*/ 0 w 20"/>
                    <a:gd name="T31" fmla="*/ 2 h 23"/>
                    <a:gd name="T32" fmla="*/ 0 w 20"/>
                    <a:gd name="T33" fmla="*/ 3 h 23"/>
                    <a:gd name="T34" fmla="*/ 0 w 20"/>
                    <a:gd name="T35" fmla="*/ 3 h 23"/>
                    <a:gd name="T36" fmla="*/ 0 w 20"/>
                    <a:gd name="T37" fmla="*/ 3 h 23"/>
                    <a:gd name="T38" fmla="*/ 0 w 20"/>
                    <a:gd name="T39" fmla="*/ 3 h 23"/>
                    <a:gd name="T40" fmla="*/ 0 w 20"/>
                    <a:gd name="T41" fmla="*/ 4 h 23"/>
                    <a:gd name="T42" fmla="*/ 0 w 20"/>
                    <a:gd name="T43" fmla="*/ 4 h 23"/>
                    <a:gd name="T44" fmla="*/ 1 w 20"/>
                    <a:gd name="T45" fmla="*/ 4 h 23"/>
                    <a:gd name="T46" fmla="*/ 1 w 20"/>
                    <a:gd name="T47" fmla="*/ 4 h 23"/>
                    <a:gd name="T48" fmla="*/ 1 w 20"/>
                    <a:gd name="T49" fmla="*/ 5 h 23"/>
                    <a:gd name="T50" fmla="*/ 1 w 20"/>
                    <a:gd name="T51" fmla="*/ 5 h 23"/>
                    <a:gd name="T52" fmla="*/ 2 w 20"/>
                    <a:gd name="T53" fmla="*/ 5 h 23"/>
                    <a:gd name="T54" fmla="*/ 2 w 20"/>
                    <a:gd name="T55" fmla="*/ 5 h 23"/>
                    <a:gd name="T56" fmla="*/ 2 w 20"/>
                    <a:gd name="T57" fmla="*/ 6 h 23"/>
                    <a:gd name="T58" fmla="*/ 2 w 20"/>
                    <a:gd name="T59" fmla="*/ 6 h 23"/>
                    <a:gd name="T60" fmla="*/ 3 w 20"/>
                    <a:gd name="T61" fmla="*/ 6 h 23"/>
                    <a:gd name="T62" fmla="*/ 4 w 20"/>
                    <a:gd name="T63" fmla="*/ 6 h 23"/>
                    <a:gd name="T64" fmla="*/ 4 w 20"/>
                    <a:gd name="T65" fmla="*/ 6 h 23"/>
                    <a:gd name="T66" fmla="*/ 6 w 20"/>
                    <a:gd name="T67" fmla="*/ 0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 h="23">
                      <a:moveTo>
                        <a:pt x="20" y="0"/>
                      </a:moveTo>
                      <a:lnTo>
                        <a:pt x="17" y="0"/>
                      </a:lnTo>
                      <a:lnTo>
                        <a:pt x="15" y="0"/>
                      </a:lnTo>
                      <a:lnTo>
                        <a:pt x="14" y="0"/>
                      </a:lnTo>
                      <a:lnTo>
                        <a:pt x="12" y="1"/>
                      </a:lnTo>
                      <a:lnTo>
                        <a:pt x="11" y="1"/>
                      </a:lnTo>
                      <a:lnTo>
                        <a:pt x="8" y="1"/>
                      </a:lnTo>
                      <a:lnTo>
                        <a:pt x="7" y="2"/>
                      </a:lnTo>
                      <a:lnTo>
                        <a:pt x="6" y="2"/>
                      </a:lnTo>
                      <a:lnTo>
                        <a:pt x="5" y="4"/>
                      </a:lnTo>
                      <a:lnTo>
                        <a:pt x="4" y="5"/>
                      </a:lnTo>
                      <a:lnTo>
                        <a:pt x="3" y="6"/>
                      </a:lnTo>
                      <a:lnTo>
                        <a:pt x="2" y="6"/>
                      </a:lnTo>
                      <a:lnTo>
                        <a:pt x="2" y="7"/>
                      </a:lnTo>
                      <a:lnTo>
                        <a:pt x="0" y="8"/>
                      </a:lnTo>
                      <a:lnTo>
                        <a:pt x="0" y="9"/>
                      </a:lnTo>
                      <a:lnTo>
                        <a:pt x="0" y="10"/>
                      </a:lnTo>
                      <a:lnTo>
                        <a:pt x="0" y="11"/>
                      </a:lnTo>
                      <a:lnTo>
                        <a:pt x="0" y="13"/>
                      </a:lnTo>
                      <a:lnTo>
                        <a:pt x="0" y="14"/>
                      </a:lnTo>
                      <a:lnTo>
                        <a:pt x="0" y="15"/>
                      </a:lnTo>
                      <a:lnTo>
                        <a:pt x="2" y="16"/>
                      </a:lnTo>
                      <a:lnTo>
                        <a:pt x="2" y="17"/>
                      </a:lnTo>
                      <a:lnTo>
                        <a:pt x="2" y="18"/>
                      </a:lnTo>
                      <a:lnTo>
                        <a:pt x="4" y="19"/>
                      </a:lnTo>
                      <a:lnTo>
                        <a:pt x="5" y="19"/>
                      </a:lnTo>
                      <a:lnTo>
                        <a:pt x="6" y="21"/>
                      </a:lnTo>
                      <a:lnTo>
                        <a:pt x="7" y="22"/>
                      </a:lnTo>
                      <a:lnTo>
                        <a:pt x="8" y="22"/>
                      </a:lnTo>
                      <a:lnTo>
                        <a:pt x="11" y="22"/>
                      </a:lnTo>
                      <a:lnTo>
                        <a:pt x="12" y="23"/>
                      </a:lnTo>
                      <a:lnTo>
                        <a:pt x="14" y="23"/>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95" name="Freeform 198"/>
                <p:cNvSpPr>
                  <a:spLocks/>
                </p:cNvSpPr>
                <p:nvPr/>
              </p:nvSpPr>
              <p:spPr bwMode="auto">
                <a:xfrm>
                  <a:off x="649" y="248"/>
                  <a:ext cx="64" cy="20"/>
                </a:xfrm>
                <a:custGeom>
                  <a:avLst/>
                  <a:gdLst>
                    <a:gd name="T0" fmla="*/ 54 w 200"/>
                    <a:gd name="T1" fmla="*/ 1 h 68"/>
                    <a:gd name="T2" fmla="*/ 52 w 200"/>
                    <a:gd name="T3" fmla="*/ 3 h 68"/>
                    <a:gd name="T4" fmla="*/ 49 w 200"/>
                    <a:gd name="T5" fmla="*/ 5 h 68"/>
                    <a:gd name="T6" fmla="*/ 46 w 200"/>
                    <a:gd name="T7" fmla="*/ 6 h 68"/>
                    <a:gd name="T8" fmla="*/ 44 w 200"/>
                    <a:gd name="T9" fmla="*/ 7 h 68"/>
                    <a:gd name="T10" fmla="*/ 41 w 200"/>
                    <a:gd name="T11" fmla="*/ 9 h 68"/>
                    <a:gd name="T12" fmla="*/ 38 w 200"/>
                    <a:gd name="T13" fmla="*/ 10 h 68"/>
                    <a:gd name="T14" fmla="*/ 35 w 200"/>
                    <a:gd name="T15" fmla="*/ 11 h 68"/>
                    <a:gd name="T16" fmla="*/ 31 w 200"/>
                    <a:gd name="T17" fmla="*/ 11 h 68"/>
                    <a:gd name="T18" fmla="*/ 28 w 200"/>
                    <a:gd name="T19" fmla="*/ 12 h 68"/>
                    <a:gd name="T20" fmla="*/ 24 w 200"/>
                    <a:gd name="T21" fmla="*/ 13 h 68"/>
                    <a:gd name="T22" fmla="*/ 21 w 200"/>
                    <a:gd name="T23" fmla="*/ 13 h 68"/>
                    <a:gd name="T24" fmla="*/ 17 w 200"/>
                    <a:gd name="T25" fmla="*/ 13 h 68"/>
                    <a:gd name="T26" fmla="*/ 13 w 200"/>
                    <a:gd name="T27" fmla="*/ 13 h 68"/>
                    <a:gd name="T28" fmla="*/ 10 w 200"/>
                    <a:gd name="T29" fmla="*/ 13 h 68"/>
                    <a:gd name="T30" fmla="*/ 6 w 200"/>
                    <a:gd name="T31" fmla="*/ 13 h 68"/>
                    <a:gd name="T32" fmla="*/ 2 w 200"/>
                    <a:gd name="T33" fmla="*/ 13 h 68"/>
                    <a:gd name="T34" fmla="*/ 3 w 200"/>
                    <a:gd name="T35" fmla="*/ 20 h 68"/>
                    <a:gd name="T36" fmla="*/ 7 w 200"/>
                    <a:gd name="T37" fmla="*/ 20 h 68"/>
                    <a:gd name="T38" fmla="*/ 11 w 200"/>
                    <a:gd name="T39" fmla="*/ 20 h 68"/>
                    <a:gd name="T40" fmla="*/ 16 w 200"/>
                    <a:gd name="T41" fmla="*/ 20 h 68"/>
                    <a:gd name="T42" fmla="*/ 20 w 200"/>
                    <a:gd name="T43" fmla="*/ 20 h 68"/>
                    <a:gd name="T44" fmla="*/ 25 w 200"/>
                    <a:gd name="T45" fmla="*/ 19 h 68"/>
                    <a:gd name="T46" fmla="*/ 29 w 200"/>
                    <a:gd name="T47" fmla="*/ 19 h 68"/>
                    <a:gd name="T48" fmla="*/ 33 w 200"/>
                    <a:gd name="T49" fmla="*/ 18 h 68"/>
                    <a:gd name="T50" fmla="*/ 37 w 200"/>
                    <a:gd name="T51" fmla="*/ 17 h 68"/>
                    <a:gd name="T52" fmla="*/ 41 w 200"/>
                    <a:gd name="T53" fmla="*/ 16 h 68"/>
                    <a:gd name="T54" fmla="*/ 45 w 200"/>
                    <a:gd name="T55" fmla="*/ 15 h 68"/>
                    <a:gd name="T56" fmla="*/ 49 w 200"/>
                    <a:gd name="T57" fmla="*/ 13 h 68"/>
                    <a:gd name="T58" fmla="*/ 52 w 200"/>
                    <a:gd name="T59" fmla="*/ 12 h 68"/>
                    <a:gd name="T60" fmla="*/ 55 w 200"/>
                    <a:gd name="T61" fmla="*/ 10 h 68"/>
                    <a:gd name="T62" fmla="*/ 59 w 200"/>
                    <a:gd name="T63" fmla="*/ 8 h 68"/>
                    <a:gd name="T64" fmla="*/ 61 w 200"/>
                    <a:gd name="T65" fmla="*/ 6 h 68"/>
                    <a:gd name="T66" fmla="*/ 53 w 200"/>
                    <a:gd name="T67" fmla="*/ 5 h 68"/>
                    <a:gd name="T68" fmla="*/ 63 w 200"/>
                    <a:gd name="T69" fmla="*/ 5 h 68"/>
                    <a:gd name="T70" fmla="*/ 64 w 200"/>
                    <a:gd name="T71" fmla="*/ 4 h 68"/>
                    <a:gd name="T72" fmla="*/ 64 w 200"/>
                    <a:gd name="T73" fmla="*/ 4 h 68"/>
                    <a:gd name="T74" fmla="*/ 64 w 200"/>
                    <a:gd name="T75" fmla="*/ 3 h 68"/>
                    <a:gd name="T76" fmla="*/ 64 w 200"/>
                    <a:gd name="T77" fmla="*/ 2 h 68"/>
                    <a:gd name="T78" fmla="*/ 63 w 200"/>
                    <a:gd name="T79" fmla="*/ 2 h 68"/>
                    <a:gd name="T80" fmla="*/ 62 w 200"/>
                    <a:gd name="T81" fmla="*/ 1 h 68"/>
                    <a:gd name="T82" fmla="*/ 62 w 200"/>
                    <a:gd name="T83" fmla="*/ 1 h 68"/>
                    <a:gd name="T84" fmla="*/ 61 w 200"/>
                    <a:gd name="T85" fmla="*/ 1 h 68"/>
                    <a:gd name="T86" fmla="*/ 60 w 200"/>
                    <a:gd name="T87" fmla="*/ 0 h 68"/>
                    <a:gd name="T88" fmla="*/ 59 w 200"/>
                    <a:gd name="T89" fmla="*/ 0 h 68"/>
                    <a:gd name="T90" fmla="*/ 58 w 200"/>
                    <a:gd name="T91" fmla="*/ 0 h 68"/>
                    <a:gd name="T92" fmla="*/ 57 w 200"/>
                    <a:gd name="T93" fmla="*/ 0 h 68"/>
                    <a:gd name="T94" fmla="*/ 56 w 200"/>
                    <a:gd name="T95" fmla="*/ 0 h 68"/>
                    <a:gd name="T96" fmla="*/ 55 w 200"/>
                    <a:gd name="T97" fmla="*/ 1 h 68"/>
                    <a:gd name="T98" fmla="*/ 54 w 200"/>
                    <a:gd name="T99" fmla="*/ 1 h 68"/>
                    <a:gd name="T100" fmla="*/ 63 w 200"/>
                    <a:gd name="T101" fmla="*/ 2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0" h="68">
                      <a:moveTo>
                        <a:pt x="196" y="6"/>
                      </a:moveTo>
                      <a:lnTo>
                        <a:pt x="168" y="4"/>
                      </a:lnTo>
                      <a:lnTo>
                        <a:pt x="165" y="8"/>
                      </a:lnTo>
                      <a:lnTo>
                        <a:pt x="161" y="10"/>
                      </a:lnTo>
                      <a:lnTo>
                        <a:pt x="158" y="14"/>
                      </a:lnTo>
                      <a:lnTo>
                        <a:pt x="153" y="16"/>
                      </a:lnTo>
                      <a:lnTo>
                        <a:pt x="150" y="18"/>
                      </a:lnTo>
                      <a:lnTo>
                        <a:pt x="145" y="20"/>
                      </a:lnTo>
                      <a:lnTo>
                        <a:pt x="141" y="23"/>
                      </a:lnTo>
                      <a:lnTo>
                        <a:pt x="136" y="25"/>
                      </a:lnTo>
                      <a:lnTo>
                        <a:pt x="133" y="27"/>
                      </a:lnTo>
                      <a:lnTo>
                        <a:pt x="128" y="29"/>
                      </a:lnTo>
                      <a:lnTo>
                        <a:pt x="123" y="32"/>
                      </a:lnTo>
                      <a:lnTo>
                        <a:pt x="118" y="33"/>
                      </a:lnTo>
                      <a:lnTo>
                        <a:pt x="114" y="34"/>
                      </a:lnTo>
                      <a:lnTo>
                        <a:pt x="108" y="36"/>
                      </a:lnTo>
                      <a:lnTo>
                        <a:pt x="103" y="37"/>
                      </a:lnTo>
                      <a:lnTo>
                        <a:pt x="98" y="38"/>
                      </a:lnTo>
                      <a:lnTo>
                        <a:pt x="92" y="40"/>
                      </a:lnTo>
                      <a:lnTo>
                        <a:pt x="87" y="41"/>
                      </a:lnTo>
                      <a:lnTo>
                        <a:pt x="82" y="42"/>
                      </a:lnTo>
                      <a:lnTo>
                        <a:pt x="76" y="43"/>
                      </a:lnTo>
                      <a:lnTo>
                        <a:pt x="70" y="43"/>
                      </a:lnTo>
                      <a:lnTo>
                        <a:pt x="65" y="44"/>
                      </a:lnTo>
                      <a:lnTo>
                        <a:pt x="59" y="45"/>
                      </a:lnTo>
                      <a:lnTo>
                        <a:pt x="53" y="45"/>
                      </a:lnTo>
                      <a:lnTo>
                        <a:pt x="48" y="45"/>
                      </a:lnTo>
                      <a:lnTo>
                        <a:pt x="42" y="45"/>
                      </a:lnTo>
                      <a:lnTo>
                        <a:pt x="35" y="45"/>
                      </a:lnTo>
                      <a:lnTo>
                        <a:pt x="30" y="45"/>
                      </a:lnTo>
                      <a:lnTo>
                        <a:pt x="24" y="45"/>
                      </a:lnTo>
                      <a:lnTo>
                        <a:pt x="18" y="45"/>
                      </a:lnTo>
                      <a:lnTo>
                        <a:pt x="12" y="45"/>
                      </a:lnTo>
                      <a:lnTo>
                        <a:pt x="6" y="44"/>
                      </a:lnTo>
                      <a:lnTo>
                        <a:pt x="0" y="67"/>
                      </a:lnTo>
                      <a:lnTo>
                        <a:pt x="8" y="67"/>
                      </a:lnTo>
                      <a:lnTo>
                        <a:pt x="15" y="68"/>
                      </a:lnTo>
                      <a:lnTo>
                        <a:pt x="22" y="68"/>
                      </a:lnTo>
                      <a:lnTo>
                        <a:pt x="29" y="68"/>
                      </a:lnTo>
                      <a:lnTo>
                        <a:pt x="35" y="68"/>
                      </a:lnTo>
                      <a:lnTo>
                        <a:pt x="43" y="68"/>
                      </a:lnTo>
                      <a:lnTo>
                        <a:pt x="50" y="68"/>
                      </a:lnTo>
                      <a:lnTo>
                        <a:pt x="57" y="67"/>
                      </a:lnTo>
                      <a:lnTo>
                        <a:pt x="64" y="67"/>
                      </a:lnTo>
                      <a:lnTo>
                        <a:pt x="70" y="66"/>
                      </a:lnTo>
                      <a:lnTo>
                        <a:pt x="77" y="66"/>
                      </a:lnTo>
                      <a:lnTo>
                        <a:pt x="84" y="65"/>
                      </a:lnTo>
                      <a:lnTo>
                        <a:pt x="90" y="63"/>
                      </a:lnTo>
                      <a:lnTo>
                        <a:pt x="97" y="62"/>
                      </a:lnTo>
                      <a:lnTo>
                        <a:pt x="103" y="61"/>
                      </a:lnTo>
                      <a:lnTo>
                        <a:pt x="110" y="59"/>
                      </a:lnTo>
                      <a:lnTo>
                        <a:pt x="116" y="58"/>
                      </a:lnTo>
                      <a:lnTo>
                        <a:pt x="123" y="55"/>
                      </a:lnTo>
                      <a:lnTo>
                        <a:pt x="128" y="54"/>
                      </a:lnTo>
                      <a:lnTo>
                        <a:pt x="134" y="52"/>
                      </a:lnTo>
                      <a:lnTo>
                        <a:pt x="141" y="50"/>
                      </a:lnTo>
                      <a:lnTo>
                        <a:pt x="146" y="48"/>
                      </a:lnTo>
                      <a:lnTo>
                        <a:pt x="152" y="45"/>
                      </a:lnTo>
                      <a:lnTo>
                        <a:pt x="158" y="43"/>
                      </a:lnTo>
                      <a:lnTo>
                        <a:pt x="162" y="41"/>
                      </a:lnTo>
                      <a:lnTo>
                        <a:pt x="168" y="37"/>
                      </a:lnTo>
                      <a:lnTo>
                        <a:pt x="173" y="35"/>
                      </a:lnTo>
                      <a:lnTo>
                        <a:pt x="178" y="32"/>
                      </a:lnTo>
                      <a:lnTo>
                        <a:pt x="183" y="28"/>
                      </a:lnTo>
                      <a:lnTo>
                        <a:pt x="187" y="25"/>
                      </a:lnTo>
                      <a:lnTo>
                        <a:pt x="192" y="21"/>
                      </a:lnTo>
                      <a:lnTo>
                        <a:pt x="196" y="18"/>
                      </a:lnTo>
                      <a:lnTo>
                        <a:pt x="167" y="17"/>
                      </a:lnTo>
                      <a:lnTo>
                        <a:pt x="196" y="18"/>
                      </a:lnTo>
                      <a:lnTo>
                        <a:pt x="196" y="17"/>
                      </a:lnTo>
                      <a:lnTo>
                        <a:pt x="199" y="16"/>
                      </a:lnTo>
                      <a:lnTo>
                        <a:pt x="199" y="15"/>
                      </a:lnTo>
                      <a:lnTo>
                        <a:pt x="199" y="14"/>
                      </a:lnTo>
                      <a:lnTo>
                        <a:pt x="200" y="12"/>
                      </a:lnTo>
                      <a:lnTo>
                        <a:pt x="200" y="11"/>
                      </a:lnTo>
                      <a:lnTo>
                        <a:pt x="200" y="10"/>
                      </a:lnTo>
                      <a:lnTo>
                        <a:pt x="199" y="9"/>
                      </a:lnTo>
                      <a:lnTo>
                        <a:pt x="199" y="8"/>
                      </a:lnTo>
                      <a:lnTo>
                        <a:pt x="199" y="7"/>
                      </a:lnTo>
                      <a:lnTo>
                        <a:pt x="197" y="6"/>
                      </a:lnTo>
                      <a:lnTo>
                        <a:pt x="196" y="6"/>
                      </a:lnTo>
                      <a:lnTo>
                        <a:pt x="195" y="4"/>
                      </a:lnTo>
                      <a:lnTo>
                        <a:pt x="195" y="3"/>
                      </a:lnTo>
                      <a:lnTo>
                        <a:pt x="194" y="3"/>
                      </a:lnTo>
                      <a:lnTo>
                        <a:pt x="192" y="2"/>
                      </a:lnTo>
                      <a:lnTo>
                        <a:pt x="191" y="2"/>
                      </a:lnTo>
                      <a:lnTo>
                        <a:pt x="190" y="1"/>
                      </a:lnTo>
                      <a:lnTo>
                        <a:pt x="188" y="1"/>
                      </a:lnTo>
                      <a:lnTo>
                        <a:pt x="187" y="0"/>
                      </a:lnTo>
                      <a:lnTo>
                        <a:pt x="185" y="0"/>
                      </a:lnTo>
                      <a:lnTo>
                        <a:pt x="184" y="0"/>
                      </a:lnTo>
                      <a:lnTo>
                        <a:pt x="182" y="0"/>
                      </a:lnTo>
                      <a:lnTo>
                        <a:pt x="180" y="0"/>
                      </a:lnTo>
                      <a:lnTo>
                        <a:pt x="179" y="0"/>
                      </a:lnTo>
                      <a:lnTo>
                        <a:pt x="177" y="0"/>
                      </a:lnTo>
                      <a:lnTo>
                        <a:pt x="176" y="1"/>
                      </a:lnTo>
                      <a:lnTo>
                        <a:pt x="174" y="1"/>
                      </a:lnTo>
                      <a:lnTo>
                        <a:pt x="173" y="2"/>
                      </a:lnTo>
                      <a:lnTo>
                        <a:pt x="170" y="2"/>
                      </a:lnTo>
                      <a:lnTo>
                        <a:pt x="169" y="3"/>
                      </a:lnTo>
                      <a:lnTo>
                        <a:pt x="168" y="4"/>
                      </a:lnTo>
                      <a:lnTo>
                        <a:pt x="19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96" name="Freeform 199"/>
                <p:cNvSpPr>
                  <a:spLocks/>
                </p:cNvSpPr>
                <p:nvPr/>
              </p:nvSpPr>
              <p:spPr bwMode="auto">
                <a:xfrm>
                  <a:off x="702" y="249"/>
                  <a:ext cx="71" cy="26"/>
                </a:xfrm>
                <a:custGeom>
                  <a:avLst/>
                  <a:gdLst>
                    <a:gd name="T0" fmla="*/ 67 w 218"/>
                    <a:gd name="T1" fmla="*/ 18 h 78"/>
                    <a:gd name="T2" fmla="*/ 64 w 218"/>
                    <a:gd name="T3" fmla="*/ 18 h 78"/>
                    <a:gd name="T4" fmla="*/ 59 w 218"/>
                    <a:gd name="T5" fmla="*/ 18 h 78"/>
                    <a:gd name="T6" fmla="*/ 54 w 218"/>
                    <a:gd name="T7" fmla="*/ 18 h 78"/>
                    <a:gd name="T8" fmla="*/ 50 w 218"/>
                    <a:gd name="T9" fmla="*/ 17 h 78"/>
                    <a:gd name="T10" fmla="*/ 45 w 218"/>
                    <a:gd name="T11" fmla="*/ 16 h 78"/>
                    <a:gd name="T12" fmla="*/ 41 w 218"/>
                    <a:gd name="T13" fmla="*/ 15 h 78"/>
                    <a:gd name="T14" fmla="*/ 37 w 218"/>
                    <a:gd name="T15" fmla="*/ 14 h 78"/>
                    <a:gd name="T16" fmla="*/ 33 w 218"/>
                    <a:gd name="T17" fmla="*/ 13 h 78"/>
                    <a:gd name="T18" fmla="*/ 29 w 218"/>
                    <a:gd name="T19" fmla="*/ 12 h 78"/>
                    <a:gd name="T20" fmla="*/ 25 w 218"/>
                    <a:gd name="T21" fmla="*/ 10 h 78"/>
                    <a:gd name="T22" fmla="*/ 22 w 218"/>
                    <a:gd name="T23" fmla="*/ 9 h 78"/>
                    <a:gd name="T24" fmla="*/ 19 w 218"/>
                    <a:gd name="T25" fmla="*/ 7 h 78"/>
                    <a:gd name="T26" fmla="*/ 15 w 218"/>
                    <a:gd name="T27" fmla="*/ 5 h 78"/>
                    <a:gd name="T28" fmla="*/ 13 w 218"/>
                    <a:gd name="T29" fmla="*/ 3 h 78"/>
                    <a:gd name="T30" fmla="*/ 11 w 218"/>
                    <a:gd name="T31" fmla="*/ 1 h 78"/>
                    <a:gd name="T32" fmla="*/ 0 w 218"/>
                    <a:gd name="T33" fmla="*/ 4 h 78"/>
                    <a:gd name="T34" fmla="*/ 3 w 218"/>
                    <a:gd name="T35" fmla="*/ 6 h 78"/>
                    <a:gd name="T36" fmla="*/ 6 w 218"/>
                    <a:gd name="T37" fmla="*/ 9 h 78"/>
                    <a:gd name="T38" fmla="*/ 9 w 218"/>
                    <a:gd name="T39" fmla="*/ 11 h 78"/>
                    <a:gd name="T40" fmla="*/ 13 w 218"/>
                    <a:gd name="T41" fmla="*/ 13 h 78"/>
                    <a:gd name="T42" fmla="*/ 17 w 218"/>
                    <a:gd name="T43" fmla="*/ 15 h 78"/>
                    <a:gd name="T44" fmla="*/ 21 w 218"/>
                    <a:gd name="T45" fmla="*/ 17 h 78"/>
                    <a:gd name="T46" fmla="*/ 25 w 218"/>
                    <a:gd name="T47" fmla="*/ 19 h 78"/>
                    <a:gd name="T48" fmla="*/ 30 w 218"/>
                    <a:gd name="T49" fmla="*/ 21 h 78"/>
                    <a:gd name="T50" fmla="*/ 35 w 218"/>
                    <a:gd name="T51" fmla="*/ 22 h 78"/>
                    <a:gd name="T52" fmla="*/ 40 w 218"/>
                    <a:gd name="T53" fmla="*/ 23 h 78"/>
                    <a:gd name="T54" fmla="*/ 45 w 218"/>
                    <a:gd name="T55" fmla="*/ 24 h 78"/>
                    <a:gd name="T56" fmla="*/ 50 w 218"/>
                    <a:gd name="T57" fmla="*/ 25 h 78"/>
                    <a:gd name="T58" fmla="*/ 55 w 218"/>
                    <a:gd name="T59" fmla="*/ 25 h 78"/>
                    <a:gd name="T60" fmla="*/ 61 w 218"/>
                    <a:gd name="T61" fmla="*/ 26 h 78"/>
                    <a:gd name="T62" fmla="*/ 66 w 218"/>
                    <a:gd name="T63" fmla="*/ 26 h 78"/>
                    <a:gd name="T64" fmla="*/ 71 w 218"/>
                    <a:gd name="T65" fmla="*/ 26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78">
                      <a:moveTo>
                        <a:pt x="215" y="55"/>
                      </a:moveTo>
                      <a:lnTo>
                        <a:pt x="207" y="55"/>
                      </a:lnTo>
                      <a:lnTo>
                        <a:pt x="202" y="55"/>
                      </a:lnTo>
                      <a:lnTo>
                        <a:pt x="195" y="55"/>
                      </a:lnTo>
                      <a:lnTo>
                        <a:pt x="188" y="55"/>
                      </a:lnTo>
                      <a:lnTo>
                        <a:pt x="181" y="54"/>
                      </a:lnTo>
                      <a:lnTo>
                        <a:pt x="174" y="54"/>
                      </a:lnTo>
                      <a:lnTo>
                        <a:pt x="167" y="53"/>
                      </a:lnTo>
                      <a:lnTo>
                        <a:pt x="160" y="53"/>
                      </a:lnTo>
                      <a:lnTo>
                        <a:pt x="153" y="52"/>
                      </a:lnTo>
                      <a:lnTo>
                        <a:pt x="146" y="51"/>
                      </a:lnTo>
                      <a:lnTo>
                        <a:pt x="139" y="49"/>
                      </a:lnTo>
                      <a:lnTo>
                        <a:pt x="132" y="47"/>
                      </a:lnTo>
                      <a:lnTo>
                        <a:pt x="126" y="46"/>
                      </a:lnTo>
                      <a:lnTo>
                        <a:pt x="120" y="45"/>
                      </a:lnTo>
                      <a:lnTo>
                        <a:pt x="113" y="43"/>
                      </a:lnTo>
                      <a:lnTo>
                        <a:pt x="106" y="42"/>
                      </a:lnTo>
                      <a:lnTo>
                        <a:pt x="101" y="39"/>
                      </a:lnTo>
                      <a:lnTo>
                        <a:pt x="94" y="37"/>
                      </a:lnTo>
                      <a:lnTo>
                        <a:pt x="88" y="35"/>
                      </a:lnTo>
                      <a:lnTo>
                        <a:pt x="83" y="32"/>
                      </a:lnTo>
                      <a:lnTo>
                        <a:pt x="77" y="30"/>
                      </a:lnTo>
                      <a:lnTo>
                        <a:pt x="71" y="28"/>
                      </a:lnTo>
                      <a:lnTo>
                        <a:pt x="67" y="26"/>
                      </a:lnTo>
                      <a:lnTo>
                        <a:pt x="61" y="22"/>
                      </a:lnTo>
                      <a:lnTo>
                        <a:pt x="57" y="20"/>
                      </a:lnTo>
                      <a:lnTo>
                        <a:pt x="52" y="18"/>
                      </a:lnTo>
                      <a:lnTo>
                        <a:pt x="47" y="14"/>
                      </a:lnTo>
                      <a:lnTo>
                        <a:pt x="43" y="11"/>
                      </a:lnTo>
                      <a:lnTo>
                        <a:pt x="40" y="9"/>
                      </a:lnTo>
                      <a:lnTo>
                        <a:pt x="36" y="5"/>
                      </a:lnTo>
                      <a:lnTo>
                        <a:pt x="33" y="2"/>
                      </a:lnTo>
                      <a:lnTo>
                        <a:pt x="29" y="0"/>
                      </a:lnTo>
                      <a:lnTo>
                        <a:pt x="0" y="11"/>
                      </a:lnTo>
                      <a:lnTo>
                        <a:pt x="3" y="14"/>
                      </a:lnTo>
                      <a:lnTo>
                        <a:pt x="8" y="19"/>
                      </a:lnTo>
                      <a:lnTo>
                        <a:pt x="12" y="22"/>
                      </a:lnTo>
                      <a:lnTo>
                        <a:pt x="17" y="26"/>
                      </a:lnTo>
                      <a:lnTo>
                        <a:pt x="23" y="30"/>
                      </a:lnTo>
                      <a:lnTo>
                        <a:pt x="28" y="34"/>
                      </a:lnTo>
                      <a:lnTo>
                        <a:pt x="34" y="37"/>
                      </a:lnTo>
                      <a:lnTo>
                        <a:pt x="40" y="39"/>
                      </a:lnTo>
                      <a:lnTo>
                        <a:pt x="45" y="43"/>
                      </a:lnTo>
                      <a:lnTo>
                        <a:pt x="52" y="46"/>
                      </a:lnTo>
                      <a:lnTo>
                        <a:pt x="58" y="48"/>
                      </a:lnTo>
                      <a:lnTo>
                        <a:pt x="64" y="52"/>
                      </a:lnTo>
                      <a:lnTo>
                        <a:pt x="71" y="54"/>
                      </a:lnTo>
                      <a:lnTo>
                        <a:pt x="78" y="56"/>
                      </a:lnTo>
                      <a:lnTo>
                        <a:pt x="85" y="60"/>
                      </a:lnTo>
                      <a:lnTo>
                        <a:pt x="93" y="62"/>
                      </a:lnTo>
                      <a:lnTo>
                        <a:pt x="100" y="64"/>
                      </a:lnTo>
                      <a:lnTo>
                        <a:pt x="108" y="65"/>
                      </a:lnTo>
                      <a:lnTo>
                        <a:pt x="114" y="68"/>
                      </a:lnTo>
                      <a:lnTo>
                        <a:pt x="122" y="69"/>
                      </a:lnTo>
                      <a:lnTo>
                        <a:pt x="130" y="71"/>
                      </a:lnTo>
                      <a:lnTo>
                        <a:pt x="138" y="72"/>
                      </a:lnTo>
                      <a:lnTo>
                        <a:pt x="145" y="73"/>
                      </a:lnTo>
                      <a:lnTo>
                        <a:pt x="153" y="74"/>
                      </a:lnTo>
                      <a:lnTo>
                        <a:pt x="161" y="76"/>
                      </a:lnTo>
                      <a:lnTo>
                        <a:pt x="170" y="76"/>
                      </a:lnTo>
                      <a:lnTo>
                        <a:pt x="178" y="77"/>
                      </a:lnTo>
                      <a:lnTo>
                        <a:pt x="186" y="77"/>
                      </a:lnTo>
                      <a:lnTo>
                        <a:pt x="194" y="78"/>
                      </a:lnTo>
                      <a:lnTo>
                        <a:pt x="202" y="78"/>
                      </a:lnTo>
                      <a:lnTo>
                        <a:pt x="210" y="78"/>
                      </a:lnTo>
                      <a:lnTo>
                        <a:pt x="218" y="77"/>
                      </a:lnTo>
                      <a:lnTo>
                        <a:pt x="215"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97" name="Freeform 200"/>
                <p:cNvSpPr>
                  <a:spLocks/>
                </p:cNvSpPr>
                <p:nvPr/>
              </p:nvSpPr>
              <p:spPr bwMode="auto">
                <a:xfrm>
                  <a:off x="771" y="267"/>
                  <a:ext cx="5" cy="8"/>
                </a:xfrm>
                <a:custGeom>
                  <a:avLst/>
                  <a:gdLst>
                    <a:gd name="T0" fmla="*/ 1 w 18"/>
                    <a:gd name="T1" fmla="*/ 8 h 23"/>
                    <a:gd name="T2" fmla="*/ 1 w 18"/>
                    <a:gd name="T3" fmla="*/ 8 h 23"/>
                    <a:gd name="T4" fmla="*/ 2 w 18"/>
                    <a:gd name="T5" fmla="*/ 8 h 23"/>
                    <a:gd name="T6" fmla="*/ 2 w 18"/>
                    <a:gd name="T7" fmla="*/ 8 h 23"/>
                    <a:gd name="T8" fmla="*/ 3 w 18"/>
                    <a:gd name="T9" fmla="*/ 8 h 23"/>
                    <a:gd name="T10" fmla="*/ 3 w 18"/>
                    <a:gd name="T11" fmla="*/ 7 h 23"/>
                    <a:gd name="T12" fmla="*/ 4 w 18"/>
                    <a:gd name="T13" fmla="*/ 7 h 23"/>
                    <a:gd name="T14" fmla="*/ 4 w 18"/>
                    <a:gd name="T15" fmla="*/ 7 h 23"/>
                    <a:gd name="T16" fmla="*/ 4 w 18"/>
                    <a:gd name="T17" fmla="*/ 6 h 23"/>
                    <a:gd name="T18" fmla="*/ 4 w 18"/>
                    <a:gd name="T19" fmla="*/ 6 h 23"/>
                    <a:gd name="T20" fmla="*/ 5 w 18"/>
                    <a:gd name="T21" fmla="*/ 6 h 23"/>
                    <a:gd name="T22" fmla="*/ 5 w 18"/>
                    <a:gd name="T23" fmla="*/ 6 h 23"/>
                    <a:gd name="T24" fmla="*/ 5 w 18"/>
                    <a:gd name="T25" fmla="*/ 5 h 23"/>
                    <a:gd name="T26" fmla="*/ 5 w 18"/>
                    <a:gd name="T27" fmla="*/ 5 h 23"/>
                    <a:gd name="T28" fmla="*/ 5 w 18"/>
                    <a:gd name="T29" fmla="*/ 5 h 23"/>
                    <a:gd name="T30" fmla="*/ 5 w 18"/>
                    <a:gd name="T31" fmla="*/ 4 h 23"/>
                    <a:gd name="T32" fmla="*/ 5 w 18"/>
                    <a:gd name="T33" fmla="*/ 4 h 23"/>
                    <a:gd name="T34" fmla="*/ 5 w 18"/>
                    <a:gd name="T35" fmla="*/ 3 h 23"/>
                    <a:gd name="T36" fmla="*/ 5 w 18"/>
                    <a:gd name="T37" fmla="*/ 3 h 23"/>
                    <a:gd name="T38" fmla="*/ 5 w 18"/>
                    <a:gd name="T39" fmla="*/ 3 h 23"/>
                    <a:gd name="T40" fmla="*/ 5 w 18"/>
                    <a:gd name="T41" fmla="*/ 2 h 23"/>
                    <a:gd name="T42" fmla="*/ 4 w 18"/>
                    <a:gd name="T43" fmla="*/ 2 h 23"/>
                    <a:gd name="T44" fmla="*/ 4 w 18"/>
                    <a:gd name="T45" fmla="*/ 2 h 23"/>
                    <a:gd name="T46" fmla="*/ 4 w 18"/>
                    <a:gd name="T47" fmla="*/ 2 h 23"/>
                    <a:gd name="T48" fmla="*/ 4 w 18"/>
                    <a:gd name="T49" fmla="*/ 1 h 23"/>
                    <a:gd name="T50" fmla="*/ 4 w 18"/>
                    <a:gd name="T51" fmla="*/ 1 h 23"/>
                    <a:gd name="T52" fmla="*/ 3 w 18"/>
                    <a:gd name="T53" fmla="*/ 1 h 23"/>
                    <a:gd name="T54" fmla="*/ 3 w 18"/>
                    <a:gd name="T55" fmla="*/ 0 h 23"/>
                    <a:gd name="T56" fmla="*/ 2 w 18"/>
                    <a:gd name="T57" fmla="*/ 0 h 23"/>
                    <a:gd name="T58" fmla="*/ 2 w 18"/>
                    <a:gd name="T59" fmla="*/ 0 h 23"/>
                    <a:gd name="T60" fmla="*/ 1 w 18"/>
                    <a:gd name="T61" fmla="*/ 0 h 23"/>
                    <a:gd name="T62" fmla="*/ 1 w 18"/>
                    <a:gd name="T63" fmla="*/ 0 h 23"/>
                    <a:gd name="T64" fmla="*/ 0 w 18"/>
                    <a:gd name="T65" fmla="*/ 0 h 23"/>
                    <a:gd name="T66" fmla="*/ 1 w 18"/>
                    <a:gd name="T67" fmla="*/ 8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 h="23">
                      <a:moveTo>
                        <a:pt x="2" y="23"/>
                      </a:moveTo>
                      <a:lnTo>
                        <a:pt x="5" y="23"/>
                      </a:lnTo>
                      <a:lnTo>
                        <a:pt x="7" y="23"/>
                      </a:lnTo>
                      <a:lnTo>
                        <a:pt x="8" y="22"/>
                      </a:lnTo>
                      <a:lnTo>
                        <a:pt x="10" y="22"/>
                      </a:lnTo>
                      <a:lnTo>
                        <a:pt x="11" y="21"/>
                      </a:lnTo>
                      <a:lnTo>
                        <a:pt x="13" y="21"/>
                      </a:lnTo>
                      <a:lnTo>
                        <a:pt x="14" y="19"/>
                      </a:lnTo>
                      <a:lnTo>
                        <a:pt x="15" y="18"/>
                      </a:lnTo>
                      <a:lnTo>
                        <a:pt x="16" y="17"/>
                      </a:lnTo>
                      <a:lnTo>
                        <a:pt x="17" y="17"/>
                      </a:lnTo>
                      <a:lnTo>
                        <a:pt x="17" y="16"/>
                      </a:lnTo>
                      <a:lnTo>
                        <a:pt x="18" y="15"/>
                      </a:lnTo>
                      <a:lnTo>
                        <a:pt x="18" y="14"/>
                      </a:lnTo>
                      <a:lnTo>
                        <a:pt x="18" y="13"/>
                      </a:lnTo>
                      <a:lnTo>
                        <a:pt x="18" y="11"/>
                      </a:lnTo>
                      <a:lnTo>
                        <a:pt x="18" y="10"/>
                      </a:lnTo>
                      <a:lnTo>
                        <a:pt x="18" y="9"/>
                      </a:lnTo>
                      <a:lnTo>
                        <a:pt x="17" y="8"/>
                      </a:lnTo>
                      <a:lnTo>
                        <a:pt x="17" y="7"/>
                      </a:lnTo>
                      <a:lnTo>
                        <a:pt x="16" y="6"/>
                      </a:lnTo>
                      <a:lnTo>
                        <a:pt x="15" y="5"/>
                      </a:lnTo>
                      <a:lnTo>
                        <a:pt x="14" y="5"/>
                      </a:lnTo>
                      <a:lnTo>
                        <a:pt x="13" y="4"/>
                      </a:lnTo>
                      <a:lnTo>
                        <a:pt x="13" y="2"/>
                      </a:lnTo>
                      <a:lnTo>
                        <a:pt x="10" y="2"/>
                      </a:lnTo>
                      <a:lnTo>
                        <a:pt x="9" y="1"/>
                      </a:lnTo>
                      <a:lnTo>
                        <a:pt x="8" y="1"/>
                      </a:lnTo>
                      <a:lnTo>
                        <a:pt x="6" y="1"/>
                      </a:lnTo>
                      <a:lnTo>
                        <a:pt x="4" y="0"/>
                      </a:lnTo>
                      <a:lnTo>
                        <a:pt x="2" y="0"/>
                      </a:lnTo>
                      <a:lnTo>
                        <a:pt x="0" y="0"/>
                      </a:lnTo>
                      <a:lnTo>
                        <a:pt x="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98" name="Freeform 201"/>
                <p:cNvSpPr>
                  <a:spLocks/>
                </p:cNvSpPr>
                <p:nvPr/>
              </p:nvSpPr>
              <p:spPr bwMode="auto">
                <a:xfrm>
                  <a:off x="702" y="181"/>
                  <a:ext cx="71" cy="29"/>
                </a:xfrm>
                <a:custGeom>
                  <a:avLst/>
                  <a:gdLst>
                    <a:gd name="T0" fmla="*/ 71 w 216"/>
                    <a:gd name="T1" fmla="*/ 0 h 93"/>
                    <a:gd name="T2" fmla="*/ 58 w 216"/>
                    <a:gd name="T3" fmla="*/ 0 h 93"/>
                    <a:gd name="T4" fmla="*/ 45 w 216"/>
                    <a:gd name="T5" fmla="*/ 2 h 93"/>
                    <a:gd name="T6" fmla="*/ 35 w 216"/>
                    <a:gd name="T7" fmla="*/ 4 h 93"/>
                    <a:gd name="T8" fmla="*/ 25 w 216"/>
                    <a:gd name="T9" fmla="*/ 7 h 93"/>
                    <a:gd name="T10" fmla="*/ 17 w 216"/>
                    <a:gd name="T11" fmla="*/ 12 h 93"/>
                    <a:gd name="T12" fmla="*/ 10 w 216"/>
                    <a:gd name="T13" fmla="*/ 17 h 93"/>
                    <a:gd name="T14" fmla="*/ 4 w 216"/>
                    <a:gd name="T15" fmla="*/ 23 h 93"/>
                    <a:gd name="T16" fmla="*/ 0 w 216"/>
                    <a:gd name="T17" fmla="*/ 29 h 93"/>
                    <a:gd name="T18" fmla="*/ 8 w 216"/>
                    <a:gd name="T19" fmla="*/ 26 h 93"/>
                    <a:gd name="T20" fmla="*/ 15 w 216"/>
                    <a:gd name="T21" fmla="*/ 23 h 93"/>
                    <a:gd name="T22" fmla="*/ 24 w 216"/>
                    <a:gd name="T23" fmla="*/ 21 h 93"/>
                    <a:gd name="T24" fmla="*/ 33 w 216"/>
                    <a:gd name="T25" fmla="*/ 19 h 93"/>
                    <a:gd name="T26" fmla="*/ 42 w 216"/>
                    <a:gd name="T27" fmla="*/ 18 h 93"/>
                    <a:gd name="T28" fmla="*/ 51 w 216"/>
                    <a:gd name="T29" fmla="*/ 18 h 93"/>
                    <a:gd name="T30" fmla="*/ 61 w 216"/>
                    <a:gd name="T31" fmla="*/ 19 h 93"/>
                    <a:gd name="T32" fmla="*/ 71 w 216"/>
                    <a:gd name="T33" fmla="*/ 20 h 93"/>
                    <a:gd name="T34" fmla="*/ 68 w 216"/>
                    <a:gd name="T35" fmla="*/ 15 h 93"/>
                    <a:gd name="T36" fmla="*/ 67 w 216"/>
                    <a:gd name="T37" fmla="*/ 10 h 93"/>
                    <a:gd name="T38" fmla="*/ 67 w 216"/>
                    <a:gd name="T39" fmla="*/ 5 h 93"/>
                    <a:gd name="T40" fmla="*/ 71 w 216"/>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 h="93">
                      <a:moveTo>
                        <a:pt x="216" y="0"/>
                      </a:moveTo>
                      <a:lnTo>
                        <a:pt x="175" y="0"/>
                      </a:lnTo>
                      <a:lnTo>
                        <a:pt x="138" y="5"/>
                      </a:lnTo>
                      <a:lnTo>
                        <a:pt x="106" y="13"/>
                      </a:lnTo>
                      <a:lnTo>
                        <a:pt x="76" y="23"/>
                      </a:lnTo>
                      <a:lnTo>
                        <a:pt x="51" y="38"/>
                      </a:lnTo>
                      <a:lnTo>
                        <a:pt x="30" y="53"/>
                      </a:lnTo>
                      <a:lnTo>
                        <a:pt x="13" y="73"/>
                      </a:lnTo>
                      <a:lnTo>
                        <a:pt x="0" y="93"/>
                      </a:lnTo>
                      <a:lnTo>
                        <a:pt x="23" y="82"/>
                      </a:lnTo>
                      <a:lnTo>
                        <a:pt x="47" y="73"/>
                      </a:lnTo>
                      <a:lnTo>
                        <a:pt x="73" y="66"/>
                      </a:lnTo>
                      <a:lnTo>
                        <a:pt x="100" y="61"/>
                      </a:lnTo>
                      <a:lnTo>
                        <a:pt x="127" y="59"/>
                      </a:lnTo>
                      <a:lnTo>
                        <a:pt x="155" y="59"/>
                      </a:lnTo>
                      <a:lnTo>
                        <a:pt x="185" y="60"/>
                      </a:lnTo>
                      <a:lnTo>
                        <a:pt x="216" y="65"/>
                      </a:lnTo>
                      <a:lnTo>
                        <a:pt x="206" y="49"/>
                      </a:lnTo>
                      <a:lnTo>
                        <a:pt x="203" y="33"/>
                      </a:lnTo>
                      <a:lnTo>
                        <a:pt x="205" y="17"/>
                      </a:lnTo>
                      <a:lnTo>
                        <a:pt x="216"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699" name="Freeform 202"/>
                <p:cNvSpPr>
                  <a:spLocks/>
                </p:cNvSpPr>
                <p:nvPr/>
              </p:nvSpPr>
              <p:spPr bwMode="auto">
                <a:xfrm>
                  <a:off x="607" y="191"/>
                  <a:ext cx="58" cy="25"/>
                </a:xfrm>
                <a:custGeom>
                  <a:avLst/>
                  <a:gdLst>
                    <a:gd name="T0" fmla="*/ 58 w 179"/>
                    <a:gd name="T1" fmla="*/ 0 h 77"/>
                    <a:gd name="T2" fmla="*/ 48 w 179"/>
                    <a:gd name="T3" fmla="*/ 0 h 77"/>
                    <a:gd name="T4" fmla="*/ 40 w 179"/>
                    <a:gd name="T5" fmla="*/ 2 h 77"/>
                    <a:gd name="T6" fmla="*/ 30 w 179"/>
                    <a:gd name="T7" fmla="*/ 3 h 77"/>
                    <a:gd name="T8" fmla="*/ 23 w 179"/>
                    <a:gd name="T9" fmla="*/ 6 h 77"/>
                    <a:gd name="T10" fmla="*/ 16 w 179"/>
                    <a:gd name="T11" fmla="*/ 9 h 77"/>
                    <a:gd name="T12" fmla="*/ 10 w 179"/>
                    <a:gd name="T13" fmla="*/ 14 h 77"/>
                    <a:gd name="T14" fmla="*/ 5 w 179"/>
                    <a:gd name="T15" fmla="*/ 19 h 77"/>
                    <a:gd name="T16" fmla="*/ 0 w 179"/>
                    <a:gd name="T17" fmla="*/ 25 h 77"/>
                    <a:gd name="T18" fmla="*/ 6 w 179"/>
                    <a:gd name="T19" fmla="*/ 22 h 77"/>
                    <a:gd name="T20" fmla="*/ 13 w 179"/>
                    <a:gd name="T21" fmla="*/ 19 h 77"/>
                    <a:gd name="T22" fmla="*/ 20 w 179"/>
                    <a:gd name="T23" fmla="*/ 18 h 77"/>
                    <a:gd name="T24" fmla="*/ 27 w 179"/>
                    <a:gd name="T25" fmla="*/ 16 h 77"/>
                    <a:gd name="T26" fmla="*/ 34 w 179"/>
                    <a:gd name="T27" fmla="*/ 16 h 77"/>
                    <a:gd name="T28" fmla="*/ 42 w 179"/>
                    <a:gd name="T29" fmla="*/ 16 h 77"/>
                    <a:gd name="T30" fmla="*/ 50 w 179"/>
                    <a:gd name="T31" fmla="*/ 16 h 77"/>
                    <a:gd name="T32" fmla="*/ 58 w 179"/>
                    <a:gd name="T33" fmla="*/ 17 h 77"/>
                    <a:gd name="T34" fmla="*/ 56 w 179"/>
                    <a:gd name="T35" fmla="*/ 13 h 77"/>
                    <a:gd name="T36" fmla="*/ 54 w 179"/>
                    <a:gd name="T37" fmla="*/ 9 h 77"/>
                    <a:gd name="T38" fmla="*/ 55 w 179"/>
                    <a:gd name="T39" fmla="*/ 5 h 77"/>
                    <a:gd name="T40" fmla="*/ 58 w 179"/>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9" h="77">
                      <a:moveTo>
                        <a:pt x="179" y="0"/>
                      </a:moveTo>
                      <a:lnTo>
                        <a:pt x="149" y="1"/>
                      </a:lnTo>
                      <a:lnTo>
                        <a:pt x="122" y="5"/>
                      </a:lnTo>
                      <a:lnTo>
                        <a:pt x="94" y="10"/>
                      </a:lnTo>
                      <a:lnTo>
                        <a:pt x="71" y="18"/>
                      </a:lnTo>
                      <a:lnTo>
                        <a:pt x="49" y="28"/>
                      </a:lnTo>
                      <a:lnTo>
                        <a:pt x="30" y="42"/>
                      </a:lnTo>
                      <a:lnTo>
                        <a:pt x="14" y="58"/>
                      </a:lnTo>
                      <a:lnTo>
                        <a:pt x="0" y="77"/>
                      </a:lnTo>
                      <a:lnTo>
                        <a:pt x="20" y="68"/>
                      </a:lnTo>
                      <a:lnTo>
                        <a:pt x="40" y="60"/>
                      </a:lnTo>
                      <a:lnTo>
                        <a:pt x="62" y="54"/>
                      </a:lnTo>
                      <a:lnTo>
                        <a:pt x="83" y="50"/>
                      </a:lnTo>
                      <a:lnTo>
                        <a:pt x="106" y="49"/>
                      </a:lnTo>
                      <a:lnTo>
                        <a:pt x="130" y="49"/>
                      </a:lnTo>
                      <a:lnTo>
                        <a:pt x="155" y="50"/>
                      </a:lnTo>
                      <a:lnTo>
                        <a:pt x="179" y="53"/>
                      </a:lnTo>
                      <a:lnTo>
                        <a:pt x="172" y="41"/>
                      </a:lnTo>
                      <a:lnTo>
                        <a:pt x="168" y="27"/>
                      </a:lnTo>
                      <a:lnTo>
                        <a:pt x="170" y="15"/>
                      </a:lnTo>
                      <a:lnTo>
                        <a:pt x="179"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00" name="Freeform 203"/>
                <p:cNvSpPr>
                  <a:spLocks/>
                </p:cNvSpPr>
                <p:nvPr/>
              </p:nvSpPr>
              <p:spPr bwMode="auto">
                <a:xfrm>
                  <a:off x="486" y="173"/>
                  <a:ext cx="66" cy="29"/>
                </a:xfrm>
                <a:custGeom>
                  <a:avLst/>
                  <a:gdLst>
                    <a:gd name="T0" fmla="*/ 66 w 208"/>
                    <a:gd name="T1" fmla="*/ 0 h 89"/>
                    <a:gd name="T2" fmla="*/ 55 w 208"/>
                    <a:gd name="T3" fmla="*/ 0 h 89"/>
                    <a:gd name="T4" fmla="*/ 44 w 208"/>
                    <a:gd name="T5" fmla="*/ 2 h 89"/>
                    <a:gd name="T6" fmla="*/ 35 w 208"/>
                    <a:gd name="T7" fmla="*/ 5 h 89"/>
                    <a:gd name="T8" fmla="*/ 26 w 208"/>
                    <a:gd name="T9" fmla="*/ 8 h 89"/>
                    <a:gd name="T10" fmla="*/ 18 w 208"/>
                    <a:gd name="T11" fmla="*/ 12 h 89"/>
                    <a:gd name="T12" fmla="*/ 11 w 208"/>
                    <a:gd name="T13" fmla="*/ 17 h 89"/>
                    <a:gd name="T14" fmla="*/ 5 w 208"/>
                    <a:gd name="T15" fmla="*/ 23 h 89"/>
                    <a:gd name="T16" fmla="*/ 0 w 208"/>
                    <a:gd name="T17" fmla="*/ 29 h 89"/>
                    <a:gd name="T18" fmla="*/ 7 w 208"/>
                    <a:gd name="T19" fmla="*/ 26 h 89"/>
                    <a:gd name="T20" fmla="*/ 15 w 208"/>
                    <a:gd name="T21" fmla="*/ 23 h 89"/>
                    <a:gd name="T22" fmla="*/ 23 w 208"/>
                    <a:gd name="T23" fmla="*/ 21 h 89"/>
                    <a:gd name="T24" fmla="*/ 30 w 208"/>
                    <a:gd name="T25" fmla="*/ 19 h 89"/>
                    <a:gd name="T26" fmla="*/ 39 w 208"/>
                    <a:gd name="T27" fmla="*/ 18 h 89"/>
                    <a:gd name="T28" fmla="*/ 48 w 208"/>
                    <a:gd name="T29" fmla="*/ 18 h 89"/>
                    <a:gd name="T30" fmla="*/ 57 w 208"/>
                    <a:gd name="T31" fmla="*/ 19 h 89"/>
                    <a:gd name="T32" fmla="*/ 66 w 208"/>
                    <a:gd name="T33" fmla="*/ 20 h 89"/>
                    <a:gd name="T34" fmla="*/ 63 w 208"/>
                    <a:gd name="T35" fmla="*/ 15 h 89"/>
                    <a:gd name="T36" fmla="*/ 62 w 208"/>
                    <a:gd name="T37" fmla="*/ 10 h 89"/>
                    <a:gd name="T38" fmla="*/ 63 w 208"/>
                    <a:gd name="T39" fmla="*/ 5 h 89"/>
                    <a:gd name="T40" fmla="*/ 66 w 208"/>
                    <a:gd name="T41" fmla="*/ 0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8" h="89">
                      <a:moveTo>
                        <a:pt x="208" y="0"/>
                      </a:moveTo>
                      <a:lnTo>
                        <a:pt x="173" y="1"/>
                      </a:lnTo>
                      <a:lnTo>
                        <a:pt x="140" y="7"/>
                      </a:lnTo>
                      <a:lnTo>
                        <a:pt x="110" y="14"/>
                      </a:lnTo>
                      <a:lnTo>
                        <a:pt x="82" y="24"/>
                      </a:lnTo>
                      <a:lnTo>
                        <a:pt x="56" y="38"/>
                      </a:lnTo>
                      <a:lnTo>
                        <a:pt x="35" y="53"/>
                      </a:lnTo>
                      <a:lnTo>
                        <a:pt x="15" y="70"/>
                      </a:lnTo>
                      <a:lnTo>
                        <a:pt x="0" y="89"/>
                      </a:lnTo>
                      <a:lnTo>
                        <a:pt x="22" y="79"/>
                      </a:lnTo>
                      <a:lnTo>
                        <a:pt x="46" y="70"/>
                      </a:lnTo>
                      <a:lnTo>
                        <a:pt x="71" y="63"/>
                      </a:lnTo>
                      <a:lnTo>
                        <a:pt x="96" y="58"/>
                      </a:lnTo>
                      <a:lnTo>
                        <a:pt x="123" y="56"/>
                      </a:lnTo>
                      <a:lnTo>
                        <a:pt x="150" y="56"/>
                      </a:lnTo>
                      <a:lnTo>
                        <a:pt x="179" y="58"/>
                      </a:lnTo>
                      <a:lnTo>
                        <a:pt x="208" y="62"/>
                      </a:lnTo>
                      <a:lnTo>
                        <a:pt x="199" y="47"/>
                      </a:lnTo>
                      <a:lnTo>
                        <a:pt x="196" y="32"/>
                      </a:lnTo>
                      <a:lnTo>
                        <a:pt x="198" y="16"/>
                      </a:lnTo>
                      <a:lnTo>
                        <a:pt x="208"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01" name="Freeform 204"/>
                <p:cNvSpPr>
                  <a:spLocks/>
                </p:cNvSpPr>
                <p:nvPr/>
              </p:nvSpPr>
              <p:spPr bwMode="auto">
                <a:xfrm>
                  <a:off x="357" y="170"/>
                  <a:ext cx="84" cy="35"/>
                </a:xfrm>
                <a:custGeom>
                  <a:avLst/>
                  <a:gdLst>
                    <a:gd name="T0" fmla="*/ 84 w 264"/>
                    <a:gd name="T1" fmla="*/ 0 h 111"/>
                    <a:gd name="T2" fmla="*/ 69 w 264"/>
                    <a:gd name="T3" fmla="*/ 0 h 111"/>
                    <a:gd name="T4" fmla="*/ 56 w 264"/>
                    <a:gd name="T5" fmla="*/ 2 h 111"/>
                    <a:gd name="T6" fmla="*/ 44 w 264"/>
                    <a:gd name="T7" fmla="*/ 4 h 111"/>
                    <a:gd name="T8" fmla="*/ 34 w 264"/>
                    <a:gd name="T9" fmla="*/ 8 h 111"/>
                    <a:gd name="T10" fmla="*/ 24 w 264"/>
                    <a:gd name="T11" fmla="*/ 13 h 111"/>
                    <a:gd name="T12" fmla="*/ 15 w 264"/>
                    <a:gd name="T13" fmla="*/ 19 h 111"/>
                    <a:gd name="T14" fmla="*/ 7 w 264"/>
                    <a:gd name="T15" fmla="*/ 26 h 111"/>
                    <a:gd name="T16" fmla="*/ 0 w 264"/>
                    <a:gd name="T17" fmla="*/ 35 h 111"/>
                    <a:gd name="T18" fmla="*/ 10 w 264"/>
                    <a:gd name="T19" fmla="*/ 31 h 111"/>
                    <a:gd name="T20" fmla="*/ 18 w 264"/>
                    <a:gd name="T21" fmla="*/ 28 h 111"/>
                    <a:gd name="T22" fmla="*/ 29 w 264"/>
                    <a:gd name="T23" fmla="*/ 25 h 111"/>
                    <a:gd name="T24" fmla="*/ 39 w 264"/>
                    <a:gd name="T25" fmla="*/ 23 h 111"/>
                    <a:gd name="T26" fmla="*/ 50 w 264"/>
                    <a:gd name="T27" fmla="*/ 22 h 111"/>
                    <a:gd name="T28" fmla="*/ 61 w 264"/>
                    <a:gd name="T29" fmla="*/ 22 h 111"/>
                    <a:gd name="T30" fmla="*/ 72 w 264"/>
                    <a:gd name="T31" fmla="*/ 23 h 111"/>
                    <a:gd name="T32" fmla="*/ 84 w 264"/>
                    <a:gd name="T33" fmla="*/ 24 h 111"/>
                    <a:gd name="T34" fmla="*/ 80 w 264"/>
                    <a:gd name="T35" fmla="*/ 18 h 111"/>
                    <a:gd name="T36" fmla="*/ 79 w 264"/>
                    <a:gd name="T37" fmla="*/ 13 h 111"/>
                    <a:gd name="T38" fmla="*/ 80 w 264"/>
                    <a:gd name="T39" fmla="*/ 7 h 111"/>
                    <a:gd name="T40" fmla="*/ 81 w 264"/>
                    <a:gd name="T41" fmla="*/ 3 h 111"/>
                    <a:gd name="T42" fmla="*/ 84 w 264"/>
                    <a:gd name="T43" fmla="*/ 0 h 1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4" h="111">
                      <a:moveTo>
                        <a:pt x="264" y="0"/>
                      </a:moveTo>
                      <a:lnTo>
                        <a:pt x="217" y="1"/>
                      </a:lnTo>
                      <a:lnTo>
                        <a:pt x="176" y="6"/>
                      </a:lnTo>
                      <a:lnTo>
                        <a:pt x="139" y="14"/>
                      </a:lnTo>
                      <a:lnTo>
                        <a:pt x="106" y="25"/>
                      </a:lnTo>
                      <a:lnTo>
                        <a:pt x="75" y="41"/>
                      </a:lnTo>
                      <a:lnTo>
                        <a:pt x="48" y="60"/>
                      </a:lnTo>
                      <a:lnTo>
                        <a:pt x="23" y="84"/>
                      </a:lnTo>
                      <a:lnTo>
                        <a:pt x="0" y="111"/>
                      </a:lnTo>
                      <a:lnTo>
                        <a:pt x="30" y="98"/>
                      </a:lnTo>
                      <a:lnTo>
                        <a:pt x="58" y="88"/>
                      </a:lnTo>
                      <a:lnTo>
                        <a:pt x="90" y="79"/>
                      </a:lnTo>
                      <a:lnTo>
                        <a:pt x="122" y="73"/>
                      </a:lnTo>
                      <a:lnTo>
                        <a:pt x="156" y="71"/>
                      </a:lnTo>
                      <a:lnTo>
                        <a:pt x="191" y="71"/>
                      </a:lnTo>
                      <a:lnTo>
                        <a:pt x="226" y="73"/>
                      </a:lnTo>
                      <a:lnTo>
                        <a:pt x="264" y="77"/>
                      </a:lnTo>
                      <a:lnTo>
                        <a:pt x="252" y="58"/>
                      </a:lnTo>
                      <a:lnTo>
                        <a:pt x="248" y="40"/>
                      </a:lnTo>
                      <a:lnTo>
                        <a:pt x="251" y="21"/>
                      </a:lnTo>
                      <a:lnTo>
                        <a:pt x="256" y="10"/>
                      </a:lnTo>
                      <a:lnTo>
                        <a:pt x="264"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02" name="Freeform 205"/>
                <p:cNvSpPr>
                  <a:spLocks/>
                </p:cNvSpPr>
                <p:nvPr/>
              </p:nvSpPr>
              <p:spPr bwMode="auto">
                <a:xfrm>
                  <a:off x="294" y="213"/>
                  <a:ext cx="52" cy="32"/>
                </a:xfrm>
                <a:custGeom>
                  <a:avLst/>
                  <a:gdLst>
                    <a:gd name="T0" fmla="*/ 52 w 161"/>
                    <a:gd name="T1" fmla="*/ 0 h 100"/>
                    <a:gd name="T2" fmla="*/ 42 w 161"/>
                    <a:gd name="T3" fmla="*/ 2 h 100"/>
                    <a:gd name="T4" fmla="*/ 33 w 161"/>
                    <a:gd name="T5" fmla="*/ 4 h 100"/>
                    <a:gd name="T6" fmla="*/ 26 w 161"/>
                    <a:gd name="T7" fmla="*/ 7 h 100"/>
                    <a:gd name="T8" fmla="*/ 21 w 161"/>
                    <a:gd name="T9" fmla="*/ 10 h 100"/>
                    <a:gd name="T10" fmla="*/ 16 w 161"/>
                    <a:gd name="T11" fmla="*/ 14 h 100"/>
                    <a:gd name="T12" fmla="*/ 10 w 161"/>
                    <a:gd name="T13" fmla="*/ 19 h 100"/>
                    <a:gd name="T14" fmla="*/ 5 w 161"/>
                    <a:gd name="T15" fmla="*/ 25 h 100"/>
                    <a:gd name="T16" fmla="*/ 0 w 161"/>
                    <a:gd name="T17" fmla="*/ 32 h 100"/>
                    <a:gd name="T18" fmla="*/ 13 w 161"/>
                    <a:gd name="T19" fmla="*/ 25 h 100"/>
                    <a:gd name="T20" fmla="*/ 19 w 161"/>
                    <a:gd name="T21" fmla="*/ 23 h 100"/>
                    <a:gd name="T22" fmla="*/ 25 w 161"/>
                    <a:gd name="T23" fmla="*/ 22 h 100"/>
                    <a:gd name="T24" fmla="*/ 30 w 161"/>
                    <a:gd name="T25" fmla="*/ 21 h 100"/>
                    <a:gd name="T26" fmla="*/ 36 w 161"/>
                    <a:gd name="T27" fmla="*/ 20 h 100"/>
                    <a:gd name="T28" fmla="*/ 44 w 161"/>
                    <a:gd name="T29" fmla="*/ 20 h 100"/>
                    <a:gd name="T30" fmla="*/ 52 w 161"/>
                    <a:gd name="T31" fmla="*/ 21 h 100"/>
                    <a:gd name="T32" fmla="*/ 48 w 161"/>
                    <a:gd name="T33" fmla="*/ 16 h 100"/>
                    <a:gd name="T34" fmla="*/ 47 w 161"/>
                    <a:gd name="T35" fmla="*/ 11 h 100"/>
                    <a:gd name="T36" fmla="*/ 48 w 161"/>
                    <a:gd name="T37" fmla="*/ 5 h 100"/>
                    <a:gd name="T38" fmla="*/ 52 w 161"/>
                    <a:gd name="T39" fmla="*/ 0 h 1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1" h="100">
                      <a:moveTo>
                        <a:pt x="161" y="0"/>
                      </a:moveTo>
                      <a:lnTo>
                        <a:pt x="129" y="6"/>
                      </a:lnTo>
                      <a:lnTo>
                        <a:pt x="103" y="14"/>
                      </a:lnTo>
                      <a:lnTo>
                        <a:pt x="81" y="21"/>
                      </a:lnTo>
                      <a:lnTo>
                        <a:pt x="64" y="31"/>
                      </a:lnTo>
                      <a:lnTo>
                        <a:pt x="48" y="43"/>
                      </a:lnTo>
                      <a:lnTo>
                        <a:pt x="32" y="58"/>
                      </a:lnTo>
                      <a:lnTo>
                        <a:pt x="17" y="77"/>
                      </a:lnTo>
                      <a:lnTo>
                        <a:pt x="0" y="100"/>
                      </a:lnTo>
                      <a:lnTo>
                        <a:pt x="40" y="79"/>
                      </a:lnTo>
                      <a:lnTo>
                        <a:pt x="59" y="73"/>
                      </a:lnTo>
                      <a:lnTo>
                        <a:pt x="76" y="68"/>
                      </a:lnTo>
                      <a:lnTo>
                        <a:pt x="94" y="65"/>
                      </a:lnTo>
                      <a:lnTo>
                        <a:pt x="113" y="62"/>
                      </a:lnTo>
                      <a:lnTo>
                        <a:pt x="135" y="62"/>
                      </a:lnTo>
                      <a:lnTo>
                        <a:pt x="161" y="65"/>
                      </a:lnTo>
                      <a:lnTo>
                        <a:pt x="150" y="49"/>
                      </a:lnTo>
                      <a:lnTo>
                        <a:pt x="147" y="33"/>
                      </a:lnTo>
                      <a:lnTo>
                        <a:pt x="150" y="17"/>
                      </a:lnTo>
                      <a:lnTo>
                        <a:pt x="161"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03" name="Freeform 206"/>
                <p:cNvSpPr>
                  <a:spLocks/>
                </p:cNvSpPr>
                <p:nvPr/>
              </p:nvSpPr>
              <p:spPr bwMode="auto">
                <a:xfrm>
                  <a:off x="191" y="268"/>
                  <a:ext cx="49" cy="32"/>
                </a:xfrm>
                <a:custGeom>
                  <a:avLst/>
                  <a:gdLst>
                    <a:gd name="T0" fmla="*/ 49 w 147"/>
                    <a:gd name="T1" fmla="*/ 0 h 103"/>
                    <a:gd name="T2" fmla="*/ 42 w 147"/>
                    <a:gd name="T3" fmla="*/ 1 h 103"/>
                    <a:gd name="T4" fmla="*/ 34 w 147"/>
                    <a:gd name="T5" fmla="*/ 3 h 103"/>
                    <a:gd name="T6" fmla="*/ 27 w 147"/>
                    <a:gd name="T7" fmla="*/ 6 h 103"/>
                    <a:gd name="T8" fmla="*/ 20 w 147"/>
                    <a:gd name="T9" fmla="*/ 9 h 103"/>
                    <a:gd name="T10" fmla="*/ 13 w 147"/>
                    <a:gd name="T11" fmla="*/ 13 h 103"/>
                    <a:gd name="T12" fmla="*/ 8 w 147"/>
                    <a:gd name="T13" fmla="*/ 19 h 103"/>
                    <a:gd name="T14" fmla="*/ 3 w 147"/>
                    <a:gd name="T15" fmla="*/ 25 h 103"/>
                    <a:gd name="T16" fmla="*/ 0 w 147"/>
                    <a:gd name="T17" fmla="*/ 32 h 103"/>
                    <a:gd name="T18" fmla="*/ 13 w 147"/>
                    <a:gd name="T19" fmla="*/ 25 h 103"/>
                    <a:gd name="T20" fmla="*/ 19 w 147"/>
                    <a:gd name="T21" fmla="*/ 24 h 103"/>
                    <a:gd name="T22" fmla="*/ 25 w 147"/>
                    <a:gd name="T23" fmla="*/ 22 h 103"/>
                    <a:gd name="T24" fmla="*/ 30 w 147"/>
                    <a:gd name="T25" fmla="*/ 21 h 103"/>
                    <a:gd name="T26" fmla="*/ 36 w 147"/>
                    <a:gd name="T27" fmla="*/ 20 h 103"/>
                    <a:gd name="T28" fmla="*/ 49 w 147"/>
                    <a:gd name="T29" fmla="*/ 20 h 103"/>
                    <a:gd name="T30" fmla="*/ 47 w 147"/>
                    <a:gd name="T31" fmla="*/ 15 h 103"/>
                    <a:gd name="T32" fmla="*/ 46 w 147"/>
                    <a:gd name="T33" fmla="*/ 10 h 103"/>
                    <a:gd name="T34" fmla="*/ 48 w 147"/>
                    <a:gd name="T35" fmla="*/ 5 h 103"/>
                    <a:gd name="T36" fmla="*/ 49 w 147"/>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7" h="103">
                      <a:moveTo>
                        <a:pt x="147" y="0"/>
                      </a:moveTo>
                      <a:lnTo>
                        <a:pt x="126" y="3"/>
                      </a:lnTo>
                      <a:lnTo>
                        <a:pt x="103" y="10"/>
                      </a:lnTo>
                      <a:lnTo>
                        <a:pt x="81" y="18"/>
                      </a:lnTo>
                      <a:lnTo>
                        <a:pt x="59" y="29"/>
                      </a:lnTo>
                      <a:lnTo>
                        <a:pt x="40" y="43"/>
                      </a:lnTo>
                      <a:lnTo>
                        <a:pt x="24" y="60"/>
                      </a:lnTo>
                      <a:lnTo>
                        <a:pt x="9" y="79"/>
                      </a:lnTo>
                      <a:lnTo>
                        <a:pt x="0" y="103"/>
                      </a:lnTo>
                      <a:lnTo>
                        <a:pt x="40" y="82"/>
                      </a:lnTo>
                      <a:lnTo>
                        <a:pt x="58" y="76"/>
                      </a:lnTo>
                      <a:lnTo>
                        <a:pt x="74" y="70"/>
                      </a:lnTo>
                      <a:lnTo>
                        <a:pt x="91" y="66"/>
                      </a:lnTo>
                      <a:lnTo>
                        <a:pt x="108" y="65"/>
                      </a:lnTo>
                      <a:lnTo>
                        <a:pt x="147" y="64"/>
                      </a:lnTo>
                      <a:lnTo>
                        <a:pt x="142" y="47"/>
                      </a:lnTo>
                      <a:lnTo>
                        <a:pt x="139" y="31"/>
                      </a:lnTo>
                      <a:lnTo>
                        <a:pt x="143" y="15"/>
                      </a:lnTo>
                      <a:lnTo>
                        <a:pt x="147"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sp>
              <p:nvSpPr>
                <p:cNvPr id="2704" name="Freeform 207"/>
                <p:cNvSpPr>
                  <a:spLocks/>
                </p:cNvSpPr>
                <p:nvPr/>
              </p:nvSpPr>
              <p:spPr bwMode="auto">
                <a:xfrm>
                  <a:off x="534" y="265"/>
                  <a:ext cx="78" cy="62"/>
                </a:xfrm>
                <a:custGeom>
                  <a:avLst/>
                  <a:gdLst>
                    <a:gd name="T0" fmla="*/ 78 w 240"/>
                    <a:gd name="T1" fmla="*/ 41 h 198"/>
                    <a:gd name="T2" fmla="*/ 72 w 240"/>
                    <a:gd name="T3" fmla="*/ 47 h 198"/>
                    <a:gd name="T4" fmla="*/ 65 w 240"/>
                    <a:gd name="T5" fmla="*/ 53 h 198"/>
                    <a:gd name="T6" fmla="*/ 56 w 240"/>
                    <a:gd name="T7" fmla="*/ 57 h 198"/>
                    <a:gd name="T8" fmla="*/ 51 w 240"/>
                    <a:gd name="T9" fmla="*/ 59 h 198"/>
                    <a:gd name="T10" fmla="*/ 46 w 240"/>
                    <a:gd name="T11" fmla="*/ 60 h 198"/>
                    <a:gd name="T12" fmla="*/ 36 w 240"/>
                    <a:gd name="T13" fmla="*/ 62 h 198"/>
                    <a:gd name="T14" fmla="*/ 30 w 240"/>
                    <a:gd name="T15" fmla="*/ 62 h 198"/>
                    <a:gd name="T16" fmla="*/ 24 w 240"/>
                    <a:gd name="T17" fmla="*/ 62 h 198"/>
                    <a:gd name="T18" fmla="*/ 18 w 240"/>
                    <a:gd name="T19" fmla="*/ 62 h 198"/>
                    <a:gd name="T20" fmla="*/ 12 w 240"/>
                    <a:gd name="T21" fmla="*/ 60 h 198"/>
                    <a:gd name="T22" fmla="*/ 6 w 240"/>
                    <a:gd name="T23" fmla="*/ 59 h 198"/>
                    <a:gd name="T24" fmla="*/ 0 w 240"/>
                    <a:gd name="T25" fmla="*/ 57 h 198"/>
                    <a:gd name="T26" fmla="*/ 45 w 240"/>
                    <a:gd name="T27" fmla="*/ 0 h 198"/>
                    <a:gd name="T28" fmla="*/ 78 w 240"/>
                    <a:gd name="T29" fmla="*/ 41 h 1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0" h="198">
                      <a:moveTo>
                        <a:pt x="240" y="131"/>
                      </a:moveTo>
                      <a:lnTo>
                        <a:pt x="222" y="151"/>
                      </a:lnTo>
                      <a:lnTo>
                        <a:pt x="199" y="168"/>
                      </a:lnTo>
                      <a:lnTo>
                        <a:pt x="172" y="182"/>
                      </a:lnTo>
                      <a:lnTo>
                        <a:pt x="157" y="188"/>
                      </a:lnTo>
                      <a:lnTo>
                        <a:pt x="142" y="192"/>
                      </a:lnTo>
                      <a:lnTo>
                        <a:pt x="110" y="198"/>
                      </a:lnTo>
                      <a:lnTo>
                        <a:pt x="93" y="198"/>
                      </a:lnTo>
                      <a:lnTo>
                        <a:pt x="74" y="198"/>
                      </a:lnTo>
                      <a:lnTo>
                        <a:pt x="56" y="197"/>
                      </a:lnTo>
                      <a:lnTo>
                        <a:pt x="38" y="193"/>
                      </a:lnTo>
                      <a:lnTo>
                        <a:pt x="19" y="188"/>
                      </a:lnTo>
                      <a:lnTo>
                        <a:pt x="0" y="181"/>
                      </a:lnTo>
                      <a:lnTo>
                        <a:pt x="137" y="0"/>
                      </a:lnTo>
                      <a:lnTo>
                        <a:pt x="240" y="131"/>
                      </a:lnTo>
                      <a:close/>
                    </a:path>
                  </a:pathLst>
                </a:custGeom>
                <a:solidFill>
                  <a:srgbClr val="98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Arial Narrow" pitchFamily="34" charset="0"/>
                  </a:endParaRPr>
                </a:p>
              </p:txBody>
            </p:sp>
          </p:grpSp>
        </p:grpSp>
      </p:grpSp>
      <p:sp>
        <p:nvSpPr>
          <p:cNvPr id="2835" name="Freeform 216"/>
          <p:cNvSpPr>
            <a:spLocks/>
          </p:cNvSpPr>
          <p:nvPr/>
        </p:nvSpPr>
        <p:spPr bwMode="auto">
          <a:xfrm>
            <a:off x="3875657" y="3919773"/>
            <a:ext cx="620974" cy="659427"/>
          </a:xfrm>
          <a:custGeom>
            <a:avLst/>
            <a:gdLst>
              <a:gd name="T0" fmla="*/ 17 w 608"/>
              <a:gd name="T1" fmla="*/ 194 h 599"/>
              <a:gd name="T2" fmla="*/ 44 w 608"/>
              <a:gd name="T3" fmla="*/ 141 h 599"/>
              <a:gd name="T4" fmla="*/ 79 w 608"/>
              <a:gd name="T5" fmla="*/ 97 h 599"/>
              <a:gd name="T6" fmla="*/ 123 w 608"/>
              <a:gd name="T7" fmla="*/ 53 h 599"/>
              <a:gd name="T8" fmla="*/ 176 w 608"/>
              <a:gd name="T9" fmla="*/ 26 h 599"/>
              <a:gd name="T10" fmla="*/ 229 w 608"/>
              <a:gd name="T11" fmla="*/ 9 h 599"/>
              <a:gd name="T12" fmla="*/ 290 w 608"/>
              <a:gd name="T13" fmla="*/ 0 h 599"/>
              <a:gd name="T14" fmla="*/ 352 w 608"/>
              <a:gd name="T15" fmla="*/ 0 h 599"/>
              <a:gd name="T16" fmla="*/ 405 w 608"/>
              <a:gd name="T17" fmla="*/ 18 h 599"/>
              <a:gd name="T18" fmla="*/ 466 w 608"/>
              <a:gd name="T19" fmla="*/ 44 h 599"/>
              <a:gd name="T20" fmla="*/ 510 w 608"/>
              <a:gd name="T21" fmla="*/ 79 h 599"/>
              <a:gd name="T22" fmla="*/ 545 w 608"/>
              <a:gd name="T23" fmla="*/ 123 h 599"/>
              <a:gd name="T24" fmla="*/ 581 w 608"/>
              <a:gd name="T25" fmla="*/ 167 h 599"/>
              <a:gd name="T26" fmla="*/ 598 w 608"/>
              <a:gd name="T27" fmla="*/ 229 h 599"/>
              <a:gd name="T28" fmla="*/ 607 w 608"/>
              <a:gd name="T29" fmla="*/ 282 h 599"/>
              <a:gd name="T30" fmla="*/ 607 w 608"/>
              <a:gd name="T31" fmla="*/ 343 h 599"/>
              <a:gd name="T32" fmla="*/ 589 w 608"/>
              <a:gd name="T33" fmla="*/ 405 h 599"/>
              <a:gd name="T34" fmla="*/ 563 w 608"/>
              <a:gd name="T35" fmla="*/ 458 h 599"/>
              <a:gd name="T36" fmla="*/ 528 w 608"/>
              <a:gd name="T37" fmla="*/ 502 h 599"/>
              <a:gd name="T38" fmla="*/ 484 w 608"/>
              <a:gd name="T39" fmla="*/ 546 h 599"/>
              <a:gd name="T40" fmla="*/ 431 w 608"/>
              <a:gd name="T41" fmla="*/ 572 h 599"/>
              <a:gd name="T42" fmla="*/ 378 w 608"/>
              <a:gd name="T43" fmla="*/ 590 h 599"/>
              <a:gd name="T44" fmla="*/ 317 w 608"/>
              <a:gd name="T45" fmla="*/ 598 h 599"/>
              <a:gd name="T46" fmla="*/ 264 w 608"/>
              <a:gd name="T47" fmla="*/ 598 h 599"/>
              <a:gd name="T48" fmla="*/ 202 w 608"/>
              <a:gd name="T49" fmla="*/ 581 h 599"/>
              <a:gd name="T50" fmla="*/ 149 w 608"/>
              <a:gd name="T51" fmla="*/ 554 h 599"/>
              <a:gd name="T52" fmla="*/ 97 w 608"/>
              <a:gd name="T53" fmla="*/ 519 h 599"/>
              <a:gd name="T54" fmla="*/ 61 w 608"/>
              <a:gd name="T55" fmla="*/ 475 h 599"/>
              <a:gd name="T56" fmla="*/ 26 w 608"/>
              <a:gd name="T57" fmla="*/ 431 h 599"/>
              <a:gd name="T58" fmla="*/ 9 w 608"/>
              <a:gd name="T59" fmla="*/ 370 h 599"/>
              <a:gd name="T60" fmla="*/ 0 w 608"/>
              <a:gd name="T61" fmla="*/ 317 h 599"/>
              <a:gd name="T62" fmla="*/ 9 w 608"/>
              <a:gd name="T63" fmla="*/ 255 h 599"/>
              <a:gd name="T64" fmla="*/ 17 w 608"/>
              <a:gd name="T65" fmla="*/ 194 h 5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8" h="599">
                <a:moveTo>
                  <a:pt x="17" y="194"/>
                </a:moveTo>
                <a:lnTo>
                  <a:pt x="44" y="141"/>
                </a:lnTo>
                <a:lnTo>
                  <a:pt x="79" y="97"/>
                </a:lnTo>
                <a:lnTo>
                  <a:pt x="123" y="53"/>
                </a:lnTo>
                <a:lnTo>
                  <a:pt x="176" y="26"/>
                </a:lnTo>
                <a:lnTo>
                  <a:pt x="229" y="9"/>
                </a:lnTo>
                <a:lnTo>
                  <a:pt x="290" y="0"/>
                </a:lnTo>
                <a:lnTo>
                  <a:pt x="352" y="0"/>
                </a:lnTo>
                <a:lnTo>
                  <a:pt x="405" y="18"/>
                </a:lnTo>
                <a:lnTo>
                  <a:pt x="466" y="44"/>
                </a:lnTo>
                <a:lnTo>
                  <a:pt x="510" y="79"/>
                </a:lnTo>
                <a:lnTo>
                  <a:pt x="545" y="123"/>
                </a:lnTo>
                <a:lnTo>
                  <a:pt x="581" y="167"/>
                </a:lnTo>
                <a:lnTo>
                  <a:pt x="598" y="229"/>
                </a:lnTo>
                <a:lnTo>
                  <a:pt x="607" y="282"/>
                </a:lnTo>
                <a:lnTo>
                  <a:pt x="607" y="343"/>
                </a:lnTo>
                <a:lnTo>
                  <a:pt x="589" y="405"/>
                </a:lnTo>
                <a:lnTo>
                  <a:pt x="563" y="458"/>
                </a:lnTo>
                <a:lnTo>
                  <a:pt x="528" y="502"/>
                </a:lnTo>
                <a:lnTo>
                  <a:pt x="484" y="546"/>
                </a:lnTo>
                <a:lnTo>
                  <a:pt x="431" y="572"/>
                </a:lnTo>
                <a:lnTo>
                  <a:pt x="378" y="590"/>
                </a:lnTo>
                <a:lnTo>
                  <a:pt x="317" y="598"/>
                </a:lnTo>
                <a:lnTo>
                  <a:pt x="264" y="598"/>
                </a:lnTo>
                <a:lnTo>
                  <a:pt x="202" y="581"/>
                </a:lnTo>
                <a:lnTo>
                  <a:pt x="149" y="554"/>
                </a:lnTo>
                <a:lnTo>
                  <a:pt x="97" y="519"/>
                </a:lnTo>
                <a:lnTo>
                  <a:pt x="61" y="475"/>
                </a:lnTo>
                <a:lnTo>
                  <a:pt x="26" y="431"/>
                </a:lnTo>
                <a:lnTo>
                  <a:pt x="9" y="370"/>
                </a:lnTo>
                <a:lnTo>
                  <a:pt x="0" y="317"/>
                </a:lnTo>
                <a:lnTo>
                  <a:pt x="9" y="255"/>
                </a:lnTo>
                <a:lnTo>
                  <a:pt x="17" y="194"/>
                </a:lnTo>
              </a:path>
            </a:pathLst>
          </a:custGeom>
          <a:solidFill>
            <a:srgbClr val="FF9900"/>
          </a:solidFill>
          <a:ln w="12700" cap="rnd"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grpSp>
        <p:nvGrpSpPr>
          <p:cNvPr id="2836" name="Group 217"/>
          <p:cNvGrpSpPr>
            <a:grpSpLocks/>
          </p:cNvGrpSpPr>
          <p:nvPr/>
        </p:nvGrpSpPr>
        <p:grpSpPr bwMode="auto">
          <a:xfrm>
            <a:off x="3686709" y="3697395"/>
            <a:ext cx="1008062" cy="1095375"/>
            <a:chOff x="3512" y="2438"/>
            <a:chExt cx="987" cy="995"/>
          </a:xfrm>
        </p:grpSpPr>
        <p:sp>
          <p:nvSpPr>
            <p:cNvPr id="2837" name="Freeform 218"/>
            <p:cNvSpPr>
              <a:spLocks/>
            </p:cNvSpPr>
            <p:nvPr/>
          </p:nvSpPr>
          <p:spPr bwMode="auto">
            <a:xfrm>
              <a:off x="3890" y="3027"/>
              <a:ext cx="609" cy="265"/>
            </a:xfrm>
            <a:custGeom>
              <a:avLst/>
              <a:gdLst>
                <a:gd name="T0" fmla="*/ 564 w 609"/>
                <a:gd name="T1" fmla="*/ 0 h 265"/>
                <a:gd name="T2" fmla="*/ 484 w 609"/>
                <a:gd name="T3" fmla="*/ 44 h 265"/>
                <a:gd name="T4" fmla="*/ 520 w 609"/>
                <a:gd name="T5" fmla="*/ 53 h 265"/>
                <a:gd name="T6" fmla="*/ 502 w 609"/>
                <a:gd name="T7" fmla="*/ 79 h 265"/>
                <a:gd name="T8" fmla="*/ 484 w 609"/>
                <a:gd name="T9" fmla="*/ 115 h 265"/>
                <a:gd name="T10" fmla="*/ 440 w 609"/>
                <a:gd name="T11" fmla="*/ 159 h 265"/>
                <a:gd name="T12" fmla="*/ 388 w 609"/>
                <a:gd name="T13" fmla="*/ 194 h 265"/>
                <a:gd name="T14" fmla="*/ 317 w 609"/>
                <a:gd name="T15" fmla="*/ 229 h 265"/>
                <a:gd name="T16" fmla="*/ 229 w 609"/>
                <a:gd name="T17" fmla="*/ 247 h 265"/>
                <a:gd name="T18" fmla="*/ 176 w 609"/>
                <a:gd name="T19" fmla="*/ 247 h 265"/>
                <a:gd name="T20" fmla="*/ 124 w 609"/>
                <a:gd name="T21" fmla="*/ 247 h 265"/>
                <a:gd name="T22" fmla="*/ 62 w 609"/>
                <a:gd name="T23" fmla="*/ 238 h 265"/>
                <a:gd name="T24" fmla="*/ 0 w 609"/>
                <a:gd name="T25" fmla="*/ 220 h 265"/>
                <a:gd name="T26" fmla="*/ 62 w 609"/>
                <a:gd name="T27" fmla="*/ 238 h 265"/>
                <a:gd name="T28" fmla="*/ 115 w 609"/>
                <a:gd name="T29" fmla="*/ 256 h 265"/>
                <a:gd name="T30" fmla="*/ 168 w 609"/>
                <a:gd name="T31" fmla="*/ 264 h 265"/>
                <a:gd name="T32" fmla="*/ 220 w 609"/>
                <a:gd name="T33" fmla="*/ 264 h 265"/>
                <a:gd name="T34" fmla="*/ 317 w 609"/>
                <a:gd name="T35" fmla="*/ 256 h 265"/>
                <a:gd name="T36" fmla="*/ 396 w 609"/>
                <a:gd name="T37" fmla="*/ 229 h 265"/>
                <a:gd name="T38" fmla="*/ 467 w 609"/>
                <a:gd name="T39" fmla="*/ 185 h 265"/>
                <a:gd name="T40" fmla="*/ 520 w 609"/>
                <a:gd name="T41" fmla="*/ 150 h 265"/>
                <a:gd name="T42" fmla="*/ 555 w 609"/>
                <a:gd name="T43" fmla="*/ 106 h 265"/>
                <a:gd name="T44" fmla="*/ 572 w 609"/>
                <a:gd name="T45" fmla="*/ 71 h 265"/>
                <a:gd name="T46" fmla="*/ 608 w 609"/>
                <a:gd name="T47" fmla="*/ 88 h 265"/>
                <a:gd name="T48" fmla="*/ 564 w 609"/>
                <a:gd name="T49" fmla="*/ 0 h 2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9" h="265">
                  <a:moveTo>
                    <a:pt x="564" y="0"/>
                  </a:moveTo>
                  <a:lnTo>
                    <a:pt x="484" y="44"/>
                  </a:lnTo>
                  <a:lnTo>
                    <a:pt x="520" y="53"/>
                  </a:lnTo>
                  <a:lnTo>
                    <a:pt x="502" y="79"/>
                  </a:lnTo>
                  <a:lnTo>
                    <a:pt x="484" y="115"/>
                  </a:lnTo>
                  <a:lnTo>
                    <a:pt x="440" y="159"/>
                  </a:lnTo>
                  <a:lnTo>
                    <a:pt x="388" y="194"/>
                  </a:lnTo>
                  <a:lnTo>
                    <a:pt x="317" y="229"/>
                  </a:lnTo>
                  <a:lnTo>
                    <a:pt x="229" y="247"/>
                  </a:lnTo>
                  <a:lnTo>
                    <a:pt x="176" y="247"/>
                  </a:lnTo>
                  <a:lnTo>
                    <a:pt x="124" y="247"/>
                  </a:lnTo>
                  <a:lnTo>
                    <a:pt x="62" y="238"/>
                  </a:lnTo>
                  <a:lnTo>
                    <a:pt x="0" y="220"/>
                  </a:lnTo>
                  <a:lnTo>
                    <a:pt x="62" y="238"/>
                  </a:lnTo>
                  <a:lnTo>
                    <a:pt x="115" y="256"/>
                  </a:lnTo>
                  <a:lnTo>
                    <a:pt x="168" y="264"/>
                  </a:lnTo>
                  <a:lnTo>
                    <a:pt x="220" y="264"/>
                  </a:lnTo>
                  <a:lnTo>
                    <a:pt x="317" y="256"/>
                  </a:lnTo>
                  <a:lnTo>
                    <a:pt x="396" y="229"/>
                  </a:lnTo>
                  <a:lnTo>
                    <a:pt x="467" y="185"/>
                  </a:lnTo>
                  <a:lnTo>
                    <a:pt x="520" y="150"/>
                  </a:lnTo>
                  <a:lnTo>
                    <a:pt x="555" y="106"/>
                  </a:lnTo>
                  <a:lnTo>
                    <a:pt x="572" y="71"/>
                  </a:lnTo>
                  <a:lnTo>
                    <a:pt x="608" y="88"/>
                  </a:lnTo>
                  <a:lnTo>
                    <a:pt x="564" y="0"/>
                  </a:lnTo>
                </a:path>
              </a:pathLst>
            </a:custGeom>
            <a:solidFill>
              <a:srgbClr val="FF9900"/>
            </a:solidFill>
            <a:ln w="12700" cap="rnd"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838" name="Freeform 219"/>
            <p:cNvSpPr>
              <a:spLocks/>
            </p:cNvSpPr>
            <p:nvPr/>
          </p:nvSpPr>
          <p:spPr bwMode="auto">
            <a:xfrm>
              <a:off x="4137" y="2684"/>
              <a:ext cx="344" cy="555"/>
            </a:xfrm>
            <a:custGeom>
              <a:avLst/>
              <a:gdLst>
                <a:gd name="T0" fmla="*/ 255 w 344"/>
                <a:gd name="T1" fmla="*/ 0 h 555"/>
                <a:gd name="T2" fmla="*/ 220 w 344"/>
                <a:gd name="T3" fmla="*/ 88 h 555"/>
                <a:gd name="T4" fmla="*/ 255 w 344"/>
                <a:gd name="T5" fmla="*/ 70 h 555"/>
                <a:gd name="T6" fmla="*/ 264 w 344"/>
                <a:gd name="T7" fmla="*/ 97 h 555"/>
                <a:gd name="T8" fmla="*/ 273 w 344"/>
                <a:gd name="T9" fmla="*/ 141 h 555"/>
                <a:gd name="T10" fmla="*/ 273 w 344"/>
                <a:gd name="T11" fmla="*/ 194 h 555"/>
                <a:gd name="T12" fmla="*/ 264 w 344"/>
                <a:gd name="T13" fmla="*/ 264 h 555"/>
                <a:gd name="T14" fmla="*/ 246 w 344"/>
                <a:gd name="T15" fmla="*/ 299 h 555"/>
                <a:gd name="T16" fmla="*/ 237 w 344"/>
                <a:gd name="T17" fmla="*/ 334 h 555"/>
                <a:gd name="T18" fmla="*/ 211 w 344"/>
                <a:gd name="T19" fmla="*/ 370 h 555"/>
                <a:gd name="T20" fmla="*/ 185 w 344"/>
                <a:gd name="T21" fmla="*/ 414 h 555"/>
                <a:gd name="T22" fmla="*/ 149 w 344"/>
                <a:gd name="T23" fmla="*/ 449 h 555"/>
                <a:gd name="T24" fmla="*/ 114 w 344"/>
                <a:gd name="T25" fmla="*/ 484 h 555"/>
                <a:gd name="T26" fmla="*/ 61 w 344"/>
                <a:gd name="T27" fmla="*/ 519 h 555"/>
                <a:gd name="T28" fmla="*/ 0 w 344"/>
                <a:gd name="T29" fmla="*/ 554 h 555"/>
                <a:gd name="T30" fmla="*/ 61 w 344"/>
                <a:gd name="T31" fmla="*/ 528 h 555"/>
                <a:gd name="T32" fmla="*/ 114 w 344"/>
                <a:gd name="T33" fmla="*/ 493 h 555"/>
                <a:gd name="T34" fmla="*/ 158 w 344"/>
                <a:gd name="T35" fmla="*/ 458 h 555"/>
                <a:gd name="T36" fmla="*/ 193 w 344"/>
                <a:gd name="T37" fmla="*/ 422 h 555"/>
                <a:gd name="T38" fmla="*/ 255 w 344"/>
                <a:gd name="T39" fmla="*/ 352 h 555"/>
                <a:gd name="T40" fmla="*/ 290 w 344"/>
                <a:gd name="T41" fmla="*/ 273 h 555"/>
                <a:gd name="T42" fmla="*/ 308 w 344"/>
                <a:gd name="T43" fmla="*/ 202 h 555"/>
                <a:gd name="T44" fmla="*/ 317 w 344"/>
                <a:gd name="T45" fmla="*/ 132 h 555"/>
                <a:gd name="T46" fmla="*/ 317 w 344"/>
                <a:gd name="T47" fmla="*/ 79 h 555"/>
                <a:gd name="T48" fmla="*/ 308 w 344"/>
                <a:gd name="T49" fmla="*/ 44 h 555"/>
                <a:gd name="T50" fmla="*/ 343 w 344"/>
                <a:gd name="T51" fmla="*/ 26 h 555"/>
                <a:gd name="T52" fmla="*/ 255 w 344"/>
                <a:gd name="T53" fmla="*/ 0 h 5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4" h="555">
                  <a:moveTo>
                    <a:pt x="255" y="0"/>
                  </a:moveTo>
                  <a:lnTo>
                    <a:pt x="220" y="88"/>
                  </a:lnTo>
                  <a:lnTo>
                    <a:pt x="255" y="70"/>
                  </a:lnTo>
                  <a:lnTo>
                    <a:pt x="264" y="97"/>
                  </a:lnTo>
                  <a:lnTo>
                    <a:pt x="273" y="141"/>
                  </a:lnTo>
                  <a:lnTo>
                    <a:pt x="273" y="194"/>
                  </a:lnTo>
                  <a:lnTo>
                    <a:pt x="264" y="264"/>
                  </a:lnTo>
                  <a:lnTo>
                    <a:pt x="246" y="299"/>
                  </a:lnTo>
                  <a:lnTo>
                    <a:pt x="237" y="334"/>
                  </a:lnTo>
                  <a:lnTo>
                    <a:pt x="211" y="370"/>
                  </a:lnTo>
                  <a:lnTo>
                    <a:pt x="185" y="414"/>
                  </a:lnTo>
                  <a:lnTo>
                    <a:pt x="149" y="449"/>
                  </a:lnTo>
                  <a:lnTo>
                    <a:pt x="114" y="484"/>
                  </a:lnTo>
                  <a:lnTo>
                    <a:pt x="61" y="519"/>
                  </a:lnTo>
                  <a:lnTo>
                    <a:pt x="0" y="554"/>
                  </a:lnTo>
                  <a:lnTo>
                    <a:pt x="61" y="528"/>
                  </a:lnTo>
                  <a:lnTo>
                    <a:pt x="114" y="493"/>
                  </a:lnTo>
                  <a:lnTo>
                    <a:pt x="158" y="458"/>
                  </a:lnTo>
                  <a:lnTo>
                    <a:pt x="193" y="422"/>
                  </a:lnTo>
                  <a:lnTo>
                    <a:pt x="255" y="352"/>
                  </a:lnTo>
                  <a:lnTo>
                    <a:pt x="290" y="273"/>
                  </a:lnTo>
                  <a:lnTo>
                    <a:pt x="308" y="202"/>
                  </a:lnTo>
                  <a:lnTo>
                    <a:pt x="317" y="132"/>
                  </a:lnTo>
                  <a:lnTo>
                    <a:pt x="317" y="79"/>
                  </a:lnTo>
                  <a:lnTo>
                    <a:pt x="308" y="44"/>
                  </a:lnTo>
                  <a:lnTo>
                    <a:pt x="343" y="26"/>
                  </a:lnTo>
                  <a:lnTo>
                    <a:pt x="255" y="0"/>
                  </a:lnTo>
                </a:path>
              </a:pathLst>
            </a:custGeom>
            <a:solidFill>
              <a:srgbClr val="FF9900"/>
            </a:solidFill>
            <a:ln w="12700" cap="rnd"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839" name="Freeform 220"/>
            <p:cNvSpPr>
              <a:spLocks/>
            </p:cNvSpPr>
            <p:nvPr/>
          </p:nvSpPr>
          <p:spPr bwMode="auto">
            <a:xfrm>
              <a:off x="4102" y="2438"/>
              <a:ext cx="256" cy="608"/>
            </a:xfrm>
            <a:custGeom>
              <a:avLst/>
              <a:gdLst>
                <a:gd name="T0" fmla="*/ 0 w 256"/>
                <a:gd name="T1" fmla="*/ 44 h 608"/>
                <a:gd name="T2" fmla="*/ 35 w 256"/>
                <a:gd name="T3" fmla="*/ 123 h 608"/>
                <a:gd name="T4" fmla="*/ 44 w 256"/>
                <a:gd name="T5" fmla="*/ 88 h 608"/>
                <a:gd name="T6" fmla="*/ 70 w 256"/>
                <a:gd name="T7" fmla="*/ 105 h 608"/>
                <a:gd name="T8" fmla="*/ 105 w 256"/>
                <a:gd name="T9" fmla="*/ 132 h 608"/>
                <a:gd name="T10" fmla="*/ 149 w 256"/>
                <a:gd name="T11" fmla="*/ 167 h 608"/>
                <a:gd name="T12" fmla="*/ 184 w 256"/>
                <a:gd name="T13" fmla="*/ 220 h 608"/>
                <a:gd name="T14" fmla="*/ 220 w 256"/>
                <a:gd name="T15" fmla="*/ 290 h 608"/>
                <a:gd name="T16" fmla="*/ 237 w 256"/>
                <a:gd name="T17" fmla="*/ 378 h 608"/>
                <a:gd name="T18" fmla="*/ 246 w 256"/>
                <a:gd name="T19" fmla="*/ 431 h 608"/>
                <a:gd name="T20" fmla="*/ 237 w 256"/>
                <a:gd name="T21" fmla="*/ 484 h 608"/>
                <a:gd name="T22" fmla="*/ 228 w 256"/>
                <a:gd name="T23" fmla="*/ 545 h 608"/>
                <a:gd name="T24" fmla="*/ 211 w 256"/>
                <a:gd name="T25" fmla="*/ 607 h 608"/>
                <a:gd name="T26" fmla="*/ 237 w 256"/>
                <a:gd name="T27" fmla="*/ 554 h 608"/>
                <a:gd name="T28" fmla="*/ 246 w 256"/>
                <a:gd name="T29" fmla="*/ 492 h 608"/>
                <a:gd name="T30" fmla="*/ 255 w 256"/>
                <a:gd name="T31" fmla="*/ 440 h 608"/>
                <a:gd name="T32" fmla="*/ 255 w 256"/>
                <a:gd name="T33" fmla="*/ 387 h 608"/>
                <a:gd name="T34" fmla="*/ 246 w 256"/>
                <a:gd name="T35" fmla="*/ 290 h 608"/>
                <a:gd name="T36" fmla="*/ 220 w 256"/>
                <a:gd name="T37" fmla="*/ 211 h 608"/>
                <a:gd name="T38" fmla="*/ 184 w 256"/>
                <a:gd name="T39" fmla="*/ 140 h 608"/>
                <a:gd name="T40" fmla="*/ 140 w 256"/>
                <a:gd name="T41" fmla="*/ 88 h 608"/>
                <a:gd name="T42" fmla="*/ 96 w 256"/>
                <a:gd name="T43" fmla="*/ 52 h 608"/>
                <a:gd name="T44" fmla="*/ 70 w 256"/>
                <a:gd name="T45" fmla="*/ 35 h 608"/>
                <a:gd name="T46" fmla="*/ 79 w 256"/>
                <a:gd name="T47" fmla="*/ 0 h 608"/>
                <a:gd name="T48" fmla="*/ 0 w 256"/>
                <a:gd name="T49" fmla="*/ 44 h 6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6" h="608">
                  <a:moveTo>
                    <a:pt x="0" y="44"/>
                  </a:moveTo>
                  <a:lnTo>
                    <a:pt x="35" y="123"/>
                  </a:lnTo>
                  <a:lnTo>
                    <a:pt x="44" y="88"/>
                  </a:lnTo>
                  <a:lnTo>
                    <a:pt x="70" y="105"/>
                  </a:lnTo>
                  <a:lnTo>
                    <a:pt x="105" y="132"/>
                  </a:lnTo>
                  <a:lnTo>
                    <a:pt x="149" y="167"/>
                  </a:lnTo>
                  <a:lnTo>
                    <a:pt x="184" y="220"/>
                  </a:lnTo>
                  <a:lnTo>
                    <a:pt x="220" y="290"/>
                  </a:lnTo>
                  <a:lnTo>
                    <a:pt x="237" y="378"/>
                  </a:lnTo>
                  <a:lnTo>
                    <a:pt x="246" y="431"/>
                  </a:lnTo>
                  <a:lnTo>
                    <a:pt x="237" y="484"/>
                  </a:lnTo>
                  <a:lnTo>
                    <a:pt x="228" y="545"/>
                  </a:lnTo>
                  <a:lnTo>
                    <a:pt x="211" y="607"/>
                  </a:lnTo>
                  <a:lnTo>
                    <a:pt x="237" y="554"/>
                  </a:lnTo>
                  <a:lnTo>
                    <a:pt x="246" y="492"/>
                  </a:lnTo>
                  <a:lnTo>
                    <a:pt x="255" y="440"/>
                  </a:lnTo>
                  <a:lnTo>
                    <a:pt x="255" y="387"/>
                  </a:lnTo>
                  <a:lnTo>
                    <a:pt x="246" y="290"/>
                  </a:lnTo>
                  <a:lnTo>
                    <a:pt x="220" y="211"/>
                  </a:lnTo>
                  <a:lnTo>
                    <a:pt x="184" y="140"/>
                  </a:lnTo>
                  <a:lnTo>
                    <a:pt x="140" y="88"/>
                  </a:lnTo>
                  <a:lnTo>
                    <a:pt x="96" y="52"/>
                  </a:lnTo>
                  <a:lnTo>
                    <a:pt x="70" y="35"/>
                  </a:lnTo>
                  <a:lnTo>
                    <a:pt x="79" y="0"/>
                  </a:lnTo>
                  <a:lnTo>
                    <a:pt x="0" y="44"/>
                  </a:lnTo>
                </a:path>
              </a:pathLst>
            </a:custGeom>
            <a:solidFill>
              <a:srgbClr val="FF9900"/>
            </a:solidFill>
            <a:ln w="12700" cap="rnd"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840" name="Freeform 221"/>
            <p:cNvSpPr>
              <a:spLocks/>
            </p:cNvSpPr>
            <p:nvPr/>
          </p:nvSpPr>
          <p:spPr bwMode="auto">
            <a:xfrm>
              <a:off x="3750" y="2464"/>
              <a:ext cx="555" cy="335"/>
            </a:xfrm>
            <a:custGeom>
              <a:avLst/>
              <a:gdLst>
                <a:gd name="T0" fmla="*/ 0 w 555"/>
                <a:gd name="T1" fmla="*/ 79 h 335"/>
                <a:gd name="T2" fmla="*/ 88 w 555"/>
                <a:gd name="T3" fmla="*/ 114 h 335"/>
                <a:gd name="T4" fmla="*/ 70 w 555"/>
                <a:gd name="T5" fmla="*/ 79 h 335"/>
                <a:gd name="T6" fmla="*/ 96 w 555"/>
                <a:gd name="T7" fmla="*/ 70 h 335"/>
                <a:gd name="T8" fmla="*/ 140 w 555"/>
                <a:gd name="T9" fmla="*/ 70 h 335"/>
                <a:gd name="T10" fmla="*/ 193 w 555"/>
                <a:gd name="T11" fmla="*/ 62 h 335"/>
                <a:gd name="T12" fmla="*/ 264 w 555"/>
                <a:gd name="T13" fmla="*/ 79 h 335"/>
                <a:gd name="T14" fmla="*/ 299 w 555"/>
                <a:gd name="T15" fmla="*/ 88 h 335"/>
                <a:gd name="T16" fmla="*/ 334 w 555"/>
                <a:gd name="T17" fmla="*/ 106 h 335"/>
                <a:gd name="T18" fmla="*/ 378 w 555"/>
                <a:gd name="T19" fmla="*/ 123 h 335"/>
                <a:gd name="T20" fmla="*/ 413 w 555"/>
                <a:gd name="T21" fmla="*/ 150 h 335"/>
                <a:gd name="T22" fmla="*/ 448 w 555"/>
                <a:gd name="T23" fmla="*/ 185 h 335"/>
                <a:gd name="T24" fmla="*/ 484 w 555"/>
                <a:gd name="T25" fmla="*/ 229 h 335"/>
                <a:gd name="T26" fmla="*/ 519 w 555"/>
                <a:gd name="T27" fmla="*/ 273 h 335"/>
                <a:gd name="T28" fmla="*/ 554 w 555"/>
                <a:gd name="T29" fmla="*/ 334 h 335"/>
                <a:gd name="T30" fmla="*/ 528 w 555"/>
                <a:gd name="T31" fmla="*/ 273 h 335"/>
                <a:gd name="T32" fmla="*/ 501 w 555"/>
                <a:gd name="T33" fmla="*/ 220 h 335"/>
                <a:gd name="T34" fmla="*/ 466 w 555"/>
                <a:gd name="T35" fmla="*/ 176 h 335"/>
                <a:gd name="T36" fmla="*/ 431 w 555"/>
                <a:gd name="T37" fmla="*/ 141 h 335"/>
                <a:gd name="T38" fmla="*/ 352 w 555"/>
                <a:gd name="T39" fmla="*/ 88 h 335"/>
                <a:gd name="T40" fmla="*/ 281 w 555"/>
                <a:gd name="T41" fmla="*/ 44 h 335"/>
                <a:gd name="T42" fmla="*/ 202 w 555"/>
                <a:gd name="T43" fmla="*/ 26 h 335"/>
                <a:gd name="T44" fmla="*/ 140 w 555"/>
                <a:gd name="T45" fmla="*/ 18 h 335"/>
                <a:gd name="T46" fmla="*/ 88 w 555"/>
                <a:gd name="T47" fmla="*/ 18 h 335"/>
                <a:gd name="T48" fmla="*/ 52 w 555"/>
                <a:gd name="T49" fmla="*/ 35 h 335"/>
                <a:gd name="T50" fmla="*/ 35 w 555"/>
                <a:gd name="T51" fmla="*/ 0 h 335"/>
                <a:gd name="T52" fmla="*/ 0 w 555"/>
                <a:gd name="T53" fmla="*/ 79 h 3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55" h="335">
                  <a:moveTo>
                    <a:pt x="0" y="79"/>
                  </a:moveTo>
                  <a:lnTo>
                    <a:pt x="88" y="114"/>
                  </a:lnTo>
                  <a:lnTo>
                    <a:pt x="70" y="79"/>
                  </a:lnTo>
                  <a:lnTo>
                    <a:pt x="96" y="70"/>
                  </a:lnTo>
                  <a:lnTo>
                    <a:pt x="140" y="70"/>
                  </a:lnTo>
                  <a:lnTo>
                    <a:pt x="193" y="62"/>
                  </a:lnTo>
                  <a:lnTo>
                    <a:pt x="264" y="79"/>
                  </a:lnTo>
                  <a:lnTo>
                    <a:pt x="299" y="88"/>
                  </a:lnTo>
                  <a:lnTo>
                    <a:pt x="334" y="106"/>
                  </a:lnTo>
                  <a:lnTo>
                    <a:pt x="378" y="123"/>
                  </a:lnTo>
                  <a:lnTo>
                    <a:pt x="413" y="150"/>
                  </a:lnTo>
                  <a:lnTo>
                    <a:pt x="448" y="185"/>
                  </a:lnTo>
                  <a:lnTo>
                    <a:pt x="484" y="229"/>
                  </a:lnTo>
                  <a:lnTo>
                    <a:pt x="519" y="273"/>
                  </a:lnTo>
                  <a:lnTo>
                    <a:pt x="554" y="334"/>
                  </a:lnTo>
                  <a:lnTo>
                    <a:pt x="528" y="273"/>
                  </a:lnTo>
                  <a:lnTo>
                    <a:pt x="501" y="220"/>
                  </a:lnTo>
                  <a:lnTo>
                    <a:pt x="466" y="176"/>
                  </a:lnTo>
                  <a:lnTo>
                    <a:pt x="431" y="141"/>
                  </a:lnTo>
                  <a:lnTo>
                    <a:pt x="352" y="88"/>
                  </a:lnTo>
                  <a:lnTo>
                    <a:pt x="281" y="44"/>
                  </a:lnTo>
                  <a:lnTo>
                    <a:pt x="202" y="26"/>
                  </a:lnTo>
                  <a:lnTo>
                    <a:pt x="140" y="18"/>
                  </a:lnTo>
                  <a:lnTo>
                    <a:pt x="88" y="18"/>
                  </a:lnTo>
                  <a:lnTo>
                    <a:pt x="52" y="35"/>
                  </a:lnTo>
                  <a:lnTo>
                    <a:pt x="35" y="0"/>
                  </a:lnTo>
                  <a:lnTo>
                    <a:pt x="0" y="79"/>
                  </a:lnTo>
                </a:path>
              </a:pathLst>
            </a:custGeom>
            <a:solidFill>
              <a:srgbClr val="FF9900"/>
            </a:solidFill>
            <a:ln w="12700" cap="rnd"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841" name="Freeform 222"/>
            <p:cNvSpPr>
              <a:spLocks/>
            </p:cNvSpPr>
            <p:nvPr/>
          </p:nvSpPr>
          <p:spPr bwMode="auto">
            <a:xfrm>
              <a:off x="3512" y="2578"/>
              <a:ext cx="608" cy="257"/>
            </a:xfrm>
            <a:custGeom>
              <a:avLst/>
              <a:gdLst>
                <a:gd name="T0" fmla="*/ 35 w 608"/>
                <a:gd name="T1" fmla="*/ 256 h 257"/>
                <a:gd name="T2" fmla="*/ 123 w 608"/>
                <a:gd name="T3" fmla="*/ 220 h 257"/>
                <a:gd name="T4" fmla="*/ 88 w 608"/>
                <a:gd name="T5" fmla="*/ 212 h 257"/>
                <a:gd name="T6" fmla="*/ 97 w 608"/>
                <a:gd name="T7" fmla="*/ 185 h 257"/>
                <a:gd name="T8" fmla="*/ 123 w 608"/>
                <a:gd name="T9" fmla="*/ 150 h 257"/>
                <a:gd name="T10" fmla="*/ 167 w 608"/>
                <a:gd name="T11" fmla="*/ 106 h 257"/>
                <a:gd name="T12" fmla="*/ 220 w 608"/>
                <a:gd name="T13" fmla="*/ 71 h 257"/>
                <a:gd name="T14" fmla="*/ 290 w 608"/>
                <a:gd name="T15" fmla="*/ 36 h 257"/>
                <a:gd name="T16" fmla="*/ 378 w 608"/>
                <a:gd name="T17" fmla="*/ 18 h 257"/>
                <a:gd name="T18" fmla="*/ 422 w 608"/>
                <a:gd name="T19" fmla="*/ 18 h 257"/>
                <a:gd name="T20" fmla="*/ 484 w 608"/>
                <a:gd name="T21" fmla="*/ 18 h 257"/>
                <a:gd name="T22" fmla="*/ 546 w 608"/>
                <a:gd name="T23" fmla="*/ 27 h 257"/>
                <a:gd name="T24" fmla="*/ 607 w 608"/>
                <a:gd name="T25" fmla="*/ 44 h 257"/>
                <a:gd name="T26" fmla="*/ 546 w 608"/>
                <a:gd name="T27" fmla="*/ 27 h 257"/>
                <a:gd name="T28" fmla="*/ 484 w 608"/>
                <a:gd name="T29" fmla="*/ 9 h 257"/>
                <a:gd name="T30" fmla="*/ 431 w 608"/>
                <a:gd name="T31" fmla="*/ 0 h 257"/>
                <a:gd name="T32" fmla="*/ 378 w 608"/>
                <a:gd name="T33" fmla="*/ 0 h 257"/>
                <a:gd name="T34" fmla="*/ 290 w 608"/>
                <a:gd name="T35" fmla="*/ 9 h 257"/>
                <a:gd name="T36" fmla="*/ 202 w 608"/>
                <a:gd name="T37" fmla="*/ 36 h 257"/>
                <a:gd name="T38" fmla="*/ 141 w 608"/>
                <a:gd name="T39" fmla="*/ 80 h 257"/>
                <a:gd name="T40" fmla="*/ 88 w 608"/>
                <a:gd name="T41" fmla="*/ 115 h 257"/>
                <a:gd name="T42" fmla="*/ 53 w 608"/>
                <a:gd name="T43" fmla="*/ 159 h 257"/>
                <a:gd name="T44" fmla="*/ 35 w 608"/>
                <a:gd name="T45" fmla="*/ 194 h 257"/>
                <a:gd name="T46" fmla="*/ 0 w 608"/>
                <a:gd name="T47" fmla="*/ 176 h 257"/>
                <a:gd name="T48" fmla="*/ 35 w 608"/>
                <a:gd name="T49" fmla="*/ 25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8" h="257">
                  <a:moveTo>
                    <a:pt x="35" y="256"/>
                  </a:moveTo>
                  <a:lnTo>
                    <a:pt x="123" y="220"/>
                  </a:lnTo>
                  <a:lnTo>
                    <a:pt x="88" y="212"/>
                  </a:lnTo>
                  <a:lnTo>
                    <a:pt x="97" y="185"/>
                  </a:lnTo>
                  <a:lnTo>
                    <a:pt x="123" y="150"/>
                  </a:lnTo>
                  <a:lnTo>
                    <a:pt x="167" y="106"/>
                  </a:lnTo>
                  <a:lnTo>
                    <a:pt x="220" y="71"/>
                  </a:lnTo>
                  <a:lnTo>
                    <a:pt x="290" y="36"/>
                  </a:lnTo>
                  <a:lnTo>
                    <a:pt x="378" y="18"/>
                  </a:lnTo>
                  <a:lnTo>
                    <a:pt x="422" y="18"/>
                  </a:lnTo>
                  <a:lnTo>
                    <a:pt x="484" y="18"/>
                  </a:lnTo>
                  <a:lnTo>
                    <a:pt x="546" y="27"/>
                  </a:lnTo>
                  <a:lnTo>
                    <a:pt x="607" y="44"/>
                  </a:lnTo>
                  <a:lnTo>
                    <a:pt x="546" y="27"/>
                  </a:lnTo>
                  <a:lnTo>
                    <a:pt x="484" y="9"/>
                  </a:lnTo>
                  <a:lnTo>
                    <a:pt x="431" y="0"/>
                  </a:lnTo>
                  <a:lnTo>
                    <a:pt x="378" y="0"/>
                  </a:lnTo>
                  <a:lnTo>
                    <a:pt x="290" y="9"/>
                  </a:lnTo>
                  <a:lnTo>
                    <a:pt x="202" y="36"/>
                  </a:lnTo>
                  <a:lnTo>
                    <a:pt x="141" y="80"/>
                  </a:lnTo>
                  <a:lnTo>
                    <a:pt x="88" y="115"/>
                  </a:lnTo>
                  <a:lnTo>
                    <a:pt x="53" y="159"/>
                  </a:lnTo>
                  <a:lnTo>
                    <a:pt x="35" y="194"/>
                  </a:lnTo>
                  <a:lnTo>
                    <a:pt x="0" y="176"/>
                  </a:lnTo>
                  <a:lnTo>
                    <a:pt x="35" y="256"/>
                  </a:lnTo>
                </a:path>
              </a:pathLst>
            </a:custGeom>
            <a:solidFill>
              <a:srgbClr val="FF9900"/>
            </a:solidFill>
            <a:ln w="12700" cap="rnd"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842" name="Freeform 223"/>
            <p:cNvSpPr>
              <a:spLocks/>
            </p:cNvSpPr>
            <p:nvPr/>
          </p:nvSpPr>
          <p:spPr bwMode="auto">
            <a:xfrm>
              <a:off x="3530" y="2631"/>
              <a:ext cx="335" cy="556"/>
            </a:xfrm>
            <a:custGeom>
              <a:avLst/>
              <a:gdLst>
                <a:gd name="T0" fmla="*/ 88 w 335"/>
                <a:gd name="T1" fmla="*/ 555 h 556"/>
                <a:gd name="T2" fmla="*/ 114 w 335"/>
                <a:gd name="T3" fmla="*/ 475 h 556"/>
                <a:gd name="T4" fmla="*/ 88 w 335"/>
                <a:gd name="T5" fmla="*/ 484 h 556"/>
                <a:gd name="T6" fmla="*/ 79 w 335"/>
                <a:gd name="T7" fmla="*/ 458 h 556"/>
                <a:gd name="T8" fmla="*/ 70 w 335"/>
                <a:gd name="T9" fmla="*/ 423 h 556"/>
                <a:gd name="T10" fmla="*/ 70 w 335"/>
                <a:gd name="T11" fmla="*/ 361 h 556"/>
                <a:gd name="T12" fmla="*/ 79 w 335"/>
                <a:gd name="T13" fmla="*/ 291 h 556"/>
                <a:gd name="T14" fmla="*/ 88 w 335"/>
                <a:gd name="T15" fmla="*/ 255 h 556"/>
                <a:gd name="T16" fmla="*/ 105 w 335"/>
                <a:gd name="T17" fmla="*/ 220 h 556"/>
                <a:gd name="T18" fmla="*/ 123 w 335"/>
                <a:gd name="T19" fmla="*/ 185 h 556"/>
                <a:gd name="T20" fmla="*/ 149 w 335"/>
                <a:gd name="T21" fmla="*/ 150 h 556"/>
                <a:gd name="T22" fmla="*/ 184 w 335"/>
                <a:gd name="T23" fmla="*/ 106 h 556"/>
                <a:gd name="T24" fmla="*/ 228 w 335"/>
                <a:gd name="T25" fmla="*/ 71 h 556"/>
                <a:gd name="T26" fmla="*/ 272 w 335"/>
                <a:gd name="T27" fmla="*/ 35 h 556"/>
                <a:gd name="T28" fmla="*/ 334 w 335"/>
                <a:gd name="T29" fmla="*/ 0 h 556"/>
                <a:gd name="T30" fmla="*/ 272 w 335"/>
                <a:gd name="T31" fmla="*/ 27 h 556"/>
                <a:gd name="T32" fmla="*/ 228 w 335"/>
                <a:gd name="T33" fmla="*/ 62 h 556"/>
                <a:gd name="T34" fmla="*/ 184 w 335"/>
                <a:gd name="T35" fmla="*/ 97 h 556"/>
                <a:gd name="T36" fmla="*/ 140 w 335"/>
                <a:gd name="T37" fmla="*/ 132 h 556"/>
                <a:gd name="T38" fmla="*/ 88 w 335"/>
                <a:gd name="T39" fmla="*/ 203 h 556"/>
                <a:gd name="T40" fmla="*/ 44 w 335"/>
                <a:gd name="T41" fmla="*/ 282 h 556"/>
                <a:gd name="T42" fmla="*/ 26 w 335"/>
                <a:gd name="T43" fmla="*/ 352 h 556"/>
                <a:gd name="T44" fmla="*/ 17 w 335"/>
                <a:gd name="T45" fmla="*/ 423 h 556"/>
                <a:gd name="T46" fmla="*/ 17 w 335"/>
                <a:gd name="T47" fmla="*/ 475 h 556"/>
                <a:gd name="T48" fmla="*/ 35 w 335"/>
                <a:gd name="T49" fmla="*/ 511 h 556"/>
                <a:gd name="T50" fmla="*/ 0 w 335"/>
                <a:gd name="T51" fmla="*/ 528 h 556"/>
                <a:gd name="T52" fmla="*/ 88 w 335"/>
                <a:gd name="T53" fmla="*/ 555 h 5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5" h="556">
                  <a:moveTo>
                    <a:pt x="88" y="555"/>
                  </a:moveTo>
                  <a:lnTo>
                    <a:pt x="114" y="475"/>
                  </a:lnTo>
                  <a:lnTo>
                    <a:pt x="88" y="484"/>
                  </a:lnTo>
                  <a:lnTo>
                    <a:pt x="79" y="458"/>
                  </a:lnTo>
                  <a:lnTo>
                    <a:pt x="70" y="423"/>
                  </a:lnTo>
                  <a:lnTo>
                    <a:pt x="70" y="361"/>
                  </a:lnTo>
                  <a:lnTo>
                    <a:pt x="79" y="291"/>
                  </a:lnTo>
                  <a:lnTo>
                    <a:pt x="88" y="255"/>
                  </a:lnTo>
                  <a:lnTo>
                    <a:pt x="105" y="220"/>
                  </a:lnTo>
                  <a:lnTo>
                    <a:pt x="123" y="185"/>
                  </a:lnTo>
                  <a:lnTo>
                    <a:pt x="149" y="150"/>
                  </a:lnTo>
                  <a:lnTo>
                    <a:pt x="184" y="106"/>
                  </a:lnTo>
                  <a:lnTo>
                    <a:pt x="228" y="71"/>
                  </a:lnTo>
                  <a:lnTo>
                    <a:pt x="272" y="35"/>
                  </a:lnTo>
                  <a:lnTo>
                    <a:pt x="334" y="0"/>
                  </a:lnTo>
                  <a:lnTo>
                    <a:pt x="272" y="27"/>
                  </a:lnTo>
                  <a:lnTo>
                    <a:pt x="228" y="62"/>
                  </a:lnTo>
                  <a:lnTo>
                    <a:pt x="184" y="97"/>
                  </a:lnTo>
                  <a:lnTo>
                    <a:pt x="140" y="132"/>
                  </a:lnTo>
                  <a:lnTo>
                    <a:pt x="88" y="203"/>
                  </a:lnTo>
                  <a:lnTo>
                    <a:pt x="44" y="282"/>
                  </a:lnTo>
                  <a:lnTo>
                    <a:pt x="26" y="352"/>
                  </a:lnTo>
                  <a:lnTo>
                    <a:pt x="17" y="423"/>
                  </a:lnTo>
                  <a:lnTo>
                    <a:pt x="17" y="475"/>
                  </a:lnTo>
                  <a:lnTo>
                    <a:pt x="35" y="511"/>
                  </a:lnTo>
                  <a:lnTo>
                    <a:pt x="0" y="528"/>
                  </a:lnTo>
                  <a:lnTo>
                    <a:pt x="88" y="555"/>
                  </a:lnTo>
                </a:path>
              </a:pathLst>
            </a:custGeom>
            <a:solidFill>
              <a:srgbClr val="FF9900"/>
            </a:solidFill>
            <a:ln w="12700" cap="rnd"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843" name="Freeform 224"/>
            <p:cNvSpPr>
              <a:spLocks/>
            </p:cNvSpPr>
            <p:nvPr/>
          </p:nvSpPr>
          <p:spPr bwMode="auto">
            <a:xfrm>
              <a:off x="3644" y="2825"/>
              <a:ext cx="256" cy="608"/>
            </a:xfrm>
            <a:custGeom>
              <a:avLst/>
              <a:gdLst>
                <a:gd name="T0" fmla="*/ 255 w 256"/>
                <a:gd name="T1" fmla="*/ 563 h 608"/>
                <a:gd name="T2" fmla="*/ 220 w 256"/>
                <a:gd name="T3" fmla="*/ 484 h 608"/>
                <a:gd name="T4" fmla="*/ 211 w 256"/>
                <a:gd name="T5" fmla="*/ 519 h 608"/>
                <a:gd name="T6" fmla="*/ 185 w 256"/>
                <a:gd name="T7" fmla="*/ 502 h 608"/>
                <a:gd name="T8" fmla="*/ 150 w 256"/>
                <a:gd name="T9" fmla="*/ 475 h 608"/>
                <a:gd name="T10" fmla="*/ 106 w 256"/>
                <a:gd name="T11" fmla="*/ 440 h 608"/>
                <a:gd name="T12" fmla="*/ 70 w 256"/>
                <a:gd name="T13" fmla="*/ 387 h 608"/>
                <a:gd name="T14" fmla="*/ 35 w 256"/>
                <a:gd name="T15" fmla="*/ 317 h 608"/>
                <a:gd name="T16" fmla="*/ 18 w 256"/>
                <a:gd name="T17" fmla="*/ 229 h 608"/>
                <a:gd name="T18" fmla="*/ 9 w 256"/>
                <a:gd name="T19" fmla="*/ 176 h 608"/>
                <a:gd name="T20" fmla="*/ 18 w 256"/>
                <a:gd name="T21" fmla="*/ 123 h 608"/>
                <a:gd name="T22" fmla="*/ 26 w 256"/>
                <a:gd name="T23" fmla="*/ 61 h 608"/>
                <a:gd name="T24" fmla="*/ 44 w 256"/>
                <a:gd name="T25" fmla="*/ 0 h 608"/>
                <a:gd name="T26" fmla="*/ 18 w 256"/>
                <a:gd name="T27" fmla="*/ 61 h 608"/>
                <a:gd name="T28" fmla="*/ 9 w 256"/>
                <a:gd name="T29" fmla="*/ 114 h 608"/>
                <a:gd name="T30" fmla="*/ 0 w 256"/>
                <a:gd name="T31" fmla="*/ 167 h 608"/>
                <a:gd name="T32" fmla="*/ 0 w 256"/>
                <a:gd name="T33" fmla="*/ 220 h 608"/>
                <a:gd name="T34" fmla="*/ 9 w 256"/>
                <a:gd name="T35" fmla="*/ 317 h 608"/>
                <a:gd name="T36" fmla="*/ 35 w 256"/>
                <a:gd name="T37" fmla="*/ 396 h 608"/>
                <a:gd name="T38" fmla="*/ 70 w 256"/>
                <a:gd name="T39" fmla="*/ 466 h 608"/>
                <a:gd name="T40" fmla="*/ 114 w 256"/>
                <a:gd name="T41" fmla="*/ 519 h 608"/>
                <a:gd name="T42" fmla="*/ 158 w 256"/>
                <a:gd name="T43" fmla="*/ 554 h 608"/>
                <a:gd name="T44" fmla="*/ 194 w 256"/>
                <a:gd name="T45" fmla="*/ 572 h 608"/>
                <a:gd name="T46" fmla="*/ 176 w 256"/>
                <a:gd name="T47" fmla="*/ 607 h 608"/>
                <a:gd name="T48" fmla="*/ 255 w 256"/>
                <a:gd name="T49" fmla="*/ 563 h 6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6" h="608">
                  <a:moveTo>
                    <a:pt x="255" y="563"/>
                  </a:moveTo>
                  <a:lnTo>
                    <a:pt x="220" y="484"/>
                  </a:lnTo>
                  <a:lnTo>
                    <a:pt x="211" y="519"/>
                  </a:lnTo>
                  <a:lnTo>
                    <a:pt x="185" y="502"/>
                  </a:lnTo>
                  <a:lnTo>
                    <a:pt x="150" y="475"/>
                  </a:lnTo>
                  <a:lnTo>
                    <a:pt x="106" y="440"/>
                  </a:lnTo>
                  <a:lnTo>
                    <a:pt x="70" y="387"/>
                  </a:lnTo>
                  <a:lnTo>
                    <a:pt x="35" y="317"/>
                  </a:lnTo>
                  <a:lnTo>
                    <a:pt x="18" y="229"/>
                  </a:lnTo>
                  <a:lnTo>
                    <a:pt x="9" y="176"/>
                  </a:lnTo>
                  <a:lnTo>
                    <a:pt x="18" y="123"/>
                  </a:lnTo>
                  <a:lnTo>
                    <a:pt x="26" y="61"/>
                  </a:lnTo>
                  <a:lnTo>
                    <a:pt x="44" y="0"/>
                  </a:lnTo>
                  <a:lnTo>
                    <a:pt x="18" y="61"/>
                  </a:lnTo>
                  <a:lnTo>
                    <a:pt x="9" y="114"/>
                  </a:lnTo>
                  <a:lnTo>
                    <a:pt x="0" y="167"/>
                  </a:lnTo>
                  <a:lnTo>
                    <a:pt x="0" y="220"/>
                  </a:lnTo>
                  <a:lnTo>
                    <a:pt x="9" y="317"/>
                  </a:lnTo>
                  <a:lnTo>
                    <a:pt x="35" y="396"/>
                  </a:lnTo>
                  <a:lnTo>
                    <a:pt x="70" y="466"/>
                  </a:lnTo>
                  <a:lnTo>
                    <a:pt x="114" y="519"/>
                  </a:lnTo>
                  <a:lnTo>
                    <a:pt x="158" y="554"/>
                  </a:lnTo>
                  <a:lnTo>
                    <a:pt x="194" y="572"/>
                  </a:lnTo>
                  <a:lnTo>
                    <a:pt x="176" y="607"/>
                  </a:lnTo>
                  <a:lnTo>
                    <a:pt x="255" y="563"/>
                  </a:lnTo>
                </a:path>
              </a:pathLst>
            </a:custGeom>
            <a:solidFill>
              <a:srgbClr val="FF9900"/>
            </a:solidFill>
            <a:ln w="12700" cap="rnd"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sp>
          <p:nvSpPr>
            <p:cNvPr id="2844" name="Freeform 225"/>
            <p:cNvSpPr>
              <a:spLocks/>
            </p:cNvSpPr>
            <p:nvPr/>
          </p:nvSpPr>
          <p:spPr bwMode="auto">
            <a:xfrm>
              <a:off x="3706" y="3080"/>
              <a:ext cx="555" cy="336"/>
            </a:xfrm>
            <a:custGeom>
              <a:avLst/>
              <a:gdLst>
                <a:gd name="T0" fmla="*/ 554 w 555"/>
                <a:gd name="T1" fmla="*/ 247 h 336"/>
                <a:gd name="T2" fmla="*/ 466 w 555"/>
                <a:gd name="T3" fmla="*/ 211 h 336"/>
                <a:gd name="T4" fmla="*/ 484 w 555"/>
                <a:gd name="T5" fmla="*/ 247 h 336"/>
                <a:gd name="T6" fmla="*/ 457 w 555"/>
                <a:gd name="T7" fmla="*/ 255 h 336"/>
                <a:gd name="T8" fmla="*/ 413 w 555"/>
                <a:gd name="T9" fmla="*/ 264 h 336"/>
                <a:gd name="T10" fmla="*/ 352 w 555"/>
                <a:gd name="T11" fmla="*/ 264 h 336"/>
                <a:gd name="T12" fmla="*/ 290 w 555"/>
                <a:gd name="T13" fmla="*/ 255 h 336"/>
                <a:gd name="T14" fmla="*/ 255 w 555"/>
                <a:gd name="T15" fmla="*/ 247 h 336"/>
                <a:gd name="T16" fmla="*/ 220 w 555"/>
                <a:gd name="T17" fmla="*/ 229 h 336"/>
                <a:gd name="T18" fmla="*/ 176 w 555"/>
                <a:gd name="T19" fmla="*/ 211 h 336"/>
                <a:gd name="T20" fmla="*/ 140 w 555"/>
                <a:gd name="T21" fmla="*/ 185 h 336"/>
                <a:gd name="T22" fmla="*/ 105 w 555"/>
                <a:gd name="T23" fmla="*/ 150 h 336"/>
                <a:gd name="T24" fmla="*/ 61 w 555"/>
                <a:gd name="T25" fmla="*/ 106 h 336"/>
                <a:gd name="T26" fmla="*/ 26 w 555"/>
                <a:gd name="T27" fmla="*/ 53 h 336"/>
                <a:gd name="T28" fmla="*/ 0 w 555"/>
                <a:gd name="T29" fmla="*/ 0 h 336"/>
                <a:gd name="T30" fmla="*/ 26 w 555"/>
                <a:gd name="T31" fmla="*/ 53 h 336"/>
                <a:gd name="T32" fmla="*/ 52 w 555"/>
                <a:gd name="T33" fmla="*/ 106 h 336"/>
                <a:gd name="T34" fmla="*/ 88 w 555"/>
                <a:gd name="T35" fmla="*/ 150 h 336"/>
                <a:gd name="T36" fmla="*/ 123 w 555"/>
                <a:gd name="T37" fmla="*/ 194 h 336"/>
                <a:gd name="T38" fmla="*/ 202 w 555"/>
                <a:gd name="T39" fmla="*/ 247 h 336"/>
                <a:gd name="T40" fmla="*/ 272 w 555"/>
                <a:gd name="T41" fmla="*/ 282 h 336"/>
                <a:gd name="T42" fmla="*/ 352 w 555"/>
                <a:gd name="T43" fmla="*/ 308 h 336"/>
                <a:gd name="T44" fmla="*/ 413 w 555"/>
                <a:gd name="T45" fmla="*/ 317 h 336"/>
                <a:gd name="T46" fmla="*/ 466 w 555"/>
                <a:gd name="T47" fmla="*/ 308 h 336"/>
                <a:gd name="T48" fmla="*/ 501 w 555"/>
                <a:gd name="T49" fmla="*/ 299 h 336"/>
                <a:gd name="T50" fmla="*/ 519 w 555"/>
                <a:gd name="T51" fmla="*/ 335 h 336"/>
                <a:gd name="T52" fmla="*/ 554 w 555"/>
                <a:gd name="T53" fmla="*/ 247 h 3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55" h="336">
                  <a:moveTo>
                    <a:pt x="554" y="247"/>
                  </a:moveTo>
                  <a:lnTo>
                    <a:pt x="466" y="211"/>
                  </a:lnTo>
                  <a:lnTo>
                    <a:pt x="484" y="247"/>
                  </a:lnTo>
                  <a:lnTo>
                    <a:pt x="457" y="255"/>
                  </a:lnTo>
                  <a:lnTo>
                    <a:pt x="413" y="264"/>
                  </a:lnTo>
                  <a:lnTo>
                    <a:pt x="352" y="264"/>
                  </a:lnTo>
                  <a:lnTo>
                    <a:pt x="290" y="255"/>
                  </a:lnTo>
                  <a:lnTo>
                    <a:pt x="255" y="247"/>
                  </a:lnTo>
                  <a:lnTo>
                    <a:pt x="220" y="229"/>
                  </a:lnTo>
                  <a:lnTo>
                    <a:pt x="176" y="211"/>
                  </a:lnTo>
                  <a:lnTo>
                    <a:pt x="140" y="185"/>
                  </a:lnTo>
                  <a:lnTo>
                    <a:pt x="105" y="150"/>
                  </a:lnTo>
                  <a:lnTo>
                    <a:pt x="61" y="106"/>
                  </a:lnTo>
                  <a:lnTo>
                    <a:pt x="26" y="53"/>
                  </a:lnTo>
                  <a:lnTo>
                    <a:pt x="0" y="0"/>
                  </a:lnTo>
                  <a:lnTo>
                    <a:pt x="26" y="53"/>
                  </a:lnTo>
                  <a:lnTo>
                    <a:pt x="52" y="106"/>
                  </a:lnTo>
                  <a:lnTo>
                    <a:pt x="88" y="150"/>
                  </a:lnTo>
                  <a:lnTo>
                    <a:pt x="123" y="194"/>
                  </a:lnTo>
                  <a:lnTo>
                    <a:pt x="202" y="247"/>
                  </a:lnTo>
                  <a:lnTo>
                    <a:pt x="272" y="282"/>
                  </a:lnTo>
                  <a:lnTo>
                    <a:pt x="352" y="308"/>
                  </a:lnTo>
                  <a:lnTo>
                    <a:pt x="413" y="317"/>
                  </a:lnTo>
                  <a:lnTo>
                    <a:pt x="466" y="308"/>
                  </a:lnTo>
                  <a:lnTo>
                    <a:pt x="501" y="299"/>
                  </a:lnTo>
                  <a:lnTo>
                    <a:pt x="519" y="335"/>
                  </a:lnTo>
                  <a:lnTo>
                    <a:pt x="554" y="247"/>
                  </a:lnTo>
                </a:path>
              </a:pathLst>
            </a:custGeom>
            <a:solidFill>
              <a:srgbClr val="FF9900"/>
            </a:solidFill>
            <a:ln w="12700" cap="rnd"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Narrow" pitchFamily="34" charset="0"/>
              </a:endParaRPr>
            </a:p>
          </p:txBody>
        </p:sp>
      </p:grpSp>
      <p:sp>
        <p:nvSpPr>
          <p:cNvPr id="2845" name="Text Box 226"/>
          <p:cNvSpPr txBox="1">
            <a:spLocks noChangeArrowheads="1"/>
          </p:cNvSpPr>
          <p:nvPr/>
        </p:nvSpPr>
        <p:spPr bwMode="auto">
          <a:xfrm>
            <a:off x="3243618" y="3986382"/>
            <a:ext cx="1713359" cy="52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3" tIns="45712" rIns="91423" bIns="45712">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rtl="0" eaLnBrk="1" hangingPunct="1"/>
            <a:r>
              <a:rPr lang="es-ES" altLang="en-US" sz="1400" b="0" dirty="0">
                <a:solidFill>
                  <a:schemeClr val="tx1"/>
                </a:solidFill>
                <a:latin typeface="Arial Narrow" pitchFamily="34" charset="0"/>
              </a:rPr>
              <a:t>Amplificación en animales</a:t>
            </a:r>
          </a:p>
        </p:txBody>
      </p:sp>
      <p:sp>
        <p:nvSpPr>
          <p:cNvPr id="2861" name="Freeform 216"/>
          <p:cNvSpPr>
            <a:spLocks/>
          </p:cNvSpPr>
          <p:nvPr/>
        </p:nvSpPr>
        <p:spPr bwMode="auto">
          <a:xfrm>
            <a:off x="4143939" y="3027653"/>
            <a:ext cx="620974" cy="659427"/>
          </a:xfrm>
          <a:custGeom>
            <a:avLst/>
            <a:gdLst>
              <a:gd name="T0" fmla="*/ 17 w 608"/>
              <a:gd name="T1" fmla="*/ 194 h 599"/>
              <a:gd name="T2" fmla="*/ 44 w 608"/>
              <a:gd name="T3" fmla="*/ 141 h 599"/>
              <a:gd name="T4" fmla="*/ 79 w 608"/>
              <a:gd name="T5" fmla="*/ 97 h 599"/>
              <a:gd name="T6" fmla="*/ 123 w 608"/>
              <a:gd name="T7" fmla="*/ 53 h 599"/>
              <a:gd name="T8" fmla="*/ 176 w 608"/>
              <a:gd name="T9" fmla="*/ 26 h 599"/>
              <a:gd name="T10" fmla="*/ 229 w 608"/>
              <a:gd name="T11" fmla="*/ 9 h 599"/>
              <a:gd name="T12" fmla="*/ 290 w 608"/>
              <a:gd name="T13" fmla="*/ 0 h 599"/>
              <a:gd name="T14" fmla="*/ 352 w 608"/>
              <a:gd name="T15" fmla="*/ 0 h 599"/>
              <a:gd name="T16" fmla="*/ 405 w 608"/>
              <a:gd name="T17" fmla="*/ 18 h 599"/>
              <a:gd name="T18" fmla="*/ 466 w 608"/>
              <a:gd name="T19" fmla="*/ 44 h 599"/>
              <a:gd name="T20" fmla="*/ 510 w 608"/>
              <a:gd name="T21" fmla="*/ 79 h 599"/>
              <a:gd name="T22" fmla="*/ 545 w 608"/>
              <a:gd name="T23" fmla="*/ 123 h 599"/>
              <a:gd name="T24" fmla="*/ 581 w 608"/>
              <a:gd name="T25" fmla="*/ 167 h 599"/>
              <a:gd name="T26" fmla="*/ 598 w 608"/>
              <a:gd name="T27" fmla="*/ 229 h 599"/>
              <a:gd name="T28" fmla="*/ 607 w 608"/>
              <a:gd name="T29" fmla="*/ 282 h 599"/>
              <a:gd name="T30" fmla="*/ 607 w 608"/>
              <a:gd name="T31" fmla="*/ 343 h 599"/>
              <a:gd name="T32" fmla="*/ 589 w 608"/>
              <a:gd name="T33" fmla="*/ 405 h 599"/>
              <a:gd name="T34" fmla="*/ 563 w 608"/>
              <a:gd name="T35" fmla="*/ 458 h 599"/>
              <a:gd name="T36" fmla="*/ 528 w 608"/>
              <a:gd name="T37" fmla="*/ 502 h 599"/>
              <a:gd name="T38" fmla="*/ 484 w 608"/>
              <a:gd name="T39" fmla="*/ 546 h 599"/>
              <a:gd name="T40" fmla="*/ 431 w 608"/>
              <a:gd name="T41" fmla="*/ 572 h 599"/>
              <a:gd name="T42" fmla="*/ 378 w 608"/>
              <a:gd name="T43" fmla="*/ 590 h 599"/>
              <a:gd name="T44" fmla="*/ 317 w 608"/>
              <a:gd name="T45" fmla="*/ 598 h 599"/>
              <a:gd name="T46" fmla="*/ 264 w 608"/>
              <a:gd name="T47" fmla="*/ 598 h 599"/>
              <a:gd name="T48" fmla="*/ 202 w 608"/>
              <a:gd name="T49" fmla="*/ 581 h 599"/>
              <a:gd name="T50" fmla="*/ 149 w 608"/>
              <a:gd name="T51" fmla="*/ 554 h 599"/>
              <a:gd name="T52" fmla="*/ 97 w 608"/>
              <a:gd name="T53" fmla="*/ 519 h 599"/>
              <a:gd name="T54" fmla="*/ 61 w 608"/>
              <a:gd name="T55" fmla="*/ 475 h 599"/>
              <a:gd name="T56" fmla="*/ 26 w 608"/>
              <a:gd name="T57" fmla="*/ 431 h 599"/>
              <a:gd name="T58" fmla="*/ 9 w 608"/>
              <a:gd name="T59" fmla="*/ 370 h 599"/>
              <a:gd name="T60" fmla="*/ 0 w 608"/>
              <a:gd name="T61" fmla="*/ 317 h 599"/>
              <a:gd name="T62" fmla="*/ 9 w 608"/>
              <a:gd name="T63" fmla="*/ 255 h 599"/>
              <a:gd name="T64" fmla="*/ 17 w 608"/>
              <a:gd name="T65" fmla="*/ 194 h 5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8" h="599">
                <a:moveTo>
                  <a:pt x="17" y="194"/>
                </a:moveTo>
                <a:lnTo>
                  <a:pt x="44" y="141"/>
                </a:lnTo>
                <a:lnTo>
                  <a:pt x="79" y="97"/>
                </a:lnTo>
                <a:lnTo>
                  <a:pt x="123" y="53"/>
                </a:lnTo>
                <a:lnTo>
                  <a:pt x="176" y="26"/>
                </a:lnTo>
                <a:lnTo>
                  <a:pt x="229" y="9"/>
                </a:lnTo>
                <a:lnTo>
                  <a:pt x="290" y="0"/>
                </a:lnTo>
                <a:lnTo>
                  <a:pt x="352" y="0"/>
                </a:lnTo>
                <a:lnTo>
                  <a:pt x="405" y="18"/>
                </a:lnTo>
                <a:lnTo>
                  <a:pt x="466" y="44"/>
                </a:lnTo>
                <a:lnTo>
                  <a:pt x="510" y="79"/>
                </a:lnTo>
                <a:lnTo>
                  <a:pt x="545" y="123"/>
                </a:lnTo>
                <a:lnTo>
                  <a:pt x="581" y="167"/>
                </a:lnTo>
                <a:lnTo>
                  <a:pt x="598" y="229"/>
                </a:lnTo>
                <a:lnTo>
                  <a:pt x="607" y="282"/>
                </a:lnTo>
                <a:lnTo>
                  <a:pt x="607" y="343"/>
                </a:lnTo>
                <a:lnTo>
                  <a:pt x="589" y="405"/>
                </a:lnTo>
                <a:lnTo>
                  <a:pt x="563" y="458"/>
                </a:lnTo>
                <a:lnTo>
                  <a:pt x="528" y="502"/>
                </a:lnTo>
                <a:lnTo>
                  <a:pt x="484" y="546"/>
                </a:lnTo>
                <a:lnTo>
                  <a:pt x="431" y="572"/>
                </a:lnTo>
                <a:lnTo>
                  <a:pt x="378" y="590"/>
                </a:lnTo>
                <a:lnTo>
                  <a:pt x="317" y="598"/>
                </a:lnTo>
                <a:lnTo>
                  <a:pt x="264" y="598"/>
                </a:lnTo>
                <a:lnTo>
                  <a:pt x="202" y="581"/>
                </a:lnTo>
                <a:lnTo>
                  <a:pt x="149" y="554"/>
                </a:lnTo>
                <a:lnTo>
                  <a:pt x="97" y="519"/>
                </a:lnTo>
                <a:lnTo>
                  <a:pt x="61" y="475"/>
                </a:lnTo>
                <a:lnTo>
                  <a:pt x="26" y="431"/>
                </a:lnTo>
                <a:lnTo>
                  <a:pt x="9" y="370"/>
                </a:lnTo>
                <a:lnTo>
                  <a:pt x="0" y="317"/>
                </a:lnTo>
                <a:lnTo>
                  <a:pt x="9" y="255"/>
                </a:lnTo>
                <a:lnTo>
                  <a:pt x="17" y="194"/>
                </a:lnTo>
              </a:path>
            </a:pathLst>
          </a:custGeom>
          <a:solidFill>
            <a:schemeClr val="bg1">
              <a:lumMod val="65000"/>
            </a:schemeClr>
          </a:solidFill>
          <a:ln w="12700" cap="rnd" cmpd="sng">
            <a:noFill/>
            <a:prstDash val="solid"/>
            <a:round/>
            <a:headEnd type="none" w="med" len="med"/>
            <a:tailEnd type="none" w="med" len="med"/>
          </a:ln>
          <a:effectLst/>
          <a:extLst/>
        </p:spPr>
        <p:txBody>
          <a:bodyPr/>
          <a:lstStyle/>
          <a:p>
            <a:endParaRPr lang="en-US">
              <a:latin typeface="Arial Narrow" pitchFamily="34" charset="0"/>
            </a:endParaRPr>
          </a:p>
        </p:txBody>
      </p:sp>
      <p:sp>
        <p:nvSpPr>
          <p:cNvPr id="2862" name="Text Box 226"/>
          <p:cNvSpPr txBox="1">
            <a:spLocks noChangeArrowheads="1"/>
          </p:cNvSpPr>
          <p:nvPr/>
        </p:nvSpPr>
        <p:spPr bwMode="auto">
          <a:xfrm>
            <a:off x="3716099" y="3095029"/>
            <a:ext cx="1458391" cy="43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3" tIns="45712" rIns="91423" bIns="45712">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rtl="0" eaLnBrk="1" hangingPunct="1"/>
            <a:r>
              <a:rPr lang="es-ES" altLang="en-US" sz="1100" b="0" dirty="0">
                <a:solidFill>
                  <a:schemeClr val="tx1"/>
                </a:solidFill>
                <a:latin typeface="Arial Narrow" pitchFamily="34" charset="0"/>
              </a:rPr>
              <a:t>Operaciones de control de vectores</a:t>
            </a:r>
          </a:p>
        </p:txBody>
      </p:sp>
      <p:pic>
        <p:nvPicPr>
          <p:cNvPr id="382" name="Picture 381" descr="horizontal WHO .pdf"/>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454663" y="-60229"/>
            <a:ext cx="2522068" cy="741785"/>
          </a:xfrm>
          <a:prstGeom prst="rect">
            <a:avLst/>
          </a:prstGeom>
        </p:spPr>
      </p:pic>
      <p:grpSp>
        <p:nvGrpSpPr>
          <p:cNvPr id="6" name="Group 5"/>
          <p:cNvGrpSpPr/>
          <p:nvPr/>
        </p:nvGrpSpPr>
        <p:grpSpPr>
          <a:xfrm>
            <a:off x="6292133" y="854876"/>
            <a:ext cx="2907451" cy="1519635"/>
            <a:chOff x="182963" y="678801"/>
            <a:chExt cx="2907451" cy="1519635"/>
          </a:xfrm>
        </p:grpSpPr>
        <p:sp>
          <p:nvSpPr>
            <p:cNvPr id="2852" name="Rectangle 209"/>
            <p:cNvSpPr>
              <a:spLocks noChangeArrowheads="1"/>
            </p:cNvSpPr>
            <p:nvPr/>
          </p:nvSpPr>
          <p:spPr bwMode="auto">
            <a:xfrm rot="60000">
              <a:off x="182963" y="712304"/>
              <a:ext cx="228600" cy="228600"/>
            </a:xfrm>
            <a:prstGeom prst="rect">
              <a:avLst/>
            </a:prstGeom>
            <a:solidFill>
              <a:srgbClr val="6076B4">
                <a:alpha val="40000"/>
              </a:srgbClr>
            </a:solidFill>
            <a:ln w="28575">
              <a:noFill/>
              <a:prstDash val="sysDot"/>
              <a:miter lim="800000"/>
              <a:headEnd/>
              <a:tailEnd/>
            </a:ln>
            <a:effectLst/>
            <a:extLst/>
          </p:spPr>
          <p:txBody>
            <a:bodyPr wrap="none" anchor="ct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eaLnBrk="1" hangingPunct="1"/>
              <a:endParaRPr lang="es-AR" altLang="en-US" sz="1200">
                <a:latin typeface="Arial Narrow" pitchFamily="34" charset="0"/>
              </a:endParaRPr>
            </a:p>
          </p:txBody>
        </p:sp>
        <p:sp>
          <p:nvSpPr>
            <p:cNvPr id="2853" name="Text Box 210"/>
            <p:cNvSpPr txBox="1">
              <a:spLocks noChangeArrowheads="1"/>
            </p:cNvSpPr>
            <p:nvPr/>
          </p:nvSpPr>
          <p:spPr bwMode="auto">
            <a:xfrm>
              <a:off x="488514" y="678801"/>
              <a:ext cx="1192955"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rtl="0"/>
              <a:r>
                <a:rPr lang="es-AR" altLang="en-US" sz="1200" b="0">
                  <a:solidFill>
                    <a:schemeClr val="tx1"/>
                  </a:solidFill>
                  <a:latin typeface="Arial Narrow" pitchFamily="34" charset="0"/>
                </a:rPr>
                <a:t>Animales salvajes</a:t>
              </a:r>
            </a:p>
          </p:txBody>
        </p:sp>
        <p:sp>
          <p:nvSpPr>
            <p:cNvPr id="2854" name="Rectangle 211"/>
            <p:cNvSpPr>
              <a:spLocks noChangeArrowheads="1"/>
            </p:cNvSpPr>
            <p:nvPr/>
          </p:nvSpPr>
          <p:spPr bwMode="auto">
            <a:xfrm rot="60000">
              <a:off x="182963" y="1635824"/>
              <a:ext cx="228600" cy="228600"/>
            </a:xfrm>
            <a:prstGeom prst="rect">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eaLnBrk="1" hangingPunct="1"/>
              <a:endParaRPr lang="es-AR" altLang="en-US" sz="1200">
                <a:latin typeface="Arial Narrow" pitchFamily="34" charset="0"/>
              </a:endParaRPr>
            </a:p>
          </p:txBody>
        </p:sp>
        <p:sp>
          <p:nvSpPr>
            <p:cNvPr id="2855" name="Text Box 212"/>
            <p:cNvSpPr txBox="1">
              <a:spLocks noChangeArrowheads="1"/>
            </p:cNvSpPr>
            <p:nvPr/>
          </p:nvSpPr>
          <p:spPr bwMode="auto">
            <a:xfrm>
              <a:off x="467248" y="1610778"/>
              <a:ext cx="1274708"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rtl="0"/>
              <a:r>
                <a:rPr lang="es-AR" altLang="en-US" sz="1200" b="0" dirty="0">
                  <a:solidFill>
                    <a:schemeClr val="tx1"/>
                  </a:solidFill>
                  <a:latin typeface="Arial Narrow" pitchFamily="34" charset="0"/>
                </a:rPr>
                <a:t>Casos en humanos</a:t>
              </a:r>
            </a:p>
          </p:txBody>
        </p:sp>
        <p:sp>
          <p:nvSpPr>
            <p:cNvPr id="2856" name="Rectangle 209"/>
            <p:cNvSpPr>
              <a:spLocks noChangeArrowheads="1"/>
            </p:cNvSpPr>
            <p:nvPr/>
          </p:nvSpPr>
          <p:spPr bwMode="auto">
            <a:xfrm rot="60000">
              <a:off x="182963" y="1020144"/>
              <a:ext cx="228600" cy="228600"/>
            </a:xfrm>
            <a:prstGeom prst="rect">
              <a:avLst/>
            </a:prstGeom>
            <a:solidFill>
              <a:schemeClr val="accent5">
                <a:lumMod val="60000"/>
                <a:lumOff val="40000"/>
              </a:schemeClr>
            </a:solidFill>
            <a:ln w="28575">
              <a:noFill/>
              <a:prstDash val="sysDot"/>
              <a:miter lim="800000"/>
              <a:headEnd/>
              <a:tailEnd/>
            </a:ln>
            <a:effectLst/>
            <a:extLst/>
          </p:spPr>
          <p:txBody>
            <a:bodyPr wrap="none" anchor="ct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eaLnBrk="1" hangingPunct="1"/>
              <a:endParaRPr lang="es-AR" altLang="en-US" sz="1200">
                <a:latin typeface="Arial Narrow" pitchFamily="34" charset="0"/>
              </a:endParaRPr>
            </a:p>
          </p:txBody>
        </p:sp>
        <p:sp>
          <p:nvSpPr>
            <p:cNvPr id="2857" name="Text Box 210"/>
            <p:cNvSpPr txBox="1">
              <a:spLocks noChangeArrowheads="1"/>
            </p:cNvSpPr>
            <p:nvPr/>
          </p:nvSpPr>
          <p:spPr bwMode="auto">
            <a:xfrm>
              <a:off x="467248" y="989460"/>
              <a:ext cx="1861407"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rtl="0"/>
              <a:r>
                <a:rPr lang="es-AR" altLang="en-US" sz="1200" b="0">
                  <a:solidFill>
                    <a:schemeClr val="tx1"/>
                  </a:solidFill>
                  <a:latin typeface="Arial Narrow" pitchFamily="34" charset="0"/>
                </a:rPr>
                <a:t>Casos en animals domésticos</a:t>
              </a:r>
            </a:p>
          </p:txBody>
        </p:sp>
        <p:sp>
          <p:nvSpPr>
            <p:cNvPr id="2858" name="Rectangle 211"/>
            <p:cNvSpPr>
              <a:spLocks noChangeArrowheads="1"/>
            </p:cNvSpPr>
            <p:nvPr/>
          </p:nvSpPr>
          <p:spPr bwMode="auto">
            <a:xfrm rot="60000">
              <a:off x="182963" y="1943664"/>
              <a:ext cx="228600" cy="228600"/>
            </a:xfrm>
            <a:prstGeom prst="rect">
              <a:avLst/>
            </a:prstGeom>
            <a:solidFill>
              <a:srgbClr val="FFFF66"/>
            </a:solidFill>
            <a:ln w="9525">
              <a:noFill/>
              <a:miter lim="800000"/>
              <a:headEnd/>
              <a:tailEnd/>
            </a:ln>
            <a:effectLst/>
            <a:extLst/>
          </p:spPr>
          <p:txBody>
            <a:bodyPr wrap="none" anchor="ct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eaLnBrk="1" hangingPunct="1"/>
              <a:endParaRPr lang="es-AR" altLang="en-US" sz="1200">
                <a:latin typeface="Arial Narrow" pitchFamily="34" charset="0"/>
              </a:endParaRPr>
            </a:p>
          </p:txBody>
        </p:sp>
        <p:sp>
          <p:nvSpPr>
            <p:cNvPr id="2859" name="Rectangle 209"/>
            <p:cNvSpPr>
              <a:spLocks noChangeArrowheads="1"/>
            </p:cNvSpPr>
            <p:nvPr/>
          </p:nvSpPr>
          <p:spPr bwMode="auto">
            <a:xfrm rot="60000">
              <a:off x="182963" y="1327984"/>
              <a:ext cx="228600" cy="228600"/>
            </a:xfrm>
            <a:prstGeom prst="rect">
              <a:avLst/>
            </a:prstGeom>
            <a:solidFill>
              <a:schemeClr val="accent5">
                <a:lumMod val="40000"/>
                <a:lumOff val="60000"/>
              </a:schemeClr>
            </a:solidFill>
            <a:ln w="28575">
              <a:noFill/>
              <a:prstDash val="sysDot"/>
              <a:miter lim="800000"/>
              <a:headEnd/>
              <a:tailEnd/>
            </a:ln>
            <a:effectLst/>
            <a:extLst/>
          </p:spPr>
          <p:txBody>
            <a:bodyPr wrap="none" anchor="ct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eaLnBrk="1" hangingPunct="1"/>
              <a:endParaRPr lang="es-AR" altLang="en-US" sz="1200">
                <a:latin typeface="Arial Narrow" pitchFamily="34" charset="0"/>
              </a:endParaRPr>
            </a:p>
          </p:txBody>
        </p:sp>
        <p:sp>
          <p:nvSpPr>
            <p:cNvPr id="383" name="Text Box 210"/>
            <p:cNvSpPr txBox="1">
              <a:spLocks noChangeArrowheads="1"/>
            </p:cNvSpPr>
            <p:nvPr/>
          </p:nvSpPr>
          <p:spPr bwMode="auto">
            <a:xfrm>
              <a:off x="470786" y="1300119"/>
              <a:ext cx="2619628"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rtl="0"/>
              <a:r>
                <a:rPr lang="es-AR" altLang="en-US" sz="1200" b="0" dirty="0">
                  <a:solidFill>
                    <a:schemeClr val="tx1"/>
                  </a:solidFill>
                  <a:latin typeface="Arial Narrow" pitchFamily="34" charset="0"/>
                </a:rPr>
                <a:t>Casos prevenidos en animales domésticos </a:t>
              </a:r>
            </a:p>
          </p:txBody>
        </p:sp>
        <p:sp>
          <p:nvSpPr>
            <p:cNvPr id="384" name="Text Box 212"/>
            <p:cNvSpPr txBox="1">
              <a:spLocks noChangeArrowheads="1"/>
            </p:cNvSpPr>
            <p:nvPr/>
          </p:nvSpPr>
          <p:spPr bwMode="auto">
            <a:xfrm>
              <a:off x="467624" y="1921437"/>
              <a:ext cx="1927131"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rtl="0"/>
              <a:r>
                <a:rPr lang="es-AR" altLang="en-US" sz="1200" b="0" dirty="0">
                  <a:solidFill>
                    <a:schemeClr val="tx1"/>
                  </a:solidFill>
                  <a:latin typeface="Arial Narrow" pitchFamily="34" charset="0"/>
                </a:rPr>
                <a:t>Casos prevenidos en humanos</a:t>
              </a:r>
            </a:p>
          </p:txBody>
        </p:sp>
      </p:grpSp>
      <p:sp>
        <p:nvSpPr>
          <p:cNvPr id="389" name="Text Box 212"/>
          <p:cNvSpPr txBox="1">
            <a:spLocks noChangeArrowheads="1"/>
          </p:cNvSpPr>
          <p:nvPr/>
        </p:nvSpPr>
        <p:spPr bwMode="auto">
          <a:xfrm>
            <a:off x="1138117" y="2238762"/>
            <a:ext cx="1042273"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rtl="0"/>
            <a:r>
              <a:rPr lang="en-GB" altLang="en-US" sz="1600" dirty="0" err="1">
                <a:solidFill>
                  <a:schemeClr val="tx1"/>
                </a:solidFill>
                <a:latin typeface="Arial Narrow" pitchFamily="34" charset="0"/>
              </a:rPr>
              <a:t>Predicción</a:t>
            </a:r>
            <a:endParaRPr lang="en-GB" altLang="en-US" sz="1600" dirty="0">
              <a:solidFill>
                <a:schemeClr val="tx1"/>
              </a:solidFill>
              <a:latin typeface="Arial Narrow" pitchFamily="34" charset="0"/>
            </a:endParaRPr>
          </a:p>
        </p:txBody>
      </p:sp>
      <p:sp>
        <p:nvSpPr>
          <p:cNvPr id="390" name="Text Box 212"/>
          <p:cNvSpPr txBox="1">
            <a:spLocks noChangeArrowheads="1"/>
          </p:cNvSpPr>
          <p:nvPr/>
        </p:nvSpPr>
        <p:spPr bwMode="auto">
          <a:xfrm>
            <a:off x="2422416" y="1872762"/>
            <a:ext cx="1731564"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rtl="0"/>
            <a:r>
              <a:rPr lang="en-GB" altLang="en-US" sz="1600" b="0" dirty="0" err="1">
                <a:solidFill>
                  <a:schemeClr val="tx1"/>
                </a:solidFill>
                <a:latin typeface="Arial Narrow" pitchFamily="34" charset="0"/>
              </a:rPr>
              <a:t>Detección</a:t>
            </a:r>
            <a:r>
              <a:rPr lang="en-GB" altLang="en-US" sz="1600" b="0" dirty="0">
                <a:solidFill>
                  <a:schemeClr val="tx1"/>
                </a:solidFill>
                <a:latin typeface="Arial Narrow" pitchFamily="34" charset="0"/>
              </a:rPr>
              <a:t> </a:t>
            </a:r>
            <a:r>
              <a:rPr lang="en-GB" altLang="en-US" sz="1600" b="0" dirty="0" err="1">
                <a:solidFill>
                  <a:schemeClr val="tx1"/>
                </a:solidFill>
                <a:latin typeface="Arial Narrow" pitchFamily="34" charset="0"/>
              </a:rPr>
              <a:t>temprana</a:t>
            </a:r>
            <a:endParaRPr lang="en-US" altLang="en-US" sz="1600" b="0" dirty="0">
              <a:solidFill>
                <a:schemeClr val="tx1"/>
              </a:solidFill>
              <a:latin typeface="Arial Narrow" pitchFamily="34" charset="0"/>
            </a:endParaRPr>
          </a:p>
        </p:txBody>
      </p:sp>
      <p:sp>
        <p:nvSpPr>
          <p:cNvPr id="391" name="Text Box 212"/>
          <p:cNvSpPr txBox="1">
            <a:spLocks noChangeArrowheads="1"/>
          </p:cNvSpPr>
          <p:nvPr/>
        </p:nvSpPr>
        <p:spPr bwMode="auto">
          <a:xfrm>
            <a:off x="4348403" y="1742251"/>
            <a:ext cx="1564852"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rtl="0"/>
            <a:r>
              <a:rPr lang="es-MX" altLang="en-US" sz="1600" b="0" dirty="0">
                <a:solidFill>
                  <a:schemeClr val="tx1"/>
                </a:solidFill>
                <a:latin typeface="Arial Narrow" pitchFamily="34" charset="0"/>
              </a:rPr>
              <a:t>Respuesta</a:t>
            </a:r>
            <a:r>
              <a:rPr lang="en-GB" altLang="en-US" sz="1600" b="0" dirty="0">
                <a:solidFill>
                  <a:schemeClr val="tx1"/>
                </a:solidFill>
                <a:latin typeface="Arial Narrow" pitchFamily="34" charset="0"/>
              </a:rPr>
              <a:t> </a:t>
            </a:r>
            <a:r>
              <a:rPr lang="es-MX" altLang="en-US" sz="1600" b="0" dirty="0">
                <a:solidFill>
                  <a:schemeClr val="tx1"/>
                </a:solidFill>
                <a:latin typeface="Arial Narrow" pitchFamily="34" charset="0"/>
              </a:rPr>
              <a:t>Rápida</a:t>
            </a:r>
          </a:p>
        </p:txBody>
      </p:sp>
      <p:sp>
        <p:nvSpPr>
          <p:cNvPr id="392" name="Text Box 212"/>
          <p:cNvSpPr txBox="1">
            <a:spLocks noChangeArrowheads="1"/>
          </p:cNvSpPr>
          <p:nvPr/>
        </p:nvSpPr>
        <p:spPr bwMode="auto">
          <a:xfrm>
            <a:off x="7193083" y="3437930"/>
            <a:ext cx="1925527"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a:r>
              <a:rPr lang="es-AR" altLang="en-US" sz="1600" b="0" dirty="0">
                <a:solidFill>
                  <a:schemeClr val="tx1"/>
                </a:solidFill>
                <a:latin typeface="Arial Narrow" pitchFamily="34" charset="0"/>
              </a:rPr>
              <a:t>Oportunidad</a:t>
            </a:r>
            <a:r>
              <a:rPr lang="en-GB" altLang="en-US" sz="1600" b="0" dirty="0">
                <a:solidFill>
                  <a:schemeClr val="tx1"/>
                </a:solidFill>
                <a:latin typeface="Arial Narrow" pitchFamily="34" charset="0"/>
              </a:rPr>
              <a:t> de Control</a:t>
            </a:r>
            <a:endParaRPr lang="en-US" altLang="en-US" sz="1600" b="0" dirty="0">
              <a:solidFill>
                <a:schemeClr val="tx1"/>
              </a:solidFill>
              <a:latin typeface="Arial Narrow" pitchFamily="34" charset="0"/>
            </a:endParaRPr>
          </a:p>
        </p:txBody>
      </p:sp>
      <p:sp>
        <p:nvSpPr>
          <p:cNvPr id="393" name="Freeform 1408"/>
          <p:cNvSpPr>
            <a:spLocks/>
          </p:cNvSpPr>
          <p:nvPr/>
        </p:nvSpPr>
        <p:spPr bwMode="auto">
          <a:xfrm>
            <a:off x="6593624" y="4988392"/>
            <a:ext cx="125796" cy="311150"/>
          </a:xfrm>
          <a:custGeom>
            <a:avLst/>
            <a:gdLst>
              <a:gd name="T0" fmla="*/ 0 w 263"/>
              <a:gd name="T1" fmla="*/ 195 h 619"/>
              <a:gd name="T2" fmla="*/ 86 w 263"/>
              <a:gd name="T3" fmla="*/ 190 h 619"/>
              <a:gd name="T4" fmla="*/ 84 w 263"/>
              <a:gd name="T5" fmla="*/ 187 h 619"/>
              <a:gd name="T6" fmla="*/ 83 w 263"/>
              <a:gd name="T7" fmla="*/ 176 h 619"/>
              <a:gd name="T8" fmla="*/ 78 w 263"/>
              <a:gd name="T9" fmla="*/ 138 h 619"/>
              <a:gd name="T10" fmla="*/ 73 w 263"/>
              <a:gd name="T11" fmla="*/ 118 h 619"/>
              <a:gd name="T12" fmla="*/ 72 w 263"/>
              <a:gd name="T13" fmla="*/ 112 h 619"/>
              <a:gd name="T14" fmla="*/ 69 w 263"/>
              <a:gd name="T15" fmla="*/ 108 h 619"/>
              <a:gd name="T16" fmla="*/ 66 w 263"/>
              <a:gd name="T17" fmla="*/ 104 h 619"/>
              <a:gd name="T18" fmla="*/ 43 w 263"/>
              <a:gd name="T19" fmla="*/ 93 h 619"/>
              <a:gd name="T20" fmla="*/ 18 w 263"/>
              <a:gd name="T21" fmla="*/ 80 h 619"/>
              <a:gd name="T22" fmla="*/ 20 w 263"/>
              <a:gd name="T23" fmla="*/ 60 h 619"/>
              <a:gd name="T24" fmla="*/ 25 w 263"/>
              <a:gd name="T25" fmla="*/ 59 h 619"/>
              <a:gd name="T26" fmla="*/ 27 w 263"/>
              <a:gd name="T27" fmla="*/ 54 h 619"/>
              <a:gd name="T28" fmla="*/ 29 w 263"/>
              <a:gd name="T29" fmla="*/ 42 h 619"/>
              <a:gd name="T30" fmla="*/ 27 w 263"/>
              <a:gd name="T31" fmla="*/ 34 h 619"/>
              <a:gd name="T32" fmla="*/ 26 w 263"/>
              <a:gd name="T33" fmla="*/ 22 h 619"/>
              <a:gd name="T34" fmla="*/ 22 w 263"/>
              <a:gd name="T35" fmla="*/ 12 h 619"/>
              <a:gd name="T36" fmla="*/ 17 w 263"/>
              <a:gd name="T37" fmla="*/ 8 h 619"/>
              <a:gd name="T38" fmla="*/ 13 w 263"/>
              <a:gd name="T39" fmla="*/ 8 h 619"/>
              <a:gd name="T40" fmla="*/ 9 w 263"/>
              <a:gd name="T41" fmla="*/ 5 h 619"/>
              <a:gd name="T42" fmla="*/ 3 w 263"/>
              <a:gd name="T43" fmla="*/ 0 h 619"/>
              <a:gd name="T44" fmla="*/ 0 w 263"/>
              <a:gd name="T45" fmla="*/ 24 h 619"/>
              <a:gd name="T46" fmla="*/ 7 w 263"/>
              <a:gd name="T47" fmla="*/ 23 h 619"/>
              <a:gd name="T48" fmla="*/ 14 w 263"/>
              <a:gd name="T49" fmla="*/ 24 h 619"/>
              <a:gd name="T50" fmla="*/ 17 w 263"/>
              <a:gd name="T51" fmla="*/ 29 h 619"/>
              <a:gd name="T52" fmla="*/ 20 w 263"/>
              <a:gd name="T53" fmla="*/ 38 h 619"/>
              <a:gd name="T54" fmla="*/ 23 w 263"/>
              <a:gd name="T55" fmla="*/ 44 h 619"/>
              <a:gd name="T56" fmla="*/ 26 w 263"/>
              <a:gd name="T57" fmla="*/ 40 h 619"/>
              <a:gd name="T58" fmla="*/ 27 w 263"/>
              <a:gd name="T59" fmla="*/ 39 h 619"/>
              <a:gd name="T60" fmla="*/ 28 w 263"/>
              <a:gd name="T61" fmla="*/ 48 h 619"/>
              <a:gd name="T62" fmla="*/ 26 w 263"/>
              <a:gd name="T63" fmla="*/ 57 h 619"/>
              <a:gd name="T64" fmla="*/ 23 w 263"/>
              <a:gd name="T65" fmla="*/ 60 h 619"/>
              <a:gd name="T66" fmla="*/ 19 w 263"/>
              <a:gd name="T67" fmla="*/ 67 h 619"/>
              <a:gd name="T68" fmla="*/ 17 w 263"/>
              <a:gd name="T69" fmla="*/ 85 h 619"/>
              <a:gd name="T70" fmla="*/ 12 w 263"/>
              <a:gd name="T71" fmla="*/ 91 h 619"/>
              <a:gd name="T72" fmla="*/ 3 w 263"/>
              <a:gd name="T73" fmla="*/ 97 h 619"/>
              <a:gd name="T74" fmla="*/ 0 w 263"/>
              <a:gd name="T75" fmla="*/ 100 h 6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3" h="619">
                <a:moveTo>
                  <a:pt x="0" y="317"/>
                </a:moveTo>
                <a:lnTo>
                  <a:pt x="0" y="615"/>
                </a:lnTo>
                <a:lnTo>
                  <a:pt x="263" y="619"/>
                </a:lnTo>
                <a:lnTo>
                  <a:pt x="262" y="600"/>
                </a:lnTo>
                <a:lnTo>
                  <a:pt x="259" y="595"/>
                </a:lnTo>
                <a:lnTo>
                  <a:pt x="257" y="591"/>
                </a:lnTo>
                <a:lnTo>
                  <a:pt x="256" y="586"/>
                </a:lnTo>
                <a:lnTo>
                  <a:pt x="255" y="557"/>
                </a:lnTo>
                <a:lnTo>
                  <a:pt x="244" y="478"/>
                </a:lnTo>
                <a:lnTo>
                  <a:pt x="239" y="436"/>
                </a:lnTo>
                <a:lnTo>
                  <a:pt x="237" y="394"/>
                </a:lnTo>
                <a:lnTo>
                  <a:pt x="222" y="374"/>
                </a:lnTo>
                <a:lnTo>
                  <a:pt x="221" y="363"/>
                </a:lnTo>
                <a:lnTo>
                  <a:pt x="220" y="354"/>
                </a:lnTo>
                <a:lnTo>
                  <a:pt x="216" y="346"/>
                </a:lnTo>
                <a:lnTo>
                  <a:pt x="212" y="340"/>
                </a:lnTo>
                <a:lnTo>
                  <a:pt x="207" y="333"/>
                </a:lnTo>
                <a:lnTo>
                  <a:pt x="201" y="327"/>
                </a:lnTo>
                <a:lnTo>
                  <a:pt x="182" y="318"/>
                </a:lnTo>
                <a:lnTo>
                  <a:pt x="130" y="294"/>
                </a:lnTo>
                <a:lnTo>
                  <a:pt x="96" y="276"/>
                </a:lnTo>
                <a:lnTo>
                  <a:pt x="55" y="252"/>
                </a:lnTo>
                <a:lnTo>
                  <a:pt x="59" y="213"/>
                </a:lnTo>
                <a:lnTo>
                  <a:pt x="62" y="191"/>
                </a:lnTo>
                <a:lnTo>
                  <a:pt x="69" y="190"/>
                </a:lnTo>
                <a:lnTo>
                  <a:pt x="75" y="185"/>
                </a:lnTo>
                <a:lnTo>
                  <a:pt x="79" y="179"/>
                </a:lnTo>
                <a:lnTo>
                  <a:pt x="83" y="171"/>
                </a:lnTo>
                <a:lnTo>
                  <a:pt x="87" y="153"/>
                </a:lnTo>
                <a:lnTo>
                  <a:pt x="88" y="134"/>
                </a:lnTo>
                <a:lnTo>
                  <a:pt x="84" y="124"/>
                </a:lnTo>
                <a:lnTo>
                  <a:pt x="83" y="106"/>
                </a:lnTo>
                <a:lnTo>
                  <a:pt x="82" y="87"/>
                </a:lnTo>
                <a:lnTo>
                  <a:pt x="78" y="69"/>
                </a:lnTo>
                <a:lnTo>
                  <a:pt x="72" y="52"/>
                </a:lnTo>
                <a:lnTo>
                  <a:pt x="66" y="38"/>
                </a:lnTo>
                <a:lnTo>
                  <a:pt x="57" y="29"/>
                </a:lnTo>
                <a:lnTo>
                  <a:pt x="52" y="26"/>
                </a:lnTo>
                <a:lnTo>
                  <a:pt x="46" y="26"/>
                </a:lnTo>
                <a:lnTo>
                  <a:pt x="40" y="26"/>
                </a:lnTo>
                <a:lnTo>
                  <a:pt x="33" y="28"/>
                </a:lnTo>
                <a:lnTo>
                  <a:pt x="27" y="17"/>
                </a:lnTo>
                <a:lnTo>
                  <a:pt x="19" y="7"/>
                </a:lnTo>
                <a:lnTo>
                  <a:pt x="10" y="1"/>
                </a:lnTo>
                <a:lnTo>
                  <a:pt x="0" y="0"/>
                </a:lnTo>
                <a:lnTo>
                  <a:pt x="0" y="77"/>
                </a:lnTo>
                <a:lnTo>
                  <a:pt x="6" y="76"/>
                </a:lnTo>
                <a:lnTo>
                  <a:pt x="20" y="73"/>
                </a:lnTo>
                <a:lnTo>
                  <a:pt x="33" y="68"/>
                </a:lnTo>
                <a:lnTo>
                  <a:pt x="42" y="76"/>
                </a:lnTo>
                <a:lnTo>
                  <a:pt x="49" y="83"/>
                </a:lnTo>
                <a:lnTo>
                  <a:pt x="53" y="91"/>
                </a:lnTo>
                <a:lnTo>
                  <a:pt x="57" y="100"/>
                </a:lnTo>
                <a:lnTo>
                  <a:pt x="60" y="121"/>
                </a:lnTo>
                <a:lnTo>
                  <a:pt x="66" y="145"/>
                </a:lnTo>
                <a:lnTo>
                  <a:pt x="70" y="139"/>
                </a:lnTo>
                <a:lnTo>
                  <a:pt x="74" y="132"/>
                </a:lnTo>
                <a:lnTo>
                  <a:pt x="78" y="125"/>
                </a:lnTo>
                <a:lnTo>
                  <a:pt x="80" y="124"/>
                </a:lnTo>
                <a:lnTo>
                  <a:pt x="84" y="124"/>
                </a:lnTo>
                <a:lnTo>
                  <a:pt x="88" y="134"/>
                </a:lnTo>
                <a:lnTo>
                  <a:pt x="87" y="153"/>
                </a:lnTo>
                <a:lnTo>
                  <a:pt x="83" y="171"/>
                </a:lnTo>
                <a:lnTo>
                  <a:pt x="79" y="179"/>
                </a:lnTo>
                <a:lnTo>
                  <a:pt x="75" y="185"/>
                </a:lnTo>
                <a:lnTo>
                  <a:pt x="69" y="190"/>
                </a:lnTo>
                <a:lnTo>
                  <a:pt x="62" y="191"/>
                </a:lnTo>
                <a:lnTo>
                  <a:pt x="59" y="213"/>
                </a:lnTo>
                <a:lnTo>
                  <a:pt x="55" y="252"/>
                </a:lnTo>
                <a:lnTo>
                  <a:pt x="52" y="267"/>
                </a:lnTo>
                <a:lnTo>
                  <a:pt x="46" y="278"/>
                </a:lnTo>
                <a:lnTo>
                  <a:pt x="38" y="288"/>
                </a:lnTo>
                <a:lnTo>
                  <a:pt x="29" y="294"/>
                </a:lnTo>
                <a:lnTo>
                  <a:pt x="10" y="307"/>
                </a:lnTo>
                <a:lnTo>
                  <a:pt x="2" y="314"/>
                </a:lnTo>
                <a:lnTo>
                  <a:pt x="0" y="317"/>
                </a:lnTo>
                <a:close/>
              </a:path>
            </a:pathLst>
          </a:custGeom>
          <a:solidFill>
            <a:schemeClr val="tx1"/>
          </a:solidFill>
          <a:ln>
            <a:solidFill>
              <a:schemeClr val="tx1"/>
            </a:solidFill>
          </a:ln>
          <a:extLst/>
        </p:spPr>
        <p:txBody>
          <a:bodyPr/>
          <a:lstStyle/>
          <a:p>
            <a:endParaRPr lang="en-US">
              <a:latin typeface="Arial Narrow" panose="020B0606020202030204" pitchFamily="34" charset="0"/>
            </a:endParaRPr>
          </a:p>
        </p:txBody>
      </p:sp>
      <p:sp>
        <p:nvSpPr>
          <p:cNvPr id="394" name="Freeform 1409"/>
          <p:cNvSpPr>
            <a:spLocks/>
          </p:cNvSpPr>
          <p:nvPr/>
        </p:nvSpPr>
        <p:spPr bwMode="auto">
          <a:xfrm>
            <a:off x="6511710" y="4958229"/>
            <a:ext cx="84839" cy="338138"/>
          </a:xfrm>
          <a:custGeom>
            <a:avLst/>
            <a:gdLst>
              <a:gd name="T0" fmla="*/ 58 w 176"/>
              <a:gd name="T1" fmla="*/ 19 h 676"/>
              <a:gd name="T2" fmla="*/ 53 w 176"/>
              <a:gd name="T3" fmla="*/ 20 h 676"/>
              <a:gd name="T4" fmla="*/ 42 w 176"/>
              <a:gd name="T5" fmla="*/ 29 h 676"/>
              <a:gd name="T6" fmla="*/ 32 w 176"/>
              <a:gd name="T7" fmla="*/ 41 h 676"/>
              <a:gd name="T8" fmla="*/ 30 w 176"/>
              <a:gd name="T9" fmla="*/ 47 h 676"/>
              <a:gd name="T10" fmla="*/ 29 w 176"/>
              <a:gd name="T11" fmla="*/ 57 h 676"/>
              <a:gd name="T12" fmla="*/ 30 w 176"/>
              <a:gd name="T13" fmla="*/ 63 h 676"/>
              <a:gd name="T14" fmla="*/ 30 w 176"/>
              <a:gd name="T15" fmla="*/ 66 h 676"/>
              <a:gd name="T16" fmla="*/ 28 w 176"/>
              <a:gd name="T17" fmla="*/ 69 h 676"/>
              <a:gd name="T18" fmla="*/ 20 w 176"/>
              <a:gd name="T19" fmla="*/ 53 h 676"/>
              <a:gd name="T20" fmla="*/ 22 w 176"/>
              <a:gd name="T21" fmla="*/ 50 h 676"/>
              <a:gd name="T22" fmla="*/ 22 w 176"/>
              <a:gd name="T23" fmla="*/ 39 h 676"/>
              <a:gd name="T24" fmla="*/ 24 w 176"/>
              <a:gd name="T25" fmla="*/ 29 h 676"/>
              <a:gd name="T26" fmla="*/ 24 w 176"/>
              <a:gd name="T27" fmla="*/ 20 h 676"/>
              <a:gd name="T28" fmla="*/ 22 w 176"/>
              <a:gd name="T29" fmla="*/ 10 h 676"/>
              <a:gd name="T30" fmla="*/ 18 w 176"/>
              <a:gd name="T31" fmla="*/ 4 h 676"/>
              <a:gd name="T32" fmla="*/ 11 w 176"/>
              <a:gd name="T33" fmla="*/ 2 h 676"/>
              <a:gd name="T34" fmla="*/ 0 w 176"/>
              <a:gd name="T35" fmla="*/ 0 h 676"/>
              <a:gd name="T36" fmla="*/ 5 w 176"/>
              <a:gd name="T37" fmla="*/ 15 h 676"/>
              <a:gd name="T38" fmla="*/ 13 w 176"/>
              <a:gd name="T39" fmla="*/ 12 h 676"/>
              <a:gd name="T40" fmla="*/ 16 w 176"/>
              <a:gd name="T41" fmla="*/ 20 h 676"/>
              <a:gd name="T42" fmla="*/ 21 w 176"/>
              <a:gd name="T43" fmla="*/ 29 h 676"/>
              <a:gd name="T44" fmla="*/ 23 w 176"/>
              <a:gd name="T45" fmla="*/ 31 h 676"/>
              <a:gd name="T46" fmla="*/ 22 w 176"/>
              <a:gd name="T47" fmla="*/ 47 h 676"/>
              <a:gd name="T48" fmla="*/ 21 w 176"/>
              <a:gd name="T49" fmla="*/ 52 h 676"/>
              <a:gd name="T50" fmla="*/ 21 w 176"/>
              <a:gd name="T51" fmla="*/ 61 h 676"/>
              <a:gd name="T52" fmla="*/ 19 w 176"/>
              <a:gd name="T53" fmla="*/ 69 h 676"/>
              <a:gd name="T54" fmla="*/ 13 w 176"/>
              <a:gd name="T55" fmla="*/ 74 h 676"/>
              <a:gd name="T56" fmla="*/ 3 w 176"/>
              <a:gd name="T57" fmla="*/ 80 h 676"/>
              <a:gd name="T58" fmla="*/ 0 w 176"/>
              <a:gd name="T59" fmla="*/ 82 h 676"/>
              <a:gd name="T60" fmla="*/ 58 w 176"/>
              <a:gd name="T61" fmla="*/ 213 h 676"/>
              <a:gd name="T62" fmla="*/ 56 w 176"/>
              <a:gd name="T63" fmla="*/ 121 h 676"/>
              <a:gd name="T64" fmla="*/ 44 w 176"/>
              <a:gd name="T65" fmla="*/ 111 h 676"/>
              <a:gd name="T66" fmla="*/ 42 w 176"/>
              <a:gd name="T67" fmla="*/ 106 h 676"/>
              <a:gd name="T68" fmla="*/ 40 w 176"/>
              <a:gd name="T69" fmla="*/ 95 h 676"/>
              <a:gd name="T70" fmla="*/ 38 w 176"/>
              <a:gd name="T71" fmla="*/ 84 h 676"/>
              <a:gd name="T72" fmla="*/ 36 w 176"/>
              <a:gd name="T73" fmla="*/ 81 h 676"/>
              <a:gd name="T74" fmla="*/ 34 w 176"/>
              <a:gd name="T75" fmla="*/ 82 h 676"/>
              <a:gd name="T76" fmla="*/ 31 w 176"/>
              <a:gd name="T77" fmla="*/ 78 h 676"/>
              <a:gd name="T78" fmla="*/ 28 w 176"/>
              <a:gd name="T79" fmla="*/ 69 h 676"/>
              <a:gd name="T80" fmla="*/ 30 w 176"/>
              <a:gd name="T81" fmla="*/ 66 h 676"/>
              <a:gd name="T82" fmla="*/ 32 w 176"/>
              <a:gd name="T83" fmla="*/ 66 h 676"/>
              <a:gd name="T84" fmla="*/ 33 w 176"/>
              <a:gd name="T85" fmla="*/ 68 h 676"/>
              <a:gd name="T86" fmla="*/ 35 w 176"/>
              <a:gd name="T87" fmla="*/ 65 h 676"/>
              <a:gd name="T88" fmla="*/ 34 w 176"/>
              <a:gd name="T89" fmla="*/ 53 h 676"/>
              <a:gd name="T90" fmla="*/ 38 w 176"/>
              <a:gd name="T91" fmla="*/ 49 h 676"/>
              <a:gd name="T92" fmla="*/ 46 w 176"/>
              <a:gd name="T93" fmla="*/ 44 h 676"/>
              <a:gd name="T94" fmla="*/ 58 w 176"/>
              <a:gd name="T95" fmla="*/ 43 h 6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6" h="676">
                <a:moveTo>
                  <a:pt x="176" y="138"/>
                </a:moveTo>
                <a:lnTo>
                  <a:pt x="176" y="61"/>
                </a:lnTo>
                <a:lnTo>
                  <a:pt x="175" y="61"/>
                </a:lnTo>
                <a:lnTo>
                  <a:pt x="161" y="64"/>
                </a:lnTo>
                <a:lnTo>
                  <a:pt x="145" y="74"/>
                </a:lnTo>
                <a:lnTo>
                  <a:pt x="126" y="91"/>
                </a:lnTo>
                <a:lnTo>
                  <a:pt x="105" y="117"/>
                </a:lnTo>
                <a:lnTo>
                  <a:pt x="97" y="129"/>
                </a:lnTo>
                <a:lnTo>
                  <a:pt x="92" y="138"/>
                </a:lnTo>
                <a:lnTo>
                  <a:pt x="90" y="149"/>
                </a:lnTo>
                <a:lnTo>
                  <a:pt x="90" y="166"/>
                </a:lnTo>
                <a:lnTo>
                  <a:pt x="88" y="181"/>
                </a:lnTo>
                <a:lnTo>
                  <a:pt x="89" y="192"/>
                </a:lnTo>
                <a:lnTo>
                  <a:pt x="90" y="200"/>
                </a:lnTo>
                <a:lnTo>
                  <a:pt x="94" y="208"/>
                </a:lnTo>
                <a:lnTo>
                  <a:pt x="91" y="209"/>
                </a:lnTo>
                <a:lnTo>
                  <a:pt x="89" y="211"/>
                </a:lnTo>
                <a:lnTo>
                  <a:pt x="86" y="218"/>
                </a:lnTo>
                <a:lnTo>
                  <a:pt x="64" y="195"/>
                </a:lnTo>
                <a:lnTo>
                  <a:pt x="62" y="169"/>
                </a:lnTo>
                <a:lnTo>
                  <a:pt x="64" y="164"/>
                </a:lnTo>
                <a:lnTo>
                  <a:pt x="66" y="159"/>
                </a:lnTo>
                <a:lnTo>
                  <a:pt x="66" y="150"/>
                </a:lnTo>
                <a:lnTo>
                  <a:pt x="68" y="124"/>
                </a:lnTo>
                <a:lnTo>
                  <a:pt x="71" y="98"/>
                </a:lnTo>
                <a:lnTo>
                  <a:pt x="73" y="93"/>
                </a:lnTo>
                <a:lnTo>
                  <a:pt x="74" y="87"/>
                </a:lnTo>
                <a:lnTo>
                  <a:pt x="74" y="65"/>
                </a:lnTo>
                <a:lnTo>
                  <a:pt x="71" y="42"/>
                </a:lnTo>
                <a:lnTo>
                  <a:pt x="67" y="31"/>
                </a:lnTo>
                <a:lnTo>
                  <a:pt x="63" y="21"/>
                </a:lnTo>
                <a:lnTo>
                  <a:pt x="54" y="14"/>
                </a:lnTo>
                <a:lnTo>
                  <a:pt x="43" y="8"/>
                </a:lnTo>
                <a:lnTo>
                  <a:pt x="33" y="5"/>
                </a:lnTo>
                <a:lnTo>
                  <a:pt x="22" y="2"/>
                </a:lnTo>
                <a:lnTo>
                  <a:pt x="0" y="0"/>
                </a:lnTo>
                <a:lnTo>
                  <a:pt x="0" y="47"/>
                </a:lnTo>
                <a:lnTo>
                  <a:pt x="15" y="47"/>
                </a:lnTo>
                <a:lnTo>
                  <a:pt x="22" y="37"/>
                </a:lnTo>
                <a:lnTo>
                  <a:pt x="38" y="37"/>
                </a:lnTo>
                <a:lnTo>
                  <a:pt x="44" y="50"/>
                </a:lnTo>
                <a:lnTo>
                  <a:pt x="50" y="65"/>
                </a:lnTo>
                <a:lnTo>
                  <a:pt x="56" y="81"/>
                </a:lnTo>
                <a:lnTo>
                  <a:pt x="64" y="93"/>
                </a:lnTo>
                <a:lnTo>
                  <a:pt x="67" y="97"/>
                </a:lnTo>
                <a:lnTo>
                  <a:pt x="71" y="98"/>
                </a:lnTo>
                <a:lnTo>
                  <a:pt x="68" y="124"/>
                </a:lnTo>
                <a:lnTo>
                  <a:pt x="66" y="150"/>
                </a:lnTo>
                <a:lnTo>
                  <a:pt x="66" y="159"/>
                </a:lnTo>
                <a:lnTo>
                  <a:pt x="64" y="164"/>
                </a:lnTo>
                <a:lnTo>
                  <a:pt x="62" y="169"/>
                </a:lnTo>
                <a:lnTo>
                  <a:pt x="64" y="195"/>
                </a:lnTo>
                <a:lnTo>
                  <a:pt x="62" y="209"/>
                </a:lnTo>
                <a:lnTo>
                  <a:pt x="57" y="219"/>
                </a:lnTo>
                <a:lnTo>
                  <a:pt x="49" y="228"/>
                </a:lnTo>
                <a:lnTo>
                  <a:pt x="40" y="235"/>
                </a:lnTo>
                <a:lnTo>
                  <a:pt x="20" y="249"/>
                </a:lnTo>
                <a:lnTo>
                  <a:pt x="10" y="254"/>
                </a:lnTo>
                <a:lnTo>
                  <a:pt x="4" y="261"/>
                </a:lnTo>
                <a:lnTo>
                  <a:pt x="0" y="259"/>
                </a:lnTo>
                <a:lnTo>
                  <a:pt x="0" y="674"/>
                </a:lnTo>
                <a:lnTo>
                  <a:pt x="176" y="676"/>
                </a:lnTo>
                <a:lnTo>
                  <a:pt x="176" y="378"/>
                </a:lnTo>
                <a:lnTo>
                  <a:pt x="171" y="384"/>
                </a:lnTo>
                <a:lnTo>
                  <a:pt x="150" y="368"/>
                </a:lnTo>
                <a:lnTo>
                  <a:pt x="135" y="353"/>
                </a:lnTo>
                <a:lnTo>
                  <a:pt x="131" y="345"/>
                </a:lnTo>
                <a:lnTo>
                  <a:pt x="127" y="337"/>
                </a:lnTo>
                <a:lnTo>
                  <a:pt x="123" y="319"/>
                </a:lnTo>
                <a:lnTo>
                  <a:pt x="122" y="302"/>
                </a:lnTo>
                <a:lnTo>
                  <a:pt x="119" y="284"/>
                </a:lnTo>
                <a:lnTo>
                  <a:pt x="116" y="268"/>
                </a:lnTo>
                <a:lnTo>
                  <a:pt x="111" y="257"/>
                </a:lnTo>
                <a:lnTo>
                  <a:pt x="108" y="258"/>
                </a:lnTo>
                <a:lnTo>
                  <a:pt x="105" y="259"/>
                </a:lnTo>
                <a:lnTo>
                  <a:pt x="102" y="260"/>
                </a:lnTo>
                <a:lnTo>
                  <a:pt x="99" y="257"/>
                </a:lnTo>
                <a:lnTo>
                  <a:pt x="94" y="248"/>
                </a:lnTo>
                <a:lnTo>
                  <a:pt x="92" y="237"/>
                </a:lnTo>
                <a:lnTo>
                  <a:pt x="86" y="218"/>
                </a:lnTo>
                <a:lnTo>
                  <a:pt x="89" y="211"/>
                </a:lnTo>
                <a:lnTo>
                  <a:pt x="90" y="209"/>
                </a:lnTo>
                <a:lnTo>
                  <a:pt x="94" y="208"/>
                </a:lnTo>
                <a:lnTo>
                  <a:pt x="97" y="209"/>
                </a:lnTo>
                <a:lnTo>
                  <a:pt x="99" y="211"/>
                </a:lnTo>
                <a:lnTo>
                  <a:pt x="101" y="215"/>
                </a:lnTo>
                <a:lnTo>
                  <a:pt x="103" y="216"/>
                </a:lnTo>
                <a:lnTo>
                  <a:pt x="105" y="205"/>
                </a:lnTo>
                <a:lnTo>
                  <a:pt x="105" y="193"/>
                </a:lnTo>
                <a:lnTo>
                  <a:pt x="103" y="169"/>
                </a:lnTo>
                <a:lnTo>
                  <a:pt x="109" y="161"/>
                </a:lnTo>
                <a:lnTo>
                  <a:pt x="115" y="155"/>
                </a:lnTo>
                <a:lnTo>
                  <a:pt x="126" y="144"/>
                </a:lnTo>
                <a:lnTo>
                  <a:pt x="140" y="140"/>
                </a:lnTo>
                <a:lnTo>
                  <a:pt x="153" y="138"/>
                </a:lnTo>
                <a:lnTo>
                  <a:pt x="176" y="138"/>
                </a:lnTo>
                <a:close/>
              </a:path>
            </a:pathLst>
          </a:custGeom>
          <a:solidFill>
            <a:schemeClr val="tx1"/>
          </a:solidFill>
          <a:ln>
            <a:noFill/>
          </a:ln>
          <a:extLst/>
        </p:spPr>
        <p:txBody>
          <a:bodyPr/>
          <a:lstStyle/>
          <a:p>
            <a:endParaRPr lang="en-US">
              <a:latin typeface="Arial Narrow" panose="020B0606020202030204" pitchFamily="34" charset="0"/>
            </a:endParaRPr>
          </a:p>
        </p:txBody>
      </p:sp>
      <p:sp>
        <p:nvSpPr>
          <p:cNvPr id="395" name="Freeform 1410"/>
          <p:cNvSpPr>
            <a:spLocks/>
          </p:cNvSpPr>
          <p:nvPr/>
        </p:nvSpPr>
        <p:spPr bwMode="auto">
          <a:xfrm>
            <a:off x="6442961" y="4958229"/>
            <a:ext cx="68749" cy="338138"/>
          </a:xfrm>
          <a:custGeom>
            <a:avLst/>
            <a:gdLst>
              <a:gd name="T0" fmla="*/ 47 w 145"/>
              <a:gd name="T1" fmla="*/ 0 h 674"/>
              <a:gd name="T2" fmla="*/ 37 w 145"/>
              <a:gd name="T3" fmla="*/ 2 h 674"/>
              <a:gd name="T4" fmla="*/ 31 w 145"/>
              <a:gd name="T5" fmla="*/ 5 h 674"/>
              <a:gd name="T6" fmla="*/ 26 w 145"/>
              <a:gd name="T7" fmla="*/ 9 h 674"/>
              <a:gd name="T8" fmla="*/ 23 w 145"/>
              <a:gd name="T9" fmla="*/ 15 h 674"/>
              <a:gd name="T10" fmla="*/ 22 w 145"/>
              <a:gd name="T11" fmla="*/ 28 h 674"/>
              <a:gd name="T12" fmla="*/ 26 w 145"/>
              <a:gd name="T13" fmla="*/ 39 h 674"/>
              <a:gd name="T14" fmla="*/ 24 w 145"/>
              <a:gd name="T15" fmla="*/ 42 h 674"/>
              <a:gd name="T16" fmla="*/ 26 w 145"/>
              <a:gd name="T17" fmla="*/ 46 h 674"/>
              <a:gd name="T18" fmla="*/ 29 w 145"/>
              <a:gd name="T19" fmla="*/ 52 h 674"/>
              <a:gd name="T20" fmla="*/ 32 w 145"/>
              <a:gd name="T21" fmla="*/ 54 h 674"/>
              <a:gd name="T22" fmla="*/ 35 w 145"/>
              <a:gd name="T23" fmla="*/ 56 h 674"/>
              <a:gd name="T24" fmla="*/ 36 w 145"/>
              <a:gd name="T25" fmla="*/ 61 h 674"/>
              <a:gd name="T26" fmla="*/ 38 w 145"/>
              <a:gd name="T27" fmla="*/ 65 h 674"/>
              <a:gd name="T28" fmla="*/ 39 w 145"/>
              <a:gd name="T29" fmla="*/ 76 h 674"/>
              <a:gd name="T30" fmla="*/ 27 w 145"/>
              <a:gd name="T31" fmla="*/ 81 h 674"/>
              <a:gd name="T32" fmla="*/ 25 w 145"/>
              <a:gd name="T33" fmla="*/ 61 h 674"/>
              <a:gd name="T34" fmla="*/ 22 w 145"/>
              <a:gd name="T35" fmla="*/ 52 h 674"/>
              <a:gd name="T36" fmla="*/ 19 w 145"/>
              <a:gd name="T37" fmla="*/ 47 h 674"/>
              <a:gd name="T38" fmla="*/ 14 w 145"/>
              <a:gd name="T39" fmla="*/ 43 h 674"/>
              <a:gd name="T40" fmla="*/ 8 w 145"/>
              <a:gd name="T41" fmla="*/ 41 h 674"/>
              <a:gd name="T42" fmla="*/ 3 w 145"/>
              <a:gd name="T43" fmla="*/ 40 h 674"/>
              <a:gd name="T44" fmla="*/ 1 w 145"/>
              <a:gd name="T45" fmla="*/ 40 h 674"/>
              <a:gd name="T46" fmla="*/ 0 w 145"/>
              <a:gd name="T47" fmla="*/ 68 h 674"/>
              <a:gd name="T48" fmla="*/ 8 w 145"/>
              <a:gd name="T49" fmla="*/ 66 h 674"/>
              <a:gd name="T50" fmla="*/ 13 w 145"/>
              <a:gd name="T51" fmla="*/ 67 h 674"/>
              <a:gd name="T52" fmla="*/ 18 w 145"/>
              <a:gd name="T53" fmla="*/ 72 h 674"/>
              <a:gd name="T54" fmla="*/ 19 w 145"/>
              <a:gd name="T55" fmla="*/ 90 h 674"/>
              <a:gd name="T56" fmla="*/ 17 w 145"/>
              <a:gd name="T57" fmla="*/ 95 h 674"/>
              <a:gd name="T58" fmla="*/ 12 w 145"/>
              <a:gd name="T59" fmla="*/ 104 h 674"/>
              <a:gd name="T60" fmla="*/ 7 w 145"/>
              <a:gd name="T61" fmla="*/ 112 h 674"/>
              <a:gd name="T62" fmla="*/ 4 w 145"/>
              <a:gd name="T63" fmla="*/ 119 h 674"/>
              <a:gd name="T64" fmla="*/ 0 w 145"/>
              <a:gd name="T65" fmla="*/ 125 h 674"/>
              <a:gd name="T66" fmla="*/ 47 w 145"/>
              <a:gd name="T67" fmla="*/ 213 h 674"/>
              <a:gd name="T68" fmla="*/ 44 w 145"/>
              <a:gd name="T69" fmla="*/ 80 h 674"/>
              <a:gd name="T70" fmla="*/ 39 w 145"/>
              <a:gd name="T71" fmla="*/ 71 h 674"/>
              <a:gd name="T72" fmla="*/ 37 w 145"/>
              <a:gd name="T73" fmla="*/ 63 h 674"/>
              <a:gd name="T74" fmla="*/ 35 w 145"/>
              <a:gd name="T75" fmla="*/ 58 h 674"/>
              <a:gd name="T76" fmla="*/ 33 w 145"/>
              <a:gd name="T77" fmla="*/ 55 h 674"/>
              <a:gd name="T78" fmla="*/ 30 w 145"/>
              <a:gd name="T79" fmla="*/ 54 h 674"/>
              <a:gd name="T80" fmla="*/ 28 w 145"/>
              <a:gd name="T81" fmla="*/ 50 h 674"/>
              <a:gd name="T82" fmla="*/ 25 w 145"/>
              <a:gd name="T83" fmla="*/ 44 h 674"/>
              <a:gd name="T84" fmla="*/ 24 w 145"/>
              <a:gd name="T85" fmla="*/ 40 h 674"/>
              <a:gd name="T86" fmla="*/ 27 w 145"/>
              <a:gd name="T87" fmla="*/ 41 h 674"/>
              <a:gd name="T88" fmla="*/ 32 w 145"/>
              <a:gd name="T89" fmla="*/ 47 h 674"/>
              <a:gd name="T90" fmla="*/ 34 w 145"/>
              <a:gd name="T91" fmla="*/ 31 h 674"/>
              <a:gd name="T92" fmla="*/ 30 w 145"/>
              <a:gd name="T93" fmla="*/ 23 h 674"/>
              <a:gd name="T94" fmla="*/ 32 w 145"/>
              <a:gd name="T95" fmla="*/ 20 h 674"/>
              <a:gd name="T96" fmla="*/ 37 w 145"/>
              <a:gd name="T97" fmla="*/ 15 h 674"/>
              <a:gd name="T98" fmla="*/ 47 w 145"/>
              <a:gd name="T99" fmla="*/ 15 h 6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5" h="674">
                <a:moveTo>
                  <a:pt x="145" y="47"/>
                </a:moveTo>
                <a:lnTo>
                  <a:pt x="145" y="0"/>
                </a:lnTo>
                <a:lnTo>
                  <a:pt x="124" y="4"/>
                </a:lnTo>
                <a:lnTo>
                  <a:pt x="113" y="7"/>
                </a:lnTo>
                <a:lnTo>
                  <a:pt x="103" y="11"/>
                </a:lnTo>
                <a:lnTo>
                  <a:pt x="95" y="16"/>
                </a:lnTo>
                <a:lnTo>
                  <a:pt x="87" y="22"/>
                </a:lnTo>
                <a:lnTo>
                  <a:pt x="81" y="29"/>
                </a:lnTo>
                <a:lnTo>
                  <a:pt x="75" y="37"/>
                </a:lnTo>
                <a:lnTo>
                  <a:pt x="71" y="46"/>
                </a:lnTo>
                <a:lnTo>
                  <a:pt x="69" y="55"/>
                </a:lnTo>
                <a:lnTo>
                  <a:pt x="69" y="89"/>
                </a:lnTo>
                <a:lnTo>
                  <a:pt x="71" y="102"/>
                </a:lnTo>
                <a:lnTo>
                  <a:pt x="79" y="123"/>
                </a:lnTo>
                <a:lnTo>
                  <a:pt x="75" y="127"/>
                </a:lnTo>
                <a:lnTo>
                  <a:pt x="75" y="133"/>
                </a:lnTo>
                <a:lnTo>
                  <a:pt x="76" y="140"/>
                </a:lnTo>
                <a:lnTo>
                  <a:pt x="79" y="147"/>
                </a:lnTo>
                <a:lnTo>
                  <a:pt x="87" y="159"/>
                </a:lnTo>
                <a:lnTo>
                  <a:pt x="90" y="165"/>
                </a:lnTo>
                <a:lnTo>
                  <a:pt x="92" y="170"/>
                </a:lnTo>
                <a:lnTo>
                  <a:pt x="99" y="172"/>
                </a:lnTo>
                <a:lnTo>
                  <a:pt x="103" y="174"/>
                </a:lnTo>
                <a:lnTo>
                  <a:pt x="107" y="177"/>
                </a:lnTo>
                <a:lnTo>
                  <a:pt x="108" y="182"/>
                </a:lnTo>
                <a:lnTo>
                  <a:pt x="111" y="194"/>
                </a:lnTo>
                <a:lnTo>
                  <a:pt x="113" y="200"/>
                </a:lnTo>
                <a:lnTo>
                  <a:pt x="117" y="206"/>
                </a:lnTo>
                <a:lnTo>
                  <a:pt x="118" y="224"/>
                </a:lnTo>
                <a:lnTo>
                  <a:pt x="120" y="241"/>
                </a:lnTo>
                <a:lnTo>
                  <a:pt x="91" y="267"/>
                </a:lnTo>
                <a:lnTo>
                  <a:pt x="83" y="257"/>
                </a:lnTo>
                <a:lnTo>
                  <a:pt x="81" y="216"/>
                </a:lnTo>
                <a:lnTo>
                  <a:pt x="77" y="194"/>
                </a:lnTo>
                <a:lnTo>
                  <a:pt x="71" y="175"/>
                </a:lnTo>
                <a:lnTo>
                  <a:pt x="68" y="165"/>
                </a:lnTo>
                <a:lnTo>
                  <a:pt x="64" y="156"/>
                </a:lnTo>
                <a:lnTo>
                  <a:pt x="58" y="149"/>
                </a:lnTo>
                <a:lnTo>
                  <a:pt x="51" y="142"/>
                </a:lnTo>
                <a:lnTo>
                  <a:pt x="43" y="136"/>
                </a:lnTo>
                <a:lnTo>
                  <a:pt x="35" y="132"/>
                </a:lnTo>
                <a:lnTo>
                  <a:pt x="25" y="130"/>
                </a:lnTo>
                <a:lnTo>
                  <a:pt x="13" y="128"/>
                </a:lnTo>
                <a:lnTo>
                  <a:pt x="8" y="128"/>
                </a:lnTo>
                <a:lnTo>
                  <a:pt x="6" y="127"/>
                </a:lnTo>
                <a:lnTo>
                  <a:pt x="3" y="125"/>
                </a:lnTo>
                <a:lnTo>
                  <a:pt x="0" y="123"/>
                </a:lnTo>
                <a:lnTo>
                  <a:pt x="0" y="215"/>
                </a:lnTo>
                <a:lnTo>
                  <a:pt x="14" y="211"/>
                </a:lnTo>
                <a:lnTo>
                  <a:pt x="25" y="210"/>
                </a:lnTo>
                <a:lnTo>
                  <a:pt x="35" y="210"/>
                </a:lnTo>
                <a:lnTo>
                  <a:pt x="40" y="212"/>
                </a:lnTo>
                <a:lnTo>
                  <a:pt x="45" y="216"/>
                </a:lnTo>
                <a:lnTo>
                  <a:pt x="57" y="227"/>
                </a:lnTo>
                <a:lnTo>
                  <a:pt x="58" y="264"/>
                </a:lnTo>
                <a:lnTo>
                  <a:pt x="58" y="284"/>
                </a:lnTo>
                <a:lnTo>
                  <a:pt x="56" y="292"/>
                </a:lnTo>
                <a:lnTo>
                  <a:pt x="53" y="301"/>
                </a:lnTo>
                <a:lnTo>
                  <a:pt x="45" y="316"/>
                </a:lnTo>
                <a:lnTo>
                  <a:pt x="37" y="328"/>
                </a:lnTo>
                <a:lnTo>
                  <a:pt x="24" y="343"/>
                </a:lnTo>
                <a:lnTo>
                  <a:pt x="23" y="353"/>
                </a:lnTo>
                <a:lnTo>
                  <a:pt x="19" y="361"/>
                </a:lnTo>
                <a:lnTo>
                  <a:pt x="13" y="376"/>
                </a:lnTo>
                <a:lnTo>
                  <a:pt x="6" y="388"/>
                </a:lnTo>
                <a:lnTo>
                  <a:pt x="0" y="397"/>
                </a:lnTo>
                <a:lnTo>
                  <a:pt x="0" y="672"/>
                </a:lnTo>
                <a:lnTo>
                  <a:pt x="145" y="674"/>
                </a:lnTo>
                <a:lnTo>
                  <a:pt x="145" y="259"/>
                </a:lnTo>
                <a:lnTo>
                  <a:pt x="136" y="252"/>
                </a:lnTo>
                <a:lnTo>
                  <a:pt x="120" y="242"/>
                </a:lnTo>
                <a:lnTo>
                  <a:pt x="119" y="224"/>
                </a:lnTo>
                <a:lnTo>
                  <a:pt x="117" y="206"/>
                </a:lnTo>
                <a:lnTo>
                  <a:pt x="113" y="200"/>
                </a:lnTo>
                <a:lnTo>
                  <a:pt x="111" y="194"/>
                </a:lnTo>
                <a:lnTo>
                  <a:pt x="108" y="182"/>
                </a:lnTo>
                <a:lnTo>
                  <a:pt x="107" y="177"/>
                </a:lnTo>
                <a:lnTo>
                  <a:pt x="103" y="174"/>
                </a:lnTo>
                <a:lnTo>
                  <a:pt x="99" y="172"/>
                </a:lnTo>
                <a:lnTo>
                  <a:pt x="92" y="170"/>
                </a:lnTo>
                <a:lnTo>
                  <a:pt x="90" y="165"/>
                </a:lnTo>
                <a:lnTo>
                  <a:pt x="87" y="159"/>
                </a:lnTo>
                <a:lnTo>
                  <a:pt x="79" y="147"/>
                </a:lnTo>
                <a:lnTo>
                  <a:pt x="76" y="140"/>
                </a:lnTo>
                <a:lnTo>
                  <a:pt x="75" y="133"/>
                </a:lnTo>
                <a:lnTo>
                  <a:pt x="75" y="127"/>
                </a:lnTo>
                <a:lnTo>
                  <a:pt x="79" y="123"/>
                </a:lnTo>
                <a:lnTo>
                  <a:pt x="83" y="131"/>
                </a:lnTo>
                <a:lnTo>
                  <a:pt x="88" y="139"/>
                </a:lnTo>
                <a:lnTo>
                  <a:pt x="98" y="150"/>
                </a:lnTo>
                <a:lnTo>
                  <a:pt x="98" y="109"/>
                </a:lnTo>
                <a:lnTo>
                  <a:pt x="105" y="98"/>
                </a:lnTo>
                <a:lnTo>
                  <a:pt x="94" y="83"/>
                </a:lnTo>
                <a:lnTo>
                  <a:pt x="94" y="73"/>
                </a:lnTo>
                <a:lnTo>
                  <a:pt x="95" y="67"/>
                </a:lnTo>
                <a:lnTo>
                  <a:pt x="99" y="62"/>
                </a:lnTo>
                <a:lnTo>
                  <a:pt x="105" y="54"/>
                </a:lnTo>
                <a:lnTo>
                  <a:pt x="115" y="49"/>
                </a:lnTo>
                <a:lnTo>
                  <a:pt x="125" y="47"/>
                </a:lnTo>
                <a:lnTo>
                  <a:pt x="145" y="46"/>
                </a:lnTo>
                <a:lnTo>
                  <a:pt x="145" y="47"/>
                </a:lnTo>
                <a:close/>
              </a:path>
            </a:pathLst>
          </a:custGeom>
          <a:solidFill>
            <a:schemeClr val="tx1"/>
          </a:solidFill>
          <a:ln>
            <a:noFill/>
          </a:ln>
          <a:extLst/>
        </p:spPr>
        <p:txBody>
          <a:bodyPr/>
          <a:lstStyle/>
          <a:p>
            <a:endParaRPr lang="en-US">
              <a:latin typeface="Arial Narrow" panose="020B0606020202030204" pitchFamily="34" charset="0"/>
            </a:endParaRPr>
          </a:p>
        </p:txBody>
      </p:sp>
      <p:sp>
        <p:nvSpPr>
          <p:cNvPr id="396" name="Freeform 1411"/>
          <p:cNvSpPr>
            <a:spLocks/>
          </p:cNvSpPr>
          <p:nvPr/>
        </p:nvSpPr>
        <p:spPr bwMode="auto">
          <a:xfrm>
            <a:off x="6442961" y="5740867"/>
            <a:ext cx="11702" cy="34925"/>
          </a:xfrm>
          <a:custGeom>
            <a:avLst/>
            <a:gdLst>
              <a:gd name="T0" fmla="*/ 0 w 27"/>
              <a:gd name="T1" fmla="*/ 0 h 71"/>
              <a:gd name="T2" fmla="*/ 0 w 27"/>
              <a:gd name="T3" fmla="*/ 22 h 71"/>
              <a:gd name="T4" fmla="*/ 1 w 27"/>
              <a:gd name="T5" fmla="*/ 22 h 71"/>
              <a:gd name="T6" fmla="*/ 3 w 27"/>
              <a:gd name="T7" fmla="*/ 21 h 71"/>
              <a:gd name="T8" fmla="*/ 5 w 27"/>
              <a:gd name="T9" fmla="*/ 20 h 71"/>
              <a:gd name="T10" fmla="*/ 7 w 27"/>
              <a:gd name="T11" fmla="*/ 17 h 71"/>
              <a:gd name="T12" fmla="*/ 8 w 27"/>
              <a:gd name="T13" fmla="*/ 15 h 71"/>
              <a:gd name="T14" fmla="*/ 6 w 27"/>
              <a:gd name="T15" fmla="*/ 10 h 71"/>
              <a:gd name="T16" fmla="*/ 3 w 27"/>
              <a:gd name="T17" fmla="*/ 6 h 71"/>
              <a:gd name="T18" fmla="*/ 1 w 27"/>
              <a:gd name="T19" fmla="*/ 2 h 71"/>
              <a:gd name="T20" fmla="*/ 0 w 27"/>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71">
                <a:moveTo>
                  <a:pt x="0" y="0"/>
                </a:moveTo>
                <a:lnTo>
                  <a:pt x="0" y="71"/>
                </a:lnTo>
                <a:lnTo>
                  <a:pt x="2" y="71"/>
                </a:lnTo>
                <a:lnTo>
                  <a:pt x="10" y="68"/>
                </a:lnTo>
                <a:lnTo>
                  <a:pt x="17" y="64"/>
                </a:lnTo>
                <a:lnTo>
                  <a:pt x="24" y="56"/>
                </a:lnTo>
                <a:lnTo>
                  <a:pt x="27" y="47"/>
                </a:lnTo>
                <a:lnTo>
                  <a:pt x="20" y="32"/>
                </a:lnTo>
                <a:lnTo>
                  <a:pt x="11" y="20"/>
                </a:lnTo>
                <a:lnTo>
                  <a:pt x="3" y="6"/>
                </a:lnTo>
                <a:lnTo>
                  <a:pt x="0" y="0"/>
                </a:lnTo>
                <a:close/>
              </a:path>
            </a:pathLst>
          </a:custGeom>
          <a:solidFill>
            <a:schemeClr val="tx1"/>
          </a:solidFill>
          <a:ln>
            <a:solidFill>
              <a:schemeClr val="tx1"/>
            </a:solidFill>
          </a:ln>
          <a:extLst/>
        </p:spPr>
        <p:txBody>
          <a:bodyPr/>
          <a:lstStyle/>
          <a:p>
            <a:endParaRPr lang="en-US">
              <a:latin typeface="Arial Narrow" panose="020B0606020202030204" pitchFamily="34" charset="0"/>
            </a:endParaRPr>
          </a:p>
        </p:txBody>
      </p:sp>
      <p:sp>
        <p:nvSpPr>
          <p:cNvPr id="397" name="Freeform 1412"/>
          <p:cNvSpPr>
            <a:spLocks/>
          </p:cNvSpPr>
          <p:nvPr/>
        </p:nvSpPr>
        <p:spPr bwMode="auto">
          <a:xfrm>
            <a:off x="6442961" y="5593229"/>
            <a:ext cx="33643" cy="149225"/>
          </a:xfrm>
          <a:custGeom>
            <a:avLst/>
            <a:gdLst>
              <a:gd name="T0" fmla="*/ 0 w 72"/>
              <a:gd name="T1" fmla="*/ 3 h 301"/>
              <a:gd name="T2" fmla="*/ 0 w 72"/>
              <a:gd name="T3" fmla="*/ 89 h 301"/>
              <a:gd name="T4" fmla="*/ 3 w 72"/>
              <a:gd name="T5" fmla="*/ 90 h 301"/>
              <a:gd name="T6" fmla="*/ 4 w 72"/>
              <a:gd name="T7" fmla="*/ 91 h 301"/>
              <a:gd name="T8" fmla="*/ 5 w 72"/>
              <a:gd name="T9" fmla="*/ 93 h 301"/>
              <a:gd name="T10" fmla="*/ 14 w 72"/>
              <a:gd name="T11" fmla="*/ 93 h 301"/>
              <a:gd name="T12" fmla="*/ 23 w 72"/>
              <a:gd name="T13" fmla="*/ 94 h 301"/>
              <a:gd name="T14" fmla="*/ 19 w 72"/>
              <a:gd name="T15" fmla="*/ 89 h 301"/>
              <a:gd name="T16" fmla="*/ 16 w 72"/>
              <a:gd name="T17" fmla="*/ 83 h 301"/>
              <a:gd name="T18" fmla="*/ 13 w 72"/>
              <a:gd name="T19" fmla="*/ 79 h 301"/>
              <a:gd name="T20" fmla="*/ 9 w 72"/>
              <a:gd name="T21" fmla="*/ 74 h 301"/>
              <a:gd name="T22" fmla="*/ 8 w 72"/>
              <a:gd name="T23" fmla="*/ 72 h 301"/>
              <a:gd name="T24" fmla="*/ 7 w 72"/>
              <a:gd name="T25" fmla="*/ 68 h 301"/>
              <a:gd name="T26" fmla="*/ 6 w 72"/>
              <a:gd name="T27" fmla="*/ 55 h 301"/>
              <a:gd name="T28" fmla="*/ 11 w 72"/>
              <a:gd name="T29" fmla="*/ 27 h 301"/>
              <a:gd name="T30" fmla="*/ 14 w 72"/>
              <a:gd name="T31" fmla="*/ 9 h 301"/>
              <a:gd name="T32" fmla="*/ 15 w 72"/>
              <a:gd name="T33" fmla="*/ 0 h 301"/>
              <a:gd name="T34" fmla="*/ 10 w 72"/>
              <a:gd name="T35" fmla="*/ 0 h 301"/>
              <a:gd name="T36" fmla="*/ 5 w 72"/>
              <a:gd name="T37" fmla="*/ 2 h 301"/>
              <a:gd name="T38" fmla="*/ 1 w 72"/>
              <a:gd name="T39" fmla="*/ 3 h 301"/>
              <a:gd name="T40" fmla="*/ 0 w 72"/>
              <a:gd name="T41" fmla="*/ 3 h 3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2" h="301">
                <a:moveTo>
                  <a:pt x="0" y="9"/>
                </a:moveTo>
                <a:lnTo>
                  <a:pt x="0" y="286"/>
                </a:lnTo>
                <a:lnTo>
                  <a:pt x="9" y="289"/>
                </a:lnTo>
                <a:lnTo>
                  <a:pt x="12" y="291"/>
                </a:lnTo>
                <a:lnTo>
                  <a:pt x="17" y="297"/>
                </a:lnTo>
                <a:lnTo>
                  <a:pt x="43" y="299"/>
                </a:lnTo>
                <a:lnTo>
                  <a:pt x="72" y="301"/>
                </a:lnTo>
                <a:lnTo>
                  <a:pt x="61" y="286"/>
                </a:lnTo>
                <a:lnTo>
                  <a:pt x="50" y="266"/>
                </a:lnTo>
                <a:lnTo>
                  <a:pt x="41" y="253"/>
                </a:lnTo>
                <a:lnTo>
                  <a:pt x="29" y="238"/>
                </a:lnTo>
                <a:lnTo>
                  <a:pt x="25" y="230"/>
                </a:lnTo>
                <a:lnTo>
                  <a:pt x="23" y="218"/>
                </a:lnTo>
                <a:lnTo>
                  <a:pt x="20" y="175"/>
                </a:lnTo>
                <a:lnTo>
                  <a:pt x="34" y="86"/>
                </a:lnTo>
                <a:lnTo>
                  <a:pt x="43" y="30"/>
                </a:lnTo>
                <a:lnTo>
                  <a:pt x="48" y="0"/>
                </a:lnTo>
                <a:lnTo>
                  <a:pt x="32" y="1"/>
                </a:lnTo>
                <a:lnTo>
                  <a:pt x="17" y="5"/>
                </a:lnTo>
                <a:lnTo>
                  <a:pt x="2" y="9"/>
                </a:lnTo>
                <a:lnTo>
                  <a:pt x="0" y="9"/>
                </a:lnTo>
                <a:close/>
              </a:path>
            </a:pathLst>
          </a:custGeom>
          <a:solidFill>
            <a:schemeClr val="tx1"/>
          </a:solidFill>
          <a:ln>
            <a:solidFill>
              <a:schemeClr val="tx1"/>
            </a:solidFill>
          </a:ln>
          <a:extLst/>
        </p:spPr>
        <p:txBody>
          <a:bodyPr/>
          <a:lstStyle/>
          <a:p>
            <a:endParaRPr lang="en-US">
              <a:latin typeface="Arial Narrow" panose="020B0606020202030204" pitchFamily="34" charset="0"/>
            </a:endParaRPr>
          </a:p>
        </p:txBody>
      </p:sp>
      <p:sp>
        <p:nvSpPr>
          <p:cNvPr id="398" name="Freeform 1413"/>
          <p:cNvSpPr>
            <a:spLocks/>
          </p:cNvSpPr>
          <p:nvPr/>
        </p:nvSpPr>
        <p:spPr bwMode="auto">
          <a:xfrm>
            <a:off x="6361047" y="4993154"/>
            <a:ext cx="81914" cy="301625"/>
          </a:xfrm>
          <a:custGeom>
            <a:avLst/>
            <a:gdLst>
              <a:gd name="T0" fmla="*/ 56 w 175"/>
              <a:gd name="T1" fmla="*/ 17 h 604"/>
              <a:gd name="T2" fmla="*/ 53 w 175"/>
              <a:gd name="T3" fmla="*/ 18 h 604"/>
              <a:gd name="T4" fmla="*/ 46 w 175"/>
              <a:gd name="T5" fmla="*/ 22 h 604"/>
              <a:gd name="T6" fmla="*/ 37 w 175"/>
              <a:gd name="T7" fmla="*/ 30 h 604"/>
              <a:gd name="T8" fmla="*/ 31 w 175"/>
              <a:gd name="T9" fmla="*/ 39 h 604"/>
              <a:gd name="T10" fmla="*/ 27 w 175"/>
              <a:gd name="T11" fmla="*/ 52 h 604"/>
              <a:gd name="T12" fmla="*/ 25 w 175"/>
              <a:gd name="T13" fmla="*/ 64 h 604"/>
              <a:gd name="T14" fmla="*/ 22 w 175"/>
              <a:gd name="T15" fmla="*/ 72 h 604"/>
              <a:gd name="T16" fmla="*/ 15 w 175"/>
              <a:gd name="T17" fmla="*/ 69 h 604"/>
              <a:gd name="T18" fmla="*/ 18 w 175"/>
              <a:gd name="T19" fmla="*/ 56 h 604"/>
              <a:gd name="T20" fmla="*/ 19 w 175"/>
              <a:gd name="T21" fmla="*/ 52 h 604"/>
              <a:gd name="T22" fmla="*/ 22 w 175"/>
              <a:gd name="T23" fmla="*/ 47 h 604"/>
              <a:gd name="T24" fmla="*/ 23 w 175"/>
              <a:gd name="T25" fmla="*/ 42 h 604"/>
              <a:gd name="T26" fmla="*/ 24 w 175"/>
              <a:gd name="T27" fmla="*/ 36 h 604"/>
              <a:gd name="T28" fmla="*/ 27 w 175"/>
              <a:gd name="T29" fmla="*/ 28 h 604"/>
              <a:gd name="T30" fmla="*/ 25 w 175"/>
              <a:gd name="T31" fmla="*/ 16 h 604"/>
              <a:gd name="T32" fmla="*/ 22 w 175"/>
              <a:gd name="T33" fmla="*/ 8 h 604"/>
              <a:gd name="T34" fmla="*/ 19 w 175"/>
              <a:gd name="T35" fmla="*/ 3 h 604"/>
              <a:gd name="T36" fmla="*/ 12 w 175"/>
              <a:gd name="T37" fmla="*/ 0 h 604"/>
              <a:gd name="T38" fmla="*/ 4 w 175"/>
              <a:gd name="T39" fmla="*/ 1 h 604"/>
              <a:gd name="T40" fmla="*/ 0 w 175"/>
              <a:gd name="T41" fmla="*/ 14 h 604"/>
              <a:gd name="T42" fmla="*/ 11 w 175"/>
              <a:gd name="T43" fmla="*/ 12 h 604"/>
              <a:gd name="T44" fmla="*/ 19 w 175"/>
              <a:gd name="T45" fmla="*/ 16 h 604"/>
              <a:gd name="T46" fmla="*/ 21 w 175"/>
              <a:gd name="T47" fmla="*/ 31 h 604"/>
              <a:gd name="T48" fmla="*/ 21 w 175"/>
              <a:gd name="T49" fmla="*/ 39 h 604"/>
              <a:gd name="T50" fmla="*/ 23 w 175"/>
              <a:gd name="T51" fmla="*/ 36 h 604"/>
              <a:gd name="T52" fmla="*/ 23 w 175"/>
              <a:gd name="T53" fmla="*/ 38 h 604"/>
              <a:gd name="T54" fmla="*/ 23 w 175"/>
              <a:gd name="T55" fmla="*/ 45 h 604"/>
              <a:gd name="T56" fmla="*/ 21 w 175"/>
              <a:gd name="T57" fmla="*/ 50 h 604"/>
              <a:gd name="T58" fmla="*/ 19 w 175"/>
              <a:gd name="T59" fmla="*/ 54 h 604"/>
              <a:gd name="T60" fmla="*/ 16 w 175"/>
              <a:gd name="T61" fmla="*/ 59 h 604"/>
              <a:gd name="T62" fmla="*/ 15 w 175"/>
              <a:gd name="T63" fmla="*/ 72 h 604"/>
              <a:gd name="T64" fmla="*/ 12 w 175"/>
              <a:gd name="T65" fmla="*/ 77 h 604"/>
              <a:gd name="T66" fmla="*/ 8 w 175"/>
              <a:gd name="T67" fmla="*/ 82 h 604"/>
              <a:gd name="T68" fmla="*/ 2 w 175"/>
              <a:gd name="T69" fmla="*/ 81 h 604"/>
              <a:gd name="T70" fmla="*/ 0 w 175"/>
              <a:gd name="T71" fmla="*/ 189 h 604"/>
              <a:gd name="T72" fmla="*/ 56 w 175"/>
              <a:gd name="T73" fmla="*/ 103 h 604"/>
              <a:gd name="T74" fmla="*/ 48 w 175"/>
              <a:gd name="T75" fmla="*/ 95 h 604"/>
              <a:gd name="T76" fmla="*/ 40 w 175"/>
              <a:gd name="T77" fmla="*/ 85 h 604"/>
              <a:gd name="T78" fmla="*/ 41 w 175"/>
              <a:gd name="T79" fmla="*/ 81 h 604"/>
              <a:gd name="T80" fmla="*/ 38 w 175"/>
              <a:gd name="T81" fmla="*/ 71 h 604"/>
              <a:gd name="T82" fmla="*/ 37 w 175"/>
              <a:gd name="T83" fmla="*/ 61 h 604"/>
              <a:gd name="T84" fmla="*/ 39 w 175"/>
              <a:gd name="T85" fmla="*/ 50 h 604"/>
              <a:gd name="T86" fmla="*/ 41 w 175"/>
              <a:gd name="T87" fmla="*/ 50 h 604"/>
              <a:gd name="T88" fmla="*/ 47 w 175"/>
              <a:gd name="T89" fmla="*/ 45 h 604"/>
              <a:gd name="T90" fmla="*/ 50 w 175"/>
              <a:gd name="T91" fmla="*/ 47 h 604"/>
              <a:gd name="T92" fmla="*/ 56 w 175"/>
              <a:gd name="T93" fmla="*/ 46 h 6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5" h="604">
                <a:moveTo>
                  <a:pt x="175" y="147"/>
                </a:moveTo>
                <a:lnTo>
                  <a:pt x="175" y="55"/>
                </a:lnTo>
                <a:lnTo>
                  <a:pt x="173" y="54"/>
                </a:lnTo>
                <a:lnTo>
                  <a:pt x="166" y="56"/>
                </a:lnTo>
                <a:lnTo>
                  <a:pt x="156" y="62"/>
                </a:lnTo>
                <a:lnTo>
                  <a:pt x="143" y="71"/>
                </a:lnTo>
                <a:lnTo>
                  <a:pt x="131" y="82"/>
                </a:lnTo>
                <a:lnTo>
                  <a:pt x="117" y="96"/>
                </a:lnTo>
                <a:lnTo>
                  <a:pt x="106" y="110"/>
                </a:lnTo>
                <a:lnTo>
                  <a:pt x="97" y="125"/>
                </a:lnTo>
                <a:lnTo>
                  <a:pt x="90" y="139"/>
                </a:lnTo>
                <a:lnTo>
                  <a:pt x="84" y="166"/>
                </a:lnTo>
                <a:lnTo>
                  <a:pt x="80" y="192"/>
                </a:lnTo>
                <a:lnTo>
                  <a:pt x="77" y="204"/>
                </a:lnTo>
                <a:lnTo>
                  <a:pt x="73" y="217"/>
                </a:lnTo>
                <a:lnTo>
                  <a:pt x="68" y="228"/>
                </a:lnTo>
                <a:lnTo>
                  <a:pt x="60" y="241"/>
                </a:lnTo>
                <a:lnTo>
                  <a:pt x="47" y="220"/>
                </a:lnTo>
                <a:lnTo>
                  <a:pt x="49" y="187"/>
                </a:lnTo>
                <a:lnTo>
                  <a:pt x="56" y="179"/>
                </a:lnTo>
                <a:lnTo>
                  <a:pt x="58" y="173"/>
                </a:lnTo>
                <a:lnTo>
                  <a:pt x="59" y="166"/>
                </a:lnTo>
                <a:lnTo>
                  <a:pt x="65" y="159"/>
                </a:lnTo>
                <a:lnTo>
                  <a:pt x="68" y="150"/>
                </a:lnTo>
                <a:lnTo>
                  <a:pt x="71" y="142"/>
                </a:lnTo>
                <a:lnTo>
                  <a:pt x="72" y="135"/>
                </a:lnTo>
                <a:lnTo>
                  <a:pt x="74" y="124"/>
                </a:lnTo>
                <a:lnTo>
                  <a:pt x="76" y="116"/>
                </a:lnTo>
                <a:lnTo>
                  <a:pt x="82" y="104"/>
                </a:lnTo>
                <a:lnTo>
                  <a:pt x="84" y="89"/>
                </a:lnTo>
                <a:lnTo>
                  <a:pt x="83" y="62"/>
                </a:lnTo>
                <a:lnTo>
                  <a:pt x="79" y="52"/>
                </a:lnTo>
                <a:lnTo>
                  <a:pt x="75" y="45"/>
                </a:lnTo>
                <a:lnTo>
                  <a:pt x="68" y="25"/>
                </a:lnTo>
                <a:lnTo>
                  <a:pt x="64" y="17"/>
                </a:lnTo>
                <a:lnTo>
                  <a:pt x="58" y="9"/>
                </a:lnTo>
                <a:lnTo>
                  <a:pt x="49" y="4"/>
                </a:lnTo>
                <a:lnTo>
                  <a:pt x="39" y="0"/>
                </a:lnTo>
                <a:lnTo>
                  <a:pt x="24" y="0"/>
                </a:lnTo>
                <a:lnTo>
                  <a:pt x="11" y="3"/>
                </a:lnTo>
                <a:lnTo>
                  <a:pt x="0" y="6"/>
                </a:lnTo>
                <a:lnTo>
                  <a:pt x="0" y="45"/>
                </a:lnTo>
                <a:lnTo>
                  <a:pt x="14" y="42"/>
                </a:lnTo>
                <a:lnTo>
                  <a:pt x="33" y="38"/>
                </a:lnTo>
                <a:lnTo>
                  <a:pt x="54" y="35"/>
                </a:lnTo>
                <a:lnTo>
                  <a:pt x="59" y="51"/>
                </a:lnTo>
                <a:lnTo>
                  <a:pt x="68" y="66"/>
                </a:lnTo>
                <a:lnTo>
                  <a:pt x="66" y="98"/>
                </a:lnTo>
                <a:lnTo>
                  <a:pt x="65" y="133"/>
                </a:lnTo>
                <a:lnTo>
                  <a:pt x="67" y="125"/>
                </a:lnTo>
                <a:lnTo>
                  <a:pt x="69" y="114"/>
                </a:lnTo>
                <a:lnTo>
                  <a:pt x="72" y="113"/>
                </a:lnTo>
                <a:lnTo>
                  <a:pt x="73" y="115"/>
                </a:lnTo>
                <a:lnTo>
                  <a:pt x="73" y="121"/>
                </a:lnTo>
                <a:lnTo>
                  <a:pt x="72" y="135"/>
                </a:lnTo>
                <a:lnTo>
                  <a:pt x="71" y="142"/>
                </a:lnTo>
                <a:lnTo>
                  <a:pt x="68" y="150"/>
                </a:lnTo>
                <a:lnTo>
                  <a:pt x="65" y="159"/>
                </a:lnTo>
                <a:lnTo>
                  <a:pt x="59" y="166"/>
                </a:lnTo>
                <a:lnTo>
                  <a:pt x="58" y="173"/>
                </a:lnTo>
                <a:lnTo>
                  <a:pt x="56" y="179"/>
                </a:lnTo>
                <a:lnTo>
                  <a:pt x="49" y="187"/>
                </a:lnTo>
                <a:lnTo>
                  <a:pt x="47" y="220"/>
                </a:lnTo>
                <a:lnTo>
                  <a:pt x="46" y="229"/>
                </a:lnTo>
                <a:lnTo>
                  <a:pt x="42" y="237"/>
                </a:lnTo>
                <a:lnTo>
                  <a:pt x="39" y="244"/>
                </a:lnTo>
                <a:lnTo>
                  <a:pt x="34" y="251"/>
                </a:lnTo>
                <a:lnTo>
                  <a:pt x="24" y="260"/>
                </a:lnTo>
                <a:lnTo>
                  <a:pt x="16" y="266"/>
                </a:lnTo>
                <a:lnTo>
                  <a:pt x="7" y="258"/>
                </a:lnTo>
                <a:lnTo>
                  <a:pt x="0" y="252"/>
                </a:lnTo>
                <a:lnTo>
                  <a:pt x="0" y="601"/>
                </a:lnTo>
                <a:lnTo>
                  <a:pt x="175" y="604"/>
                </a:lnTo>
                <a:lnTo>
                  <a:pt x="175" y="329"/>
                </a:lnTo>
                <a:lnTo>
                  <a:pt x="173" y="333"/>
                </a:lnTo>
                <a:lnTo>
                  <a:pt x="151" y="301"/>
                </a:lnTo>
                <a:lnTo>
                  <a:pt x="139" y="285"/>
                </a:lnTo>
                <a:lnTo>
                  <a:pt x="125" y="270"/>
                </a:lnTo>
                <a:lnTo>
                  <a:pt x="128" y="265"/>
                </a:lnTo>
                <a:lnTo>
                  <a:pt x="128" y="259"/>
                </a:lnTo>
                <a:lnTo>
                  <a:pt x="124" y="235"/>
                </a:lnTo>
                <a:lnTo>
                  <a:pt x="120" y="225"/>
                </a:lnTo>
                <a:lnTo>
                  <a:pt x="118" y="215"/>
                </a:lnTo>
                <a:lnTo>
                  <a:pt x="116" y="193"/>
                </a:lnTo>
                <a:lnTo>
                  <a:pt x="117" y="175"/>
                </a:lnTo>
                <a:lnTo>
                  <a:pt x="122" y="158"/>
                </a:lnTo>
                <a:lnTo>
                  <a:pt x="124" y="159"/>
                </a:lnTo>
                <a:lnTo>
                  <a:pt x="127" y="158"/>
                </a:lnTo>
                <a:lnTo>
                  <a:pt x="135" y="155"/>
                </a:lnTo>
                <a:lnTo>
                  <a:pt x="147" y="143"/>
                </a:lnTo>
                <a:lnTo>
                  <a:pt x="152" y="147"/>
                </a:lnTo>
                <a:lnTo>
                  <a:pt x="157" y="148"/>
                </a:lnTo>
                <a:lnTo>
                  <a:pt x="168" y="149"/>
                </a:lnTo>
                <a:lnTo>
                  <a:pt x="175" y="147"/>
                </a:lnTo>
                <a:close/>
              </a:path>
            </a:pathLst>
          </a:custGeom>
          <a:solidFill>
            <a:schemeClr val="tx1"/>
          </a:solidFill>
          <a:ln>
            <a:solidFill>
              <a:schemeClr val="tx1"/>
            </a:solidFill>
          </a:ln>
          <a:extLst/>
        </p:spPr>
        <p:txBody>
          <a:bodyPr/>
          <a:lstStyle/>
          <a:p>
            <a:endParaRPr lang="en-US">
              <a:latin typeface="Arial Narrow" panose="020B0606020202030204" pitchFamily="34" charset="0"/>
            </a:endParaRPr>
          </a:p>
        </p:txBody>
      </p:sp>
      <p:sp>
        <p:nvSpPr>
          <p:cNvPr id="399" name="Freeform 1414"/>
          <p:cNvSpPr>
            <a:spLocks/>
          </p:cNvSpPr>
          <p:nvPr/>
        </p:nvSpPr>
        <p:spPr bwMode="auto">
          <a:xfrm>
            <a:off x="6431259" y="5597992"/>
            <a:ext cx="11702" cy="139700"/>
          </a:xfrm>
          <a:custGeom>
            <a:avLst/>
            <a:gdLst>
              <a:gd name="T0" fmla="*/ 8 w 23"/>
              <a:gd name="T1" fmla="*/ 88 h 279"/>
              <a:gd name="T2" fmla="*/ 8 w 23"/>
              <a:gd name="T3" fmla="*/ 0 h 279"/>
              <a:gd name="T4" fmla="*/ 3 w 23"/>
              <a:gd name="T5" fmla="*/ 1 h 279"/>
              <a:gd name="T6" fmla="*/ 3 w 23"/>
              <a:gd name="T7" fmla="*/ 10 h 279"/>
              <a:gd name="T8" fmla="*/ 2 w 23"/>
              <a:gd name="T9" fmla="*/ 19 h 279"/>
              <a:gd name="T10" fmla="*/ 1 w 23"/>
              <a:gd name="T11" fmla="*/ 27 h 279"/>
              <a:gd name="T12" fmla="*/ 0 w 23"/>
              <a:gd name="T13" fmla="*/ 36 h 279"/>
              <a:gd name="T14" fmla="*/ 0 w 23"/>
              <a:gd name="T15" fmla="*/ 45 h 279"/>
              <a:gd name="T16" fmla="*/ 0 w 23"/>
              <a:gd name="T17" fmla="*/ 54 h 279"/>
              <a:gd name="T18" fmla="*/ 1 w 23"/>
              <a:gd name="T19" fmla="*/ 62 h 279"/>
              <a:gd name="T20" fmla="*/ 2 w 23"/>
              <a:gd name="T21" fmla="*/ 71 h 279"/>
              <a:gd name="T22" fmla="*/ 5 w 23"/>
              <a:gd name="T23" fmla="*/ 79 h 279"/>
              <a:gd name="T24" fmla="*/ 7 w 23"/>
              <a:gd name="T25" fmla="*/ 87 h 279"/>
              <a:gd name="T26" fmla="*/ 8 w 23"/>
              <a:gd name="T27" fmla="*/ 88 h 2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 h="279">
                <a:moveTo>
                  <a:pt x="23" y="279"/>
                </a:moveTo>
                <a:lnTo>
                  <a:pt x="23" y="0"/>
                </a:lnTo>
                <a:lnTo>
                  <a:pt x="9" y="2"/>
                </a:lnTo>
                <a:lnTo>
                  <a:pt x="8" y="31"/>
                </a:lnTo>
                <a:lnTo>
                  <a:pt x="6" y="59"/>
                </a:lnTo>
                <a:lnTo>
                  <a:pt x="2" y="87"/>
                </a:lnTo>
                <a:lnTo>
                  <a:pt x="0" y="114"/>
                </a:lnTo>
                <a:lnTo>
                  <a:pt x="0" y="142"/>
                </a:lnTo>
                <a:lnTo>
                  <a:pt x="1" y="170"/>
                </a:lnTo>
                <a:lnTo>
                  <a:pt x="4" y="197"/>
                </a:lnTo>
                <a:lnTo>
                  <a:pt x="7" y="224"/>
                </a:lnTo>
                <a:lnTo>
                  <a:pt x="14" y="251"/>
                </a:lnTo>
                <a:lnTo>
                  <a:pt x="21" y="277"/>
                </a:lnTo>
                <a:lnTo>
                  <a:pt x="23" y="279"/>
                </a:lnTo>
                <a:close/>
              </a:path>
            </a:pathLst>
          </a:custGeom>
          <a:solidFill>
            <a:schemeClr val="tx1"/>
          </a:solidFill>
          <a:ln>
            <a:solidFill>
              <a:schemeClr val="tx1"/>
            </a:solidFill>
          </a:ln>
          <a:extLst/>
        </p:spPr>
        <p:txBody>
          <a:bodyPr/>
          <a:lstStyle/>
          <a:p>
            <a:endParaRPr lang="en-US">
              <a:latin typeface="Arial Narrow" panose="020B0606020202030204" pitchFamily="34" charset="0"/>
            </a:endParaRPr>
          </a:p>
        </p:txBody>
      </p:sp>
      <p:sp>
        <p:nvSpPr>
          <p:cNvPr id="400" name="Freeform 1415"/>
          <p:cNvSpPr>
            <a:spLocks/>
          </p:cNvSpPr>
          <p:nvPr/>
        </p:nvSpPr>
        <p:spPr bwMode="auto">
          <a:xfrm>
            <a:off x="6387376" y="5594817"/>
            <a:ext cx="55584" cy="180975"/>
          </a:xfrm>
          <a:custGeom>
            <a:avLst/>
            <a:gdLst>
              <a:gd name="T0" fmla="*/ 38 w 118"/>
              <a:gd name="T1" fmla="*/ 114 h 361"/>
              <a:gd name="T2" fmla="*/ 38 w 118"/>
              <a:gd name="T3" fmla="*/ 91 h 361"/>
              <a:gd name="T4" fmla="*/ 38 w 118"/>
              <a:gd name="T5" fmla="*/ 91 h 361"/>
              <a:gd name="T6" fmla="*/ 37 w 118"/>
              <a:gd name="T7" fmla="*/ 89 h 361"/>
              <a:gd name="T8" fmla="*/ 35 w 118"/>
              <a:gd name="T9" fmla="*/ 80 h 361"/>
              <a:gd name="T10" fmla="*/ 33 w 118"/>
              <a:gd name="T11" fmla="*/ 72 h 361"/>
              <a:gd name="T12" fmla="*/ 31 w 118"/>
              <a:gd name="T13" fmla="*/ 63 h 361"/>
              <a:gd name="T14" fmla="*/ 31 w 118"/>
              <a:gd name="T15" fmla="*/ 55 h 361"/>
              <a:gd name="T16" fmla="*/ 30 w 118"/>
              <a:gd name="T17" fmla="*/ 46 h 361"/>
              <a:gd name="T18" fmla="*/ 31 w 118"/>
              <a:gd name="T19" fmla="*/ 37 h 361"/>
              <a:gd name="T20" fmla="*/ 31 w 118"/>
              <a:gd name="T21" fmla="*/ 28 h 361"/>
              <a:gd name="T22" fmla="*/ 33 w 118"/>
              <a:gd name="T23" fmla="*/ 19 h 361"/>
              <a:gd name="T24" fmla="*/ 33 w 118"/>
              <a:gd name="T25" fmla="*/ 11 h 361"/>
              <a:gd name="T26" fmla="*/ 33 w 118"/>
              <a:gd name="T27" fmla="*/ 2 h 361"/>
              <a:gd name="T28" fmla="*/ 0 w 118"/>
              <a:gd name="T29" fmla="*/ 0 h 361"/>
              <a:gd name="T30" fmla="*/ 0 w 118"/>
              <a:gd name="T31" fmla="*/ 7 h 361"/>
              <a:gd name="T32" fmla="*/ 1 w 118"/>
              <a:gd name="T33" fmla="*/ 14 h 361"/>
              <a:gd name="T34" fmla="*/ 3 w 118"/>
              <a:gd name="T35" fmla="*/ 26 h 361"/>
              <a:gd name="T36" fmla="*/ 6 w 118"/>
              <a:gd name="T37" fmla="*/ 39 h 361"/>
              <a:gd name="T38" fmla="*/ 9 w 118"/>
              <a:gd name="T39" fmla="*/ 50 h 361"/>
              <a:gd name="T40" fmla="*/ 13 w 118"/>
              <a:gd name="T41" fmla="*/ 59 h 361"/>
              <a:gd name="T42" fmla="*/ 15 w 118"/>
              <a:gd name="T43" fmla="*/ 70 h 361"/>
              <a:gd name="T44" fmla="*/ 14 w 118"/>
              <a:gd name="T45" fmla="*/ 72 h 361"/>
              <a:gd name="T46" fmla="*/ 14 w 118"/>
              <a:gd name="T47" fmla="*/ 75 h 361"/>
              <a:gd name="T48" fmla="*/ 14 w 118"/>
              <a:gd name="T49" fmla="*/ 77 h 361"/>
              <a:gd name="T50" fmla="*/ 14 w 118"/>
              <a:gd name="T51" fmla="*/ 80 h 361"/>
              <a:gd name="T52" fmla="*/ 14 w 118"/>
              <a:gd name="T53" fmla="*/ 83 h 361"/>
              <a:gd name="T54" fmla="*/ 15 w 118"/>
              <a:gd name="T55" fmla="*/ 86 h 361"/>
              <a:gd name="T56" fmla="*/ 20 w 118"/>
              <a:gd name="T57" fmla="*/ 96 h 361"/>
              <a:gd name="T58" fmla="*/ 23 w 118"/>
              <a:gd name="T59" fmla="*/ 101 h 361"/>
              <a:gd name="T60" fmla="*/ 27 w 118"/>
              <a:gd name="T61" fmla="*/ 107 h 361"/>
              <a:gd name="T62" fmla="*/ 30 w 118"/>
              <a:gd name="T63" fmla="*/ 111 h 361"/>
              <a:gd name="T64" fmla="*/ 33 w 118"/>
              <a:gd name="T65" fmla="*/ 112 h 361"/>
              <a:gd name="T66" fmla="*/ 35 w 118"/>
              <a:gd name="T67" fmla="*/ 114 h 361"/>
              <a:gd name="T68" fmla="*/ 38 w 118"/>
              <a:gd name="T69" fmla="*/ 114 h 3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8" h="361">
                <a:moveTo>
                  <a:pt x="118" y="361"/>
                </a:moveTo>
                <a:lnTo>
                  <a:pt x="118" y="289"/>
                </a:lnTo>
                <a:lnTo>
                  <a:pt x="118" y="288"/>
                </a:lnTo>
                <a:lnTo>
                  <a:pt x="116" y="281"/>
                </a:lnTo>
                <a:lnTo>
                  <a:pt x="108" y="254"/>
                </a:lnTo>
                <a:lnTo>
                  <a:pt x="102" y="227"/>
                </a:lnTo>
                <a:lnTo>
                  <a:pt x="97" y="201"/>
                </a:lnTo>
                <a:lnTo>
                  <a:pt x="95" y="174"/>
                </a:lnTo>
                <a:lnTo>
                  <a:pt x="94" y="146"/>
                </a:lnTo>
                <a:lnTo>
                  <a:pt x="95" y="118"/>
                </a:lnTo>
                <a:lnTo>
                  <a:pt x="97" y="90"/>
                </a:lnTo>
                <a:lnTo>
                  <a:pt x="101" y="61"/>
                </a:lnTo>
                <a:lnTo>
                  <a:pt x="102" y="35"/>
                </a:lnTo>
                <a:lnTo>
                  <a:pt x="104" y="6"/>
                </a:lnTo>
                <a:lnTo>
                  <a:pt x="0" y="0"/>
                </a:lnTo>
                <a:lnTo>
                  <a:pt x="1" y="23"/>
                </a:lnTo>
                <a:lnTo>
                  <a:pt x="2" y="43"/>
                </a:lnTo>
                <a:lnTo>
                  <a:pt x="10" y="83"/>
                </a:lnTo>
                <a:lnTo>
                  <a:pt x="19" y="122"/>
                </a:lnTo>
                <a:lnTo>
                  <a:pt x="29" y="159"/>
                </a:lnTo>
                <a:lnTo>
                  <a:pt x="39" y="188"/>
                </a:lnTo>
                <a:lnTo>
                  <a:pt x="46" y="221"/>
                </a:lnTo>
                <a:lnTo>
                  <a:pt x="45" y="227"/>
                </a:lnTo>
                <a:lnTo>
                  <a:pt x="42" y="237"/>
                </a:lnTo>
                <a:lnTo>
                  <a:pt x="42" y="245"/>
                </a:lnTo>
                <a:lnTo>
                  <a:pt x="42" y="253"/>
                </a:lnTo>
                <a:lnTo>
                  <a:pt x="44" y="262"/>
                </a:lnTo>
                <a:lnTo>
                  <a:pt x="48" y="273"/>
                </a:lnTo>
                <a:lnTo>
                  <a:pt x="63" y="305"/>
                </a:lnTo>
                <a:lnTo>
                  <a:pt x="71" y="320"/>
                </a:lnTo>
                <a:lnTo>
                  <a:pt x="83" y="340"/>
                </a:lnTo>
                <a:lnTo>
                  <a:pt x="92" y="351"/>
                </a:lnTo>
                <a:lnTo>
                  <a:pt x="101" y="356"/>
                </a:lnTo>
                <a:lnTo>
                  <a:pt x="110" y="361"/>
                </a:lnTo>
                <a:lnTo>
                  <a:pt x="118" y="361"/>
                </a:lnTo>
                <a:close/>
              </a:path>
            </a:pathLst>
          </a:custGeom>
          <a:solidFill>
            <a:schemeClr val="tx1"/>
          </a:solidFill>
          <a:ln>
            <a:solidFill>
              <a:schemeClr val="tx1"/>
            </a:solidFill>
          </a:ln>
          <a:extLst/>
        </p:spPr>
        <p:txBody>
          <a:bodyPr/>
          <a:lstStyle/>
          <a:p>
            <a:endParaRPr lang="en-US">
              <a:latin typeface="Arial Narrow" panose="020B0606020202030204" pitchFamily="34" charset="0"/>
            </a:endParaRPr>
          </a:p>
        </p:txBody>
      </p:sp>
      <p:sp>
        <p:nvSpPr>
          <p:cNvPr id="401" name="Freeform 1416"/>
          <p:cNvSpPr>
            <a:spLocks/>
          </p:cNvSpPr>
          <p:nvPr/>
        </p:nvSpPr>
        <p:spPr bwMode="auto">
          <a:xfrm>
            <a:off x="6241102" y="4967754"/>
            <a:ext cx="119945" cy="327025"/>
          </a:xfrm>
          <a:custGeom>
            <a:avLst/>
            <a:gdLst>
              <a:gd name="T0" fmla="*/ 81 w 254"/>
              <a:gd name="T1" fmla="*/ 17 h 648"/>
              <a:gd name="T2" fmla="*/ 67 w 254"/>
              <a:gd name="T3" fmla="*/ 24 h 648"/>
              <a:gd name="T4" fmla="*/ 60 w 254"/>
              <a:gd name="T5" fmla="*/ 39 h 648"/>
              <a:gd name="T6" fmla="*/ 59 w 254"/>
              <a:gd name="T7" fmla="*/ 45 h 648"/>
              <a:gd name="T8" fmla="*/ 59 w 254"/>
              <a:gd name="T9" fmla="*/ 55 h 648"/>
              <a:gd name="T10" fmla="*/ 65 w 254"/>
              <a:gd name="T11" fmla="*/ 62 h 648"/>
              <a:gd name="T12" fmla="*/ 63 w 254"/>
              <a:gd name="T13" fmla="*/ 77 h 648"/>
              <a:gd name="T14" fmla="*/ 56 w 254"/>
              <a:gd name="T15" fmla="*/ 89 h 648"/>
              <a:gd name="T16" fmla="*/ 23 w 254"/>
              <a:gd name="T17" fmla="*/ 91 h 648"/>
              <a:gd name="T18" fmla="*/ 13 w 254"/>
              <a:gd name="T19" fmla="*/ 81 h 648"/>
              <a:gd name="T20" fmla="*/ 8 w 254"/>
              <a:gd name="T21" fmla="*/ 77 h 648"/>
              <a:gd name="T22" fmla="*/ 14 w 254"/>
              <a:gd name="T23" fmla="*/ 67 h 648"/>
              <a:gd name="T24" fmla="*/ 18 w 254"/>
              <a:gd name="T25" fmla="*/ 58 h 648"/>
              <a:gd name="T26" fmla="*/ 23 w 254"/>
              <a:gd name="T27" fmla="*/ 55 h 648"/>
              <a:gd name="T28" fmla="*/ 25 w 254"/>
              <a:gd name="T29" fmla="*/ 49 h 648"/>
              <a:gd name="T30" fmla="*/ 24 w 254"/>
              <a:gd name="T31" fmla="*/ 44 h 648"/>
              <a:gd name="T32" fmla="*/ 29 w 254"/>
              <a:gd name="T33" fmla="*/ 31 h 648"/>
              <a:gd name="T34" fmla="*/ 29 w 254"/>
              <a:gd name="T35" fmla="*/ 19 h 648"/>
              <a:gd name="T36" fmla="*/ 25 w 254"/>
              <a:gd name="T37" fmla="*/ 12 h 648"/>
              <a:gd name="T38" fmla="*/ 8 w 254"/>
              <a:gd name="T39" fmla="*/ 2 h 648"/>
              <a:gd name="T40" fmla="*/ 0 w 254"/>
              <a:gd name="T41" fmla="*/ 9 h 648"/>
              <a:gd name="T42" fmla="*/ 6 w 254"/>
              <a:gd name="T43" fmla="*/ 11 h 648"/>
              <a:gd name="T44" fmla="*/ 15 w 254"/>
              <a:gd name="T45" fmla="*/ 14 h 648"/>
              <a:gd name="T46" fmla="*/ 25 w 254"/>
              <a:gd name="T47" fmla="*/ 23 h 648"/>
              <a:gd name="T48" fmla="*/ 21 w 254"/>
              <a:gd name="T49" fmla="*/ 42 h 648"/>
              <a:gd name="T50" fmla="*/ 22 w 254"/>
              <a:gd name="T51" fmla="*/ 44 h 648"/>
              <a:gd name="T52" fmla="*/ 25 w 254"/>
              <a:gd name="T53" fmla="*/ 45 h 648"/>
              <a:gd name="T54" fmla="*/ 24 w 254"/>
              <a:gd name="T55" fmla="*/ 53 h 648"/>
              <a:gd name="T56" fmla="*/ 21 w 254"/>
              <a:gd name="T57" fmla="*/ 55 h 648"/>
              <a:gd name="T58" fmla="*/ 17 w 254"/>
              <a:gd name="T59" fmla="*/ 60 h 648"/>
              <a:gd name="T60" fmla="*/ 12 w 254"/>
              <a:gd name="T61" fmla="*/ 71 h 648"/>
              <a:gd name="T62" fmla="*/ 8 w 254"/>
              <a:gd name="T63" fmla="*/ 81 h 648"/>
              <a:gd name="T64" fmla="*/ 4 w 254"/>
              <a:gd name="T65" fmla="*/ 88 h 648"/>
              <a:gd name="T66" fmla="*/ 0 w 254"/>
              <a:gd name="T67" fmla="*/ 205 h 648"/>
              <a:gd name="T68" fmla="*/ 81 w 254"/>
              <a:gd name="T69" fmla="*/ 94 h 648"/>
              <a:gd name="T70" fmla="*/ 67 w 254"/>
              <a:gd name="T71" fmla="*/ 85 h 648"/>
              <a:gd name="T72" fmla="*/ 67 w 254"/>
              <a:gd name="T73" fmla="*/ 68 h 648"/>
              <a:gd name="T74" fmla="*/ 60 w 254"/>
              <a:gd name="T75" fmla="*/ 58 h 648"/>
              <a:gd name="T76" fmla="*/ 59 w 254"/>
              <a:gd name="T77" fmla="*/ 46 h 648"/>
              <a:gd name="T78" fmla="*/ 61 w 254"/>
              <a:gd name="T79" fmla="*/ 44 h 648"/>
              <a:gd name="T80" fmla="*/ 63 w 254"/>
              <a:gd name="T81" fmla="*/ 50 h 648"/>
              <a:gd name="T82" fmla="*/ 66 w 254"/>
              <a:gd name="T83" fmla="*/ 52 h 648"/>
              <a:gd name="T84" fmla="*/ 68 w 254"/>
              <a:gd name="T85" fmla="*/ 47 h 648"/>
              <a:gd name="T86" fmla="*/ 70 w 254"/>
              <a:gd name="T87" fmla="*/ 33 h 648"/>
              <a:gd name="T88" fmla="*/ 79 w 254"/>
              <a:gd name="T89" fmla="*/ 30 h 6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4" h="648">
                <a:moveTo>
                  <a:pt x="254" y="92"/>
                </a:moveTo>
                <a:lnTo>
                  <a:pt x="254" y="53"/>
                </a:lnTo>
                <a:lnTo>
                  <a:pt x="250" y="54"/>
                </a:lnTo>
                <a:lnTo>
                  <a:pt x="236" y="60"/>
                </a:lnTo>
                <a:lnTo>
                  <a:pt x="223" y="68"/>
                </a:lnTo>
                <a:lnTo>
                  <a:pt x="209" y="77"/>
                </a:lnTo>
                <a:lnTo>
                  <a:pt x="198" y="88"/>
                </a:lnTo>
                <a:lnTo>
                  <a:pt x="185" y="103"/>
                </a:lnTo>
                <a:lnTo>
                  <a:pt x="186" y="124"/>
                </a:lnTo>
                <a:lnTo>
                  <a:pt x="188" y="132"/>
                </a:lnTo>
                <a:lnTo>
                  <a:pt x="185" y="137"/>
                </a:lnTo>
                <a:lnTo>
                  <a:pt x="183" y="140"/>
                </a:lnTo>
                <a:lnTo>
                  <a:pt x="182" y="145"/>
                </a:lnTo>
                <a:lnTo>
                  <a:pt x="182" y="161"/>
                </a:lnTo>
                <a:lnTo>
                  <a:pt x="183" y="173"/>
                </a:lnTo>
                <a:lnTo>
                  <a:pt x="185" y="181"/>
                </a:lnTo>
                <a:lnTo>
                  <a:pt x="193" y="192"/>
                </a:lnTo>
                <a:lnTo>
                  <a:pt x="201" y="195"/>
                </a:lnTo>
                <a:lnTo>
                  <a:pt x="209" y="214"/>
                </a:lnTo>
                <a:lnTo>
                  <a:pt x="199" y="242"/>
                </a:lnTo>
                <a:lnTo>
                  <a:pt x="195" y="243"/>
                </a:lnTo>
                <a:lnTo>
                  <a:pt x="192" y="246"/>
                </a:lnTo>
                <a:lnTo>
                  <a:pt x="185" y="255"/>
                </a:lnTo>
                <a:lnTo>
                  <a:pt x="172" y="279"/>
                </a:lnTo>
                <a:lnTo>
                  <a:pt x="103" y="304"/>
                </a:lnTo>
                <a:lnTo>
                  <a:pt x="88" y="297"/>
                </a:lnTo>
                <a:lnTo>
                  <a:pt x="70" y="287"/>
                </a:lnTo>
                <a:lnTo>
                  <a:pt x="52" y="274"/>
                </a:lnTo>
                <a:lnTo>
                  <a:pt x="39" y="262"/>
                </a:lnTo>
                <a:lnTo>
                  <a:pt x="39" y="254"/>
                </a:lnTo>
                <a:lnTo>
                  <a:pt x="37" y="248"/>
                </a:lnTo>
                <a:lnTo>
                  <a:pt x="32" y="245"/>
                </a:lnTo>
                <a:lnTo>
                  <a:pt x="25" y="241"/>
                </a:lnTo>
                <a:lnTo>
                  <a:pt x="31" y="233"/>
                </a:lnTo>
                <a:lnTo>
                  <a:pt x="37" y="223"/>
                </a:lnTo>
                <a:lnTo>
                  <a:pt x="42" y="212"/>
                </a:lnTo>
                <a:lnTo>
                  <a:pt x="46" y="202"/>
                </a:lnTo>
                <a:lnTo>
                  <a:pt x="53" y="189"/>
                </a:lnTo>
                <a:lnTo>
                  <a:pt x="56" y="181"/>
                </a:lnTo>
                <a:lnTo>
                  <a:pt x="57" y="172"/>
                </a:lnTo>
                <a:lnTo>
                  <a:pt x="65" y="173"/>
                </a:lnTo>
                <a:lnTo>
                  <a:pt x="71" y="172"/>
                </a:lnTo>
                <a:lnTo>
                  <a:pt x="73" y="171"/>
                </a:lnTo>
                <a:lnTo>
                  <a:pt x="75" y="168"/>
                </a:lnTo>
                <a:lnTo>
                  <a:pt x="78" y="154"/>
                </a:lnTo>
                <a:lnTo>
                  <a:pt x="79" y="147"/>
                </a:lnTo>
                <a:lnTo>
                  <a:pt x="78" y="141"/>
                </a:lnTo>
                <a:lnTo>
                  <a:pt x="74" y="137"/>
                </a:lnTo>
                <a:lnTo>
                  <a:pt x="69" y="137"/>
                </a:lnTo>
                <a:lnTo>
                  <a:pt x="84" y="107"/>
                </a:lnTo>
                <a:lnTo>
                  <a:pt x="89" y="97"/>
                </a:lnTo>
                <a:lnTo>
                  <a:pt x="91" y="87"/>
                </a:lnTo>
                <a:lnTo>
                  <a:pt x="89" y="71"/>
                </a:lnTo>
                <a:lnTo>
                  <a:pt x="89" y="59"/>
                </a:lnTo>
                <a:lnTo>
                  <a:pt x="87" y="48"/>
                </a:lnTo>
                <a:lnTo>
                  <a:pt x="83" y="44"/>
                </a:lnTo>
                <a:lnTo>
                  <a:pt x="78" y="39"/>
                </a:lnTo>
                <a:lnTo>
                  <a:pt x="62" y="26"/>
                </a:lnTo>
                <a:lnTo>
                  <a:pt x="38" y="11"/>
                </a:lnTo>
                <a:lnTo>
                  <a:pt x="24" y="5"/>
                </a:lnTo>
                <a:lnTo>
                  <a:pt x="11" y="1"/>
                </a:lnTo>
                <a:lnTo>
                  <a:pt x="0" y="0"/>
                </a:lnTo>
                <a:lnTo>
                  <a:pt x="0" y="29"/>
                </a:lnTo>
                <a:lnTo>
                  <a:pt x="4" y="29"/>
                </a:lnTo>
                <a:lnTo>
                  <a:pt x="13" y="31"/>
                </a:lnTo>
                <a:lnTo>
                  <a:pt x="20" y="36"/>
                </a:lnTo>
                <a:lnTo>
                  <a:pt x="25" y="42"/>
                </a:lnTo>
                <a:lnTo>
                  <a:pt x="41" y="42"/>
                </a:lnTo>
                <a:lnTo>
                  <a:pt x="46" y="43"/>
                </a:lnTo>
                <a:lnTo>
                  <a:pt x="50" y="44"/>
                </a:lnTo>
                <a:lnTo>
                  <a:pt x="59" y="54"/>
                </a:lnTo>
                <a:lnTo>
                  <a:pt x="76" y="72"/>
                </a:lnTo>
                <a:lnTo>
                  <a:pt x="74" y="90"/>
                </a:lnTo>
                <a:lnTo>
                  <a:pt x="69" y="112"/>
                </a:lnTo>
                <a:lnTo>
                  <a:pt x="64" y="131"/>
                </a:lnTo>
                <a:lnTo>
                  <a:pt x="63" y="139"/>
                </a:lnTo>
                <a:lnTo>
                  <a:pt x="63" y="146"/>
                </a:lnTo>
                <a:lnTo>
                  <a:pt x="69" y="137"/>
                </a:lnTo>
                <a:lnTo>
                  <a:pt x="72" y="137"/>
                </a:lnTo>
                <a:lnTo>
                  <a:pt x="74" y="137"/>
                </a:lnTo>
                <a:lnTo>
                  <a:pt x="78" y="141"/>
                </a:lnTo>
                <a:lnTo>
                  <a:pt x="79" y="147"/>
                </a:lnTo>
                <a:lnTo>
                  <a:pt x="78" y="154"/>
                </a:lnTo>
                <a:lnTo>
                  <a:pt x="75" y="168"/>
                </a:lnTo>
                <a:lnTo>
                  <a:pt x="73" y="171"/>
                </a:lnTo>
                <a:lnTo>
                  <a:pt x="71" y="172"/>
                </a:lnTo>
                <a:lnTo>
                  <a:pt x="65" y="173"/>
                </a:lnTo>
                <a:lnTo>
                  <a:pt x="57" y="172"/>
                </a:lnTo>
                <a:lnTo>
                  <a:pt x="56" y="181"/>
                </a:lnTo>
                <a:lnTo>
                  <a:pt x="53" y="189"/>
                </a:lnTo>
                <a:lnTo>
                  <a:pt x="46" y="202"/>
                </a:lnTo>
                <a:lnTo>
                  <a:pt x="42" y="212"/>
                </a:lnTo>
                <a:lnTo>
                  <a:pt x="37" y="223"/>
                </a:lnTo>
                <a:lnTo>
                  <a:pt x="31" y="233"/>
                </a:lnTo>
                <a:lnTo>
                  <a:pt x="25" y="241"/>
                </a:lnTo>
                <a:lnTo>
                  <a:pt x="24" y="254"/>
                </a:lnTo>
                <a:lnTo>
                  <a:pt x="23" y="263"/>
                </a:lnTo>
                <a:lnTo>
                  <a:pt x="20" y="271"/>
                </a:lnTo>
                <a:lnTo>
                  <a:pt x="12" y="276"/>
                </a:lnTo>
                <a:lnTo>
                  <a:pt x="2" y="278"/>
                </a:lnTo>
                <a:lnTo>
                  <a:pt x="0" y="276"/>
                </a:lnTo>
                <a:lnTo>
                  <a:pt x="0" y="645"/>
                </a:lnTo>
                <a:lnTo>
                  <a:pt x="254" y="648"/>
                </a:lnTo>
                <a:lnTo>
                  <a:pt x="254" y="299"/>
                </a:lnTo>
                <a:lnTo>
                  <a:pt x="251" y="297"/>
                </a:lnTo>
                <a:lnTo>
                  <a:pt x="227" y="283"/>
                </a:lnTo>
                <a:lnTo>
                  <a:pt x="216" y="276"/>
                </a:lnTo>
                <a:lnTo>
                  <a:pt x="208" y="267"/>
                </a:lnTo>
                <a:lnTo>
                  <a:pt x="201" y="256"/>
                </a:lnTo>
                <a:lnTo>
                  <a:pt x="199" y="242"/>
                </a:lnTo>
                <a:lnTo>
                  <a:pt x="209" y="214"/>
                </a:lnTo>
                <a:lnTo>
                  <a:pt x="201" y="195"/>
                </a:lnTo>
                <a:lnTo>
                  <a:pt x="193" y="192"/>
                </a:lnTo>
                <a:lnTo>
                  <a:pt x="185" y="181"/>
                </a:lnTo>
                <a:lnTo>
                  <a:pt x="183" y="173"/>
                </a:lnTo>
                <a:lnTo>
                  <a:pt x="182" y="161"/>
                </a:lnTo>
                <a:lnTo>
                  <a:pt x="182" y="145"/>
                </a:lnTo>
                <a:lnTo>
                  <a:pt x="183" y="140"/>
                </a:lnTo>
                <a:lnTo>
                  <a:pt x="185" y="137"/>
                </a:lnTo>
                <a:lnTo>
                  <a:pt x="188" y="138"/>
                </a:lnTo>
                <a:lnTo>
                  <a:pt x="189" y="141"/>
                </a:lnTo>
                <a:lnTo>
                  <a:pt x="192" y="149"/>
                </a:lnTo>
                <a:lnTo>
                  <a:pt x="195" y="158"/>
                </a:lnTo>
                <a:lnTo>
                  <a:pt x="197" y="163"/>
                </a:lnTo>
                <a:lnTo>
                  <a:pt x="199" y="164"/>
                </a:lnTo>
                <a:lnTo>
                  <a:pt x="205" y="162"/>
                </a:lnTo>
                <a:lnTo>
                  <a:pt x="210" y="160"/>
                </a:lnTo>
                <a:lnTo>
                  <a:pt x="211" y="153"/>
                </a:lnTo>
                <a:lnTo>
                  <a:pt x="212" y="148"/>
                </a:lnTo>
                <a:lnTo>
                  <a:pt x="218" y="139"/>
                </a:lnTo>
                <a:lnTo>
                  <a:pt x="216" y="115"/>
                </a:lnTo>
                <a:lnTo>
                  <a:pt x="216" y="103"/>
                </a:lnTo>
                <a:lnTo>
                  <a:pt x="218" y="88"/>
                </a:lnTo>
                <a:lnTo>
                  <a:pt x="233" y="92"/>
                </a:lnTo>
                <a:lnTo>
                  <a:pt x="245" y="93"/>
                </a:lnTo>
                <a:lnTo>
                  <a:pt x="254" y="92"/>
                </a:lnTo>
                <a:close/>
              </a:path>
            </a:pathLst>
          </a:custGeom>
          <a:solidFill>
            <a:schemeClr val="tx1"/>
          </a:solidFill>
          <a:ln>
            <a:solidFill>
              <a:schemeClr val="tx1"/>
            </a:solidFill>
          </a:ln>
          <a:extLst/>
        </p:spPr>
        <p:txBody>
          <a:bodyPr/>
          <a:lstStyle/>
          <a:p>
            <a:endParaRPr lang="en-US">
              <a:latin typeface="Arial Narrow" panose="020B0606020202030204" pitchFamily="34" charset="0"/>
            </a:endParaRPr>
          </a:p>
        </p:txBody>
      </p:sp>
      <p:sp>
        <p:nvSpPr>
          <p:cNvPr id="402" name="Freeform 1417"/>
          <p:cNvSpPr>
            <a:spLocks/>
          </p:cNvSpPr>
          <p:nvPr/>
        </p:nvSpPr>
        <p:spPr bwMode="auto">
          <a:xfrm>
            <a:off x="6094827" y="4967754"/>
            <a:ext cx="147737" cy="323850"/>
          </a:xfrm>
          <a:custGeom>
            <a:avLst/>
            <a:gdLst>
              <a:gd name="T0" fmla="*/ 101 w 316"/>
              <a:gd name="T1" fmla="*/ 0 h 646"/>
              <a:gd name="T2" fmla="*/ 95 w 316"/>
              <a:gd name="T3" fmla="*/ 0 h 646"/>
              <a:gd name="T4" fmla="*/ 87 w 316"/>
              <a:gd name="T5" fmla="*/ 3 h 646"/>
              <a:gd name="T6" fmla="*/ 83 w 316"/>
              <a:gd name="T7" fmla="*/ 8 h 646"/>
              <a:gd name="T8" fmla="*/ 79 w 316"/>
              <a:gd name="T9" fmla="*/ 23 h 646"/>
              <a:gd name="T10" fmla="*/ 80 w 316"/>
              <a:gd name="T11" fmla="*/ 33 h 646"/>
              <a:gd name="T12" fmla="*/ 76 w 316"/>
              <a:gd name="T13" fmla="*/ 36 h 646"/>
              <a:gd name="T14" fmla="*/ 77 w 316"/>
              <a:gd name="T15" fmla="*/ 42 h 646"/>
              <a:gd name="T16" fmla="*/ 80 w 316"/>
              <a:gd name="T17" fmla="*/ 48 h 646"/>
              <a:gd name="T18" fmla="*/ 81 w 316"/>
              <a:gd name="T19" fmla="*/ 49 h 646"/>
              <a:gd name="T20" fmla="*/ 78 w 316"/>
              <a:gd name="T21" fmla="*/ 67 h 646"/>
              <a:gd name="T22" fmla="*/ 76 w 316"/>
              <a:gd name="T23" fmla="*/ 71 h 646"/>
              <a:gd name="T24" fmla="*/ 70 w 316"/>
              <a:gd name="T25" fmla="*/ 74 h 646"/>
              <a:gd name="T26" fmla="*/ 45 w 316"/>
              <a:gd name="T27" fmla="*/ 92 h 646"/>
              <a:gd name="T28" fmla="*/ 43 w 316"/>
              <a:gd name="T29" fmla="*/ 87 h 646"/>
              <a:gd name="T30" fmla="*/ 39 w 316"/>
              <a:gd name="T31" fmla="*/ 82 h 646"/>
              <a:gd name="T32" fmla="*/ 36 w 316"/>
              <a:gd name="T33" fmla="*/ 78 h 646"/>
              <a:gd name="T34" fmla="*/ 36 w 316"/>
              <a:gd name="T35" fmla="*/ 73 h 646"/>
              <a:gd name="T36" fmla="*/ 36 w 316"/>
              <a:gd name="T37" fmla="*/ 66 h 646"/>
              <a:gd name="T38" fmla="*/ 32 w 316"/>
              <a:gd name="T39" fmla="*/ 58 h 646"/>
              <a:gd name="T40" fmla="*/ 27 w 316"/>
              <a:gd name="T41" fmla="*/ 48 h 646"/>
              <a:gd name="T42" fmla="*/ 19 w 316"/>
              <a:gd name="T43" fmla="*/ 39 h 646"/>
              <a:gd name="T44" fmla="*/ 14 w 316"/>
              <a:gd name="T45" fmla="*/ 37 h 646"/>
              <a:gd name="T46" fmla="*/ 9 w 316"/>
              <a:gd name="T47" fmla="*/ 37 h 646"/>
              <a:gd name="T48" fmla="*/ 2 w 316"/>
              <a:gd name="T49" fmla="*/ 35 h 646"/>
              <a:gd name="T50" fmla="*/ 0 w 316"/>
              <a:gd name="T51" fmla="*/ 45 h 646"/>
              <a:gd name="T52" fmla="*/ 11 w 316"/>
              <a:gd name="T53" fmla="*/ 62 h 646"/>
              <a:gd name="T54" fmla="*/ 17 w 316"/>
              <a:gd name="T55" fmla="*/ 66 h 646"/>
              <a:gd name="T56" fmla="*/ 20 w 316"/>
              <a:gd name="T57" fmla="*/ 76 h 646"/>
              <a:gd name="T58" fmla="*/ 20 w 316"/>
              <a:gd name="T59" fmla="*/ 84 h 646"/>
              <a:gd name="T60" fmla="*/ 18 w 316"/>
              <a:gd name="T61" fmla="*/ 89 h 646"/>
              <a:gd name="T62" fmla="*/ 12 w 316"/>
              <a:gd name="T63" fmla="*/ 94 h 646"/>
              <a:gd name="T64" fmla="*/ 14 w 316"/>
              <a:gd name="T65" fmla="*/ 100 h 646"/>
              <a:gd name="T66" fmla="*/ 16 w 316"/>
              <a:gd name="T67" fmla="*/ 107 h 646"/>
              <a:gd name="T68" fmla="*/ 10 w 316"/>
              <a:gd name="T69" fmla="*/ 111 h 646"/>
              <a:gd name="T70" fmla="*/ 2 w 316"/>
              <a:gd name="T71" fmla="*/ 116 h 646"/>
              <a:gd name="T72" fmla="*/ 0 w 316"/>
              <a:gd name="T73" fmla="*/ 202 h 646"/>
              <a:gd name="T74" fmla="*/ 101 w 316"/>
              <a:gd name="T75" fmla="*/ 87 h 646"/>
              <a:gd name="T76" fmla="*/ 93 w 316"/>
              <a:gd name="T77" fmla="*/ 79 h 646"/>
              <a:gd name="T78" fmla="*/ 83 w 316"/>
              <a:gd name="T79" fmla="*/ 72 h 646"/>
              <a:gd name="T80" fmla="*/ 81 w 316"/>
              <a:gd name="T81" fmla="*/ 67 h 646"/>
              <a:gd name="T82" fmla="*/ 81 w 316"/>
              <a:gd name="T83" fmla="*/ 49 h 646"/>
              <a:gd name="T84" fmla="*/ 80 w 316"/>
              <a:gd name="T85" fmla="*/ 48 h 646"/>
              <a:gd name="T86" fmla="*/ 77 w 316"/>
              <a:gd name="T87" fmla="*/ 42 h 646"/>
              <a:gd name="T88" fmla="*/ 76 w 316"/>
              <a:gd name="T89" fmla="*/ 36 h 646"/>
              <a:gd name="T90" fmla="*/ 82 w 316"/>
              <a:gd name="T91" fmla="*/ 35 h 646"/>
              <a:gd name="T92" fmla="*/ 84 w 316"/>
              <a:gd name="T93" fmla="*/ 21 h 646"/>
              <a:gd name="T94" fmla="*/ 89 w 316"/>
              <a:gd name="T95" fmla="*/ 12 h 646"/>
              <a:gd name="T96" fmla="*/ 94 w 316"/>
              <a:gd name="T97" fmla="*/ 10 h 646"/>
              <a:gd name="T98" fmla="*/ 101 w 316"/>
              <a:gd name="T99" fmla="*/ 9 h 6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16" h="646">
                <a:moveTo>
                  <a:pt x="316" y="30"/>
                </a:moveTo>
                <a:lnTo>
                  <a:pt x="316" y="0"/>
                </a:lnTo>
                <a:lnTo>
                  <a:pt x="311" y="0"/>
                </a:lnTo>
                <a:lnTo>
                  <a:pt x="297" y="1"/>
                </a:lnTo>
                <a:lnTo>
                  <a:pt x="278" y="6"/>
                </a:lnTo>
                <a:lnTo>
                  <a:pt x="271" y="11"/>
                </a:lnTo>
                <a:lnTo>
                  <a:pt x="266" y="14"/>
                </a:lnTo>
                <a:lnTo>
                  <a:pt x="259" y="25"/>
                </a:lnTo>
                <a:lnTo>
                  <a:pt x="250" y="37"/>
                </a:lnTo>
                <a:lnTo>
                  <a:pt x="248" y="74"/>
                </a:lnTo>
                <a:lnTo>
                  <a:pt x="248" y="96"/>
                </a:lnTo>
                <a:lnTo>
                  <a:pt x="249" y="104"/>
                </a:lnTo>
                <a:lnTo>
                  <a:pt x="251" y="110"/>
                </a:lnTo>
                <a:lnTo>
                  <a:pt x="239" y="114"/>
                </a:lnTo>
                <a:lnTo>
                  <a:pt x="237" y="121"/>
                </a:lnTo>
                <a:lnTo>
                  <a:pt x="240" y="132"/>
                </a:lnTo>
                <a:lnTo>
                  <a:pt x="243" y="150"/>
                </a:lnTo>
                <a:lnTo>
                  <a:pt x="249" y="153"/>
                </a:lnTo>
                <a:lnTo>
                  <a:pt x="251" y="154"/>
                </a:lnTo>
                <a:lnTo>
                  <a:pt x="253" y="155"/>
                </a:lnTo>
                <a:lnTo>
                  <a:pt x="252" y="200"/>
                </a:lnTo>
                <a:lnTo>
                  <a:pt x="244" y="212"/>
                </a:lnTo>
                <a:lnTo>
                  <a:pt x="241" y="218"/>
                </a:lnTo>
                <a:lnTo>
                  <a:pt x="239" y="226"/>
                </a:lnTo>
                <a:lnTo>
                  <a:pt x="226" y="230"/>
                </a:lnTo>
                <a:lnTo>
                  <a:pt x="218" y="233"/>
                </a:lnTo>
                <a:lnTo>
                  <a:pt x="210" y="241"/>
                </a:lnTo>
                <a:lnTo>
                  <a:pt x="140" y="290"/>
                </a:lnTo>
                <a:lnTo>
                  <a:pt x="139" y="283"/>
                </a:lnTo>
                <a:lnTo>
                  <a:pt x="135" y="277"/>
                </a:lnTo>
                <a:lnTo>
                  <a:pt x="129" y="268"/>
                </a:lnTo>
                <a:lnTo>
                  <a:pt x="121" y="260"/>
                </a:lnTo>
                <a:lnTo>
                  <a:pt x="115" y="254"/>
                </a:lnTo>
                <a:lnTo>
                  <a:pt x="113" y="248"/>
                </a:lnTo>
                <a:lnTo>
                  <a:pt x="113" y="243"/>
                </a:lnTo>
                <a:lnTo>
                  <a:pt x="114" y="232"/>
                </a:lnTo>
                <a:lnTo>
                  <a:pt x="113" y="218"/>
                </a:lnTo>
                <a:lnTo>
                  <a:pt x="112" y="210"/>
                </a:lnTo>
                <a:lnTo>
                  <a:pt x="107" y="201"/>
                </a:lnTo>
                <a:lnTo>
                  <a:pt x="99" y="183"/>
                </a:lnTo>
                <a:lnTo>
                  <a:pt x="92" y="169"/>
                </a:lnTo>
                <a:lnTo>
                  <a:pt x="83" y="153"/>
                </a:lnTo>
                <a:lnTo>
                  <a:pt x="72" y="137"/>
                </a:lnTo>
                <a:lnTo>
                  <a:pt x="59" y="124"/>
                </a:lnTo>
                <a:lnTo>
                  <a:pt x="51" y="120"/>
                </a:lnTo>
                <a:lnTo>
                  <a:pt x="44" y="118"/>
                </a:lnTo>
                <a:lnTo>
                  <a:pt x="36" y="115"/>
                </a:lnTo>
                <a:lnTo>
                  <a:pt x="27" y="116"/>
                </a:lnTo>
                <a:lnTo>
                  <a:pt x="16" y="112"/>
                </a:lnTo>
                <a:lnTo>
                  <a:pt x="6" y="110"/>
                </a:lnTo>
                <a:lnTo>
                  <a:pt x="0" y="110"/>
                </a:lnTo>
                <a:lnTo>
                  <a:pt x="0" y="144"/>
                </a:lnTo>
                <a:lnTo>
                  <a:pt x="25" y="145"/>
                </a:lnTo>
                <a:lnTo>
                  <a:pt x="33" y="196"/>
                </a:lnTo>
                <a:lnTo>
                  <a:pt x="46" y="206"/>
                </a:lnTo>
                <a:lnTo>
                  <a:pt x="53" y="210"/>
                </a:lnTo>
                <a:lnTo>
                  <a:pt x="61" y="212"/>
                </a:lnTo>
                <a:lnTo>
                  <a:pt x="64" y="242"/>
                </a:lnTo>
                <a:lnTo>
                  <a:pt x="64" y="254"/>
                </a:lnTo>
                <a:lnTo>
                  <a:pt x="62" y="265"/>
                </a:lnTo>
                <a:lnTo>
                  <a:pt x="59" y="274"/>
                </a:lnTo>
                <a:lnTo>
                  <a:pt x="55" y="283"/>
                </a:lnTo>
                <a:lnTo>
                  <a:pt x="48" y="291"/>
                </a:lnTo>
                <a:lnTo>
                  <a:pt x="39" y="298"/>
                </a:lnTo>
                <a:lnTo>
                  <a:pt x="41" y="308"/>
                </a:lnTo>
                <a:lnTo>
                  <a:pt x="45" y="318"/>
                </a:lnTo>
                <a:lnTo>
                  <a:pt x="53" y="334"/>
                </a:lnTo>
                <a:lnTo>
                  <a:pt x="50" y="339"/>
                </a:lnTo>
                <a:lnTo>
                  <a:pt x="46" y="342"/>
                </a:lnTo>
                <a:lnTo>
                  <a:pt x="31" y="350"/>
                </a:lnTo>
                <a:lnTo>
                  <a:pt x="13" y="360"/>
                </a:lnTo>
                <a:lnTo>
                  <a:pt x="5" y="367"/>
                </a:lnTo>
                <a:lnTo>
                  <a:pt x="0" y="371"/>
                </a:lnTo>
                <a:lnTo>
                  <a:pt x="0" y="641"/>
                </a:lnTo>
                <a:lnTo>
                  <a:pt x="316" y="646"/>
                </a:lnTo>
                <a:lnTo>
                  <a:pt x="316" y="277"/>
                </a:lnTo>
                <a:lnTo>
                  <a:pt x="303" y="263"/>
                </a:lnTo>
                <a:lnTo>
                  <a:pt x="291" y="250"/>
                </a:lnTo>
                <a:lnTo>
                  <a:pt x="269" y="235"/>
                </a:lnTo>
                <a:lnTo>
                  <a:pt x="261" y="229"/>
                </a:lnTo>
                <a:lnTo>
                  <a:pt x="256" y="222"/>
                </a:lnTo>
                <a:lnTo>
                  <a:pt x="252" y="213"/>
                </a:lnTo>
                <a:lnTo>
                  <a:pt x="252" y="200"/>
                </a:lnTo>
                <a:lnTo>
                  <a:pt x="253" y="155"/>
                </a:lnTo>
                <a:lnTo>
                  <a:pt x="251" y="154"/>
                </a:lnTo>
                <a:lnTo>
                  <a:pt x="249" y="153"/>
                </a:lnTo>
                <a:lnTo>
                  <a:pt x="243" y="150"/>
                </a:lnTo>
                <a:lnTo>
                  <a:pt x="240" y="132"/>
                </a:lnTo>
                <a:lnTo>
                  <a:pt x="237" y="121"/>
                </a:lnTo>
                <a:lnTo>
                  <a:pt x="239" y="114"/>
                </a:lnTo>
                <a:lnTo>
                  <a:pt x="251" y="110"/>
                </a:lnTo>
                <a:lnTo>
                  <a:pt x="257" y="110"/>
                </a:lnTo>
                <a:lnTo>
                  <a:pt x="258" y="86"/>
                </a:lnTo>
                <a:lnTo>
                  <a:pt x="262" y="65"/>
                </a:lnTo>
                <a:lnTo>
                  <a:pt x="270" y="48"/>
                </a:lnTo>
                <a:lnTo>
                  <a:pt x="279" y="37"/>
                </a:lnTo>
                <a:lnTo>
                  <a:pt x="286" y="34"/>
                </a:lnTo>
                <a:lnTo>
                  <a:pt x="293" y="31"/>
                </a:lnTo>
                <a:lnTo>
                  <a:pt x="310" y="29"/>
                </a:lnTo>
                <a:lnTo>
                  <a:pt x="316" y="30"/>
                </a:lnTo>
                <a:close/>
              </a:path>
            </a:pathLst>
          </a:custGeom>
          <a:solidFill>
            <a:schemeClr val="tx1"/>
          </a:solidFill>
          <a:ln>
            <a:solidFill>
              <a:schemeClr val="tx1"/>
            </a:solidFill>
          </a:ln>
          <a:extLst/>
        </p:spPr>
        <p:txBody>
          <a:bodyPr/>
          <a:lstStyle/>
          <a:p>
            <a:endParaRPr lang="en-US">
              <a:latin typeface="Arial Narrow" panose="020B0606020202030204" pitchFamily="34" charset="0"/>
            </a:endParaRPr>
          </a:p>
        </p:txBody>
      </p:sp>
      <p:sp>
        <p:nvSpPr>
          <p:cNvPr id="403" name="Freeform 1418"/>
          <p:cNvSpPr>
            <a:spLocks/>
          </p:cNvSpPr>
          <p:nvPr/>
        </p:nvSpPr>
        <p:spPr bwMode="auto">
          <a:xfrm>
            <a:off x="6125545" y="5667842"/>
            <a:ext cx="35106" cy="103188"/>
          </a:xfrm>
          <a:custGeom>
            <a:avLst/>
            <a:gdLst>
              <a:gd name="T0" fmla="*/ 22 w 77"/>
              <a:gd name="T1" fmla="*/ 32 h 209"/>
              <a:gd name="T2" fmla="*/ 20 w 77"/>
              <a:gd name="T3" fmla="*/ 24 h 209"/>
              <a:gd name="T4" fmla="*/ 24 w 77"/>
              <a:gd name="T5" fmla="*/ 6 h 209"/>
              <a:gd name="T6" fmla="*/ 21 w 77"/>
              <a:gd name="T7" fmla="*/ 8 h 209"/>
              <a:gd name="T8" fmla="*/ 20 w 77"/>
              <a:gd name="T9" fmla="*/ 8 h 209"/>
              <a:gd name="T10" fmla="*/ 19 w 77"/>
              <a:gd name="T11" fmla="*/ 10 h 209"/>
              <a:gd name="T12" fmla="*/ 18 w 77"/>
              <a:gd name="T13" fmla="*/ 5 h 209"/>
              <a:gd name="T14" fmla="*/ 17 w 77"/>
              <a:gd name="T15" fmla="*/ 2 h 209"/>
              <a:gd name="T16" fmla="*/ 15 w 77"/>
              <a:gd name="T17" fmla="*/ 2 h 209"/>
              <a:gd name="T18" fmla="*/ 12 w 77"/>
              <a:gd name="T19" fmla="*/ 2 h 209"/>
              <a:gd name="T20" fmla="*/ 9 w 77"/>
              <a:gd name="T21" fmla="*/ 0 h 209"/>
              <a:gd name="T22" fmla="*/ 6 w 77"/>
              <a:gd name="T23" fmla="*/ 0 h 209"/>
              <a:gd name="T24" fmla="*/ 7 w 77"/>
              <a:gd name="T25" fmla="*/ 18 h 209"/>
              <a:gd name="T26" fmla="*/ 7 w 77"/>
              <a:gd name="T27" fmla="*/ 25 h 209"/>
              <a:gd name="T28" fmla="*/ 7 w 77"/>
              <a:gd name="T29" fmla="*/ 28 h 209"/>
              <a:gd name="T30" fmla="*/ 6 w 77"/>
              <a:gd name="T31" fmla="*/ 31 h 209"/>
              <a:gd name="T32" fmla="*/ 5 w 77"/>
              <a:gd name="T33" fmla="*/ 35 h 209"/>
              <a:gd name="T34" fmla="*/ 5 w 77"/>
              <a:gd name="T35" fmla="*/ 39 h 209"/>
              <a:gd name="T36" fmla="*/ 4 w 77"/>
              <a:gd name="T37" fmla="*/ 43 h 209"/>
              <a:gd name="T38" fmla="*/ 2 w 77"/>
              <a:gd name="T39" fmla="*/ 48 h 209"/>
              <a:gd name="T40" fmla="*/ 2 w 77"/>
              <a:gd name="T41" fmla="*/ 54 h 209"/>
              <a:gd name="T42" fmla="*/ 1 w 77"/>
              <a:gd name="T43" fmla="*/ 57 h 209"/>
              <a:gd name="T44" fmla="*/ 0 w 77"/>
              <a:gd name="T45" fmla="*/ 59 h 209"/>
              <a:gd name="T46" fmla="*/ 2 w 77"/>
              <a:gd name="T47" fmla="*/ 63 h 209"/>
              <a:gd name="T48" fmla="*/ 3 w 77"/>
              <a:gd name="T49" fmla="*/ 65 h 209"/>
              <a:gd name="T50" fmla="*/ 4 w 77"/>
              <a:gd name="T51" fmla="*/ 65 h 209"/>
              <a:gd name="T52" fmla="*/ 7 w 77"/>
              <a:gd name="T53" fmla="*/ 65 h 209"/>
              <a:gd name="T54" fmla="*/ 12 w 77"/>
              <a:gd name="T55" fmla="*/ 63 h 209"/>
              <a:gd name="T56" fmla="*/ 15 w 77"/>
              <a:gd name="T57" fmla="*/ 59 h 209"/>
              <a:gd name="T58" fmla="*/ 18 w 77"/>
              <a:gd name="T59" fmla="*/ 55 h 209"/>
              <a:gd name="T60" fmla="*/ 20 w 77"/>
              <a:gd name="T61" fmla="*/ 52 h 209"/>
              <a:gd name="T62" fmla="*/ 21 w 77"/>
              <a:gd name="T63" fmla="*/ 48 h 209"/>
              <a:gd name="T64" fmla="*/ 22 w 77"/>
              <a:gd name="T65" fmla="*/ 45 h 209"/>
              <a:gd name="T66" fmla="*/ 22 w 77"/>
              <a:gd name="T67" fmla="*/ 41 h 209"/>
              <a:gd name="T68" fmla="*/ 22 w 77"/>
              <a:gd name="T69" fmla="*/ 32 h 2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7" h="209">
                <a:moveTo>
                  <a:pt x="70" y="104"/>
                </a:moveTo>
                <a:lnTo>
                  <a:pt x="65" y="77"/>
                </a:lnTo>
                <a:lnTo>
                  <a:pt x="77" y="19"/>
                </a:lnTo>
                <a:lnTo>
                  <a:pt x="68" y="25"/>
                </a:lnTo>
                <a:lnTo>
                  <a:pt x="64" y="27"/>
                </a:lnTo>
                <a:lnTo>
                  <a:pt x="61" y="31"/>
                </a:lnTo>
                <a:lnTo>
                  <a:pt x="58" y="16"/>
                </a:lnTo>
                <a:lnTo>
                  <a:pt x="54" y="6"/>
                </a:lnTo>
                <a:lnTo>
                  <a:pt x="48" y="7"/>
                </a:lnTo>
                <a:lnTo>
                  <a:pt x="39" y="5"/>
                </a:lnTo>
                <a:lnTo>
                  <a:pt x="30" y="1"/>
                </a:lnTo>
                <a:lnTo>
                  <a:pt x="20" y="0"/>
                </a:lnTo>
                <a:lnTo>
                  <a:pt x="24" y="57"/>
                </a:lnTo>
                <a:lnTo>
                  <a:pt x="23" y="79"/>
                </a:lnTo>
                <a:lnTo>
                  <a:pt x="22" y="90"/>
                </a:lnTo>
                <a:lnTo>
                  <a:pt x="19" y="99"/>
                </a:lnTo>
                <a:lnTo>
                  <a:pt x="16" y="111"/>
                </a:lnTo>
                <a:lnTo>
                  <a:pt x="15" y="125"/>
                </a:lnTo>
                <a:lnTo>
                  <a:pt x="13" y="138"/>
                </a:lnTo>
                <a:lnTo>
                  <a:pt x="7" y="155"/>
                </a:lnTo>
                <a:lnTo>
                  <a:pt x="5" y="175"/>
                </a:lnTo>
                <a:lnTo>
                  <a:pt x="3" y="183"/>
                </a:lnTo>
                <a:lnTo>
                  <a:pt x="0" y="189"/>
                </a:lnTo>
                <a:lnTo>
                  <a:pt x="8" y="203"/>
                </a:lnTo>
                <a:lnTo>
                  <a:pt x="11" y="208"/>
                </a:lnTo>
                <a:lnTo>
                  <a:pt x="14" y="209"/>
                </a:lnTo>
                <a:lnTo>
                  <a:pt x="23" y="208"/>
                </a:lnTo>
                <a:lnTo>
                  <a:pt x="37" y="201"/>
                </a:lnTo>
                <a:lnTo>
                  <a:pt x="49" y="189"/>
                </a:lnTo>
                <a:lnTo>
                  <a:pt x="58" y="178"/>
                </a:lnTo>
                <a:lnTo>
                  <a:pt x="64" y="167"/>
                </a:lnTo>
                <a:lnTo>
                  <a:pt x="67" y="155"/>
                </a:lnTo>
                <a:lnTo>
                  <a:pt x="69" y="144"/>
                </a:lnTo>
                <a:lnTo>
                  <a:pt x="70" y="132"/>
                </a:lnTo>
                <a:lnTo>
                  <a:pt x="70" y="104"/>
                </a:lnTo>
                <a:close/>
              </a:path>
            </a:pathLst>
          </a:custGeom>
          <a:solidFill>
            <a:schemeClr val="tx1"/>
          </a:solidFill>
          <a:ln>
            <a:solidFill>
              <a:schemeClr val="tx1"/>
            </a:solidFill>
          </a:ln>
          <a:extLst/>
        </p:spPr>
        <p:txBody>
          <a:bodyPr/>
          <a:lstStyle/>
          <a:p>
            <a:endParaRPr lang="en-US">
              <a:latin typeface="Arial Narrow" panose="020B0606020202030204" pitchFamily="34" charset="0"/>
            </a:endParaRPr>
          </a:p>
        </p:txBody>
      </p:sp>
      <p:sp>
        <p:nvSpPr>
          <p:cNvPr id="404" name="Freeform 1419"/>
          <p:cNvSpPr>
            <a:spLocks/>
          </p:cNvSpPr>
          <p:nvPr/>
        </p:nvSpPr>
        <p:spPr bwMode="auto">
          <a:xfrm>
            <a:off x="6018764" y="5023317"/>
            <a:ext cx="76063" cy="266700"/>
          </a:xfrm>
          <a:custGeom>
            <a:avLst/>
            <a:gdLst>
              <a:gd name="T0" fmla="*/ 52 w 156"/>
              <a:gd name="T1" fmla="*/ 11 h 533"/>
              <a:gd name="T2" fmla="*/ 52 w 156"/>
              <a:gd name="T3" fmla="*/ 0 h 533"/>
              <a:gd name="T4" fmla="*/ 51 w 156"/>
              <a:gd name="T5" fmla="*/ 0 h 533"/>
              <a:gd name="T6" fmla="*/ 49 w 156"/>
              <a:gd name="T7" fmla="*/ 1 h 533"/>
              <a:gd name="T8" fmla="*/ 46 w 156"/>
              <a:gd name="T9" fmla="*/ 2 h 533"/>
              <a:gd name="T10" fmla="*/ 45 w 156"/>
              <a:gd name="T11" fmla="*/ 3 h 533"/>
              <a:gd name="T12" fmla="*/ 42 w 156"/>
              <a:gd name="T13" fmla="*/ 5 h 533"/>
              <a:gd name="T14" fmla="*/ 40 w 156"/>
              <a:gd name="T15" fmla="*/ 4 h 533"/>
              <a:gd name="T16" fmla="*/ 38 w 156"/>
              <a:gd name="T17" fmla="*/ 4 h 533"/>
              <a:gd name="T18" fmla="*/ 36 w 156"/>
              <a:gd name="T19" fmla="*/ 4 h 533"/>
              <a:gd name="T20" fmla="*/ 35 w 156"/>
              <a:gd name="T21" fmla="*/ 5 h 533"/>
              <a:gd name="T22" fmla="*/ 33 w 156"/>
              <a:gd name="T23" fmla="*/ 9 h 533"/>
              <a:gd name="T24" fmla="*/ 31 w 156"/>
              <a:gd name="T25" fmla="*/ 14 h 533"/>
              <a:gd name="T26" fmla="*/ 28 w 156"/>
              <a:gd name="T27" fmla="*/ 25 h 533"/>
              <a:gd name="T28" fmla="*/ 27 w 156"/>
              <a:gd name="T29" fmla="*/ 31 h 533"/>
              <a:gd name="T30" fmla="*/ 27 w 156"/>
              <a:gd name="T31" fmla="*/ 34 h 533"/>
              <a:gd name="T32" fmla="*/ 28 w 156"/>
              <a:gd name="T33" fmla="*/ 38 h 533"/>
              <a:gd name="T34" fmla="*/ 26 w 156"/>
              <a:gd name="T35" fmla="*/ 48 h 533"/>
              <a:gd name="T36" fmla="*/ 25 w 156"/>
              <a:gd name="T37" fmla="*/ 55 h 533"/>
              <a:gd name="T38" fmla="*/ 25 w 156"/>
              <a:gd name="T39" fmla="*/ 57 h 533"/>
              <a:gd name="T40" fmla="*/ 25 w 156"/>
              <a:gd name="T41" fmla="*/ 60 h 533"/>
              <a:gd name="T42" fmla="*/ 29 w 156"/>
              <a:gd name="T43" fmla="*/ 67 h 533"/>
              <a:gd name="T44" fmla="*/ 26 w 156"/>
              <a:gd name="T45" fmla="*/ 69 h 533"/>
              <a:gd name="T46" fmla="*/ 25 w 156"/>
              <a:gd name="T47" fmla="*/ 72 h 533"/>
              <a:gd name="T48" fmla="*/ 23 w 156"/>
              <a:gd name="T49" fmla="*/ 74 h 533"/>
              <a:gd name="T50" fmla="*/ 23 w 156"/>
              <a:gd name="T51" fmla="*/ 77 h 533"/>
              <a:gd name="T52" fmla="*/ 24 w 156"/>
              <a:gd name="T53" fmla="*/ 79 h 533"/>
              <a:gd name="T54" fmla="*/ 25 w 156"/>
              <a:gd name="T55" fmla="*/ 81 h 533"/>
              <a:gd name="T56" fmla="*/ 27 w 156"/>
              <a:gd name="T57" fmla="*/ 82 h 533"/>
              <a:gd name="T58" fmla="*/ 30 w 156"/>
              <a:gd name="T59" fmla="*/ 83 h 533"/>
              <a:gd name="T60" fmla="*/ 25 w 156"/>
              <a:gd name="T61" fmla="*/ 84 h 533"/>
              <a:gd name="T62" fmla="*/ 20 w 156"/>
              <a:gd name="T63" fmla="*/ 85 h 533"/>
              <a:gd name="T64" fmla="*/ 17 w 156"/>
              <a:gd name="T65" fmla="*/ 87 h 533"/>
              <a:gd name="T66" fmla="*/ 15 w 156"/>
              <a:gd name="T67" fmla="*/ 88 h 533"/>
              <a:gd name="T68" fmla="*/ 13 w 156"/>
              <a:gd name="T69" fmla="*/ 90 h 533"/>
              <a:gd name="T70" fmla="*/ 12 w 156"/>
              <a:gd name="T71" fmla="*/ 93 h 533"/>
              <a:gd name="T72" fmla="*/ 3 w 156"/>
              <a:gd name="T73" fmla="*/ 130 h 533"/>
              <a:gd name="T74" fmla="*/ 2 w 156"/>
              <a:gd name="T75" fmla="*/ 139 h 533"/>
              <a:gd name="T76" fmla="*/ 1 w 156"/>
              <a:gd name="T77" fmla="*/ 146 h 533"/>
              <a:gd name="T78" fmla="*/ 0 w 156"/>
              <a:gd name="T79" fmla="*/ 159 h 533"/>
              <a:gd name="T80" fmla="*/ 3 w 156"/>
              <a:gd name="T81" fmla="*/ 164 h 533"/>
              <a:gd name="T82" fmla="*/ 7 w 156"/>
              <a:gd name="T83" fmla="*/ 167 h 533"/>
              <a:gd name="T84" fmla="*/ 52 w 156"/>
              <a:gd name="T85" fmla="*/ 168 h 533"/>
              <a:gd name="T86" fmla="*/ 52 w 156"/>
              <a:gd name="T87" fmla="*/ 83 h 533"/>
              <a:gd name="T88" fmla="*/ 51 w 156"/>
              <a:gd name="T89" fmla="*/ 84 h 533"/>
              <a:gd name="T90" fmla="*/ 48 w 156"/>
              <a:gd name="T91" fmla="*/ 82 h 533"/>
              <a:gd name="T92" fmla="*/ 45 w 156"/>
              <a:gd name="T93" fmla="*/ 78 h 533"/>
              <a:gd name="T94" fmla="*/ 44 w 156"/>
              <a:gd name="T95" fmla="*/ 75 h 533"/>
              <a:gd name="T96" fmla="*/ 43 w 156"/>
              <a:gd name="T97" fmla="*/ 70 h 533"/>
              <a:gd name="T98" fmla="*/ 42 w 156"/>
              <a:gd name="T99" fmla="*/ 62 h 533"/>
              <a:gd name="T100" fmla="*/ 41 w 156"/>
              <a:gd name="T101" fmla="*/ 55 h 533"/>
              <a:gd name="T102" fmla="*/ 37 w 156"/>
              <a:gd name="T103" fmla="*/ 50 h 533"/>
              <a:gd name="T104" fmla="*/ 34 w 156"/>
              <a:gd name="T105" fmla="*/ 44 h 533"/>
              <a:gd name="T106" fmla="*/ 32 w 156"/>
              <a:gd name="T107" fmla="*/ 38 h 533"/>
              <a:gd name="T108" fmla="*/ 31 w 156"/>
              <a:gd name="T109" fmla="*/ 31 h 533"/>
              <a:gd name="T110" fmla="*/ 33 w 156"/>
              <a:gd name="T111" fmla="*/ 32 h 533"/>
              <a:gd name="T112" fmla="*/ 34 w 156"/>
              <a:gd name="T113" fmla="*/ 34 h 533"/>
              <a:gd name="T114" fmla="*/ 35 w 156"/>
              <a:gd name="T115" fmla="*/ 34 h 533"/>
              <a:gd name="T116" fmla="*/ 36 w 156"/>
              <a:gd name="T117" fmla="*/ 26 h 533"/>
              <a:gd name="T118" fmla="*/ 36 w 156"/>
              <a:gd name="T119" fmla="*/ 18 h 533"/>
              <a:gd name="T120" fmla="*/ 42 w 156"/>
              <a:gd name="T121" fmla="*/ 10 h 533"/>
              <a:gd name="T122" fmla="*/ 51 w 156"/>
              <a:gd name="T123" fmla="*/ 11 h 533"/>
              <a:gd name="T124" fmla="*/ 52 w 156"/>
              <a:gd name="T125" fmla="*/ 11 h 5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6" h="533">
                <a:moveTo>
                  <a:pt x="156" y="34"/>
                </a:moveTo>
                <a:lnTo>
                  <a:pt x="156" y="0"/>
                </a:lnTo>
                <a:lnTo>
                  <a:pt x="154" y="0"/>
                </a:lnTo>
                <a:lnTo>
                  <a:pt x="146" y="2"/>
                </a:lnTo>
                <a:lnTo>
                  <a:pt x="139" y="5"/>
                </a:lnTo>
                <a:lnTo>
                  <a:pt x="134" y="8"/>
                </a:lnTo>
                <a:lnTo>
                  <a:pt x="126" y="15"/>
                </a:lnTo>
                <a:lnTo>
                  <a:pt x="119" y="13"/>
                </a:lnTo>
                <a:lnTo>
                  <a:pt x="114" y="13"/>
                </a:lnTo>
                <a:lnTo>
                  <a:pt x="109" y="14"/>
                </a:lnTo>
                <a:lnTo>
                  <a:pt x="105" y="17"/>
                </a:lnTo>
                <a:lnTo>
                  <a:pt x="99" y="29"/>
                </a:lnTo>
                <a:lnTo>
                  <a:pt x="93" y="45"/>
                </a:lnTo>
                <a:lnTo>
                  <a:pt x="84" y="80"/>
                </a:lnTo>
                <a:lnTo>
                  <a:pt x="80" y="98"/>
                </a:lnTo>
                <a:lnTo>
                  <a:pt x="82" y="108"/>
                </a:lnTo>
                <a:lnTo>
                  <a:pt x="83" y="119"/>
                </a:lnTo>
                <a:lnTo>
                  <a:pt x="77" y="153"/>
                </a:lnTo>
                <a:lnTo>
                  <a:pt x="74" y="173"/>
                </a:lnTo>
                <a:lnTo>
                  <a:pt x="74" y="180"/>
                </a:lnTo>
                <a:lnTo>
                  <a:pt x="76" y="189"/>
                </a:lnTo>
                <a:lnTo>
                  <a:pt x="86" y="211"/>
                </a:lnTo>
                <a:lnTo>
                  <a:pt x="79" y="219"/>
                </a:lnTo>
                <a:lnTo>
                  <a:pt x="74" y="227"/>
                </a:lnTo>
                <a:lnTo>
                  <a:pt x="70" y="235"/>
                </a:lnTo>
                <a:lnTo>
                  <a:pt x="70" y="243"/>
                </a:lnTo>
                <a:lnTo>
                  <a:pt x="71" y="250"/>
                </a:lnTo>
                <a:lnTo>
                  <a:pt x="76" y="257"/>
                </a:lnTo>
                <a:lnTo>
                  <a:pt x="82" y="261"/>
                </a:lnTo>
                <a:lnTo>
                  <a:pt x="90" y="263"/>
                </a:lnTo>
                <a:lnTo>
                  <a:pt x="76" y="268"/>
                </a:lnTo>
                <a:lnTo>
                  <a:pt x="60" y="271"/>
                </a:lnTo>
                <a:lnTo>
                  <a:pt x="52" y="275"/>
                </a:lnTo>
                <a:lnTo>
                  <a:pt x="45" y="279"/>
                </a:lnTo>
                <a:lnTo>
                  <a:pt x="40" y="285"/>
                </a:lnTo>
                <a:lnTo>
                  <a:pt x="37" y="294"/>
                </a:lnTo>
                <a:lnTo>
                  <a:pt x="10" y="411"/>
                </a:lnTo>
                <a:lnTo>
                  <a:pt x="6" y="440"/>
                </a:lnTo>
                <a:lnTo>
                  <a:pt x="3" y="464"/>
                </a:lnTo>
                <a:lnTo>
                  <a:pt x="0" y="506"/>
                </a:lnTo>
                <a:lnTo>
                  <a:pt x="9" y="520"/>
                </a:lnTo>
                <a:lnTo>
                  <a:pt x="20" y="531"/>
                </a:lnTo>
                <a:lnTo>
                  <a:pt x="156" y="533"/>
                </a:lnTo>
                <a:lnTo>
                  <a:pt x="156" y="263"/>
                </a:lnTo>
                <a:lnTo>
                  <a:pt x="153" y="267"/>
                </a:lnTo>
                <a:lnTo>
                  <a:pt x="143" y="259"/>
                </a:lnTo>
                <a:lnTo>
                  <a:pt x="135" y="249"/>
                </a:lnTo>
                <a:lnTo>
                  <a:pt x="132" y="237"/>
                </a:lnTo>
                <a:lnTo>
                  <a:pt x="130" y="222"/>
                </a:lnTo>
                <a:lnTo>
                  <a:pt x="126" y="198"/>
                </a:lnTo>
                <a:lnTo>
                  <a:pt x="124" y="175"/>
                </a:lnTo>
                <a:lnTo>
                  <a:pt x="112" y="158"/>
                </a:lnTo>
                <a:lnTo>
                  <a:pt x="103" y="140"/>
                </a:lnTo>
                <a:lnTo>
                  <a:pt x="97" y="119"/>
                </a:lnTo>
                <a:lnTo>
                  <a:pt x="94" y="98"/>
                </a:lnTo>
                <a:lnTo>
                  <a:pt x="99" y="102"/>
                </a:lnTo>
                <a:lnTo>
                  <a:pt x="102" y="107"/>
                </a:lnTo>
                <a:lnTo>
                  <a:pt x="105" y="108"/>
                </a:lnTo>
                <a:lnTo>
                  <a:pt x="109" y="84"/>
                </a:lnTo>
                <a:lnTo>
                  <a:pt x="109" y="57"/>
                </a:lnTo>
                <a:lnTo>
                  <a:pt x="125" y="32"/>
                </a:lnTo>
                <a:lnTo>
                  <a:pt x="153" y="34"/>
                </a:lnTo>
                <a:lnTo>
                  <a:pt x="156" y="34"/>
                </a:lnTo>
                <a:close/>
              </a:path>
            </a:pathLst>
          </a:custGeom>
          <a:solidFill>
            <a:schemeClr val="tx1"/>
          </a:solidFill>
          <a:ln>
            <a:solidFill>
              <a:schemeClr val="tx1"/>
            </a:solidFill>
          </a:ln>
          <a:extLst/>
        </p:spPr>
        <p:txBody>
          <a:bodyPr/>
          <a:lstStyle/>
          <a:p>
            <a:endParaRPr lang="en-US">
              <a:latin typeface="Arial Narrow" panose="020B0606020202030204" pitchFamily="34" charset="0"/>
            </a:endParaRPr>
          </a:p>
        </p:txBody>
      </p:sp>
      <p:sp>
        <p:nvSpPr>
          <p:cNvPr id="405" name="Freeform 1420"/>
          <p:cNvSpPr>
            <a:spLocks/>
          </p:cNvSpPr>
          <p:nvPr/>
        </p:nvSpPr>
        <p:spPr bwMode="auto">
          <a:xfrm>
            <a:off x="5998286" y="5650379"/>
            <a:ext cx="73137" cy="109538"/>
          </a:xfrm>
          <a:custGeom>
            <a:avLst/>
            <a:gdLst>
              <a:gd name="T0" fmla="*/ 29 w 152"/>
              <a:gd name="T1" fmla="*/ 0 h 224"/>
              <a:gd name="T2" fmla="*/ 34 w 152"/>
              <a:gd name="T3" fmla="*/ 3 h 224"/>
              <a:gd name="T4" fmla="*/ 39 w 152"/>
              <a:gd name="T5" fmla="*/ 5 h 224"/>
              <a:gd name="T6" fmla="*/ 44 w 152"/>
              <a:gd name="T7" fmla="*/ 7 h 224"/>
              <a:gd name="T8" fmla="*/ 50 w 152"/>
              <a:gd name="T9" fmla="*/ 8 h 224"/>
              <a:gd name="T10" fmla="*/ 48 w 152"/>
              <a:gd name="T11" fmla="*/ 15 h 224"/>
              <a:gd name="T12" fmla="*/ 46 w 152"/>
              <a:gd name="T13" fmla="*/ 24 h 224"/>
              <a:gd name="T14" fmla="*/ 44 w 152"/>
              <a:gd name="T15" fmla="*/ 32 h 224"/>
              <a:gd name="T16" fmla="*/ 43 w 152"/>
              <a:gd name="T17" fmla="*/ 37 h 224"/>
              <a:gd name="T18" fmla="*/ 43 w 152"/>
              <a:gd name="T19" fmla="*/ 41 h 224"/>
              <a:gd name="T20" fmla="*/ 30 w 152"/>
              <a:gd name="T21" fmla="*/ 53 h 224"/>
              <a:gd name="T22" fmla="*/ 23 w 152"/>
              <a:gd name="T23" fmla="*/ 60 h 224"/>
              <a:gd name="T24" fmla="*/ 17 w 152"/>
              <a:gd name="T25" fmla="*/ 68 h 224"/>
              <a:gd name="T26" fmla="*/ 13 w 152"/>
              <a:gd name="T27" fmla="*/ 68 h 224"/>
              <a:gd name="T28" fmla="*/ 8 w 152"/>
              <a:gd name="T29" fmla="*/ 69 h 224"/>
              <a:gd name="T30" fmla="*/ 3 w 152"/>
              <a:gd name="T31" fmla="*/ 69 h 224"/>
              <a:gd name="T32" fmla="*/ 1 w 152"/>
              <a:gd name="T33" fmla="*/ 68 h 224"/>
              <a:gd name="T34" fmla="*/ 0 w 152"/>
              <a:gd name="T35" fmla="*/ 67 h 224"/>
              <a:gd name="T36" fmla="*/ 3 w 152"/>
              <a:gd name="T37" fmla="*/ 66 h 224"/>
              <a:gd name="T38" fmla="*/ 5 w 152"/>
              <a:gd name="T39" fmla="*/ 64 h 224"/>
              <a:gd name="T40" fmla="*/ 7 w 152"/>
              <a:gd name="T41" fmla="*/ 62 h 224"/>
              <a:gd name="T42" fmla="*/ 15 w 152"/>
              <a:gd name="T43" fmla="*/ 50 h 224"/>
              <a:gd name="T44" fmla="*/ 18 w 152"/>
              <a:gd name="T45" fmla="*/ 45 h 224"/>
              <a:gd name="T46" fmla="*/ 21 w 152"/>
              <a:gd name="T47" fmla="*/ 36 h 224"/>
              <a:gd name="T48" fmla="*/ 26 w 152"/>
              <a:gd name="T49" fmla="*/ 18 h 224"/>
              <a:gd name="T50" fmla="*/ 28 w 152"/>
              <a:gd name="T51" fmla="*/ 8 h 224"/>
              <a:gd name="T52" fmla="*/ 29 w 152"/>
              <a:gd name="T53" fmla="*/ 0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2" h="224">
                <a:moveTo>
                  <a:pt x="89" y="0"/>
                </a:moveTo>
                <a:lnTo>
                  <a:pt x="103" y="9"/>
                </a:lnTo>
                <a:lnTo>
                  <a:pt x="119" y="17"/>
                </a:lnTo>
                <a:lnTo>
                  <a:pt x="135" y="23"/>
                </a:lnTo>
                <a:lnTo>
                  <a:pt x="152" y="25"/>
                </a:lnTo>
                <a:lnTo>
                  <a:pt x="146" y="50"/>
                </a:lnTo>
                <a:lnTo>
                  <a:pt x="139" y="77"/>
                </a:lnTo>
                <a:lnTo>
                  <a:pt x="133" y="104"/>
                </a:lnTo>
                <a:lnTo>
                  <a:pt x="131" y="119"/>
                </a:lnTo>
                <a:lnTo>
                  <a:pt x="131" y="133"/>
                </a:lnTo>
                <a:lnTo>
                  <a:pt x="90" y="172"/>
                </a:lnTo>
                <a:lnTo>
                  <a:pt x="71" y="195"/>
                </a:lnTo>
                <a:lnTo>
                  <a:pt x="53" y="220"/>
                </a:lnTo>
                <a:lnTo>
                  <a:pt x="39" y="222"/>
                </a:lnTo>
                <a:lnTo>
                  <a:pt x="23" y="224"/>
                </a:lnTo>
                <a:lnTo>
                  <a:pt x="9" y="224"/>
                </a:lnTo>
                <a:lnTo>
                  <a:pt x="3" y="222"/>
                </a:lnTo>
                <a:lnTo>
                  <a:pt x="0" y="219"/>
                </a:lnTo>
                <a:lnTo>
                  <a:pt x="9" y="213"/>
                </a:lnTo>
                <a:lnTo>
                  <a:pt x="16" y="207"/>
                </a:lnTo>
                <a:lnTo>
                  <a:pt x="20" y="202"/>
                </a:lnTo>
                <a:lnTo>
                  <a:pt x="47" y="163"/>
                </a:lnTo>
                <a:lnTo>
                  <a:pt x="56" y="145"/>
                </a:lnTo>
                <a:lnTo>
                  <a:pt x="65" y="118"/>
                </a:lnTo>
                <a:lnTo>
                  <a:pt x="79" y="59"/>
                </a:lnTo>
                <a:lnTo>
                  <a:pt x="86" y="25"/>
                </a:lnTo>
                <a:lnTo>
                  <a:pt x="89" y="0"/>
                </a:lnTo>
                <a:close/>
              </a:path>
            </a:pathLst>
          </a:custGeom>
          <a:solidFill>
            <a:schemeClr val="tx1"/>
          </a:solidFill>
          <a:ln>
            <a:solidFill>
              <a:schemeClr val="tx1"/>
            </a:solidFill>
          </a:ln>
          <a:extLst/>
        </p:spPr>
        <p:txBody>
          <a:bodyPr/>
          <a:lstStyle/>
          <a:p>
            <a:endParaRPr lang="en-US">
              <a:latin typeface="Arial Narrow" panose="020B0606020202030204" pitchFamily="34" charset="0"/>
            </a:endParaRPr>
          </a:p>
        </p:txBody>
      </p:sp>
      <p:sp>
        <p:nvSpPr>
          <p:cNvPr id="406" name="Freeform 1421"/>
          <p:cNvSpPr>
            <a:spLocks/>
          </p:cNvSpPr>
          <p:nvPr/>
        </p:nvSpPr>
        <p:spPr bwMode="auto">
          <a:xfrm>
            <a:off x="6618490" y="5296367"/>
            <a:ext cx="105318" cy="509588"/>
          </a:xfrm>
          <a:custGeom>
            <a:avLst/>
            <a:gdLst>
              <a:gd name="T0" fmla="*/ 0 w 227"/>
              <a:gd name="T1" fmla="*/ 277 h 1016"/>
              <a:gd name="T2" fmla="*/ 7 w 227"/>
              <a:gd name="T3" fmla="*/ 277 h 1016"/>
              <a:gd name="T4" fmla="*/ 10 w 227"/>
              <a:gd name="T5" fmla="*/ 283 h 1016"/>
              <a:gd name="T6" fmla="*/ 13 w 227"/>
              <a:gd name="T7" fmla="*/ 292 h 1016"/>
              <a:gd name="T8" fmla="*/ 16 w 227"/>
              <a:gd name="T9" fmla="*/ 312 h 1016"/>
              <a:gd name="T10" fmla="*/ 18 w 227"/>
              <a:gd name="T11" fmla="*/ 317 h 1016"/>
              <a:gd name="T12" fmla="*/ 22 w 227"/>
              <a:gd name="T13" fmla="*/ 320 h 1016"/>
              <a:gd name="T14" fmla="*/ 31 w 227"/>
              <a:gd name="T15" fmla="*/ 320 h 1016"/>
              <a:gd name="T16" fmla="*/ 39 w 227"/>
              <a:gd name="T17" fmla="*/ 316 h 1016"/>
              <a:gd name="T18" fmla="*/ 42 w 227"/>
              <a:gd name="T19" fmla="*/ 311 h 1016"/>
              <a:gd name="T20" fmla="*/ 42 w 227"/>
              <a:gd name="T21" fmla="*/ 306 h 1016"/>
              <a:gd name="T22" fmla="*/ 39 w 227"/>
              <a:gd name="T23" fmla="*/ 298 h 1016"/>
              <a:gd name="T24" fmla="*/ 36 w 227"/>
              <a:gd name="T25" fmla="*/ 289 h 1016"/>
              <a:gd name="T26" fmla="*/ 37 w 227"/>
              <a:gd name="T27" fmla="*/ 284 h 1016"/>
              <a:gd name="T28" fmla="*/ 39 w 227"/>
              <a:gd name="T29" fmla="*/ 279 h 1016"/>
              <a:gd name="T30" fmla="*/ 39 w 227"/>
              <a:gd name="T31" fmla="*/ 262 h 1016"/>
              <a:gd name="T32" fmla="*/ 41 w 227"/>
              <a:gd name="T33" fmla="*/ 211 h 1016"/>
              <a:gd name="T34" fmla="*/ 42 w 227"/>
              <a:gd name="T35" fmla="*/ 159 h 1016"/>
              <a:gd name="T36" fmla="*/ 41 w 227"/>
              <a:gd name="T37" fmla="*/ 142 h 1016"/>
              <a:gd name="T38" fmla="*/ 43 w 227"/>
              <a:gd name="T39" fmla="*/ 121 h 1016"/>
              <a:gd name="T40" fmla="*/ 45 w 227"/>
              <a:gd name="T41" fmla="*/ 94 h 1016"/>
              <a:gd name="T42" fmla="*/ 51 w 227"/>
              <a:gd name="T43" fmla="*/ 91 h 1016"/>
              <a:gd name="T44" fmla="*/ 56 w 227"/>
              <a:gd name="T45" fmla="*/ 86 h 1016"/>
              <a:gd name="T46" fmla="*/ 54 w 227"/>
              <a:gd name="T47" fmla="*/ 73 h 1016"/>
              <a:gd name="T48" fmla="*/ 55 w 227"/>
              <a:gd name="T49" fmla="*/ 55 h 1016"/>
              <a:gd name="T50" fmla="*/ 61 w 227"/>
              <a:gd name="T51" fmla="*/ 42 h 1016"/>
              <a:gd name="T52" fmla="*/ 62 w 227"/>
              <a:gd name="T53" fmla="*/ 35 h 1016"/>
              <a:gd name="T54" fmla="*/ 65 w 227"/>
              <a:gd name="T55" fmla="*/ 33 h 1016"/>
              <a:gd name="T56" fmla="*/ 70 w 227"/>
              <a:gd name="T57" fmla="*/ 26 h 1016"/>
              <a:gd name="T58" fmla="*/ 72 w 227"/>
              <a:gd name="T59" fmla="*/ 14 h 1016"/>
              <a:gd name="T60" fmla="*/ 71 w 227"/>
              <a:gd name="T61" fmla="*/ 4 h 1016"/>
              <a:gd name="T62" fmla="*/ 69 w 227"/>
              <a:gd name="T63" fmla="*/ 1 h 1016"/>
              <a:gd name="T64" fmla="*/ 0 w 227"/>
              <a:gd name="T65" fmla="*/ 188 h 1016"/>
              <a:gd name="T66" fmla="*/ 2 w 227"/>
              <a:gd name="T67" fmla="*/ 207 h 1016"/>
              <a:gd name="T68" fmla="*/ 4 w 227"/>
              <a:gd name="T69" fmla="*/ 237 h 1016"/>
              <a:gd name="T70" fmla="*/ 0 w 227"/>
              <a:gd name="T71" fmla="*/ 246 h 10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7" h="1016">
                <a:moveTo>
                  <a:pt x="0" y="780"/>
                </a:moveTo>
                <a:lnTo>
                  <a:pt x="0" y="876"/>
                </a:lnTo>
                <a:lnTo>
                  <a:pt x="11" y="877"/>
                </a:lnTo>
                <a:lnTo>
                  <a:pt x="23" y="877"/>
                </a:lnTo>
                <a:lnTo>
                  <a:pt x="28" y="890"/>
                </a:lnTo>
                <a:lnTo>
                  <a:pt x="32" y="896"/>
                </a:lnTo>
                <a:lnTo>
                  <a:pt x="40" y="905"/>
                </a:lnTo>
                <a:lnTo>
                  <a:pt x="41" y="924"/>
                </a:lnTo>
                <a:lnTo>
                  <a:pt x="45" y="941"/>
                </a:lnTo>
                <a:lnTo>
                  <a:pt x="50" y="986"/>
                </a:lnTo>
                <a:lnTo>
                  <a:pt x="53" y="995"/>
                </a:lnTo>
                <a:lnTo>
                  <a:pt x="58" y="1002"/>
                </a:lnTo>
                <a:lnTo>
                  <a:pt x="63" y="1008"/>
                </a:lnTo>
                <a:lnTo>
                  <a:pt x="70" y="1012"/>
                </a:lnTo>
                <a:lnTo>
                  <a:pt x="84" y="1016"/>
                </a:lnTo>
                <a:lnTo>
                  <a:pt x="99" y="1013"/>
                </a:lnTo>
                <a:lnTo>
                  <a:pt x="113" y="1008"/>
                </a:lnTo>
                <a:lnTo>
                  <a:pt x="124" y="999"/>
                </a:lnTo>
                <a:lnTo>
                  <a:pt x="127" y="992"/>
                </a:lnTo>
                <a:lnTo>
                  <a:pt x="131" y="985"/>
                </a:lnTo>
                <a:lnTo>
                  <a:pt x="132" y="978"/>
                </a:lnTo>
                <a:lnTo>
                  <a:pt x="132" y="970"/>
                </a:lnTo>
                <a:lnTo>
                  <a:pt x="130" y="957"/>
                </a:lnTo>
                <a:lnTo>
                  <a:pt x="124" y="942"/>
                </a:lnTo>
                <a:lnTo>
                  <a:pt x="118" y="927"/>
                </a:lnTo>
                <a:lnTo>
                  <a:pt x="115" y="915"/>
                </a:lnTo>
                <a:lnTo>
                  <a:pt x="116" y="909"/>
                </a:lnTo>
                <a:lnTo>
                  <a:pt x="116" y="899"/>
                </a:lnTo>
                <a:lnTo>
                  <a:pt x="121" y="892"/>
                </a:lnTo>
                <a:lnTo>
                  <a:pt x="122" y="884"/>
                </a:lnTo>
                <a:lnTo>
                  <a:pt x="122" y="864"/>
                </a:lnTo>
                <a:lnTo>
                  <a:pt x="122" y="829"/>
                </a:lnTo>
                <a:lnTo>
                  <a:pt x="123" y="781"/>
                </a:lnTo>
                <a:lnTo>
                  <a:pt x="128" y="668"/>
                </a:lnTo>
                <a:lnTo>
                  <a:pt x="133" y="552"/>
                </a:lnTo>
                <a:lnTo>
                  <a:pt x="133" y="504"/>
                </a:lnTo>
                <a:lnTo>
                  <a:pt x="131" y="467"/>
                </a:lnTo>
                <a:lnTo>
                  <a:pt x="130" y="448"/>
                </a:lnTo>
                <a:lnTo>
                  <a:pt x="131" y="427"/>
                </a:lnTo>
                <a:lnTo>
                  <a:pt x="134" y="384"/>
                </a:lnTo>
                <a:lnTo>
                  <a:pt x="140" y="339"/>
                </a:lnTo>
                <a:lnTo>
                  <a:pt x="142" y="298"/>
                </a:lnTo>
                <a:lnTo>
                  <a:pt x="151" y="296"/>
                </a:lnTo>
                <a:lnTo>
                  <a:pt x="160" y="289"/>
                </a:lnTo>
                <a:lnTo>
                  <a:pt x="168" y="281"/>
                </a:lnTo>
                <a:lnTo>
                  <a:pt x="176" y="273"/>
                </a:lnTo>
                <a:lnTo>
                  <a:pt x="174" y="254"/>
                </a:lnTo>
                <a:lnTo>
                  <a:pt x="169" y="232"/>
                </a:lnTo>
                <a:lnTo>
                  <a:pt x="160" y="191"/>
                </a:lnTo>
                <a:lnTo>
                  <a:pt x="173" y="174"/>
                </a:lnTo>
                <a:lnTo>
                  <a:pt x="183" y="154"/>
                </a:lnTo>
                <a:lnTo>
                  <a:pt x="191" y="132"/>
                </a:lnTo>
                <a:lnTo>
                  <a:pt x="193" y="121"/>
                </a:lnTo>
                <a:lnTo>
                  <a:pt x="194" y="110"/>
                </a:lnTo>
                <a:lnTo>
                  <a:pt x="200" y="109"/>
                </a:lnTo>
                <a:lnTo>
                  <a:pt x="204" y="106"/>
                </a:lnTo>
                <a:lnTo>
                  <a:pt x="213" y="96"/>
                </a:lnTo>
                <a:lnTo>
                  <a:pt x="220" y="81"/>
                </a:lnTo>
                <a:lnTo>
                  <a:pt x="225" y="64"/>
                </a:lnTo>
                <a:lnTo>
                  <a:pt x="227" y="45"/>
                </a:lnTo>
                <a:lnTo>
                  <a:pt x="226" y="28"/>
                </a:lnTo>
                <a:lnTo>
                  <a:pt x="223" y="13"/>
                </a:lnTo>
                <a:lnTo>
                  <a:pt x="220" y="8"/>
                </a:lnTo>
                <a:lnTo>
                  <a:pt x="216" y="3"/>
                </a:lnTo>
                <a:lnTo>
                  <a:pt x="0" y="0"/>
                </a:lnTo>
                <a:lnTo>
                  <a:pt x="0" y="596"/>
                </a:lnTo>
                <a:lnTo>
                  <a:pt x="5" y="602"/>
                </a:lnTo>
                <a:lnTo>
                  <a:pt x="6" y="654"/>
                </a:lnTo>
                <a:lnTo>
                  <a:pt x="11" y="703"/>
                </a:lnTo>
                <a:lnTo>
                  <a:pt x="14" y="750"/>
                </a:lnTo>
                <a:lnTo>
                  <a:pt x="16" y="796"/>
                </a:lnTo>
                <a:lnTo>
                  <a:pt x="0" y="780"/>
                </a:lnTo>
                <a:close/>
              </a:path>
            </a:pathLst>
          </a:custGeom>
          <a:solidFill>
            <a:schemeClr val="tx1"/>
          </a:solidFill>
          <a:ln>
            <a:solidFill>
              <a:schemeClr val="tx1"/>
            </a:solidFill>
          </a:ln>
          <a:extLst/>
        </p:spPr>
        <p:txBody>
          <a:bodyPr/>
          <a:lstStyle/>
          <a:p>
            <a:endParaRPr lang="en-US">
              <a:latin typeface="Arial Narrow" panose="020B0606020202030204" pitchFamily="34" charset="0"/>
            </a:endParaRPr>
          </a:p>
        </p:txBody>
      </p:sp>
      <p:sp>
        <p:nvSpPr>
          <p:cNvPr id="407" name="Freeform 1422"/>
          <p:cNvSpPr>
            <a:spLocks/>
          </p:cNvSpPr>
          <p:nvPr/>
        </p:nvSpPr>
        <p:spPr bwMode="auto">
          <a:xfrm>
            <a:off x="6358121" y="5291604"/>
            <a:ext cx="260369" cy="511175"/>
          </a:xfrm>
          <a:custGeom>
            <a:avLst/>
            <a:gdLst>
              <a:gd name="T0" fmla="*/ 0 w 548"/>
              <a:gd name="T1" fmla="*/ 0 h 1020"/>
              <a:gd name="T2" fmla="*/ 2 w 548"/>
              <a:gd name="T3" fmla="*/ 149 h 1020"/>
              <a:gd name="T4" fmla="*/ 1 w 548"/>
              <a:gd name="T5" fmla="*/ 241 h 1020"/>
              <a:gd name="T6" fmla="*/ 0 w 548"/>
              <a:gd name="T7" fmla="*/ 259 h 1020"/>
              <a:gd name="T8" fmla="*/ 13 w 548"/>
              <a:gd name="T9" fmla="*/ 263 h 1020"/>
              <a:gd name="T10" fmla="*/ 26 w 548"/>
              <a:gd name="T11" fmla="*/ 268 h 1020"/>
              <a:gd name="T12" fmla="*/ 31 w 548"/>
              <a:gd name="T13" fmla="*/ 276 h 1020"/>
              <a:gd name="T14" fmla="*/ 35 w 548"/>
              <a:gd name="T15" fmla="*/ 284 h 1020"/>
              <a:gd name="T16" fmla="*/ 41 w 548"/>
              <a:gd name="T17" fmla="*/ 297 h 1020"/>
              <a:gd name="T18" fmla="*/ 46 w 548"/>
              <a:gd name="T19" fmla="*/ 307 h 1020"/>
              <a:gd name="T20" fmla="*/ 58 w 548"/>
              <a:gd name="T21" fmla="*/ 312 h 1020"/>
              <a:gd name="T22" fmla="*/ 74 w 548"/>
              <a:gd name="T23" fmla="*/ 313 h 1020"/>
              <a:gd name="T24" fmla="*/ 74 w 548"/>
              <a:gd name="T25" fmla="*/ 309 h 1020"/>
              <a:gd name="T26" fmla="*/ 70 w 548"/>
              <a:gd name="T27" fmla="*/ 298 h 1020"/>
              <a:gd name="T28" fmla="*/ 81 w 548"/>
              <a:gd name="T29" fmla="*/ 295 h 1020"/>
              <a:gd name="T30" fmla="*/ 94 w 548"/>
              <a:gd name="T31" fmla="*/ 292 h 1020"/>
              <a:gd name="T32" fmla="*/ 91 w 548"/>
              <a:gd name="T33" fmla="*/ 287 h 1020"/>
              <a:gd name="T34" fmla="*/ 81 w 548"/>
              <a:gd name="T35" fmla="*/ 282 h 1020"/>
              <a:gd name="T36" fmla="*/ 72 w 548"/>
              <a:gd name="T37" fmla="*/ 270 h 1020"/>
              <a:gd name="T38" fmla="*/ 66 w 548"/>
              <a:gd name="T39" fmla="*/ 258 h 1020"/>
              <a:gd name="T40" fmla="*/ 72 w 548"/>
              <a:gd name="T41" fmla="*/ 199 h 1020"/>
              <a:gd name="T42" fmla="*/ 82 w 548"/>
              <a:gd name="T43" fmla="*/ 187 h 1020"/>
              <a:gd name="T44" fmla="*/ 91 w 548"/>
              <a:gd name="T45" fmla="*/ 185 h 1020"/>
              <a:gd name="T46" fmla="*/ 95 w 548"/>
              <a:gd name="T47" fmla="*/ 198 h 1020"/>
              <a:gd name="T48" fmla="*/ 95 w 548"/>
              <a:gd name="T49" fmla="*/ 212 h 1020"/>
              <a:gd name="T50" fmla="*/ 95 w 548"/>
              <a:gd name="T51" fmla="*/ 236 h 1020"/>
              <a:gd name="T52" fmla="*/ 96 w 548"/>
              <a:gd name="T53" fmla="*/ 249 h 1020"/>
              <a:gd name="T54" fmla="*/ 85 w 548"/>
              <a:gd name="T55" fmla="*/ 265 h 1020"/>
              <a:gd name="T56" fmla="*/ 83 w 548"/>
              <a:gd name="T57" fmla="*/ 273 h 1020"/>
              <a:gd name="T58" fmla="*/ 86 w 548"/>
              <a:gd name="T59" fmla="*/ 278 h 1020"/>
              <a:gd name="T60" fmla="*/ 95 w 548"/>
              <a:gd name="T61" fmla="*/ 280 h 1020"/>
              <a:gd name="T62" fmla="*/ 103 w 548"/>
              <a:gd name="T63" fmla="*/ 277 h 1020"/>
              <a:gd name="T64" fmla="*/ 114 w 548"/>
              <a:gd name="T65" fmla="*/ 265 h 1020"/>
              <a:gd name="T66" fmla="*/ 124 w 548"/>
              <a:gd name="T67" fmla="*/ 249 h 1020"/>
              <a:gd name="T68" fmla="*/ 123 w 548"/>
              <a:gd name="T69" fmla="*/ 242 h 1020"/>
              <a:gd name="T70" fmla="*/ 125 w 548"/>
              <a:gd name="T71" fmla="*/ 238 h 1020"/>
              <a:gd name="T72" fmla="*/ 124 w 548"/>
              <a:gd name="T73" fmla="*/ 222 h 1020"/>
              <a:gd name="T74" fmla="*/ 122 w 548"/>
              <a:gd name="T75" fmla="*/ 203 h 1020"/>
              <a:gd name="T76" fmla="*/ 122 w 548"/>
              <a:gd name="T77" fmla="*/ 174 h 1020"/>
              <a:gd name="T78" fmla="*/ 127 w 548"/>
              <a:gd name="T79" fmla="*/ 211 h 1020"/>
              <a:gd name="T80" fmla="*/ 131 w 548"/>
              <a:gd name="T81" fmla="*/ 244 h 1020"/>
              <a:gd name="T82" fmla="*/ 136 w 548"/>
              <a:gd name="T83" fmla="*/ 263 h 1020"/>
              <a:gd name="T84" fmla="*/ 137 w 548"/>
              <a:gd name="T85" fmla="*/ 289 h 1020"/>
              <a:gd name="T86" fmla="*/ 133 w 548"/>
              <a:gd name="T87" fmla="*/ 302 h 1020"/>
              <a:gd name="T88" fmla="*/ 133 w 548"/>
              <a:gd name="T89" fmla="*/ 317 h 1020"/>
              <a:gd name="T90" fmla="*/ 137 w 548"/>
              <a:gd name="T91" fmla="*/ 321 h 1020"/>
              <a:gd name="T92" fmla="*/ 149 w 548"/>
              <a:gd name="T93" fmla="*/ 321 h 1020"/>
              <a:gd name="T94" fmla="*/ 156 w 548"/>
              <a:gd name="T95" fmla="*/ 318 h 1020"/>
              <a:gd name="T96" fmla="*/ 159 w 548"/>
              <a:gd name="T97" fmla="*/ 301 h 1020"/>
              <a:gd name="T98" fmla="*/ 164 w 548"/>
              <a:gd name="T99" fmla="*/ 289 h 1020"/>
              <a:gd name="T100" fmla="*/ 170 w 548"/>
              <a:gd name="T101" fmla="*/ 276 h 1020"/>
              <a:gd name="T102" fmla="*/ 178 w 548"/>
              <a:gd name="T103" fmla="*/ 279 h 1020"/>
              <a:gd name="T104" fmla="*/ 176 w 548"/>
              <a:gd name="T105" fmla="*/ 238 h 1020"/>
              <a:gd name="T106" fmla="*/ 175 w 548"/>
              <a:gd name="T107" fmla="*/ 223 h 1020"/>
              <a:gd name="T108" fmla="*/ 173 w 548"/>
              <a:gd name="T109" fmla="*/ 192 h 10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8" h="1020">
                <a:moveTo>
                  <a:pt x="548" y="604"/>
                </a:moveTo>
                <a:lnTo>
                  <a:pt x="548" y="8"/>
                </a:lnTo>
                <a:lnTo>
                  <a:pt x="0" y="0"/>
                </a:lnTo>
                <a:lnTo>
                  <a:pt x="0" y="422"/>
                </a:lnTo>
                <a:lnTo>
                  <a:pt x="2" y="448"/>
                </a:lnTo>
                <a:lnTo>
                  <a:pt x="6" y="473"/>
                </a:lnTo>
                <a:lnTo>
                  <a:pt x="0" y="570"/>
                </a:lnTo>
                <a:lnTo>
                  <a:pt x="0" y="764"/>
                </a:lnTo>
                <a:lnTo>
                  <a:pt x="3" y="763"/>
                </a:lnTo>
                <a:lnTo>
                  <a:pt x="0" y="772"/>
                </a:lnTo>
                <a:lnTo>
                  <a:pt x="0" y="774"/>
                </a:lnTo>
                <a:lnTo>
                  <a:pt x="0" y="821"/>
                </a:lnTo>
                <a:lnTo>
                  <a:pt x="10" y="828"/>
                </a:lnTo>
                <a:lnTo>
                  <a:pt x="25" y="832"/>
                </a:lnTo>
                <a:lnTo>
                  <a:pt x="40" y="834"/>
                </a:lnTo>
                <a:lnTo>
                  <a:pt x="61" y="834"/>
                </a:lnTo>
                <a:lnTo>
                  <a:pt x="69" y="841"/>
                </a:lnTo>
                <a:lnTo>
                  <a:pt x="79" y="848"/>
                </a:lnTo>
                <a:lnTo>
                  <a:pt x="98" y="858"/>
                </a:lnTo>
                <a:lnTo>
                  <a:pt x="94" y="867"/>
                </a:lnTo>
                <a:lnTo>
                  <a:pt x="94" y="875"/>
                </a:lnTo>
                <a:lnTo>
                  <a:pt x="95" y="883"/>
                </a:lnTo>
                <a:lnTo>
                  <a:pt x="98" y="889"/>
                </a:lnTo>
                <a:lnTo>
                  <a:pt x="108" y="901"/>
                </a:lnTo>
                <a:lnTo>
                  <a:pt x="119" y="915"/>
                </a:lnTo>
                <a:lnTo>
                  <a:pt x="123" y="925"/>
                </a:lnTo>
                <a:lnTo>
                  <a:pt x="127" y="940"/>
                </a:lnTo>
                <a:lnTo>
                  <a:pt x="132" y="957"/>
                </a:lnTo>
                <a:lnTo>
                  <a:pt x="136" y="965"/>
                </a:lnTo>
                <a:lnTo>
                  <a:pt x="141" y="973"/>
                </a:lnTo>
                <a:lnTo>
                  <a:pt x="147" y="977"/>
                </a:lnTo>
                <a:lnTo>
                  <a:pt x="156" y="982"/>
                </a:lnTo>
                <a:lnTo>
                  <a:pt x="180" y="989"/>
                </a:lnTo>
                <a:lnTo>
                  <a:pt x="205" y="992"/>
                </a:lnTo>
                <a:lnTo>
                  <a:pt x="222" y="994"/>
                </a:lnTo>
                <a:lnTo>
                  <a:pt x="228" y="991"/>
                </a:lnTo>
                <a:lnTo>
                  <a:pt x="229" y="987"/>
                </a:lnTo>
                <a:lnTo>
                  <a:pt x="230" y="984"/>
                </a:lnTo>
                <a:lnTo>
                  <a:pt x="229" y="978"/>
                </a:lnTo>
                <a:lnTo>
                  <a:pt x="228" y="973"/>
                </a:lnTo>
                <a:lnTo>
                  <a:pt x="222" y="959"/>
                </a:lnTo>
                <a:lnTo>
                  <a:pt x="214" y="945"/>
                </a:lnTo>
                <a:lnTo>
                  <a:pt x="208" y="932"/>
                </a:lnTo>
                <a:lnTo>
                  <a:pt x="224" y="934"/>
                </a:lnTo>
                <a:lnTo>
                  <a:pt x="250" y="935"/>
                </a:lnTo>
                <a:lnTo>
                  <a:pt x="275" y="933"/>
                </a:lnTo>
                <a:lnTo>
                  <a:pt x="284" y="930"/>
                </a:lnTo>
                <a:lnTo>
                  <a:pt x="290" y="925"/>
                </a:lnTo>
                <a:lnTo>
                  <a:pt x="288" y="918"/>
                </a:lnTo>
                <a:lnTo>
                  <a:pt x="285" y="913"/>
                </a:lnTo>
                <a:lnTo>
                  <a:pt x="280" y="909"/>
                </a:lnTo>
                <a:lnTo>
                  <a:pt x="273" y="906"/>
                </a:lnTo>
                <a:lnTo>
                  <a:pt x="258" y="898"/>
                </a:lnTo>
                <a:lnTo>
                  <a:pt x="249" y="892"/>
                </a:lnTo>
                <a:lnTo>
                  <a:pt x="241" y="887"/>
                </a:lnTo>
                <a:lnTo>
                  <a:pt x="230" y="866"/>
                </a:lnTo>
                <a:lnTo>
                  <a:pt x="221" y="854"/>
                </a:lnTo>
                <a:lnTo>
                  <a:pt x="209" y="838"/>
                </a:lnTo>
                <a:lnTo>
                  <a:pt x="205" y="830"/>
                </a:lnTo>
                <a:lnTo>
                  <a:pt x="203" y="818"/>
                </a:lnTo>
                <a:lnTo>
                  <a:pt x="200" y="775"/>
                </a:lnTo>
                <a:lnTo>
                  <a:pt x="214" y="686"/>
                </a:lnTo>
                <a:lnTo>
                  <a:pt x="223" y="630"/>
                </a:lnTo>
                <a:lnTo>
                  <a:pt x="228" y="600"/>
                </a:lnTo>
                <a:lnTo>
                  <a:pt x="238" y="596"/>
                </a:lnTo>
                <a:lnTo>
                  <a:pt x="251" y="591"/>
                </a:lnTo>
                <a:lnTo>
                  <a:pt x="263" y="583"/>
                </a:lnTo>
                <a:lnTo>
                  <a:pt x="273" y="575"/>
                </a:lnTo>
                <a:lnTo>
                  <a:pt x="280" y="587"/>
                </a:lnTo>
                <a:lnTo>
                  <a:pt x="283" y="600"/>
                </a:lnTo>
                <a:lnTo>
                  <a:pt x="286" y="613"/>
                </a:lnTo>
                <a:lnTo>
                  <a:pt x="293" y="626"/>
                </a:lnTo>
                <a:lnTo>
                  <a:pt x="291" y="636"/>
                </a:lnTo>
                <a:lnTo>
                  <a:pt x="291" y="647"/>
                </a:lnTo>
                <a:lnTo>
                  <a:pt x="292" y="673"/>
                </a:lnTo>
                <a:lnTo>
                  <a:pt x="294" y="701"/>
                </a:lnTo>
                <a:lnTo>
                  <a:pt x="297" y="722"/>
                </a:lnTo>
                <a:lnTo>
                  <a:pt x="293" y="746"/>
                </a:lnTo>
                <a:lnTo>
                  <a:pt x="290" y="763"/>
                </a:lnTo>
                <a:lnTo>
                  <a:pt x="292" y="775"/>
                </a:lnTo>
                <a:lnTo>
                  <a:pt x="296" y="789"/>
                </a:lnTo>
                <a:lnTo>
                  <a:pt x="283" y="808"/>
                </a:lnTo>
                <a:lnTo>
                  <a:pt x="269" y="828"/>
                </a:lnTo>
                <a:lnTo>
                  <a:pt x="263" y="838"/>
                </a:lnTo>
                <a:lnTo>
                  <a:pt x="258" y="848"/>
                </a:lnTo>
                <a:lnTo>
                  <a:pt x="256" y="857"/>
                </a:lnTo>
                <a:lnTo>
                  <a:pt x="257" y="866"/>
                </a:lnTo>
                <a:lnTo>
                  <a:pt x="257" y="872"/>
                </a:lnTo>
                <a:lnTo>
                  <a:pt x="260" y="876"/>
                </a:lnTo>
                <a:lnTo>
                  <a:pt x="264" y="880"/>
                </a:lnTo>
                <a:lnTo>
                  <a:pt x="269" y="883"/>
                </a:lnTo>
                <a:lnTo>
                  <a:pt x="281" y="885"/>
                </a:lnTo>
                <a:lnTo>
                  <a:pt x="292" y="887"/>
                </a:lnTo>
                <a:lnTo>
                  <a:pt x="301" y="885"/>
                </a:lnTo>
                <a:lnTo>
                  <a:pt x="310" y="882"/>
                </a:lnTo>
                <a:lnTo>
                  <a:pt x="318" y="877"/>
                </a:lnTo>
                <a:lnTo>
                  <a:pt x="325" y="871"/>
                </a:lnTo>
                <a:lnTo>
                  <a:pt x="339" y="856"/>
                </a:lnTo>
                <a:lnTo>
                  <a:pt x="351" y="840"/>
                </a:lnTo>
                <a:lnTo>
                  <a:pt x="383" y="820"/>
                </a:lnTo>
                <a:lnTo>
                  <a:pt x="383" y="797"/>
                </a:lnTo>
                <a:lnTo>
                  <a:pt x="382" y="789"/>
                </a:lnTo>
                <a:lnTo>
                  <a:pt x="381" y="780"/>
                </a:lnTo>
                <a:lnTo>
                  <a:pt x="378" y="773"/>
                </a:lnTo>
                <a:lnTo>
                  <a:pt x="379" y="767"/>
                </a:lnTo>
                <a:lnTo>
                  <a:pt x="383" y="763"/>
                </a:lnTo>
                <a:lnTo>
                  <a:pt x="384" y="758"/>
                </a:lnTo>
                <a:lnTo>
                  <a:pt x="385" y="755"/>
                </a:lnTo>
                <a:lnTo>
                  <a:pt x="383" y="743"/>
                </a:lnTo>
                <a:lnTo>
                  <a:pt x="383" y="730"/>
                </a:lnTo>
                <a:lnTo>
                  <a:pt x="382" y="703"/>
                </a:lnTo>
                <a:lnTo>
                  <a:pt x="382" y="673"/>
                </a:lnTo>
                <a:lnTo>
                  <a:pt x="381" y="659"/>
                </a:lnTo>
                <a:lnTo>
                  <a:pt x="377" y="643"/>
                </a:lnTo>
                <a:lnTo>
                  <a:pt x="377" y="612"/>
                </a:lnTo>
                <a:lnTo>
                  <a:pt x="377" y="582"/>
                </a:lnTo>
                <a:lnTo>
                  <a:pt x="377" y="552"/>
                </a:lnTo>
                <a:lnTo>
                  <a:pt x="379" y="537"/>
                </a:lnTo>
                <a:lnTo>
                  <a:pt x="382" y="524"/>
                </a:lnTo>
                <a:lnTo>
                  <a:pt x="392" y="667"/>
                </a:lnTo>
                <a:lnTo>
                  <a:pt x="395" y="687"/>
                </a:lnTo>
                <a:lnTo>
                  <a:pt x="399" y="714"/>
                </a:lnTo>
                <a:lnTo>
                  <a:pt x="404" y="773"/>
                </a:lnTo>
                <a:lnTo>
                  <a:pt x="410" y="811"/>
                </a:lnTo>
                <a:lnTo>
                  <a:pt x="413" y="822"/>
                </a:lnTo>
                <a:lnTo>
                  <a:pt x="419" y="832"/>
                </a:lnTo>
                <a:lnTo>
                  <a:pt x="427" y="897"/>
                </a:lnTo>
                <a:lnTo>
                  <a:pt x="424" y="910"/>
                </a:lnTo>
                <a:lnTo>
                  <a:pt x="423" y="917"/>
                </a:lnTo>
                <a:lnTo>
                  <a:pt x="423" y="921"/>
                </a:lnTo>
                <a:lnTo>
                  <a:pt x="425" y="924"/>
                </a:lnTo>
                <a:lnTo>
                  <a:pt x="410" y="958"/>
                </a:lnTo>
                <a:lnTo>
                  <a:pt x="406" y="974"/>
                </a:lnTo>
                <a:lnTo>
                  <a:pt x="404" y="996"/>
                </a:lnTo>
                <a:lnTo>
                  <a:pt x="408" y="1003"/>
                </a:lnTo>
                <a:lnTo>
                  <a:pt x="412" y="1009"/>
                </a:lnTo>
                <a:lnTo>
                  <a:pt x="417" y="1013"/>
                </a:lnTo>
                <a:lnTo>
                  <a:pt x="423" y="1017"/>
                </a:lnTo>
                <a:lnTo>
                  <a:pt x="434" y="1019"/>
                </a:lnTo>
                <a:lnTo>
                  <a:pt x="446" y="1020"/>
                </a:lnTo>
                <a:lnTo>
                  <a:pt x="458" y="1018"/>
                </a:lnTo>
                <a:lnTo>
                  <a:pt x="468" y="1015"/>
                </a:lnTo>
                <a:lnTo>
                  <a:pt x="475" y="1010"/>
                </a:lnTo>
                <a:lnTo>
                  <a:pt x="479" y="1008"/>
                </a:lnTo>
                <a:lnTo>
                  <a:pt x="487" y="996"/>
                </a:lnTo>
                <a:lnTo>
                  <a:pt x="489" y="985"/>
                </a:lnTo>
                <a:lnTo>
                  <a:pt x="491" y="952"/>
                </a:lnTo>
                <a:lnTo>
                  <a:pt x="502" y="938"/>
                </a:lnTo>
                <a:lnTo>
                  <a:pt x="501" y="916"/>
                </a:lnTo>
                <a:lnTo>
                  <a:pt x="506" y="914"/>
                </a:lnTo>
                <a:lnTo>
                  <a:pt x="512" y="911"/>
                </a:lnTo>
                <a:lnTo>
                  <a:pt x="520" y="871"/>
                </a:lnTo>
                <a:lnTo>
                  <a:pt x="523" y="875"/>
                </a:lnTo>
                <a:lnTo>
                  <a:pt x="530" y="879"/>
                </a:lnTo>
                <a:lnTo>
                  <a:pt x="544" y="883"/>
                </a:lnTo>
                <a:lnTo>
                  <a:pt x="548" y="884"/>
                </a:lnTo>
                <a:lnTo>
                  <a:pt x="548" y="788"/>
                </a:lnTo>
                <a:lnTo>
                  <a:pt x="542" y="781"/>
                </a:lnTo>
                <a:lnTo>
                  <a:pt x="542" y="753"/>
                </a:lnTo>
                <a:lnTo>
                  <a:pt x="535" y="744"/>
                </a:lnTo>
                <a:lnTo>
                  <a:pt x="538" y="724"/>
                </a:lnTo>
                <a:lnTo>
                  <a:pt x="539" y="706"/>
                </a:lnTo>
                <a:lnTo>
                  <a:pt x="536" y="667"/>
                </a:lnTo>
                <a:lnTo>
                  <a:pt x="534" y="627"/>
                </a:lnTo>
                <a:lnTo>
                  <a:pt x="534" y="608"/>
                </a:lnTo>
                <a:lnTo>
                  <a:pt x="538" y="589"/>
                </a:lnTo>
                <a:lnTo>
                  <a:pt x="548" y="604"/>
                </a:lnTo>
                <a:close/>
              </a:path>
            </a:pathLst>
          </a:custGeom>
          <a:solidFill>
            <a:schemeClr val="tx1"/>
          </a:solidFill>
          <a:ln>
            <a:solidFill>
              <a:schemeClr val="tx1"/>
            </a:solidFill>
          </a:ln>
          <a:extLst/>
        </p:spPr>
        <p:txBody>
          <a:bodyPr/>
          <a:lstStyle/>
          <a:p>
            <a:endParaRPr lang="en-US">
              <a:latin typeface="Arial Narrow" panose="020B0606020202030204" pitchFamily="34" charset="0"/>
            </a:endParaRPr>
          </a:p>
        </p:txBody>
      </p:sp>
      <p:sp>
        <p:nvSpPr>
          <p:cNvPr id="408" name="Freeform 1423"/>
          <p:cNvSpPr>
            <a:spLocks/>
          </p:cNvSpPr>
          <p:nvPr/>
        </p:nvSpPr>
        <p:spPr bwMode="auto">
          <a:xfrm>
            <a:off x="6358121" y="5747217"/>
            <a:ext cx="7314" cy="28575"/>
          </a:xfrm>
          <a:custGeom>
            <a:avLst/>
            <a:gdLst>
              <a:gd name="T0" fmla="*/ 0 w 17"/>
              <a:gd name="T1" fmla="*/ 0 h 55"/>
              <a:gd name="T2" fmla="*/ 0 w 17"/>
              <a:gd name="T3" fmla="*/ 18 h 55"/>
              <a:gd name="T4" fmla="*/ 2 w 17"/>
              <a:gd name="T5" fmla="*/ 17 h 55"/>
              <a:gd name="T6" fmla="*/ 5 w 17"/>
              <a:gd name="T7" fmla="*/ 14 h 55"/>
              <a:gd name="T8" fmla="*/ 5 w 17"/>
              <a:gd name="T9" fmla="*/ 10 h 55"/>
              <a:gd name="T10" fmla="*/ 4 w 17"/>
              <a:gd name="T11" fmla="*/ 5 h 55"/>
              <a:gd name="T12" fmla="*/ 3 w 17"/>
              <a:gd name="T13" fmla="*/ 3 h 55"/>
              <a:gd name="T14" fmla="*/ 1 w 17"/>
              <a:gd name="T15" fmla="*/ 2 h 55"/>
              <a:gd name="T16" fmla="*/ 0 w 17"/>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55">
                <a:moveTo>
                  <a:pt x="0" y="0"/>
                </a:moveTo>
                <a:lnTo>
                  <a:pt x="0" y="55"/>
                </a:lnTo>
                <a:lnTo>
                  <a:pt x="6" y="51"/>
                </a:lnTo>
                <a:lnTo>
                  <a:pt x="17" y="43"/>
                </a:lnTo>
                <a:lnTo>
                  <a:pt x="16" y="31"/>
                </a:lnTo>
                <a:lnTo>
                  <a:pt x="12" y="16"/>
                </a:lnTo>
                <a:lnTo>
                  <a:pt x="10" y="10"/>
                </a:lnTo>
                <a:lnTo>
                  <a:pt x="5" y="5"/>
                </a:lnTo>
                <a:lnTo>
                  <a:pt x="0" y="0"/>
                </a:lnTo>
                <a:close/>
              </a:path>
            </a:pathLst>
          </a:custGeom>
          <a:solidFill>
            <a:schemeClr val="tx1"/>
          </a:solidFill>
          <a:ln>
            <a:solidFill>
              <a:schemeClr val="tx1"/>
            </a:solidFill>
          </a:ln>
          <a:extLst/>
        </p:spPr>
        <p:txBody>
          <a:bodyPr/>
          <a:lstStyle/>
          <a:p>
            <a:endParaRPr lang="en-US">
              <a:latin typeface="Arial Narrow" panose="020B0606020202030204" pitchFamily="34" charset="0"/>
            </a:endParaRPr>
          </a:p>
        </p:txBody>
      </p:sp>
      <p:sp>
        <p:nvSpPr>
          <p:cNvPr id="409" name="Freeform 1424"/>
          <p:cNvSpPr>
            <a:spLocks/>
          </p:cNvSpPr>
          <p:nvPr/>
        </p:nvSpPr>
        <p:spPr bwMode="auto">
          <a:xfrm>
            <a:off x="6358121" y="5717054"/>
            <a:ext cx="2925" cy="25400"/>
          </a:xfrm>
          <a:custGeom>
            <a:avLst/>
            <a:gdLst>
              <a:gd name="T0" fmla="*/ 0 w 6"/>
              <a:gd name="T1" fmla="*/ 0 h 54"/>
              <a:gd name="T2" fmla="*/ 0 w 6"/>
              <a:gd name="T3" fmla="*/ 16 h 54"/>
              <a:gd name="T4" fmla="*/ 1 w 6"/>
              <a:gd name="T5" fmla="*/ 16 h 54"/>
              <a:gd name="T6" fmla="*/ 2 w 6"/>
              <a:gd name="T7" fmla="*/ 13 h 54"/>
              <a:gd name="T8" fmla="*/ 2 w 6"/>
              <a:gd name="T9" fmla="*/ 11 h 54"/>
              <a:gd name="T10" fmla="*/ 1 w 6"/>
              <a:gd name="T11" fmla="*/ 9 h 54"/>
              <a:gd name="T12" fmla="*/ 2 w 6"/>
              <a:gd name="T13" fmla="*/ 6 h 54"/>
              <a:gd name="T14" fmla="*/ 1 w 6"/>
              <a:gd name="T15" fmla="*/ 4 h 54"/>
              <a:gd name="T16" fmla="*/ 1 w 6"/>
              <a:gd name="T17" fmla="*/ 1 h 54"/>
              <a:gd name="T18" fmla="*/ 0 w 6"/>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54">
                <a:moveTo>
                  <a:pt x="0" y="0"/>
                </a:moveTo>
                <a:lnTo>
                  <a:pt x="0" y="54"/>
                </a:lnTo>
                <a:lnTo>
                  <a:pt x="3" y="53"/>
                </a:lnTo>
                <a:lnTo>
                  <a:pt x="6" y="45"/>
                </a:lnTo>
                <a:lnTo>
                  <a:pt x="6" y="37"/>
                </a:lnTo>
                <a:lnTo>
                  <a:pt x="4" y="29"/>
                </a:lnTo>
                <a:lnTo>
                  <a:pt x="5" y="21"/>
                </a:lnTo>
                <a:lnTo>
                  <a:pt x="4" y="13"/>
                </a:lnTo>
                <a:lnTo>
                  <a:pt x="2" y="5"/>
                </a:lnTo>
                <a:lnTo>
                  <a:pt x="0" y="0"/>
                </a:lnTo>
                <a:close/>
              </a:path>
            </a:pathLst>
          </a:custGeom>
          <a:solidFill>
            <a:schemeClr val="tx1"/>
          </a:solidFill>
          <a:ln>
            <a:solidFill>
              <a:schemeClr val="tx1"/>
            </a:solidFill>
          </a:ln>
          <a:extLst/>
        </p:spPr>
        <p:txBody>
          <a:bodyPr/>
          <a:lstStyle/>
          <a:p>
            <a:endParaRPr lang="en-US">
              <a:latin typeface="Arial Narrow" panose="020B0606020202030204" pitchFamily="34" charset="0"/>
            </a:endParaRPr>
          </a:p>
        </p:txBody>
      </p:sp>
      <p:sp>
        <p:nvSpPr>
          <p:cNvPr id="410" name="Freeform 1425"/>
          <p:cNvSpPr>
            <a:spLocks/>
          </p:cNvSpPr>
          <p:nvPr/>
        </p:nvSpPr>
        <p:spPr bwMode="auto">
          <a:xfrm>
            <a:off x="5979270" y="5286842"/>
            <a:ext cx="378851" cy="528638"/>
          </a:xfrm>
          <a:custGeom>
            <a:avLst/>
            <a:gdLst>
              <a:gd name="T0" fmla="*/ 34 w 804"/>
              <a:gd name="T1" fmla="*/ 8 h 1054"/>
              <a:gd name="T2" fmla="*/ 42 w 804"/>
              <a:gd name="T3" fmla="*/ 49 h 1054"/>
              <a:gd name="T4" fmla="*/ 39 w 804"/>
              <a:gd name="T5" fmla="*/ 68 h 1054"/>
              <a:gd name="T6" fmla="*/ 34 w 804"/>
              <a:gd name="T7" fmla="*/ 130 h 1054"/>
              <a:gd name="T8" fmla="*/ 33 w 804"/>
              <a:gd name="T9" fmla="*/ 224 h 1054"/>
              <a:gd name="T10" fmla="*/ 42 w 804"/>
              <a:gd name="T11" fmla="*/ 228 h 1054"/>
              <a:gd name="T12" fmla="*/ 31 w 804"/>
              <a:gd name="T13" fmla="*/ 274 h 1054"/>
              <a:gd name="T14" fmla="*/ 2 w 804"/>
              <a:gd name="T15" fmla="*/ 301 h 1054"/>
              <a:gd name="T16" fmla="*/ 4 w 804"/>
              <a:gd name="T17" fmla="*/ 308 h 1054"/>
              <a:gd name="T18" fmla="*/ 27 w 804"/>
              <a:gd name="T19" fmla="*/ 308 h 1054"/>
              <a:gd name="T20" fmla="*/ 41 w 804"/>
              <a:gd name="T21" fmla="*/ 295 h 1054"/>
              <a:gd name="T22" fmla="*/ 53 w 804"/>
              <a:gd name="T23" fmla="*/ 294 h 1054"/>
              <a:gd name="T24" fmla="*/ 59 w 804"/>
              <a:gd name="T25" fmla="*/ 301 h 1054"/>
              <a:gd name="T26" fmla="*/ 61 w 804"/>
              <a:gd name="T27" fmla="*/ 286 h 1054"/>
              <a:gd name="T28" fmla="*/ 55 w 804"/>
              <a:gd name="T29" fmla="*/ 270 h 1054"/>
              <a:gd name="T30" fmla="*/ 60 w 804"/>
              <a:gd name="T31" fmla="*/ 244 h 1054"/>
              <a:gd name="T32" fmla="*/ 69 w 804"/>
              <a:gd name="T33" fmla="*/ 232 h 1054"/>
              <a:gd name="T34" fmla="*/ 77 w 804"/>
              <a:gd name="T35" fmla="*/ 234 h 1054"/>
              <a:gd name="T36" fmla="*/ 91 w 804"/>
              <a:gd name="T37" fmla="*/ 240 h 1054"/>
              <a:gd name="T38" fmla="*/ 106 w 804"/>
              <a:gd name="T39" fmla="*/ 257 h 1054"/>
              <a:gd name="T40" fmla="*/ 103 w 804"/>
              <a:gd name="T41" fmla="*/ 274 h 1054"/>
              <a:gd name="T42" fmla="*/ 97 w 804"/>
              <a:gd name="T43" fmla="*/ 298 h 1054"/>
              <a:gd name="T44" fmla="*/ 95 w 804"/>
              <a:gd name="T45" fmla="*/ 312 h 1054"/>
              <a:gd name="T46" fmla="*/ 104 w 804"/>
              <a:gd name="T47" fmla="*/ 321 h 1054"/>
              <a:gd name="T48" fmla="*/ 117 w 804"/>
              <a:gd name="T49" fmla="*/ 315 h 1054"/>
              <a:gd name="T50" fmla="*/ 119 w 804"/>
              <a:gd name="T51" fmla="*/ 301 h 1054"/>
              <a:gd name="T52" fmla="*/ 123 w 804"/>
              <a:gd name="T53" fmla="*/ 281 h 1054"/>
              <a:gd name="T54" fmla="*/ 131 w 804"/>
              <a:gd name="T55" fmla="*/ 241 h 1054"/>
              <a:gd name="T56" fmla="*/ 136 w 804"/>
              <a:gd name="T57" fmla="*/ 237 h 1054"/>
              <a:gd name="T58" fmla="*/ 140 w 804"/>
              <a:gd name="T59" fmla="*/ 299 h 1054"/>
              <a:gd name="T60" fmla="*/ 149 w 804"/>
              <a:gd name="T61" fmla="*/ 311 h 1054"/>
              <a:gd name="T62" fmla="*/ 158 w 804"/>
              <a:gd name="T63" fmla="*/ 320 h 1054"/>
              <a:gd name="T64" fmla="*/ 177 w 804"/>
              <a:gd name="T65" fmla="*/ 331 h 1054"/>
              <a:gd name="T66" fmla="*/ 195 w 804"/>
              <a:gd name="T67" fmla="*/ 330 h 1054"/>
              <a:gd name="T68" fmla="*/ 182 w 804"/>
              <a:gd name="T69" fmla="*/ 308 h 1054"/>
              <a:gd name="T70" fmla="*/ 180 w 804"/>
              <a:gd name="T71" fmla="*/ 239 h 1054"/>
              <a:gd name="T72" fmla="*/ 185 w 804"/>
              <a:gd name="T73" fmla="*/ 172 h 1054"/>
              <a:gd name="T74" fmla="*/ 193 w 804"/>
              <a:gd name="T75" fmla="*/ 173 h 1054"/>
              <a:gd name="T76" fmla="*/ 192 w 804"/>
              <a:gd name="T77" fmla="*/ 210 h 1054"/>
              <a:gd name="T78" fmla="*/ 187 w 804"/>
              <a:gd name="T79" fmla="*/ 277 h 1054"/>
              <a:gd name="T80" fmla="*/ 188 w 804"/>
              <a:gd name="T81" fmla="*/ 290 h 1054"/>
              <a:gd name="T82" fmla="*/ 195 w 804"/>
              <a:gd name="T83" fmla="*/ 304 h 1054"/>
              <a:gd name="T84" fmla="*/ 210 w 804"/>
              <a:gd name="T85" fmla="*/ 298 h 1054"/>
              <a:gd name="T86" fmla="*/ 223 w 804"/>
              <a:gd name="T87" fmla="*/ 303 h 1054"/>
              <a:gd name="T88" fmla="*/ 240 w 804"/>
              <a:gd name="T89" fmla="*/ 309 h 1054"/>
              <a:gd name="T90" fmla="*/ 259 w 804"/>
              <a:gd name="T91" fmla="*/ 307 h 1054"/>
              <a:gd name="T92" fmla="*/ 259 w 804"/>
              <a:gd name="T93" fmla="*/ 271 h 1054"/>
              <a:gd name="T94" fmla="*/ 254 w 804"/>
              <a:gd name="T95" fmla="*/ 259 h 1054"/>
              <a:gd name="T96" fmla="*/ 256 w 804"/>
              <a:gd name="T97" fmla="*/ 246 h 1054"/>
              <a:gd name="T98" fmla="*/ 259 w 804"/>
              <a:gd name="T99" fmla="*/ 183 h 1054"/>
              <a:gd name="T100" fmla="*/ 259 w 804"/>
              <a:gd name="T101" fmla="*/ 135 h 10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04" h="1054">
                <a:moveTo>
                  <a:pt x="804" y="430"/>
                </a:moveTo>
                <a:lnTo>
                  <a:pt x="804" y="10"/>
                </a:lnTo>
                <a:lnTo>
                  <a:pt x="105" y="0"/>
                </a:lnTo>
                <a:lnTo>
                  <a:pt x="107" y="26"/>
                </a:lnTo>
                <a:lnTo>
                  <a:pt x="107" y="46"/>
                </a:lnTo>
                <a:lnTo>
                  <a:pt x="107" y="63"/>
                </a:lnTo>
                <a:lnTo>
                  <a:pt x="109" y="79"/>
                </a:lnTo>
                <a:lnTo>
                  <a:pt x="131" y="156"/>
                </a:lnTo>
                <a:lnTo>
                  <a:pt x="133" y="164"/>
                </a:lnTo>
                <a:lnTo>
                  <a:pt x="133" y="173"/>
                </a:lnTo>
                <a:lnTo>
                  <a:pt x="128" y="193"/>
                </a:lnTo>
                <a:lnTo>
                  <a:pt x="122" y="214"/>
                </a:lnTo>
                <a:lnTo>
                  <a:pt x="118" y="231"/>
                </a:lnTo>
                <a:lnTo>
                  <a:pt x="113" y="272"/>
                </a:lnTo>
                <a:lnTo>
                  <a:pt x="110" y="315"/>
                </a:lnTo>
                <a:lnTo>
                  <a:pt x="107" y="413"/>
                </a:lnTo>
                <a:lnTo>
                  <a:pt x="103" y="538"/>
                </a:lnTo>
                <a:lnTo>
                  <a:pt x="97" y="701"/>
                </a:lnTo>
                <a:lnTo>
                  <a:pt x="99" y="707"/>
                </a:lnTo>
                <a:lnTo>
                  <a:pt x="102" y="710"/>
                </a:lnTo>
                <a:lnTo>
                  <a:pt x="105" y="714"/>
                </a:lnTo>
                <a:lnTo>
                  <a:pt x="110" y="715"/>
                </a:lnTo>
                <a:lnTo>
                  <a:pt x="120" y="717"/>
                </a:lnTo>
                <a:lnTo>
                  <a:pt x="129" y="722"/>
                </a:lnTo>
                <a:lnTo>
                  <a:pt x="126" y="747"/>
                </a:lnTo>
                <a:lnTo>
                  <a:pt x="119" y="781"/>
                </a:lnTo>
                <a:lnTo>
                  <a:pt x="105" y="840"/>
                </a:lnTo>
                <a:lnTo>
                  <a:pt x="96" y="866"/>
                </a:lnTo>
                <a:lnTo>
                  <a:pt x="86" y="885"/>
                </a:lnTo>
                <a:lnTo>
                  <a:pt x="60" y="924"/>
                </a:lnTo>
                <a:lnTo>
                  <a:pt x="23" y="942"/>
                </a:lnTo>
                <a:lnTo>
                  <a:pt x="7" y="952"/>
                </a:lnTo>
                <a:lnTo>
                  <a:pt x="2" y="956"/>
                </a:lnTo>
                <a:lnTo>
                  <a:pt x="0" y="961"/>
                </a:lnTo>
                <a:lnTo>
                  <a:pt x="6" y="972"/>
                </a:lnTo>
                <a:lnTo>
                  <a:pt x="11" y="975"/>
                </a:lnTo>
                <a:lnTo>
                  <a:pt x="20" y="977"/>
                </a:lnTo>
                <a:lnTo>
                  <a:pt x="45" y="980"/>
                </a:lnTo>
                <a:lnTo>
                  <a:pt x="73" y="979"/>
                </a:lnTo>
                <a:lnTo>
                  <a:pt x="84" y="976"/>
                </a:lnTo>
                <a:lnTo>
                  <a:pt x="92" y="972"/>
                </a:lnTo>
                <a:lnTo>
                  <a:pt x="104" y="954"/>
                </a:lnTo>
                <a:lnTo>
                  <a:pt x="120" y="939"/>
                </a:lnTo>
                <a:lnTo>
                  <a:pt x="128" y="934"/>
                </a:lnTo>
                <a:lnTo>
                  <a:pt x="137" y="929"/>
                </a:lnTo>
                <a:lnTo>
                  <a:pt x="147" y="927"/>
                </a:lnTo>
                <a:lnTo>
                  <a:pt x="159" y="926"/>
                </a:lnTo>
                <a:lnTo>
                  <a:pt x="165" y="930"/>
                </a:lnTo>
                <a:lnTo>
                  <a:pt x="169" y="936"/>
                </a:lnTo>
                <a:lnTo>
                  <a:pt x="171" y="944"/>
                </a:lnTo>
                <a:lnTo>
                  <a:pt x="173" y="952"/>
                </a:lnTo>
                <a:lnTo>
                  <a:pt x="184" y="952"/>
                </a:lnTo>
                <a:lnTo>
                  <a:pt x="184" y="932"/>
                </a:lnTo>
                <a:lnTo>
                  <a:pt x="185" y="921"/>
                </a:lnTo>
                <a:lnTo>
                  <a:pt x="188" y="913"/>
                </a:lnTo>
                <a:lnTo>
                  <a:pt x="190" y="904"/>
                </a:lnTo>
                <a:lnTo>
                  <a:pt x="187" y="887"/>
                </a:lnTo>
                <a:lnTo>
                  <a:pt x="184" y="875"/>
                </a:lnTo>
                <a:lnTo>
                  <a:pt x="178" y="865"/>
                </a:lnTo>
                <a:lnTo>
                  <a:pt x="170" y="854"/>
                </a:lnTo>
                <a:lnTo>
                  <a:pt x="171" y="840"/>
                </a:lnTo>
                <a:lnTo>
                  <a:pt x="172" y="826"/>
                </a:lnTo>
                <a:lnTo>
                  <a:pt x="179" y="798"/>
                </a:lnTo>
                <a:lnTo>
                  <a:pt x="186" y="772"/>
                </a:lnTo>
                <a:lnTo>
                  <a:pt x="190" y="747"/>
                </a:lnTo>
                <a:lnTo>
                  <a:pt x="197" y="741"/>
                </a:lnTo>
                <a:lnTo>
                  <a:pt x="204" y="738"/>
                </a:lnTo>
                <a:lnTo>
                  <a:pt x="215" y="735"/>
                </a:lnTo>
                <a:lnTo>
                  <a:pt x="227" y="734"/>
                </a:lnTo>
                <a:lnTo>
                  <a:pt x="232" y="733"/>
                </a:lnTo>
                <a:lnTo>
                  <a:pt x="238" y="730"/>
                </a:lnTo>
                <a:lnTo>
                  <a:pt x="238" y="741"/>
                </a:lnTo>
                <a:lnTo>
                  <a:pt x="239" y="752"/>
                </a:lnTo>
                <a:lnTo>
                  <a:pt x="273" y="754"/>
                </a:lnTo>
                <a:lnTo>
                  <a:pt x="277" y="759"/>
                </a:lnTo>
                <a:lnTo>
                  <a:pt x="282" y="761"/>
                </a:lnTo>
                <a:lnTo>
                  <a:pt x="289" y="763"/>
                </a:lnTo>
                <a:lnTo>
                  <a:pt x="297" y="763"/>
                </a:lnTo>
                <a:lnTo>
                  <a:pt x="325" y="757"/>
                </a:lnTo>
                <a:lnTo>
                  <a:pt x="329" y="814"/>
                </a:lnTo>
                <a:lnTo>
                  <a:pt x="328" y="836"/>
                </a:lnTo>
                <a:lnTo>
                  <a:pt x="326" y="846"/>
                </a:lnTo>
                <a:lnTo>
                  <a:pt x="324" y="856"/>
                </a:lnTo>
                <a:lnTo>
                  <a:pt x="321" y="868"/>
                </a:lnTo>
                <a:lnTo>
                  <a:pt x="320" y="882"/>
                </a:lnTo>
                <a:lnTo>
                  <a:pt x="317" y="896"/>
                </a:lnTo>
                <a:lnTo>
                  <a:pt x="312" y="913"/>
                </a:lnTo>
                <a:lnTo>
                  <a:pt x="302" y="942"/>
                </a:lnTo>
                <a:lnTo>
                  <a:pt x="297" y="953"/>
                </a:lnTo>
                <a:lnTo>
                  <a:pt x="295" y="964"/>
                </a:lnTo>
                <a:lnTo>
                  <a:pt x="294" y="975"/>
                </a:lnTo>
                <a:lnTo>
                  <a:pt x="296" y="986"/>
                </a:lnTo>
                <a:lnTo>
                  <a:pt x="300" y="998"/>
                </a:lnTo>
                <a:lnTo>
                  <a:pt x="308" y="1013"/>
                </a:lnTo>
                <a:lnTo>
                  <a:pt x="315" y="1017"/>
                </a:lnTo>
                <a:lnTo>
                  <a:pt x="323" y="1017"/>
                </a:lnTo>
                <a:lnTo>
                  <a:pt x="332" y="1015"/>
                </a:lnTo>
                <a:lnTo>
                  <a:pt x="340" y="1012"/>
                </a:lnTo>
                <a:lnTo>
                  <a:pt x="356" y="1003"/>
                </a:lnTo>
                <a:lnTo>
                  <a:pt x="362" y="997"/>
                </a:lnTo>
                <a:lnTo>
                  <a:pt x="365" y="993"/>
                </a:lnTo>
                <a:lnTo>
                  <a:pt x="367" y="985"/>
                </a:lnTo>
                <a:lnTo>
                  <a:pt x="367" y="975"/>
                </a:lnTo>
                <a:lnTo>
                  <a:pt x="368" y="953"/>
                </a:lnTo>
                <a:lnTo>
                  <a:pt x="373" y="934"/>
                </a:lnTo>
                <a:lnTo>
                  <a:pt x="377" y="920"/>
                </a:lnTo>
                <a:lnTo>
                  <a:pt x="381" y="907"/>
                </a:lnTo>
                <a:lnTo>
                  <a:pt x="381" y="890"/>
                </a:lnTo>
                <a:lnTo>
                  <a:pt x="370" y="834"/>
                </a:lnTo>
                <a:lnTo>
                  <a:pt x="382" y="776"/>
                </a:lnTo>
                <a:lnTo>
                  <a:pt x="398" y="766"/>
                </a:lnTo>
                <a:lnTo>
                  <a:pt x="406" y="764"/>
                </a:lnTo>
                <a:lnTo>
                  <a:pt x="416" y="764"/>
                </a:lnTo>
                <a:lnTo>
                  <a:pt x="418" y="760"/>
                </a:lnTo>
                <a:lnTo>
                  <a:pt x="419" y="756"/>
                </a:lnTo>
                <a:lnTo>
                  <a:pt x="422" y="750"/>
                </a:lnTo>
                <a:lnTo>
                  <a:pt x="427" y="747"/>
                </a:lnTo>
                <a:lnTo>
                  <a:pt x="431" y="938"/>
                </a:lnTo>
                <a:lnTo>
                  <a:pt x="432" y="943"/>
                </a:lnTo>
                <a:lnTo>
                  <a:pt x="435" y="946"/>
                </a:lnTo>
                <a:lnTo>
                  <a:pt x="444" y="952"/>
                </a:lnTo>
                <a:lnTo>
                  <a:pt x="455" y="955"/>
                </a:lnTo>
                <a:lnTo>
                  <a:pt x="461" y="956"/>
                </a:lnTo>
                <a:lnTo>
                  <a:pt x="461" y="985"/>
                </a:lnTo>
                <a:lnTo>
                  <a:pt x="470" y="993"/>
                </a:lnTo>
                <a:lnTo>
                  <a:pt x="478" y="1000"/>
                </a:lnTo>
                <a:lnTo>
                  <a:pt x="483" y="994"/>
                </a:lnTo>
                <a:lnTo>
                  <a:pt x="489" y="1014"/>
                </a:lnTo>
                <a:lnTo>
                  <a:pt x="499" y="1026"/>
                </a:lnTo>
                <a:lnTo>
                  <a:pt x="512" y="1036"/>
                </a:lnTo>
                <a:lnTo>
                  <a:pt x="529" y="1044"/>
                </a:lnTo>
                <a:lnTo>
                  <a:pt x="548" y="1049"/>
                </a:lnTo>
                <a:lnTo>
                  <a:pt x="568" y="1053"/>
                </a:lnTo>
                <a:lnTo>
                  <a:pt x="582" y="1054"/>
                </a:lnTo>
                <a:lnTo>
                  <a:pt x="593" y="1051"/>
                </a:lnTo>
                <a:lnTo>
                  <a:pt x="604" y="1043"/>
                </a:lnTo>
                <a:lnTo>
                  <a:pt x="604" y="1027"/>
                </a:lnTo>
                <a:lnTo>
                  <a:pt x="604" y="1019"/>
                </a:lnTo>
                <a:lnTo>
                  <a:pt x="601" y="1012"/>
                </a:lnTo>
                <a:lnTo>
                  <a:pt x="565" y="975"/>
                </a:lnTo>
                <a:lnTo>
                  <a:pt x="553" y="944"/>
                </a:lnTo>
                <a:lnTo>
                  <a:pt x="554" y="919"/>
                </a:lnTo>
                <a:lnTo>
                  <a:pt x="557" y="876"/>
                </a:lnTo>
                <a:lnTo>
                  <a:pt x="560" y="755"/>
                </a:lnTo>
                <a:lnTo>
                  <a:pt x="565" y="630"/>
                </a:lnTo>
                <a:lnTo>
                  <a:pt x="567" y="581"/>
                </a:lnTo>
                <a:lnTo>
                  <a:pt x="570" y="551"/>
                </a:lnTo>
                <a:lnTo>
                  <a:pt x="575" y="543"/>
                </a:lnTo>
                <a:lnTo>
                  <a:pt x="578" y="532"/>
                </a:lnTo>
                <a:lnTo>
                  <a:pt x="583" y="505"/>
                </a:lnTo>
                <a:lnTo>
                  <a:pt x="587" y="455"/>
                </a:lnTo>
                <a:lnTo>
                  <a:pt x="599" y="547"/>
                </a:lnTo>
                <a:lnTo>
                  <a:pt x="595" y="577"/>
                </a:lnTo>
                <a:lnTo>
                  <a:pt x="594" y="605"/>
                </a:lnTo>
                <a:lnTo>
                  <a:pt x="595" y="634"/>
                </a:lnTo>
                <a:lnTo>
                  <a:pt x="597" y="664"/>
                </a:lnTo>
                <a:lnTo>
                  <a:pt x="602" y="723"/>
                </a:lnTo>
                <a:lnTo>
                  <a:pt x="604" y="752"/>
                </a:lnTo>
                <a:lnTo>
                  <a:pt x="604" y="782"/>
                </a:lnTo>
                <a:lnTo>
                  <a:pt x="580" y="878"/>
                </a:lnTo>
                <a:lnTo>
                  <a:pt x="578" y="892"/>
                </a:lnTo>
                <a:lnTo>
                  <a:pt x="578" y="903"/>
                </a:lnTo>
                <a:lnTo>
                  <a:pt x="580" y="911"/>
                </a:lnTo>
                <a:lnTo>
                  <a:pt x="585" y="918"/>
                </a:lnTo>
                <a:lnTo>
                  <a:pt x="585" y="949"/>
                </a:lnTo>
                <a:lnTo>
                  <a:pt x="591" y="955"/>
                </a:lnTo>
                <a:lnTo>
                  <a:pt x="597" y="960"/>
                </a:lnTo>
                <a:lnTo>
                  <a:pt x="605" y="963"/>
                </a:lnTo>
                <a:lnTo>
                  <a:pt x="614" y="964"/>
                </a:lnTo>
                <a:lnTo>
                  <a:pt x="633" y="964"/>
                </a:lnTo>
                <a:lnTo>
                  <a:pt x="651" y="964"/>
                </a:lnTo>
                <a:lnTo>
                  <a:pt x="651" y="942"/>
                </a:lnTo>
                <a:lnTo>
                  <a:pt x="656" y="941"/>
                </a:lnTo>
                <a:lnTo>
                  <a:pt x="663" y="942"/>
                </a:lnTo>
                <a:lnTo>
                  <a:pt x="678" y="950"/>
                </a:lnTo>
                <a:lnTo>
                  <a:pt x="692" y="960"/>
                </a:lnTo>
                <a:lnTo>
                  <a:pt x="703" y="967"/>
                </a:lnTo>
                <a:lnTo>
                  <a:pt x="714" y="971"/>
                </a:lnTo>
                <a:lnTo>
                  <a:pt x="729" y="976"/>
                </a:lnTo>
                <a:lnTo>
                  <a:pt x="746" y="979"/>
                </a:lnTo>
                <a:lnTo>
                  <a:pt x="764" y="979"/>
                </a:lnTo>
                <a:lnTo>
                  <a:pt x="782" y="979"/>
                </a:lnTo>
                <a:lnTo>
                  <a:pt x="798" y="976"/>
                </a:lnTo>
                <a:lnTo>
                  <a:pt x="804" y="973"/>
                </a:lnTo>
                <a:lnTo>
                  <a:pt x="804" y="919"/>
                </a:lnTo>
                <a:lnTo>
                  <a:pt x="799" y="916"/>
                </a:lnTo>
                <a:lnTo>
                  <a:pt x="804" y="912"/>
                </a:lnTo>
                <a:lnTo>
                  <a:pt x="804" y="857"/>
                </a:lnTo>
                <a:lnTo>
                  <a:pt x="802" y="854"/>
                </a:lnTo>
                <a:lnTo>
                  <a:pt x="794" y="836"/>
                </a:lnTo>
                <a:lnTo>
                  <a:pt x="786" y="823"/>
                </a:lnTo>
                <a:lnTo>
                  <a:pt x="789" y="819"/>
                </a:lnTo>
                <a:lnTo>
                  <a:pt x="791" y="812"/>
                </a:lnTo>
                <a:lnTo>
                  <a:pt x="794" y="795"/>
                </a:lnTo>
                <a:lnTo>
                  <a:pt x="794" y="788"/>
                </a:lnTo>
                <a:lnTo>
                  <a:pt x="796" y="780"/>
                </a:lnTo>
                <a:lnTo>
                  <a:pt x="800" y="774"/>
                </a:lnTo>
                <a:lnTo>
                  <a:pt x="804" y="774"/>
                </a:lnTo>
                <a:lnTo>
                  <a:pt x="804" y="579"/>
                </a:lnTo>
                <a:lnTo>
                  <a:pt x="796" y="477"/>
                </a:lnTo>
                <a:lnTo>
                  <a:pt x="799" y="370"/>
                </a:lnTo>
                <a:lnTo>
                  <a:pt x="800" y="396"/>
                </a:lnTo>
                <a:lnTo>
                  <a:pt x="803" y="427"/>
                </a:lnTo>
                <a:lnTo>
                  <a:pt x="804" y="430"/>
                </a:lnTo>
                <a:close/>
              </a:path>
            </a:pathLst>
          </a:custGeom>
          <a:solidFill>
            <a:schemeClr val="tx1"/>
          </a:solidFill>
          <a:ln>
            <a:solidFill>
              <a:schemeClr val="tx1"/>
            </a:solidFill>
          </a:ln>
          <a:extLst/>
        </p:spPr>
        <p:txBody>
          <a:bodyPr/>
          <a:lstStyle/>
          <a:p>
            <a:endParaRPr lang="en-US">
              <a:latin typeface="Arial Narrow" panose="020B0606020202030204" pitchFamily="34" charset="0"/>
            </a:endParaRPr>
          </a:p>
        </p:txBody>
      </p:sp>
      <p:sp>
        <p:nvSpPr>
          <p:cNvPr id="411" name="Freeform 1426"/>
          <p:cNvSpPr>
            <a:spLocks/>
          </p:cNvSpPr>
          <p:nvPr/>
        </p:nvSpPr>
        <p:spPr bwMode="auto">
          <a:xfrm>
            <a:off x="6356659" y="5680542"/>
            <a:ext cx="1463" cy="22225"/>
          </a:xfrm>
          <a:custGeom>
            <a:avLst/>
            <a:gdLst>
              <a:gd name="T0" fmla="*/ 1 w 4"/>
              <a:gd name="T1" fmla="*/ 14 h 48"/>
              <a:gd name="T2" fmla="*/ 1 w 4"/>
              <a:gd name="T3" fmla="*/ 0 h 48"/>
              <a:gd name="T4" fmla="*/ 0 w 4"/>
              <a:gd name="T5" fmla="*/ 4 h 48"/>
              <a:gd name="T6" fmla="*/ 0 w 4"/>
              <a:gd name="T7" fmla="*/ 13 h 48"/>
              <a:gd name="T8" fmla="*/ 1 w 4"/>
              <a:gd name="T9" fmla="*/ 14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8">
                <a:moveTo>
                  <a:pt x="4" y="48"/>
                </a:moveTo>
                <a:lnTo>
                  <a:pt x="4" y="0"/>
                </a:lnTo>
                <a:lnTo>
                  <a:pt x="1" y="14"/>
                </a:lnTo>
                <a:lnTo>
                  <a:pt x="0" y="45"/>
                </a:lnTo>
                <a:lnTo>
                  <a:pt x="4" y="48"/>
                </a:lnTo>
                <a:close/>
              </a:path>
            </a:pathLst>
          </a:custGeom>
          <a:solidFill>
            <a:schemeClr val="tx1"/>
          </a:solidFill>
          <a:ln>
            <a:solidFill>
              <a:schemeClr val="tx1"/>
            </a:solidFill>
          </a:ln>
          <a:extLst/>
        </p:spPr>
        <p:txBody>
          <a:bodyPr/>
          <a:lstStyle/>
          <a:p>
            <a:endParaRPr lang="en-US">
              <a:latin typeface="Arial Narrow" panose="020B0606020202030204" pitchFamily="34" charset="0"/>
            </a:endParaRPr>
          </a:p>
        </p:txBody>
      </p:sp>
      <p:cxnSp>
        <p:nvCxnSpPr>
          <p:cNvPr id="412" name="Straight Arrow Connector 411"/>
          <p:cNvCxnSpPr/>
          <p:nvPr/>
        </p:nvCxnSpPr>
        <p:spPr>
          <a:xfrm flipH="1">
            <a:off x="1605813" y="2791601"/>
            <a:ext cx="53443" cy="2623666"/>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13" name="Straight Arrow Connector 412"/>
          <p:cNvCxnSpPr/>
          <p:nvPr/>
        </p:nvCxnSpPr>
        <p:spPr>
          <a:xfrm flipH="1">
            <a:off x="5232686" y="2336084"/>
            <a:ext cx="49148" cy="2168258"/>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4" name="Straight Arrow Connector 413"/>
          <p:cNvCxnSpPr/>
          <p:nvPr/>
        </p:nvCxnSpPr>
        <p:spPr>
          <a:xfrm flipH="1">
            <a:off x="2532477" y="2469180"/>
            <a:ext cx="672045" cy="3195789"/>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5" name="Straight Arrow Connector 414"/>
          <p:cNvCxnSpPr/>
          <p:nvPr/>
        </p:nvCxnSpPr>
        <p:spPr>
          <a:xfrm>
            <a:off x="3204522" y="2469180"/>
            <a:ext cx="648903" cy="3326434"/>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6" name="Straight Arrow Connector 415"/>
          <p:cNvCxnSpPr/>
          <p:nvPr/>
        </p:nvCxnSpPr>
        <p:spPr>
          <a:xfrm>
            <a:off x="5999027" y="3939435"/>
            <a:ext cx="386174" cy="454795"/>
          </a:xfrm>
          <a:prstGeom prst="straightConnector1">
            <a:avLst/>
          </a:prstGeom>
          <a:ln w="38100">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7" name="Straight Arrow Connector 416"/>
          <p:cNvCxnSpPr/>
          <p:nvPr/>
        </p:nvCxnSpPr>
        <p:spPr>
          <a:xfrm rot="-1020000">
            <a:off x="5817196" y="4265086"/>
            <a:ext cx="566928" cy="219456"/>
          </a:xfrm>
          <a:prstGeom prst="straightConnector1">
            <a:avLst/>
          </a:prstGeom>
          <a:ln w="38100">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8" name="Straight Arrow Connector 417"/>
          <p:cNvCxnSpPr/>
          <p:nvPr/>
        </p:nvCxnSpPr>
        <p:spPr>
          <a:xfrm rot="-3540000">
            <a:off x="5864123" y="4484996"/>
            <a:ext cx="566928" cy="219456"/>
          </a:xfrm>
          <a:prstGeom prst="straightConnector1">
            <a:avLst/>
          </a:prstGeom>
          <a:ln w="38100">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9" name="Straight Arrow Connector 418"/>
          <p:cNvCxnSpPr/>
          <p:nvPr/>
        </p:nvCxnSpPr>
        <p:spPr>
          <a:xfrm rot="-7980000">
            <a:off x="6223054" y="4562970"/>
            <a:ext cx="566928" cy="219456"/>
          </a:xfrm>
          <a:prstGeom prst="straightConnector1">
            <a:avLst/>
          </a:prstGeom>
          <a:ln w="38100">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V="1">
            <a:off x="6385201" y="4018239"/>
            <a:ext cx="1273116" cy="375888"/>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1" name="Text Box 212"/>
          <p:cNvSpPr txBox="1">
            <a:spLocks noChangeArrowheads="1"/>
          </p:cNvSpPr>
          <p:nvPr/>
        </p:nvSpPr>
        <p:spPr bwMode="auto">
          <a:xfrm>
            <a:off x="856160" y="6483278"/>
            <a:ext cx="1620931"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a:r>
              <a:rPr lang="en-GB" altLang="en-US" sz="1600" b="0" dirty="0" err="1">
                <a:solidFill>
                  <a:schemeClr val="tx1"/>
                </a:solidFill>
                <a:latin typeface="Arial Narrow" pitchFamily="34" charset="0"/>
              </a:rPr>
              <a:t>Mitigar</a:t>
            </a:r>
            <a:endParaRPr lang="en-US" altLang="en-US" sz="1600" b="0" dirty="0">
              <a:solidFill>
                <a:schemeClr val="tx1"/>
              </a:solidFill>
              <a:latin typeface="Arial Narrow" pitchFamily="34" charset="0"/>
            </a:endParaRPr>
          </a:p>
        </p:txBody>
      </p:sp>
      <p:sp>
        <p:nvSpPr>
          <p:cNvPr id="422" name="Text Box 212"/>
          <p:cNvSpPr txBox="1">
            <a:spLocks noChangeArrowheads="1"/>
          </p:cNvSpPr>
          <p:nvPr/>
        </p:nvSpPr>
        <p:spPr bwMode="auto">
          <a:xfrm>
            <a:off x="2517847" y="6483278"/>
            <a:ext cx="1620931"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a:r>
              <a:rPr lang="en-GB" altLang="en-US" sz="1600" b="0" dirty="0" err="1">
                <a:solidFill>
                  <a:schemeClr val="tx1"/>
                </a:solidFill>
                <a:latin typeface="Arial Narrow" pitchFamily="34" charset="0"/>
              </a:rPr>
              <a:t>Alertar</a:t>
            </a:r>
            <a:endParaRPr lang="en-US" altLang="en-US" sz="1600" b="0" dirty="0">
              <a:solidFill>
                <a:schemeClr val="tx1"/>
              </a:solidFill>
              <a:latin typeface="Arial Narrow" pitchFamily="34" charset="0"/>
            </a:endParaRPr>
          </a:p>
        </p:txBody>
      </p:sp>
      <p:sp>
        <p:nvSpPr>
          <p:cNvPr id="423" name="Text Box 212"/>
          <p:cNvSpPr txBox="1">
            <a:spLocks noChangeArrowheads="1"/>
          </p:cNvSpPr>
          <p:nvPr/>
        </p:nvSpPr>
        <p:spPr bwMode="auto">
          <a:xfrm>
            <a:off x="4844054" y="6483278"/>
            <a:ext cx="1620931"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a:r>
              <a:rPr lang="en-GB" altLang="en-US" sz="1600" b="0" dirty="0" err="1">
                <a:solidFill>
                  <a:schemeClr val="tx1"/>
                </a:solidFill>
                <a:latin typeface="Arial Narrow" pitchFamily="34" charset="0"/>
              </a:rPr>
              <a:t>Controlar</a:t>
            </a:r>
            <a:endParaRPr lang="en-US" altLang="en-US" sz="1600" b="0" dirty="0">
              <a:solidFill>
                <a:schemeClr val="tx1"/>
              </a:solidFill>
              <a:latin typeface="Arial Narrow" pitchFamily="34" charset="0"/>
            </a:endParaRPr>
          </a:p>
        </p:txBody>
      </p:sp>
      <p:sp>
        <p:nvSpPr>
          <p:cNvPr id="424" name="Text Box 212"/>
          <p:cNvSpPr txBox="1">
            <a:spLocks noChangeArrowheads="1"/>
          </p:cNvSpPr>
          <p:nvPr/>
        </p:nvSpPr>
        <p:spPr bwMode="auto">
          <a:xfrm>
            <a:off x="7200605" y="6483278"/>
            <a:ext cx="1620931"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500" b="1">
                <a:solidFill>
                  <a:srgbClr val="000066"/>
                </a:solidFill>
                <a:latin typeface="Arial" charset="0"/>
                <a:cs typeface="Arial" charset="0"/>
              </a:defRPr>
            </a:lvl1pPr>
            <a:lvl2pPr marL="742950" indent="-285750" eaLnBrk="0" hangingPunct="0">
              <a:defRPr sz="2500" b="1">
                <a:solidFill>
                  <a:srgbClr val="000066"/>
                </a:solidFill>
                <a:latin typeface="Arial" charset="0"/>
                <a:cs typeface="Arial" charset="0"/>
              </a:defRPr>
            </a:lvl2pPr>
            <a:lvl3pPr marL="1143000" indent="-228600" eaLnBrk="0" hangingPunct="0">
              <a:defRPr sz="2500" b="1">
                <a:solidFill>
                  <a:srgbClr val="000066"/>
                </a:solidFill>
                <a:latin typeface="Arial" charset="0"/>
                <a:cs typeface="Arial" charset="0"/>
              </a:defRPr>
            </a:lvl3pPr>
            <a:lvl4pPr marL="1600200" indent="-228600" eaLnBrk="0" hangingPunct="0">
              <a:defRPr sz="2500" b="1">
                <a:solidFill>
                  <a:srgbClr val="000066"/>
                </a:solidFill>
                <a:latin typeface="Arial" charset="0"/>
                <a:cs typeface="Arial" charset="0"/>
              </a:defRPr>
            </a:lvl4pPr>
            <a:lvl5pPr marL="2057400" indent="-228600" eaLnBrk="0" hangingPunct="0">
              <a:defRPr sz="2500" b="1">
                <a:solidFill>
                  <a:srgbClr val="000066"/>
                </a:solidFill>
                <a:latin typeface="Arial" charset="0"/>
                <a:cs typeface="Arial" charset="0"/>
              </a:defRPr>
            </a:lvl5pPr>
            <a:lvl6pPr marL="2514600" indent="-228600" rtl="1" eaLnBrk="0" fontAlgn="base" hangingPunct="0">
              <a:spcBef>
                <a:spcPct val="0"/>
              </a:spcBef>
              <a:spcAft>
                <a:spcPct val="0"/>
              </a:spcAft>
              <a:defRPr sz="2500" b="1">
                <a:solidFill>
                  <a:srgbClr val="000066"/>
                </a:solidFill>
                <a:latin typeface="Arial" charset="0"/>
                <a:cs typeface="Arial" charset="0"/>
              </a:defRPr>
            </a:lvl6pPr>
            <a:lvl7pPr marL="2971800" indent="-228600" rtl="1" eaLnBrk="0" fontAlgn="base" hangingPunct="0">
              <a:spcBef>
                <a:spcPct val="0"/>
              </a:spcBef>
              <a:spcAft>
                <a:spcPct val="0"/>
              </a:spcAft>
              <a:defRPr sz="2500" b="1">
                <a:solidFill>
                  <a:srgbClr val="000066"/>
                </a:solidFill>
                <a:latin typeface="Arial" charset="0"/>
                <a:cs typeface="Arial" charset="0"/>
              </a:defRPr>
            </a:lvl7pPr>
            <a:lvl8pPr marL="3429000" indent="-228600" rtl="1" eaLnBrk="0" fontAlgn="base" hangingPunct="0">
              <a:spcBef>
                <a:spcPct val="0"/>
              </a:spcBef>
              <a:spcAft>
                <a:spcPct val="0"/>
              </a:spcAft>
              <a:defRPr sz="2500" b="1">
                <a:solidFill>
                  <a:srgbClr val="000066"/>
                </a:solidFill>
                <a:latin typeface="Arial" charset="0"/>
                <a:cs typeface="Arial" charset="0"/>
              </a:defRPr>
            </a:lvl8pPr>
            <a:lvl9pPr marL="3886200" indent="-228600" rtl="1" eaLnBrk="0" fontAlgn="base" hangingPunct="0">
              <a:spcBef>
                <a:spcPct val="0"/>
              </a:spcBef>
              <a:spcAft>
                <a:spcPct val="0"/>
              </a:spcAft>
              <a:defRPr sz="2500" b="1">
                <a:solidFill>
                  <a:srgbClr val="000066"/>
                </a:solidFill>
                <a:latin typeface="Arial" charset="0"/>
                <a:cs typeface="Arial" charset="0"/>
              </a:defRPr>
            </a:lvl9pPr>
          </a:lstStyle>
          <a:p>
            <a:pPr algn="ctr"/>
            <a:r>
              <a:rPr lang="en-GB" altLang="en-US" sz="1600" b="0" dirty="0" err="1">
                <a:solidFill>
                  <a:schemeClr val="tx1"/>
                </a:solidFill>
                <a:latin typeface="Arial Narrow" pitchFamily="34" charset="0"/>
              </a:rPr>
              <a:t>Aprender</a:t>
            </a:r>
            <a:endParaRPr lang="en-US" altLang="en-US" sz="1600" b="0" dirty="0">
              <a:solidFill>
                <a:schemeClr val="tx1"/>
              </a:solidFill>
              <a:latin typeface="Arial Narrow" pitchFamily="34" charset="0"/>
            </a:endParaRPr>
          </a:p>
        </p:txBody>
      </p:sp>
      <p:sp>
        <p:nvSpPr>
          <p:cNvPr id="427" name="Title 1"/>
          <p:cNvSpPr>
            <a:spLocks noGrp="1"/>
          </p:cNvSpPr>
          <p:nvPr>
            <p:ph type="title"/>
          </p:nvPr>
        </p:nvSpPr>
        <p:spPr>
          <a:xfrm>
            <a:off x="76200" y="57150"/>
            <a:ext cx="8162324" cy="781050"/>
          </a:xfrm>
        </p:spPr>
        <p:txBody>
          <a:bodyPr>
            <a:normAutofit/>
          </a:bodyPr>
          <a:lstStyle/>
          <a:p>
            <a:pPr lvl="1" algn="l" rtl="0">
              <a:spcBef>
                <a:spcPct val="0"/>
              </a:spcBef>
              <a:buClr>
                <a:schemeClr val="tx1"/>
              </a:buClr>
            </a:pPr>
            <a:r>
              <a:rPr lang="en-US" sz="3600" kern="1200" dirty="0" err="1">
                <a:solidFill>
                  <a:srgbClr val="013360"/>
                </a:solidFill>
                <a:latin typeface="Arial" panose="020B0604020202020204" pitchFamily="34" charset="0"/>
                <a:ea typeface="+mj-ea"/>
                <a:cs typeface="Arial" panose="020B0604020202020204" pitchFamily="34" charset="0"/>
              </a:rPr>
              <a:t>Beneficios</a:t>
            </a:r>
            <a:r>
              <a:rPr lang="en-US" sz="3600" kern="1200" dirty="0">
                <a:solidFill>
                  <a:srgbClr val="013360"/>
                </a:solidFill>
                <a:latin typeface="Arial" panose="020B0604020202020204" pitchFamily="34" charset="0"/>
                <a:ea typeface="+mj-ea"/>
                <a:cs typeface="Arial" panose="020B0604020202020204" pitchFamily="34" charset="0"/>
              </a:rPr>
              <a:t> </a:t>
            </a:r>
          </a:p>
        </p:txBody>
      </p:sp>
      <p:cxnSp>
        <p:nvCxnSpPr>
          <p:cNvPr id="9" name="Straight Connector 8"/>
          <p:cNvCxnSpPr/>
          <p:nvPr/>
        </p:nvCxnSpPr>
        <p:spPr>
          <a:xfrm>
            <a:off x="0" y="7620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83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Grp="1"/>
          </p:cNvSpPr>
          <p:nvPr/>
        </p:nvSpPr>
        <p:spPr bwMode="auto">
          <a:xfrm>
            <a:off x="8518525" y="6456363"/>
            <a:ext cx="5937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solidFill>
                  <a:srgbClr val="898989"/>
                </a:solidFill>
              </a:rPr>
              <a:t>18</a:t>
            </a:r>
          </a:p>
        </p:txBody>
      </p:sp>
      <p:sp>
        <p:nvSpPr>
          <p:cNvPr id="31748" name="Rectangle 4"/>
          <p:cNvSpPr>
            <a:spLocks noChangeArrowheads="1"/>
          </p:cNvSpPr>
          <p:nvPr/>
        </p:nvSpPr>
        <p:spPr bwMode="auto">
          <a:xfrm>
            <a:off x="217727" y="1447800"/>
            <a:ext cx="8610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Wingdings" panose="05000000000000000000" pitchFamily="2" charset="2"/>
              <a:buChar char="§"/>
            </a:pPr>
            <a:r>
              <a:rPr lang="es-ES" sz="1600" dirty="0">
                <a:solidFill>
                  <a:srgbClr val="013360"/>
                </a:solidFill>
                <a:latin typeface="Arial" panose="020B0604020202020204" pitchFamily="34" charset="0"/>
                <a:cs typeface="Arial" panose="020B0604020202020204" pitchFamily="34" charset="0"/>
              </a:rPr>
              <a:t>El CNE para el RSI sirve para canalizar la información entre los dirigentes nacionales y los coordinadores mundiales.</a:t>
            </a:r>
          </a:p>
          <a:p>
            <a:endParaRPr lang="es-ES" sz="1600" dirty="0">
              <a:solidFill>
                <a:srgbClr val="01336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s-ES" sz="1600" dirty="0">
                <a:solidFill>
                  <a:srgbClr val="013360"/>
                </a:solidFill>
                <a:latin typeface="Arial" panose="020B0604020202020204" pitchFamily="34" charset="0"/>
                <a:cs typeface="Arial" panose="020B0604020202020204" pitchFamily="34" charset="0"/>
              </a:rPr>
              <a:t>No reemplaza los arreglos bilaterales y multilaterales existentes.</a:t>
            </a:r>
          </a:p>
          <a:p>
            <a:endParaRPr lang="es-ES" sz="1600" dirty="0">
              <a:solidFill>
                <a:srgbClr val="01336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s-ES" sz="1600" dirty="0">
                <a:solidFill>
                  <a:srgbClr val="013360"/>
                </a:solidFill>
                <a:latin typeface="Arial" panose="020B0604020202020204" pitchFamily="34" charset="0"/>
                <a:cs typeface="Arial" panose="020B0604020202020204" pitchFamily="34" charset="0"/>
              </a:rPr>
              <a:t>Los mecanismos del RSI </a:t>
            </a:r>
            <a:r>
              <a:rPr lang="es-ES" sz="1600" b="1" dirty="0">
                <a:solidFill>
                  <a:srgbClr val="013360"/>
                </a:solidFill>
                <a:latin typeface="Arial" panose="020B0604020202020204" pitchFamily="34" charset="0"/>
                <a:cs typeface="Arial" panose="020B0604020202020204" pitchFamily="34" charset="0"/>
              </a:rPr>
              <a:t>complementan</a:t>
            </a:r>
            <a:r>
              <a:rPr lang="es-ES" sz="1600" dirty="0">
                <a:solidFill>
                  <a:srgbClr val="013360"/>
                </a:solidFill>
                <a:latin typeface="Arial" panose="020B0604020202020204" pitchFamily="34" charset="0"/>
                <a:cs typeface="Arial" panose="020B0604020202020204" pitchFamily="34" charset="0"/>
              </a:rPr>
              <a:t> la capacidad de biovigilancia nacional de los Estados:</a:t>
            </a:r>
          </a:p>
          <a:p>
            <a:pPr>
              <a:buFont typeface="Wingdings" panose="05000000000000000000" pitchFamily="2" charset="2"/>
              <a:buChar char="§"/>
            </a:pPr>
            <a:endParaRPr lang="es-ES" sz="100" dirty="0">
              <a:solidFill>
                <a:srgbClr val="013360"/>
              </a:solidFill>
              <a:latin typeface="Arial" panose="020B0604020202020204" pitchFamily="34" charset="0"/>
              <a:cs typeface="Arial" panose="020B0604020202020204" pitchFamily="34" charset="0"/>
            </a:endParaRPr>
          </a:p>
          <a:p>
            <a:pPr lvl="1">
              <a:buClr>
                <a:srgbClr val="013360"/>
              </a:buClr>
              <a:buSzPct val="50000"/>
              <a:buFont typeface="Wingdings" panose="05000000000000000000" pitchFamily="2" charset="2"/>
              <a:buChar char="q"/>
            </a:pPr>
            <a:r>
              <a:rPr lang="es-ES" sz="1600" dirty="0">
                <a:solidFill>
                  <a:srgbClr val="013360"/>
                </a:solidFill>
                <a:latin typeface="Arial" panose="020B0604020202020204" pitchFamily="34" charset="0"/>
                <a:cs typeface="Arial" panose="020B0604020202020204" pitchFamily="34" charset="0"/>
              </a:rPr>
              <a:t>Notificaciones oportunas de nuevos (posibles) eventos/situaciones</a:t>
            </a:r>
            <a:endParaRPr lang="es-ES" sz="200" dirty="0">
              <a:solidFill>
                <a:srgbClr val="013360"/>
              </a:solidFill>
              <a:latin typeface="Arial" panose="020B0604020202020204" pitchFamily="34" charset="0"/>
              <a:cs typeface="Arial" panose="020B0604020202020204" pitchFamily="34" charset="0"/>
            </a:endParaRPr>
          </a:p>
          <a:p>
            <a:pPr lvl="1">
              <a:buClr>
                <a:srgbClr val="013360"/>
              </a:buClr>
              <a:buSzPct val="50000"/>
              <a:buFont typeface="Wingdings" panose="05000000000000000000" pitchFamily="2" charset="2"/>
              <a:buChar char="q"/>
            </a:pPr>
            <a:r>
              <a:rPr lang="es-ES" sz="1600" dirty="0">
                <a:solidFill>
                  <a:srgbClr val="013360"/>
                </a:solidFill>
                <a:latin typeface="Arial" panose="020B0604020202020204" pitchFamily="34" charset="0"/>
                <a:cs typeface="Arial" panose="020B0604020202020204" pitchFamily="34" charset="0"/>
              </a:rPr>
              <a:t>Proceso para verificar rumores o aumentar la “transparencia”</a:t>
            </a:r>
          </a:p>
          <a:p>
            <a:pPr lvl="1">
              <a:buClr>
                <a:srgbClr val="013360"/>
              </a:buClr>
              <a:buSzPct val="50000"/>
              <a:buFont typeface="Wingdings" panose="05000000000000000000" pitchFamily="2" charset="2"/>
              <a:buChar char="q"/>
            </a:pPr>
            <a:endParaRPr lang="es-ES" sz="300" dirty="0">
              <a:solidFill>
                <a:srgbClr val="013360"/>
              </a:solidFill>
              <a:latin typeface="Arial" panose="020B0604020202020204" pitchFamily="34" charset="0"/>
              <a:cs typeface="Arial" panose="020B0604020202020204" pitchFamily="34" charset="0"/>
            </a:endParaRPr>
          </a:p>
          <a:p>
            <a:pPr lvl="1">
              <a:buClr>
                <a:srgbClr val="013360"/>
              </a:buClr>
              <a:buSzPct val="50000"/>
              <a:buFont typeface="Wingdings" panose="05000000000000000000" pitchFamily="2" charset="2"/>
              <a:buChar char="q"/>
            </a:pPr>
            <a:r>
              <a:rPr lang="es-ES" sz="1600" dirty="0">
                <a:solidFill>
                  <a:srgbClr val="013360"/>
                </a:solidFill>
                <a:latin typeface="Arial" panose="020B0604020202020204" pitchFamily="34" charset="0"/>
                <a:cs typeface="Arial" panose="020B0604020202020204" pitchFamily="34" charset="0"/>
              </a:rPr>
              <a:t>Red para compartir las mejores prácticas e información actualizada sobre la situación</a:t>
            </a:r>
          </a:p>
          <a:p>
            <a:pPr lvl="1">
              <a:buClr>
                <a:srgbClr val="013360"/>
              </a:buClr>
              <a:buSzPct val="50000"/>
              <a:buFont typeface="Wingdings" panose="05000000000000000000" pitchFamily="2" charset="2"/>
              <a:buChar char="q"/>
            </a:pPr>
            <a:endParaRPr lang="es-ES" sz="400" dirty="0">
              <a:solidFill>
                <a:srgbClr val="013360"/>
              </a:solidFill>
              <a:latin typeface="Arial" panose="020B0604020202020204" pitchFamily="34" charset="0"/>
              <a:cs typeface="Arial" panose="020B0604020202020204" pitchFamily="34" charset="0"/>
            </a:endParaRPr>
          </a:p>
          <a:p>
            <a:pPr lvl="1">
              <a:buClr>
                <a:srgbClr val="013360"/>
              </a:buClr>
              <a:buSzPct val="50000"/>
              <a:buFont typeface="Wingdings" panose="05000000000000000000" pitchFamily="2" charset="2"/>
              <a:buChar char="q"/>
            </a:pPr>
            <a:r>
              <a:rPr lang="es-ES" sz="1600" dirty="0">
                <a:solidFill>
                  <a:srgbClr val="013360"/>
                </a:solidFill>
                <a:latin typeface="Arial" panose="020B0604020202020204" pitchFamily="34" charset="0"/>
                <a:cs typeface="Arial" panose="020B0604020202020204" pitchFamily="34" charset="0"/>
              </a:rPr>
              <a:t>Línea de emergencia para los recursos de salud pública en situaciones de desastre</a:t>
            </a:r>
          </a:p>
          <a:p>
            <a:pPr marL="457200" lvl="1" indent="0">
              <a:buClr>
                <a:srgbClr val="013360"/>
              </a:buClr>
              <a:buSzPct val="50000"/>
            </a:pPr>
            <a:endParaRPr lang="es-ES" sz="1600" dirty="0">
              <a:solidFill>
                <a:srgbClr val="01336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s-ES" altLang="en-US" sz="1600" dirty="0">
                <a:solidFill>
                  <a:srgbClr val="013360"/>
                </a:solidFill>
                <a:latin typeface="Arial" pitchFamily="34" charset="0"/>
                <a:cs typeface="Arial" pitchFamily="34" charset="0"/>
              </a:rPr>
              <a:t>La comunicación entre comunidades en las fronteras y </a:t>
            </a:r>
          </a:p>
          <a:p>
            <a:pPr marL="0" indent="0"/>
            <a:r>
              <a:rPr lang="es-ES" altLang="en-US" sz="1600" dirty="0">
                <a:solidFill>
                  <a:srgbClr val="013360"/>
                </a:solidFill>
                <a:latin typeface="Arial" pitchFamily="34" charset="0"/>
                <a:cs typeface="Arial" pitchFamily="34" charset="0"/>
              </a:rPr>
              <a:t>     en los puntos/puertos de entrada compartidos</a:t>
            </a:r>
            <a:r>
              <a:rPr lang="es-ES" sz="1600" dirty="0">
                <a:solidFill>
                  <a:srgbClr val="013360"/>
                </a:solidFill>
                <a:latin typeface="Arial" panose="020B0604020202020204" pitchFamily="34" charset="0"/>
                <a:cs typeface="Arial" panose="020B0604020202020204" pitchFamily="34" charset="0"/>
              </a:rPr>
              <a:t> sigue siendo</a:t>
            </a:r>
          </a:p>
          <a:p>
            <a:pPr marL="0" indent="0"/>
            <a:r>
              <a:rPr lang="es-ES" sz="1600" dirty="0">
                <a:solidFill>
                  <a:srgbClr val="013360"/>
                </a:solidFill>
                <a:latin typeface="Arial" panose="020B0604020202020204" pitchFamily="34" charset="0"/>
                <a:cs typeface="Arial" panose="020B0604020202020204" pitchFamily="34" charset="0"/>
              </a:rPr>
              <a:t>     imprescindible.</a:t>
            </a:r>
            <a:endParaRPr lang="es-ES" altLang="en-US" sz="1600" dirty="0">
              <a:solidFill>
                <a:srgbClr val="013360"/>
              </a:solidFill>
              <a:latin typeface="Arial" pitchFamily="34" charset="0"/>
              <a:cs typeface="Arial" pitchFamily="34" charset="0"/>
            </a:endParaRPr>
          </a:p>
        </p:txBody>
      </p:sp>
      <p:sp>
        <p:nvSpPr>
          <p:cNvPr id="31749" name="Text Box 5"/>
          <p:cNvSpPr txBox="1">
            <a:spLocks/>
          </p:cNvSpPr>
          <p:nvPr/>
        </p:nvSpPr>
        <p:spPr bwMode="auto">
          <a:xfrm>
            <a:off x="228600" y="-47444"/>
            <a:ext cx="8839200" cy="119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pPr>
            <a:r>
              <a:rPr lang="es-ES" altLang="en-US" sz="3600" dirty="0">
                <a:solidFill>
                  <a:schemeClr val="bg1"/>
                </a:solidFill>
                <a:latin typeface="Arial" pitchFamily="34" charset="0"/>
                <a:cs typeface="Arial" pitchFamily="34" charset="0"/>
              </a:rPr>
              <a:t>Contexto de emergencia nacional </a:t>
            </a:r>
            <a:br>
              <a:rPr lang="es-ES" altLang="en-US" sz="3600" dirty="0">
                <a:solidFill>
                  <a:schemeClr val="bg1"/>
                </a:solidFill>
                <a:latin typeface="Arial" pitchFamily="34" charset="0"/>
                <a:cs typeface="Arial" pitchFamily="34" charset="0"/>
              </a:rPr>
            </a:br>
            <a:r>
              <a:rPr lang="es-ES" altLang="en-US" sz="3600" dirty="0">
                <a:solidFill>
                  <a:schemeClr val="bg1"/>
                </a:solidFill>
                <a:latin typeface="Arial" pitchFamily="34" charset="0"/>
                <a:cs typeface="Arial" pitchFamily="34" charset="0"/>
              </a:rPr>
              <a:t>                                          de salud pública</a:t>
            </a:r>
          </a:p>
        </p:txBody>
      </p:sp>
      <p:pic>
        <p:nvPicPr>
          <p:cNvPr id="3174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6295" y="4572000"/>
            <a:ext cx="2839169" cy="141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3402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Grp="1"/>
          </p:cNvSpPr>
          <p:nvPr/>
        </p:nvSpPr>
        <p:spPr bwMode="auto">
          <a:xfrm>
            <a:off x="8518525" y="6456363"/>
            <a:ext cx="5937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solidFill>
                  <a:srgbClr val="898989"/>
                </a:solidFill>
              </a:rPr>
              <a:t>19</a:t>
            </a:r>
          </a:p>
        </p:txBody>
      </p:sp>
      <p:sp>
        <p:nvSpPr>
          <p:cNvPr id="32771" name="Rectangle 3"/>
          <p:cNvSpPr>
            <a:spLocks noChangeArrowheads="1"/>
          </p:cNvSpPr>
          <p:nvPr/>
        </p:nvSpPr>
        <p:spPr bwMode="auto">
          <a:xfrm>
            <a:off x="304800" y="1676400"/>
            <a:ext cx="86106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b="1" dirty="0">
                <a:solidFill>
                  <a:srgbClr val="013360"/>
                </a:solidFill>
                <a:latin typeface="Arial" pitchFamily="34" charset="0"/>
                <a:cs typeface="Arial" pitchFamily="34" charset="0"/>
              </a:rPr>
              <a:t>Beneficios de utilizar la red de CNE para el RSI : </a:t>
            </a:r>
          </a:p>
          <a:p>
            <a:endParaRPr lang="es-ES" altLang="en-US" dirty="0">
              <a:solidFill>
                <a:srgbClr val="013360"/>
              </a:solidFill>
              <a:latin typeface="Arial" pitchFamily="34" charset="0"/>
              <a:cs typeface="Arial" pitchFamily="34" charset="0"/>
            </a:endParaRPr>
          </a:p>
          <a:p>
            <a:pPr marL="285750" indent="-285750">
              <a:buFont typeface="Wingdings" panose="05000000000000000000" pitchFamily="2" charset="2"/>
              <a:buChar char="§"/>
            </a:pPr>
            <a:r>
              <a:rPr lang="es-ES" sz="1600" dirty="0">
                <a:solidFill>
                  <a:srgbClr val="013360"/>
                </a:solidFill>
                <a:latin typeface="Arial" panose="020B0604020202020204" pitchFamily="34" charset="0"/>
                <a:cs typeface="Arial" panose="020B0604020202020204" pitchFamily="34" charset="0"/>
              </a:rPr>
              <a:t>Es un método eficiente para intercambiar información de salud pública con otros países &gt;&gt; facilita el acceso a otros países</a:t>
            </a:r>
          </a:p>
          <a:p>
            <a:endParaRPr lang="es-ES" sz="1600"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s-ES" sz="1600" dirty="0">
                <a:solidFill>
                  <a:srgbClr val="013360"/>
                </a:solidFill>
                <a:latin typeface="Arial" panose="020B0604020202020204" pitchFamily="34" charset="0"/>
                <a:cs typeface="Arial" panose="020B0604020202020204" pitchFamily="34" charset="0"/>
              </a:rPr>
              <a:t>Es un sistema eficaz y confiable</a:t>
            </a:r>
          </a:p>
          <a:p>
            <a:endParaRPr lang="es-ES" sz="1600"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s-ES" sz="1600" dirty="0">
                <a:solidFill>
                  <a:srgbClr val="013360"/>
                </a:solidFill>
                <a:latin typeface="Arial" panose="020B0604020202020204" pitchFamily="34" charset="0"/>
                <a:cs typeface="Arial" panose="020B0604020202020204" pitchFamily="34" charset="0"/>
              </a:rPr>
              <a:t>Permite acceder fácilmente a una lista de CNE para el RSI (no es necesario mantener actualizadas listas de contactos de especialistas en distintas materias en diferentes países)</a:t>
            </a:r>
          </a:p>
          <a:p>
            <a:pPr marL="285750" indent="-285750">
              <a:buFont typeface="Wingdings" panose="05000000000000000000" pitchFamily="2" charset="2"/>
              <a:buChar char="§"/>
            </a:pPr>
            <a:endParaRPr lang="es-ES" sz="1600"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s-ES" sz="1600" dirty="0">
                <a:solidFill>
                  <a:srgbClr val="013360"/>
                </a:solidFill>
                <a:latin typeface="Arial" panose="020B0604020202020204" pitchFamily="34" charset="0"/>
                <a:cs typeface="Arial" panose="020B0604020202020204" pitchFamily="34" charset="0"/>
              </a:rPr>
              <a:t>Facilita el fortalecimiento del intercambio de información y la colaboración entre países</a:t>
            </a:r>
          </a:p>
          <a:p>
            <a:endParaRPr lang="es-ES" sz="1600" dirty="0">
              <a:solidFill>
                <a:srgbClr val="0133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s-ES" sz="1600" dirty="0">
                <a:solidFill>
                  <a:srgbClr val="013360"/>
                </a:solidFill>
                <a:latin typeface="Arial" panose="020B0604020202020204" pitchFamily="34" charset="0"/>
                <a:cs typeface="Arial" panose="020B0604020202020204" pitchFamily="34" charset="0"/>
              </a:rPr>
              <a:t>Contribuye a responder al llamamiento del RSI de notificación oportuna y abierta de los eventos de salud pública en pro de la seguridad sanitaria mundial</a:t>
            </a:r>
          </a:p>
        </p:txBody>
      </p:sp>
      <p:sp>
        <p:nvSpPr>
          <p:cNvPr id="32772" name="Text Box 4"/>
          <p:cNvSpPr txBox="1">
            <a:spLocks/>
          </p:cNvSpPr>
          <p:nvPr/>
        </p:nvSpPr>
        <p:spPr bwMode="auto">
          <a:xfrm>
            <a:off x="228600" y="76201"/>
            <a:ext cx="8153400" cy="112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3600" dirty="0">
                <a:solidFill>
                  <a:schemeClr val="bg1"/>
                </a:solidFill>
                <a:latin typeface="Arial" pitchFamily="34" charset="0"/>
                <a:cs typeface="Arial" pitchFamily="34" charset="0"/>
              </a:rPr>
              <a:t>Beneficios</a:t>
            </a:r>
          </a:p>
        </p:txBody>
      </p:sp>
    </p:spTree>
    <p:extLst>
      <p:ext uri="{BB962C8B-B14F-4D97-AF65-F5344CB8AC3E}">
        <p14:creationId xmlns:p14="http://schemas.microsoft.com/office/powerpoint/2010/main" val="134608039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a:xfrm>
            <a:off x="228600" y="53975"/>
            <a:ext cx="8189913" cy="1143000"/>
          </a:xfrm>
        </p:spPr>
        <p:txBody>
          <a:bodyPr/>
          <a:lstStyle/>
          <a:p>
            <a:r>
              <a:rPr lang="es-ES" altLang="en-US" sz="3600" b="0" dirty="0">
                <a:latin typeface="Arial" pitchFamily="34" charset="0"/>
                <a:cs typeface="Arial" pitchFamily="34" charset="0"/>
              </a:rPr>
              <a:t>Esquema de la presentación</a:t>
            </a:r>
            <a:endParaRPr lang="es-ES" altLang="en-US" b="0" dirty="0">
              <a:latin typeface="Arial" pitchFamily="34" charset="0"/>
              <a:cs typeface="Arial" pitchFamily="34" charset="0"/>
            </a:endParaRPr>
          </a:p>
        </p:txBody>
      </p:sp>
      <p:sp>
        <p:nvSpPr>
          <p:cNvPr id="15363" name="Rectangle 3"/>
          <p:cNvSpPr>
            <a:spLocks noGrp="1"/>
          </p:cNvSpPr>
          <p:nvPr>
            <p:ph idx="4294967295"/>
          </p:nvPr>
        </p:nvSpPr>
        <p:spPr>
          <a:xfrm>
            <a:off x="304800" y="1412875"/>
            <a:ext cx="8659813" cy="4176713"/>
          </a:xfrm>
        </p:spPr>
        <p:txBody>
          <a:bodyPr/>
          <a:lstStyle/>
          <a:p>
            <a:pPr marL="376238" indent="-376238" defTabSz="361950">
              <a:lnSpc>
                <a:spcPct val="130000"/>
              </a:lnSpc>
              <a:spcBef>
                <a:spcPct val="0"/>
              </a:spcBef>
              <a:buFont typeface="Wingdings" pitchFamily="2" charset="2"/>
              <a:buChar char="§"/>
            </a:pPr>
            <a:r>
              <a:rPr lang="es-ES" altLang="en-US" sz="2100" b="0" dirty="0">
                <a:solidFill>
                  <a:srgbClr val="013360"/>
                </a:solidFill>
                <a:latin typeface="Arial" pitchFamily="34" charset="0"/>
                <a:cs typeface="Arial" pitchFamily="34" charset="0"/>
              </a:rPr>
              <a:t>Antecedentes y panorama</a:t>
            </a:r>
          </a:p>
          <a:p>
            <a:pPr marL="376238" indent="-376238" defTabSz="361950">
              <a:lnSpc>
                <a:spcPct val="130000"/>
              </a:lnSpc>
              <a:spcBef>
                <a:spcPct val="0"/>
              </a:spcBef>
              <a:buFont typeface="Wingdings" pitchFamily="2" charset="2"/>
              <a:buChar char="§"/>
            </a:pPr>
            <a:r>
              <a:rPr lang="es-ES" altLang="en-US" sz="2100" b="0" dirty="0">
                <a:solidFill>
                  <a:srgbClr val="013360"/>
                </a:solidFill>
                <a:latin typeface="Arial" pitchFamily="34" charset="0"/>
                <a:cs typeface="Arial" pitchFamily="34" charset="0"/>
              </a:rPr>
              <a:t>Marco operacional de los CNE para el RSI</a:t>
            </a:r>
          </a:p>
          <a:p>
            <a:pPr marL="376238" indent="-376238" defTabSz="361950">
              <a:lnSpc>
                <a:spcPct val="130000"/>
              </a:lnSpc>
              <a:spcBef>
                <a:spcPct val="0"/>
              </a:spcBef>
              <a:buFont typeface="Wingdings" pitchFamily="2" charset="2"/>
              <a:buChar char="§"/>
            </a:pPr>
            <a:r>
              <a:rPr lang="es-ES" altLang="en-US" sz="2100" b="0" dirty="0">
                <a:solidFill>
                  <a:srgbClr val="013360"/>
                </a:solidFill>
                <a:latin typeface="Arial" pitchFamily="34" charset="0"/>
                <a:cs typeface="Arial" pitchFamily="34" charset="0"/>
              </a:rPr>
              <a:t>Funciones obligatorias</a:t>
            </a:r>
          </a:p>
          <a:p>
            <a:pPr marL="376238" indent="-376238" defTabSz="361950">
              <a:lnSpc>
                <a:spcPct val="130000"/>
              </a:lnSpc>
              <a:spcBef>
                <a:spcPct val="0"/>
              </a:spcBef>
              <a:buFont typeface="Wingdings" pitchFamily="2" charset="2"/>
              <a:buChar char="§"/>
            </a:pPr>
            <a:r>
              <a:rPr lang="es-ES" altLang="en-US" sz="2100" b="0" dirty="0">
                <a:solidFill>
                  <a:srgbClr val="013360"/>
                </a:solidFill>
                <a:latin typeface="Arial" pitchFamily="34" charset="0"/>
                <a:cs typeface="Arial" pitchFamily="34" charset="0"/>
              </a:rPr>
              <a:t>Notificación de eventos y difusión de información</a:t>
            </a:r>
          </a:p>
          <a:p>
            <a:pPr marL="376238" indent="-376238" defTabSz="361950">
              <a:lnSpc>
                <a:spcPct val="130000"/>
              </a:lnSpc>
              <a:spcBef>
                <a:spcPct val="0"/>
              </a:spcBef>
              <a:buFont typeface="Wingdings" pitchFamily="2" charset="2"/>
              <a:buChar char="§"/>
            </a:pPr>
            <a:r>
              <a:rPr lang="es-ES" altLang="en-US" sz="2100" b="0" dirty="0">
                <a:solidFill>
                  <a:srgbClr val="013360"/>
                </a:solidFill>
                <a:latin typeface="Arial" pitchFamily="34" charset="0"/>
                <a:cs typeface="Arial" pitchFamily="34" charset="0"/>
              </a:rPr>
              <a:t>Retos/preguntas</a:t>
            </a:r>
          </a:p>
          <a:p>
            <a:pPr marL="376238" indent="-376238" defTabSz="361950">
              <a:lnSpc>
                <a:spcPct val="130000"/>
              </a:lnSpc>
              <a:spcBef>
                <a:spcPct val="0"/>
              </a:spcBef>
              <a:buFont typeface="Wingdings" pitchFamily="2" charset="2"/>
              <a:buChar char="§"/>
            </a:pPr>
            <a:r>
              <a:rPr lang="es-ES" altLang="en-US" sz="2100" b="0" dirty="0">
                <a:solidFill>
                  <a:srgbClr val="013360"/>
                </a:solidFill>
                <a:latin typeface="Arial" pitchFamily="34" charset="0"/>
                <a:cs typeface="Arial" pitchFamily="34" charset="0"/>
              </a:rPr>
              <a:t>Resumen</a:t>
            </a:r>
          </a:p>
          <a:p>
            <a:pPr marL="376238" indent="-376238" defTabSz="361950">
              <a:buFontTx/>
              <a:buNone/>
            </a:pPr>
            <a:endParaRPr lang="es-ES" altLang="en-US" sz="2000" dirty="0">
              <a:solidFill>
                <a:srgbClr val="000066"/>
              </a:solidFill>
              <a:latin typeface="Arial" pitchFamily="34" charset="0"/>
              <a:cs typeface="Arial" pitchFamily="34" charset="0"/>
            </a:endParaRPr>
          </a:p>
        </p:txBody>
      </p:sp>
    </p:spTree>
    <p:extLst>
      <p:ext uri="{BB962C8B-B14F-4D97-AF65-F5344CB8AC3E}">
        <p14:creationId xmlns:p14="http://schemas.microsoft.com/office/powerpoint/2010/main" val="207944194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Grp="1"/>
          </p:cNvSpPr>
          <p:nvPr/>
        </p:nvSpPr>
        <p:spPr bwMode="auto">
          <a:xfrm>
            <a:off x="8518525" y="6456363"/>
            <a:ext cx="5937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solidFill>
                  <a:srgbClr val="898989"/>
                </a:solidFill>
              </a:rPr>
              <a:t>20</a:t>
            </a:r>
          </a:p>
        </p:txBody>
      </p:sp>
      <p:sp>
        <p:nvSpPr>
          <p:cNvPr id="33795" name="Rectangle 3"/>
          <p:cNvSpPr>
            <a:spLocks noChangeArrowheads="1"/>
          </p:cNvSpPr>
          <p:nvPr/>
        </p:nvSpPr>
        <p:spPr bwMode="auto">
          <a:xfrm>
            <a:off x="228600" y="1600200"/>
            <a:ext cx="8610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Wingdings" panose="05000000000000000000" pitchFamily="2" charset="2"/>
              <a:buChar char="§"/>
            </a:pPr>
            <a:r>
              <a:rPr lang="es-ES" altLang="en-US" dirty="0">
                <a:solidFill>
                  <a:srgbClr val="013360"/>
                </a:solidFill>
                <a:latin typeface="Arial" pitchFamily="34" charset="0"/>
                <a:cs typeface="Arial" pitchFamily="34" charset="0"/>
              </a:rPr>
              <a:t>¿Cuál es el alcance actual </a:t>
            </a:r>
            <a:r>
              <a:rPr lang="es-ES" dirty="0">
                <a:solidFill>
                  <a:srgbClr val="013360"/>
                </a:solidFill>
                <a:latin typeface="Arial" panose="020B0604020202020204" pitchFamily="34" charset="0"/>
                <a:cs typeface="Arial" panose="020B0604020202020204" pitchFamily="34" charset="0"/>
              </a:rPr>
              <a:t>(el propósito, las medidas propuestas) de utilizar los canales del RSI para las notificaciones de rubéola y sarampión?</a:t>
            </a:r>
          </a:p>
          <a:p>
            <a:pPr>
              <a:buFont typeface="Wingdings" panose="05000000000000000000" pitchFamily="2" charset="2"/>
              <a:buChar char="§"/>
            </a:pPr>
            <a:endParaRPr lang="es-ES" dirty="0">
              <a:solidFill>
                <a:srgbClr val="01336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s-ES" dirty="0">
                <a:solidFill>
                  <a:srgbClr val="013360"/>
                </a:solidFill>
                <a:latin typeface="Arial" panose="020B0604020202020204" pitchFamily="34" charset="0"/>
                <a:cs typeface="Arial" panose="020B0604020202020204" pitchFamily="34" charset="0"/>
              </a:rPr>
              <a:t>¿Se debe usar este canal para el seguimiento internacional de los contactos? (necesidad de sopesar el esfuerzo, los recursos y la utilidad en general)</a:t>
            </a:r>
          </a:p>
          <a:p>
            <a:pPr>
              <a:buFont typeface="Wingdings" panose="05000000000000000000" pitchFamily="2" charset="2"/>
              <a:buChar char="§"/>
            </a:pPr>
            <a:endParaRPr lang="es-ES" dirty="0">
              <a:solidFill>
                <a:srgbClr val="01336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s-ES" dirty="0">
                <a:solidFill>
                  <a:srgbClr val="013360"/>
                </a:solidFill>
                <a:latin typeface="Arial" panose="020B0604020202020204" pitchFamily="34" charset="0"/>
                <a:cs typeface="Arial" panose="020B0604020202020204" pitchFamily="34" charset="0"/>
              </a:rPr>
              <a:t>¿Qué información mínima se requiere para que otros países tomen medidas de salud pública? </a:t>
            </a:r>
          </a:p>
          <a:p>
            <a:pPr>
              <a:buFont typeface="Wingdings" panose="05000000000000000000" pitchFamily="2" charset="2"/>
              <a:buChar char="§"/>
            </a:pPr>
            <a:endParaRPr lang="es-ES" dirty="0">
              <a:solidFill>
                <a:srgbClr val="01336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s-ES" dirty="0">
                <a:solidFill>
                  <a:srgbClr val="013360"/>
                </a:solidFill>
                <a:latin typeface="Arial" panose="020B0604020202020204" pitchFamily="34" charset="0"/>
                <a:cs typeface="Arial" panose="020B0604020202020204" pitchFamily="34" charset="0"/>
              </a:rPr>
              <a:t>¿Cuál es el cronograma propuesto para la notificación y respuesta? </a:t>
            </a:r>
          </a:p>
          <a:p>
            <a:pPr>
              <a:buFont typeface="Wingdings" panose="05000000000000000000" pitchFamily="2" charset="2"/>
              <a:buChar char="§"/>
            </a:pPr>
            <a:endParaRPr lang="es-ES" dirty="0">
              <a:solidFill>
                <a:srgbClr val="01336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s-ES" dirty="0">
                <a:solidFill>
                  <a:srgbClr val="013360"/>
                </a:solidFill>
                <a:latin typeface="Arial" panose="020B0604020202020204" pitchFamily="34" charset="0"/>
                <a:cs typeface="Arial" panose="020B0604020202020204" pitchFamily="34" charset="0"/>
              </a:rPr>
              <a:t>¿Cuál es el valor general percibido/previsto en términos de salud pública? ¿Los demás países consideran que estas comunicaciones son útiles/beneficiosas? </a:t>
            </a:r>
            <a:br>
              <a:rPr lang="es-ES" dirty="0">
                <a:solidFill>
                  <a:srgbClr val="013360"/>
                </a:solidFill>
                <a:latin typeface="Arial" panose="020B0604020202020204" pitchFamily="34" charset="0"/>
                <a:cs typeface="Arial" panose="020B0604020202020204" pitchFamily="34" charset="0"/>
              </a:rPr>
            </a:br>
            <a:endParaRPr lang="es-ES" dirty="0">
              <a:solidFill>
                <a:srgbClr val="013360"/>
              </a:solidFill>
              <a:latin typeface="Arial" panose="020B0604020202020204" pitchFamily="34" charset="0"/>
              <a:cs typeface="Arial" panose="020B0604020202020204" pitchFamily="34" charset="0"/>
            </a:endParaRPr>
          </a:p>
        </p:txBody>
      </p:sp>
      <p:sp>
        <p:nvSpPr>
          <p:cNvPr id="33796" name="Text Box 4"/>
          <p:cNvSpPr txBox="1">
            <a:spLocks/>
          </p:cNvSpPr>
          <p:nvPr/>
        </p:nvSpPr>
        <p:spPr bwMode="auto">
          <a:xfrm>
            <a:off x="228600" y="1"/>
            <a:ext cx="8153400" cy="119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3600" dirty="0">
                <a:solidFill>
                  <a:schemeClr val="bg1"/>
                </a:solidFill>
                <a:latin typeface="Arial" pitchFamily="34" charset="0"/>
                <a:cs typeface="Arial" pitchFamily="34" charset="0"/>
              </a:rPr>
              <a:t>Retos / preguntas</a:t>
            </a:r>
          </a:p>
        </p:txBody>
      </p:sp>
    </p:spTree>
    <p:extLst>
      <p:ext uri="{BB962C8B-B14F-4D97-AF65-F5344CB8AC3E}">
        <p14:creationId xmlns:p14="http://schemas.microsoft.com/office/powerpoint/2010/main" val="50975314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Grp="1"/>
          </p:cNvSpPr>
          <p:nvPr/>
        </p:nvSpPr>
        <p:spPr bwMode="auto">
          <a:xfrm>
            <a:off x="8518525" y="6456363"/>
            <a:ext cx="5937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solidFill>
                  <a:srgbClr val="898989"/>
                </a:solidFill>
              </a:rPr>
              <a:t>21</a:t>
            </a:r>
          </a:p>
        </p:txBody>
      </p:sp>
      <p:sp>
        <p:nvSpPr>
          <p:cNvPr id="34819" name="Rectangle 3"/>
          <p:cNvSpPr>
            <a:spLocks noChangeArrowheads="1"/>
          </p:cNvSpPr>
          <p:nvPr/>
        </p:nvSpPr>
        <p:spPr bwMode="auto">
          <a:xfrm>
            <a:off x="228600" y="1752600"/>
            <a:ext cx="8610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Wingdings" panose="05000000000000000000" pitchFamily="2" charset="2"/>
              <a:buChar char="§"/>
            </a:pPr>
            <a:r>
              <a:rPr lang="es-ES" dirty="0">
                <a:solidFill>
                  <a:srgbClr val="013360"/>
                </a:solidFill>
                <a:latin typeface="Arial" panose="020B0604020202020204" pitchFamily="34" charset="0"/>
                <a:cs typeface="Arial" panose="020B0604020202020204" pitchFamily="34" charset="0"/>
              </a:rPr>
              <a:t>La función del CNE para el RSI es principalmente gestionar/emitir notificaciones y servir como punto de contacto entre el Estado Parte, la OMS y otros CNE para el RSI. Tiene (o debería tener) la autoridad para recibir y enviar información oportuna a la OMS en nombre del país.</a:t>
            </a:r>
          </a:p>
          <a:p>
            <a:pPr>
              <a:buFont typeface="Wingdings" panose="05000000000000000000" pitchFamily="2" charset="2"/>
              <a:buChar char="§"/>
            </a:pPr>
            <a:endParaRPr lang="es-ES" dirty="0">
              <a:solidFill>
                <a:srgbClr val="01336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s-ES" dirty="0">
                <a:solidFill>
                  <a:srgbClr val="013360"/>
                </a:solidFill>
                <a:latin typeface="Arial" panose="020B0604020202020204" pitchFamily="34" charset="0"/>
                <a:cs typeface="Arial" panose="020B0604020202020204" pitchFamily="34" charset="0"/>
              </a:rPr>
              <a:t>El CNE para el RSI no reemplaza ni colisiona con cualquier organismo creado en el país para canalizar la información y la respuesta entre diferentes actores nacionales para organizar la respuesta interna. </a:t>
            </a:r>
          </a:p>
          <a:p>
            <a:pPr>
              <a:buFont typeface="Wingdings" panose="05000000000000000000" pitchFamily="2" charset="2"/>
              <a:buChar char="§"/>
            </a:pPr>
            <a:endParaRPr lang="es-ES" dirty="0">
              <a:solidFill>
                <a:srgbClr val="01336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s-ES" dirty="0">
                <a:solidFill>
                  <a:srgbClr val="013360"/>
                </a:solidFill>
                <a:latin typeface="Arial" panose="020B0604020202020204" pitchFamily="34" charset="0"/>
                <a:cs typeface="Arial" panose="020B0604020202020204" pitchFamily="34" charset="0"/>
              </a:rPr>
              <a:t>El CNE para el RSI tiene la función básica de “notificación” internacional a la OMS, no la de organizar la “respuesta” a un evento (internacional o de otro tipo) en el país. </a:t>
            </a:r>
          </a:p>
        </p:txBody>
      </p:sp>
      <p:sp>
        <p:nvSpPr>
          <p:cNvPr id="34820" name="Text Box 4"/>
          <p:cNvSpPr txBox="1">
            <a:spLocks/>
          </p:cNvSpPr>
          <p:nvPr/>
        </p:nvSpPr>
        <p:spPr bwMode="auto">
          <a:xfrm>
            <a:off x="228600" y="1"/>
            <a:ext cx="7924800" cy="119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3600" dirty="0">
                <a:solidFill>
                  <a:schemeClr val="bg1"/>
                </a:solidFill>
                <a:latin typeface="Arial" pitchFamily="34" charset="0"/>
                <a:cs typeface="Arial" pitchFamily="34" charset="0"/>
              </a:rPr>
              <a:t>Resumen</a:t>
            </a:r>
          </a:p>
        </p:txBody>
      </p:sp>
    </p:spTree>
    <p:extLst>
      <p:ext uri="{BB962C8B-B14F-4D97-AF65-F5344CB8AC3E}">
        <p14:creationId xmlns:p14="http://schemas.microsoft.com/office/powerpoint/2010/main" val="399910993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Grp="1"/>
          </p:cNvSpPr>
          <p:nvPr/>
        </p:nvSpPr>
        <p:spPr bwMode="auto">
          <a:xfrm>
            <a:off x="8518525" y="6456363"/>
            <a:ext cx="5937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solidFill>
                  <a:srgbClr val="898989"/>
                </a:solidFill>
              </a:rPr>
              <a:t>22</a:t>
            </a:r>
          </a:p>
        </p:txBody>
      </p:sp>
      <p:sp>
        <p:nvSpPr>
          <p:cNvPr id="35843" name="Rectangle 3"/>
          <p:cNvSpPr>
            <a:spLocks noChangeArrowheads="1"/>
          </p:cNvSpPr>
          <p:nvPr/>
        </p:nvSpPr>
        <p:spPr bwMode="auto">
          <a:xfrm>
            <a:off x="228600" y="1600200"/>
            <a:ext cx="8610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Wingdings" panose="05000000000000000000" pitchFamily="2" charset="2"/>
              <a:buChar char="§"/>
            </a:pPr>
            <a:r>
              <a:rPr lang="es-ES" dirty="0">
                <a:solidFill>
                  <a:srgbClr val="013360"/>
                </a:solidFill>
                <a:latin typeface="Arial" panose="020B0604020202020204" pitchFamily="34" charset="0"/>
                <a:cs typeface="Arial" panose="020B0604020202020204" pitchFamily="34" charset="0"/>
              </a:rPr>
              <a:t>Fortalecer la función del CNE para el RSI (que es una obligación de los países en el marco del RSI) no significa necesariamente cambiar los procesos o las responsabilidades establecidas en el país para el intercambio de información y la respuesta a los eventos.</a:t>
            </a:r>
          </a:p>
          <a:p>
            <a:pPr>
              <a:buFont typeface="Wingdings" panose="05000000000000000000" pitchFamily="2" charset="2"/>
              <a:buChar char="§"/>
            </a:pPr>
            <a:endParaRPr lang="es-ES" dirty="0">
              <a:solidFill>
                <a:srgbClr val="01336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s-ES" dirty="0">
                <a:solidFill>
                  <a:srgbClr val="013360"/>
                </a:solidFill>
                <a:latin typeface="Arial" panose="020B0604020202020204" pitchFamily="34" charset="0"/>
                <a:cs typeface="Arial" panose="020B0604020202020204" pitchFamily="34" charset="0"/>
              </a:rPr>
              <a:t>La evaluación de eventos en el marco del anexo 2 no es actualmente responsabilidad de los CNE para el RSI.  La responsabilidad de evaluar eventos en el marco del anexo 2 es en la actualidad una exigencia de las áreas técnicas del ministerio y el gobierno responsables de ese evento. </a:t>
            </a:r>
          </a:p>
          <a:p>
            <a:pPr>
              <a:buFont typeface="Wingdings" panose="05000000000000000000" pitchFamily="2" charset="2"/>
              <a:buChar char="§"/>
            </a:pPr>
            <a:endParaRPr lang="es-ES" dirty="0">
              <a:solidFill>
                <a:srgbClr val="01336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s-ES" dirty="0">
                <a:solidFill>
                  <a:srgbClr val="013360"/>
                </a:solidFill>
                <a:latin typeface="Arial" panose="020B0604020202020204" pitchFamily="34" charset="0"/>
                <a:cs typeface="Arial" panose="020B0604020202020204" pitchFamily="34" charset="0"/>
              </a:rPr>
              <a:t>El CNE para el RSI participa y puede orientar o dirigir un organismo de este tipo o una evaluación nacional, pero la evaluación es una actividad técnica y, por lo tanto, se debe basar en las unidades u organismos responsables</a:t>
            </a:r>
            <a:r>
              <a:rPr lang="es-ES" altLang="en-US" dirty="0">
                <a:solidFill>
                  <a:srgbClr val="013360"/>
                </a:solidFill>
                <a:latin typeface="Arial" pitchFamily="34" charset="0"/>
                <a:cs typeface="Arial" pitchFamily="34" charset="0"/>
              </a:rPr>
              <a:t>. </a:t>
            </a:r>
          </a:p>
          <a:p>
            <a:endParaRPr lang="es-ES" altLang="en-US" dirty="0">
              <a:solidFill>
                <a:srgbClr val="013360"/>
              </a:solidFill>
              <a:latin typeface="Arial" pitchFamily="34" charset="0"/>
              <a:cs typeface="Arial" pitchFamily="34" charset="0"/>
            </a:endParaRPr>
          </a:p>
        </p:txBody>
      </p:sp>
      <p:sp>
        <p:nvSpPr>
          <p:cNvPr id="35844" name="Text Box 4"/>
          <p:cNvSpPr txBox="1">
            <a:spLocks/>
          </p:cNvSpPr>
          <p:nvPr/>
        </p:nvSpPr>
        <p:spPr bwMode="auto">
          <a:xfrm>
            <a:off x="228599" y="1"/>
            <a:ext cx="8289925" cy="119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3600" dirty="0">
                <a:solidFill>
                  <a:schemeClr val="bg1"/>
                </a:solidFill>
                <a:latin typeface="Arial" pitchFamily="34" charset="0"/>
                <a:cs typeface="Arial" pitchFamily="34" charset="0"/>
              </a:rPr>
              <a:t>Resumen</a:t>
            </a:r>
          </a:p>
        </p:txBody>
      </p:sp>
    </p:spTree>
    <p:extLst>
      <p:ext uri="{BB962C8B-B14F-4D97-AF65-F5344CB8AC3E}">
        <p14:creationId xmlns:p14="http://schemas.microsoft.com/office/powerpoint/2010/main" val="3931762271"/>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body" idx="4294967295"/>
          </p:nvPr>
        </p:nvSpPr>
        <p:spPr>
          <a:xfrm>
            <a:off x="838200" y="2514600"/>
            <a:ext cx="7772400" cy="1500188"/>
          </a:xfrm>
        </p:spPr>
        <p:txBody>
          <a:bodyPr anchor="b"/>
          <a:lstStyle/>
          <a:p>
            <a:pPr marL="0" indent="0" algn="ctr">
              <a:buFont typeface="Arial" pitchFamily="34" charset="0"/>
              <a:buNone/>
            </a:pPr>
            <a:r>
              <a:rPr lang="es-ES" altLang="en-US" sz="2000" b="0" dirty="0">
                <a:solidFill>
                  <a:schemeClr val="tx1"/>
                </a:solidFill>
                <a:latin typeface="Segoe Condensed" panose="020B0606040200020203" pitchFamily="34" charset="0"/>
              </a:rPr>
              <a:t>Organización Panamericana de la Salud/Organización Mundial de la Salud. Herramientas del taller multilateral de fortalecimiento de los CNE para el RSI. Junio. Washington, D.C.: OPS/OMS; 2017</a:t>
            </a:r>
          </a:p>
          <a:p>
            <a:pPr marL="0" indent="0">
              <a:buFont typeface="Arial" pitchFamily="34" charset="0"/>
              <a:buNone/>
            </a:pPr>
            <a:endParaRPr lang="es-ES" altLang="en-US" sz="2000" b="0" dirty="0">
              <a:solidFill>
                <a:schemeClr val="tx1"/>
              </a:solidFill>
              <a:latin typeface="Segoe Condensed" panose="020B0606040200020203" pitchFamily="34" charset="0"/>
            </a:endParaRPr>
          </a:p>
        </p:txBody>
      </p:sp>
    </p:spTree>
    <p:extLst>
      <p:ext uri="{BB962C8B-B14F-4D97-AF65-F5344CB8AC3E}">
        <p14:creationId xmlns:p14="http://schemas.microsoft.com/office/powerpoint/2010/main" val="1666319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sz="half" idx="4294967295"/>
          </p:nvPr>
        </p:nvSpPr>
        <p:spPr>
          <a:xfrm>
            <a:off x="76200" y="1295400"/>
            <a:ext cx="8948738" cy="4654550"/>
          </a:xfrm>
        </p:spPr>
        <p:txBody>
          <a:bodyPr/>
          <a:lstStyle/>
          <a:p>
            <a:endParaRPr lang="es-ES" altLang="en-US" sz="2000" b="0" dirty="0">
              <a:solidFill>
                <a:srgbClr val="000066"/>
              </a:solidFill>
              <a:latin typeface="Arial" pitchFamily="34" charset="0"/>
              <a:cs typeface="Arial" pitchFamily="34" charset="0"/>
            </a:endParaRPr>
          </a:p>
          <a:p>
            <a:endParaRPr lang="es-ES" altLang="en-US" sz="2000" b="0" dirty="0">
              <a:solidFill>
                <a:srgbClr val="000066"/>
              </a:solidFill>
              <a:latin typeface="Arial" pitchFamily="34" charset="0"/>
              <a:cs typeface="Arial" pitchFamily="34" charset="0"/>
            </a:endParaRPr>
          </a:p>
        </p:txBody>
      </p:sp>
      <p:sp>
        <p:nvSpPr>
          <p:cNvPr id="16387" name="Text Box 3"/>
          <p:cNvSpPr txBox="1">
            <a:spLocks/>
          </p:cNvSpPr>
          <p:nvPr/>
        </p:nvSpPr>
        <p:spPr bwMode="auto">
          <a:xfrm>
            <a:off x="381000" y="1563486"/>
            <a:ext cx="4043363" cy="392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2352" tIns="22352" rIns="22352" bIns="22352" anchor="ctr">
            <a:spAutoFit/>
          </a:bodyPr>
          <a:lstStyle>
            <a:lvl1pPr defTabSz="361950" fontAlgn="base">
              <a:spcBef>
                <a:spcPct val="20000"/>
              </a:spcBef>
              <a:spcAft>
                <a:spcPct val="0"/>
              </a:spcAft>
              <a:buFont typeface="Arial" pitchFamily="34" charset="0"/>
              <a:buChar char="•"/>
              <a:defRPr sz="3200" b="1">
                <a:solidFill>
                  <a:srgbClr val="7F7F7F"/>
                </a:solidFill>
                <a:latin typeface="Segoe Condensed"/>
              </a:defRPr>
            </a:lvl1pPr>
            <a:lvl2pPr defTabSz="361950" fontAlgn="base">
              <a:spcBef>
                <a:spcPct val="20000"/>
              </a:spcBef>
              <a:spcAft>
                <a:spcPct val="0"/>
              </a:spcAft>
              <a:buFont typeface="Arial" pitchFamily="34" charset="0"/>
              <a:buChar char="–"/>
              <a:defRPr sz="2800" b="1">
                <a:solidFill>
                  <a:srgbClr val="7F7F7F"/>
                </a:solidFill>
                <a:latin typeface="Segoe Condensed"/>
              </a:defRPr>
            </a:lvl2pPr>
            <a:lvl3pPr defTabSz="361950" fontAlgn="base">
              <a:spcBef>
                <a:spcPct val="20000"/>
              </a:spcBef>
              <a:spcAft>
                <a:spcPct val="0"/>
              </a:spcAft>
              <a:buFont typeface="Arial" pitchFamily="34" charset="0"/>
              <a:buChar char="•"/>
              <a:defRPr sz="2400" b="1">
                <a:solidFill>
                  <a:srgbClr val="7F7F7F"/>
                </a:solidFill>
                <a:latin typeface="Segoe Condensed"/>
              </a:defRPr>
            </a:lvl3pPr>
            <a:lvl4pPr defTabSz="361950" fontAlgn="base">
              <a:spcBef>
                <a:spcPct val="20000"/>
              </a:spcBef>
              <a:spcAft>
                <a:spcPct val="0"/>
              </a:spcAft>
              <a:buFont typeface="Arial" pitchFamily="34" charset="0"/>
              <a:buChar char="–"/>
              <a:defRPr sz="2000" b="1">
                <a:solidFill>
                  <a:srgbClr val="7F7F7F"/>
                </a:solidFill>
                <a:latin typeface="Segoe Condensed"/>
              </a:defRPr>
            </a:lvl4pPr>
            <a:lvl5pPr defTabSz="361950" fontAlgn="base">
              <a:spcBef>
                <a:spcPct val="20000"/>
              </a:spcBef>
              <a:spcAft>
                <a:spcPct val="0"/>
              </a:spcAft>
              <a:buFont typeface="Arial" pitchFamily="34" charset="0"/>
              <a:buChar char="»"/>
              <a:defRPr sz="2000" b="1">
                <a:solidFill>
                  <a:srgbClr val="7F7F7F"/>
                </a:solidFill>
                <a:latin typeface="Segoe Condensed"/>
              </a:defRPr>
            </a:lvl5pPr>
            <a:lvl6pPr marL="457200" defTabSz="361950" fontAlgn="base">
              <a:spcBef>
                <a:spcPct val="20000"/>
              </a:spcBef>
              <a:spcAft>
                <a:spcPct val="0"/>
              </a:spcAft>
              <a:buFont typeface="Arial" pitchFamily="34" charset="0"/>
              <a:buChar char="»"/>
              <a:defRPr sz="2000" b="1">
                <a:solidFill>
                  <a:srgbClr val="7F7F7F"/>
                </a:solidFill>
                <a:latin typeface="Segoe Condensed"/>
              </a:defRPr>
            </a:lvl6pPr>
            <a:lvl7pPr marL="914400" defTabSz="361950" fontAlgn="base">
              <a:spcBef>
                <a:spcPct val="20000"/>
              </a:spcBef>
              <a:spcAft>
                <a:spcPct val="0"/>
              </a:spcAft>
              <a:buFont typeface="Arial" pitchFamily="34" charset="0"/>
              <a:buChar char="»"/>
              <a:defRPr sz="2000" b="1">
                <a:solidFill>
                  <a:srgbClr val="7F7F7F"/>
                </a:solidFill>
                <a:latin typeface="Segoe Condensed"/>
              </a:defRPr>
            </a:lvl7pPr>
            <a:lvl8pPr marL="1371600" defTabSz="361950" fontAlgn="base">
              <a:spcBef>
                <a:spcPct val="20000"/>
              </a:spcBef>
              <a:spcAft>
                <a:spcPct val="0"/>
              </a:spcAft>
              <a:buFont typeface="Arial" pitchFamily="34" charset="0"/>
              <a:buChar char="»"/>
              <a:defRPr sz="2000" b="1">
                <a:solidFill>
                  <a:srgbClr val="7F7F7F"/>
                </a:solidFill>
                <a:latin typeface="Segoe Condensed"/>
              </a:defRPr>
            </a:lvl8pPr>
            <a:lvl9pPr marL="1828800" defTabSz="361950" fontAlgn="base">
              <a:spcBef>
                <a:spcPct val="20000"/>
              </a:spcBef>
              <a:spcAft>
                <a:spcPct val="0"/>
              </a:spcAft>
              <a:buFont typeface="Arial" pitchFamily="34" charset="0"/>
              <a:buChar char="»"/>
              <a:defRPr sz="2000" b="1">
                <a:solidFill>
                  <a:srgbClr val="7F7F7F"/>
                </a:solidFill>
                <a:latin typeface="Segoe Condensed"/>
              </a:defRPr>
            </a:lvl9pPr>
          </a:lstStyle>
          <a:p>
            <a:pPr lvl="0">
              <a:buNone/>
              <a:defRPr/>
            </a:pPr>
            <a:r>
              <a:rPr lang="es-ES" sz="1800" b="0" kern="0" dirty="0">
                <a:solidFill>
                  <a:srgbClr val="013360"/>
                </a:solidFill>
                <a:latin typeface="Arial" panose="020B0604020202020204" pitchFamily="34" charset="0"/>
                <a:ea typeface="FangSong" panose="02010609060101010101" pitchFamily="49" charset="-122"/>
                <a:cs typeface="Arial" panose="020B0604020202020204" pitchFamily="34" charset="0"/>
              </a:rPr>
              <a:t>Un mundo sumamente cambiante, interdependiente e interconectado ofrece oportunidades tanto para la rápida propagación de los riesgos como para la mejora de la preparación y respuesta mundiales ante posibles emergencias de salud pública que pueden tener importancia internacional</a:t>
            </a:r>
            <a:endParaRPr lang="es-ES" altLang="en-US" sz="1800" b="0" dirty="0">
              <a:solidFill>
                <a:srgbClr val="013360"/>
              </a:solidFill>
              <a:latin typeface="Arial" pitchFamily="34" charset="0"/>
              <a:ea typeface="FangSong" pitchFamily="49" charset="-122"/>
              <a:cs typeface="Arial" pitchFamily="34" charset="0"/>
            </a:endParaRPr>
          </a:p>
          <a:p>
            <a:pPr>
              <a:spcBef>
                <a:spcPct val="0"/>
              </a:spcBef>
              <a:buFontTx/>
              <a:buNone/>
            </a:pPr>
            <a:endParaRPr lang="es-ES" altLang="en-US" sz="1800" b="0" dirty="0">
              <a:solidFill>
                <a:srgbClr val="103360"/>
              </a:solidFill>
              <a:latin typeface="Arial" pitchFamily="34" charset="0"/>
              <a:ea typeface="FangSong" pitchFamily="49" charset="-122"/>
              <a:cs typeface="Arial" pitchFamily="34" charset="0"/>
            </a:endParaRPr>
          </a:p>
          <a:p>
            <a:pPr>
              <a:spcBef>
                <a:spcPct val="0"/>
              </a:spcBef>
              <a:buFontTx/>
              <a:buNone/>
            </a:pPr>
            <a:endParaRPr lang="es-ES" altLang="en-US" sz="1800" b="0" dirty="0">
              <a:solidFill>
                <a:srgbClr val="103360"/>
              </a:solidFill>
              <a:latin typeface="Arial" pitchFamily="34" charset="0"/>
              <a:ea typeface="FangSong" pitchFamily="49" charset="-122"/>
              <a:cs typeface="Arial" pitchFamily="34" charset="0"/>
            </a:endParaRPr>
          </a:p>
          <a:p>
            <a:pPr>
              <a:spcBef>
                <a:spcPct val="0"/>
              </a:spcBef>
              <a:buFontTx/>
              <a:buNone/>
            </a:pPr>
            <a:endParaRPr lang="es-ES" altLang="en-US" sz="1800" b="0" dirty="0">
              <a:solidFill>
                <a:srgbClr val="103360"/>
              </a:solidFill>
              <a:latin typeface="Arial" pitchFamily="34" charset="0"/>
              <a:ea typeface="FangSong" pitchFamily="49" charset="-122"/>
              <a:cs typeface="Arial" pitchFamily="34" charset="0"/>
            </a:endParaRPr>
          </a:p>
          <a:p>
            <a:pPr>
              <a:spcBef>
                <a:spcPct val="0"/>
              </a:spcBef>
              <a:buFontTx/>
              <a:buNone/>
            </a:pPr>
            <a:endParaRPr lang="es-ES" altLang="en-US" sz="1800" b="0" dirty="0">
              <a:solidFill>
                <a:srgbClr val="103360"/>
              </a:solidFill>
              <a:latin typeface="Arial" pitchFamily="34" charset="0"/>
              <a:ea typeface="FangSong" pitchFamily="49" charset="-122"/>
              <a:cs typeface="Arial" pitchFamily="34" charset="0"/>
            </a:endParaRPr>
          </a:p>
          <a:p>
            <a:pPr>
              <a:spcBef>
                <a:spcPct val="0"/>
              </a:spcBef>
              <a:buFontTx/>
              <a:buNone/>
            </a:pPr>
            <a:endParaRPr lang="es-ES" altLang="en-US" sz="1800" b="0" dirty="0">
              <a:solidFill>
                <a:srgbClr val="103360"/>
              </a:solidFill>
              <a:latin typeface="Arial" pitchFamily="34" charset="0"/>
              <a:ea typeface="FangSong" pitchFamily="49" charset="-122"/>
              <a:cs typeface="Arial" pitchFamily="34" charset="0"/>
            </a:endParaRPr>
          </a:p>
          <a:p>
            <a:pPr algn="justLow">
              <a:spcBef>
                <a:spcPct val="0"/>
              </a:spcBef>
              <a:buFontTx/>
              <a:buNone/>
            </a:pPr>
            <a:endParaRPr lang="es-ES" altLang="en-US" sz="1800" b="0" dirty="0">
              <a:solidFill>
                <a:srgbClr val="595959"/>
              </a:solidFill>
              <a:latin typeface="Arial" pitchFamily="34" charset="0"/>
              <a:ea typeface="FangSong" pitchFamily="49" charset="-122"/>
              <a:cs typeface="Arial" pitchFamily="34" charset="0"/>
            </a:endParaRPr>
          </a:p>
        </p:txBody>
      </p:sp>
      <p:sp>
        <p:nvSpPr>
          <p:cNvPr id="16388" name="Text Box 4"/>
          <p:cNvSpPr txBox="1">
            <a:spLocks/>
          </p:cNvSpPr>
          <p:nvPr/>
        </p:nvSpPr>
        <p:spPr bwMode="auto">
          <a:xfrm>
            <a:off x="228600" y="53975"/>
            <a:ext cx="8189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3600" dirty="0">
                <a:solidFill>
                  <a:schemeClr val="bg1"/>
                </a:solidFill>
                <a:latin typeface="Arial" pitchFamily="34" charset="0"/>
                <a:cs typeface="Arial" pitchFamily="34" charset="0"/>
              </a:rPr>
              <a:t>Antecedentes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71600"/>
            <a:ext cx="3919537" cy="402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19713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sz="half" idx="4294967295"/>
          </p:nvPr>
        </p:nvSpPr>
        <p:spPr>
          <a:xfrm>
            <a:off x="101600" y="1196975"/>
            <a:ext cx="8950325" cy="4191000"/>
          </a:xfrm>
        </p:spPr>
        <p:txBody>
          <a:bodyPr/>
          <a:lstStyle/>
          <a:p>
            <a:endParaRPr lang="es-ES" altLang="en-US" sz="2000" b="0" dirty="0">
              <a:solidFill>
                <a:srgbClr val="000066"/>
              </a:solidFill>
              <a:latin typeface="Arial" pitchFamily="34" charset="0"/>
              <a:cs typeface="Arial" pitchFamily="34" charset="0"/>
            </a:endParaRPr>
          </a:p>
          <a:p>
            <a:endParaRPr lang="es-ES" altLang="en-US" sz="2000" b="0" dirty="0">
              <a:solidFill>
                <a:srgbClr val="000066"/>
              </a:solidFill>
              <a:latin typeface="Arial" pitchFamily="34" charset="0"/>
              <a:cs typeface="Arial" pitchFamily="34" charset="0"/>
            </a:endParaRPr>
          </a:p>
        </p:txBody>
      </p:sp>
      <p:sp>
        <p:nvSpPr>
          <p:cNvPr id="17411" name="Text Box 3"/>
          <p:cNvSpPr txBox="1">
            <a:spLocks/>
          </p:cNvSpPr>
          <p:nvPr/>
        </p:nvSpPr>
        <p:spPr bwMode="auto">
          <a:xfrm>
            <a:off x="304800" y="1285689"/>
            <a:ext cx="2971800" cy="447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2352" tIns="22352" rIns="22352" bIns="22352" anchor="ctr">
            <a:spAutoFit/>
          </a:bodyPr>
          <a:lstStyle>
            <a:lvl1pPr fontAlgn="base">
              <a:spcBef>
                <a:spcPct val="20000"/>
              </a:spcBef>
              <a:spcAft>
                <a:spcPct val="0"/>
              </a:spcAft>
              <a:buFont typeface="Arial" pitchFamily="34" charset="0"/>
              <a:buChar char="•"/>
              <a:defRPr sz="3200" b="1">
                <a:solidFill>
                  <a:srgbClr val="7F7F7F"/>
                </a:solidFill>
                <a:latin typeface="Segoe Condensed"/>
              </a:defRPr>
            </a:lvl1pPr>
            <a:lvl2pPr fontAlgn="base">
              <a:spcBef>
                <a:spcPct val="20000"/>
              </a:spcBef>
              <a:spcAft>
                <a:spcPct val="0"/>
              </a:spcAft>
              <a:buFont typeface="Arial" pitchFamily="34" charset="0"/>
              <a:buChar char="–"/>
              <a:defRPr sz="2800" b="1">
                <a:solidFill>
                  <a:srgbClr val="7F7F7F"/>
                </a:solidFill>
                <a:latin typeface="Segoe Condensed"/>
              </a:defRPr>
            </a:lvl2pPr>
            <a:lvl3pPr fontAlgn="base">
              <a:spcBef>
                <a:spcPct val="20000"/>
              </a:spcBef>
              <a:spcAft>
                <a:spcPct val="0"/>
              </a:spcAft>
              <a:buFont typeface="Arial" pitchFamily="34" charset="0"/>
              <a:buChar char="•"/>
              <a:defRPr sz="2400" b="1">
                <a:solidFill>
                  <a:srgbClr val="7F7F7F"/>
                </a:solidFill>
                <a:latin typeface="Segoe Condensed"/>
              </a:defRPr>
            </a:lvl3pPr>
            <a:lvl4pPr fontAlgn="base">
              <a:spcBef>
                <a:spcPct val="20000"/>
              </a:spcBef>
              <a:spcAft>
                <a:spcPct val="0"/>
              </a:spcAft>
              <a:buFont typeface="Arial" pitchFamily="34" charset="0"/>
              <a:buChar char="–"/>
              <a:defRPr sz="2000" b="1">
                <a:solidFill>
                  <a:srgbClr val="7F7F7F"/>
                </a:solidFill>
                <a:latin typeface="Segoe Condensed"/>
              </a:defRPr>
            </a:lvl4pPr>
            <a:lvl5pPr fontAlgn="base">
              <a:spcBef>
                <a:spcPct val="20000"/>
              </a:spcBef>
              <a:spcAft>
                <a:spcPct val="0"/>
              </a:spcAft>
              <a:buFont typeface="Arial" pitchFamily="34" charset="0"/>
              <a:buChar char="»"/>
              <a:defRPr sz="2000" b="1">
                <a:solidFill>
                  <a:srgbClr val="7F7F7F"/>
                </a:solidFill>
                <a:latin typeface="Segoe Condensed"/>
              </a:defRPr>
            </a:lvl5pPr>
            <a:lvl6pPr marL="457200" fontAlgn="base">
              <a:spcBef>
                <a:spcPct val="20000"/>
              </a:spcBef>
              <a:spcAft>
                <a:spcPct val="0"/>
              </a:spcAft>
              <a:buFont typeface="Arial" pitchFamily="34" charset="0"/>
              <a:buChar char="»"/>
              <a:defRPr sz="2000" b="1">
                <a:solidFill>
                  <a:srgbClr val="7F7F7F"/>
                </a:solidFill>
                <a:latin typeface="Segoe Condensed"/>
              </a:defRPr>
            </a:lvl6pPr>
            <a:lvl7pPr marL="914400" fontAlgn="base">
              <a:spcBef>
                <a:spcPct val="20000"/>
              </a:spcBef>
              <a:spcAft>
                <a:spcPct val="0"/>
              </a:spcAft>
              <a:buFont typeface="Arial" pitchFamily="34" charset="0"/>
              <a:buChar char="»"/>
              <a:defRPr sz="2000" b="1">
                <a:solidFill>
                  <a:srgbClr val="7F7F7F"/>
                </a:solidFill>
                <a:latin typeface="Segoe Condensed"/>
              </a:defRPr>
            </a:lvl7pPr>
            <a:lvl8pPr marL="1371600" fontAlgn="base">
              <a:spcBef>
                <a:spcPct val="20000"/>
              </a:spcBef>
              <a:spcAft>
                <a:spcPct val="0"/>
              </a:spcAft>
              <a:buFont typeface="Arial" pitchFamily="34" charset="0"/>
              <a:buChar char="»"/>
              <a:defRPr sz="2000" b="1">
                <a:solidFill>
                  <a:srgbClr val="7F7F7F"/>
                </a:solidFill>
                <a:latin typeface="Segoe Condensed"/>
              </a:defRPr>
            </a:lvl8pPr>
            <a:lvl9pPr marL="1828800"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FontTx/>
              <a:buNone/>
            </a:pPr>
            <a:r>
              <a:rPr lang="es-ES" altLang="en-US" sz="1800" b="0" dirty="0">
                <a:solidFill>
                  <a:srgbClr val="013360"/>
                </a:solidFill>
                <a:latin typeface="Arial" pitchFamily="34" charset="0"/>
                <a:ea typeface="FangSong" pitchFamily="49" charset="-122"/>
                <a:cs typeface="Arial" pitchFamily="34" charset="0"/>
              </a:rPr>
              <a:t>Instrumento jurídico de la seguridad sanitaria mundial para: </a:t>
            </a:r>
          </a:p>
          <a:p>
            <a:pPr>
              <a:spcBef>
                <a:spcPct val="0"/>
              </a:spcBef>
              <a:buFontTx/>
              <a:buNone/>
            </a:pPr>
            <a:endParaRPr lang="es-ES" altLang="en-US" sz="1800" b="0" dirty="0">
              <a:solidFill>
                <a:srgbClr val="013360"/>
              </a:solidFill>
              <a:latin typeface="Arial" pitchFamily="34" charset="0"/>
              <a:ea typeface="FangSong" pitchFamily="49" charset="-122"/>
              <a:cs typeface="Arial" pitchFamily="34" charset="0"/>
            </a:endParaRPr>
          </a:p>
          <a:p>
            <a:pPr>
              <a:spcBef>
                <a:spcPct val="0"/>
              </a:spcBef>
              <a:buFont typeface="Wingdings" pitchFamily="2" charset="2"/>
              <a:buChar char="§"/>
            </a:pPr>
            <a:r>
              <a:rPr lang="es-ES" altLang="en-US" sz="1800" b="0" dirty="0">
                <a:solidFill>
                  <a:srgbClr val="013360"/>
                </a:solidFill>
                <a:latin typeface="Arial" pitchFamily="34" charset="0"/>
                <a:ea typeface="FangSong" pitchFamily="49" charset="-122"/>
                <a:cs typeface="Arial" pitchFamily="34" charset="0"/>
              </a:rPr>
              <a:t>   Prevenir</a:t>
            </a:r>
          </a:p>
          <a:p>
            <a:pPr>
              <a:spcBef>
                <a:spcPct val="0"/>
              </a:spcBef>
              <a:buFont typeface="Wingdings" pitchFamily="2" charset="2"/>
              <a:buChar char="§"/>
            </a:pPr>
            <a:r>
              <a:rPr lang="es-ES" altLang="en-US" sz="1800" b="0" dirty="0">
                <a:solidFill>
                  <a:srgbClr val="013360"/>
                </a:solidFill>
                <a:latin typeface="Arial" pitchFamily="34" charset="0"/>
                <a:ea typeface="FangSong" pitchFamily="49" charset="-122"/>
                <a:cs typeface="Arial" pitchFamily="34" charset="0"/>
              </a:rPr>
              <a:t>   Proteger </a:t>
            </a:r>
          </a:p>
          <a:p>
            <a:pPr>
              <a:spcBef>
                <a:spcPct val="0"/>
              </a:spcBef>
              <a:buFont typeface="Wingdings" pitchFamily="2" charset="2"/>
              <a:buChar char="§"/>
            </a:pPr>
            <a:r>
              <a:rPr lang="es-ES" altLang="en-US" sz="1800" b="0" dirty="0">
                <a:solidFill>
                  <a:srgbClr val="013360"/>
                </a:solidFill>
                <a:latin typeface="Arial" pitchFamily="34" charset="0"/>
                <a:ea typeface="FangSong" pitchFamily="49" charset="-122"/>
                <a:cs typeface="Arial" pitchFamily="34" charset="0"/>
              </a:rPr>
              <a:t>   Dar una respuesta de  </a:t>
            </a:r>
          </a:p>
          <a:p>
            <a:pPr>
              <a:spcBef>
                <a:spcPct val="0"/>
              </a:spcBef>
              <a:buNone/>
            </a:pPr>
            <a:r>
              <a:rPr lang="es-ES" altLang="en-US" sz="1800" b="0" dirty="0">
                <a:solidFill>
                  <a:srgbClr val="013360"/>
                </a:solidFill>
                <a:latin typeface="Arial" pitchFamily="34" charset="0"/>
                <a:ea typeface="FangSong" pitchFamily="49" charset="-122"/>
                <a:cs typeface="Arial" pitchFamily="34" charset="0"/>
              </a:rPr>
              <a:t>     salud pública</a:t>
            </a:r>
          </a:p>
          <a:p>
            <a:pPr>
              <a:spcBef>
                <a:spcPct val="0"/>
              </a:spcBef>
              <a:buFontTx/>
              <a:buNone/>
            </a:pPr>
            <a:endParaRPr lang="es-ES" altLang="en-US" sz="1800" b="0" dirty="0">
              <a:solidFill>
                <a:srgbClr val="013360"/>
              </a:solidFill>
              <a:latin typeface="Arial" pitchFamily="34" charset="0"/>
              <a:ea typeface="FangSong" pitchFamily="49" charset="-122"/>
              <a:cs typeface="Arial" pitchFamily="34" charset="0"/>
            </a:endParaRPr>
          </a:p>
          <a:p>
            <a:pPr>
              <a:spcBef>
                <a:spcPct val="0"/>
              </a:spcBef>
              <a:buFontTx/>
              <a:buNone/>
            </a:pPr>
            <a:r>
              <a:rPr lang="es-ES" altLang="en-US" sz="1800" b="0" dirty="0">
                <a:solidFill>
                  <a:srgbClr val="013360"/>
                </a:solidFill>
                <a:latin typeface="Arial" pitchFamily="34" charset="0"/>
                <a:ea typeface="FangSong" pitchFamily="49" charset="-122"/>
                <a:cs typeface="Arial" pitchFamily="34" charset="0"/>
              </a:rPr>
              <a:t>… para TODAS las amenazas de salud pública</a:t>
            </a:r>
          </a:p>
          <a:p>
            <a:pPr>
              <a:spcBef>
                <a:spcPct val="0"/>
              </a:spcBef>
              <a:buFontTx/>
              <a:buNone/>
            </a:pPr>
            <a:endParaRPr lang="es-ES" altLang="en-US" sz="1800" b="0" dirty="0">
              <a:solidFill>
                <a:srgbClr val="103360"/>
              </a:solidFill>
              <a:latin typeface="Arial" pitchFamily="34" charset="0"/>
              <a:ea typeface="FangSong" pitchFamily="49" charset="-122"/>
              <a:cs typeface="Arial" pitchFamily="34" charset="0"/>
            </a:endParaRPr>
          </a:p>
          <a:p>
            <a:pPr>
              <a:spcBef>
                <a:spcPct val="0"/>
              </a:spcBef>
              <a:buFontTx/>
              <a:buNone/>
            </a:pPr>
            <a:endParaRPr lang="es-ES" altLang="en-US" sz="1800" b="0" dirty="0">
              <a:solidFill>
                <a:srgbClr val="103360"/>
              </a:solidFill>
              <a:latin typeface="Arial" pitchFamily="34" charset="0"/>
              <a:ea typeface="FangSong" pitchFamily="49" charset="-122"/>
              <a:cs typeface="Arial" pitchFamily="34" charset="0"/>
            </a:endParaRPr>
          </a:p>
          <a:p>
            <a:pPr>
              <a:spcBef>
                <a:spcPct val="0"/>
              </a:spcBef>
              <a:buFontTx/>
              <a:buNone/>
            </a:pPr>
            <a:endParaRPr lang="es-ES" altLang="en-US" sz="1800" b="0" dirty="0">
              <a:solidFill>
                <a:srgbClr val="103360"/>
              </a:solidFill>
              <a:latin typeface="Arial" pitchFamily="34" charset="0"/>
              <a:ea typeface="FangSong" pitchFamily="49" charset="-122"/>
              <a:cs typeface="Arial" pitchFamily="34" charset="0"/>
            </a:endParaRPr>
          </a:p>
          <a:p>
            <a:pPr>
              <a:spcBef>
                <a:spcPct val="0"/>
              </a:spcBef>
              <a:buFontTx/>
              <a:buNone/>
            </a:pPr>
            <a:endParaRPr lang="es-ES" altLang="en-US" sz="1800" b="0" dirty="0">
              <a:solidFill>
                <a:srgbClr val="103360"/>
              </a:solidFill>
              <a:latin typeface="Arial" pitchFamily="34" charset="0"/>
              <a:ea typeface="FangSong" pitchFamily="49" charset="-122"/>
              <a:cs typeface="Arial" pitchFamily="34" charset="0"/>
            </a:endParaRPr>
          </a:p>
          <a:p>
            <a:pPr>
              <a:spcBef>
                <a:spcPct val="0"/>
              </a:spcBef>
              <a:buFontTx/>
              <a:buNone/>
            </a:pPr>
            <a:endParaRPr lang="es-ES" altLang="en-US" sz="1800" b="0" dirty="0">
              <a:solidFill>
                <a:srgbClr val="103360"/>
              </a:solidFill>
              <a:latin typeface="Arial" pitchFamily="34" charset="0"/>
              <a:ea typeface="FangSong" pitchFamily="49" charset="-122"/>
              <a:cs typeface="Arial" pitchFamily="34" charset="0"/>
            </a:endParaRPr>
          </a:p>
        </p:txBody>
      </p:sp>
      <p:sp>
        <p:nvSpPr>
          <p:cNvPr id="17412" name="Text Box 4"/>
          <p:cNvSpPr txBox="1">
            <a:spLocks/>
          </p:cNvSpPr>
          <p:nvPr/>
        </p:nvSpPr>
        <p:spPr bwMode="auto">
          <a:xfrm>
            <a:off x="228600" y="53975"/>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3600" dirty="0">
                <a:solidFill>
                  <a:schemeClr val="bg1"/>
                </a:solidFill>
                <a:latin typeface="Arial" pitchFamily="34" charset="0"/>
                <a:cs typeface="Arial" pitchFamily="34" charset="0"/>
              </a:rPr>
              <a:t>Reglamento Sanitario Internacional (RSI)</a:t>
            </a:r>
          </a:p>
        </p:txBody>
      </p:sp>
      <p:pic>
        <p:nvPicPr>
          <p:cNvPr id="1741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5675" y="1423988"/>
            <a:ext cx="5419725" cy="3832225"/>
          </a:xfrm>
          <a:prstGeom prst="rect">
            <a:avLst/>
          </a:prstGeom>
          <a:noFill/>
          <a:extLst>
            <a:ext uri="{909E8E84-426E-40DD-AFC4-6F175D3DCCD1}">
              <a14:hiddenFill xmlns:a14="http://schemas.microsoft.com/office/drawing/2010/main">
                <a:solidFill>
                  <a:srgbClr val="FFFFFF"/>
                </a:solidFill>
              </a14:hiddenFill>
            </a:ext>
          </a:extLst>
        </p:spPr>
      </p:pic>
      <p:sp>
        <p:nvSpPr>
          <p:cNvPr id="17414" name="Rectangle 6"/>
          <p:cNvSpPr>
            <a:spLocks noChangeArrowheads="1"/>
          </p:cNvSpPr>
          <p:nvPr/>
        </p:nvSpPr>
        <p:spPr bwMode="auto">
          <a:xfrm>
            <a:off x="304800" y="53340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i="1" dirty="0">
                <a:solidFill>
                  <a:srgbClr val="013360"/>
                </a:solidFill>
              </a:rPr>
              <a:t>Marco de seguridad sanitaria mundial jurídicamente vinculante acordado por 196 Estados Partes, incluidos los Estados Miembros de la Organización Mundial de la Salud (OMS)</a:t>
            </a:r>
            <a:endParaRPr lang="es-ES" altLang="en-US" i="1" dirty="0">
              <a:solidFill>
                <a:srgbClr val="013360"/>
              </a:solidFill>
            </a:endParaRPr>
          </a:p>
        </p:txBody>
      </p:sp>
      <p:pic>
        <p:nvPicPr>
          <p:cNvPr id="1741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l="70074" t="42683" r="24622" b="34212"/>
          <a:stretch>
            <a:fillRect/>
          </a:stretch>
        </p:blipFill>
        <p:spPr bwMode="auto">
          <a:xfrm>
            <a:off x="8418513" y="1524000"/>
            <a:ext cx="428625" cy="58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72402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sz="half" idx="4294967295"/>
          </p:nvPr>
        </p:nvSpPr>
        <p:spPr>
          <a:xfrm>
            <a:off x="101600" y="1196975"/>
            <a:ext cx="8950325" cy="4191000"/>
          </a:xfrm>
        </p:spPr>
        <p:txBody>
          <a:bodyPr/>
          <a:lstStyle/>
          <a:p>
            <a:endParaRPr lang="es-ES" altLang="en-US" sz="2000" b="0" dirty="0">
              <a:solidFill>
                <a:srgbClr val="000066"/>
              </a:solidFill>
              <a:latin typeface="Arial" pitchFamily="34" charset="0"/>
              <a:cs typeface="Arial" pitchFamily="34" charset="0"/>
            </a:endParaRPr>
          </a:p>
          <a:p>
            <a:endParaRPr lang="es-ES" altLang="en-US" sz="2000" b="0" dirty="0">
              <a:solidFill>
                <a:srgbClr val="000066"/>
              </a:solidFill>
              <a:latin typeface="Arial" pitchFamily="34" charset="0"/>
              <a:cs typeface="Arial" pitchFamily="34" charset="0"/>
            </a:endParaRPr>
          </a:p>
        </p:txBody>
      </p:sp>
      <p:sp>
        <p:nvSpPr>
          <p:cNvPr id="18435" name="Text Box 3"/>
          <p:cNvSpPr txBox="1">
            <a:spLocks/>
          </p:cNvSpPr>
          <p:nvPr/>
        </p:nvSpPr>
        <p:spPr bwMode="auto">
          <a:xfrm>
            <a:off x="228600" y="53975"/>
            <a:ext cx="8189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3600" dirty="0">
                <a:solidFill>
                  <a:schemeClr val="bg1"/>
                </a:solidFill>
                <a:latin typeface="Arial" pitchFamily="34" charset="0"/>
                <a:cs typeface="Arial" pitchFamily="34" charset="0"/>
              </a:rPr>
              <a:t>Principio de "no interferencia”</a:t>
            </a:r>
          </a:p>
        </p:txBody>
      </p:sp>
      <p:pic>
        <p:nvPicPr>
          <p:cNvPr id="184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449388"/>
            <a:ext cx="3101975" cy="4264025"/>
          </a:xfrm>
          <a:prstGeom prst="rect">
            <a:avLst/>
          </a:prstGeom>
          <a:noFill/>
          <a:extLst>
            <a:ext uri="{909E8E84-426E-40DD-AFC4-6F175D3DCCD1}">
              <a14:hiddenFill xmlns:a14="http://schemas.microsoft.com/office/drawing/2010/main">
                <a:solidFill>
                  <a:srgbClr val="FFFFFF"/>
                </a:solidFill>
              </a14:hiddenFill>
            </a:ext>
          </a:extLst>
        </p:spPr>
      </p:pic>
      <p:sp>
        <p:nvSpPr>
          <p:cNvPr id="18437" name="Rectangle 5"/>
          <p:cNvSpPr>
            <a:spLocks noChangeArrowheads="1"/>
          </p:cNvSpPr>
          <p:nvPr/>
        </p:nvSpPr>
        <p:spPr bwMode="auto">
          <a:xfrm>
            <a:off x="228600" y="1447800"/>
            <a:ext cx="4572000" cy="411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Wingdings" panose="05000000000000000000" pitchFamily="2" charset="2"/>
              <a:buChar char="§"/>
            </a:pPr>
            <a:r>
              <a:rPr lang="es-ES" dirty="0">
                <a:solidFill>
                  <a:srgbClr val="013360"/>
                </a:solidFill>
                <a:latin typeface="Arial" panose="020B0604020202020204" pitchFamily="34" charset="0"/>
                <a:cs typeface="Arial" panose="020B0604020202020204" pitchFamily="34" charset="0"/>
              </a:rPr>
              <a:t>Prevenir la propagación internacional de enfermedades y otros peligros</a:t>
            </a:r>
          </a:p>
          <a:p>
            <a:pPr>
              <a:buFont typeface="Wingdings" panose="05000000000000000000" pitchFamily="2" charset="2"/>
              <a:buChar char="§"/>
            </a:pPr>
            <a:endParaRPr lang="es-ES" sz="1050" dirty="0">
              <a:solidFill>
                <a:srgbClr val="01336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s-ES" dirty="0">
                <a:solidFill>
                  <a:srgbClr val="013360"/>
                </a:solidFill>
                <a:latin typeface="Arial" panose="020B0604020202020204" pitchFamily="34" charset="0"/>
                <a:cs typeface="Arial" panose="020B0604020202020204" pitchFamily="34" charset="0"/>
              </a:rPr>
              <a:t>Evitar, al mismo tiempo, las interferencias innecesarias con el tráfico y el comercio internacionales:</a:t>
            </a:r>
          </a:p>
          <a:p>
            <a:pPr>
              <a:buFont typeface="Wingdings" panose="05000000000000000000" pitchFamily="2" charset="2"/>
              <a:buChar char="§"/>
            </a:pPr>
            <a:endParaRPr lang="es-ES" sz="400" dirty="0">
              <a:solidFill>
                <a:srgbClr val="013360"/>
              </a:solidFill>
              <a:latin typeface="Arial" panose="020B0604020202020204" pitchFamily="34" charset="0"/>
              <a:cs typeface="Arial" panose="020B0604020202020204" pitchFamily="34" charset="0"/>
            </a:endParaRPr>
          </a:p>
          <a:p>
            <a:pPr lvl="1">
              <a:buClr>
                <a:srgbClr val="013360"/>
              </a:buClr>
              <a:buSzPct val="50000"/>
              <a:buFont typeface="Wingdings" panose="05000000000000000000" pitchFamily="2" charset="2"/>
              <a:buChar char="q"/>
            </a:pPr>
            <a:r>
              <a:rPr lang="es-ES" dirty="0">
                <a:solidFill>
                  <a:srgbClr val="013360"/>
                </a:solidFill>
                <a:latin typeface="Arial" panose="020B0604020202020204" pitchFamily="34" charset="0"/>
                <a:cs typeface="Arial" panose="020B0604020202020204" pitchFamily="34" charset="0"/>
              </a:rPr>
              <a:t>Intervenciones tempranas, rápidas y coordinadas</a:t>
            </a:r>
          </a:p>
          <a:p>
            <a:pPr lvl="1">
              <a:buClr>
                <a:srgbClr val="013360"/>
              </a:buClr>
              <a:buSzPct val="50000"/>
              <a:buFont typeface="Wingdings" panose="05000000000000000000" pitchFamily="2" charset="2"/>
              <a:buChar char="q"/>
            </a:pPr>
            <a:endParaRPr lang="es-ES" sz="300" dirty="0">
              <a:solidFill>
                <a:srgbClr val="013360"/>
              </a:solidFill>
              <a:latin typeface="Arial" panose="020B0604020202020204" pitchFamily="34" charset="0"/>
              <a:cs typeface="Arial" panose="020B0604020202020204" pitchFamily="34" charset="0"/>
            </a:endParaRPr>
          </a:p>
          <a:p>
            <a:pPr lvl="1">
              <a:buClr>
                <a:srgbClr val="013360"/>
              </a:buClr>
              <a:buSzPct val="50000"/>
              <a:buFont typeface="Wingdings" panose="05000000000000000000" pitchFamily="2" charset="2"/>
              <a:buChar char="q"/>
            </a:pPr>
            <a:r>
              <a:rPr lang="es-ES" dirty="0">
                <a:solidFill>
                  <a:srgbClr val="013360"/>
                </a:solidFill>
                <a:latin typeface="Arial" panose="020B0604020202020204" pitchFamily="34" charset="0"/>
                <a:cs typeface="Arial" panose="020B0604020202020204" pitchFamily="34" charset="0"/>
              </a:rPr>
              <a:t>Proporcionadas y restringidas a los riesgos</a:t>
            </a:r>
          </a:p>
          <a:p>
            <a:pPr lvl="1">
              <a:buClr>
                <a:srgbClr val="013360"/>
              </a:buClr>
              <a:buSzPct val="50000"/>
              <a:buFont typeface="Wingdings" panose="05000000000000000000" pitchFamily="2" charset="2"/>
              <a:buChar char="q"/>
            </a:pPr>
            <a:endParaRPr lang="es-ES" sz="500" dirty="0">
              <a:solidFill>
                <a:srgbClr val="013360"/>
              </a:solidFill>
              <a:latin typeface="Arial" panose="020B0604020202020204" pitchFamily="34" charset="0"/>
              <a:cs typeface="Arial" panose="020B0604020202020204" pitchFamily="34" charset="0"/>
            </a:endParaRPr>
          </a:p>
          <a:p>
            <a:pPr lvl="1">
              <a:buClr>
                <a:srgbClr val="013360"/>
              </a:buClr>
              <a:buSzPct val="50000"/>
              <a:buFont typeface="Wingdings" panose="05000000000000000000" pitchFamily="2" charset="2"/>
              <a:buChar char="q"/>
            </a:pPr>
            <a:r>
              <a:rPr lang="es-ES" dirty="0">
                <a:solidFill>
                  <a:srgbClr val="013360"/>
                </a:solidFill>
                <a:latin typeface="Arial" panose="020B0604020202020204" pitchFamily="34" charset="0"/>
                <a:cs typeface="Arial" panose="020B0604020202020204" pitchFamily="34" charset="0"/>
              </a:rPr>
              <a:t>Con un enfoque basado en la evidencia siempre que sea posible</a:t>
            </a:r>
          </a:p>
          <a:p>
            <a:pPr lvl="1">
              <a:buClr>
                <a:srgbClr val="013360"/>
              </a:buClr>
              <a:buSzPct val="50000"/>
              <a:buFont typeface="Wingdings" panose="05000000000000000000" pitchFamily="2" charset="2"/>
              <a:buChar char="q"/>
            </a:pPr>
            <a:endParaRPr lang="es-ES" sz="500" dirty="0">
              <a:solidFill>
                <a:srgbClr val="013360"/>
              </a:solidFill>
              <a:latin typeface="Arial" panose="020B0604020202020204" pitchFamily="34" charset="0"/>
              <a:cs typeface="Arial" panose="020B0604020202020204" pitchFamily="34" charset="0"/>
            </a:endParaRPr>
          </a:p>
          <a:p>
            <a:pPr lvl="1">
              <a:buClr>
                <a:srgbClr val="013360"/>
              </a:buClr>
              <a:buSzPct val="50000"/>
              <a:buFont typeface="Wingdings" panose="05000000000000000000" pitchFamily="2" charset="2"/>
              <a:buChar char="q"/>
            </a:pPr>
            <a:r>
              <a:rPr lang="es-ES" dirty="0">
                <a:solidFill>
                  <a:srgbClr val="013360"/>
                </a:solidFill>
                <a:latin typeface="Arial" panose="020B0604020202020204" pitchFamily="34" charset="0"/>
                <a:cs typeface="Arial" panose="020B0604020202020204" pitchFamily="34" charset="0"/>
              </a:rPr>
              <a:t>Cuidadosamente programadas en todas las regiones y los continentes</a:t>
            </a:r>
          </a:p>
        </p:txBody>
      </p:sp>
    </p:spTree>
    <p:extLst>
      <p:ext uri="{BB962C8B-B14F-4D97-AF65-F5344CB8AC3E}">
        <p14:creationId xmlns:p14="http://schemas.microsoft.com/office/powerpoint/2010/main" val="188869936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sz="half" idx="4294967295"/>
          </p:nvPr>
        </p:nvSpPr>
        <p:spPr>
          <a:xfrm>
            <a:off x="101600" y="1196975"/>
            <a:ext cx="8950325" cy="4191000"/>
          </a:xfrm>
        </p:spPr>
        <p:txBody>
          <a:bodyPr/>
          <a:lstStyle/>
          <a:p>
            <a:endParaRPr lang="es-ES" altLang="en-US" sz="2000" b="0" dirty="0">
              <a:solidFill>
                <a:srgbClr val="000066"/>
              </a:solidFill>
              <a:latin typeface="Arial" pitchFamily="34" charset="0"/>
              <a:cs typeface="Arial" pitchFamily="34" charset="0"/>
            </a:endParaRPr>
          </a:p>
          <a:p>
            <a:endParaRPr lang="es-ES" altLang="en-US" sz="2000" b="0" dirty="0">
              <a:solidFill>
                <a:srgbClr val="000066"/>
              </a:solidFill>
              <a:latin typeface="Arial" pitchFamily="34" charset="0"/>
              <a:cs typeface="Arial" pitchFamily="34" charset="0"/>
            </a:endParaRPr>
          </a:p>
        </p:txBody>
      </p:sp>
      <p:sp>
        <p:nvSpPr>
          <p:cNvPr id="19459" name="Text Box 3"/>
          <p:cNvSpPr txBox="1">
            <a:spLocks/>
          </p:cNvSpPr>
          <p:nvPr/>
        </p:nvSpPr>
        <p:spPr bwMode="auto">
          <a:xfrm>
            <a:off x="228600" y="53975"/>
            <a:ext cx="8189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3600" dirty="0">
                <a:solidFill>
                  <a:schemeClr val="bg1"/>
                </a:solidFill>
                <a:latin typeface="Arial" pitchFamily="34" charset="0"/>
                <a:cs typeface="Arial" pitchFamily="34" charset="0"/>
              </a:rPr>
              <a:t>Capacidades de salud pública básicas</a:t>
            </a:r>
          </a:p>
        </p:txBody>
      </p:sp>
      <p:sp>
        <p:nvSpPr>
          <p:cNvPr id="19460" name="Rectangle 4"/>
          <p:cNvSpPr>
            <a:spLocks noChangeArrowheads="1"/>
          </p:cNvSpPr>
          <p:nvPr/>
        </p:nvSpPr>
        <p:spPr bwMode="auto">
          <a:xfrm>
            <a:off x="228600" y="1447800"/>
            <a:ext cx="457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Wingdings" pitchFamily="2" charset="2"/>
              <a:buChar char="§"/>
            </a:pPr>
            <a:r>
              <a:rPr lang="es-ES" altLang="en-US" dirty="0">
                <a:solidFill>
                  <a:srgbClr val="013360"/>
                </a:solidFill>
                <a:latin typeface="Arial" pitchFamily="34" charset="0"/>
                <a:cs typeface="Arial" pitchFamily="34" charset="0"/>
              </a:rPr>
              <a:t>Ocho elementos esenciales de un sistema de salud pública</a:t>
            </a:r>
          </a:p>
          <a:p>
            <a:pPr>
              <a:buFont typeface="Wingdings" pitchFamily="2" charset="2"/>
              <a:buChar char="§"/>
            </a:pPr>
            <a:endParaRPr lang="es-ES" altLang="en-US" sz="500" dirty="0">
              <a:solidFill>
                <a:srgbClr val="013360"/>
              </a:solidFill>
              <a:latin typeface="Arial" pitchFamily="34" charset="0"/>
              <a:cs typeface="Arial" pitchFamily="34" charset="0"/>
            </a:endParaRPr>
          </a:p>
          <a:p>
            <a:pPr>
              <a:buFont typeface="Wingdings" pitchFamily="2" charset="2"/>
              <a:buChar char="§"/>
            </a:pPr>
            <a:r>
              <a:rPr lang="es-ES" altLang="en-US" dirty="0">
                <a:solidFill>
                  <a:srgbClr val="013360"/>
                </a:solidFill>
                <a:latin typeface="Arial" pitchFamily="34" charset="0"/>
                <a:cs typeface="Arial" pitchFamily="34" charset="0"/>
              </a:rPr>
              <a:t>Intersectoriales y multidisciplinarios</a:t>
            </a:r>
          </a:p>
          <a:p>
            <a:pPr>
              <a:buFont typeface="Wingdings" pitchFamily="2" charset="2"/>
              <a:buChar char="§"/>
            </a:pPr>
            <a:endParaRPr lang="es-ES" altLang="en-US" sz="700" dirty="0">
              <a:solidFill>
                <a:srgbClr val="013360"/>
              </a:solidFill>
              <a:latin typeface="Arial" pitchFamily="34" charset="0"/>
              <a:cs typeface="Arial" pitchFamily="34" charset="0"/>
            </a:endParaRPr>
          </a:p>
          <a:p>
            <a:pPr>
              <a:buFont typeface="Wingdings" pitchFamily="2" charset="2"/>
              <a:buChar char="§"/>
            </a:pPr>
            <a:r>
              <a:rPr lang="es-ES" altLang="en-US" dirty="0">
                <a:solidFill>
                  <a:srgbClr val="013360"/>
                </a:solidFill>
                <a:latin typeface="Arial" pitchFamily="34" charset="0"/>
                <a:cs typeface="Arial" pitchFamily="34" charset="0"/>
              </a:rPr>
              <a:t>Básicos para los retos transversales</a:t>
            </a:r>
          </a:p>
          <a:p>
            <a:pPr lvl="1">
              <a:buSzPct val="50000"/>
              <a:buFont typeface="Wingdings" pitchFamily="2" charset="2"/>
              <a:buChar char="q"/>
            </a:pPr>
            <a:r>
              <a:rPr lang="es-ES" altLang="en-US" dirty="0">
                <a:solidFill>
                  <a:srgbClr val="013360"/>
                </a:solidFill>
                <a:latin typeface="Arial" pitchFamily="34" charset="0"/>
                <a:cs typeface="Arial" pitchFamily="34" charset="0"/>
              </a:rPr>
              <a:t>Zoonosis</a:t>
            </a:r>
          </a:p>
          <a:p>
            <a:pPr lvl="1">
              <a:buSzPct val="50000"/>
              <a:buFont typeface="Wingdings" pitchFamily="2" charset="2"/>
              <a:buChar char="q"/>
            </a:pPr>
            <a:r>
              <a:rPr lang="es-ES" altLang="en-US" dirty="0">
                <a:solidFill>
                  <a:srgbClr val="013360"/>
                </a:solidFill>
                <a:latin typeface="Arial" pitchFamily="34" charset="0"/>
                <a:cs typeface="Arial" pitchFamily="34" charset="0"/>
              </a:rPr>
              <a:t>Eventos químicos</a:t>
            </a:r>
          </a:p>
          <a:p>
            <a:pPr lvl="1">
              <a:buSzPct val="50000"/>
              <a:buFont typeface="Wingdings" pitchFamily="2" charset="2"/>
              <a:buChar char="q"/>
            </a:pPr>
            <a:r>
              <a:rPr lang="es-ES" altLang="en-US" dirty="0">
                <a:solidFill>
                  <a:srgbClr val="013360"/>
                </a:solidFill>
                <a:latin typeface="Arial" pitchFamily="34" charset="0"/>
                <a:cs typeface="Arial" pitchFamily="34" charset="0"/>
              </a:rPr>
              <a:t>Eventos radiológicos</a:t>
            </a:r>
          </a:p>
          <a:p>
            <a:pPr lvl="1">
              <a:buSzPct val="50000"/>
              <a:buFont typeface="Wingdings" pitchFamily="2" charset="2"/>
              <a:buChar char="q"/>
            </a:pPr>
            <a:r>
              <a:rPr lang="es-ES" altLang="en-US" dirty="0">
                <a:solidFill>
                  <a:srgbClr val="013360"/>
                </a:solidFill>
                <a:latin typeface="Arial" pitchFamily="34" charset="0"/>
                <a:cs typeface="Arial" pitchFamily="34" charset="0"/>
              </a:rPr>
              <a:t>Inocuidad de los alimentos</a:t>
            </a:r>
          </a:p>
          <a:p>
            <a:pPr lvl="1">
              <a:buSzPct val="50000"/>
              <a:buFont typeface="Wingdings" pitchFamily="2" charset="2"/>
              <a:buChar char="q"/>
            </a:pPr>
            <a:r>
              <a:rPr lang="es-ES" altLang="en-US" dirty="0">
                <a:solidFill>
                  <a:srgbClr val="013360"/>
                </a:solidFill>
                <a:latin typeface="Arial" pitchFamily="34" charset="0"/>
                <a:cs typeface="Arial" pitchFamily="34" charset="0"/>
              </a:rPr>
              <a:t>Puntos internacionales (designados) de entrada en el país</a:t>
            </a:r>
            <a:r>
              <a:rPr lang="es-ES" altLang="en-US" dirty="0"/>
              <a:t> </a:t>
            </a:r>
          </a:p>
        </p:txBody>
      </p:sp>
      <p:graphicFrame>
        <p:nvGraphicFramePr>
          <p:cNvPr id="7" name="Picture 5"/>
          <p:cNvGraphicFramePr>
            <a:graphicFrameLocks noGrp="1"/>
          </p:cNvGraphicFramePr>
          <p:nvPr>
            <p:ph sz="half" idx="4294967295"/>
            <p:extLst>
              <p:ext uri="{D42A27DB-BD31-4B8C-83A1-F6EECF244321}">
                <p14:modId xmlns:p14="http://schemas.microsoft.com/office/powerpoint/2010/main" val="2670180968"/>
              </p:ext>
            </p:extLst>
          </p:nvPr>
        </p:nvGraphicFramePr>
        <p:xfrm>
          <a:off x="5255839" y="1196752"/>
          <a:ext cx="3762375" cy="4968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Rounded Rectangle 7"/>
          <p:cNvGrpSpPr>
            <a:grpSpLocks/>
          </p:cNvGrpSpPr>
          <p:nvPr/>
        </p:nvGrpSpPr>
        <p:grpSpPr bwMode="auto">
          <a:xfrm>
            <a:off x="609600" y="4842878"/>
            <a:ext cx="4538995" cy="923830"/>
            <a:chOff x="230" y="3174"/>
            <a:chExt cx="2708" cy="490"/>
          </a:xfrm>
        </p:grpSpPr>
        <p:pic>
          <p:nvPicPr>
            <p:cNvPr id="19462" name="Picture 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 y="3187"/>
              <a:ext cx="2708" cy="469"/>
            </a:xfrm>
            <a:prstGeom prst="rect">
              <a:avLst/>
            </a:prstGeom>
            <a:noFill/>
            <a:extLst>
              <a:ext uri="{909E8E84-426E-40DD-AFC4-6F175D3DCCD1}">
                <a14:hiddenFill xmlns:a14="http://schemas.microsoft.com/office/drawing/2010/main">
                  <a:solidFill>
                    <a:srgbClr val="FFFFFF"/>
                  </a:solidFill>
                </a14:hiddenFill>
              </a:ext>
            </a:extLst>
          </p:spPr>
        </p:pic>
        <p:sp>
          <p:nvSpPr>
            <p:cNvPr id="19463" name="Text Box 7"/>
            <p:cNvSpPr txBox="1">
              <a:spLocks noChangeArrowheads="1"/>
            </p:cNvSpPr>
            <p:nvPr/>
          </p:nvSpPr>
          <p:spPr bwMode="auto">
            <a:xfrm>
              <a:off x="262" y="3174"/>
              <a:ext cx="2644"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dirty="0">
                  <a:solidFill>
                    <a:srgbClr val="FFFFFF"/>
                  </a:solidFill>
                  <a:latin typeface="Arial" pitchFamily="34" charset="0"/>
                  <a:cs typeface="Arial" pitchFamily="34" charset="0"/>
                </a:rPr>
                <a:t>*El RSI (2005) creó una nueva función: </a:t>
              </a:r>
              <a:br>
                <a:rPr lang="es-ES" altLang="en-US" dirty="0">
                  <a:solidFill>
                    <a:srgbClr val="FFFFFF"/>
                  </a:solidFill>
                  <a:latin typeface="Arial" pitchFamily="34" charset="0"/>
                  <a:cs typeface="Arial" pitchFamily="34" charset="0"/>
                </a:rPr>
              </a:br>
              <a:r>
                <a:rPr lang="es-ES" altLang="en-US" dirty="0">
                  <a:solidFill>
                    <a:srgbClr val="FFFFFF"/>
                  </a:solidFill>
                  <a:latin typeface="Arial" pitchFamily="34" charset="0"/>
                  <a:cs typeface="Arial" pitchFamily="34" charset="0"/>
                </a:rPr>
                <a:t>el </a:t>
              </a:r>
              <a:r>
                <a:rPr lang="es-ES" altLang="en-US" b="1" dirty="0">
                  <a:solidFill>
                    <a:srgbClr val="FFFFFF"/>
                  </a:solidFill>
                  <a:latin typeface="Arial" pitchFamily="34" charset="0"/>
                  <a:cs typeface="Arial" pitchFamily="34" charset="0"/>
                </a:rPr>
                <a:t>Centro Nacional de Enlace  (CNE) para el RSI </a:t>
              </a:r>
            </a:p>
          </p:txBody>
        </p:sp>
      </p:grpSp>
    </p:spTree>
    <p:extLst>
      <p:ext uri="{BB962C8B-B14F-4D97-AF65-F5344CB8AC3E}">
        <p14:creationId xmlns:p14="http://schemas.microsoft.com/office/powerpoint/2010/main" val="234384972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p:cNvSpPr>
          <p:nvPr/>
        </p:nvSpPr>
        <p:spPr bwMode="auto">
          <a:xfrm>
            <a:off x="215638" y="1313867"/>
            <a:ext cx="8534400" cy="490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2352" tIns="22352" rIns="22352" bIns="22352" anchor="ctr">
            <a:spAutoFit/>
          </a:bodyPr>
          <a:lstStyle>
            <a:lvl1pPr fontAlgn="base">
              <a:spcBef>
                <a:spcPct val="20000"/>
              </a:spcBef>
              <a:spcAft>
                <a:spcPct val="0"/>
              </a:spcAft>
              <a:buFont typeface="Arial" pitchFamily="34" charset="0"/>
              <a:buChar char="•"/>
              <a:defRPr sz="3200" b="1">
                <a:solidFill>
                  <a:srgbClr val="7F7F7F"/>
                </a:solidFill>
                <a:latin typeface="Segoe Condensed"/>
              </a:defRPr>
            </a:lvl1pPr>
            <a:lvl2pPr fontAlgn="base">
              <a:spcBef>
                <a:spcPct val="20000"/>
              </a:spcBef>
              <a:spcAft>
                <a:spcPct val="0"/>
              </a:spcAft>
              <a:buFont typeface="Arial" pitchFamily="34" charset="0"/>
              <a:buChar char="–"/>
              <a:defRPr sz="2800" b="1">
                <a:solidFill>
                  <a:srgbClr val="7F7F7F"/>
                </a:solidFill>
                <a:latin typeface="Segoe Condensed"/>
              </a:defRPr>
            </a:lvl2pPr>
            <a:lvl3pPr fontAlgn="base">
              <a:spcBef>
                <a:spcPct val="20000"/>
              </a:spcBef>
              <a:spcAft>
                <a:spcPct val="0"/>
              </a:spcAft>
              <a:buFont typeface="Arial" pitchFamily="34" charset="0"/>
              <a:buChar char="•"/>
              <a:defRPr sz="2400" b="1">
                <a:solidFill>
                  <a:srgbClr val="7F7F7F"/>
                </a:solidFill>
                <a:latin typeface="Segoe Condensed"/>
              </a:defRPr>
            </a:lvl3pPr>
            <a:lvl4pPr fontAlgn="base">
              <a:spcBef>
                <a:spcPct val="20000"/>
              </a:spcBef>
              <a:spcAft>
                <a:spcPct val="0"/>
              </a:spcAft>
              <a:buFont typeface="Arial" pitchFamily="34" charset="0"/>
              <a:buChar char="–"/>
              <a:defRPr sz="2000" b="1">
                <a:solidFill>
                  <a:srgbClr val="7F7F7F"/>
                </a:solidFill>
                <a:latin typeface="Segoe Condensed"/>
              </a:defRPr>
            </a:lvl4pPr>
            <a:lvl5pPr fontAlgn="base">
              <a:spcBef>
                <a:spcPct val="20000"/>
              </a:spcBef>
              <a:spcAft>
                <a:spcPct val="0"/>
              </a:spcAft>
              <a:buFont typeface="Arial" pitchFamily="34" charset="0"/>
              <a:buChar char="»"/>
              <a:defRPr sz="2000" b="1">
                <a:solidFill>
                  <a:srgbClr val="7F7F7F"/>
                </a:solidFill>
                <a:latin typeface="Segoe Condensed"/>
              </a:defRPr>
            </a:lvl5pPr>
            <a:lvl6pPr marL="457200" fontAlgn="base">
              <a:spcBef>
                <a:spcPct val="20000"/>
              </a:spcBef>
              <a:spcAft>
                <a:spcPct val="0"/>
              </a:spcAft>
              <a:buFont typeface="Arial" pitchFamily="34" charset="0"/>
              <a:buChar char="»"/>
              <a:defRPr sz="2000" b="1">
                <a:solidFill>
                  <a:srgbClr val="7F7F7F"/>
                </a:solidFill>
                <a:latin typeface="Segoe Condensed"/>
              </a:defRPr>
            </a:lvl6pPr>
            <a:lvl7pPr marL="914400" fontAlgn="base">
              <a:spcBef>
                <a:spcPct val="20000"/>
              </a:spcBef>
              <a:spcAft>
                <a:spcPct val="0"/>
              </a:spcAft>
              <a:buFont typeface="Arial" pitchFamily="34" charset="0"/>
              <a:buChar char="»"/>
              <a:defRPr sz="2000" b="1">
                <a:solidFill>
                  <a:srgbClr val="7F7F7F"/>
                </a:solidFill>
                <a:latin typeface="Segoe Condensed"/>
              </a:defRPr>
            </a:lvl7pPr>
            <a:lvl8pPr marL="1371600" fontAlgn="base">
              <a:spcBef>
                <a:spcPct val="20000"/>
              </a:spcBef>
              <a:spcAft>
                <a:spcPct val="0"/>
              </a:spcAft>
              <a:buFont typeface="Arial" pitchFamily="34" charset="0"/>
              <a:buChar char="»"/>
              <a:defRPr sz="2000" b="1">
                <a:solidFill>
                  <a:srgbClr val="7F7F7F"/>
                </a:solidFill>
                <a:latin typeface="Segoe Condensed"/>
              </a:defRPr>
            </a:lvl8pPr>
            <a:lvl9pPr marL="1828800" fontAlgn="base">
              <a:spcBef>
                <a:spcPct val="20000"/>
              </a:spcBef>
              <a:spcAft>
                <a:spcPct val="0"/>
              </a:spcAft>
              <a:buFont typeface="Arial" pitchFamily="34" charset="0"/>
              <a:buChar char="»"/>
              <a:defRPr sz="2000" b="1">
                <a:solidFill>
                  <a:srgbClr val="7F7F7F"/>
                </a:solidFill>
                <a:latin typeface="Segoe Condensed"/>
              </a:defRPr>
            </a:lvl9pPr>
          </a:lstStyle>
          <a:p>
            <a:pPr lvl="0">
              <a:buNone/>
              <a:defRPr/>
            </a:pPr>
            <a:r>
              <a:rPr lang="es-ES" sz="1800" kern="0" dirty="0">
                <a:solidFill>
                  <a:srgbClr val="013360"/>
                </a:solidFill>
                <a:latin typeface="Arial" panose="020B0604020202020204" pitchFamily="34" charset="0"/>
                <a:cs typeface="Arial" panose="020B0604020202020204" pitchFamily="34" charset="0"/>
              </a:rPr>
              <a:t>    ¿Qué es el Reglamento Sanitario Internacional?</a:t>
            </a:r>
          </a:p>
          <a:p>
            <a:pPr marL="285750" lvl="0" indent="-285750">
              <a:buFont typeface="Wingdings" panose="05000000000000000000" pitchFamily="2" charset="2"/>
              <a:buChar char="§"/>
              <a:defRPr/>
            </a:pPr>
            <a:endParaRPr lang="es-ES" sz="200" kern="0" dirty="0">
              <a:solidFill>
                <a:srgbClr val="013360"/>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defRPr/>
            </a:pPr>
            <a:r>
              <a:rPr lang="es-ES" sz="1800" b="0" kern="0" dirty="0">
                <a:solidFill>
                  <a:srgbClr val="013360"/>
                </a:solidFill>
                <a:latin typeface="Arial" panose="020B0604020202020204" pitchFamily="34" charset="0"/>
                <a:cs typeface="Arial" panose="020B0604020202020204" pitchFamily="34" charset="0"/>
              </a:rPr>
              <a:t>Un acuerdo internacional jurídicamente vinculante suscrito por los Estados Partes,  cuyo objetivo es ayudar a la comunidad internacional a prevenir, proteger, controlar y dar respuesta a enfermedades que pueden cruzar fronteras y amenazar a la población mundial, independientemente de su origen. </a:t>
            </a:r>
            <a:endParaRPr lang="es-ES" sz="300" b="0" kern="0" dirty="0">
              <a:solidFill>
                <a:srgbClr val="013360"/>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defRPr/>
            </a:pPr>
            <a:r>
              <a:rPr lang="es-ES" sz="1800" b="0" kern="0" dirty="0">
                <a:solidFill>
                  <a:srgbClr val="013360"/>
                </a:solidFill>
                <a:latin typeface="Arial" panose="020B0604020202020204" pitchFamily="34" charset="0"/>
                <a:cs typeface="Arial" panose="020B0604020202020204" pitchFamily="34" charset="0"/>
              </a:rPr>
              <a:t>Un conjunto de buenas prácticas nacionales e internacionales para la preparación y respuesta de salud pública.</a:t>
            </a:r>
          </a:p>
          <a:p>
            <a:pPr marL="285750" lvl="0" indent="-285750">
              <a:buFont typeface="Wingdings" panose="05000000000000000000" pitchFamily="2" charset="2"/>
              <a:buChar char="§"/>
              <a:defRPr/>
            </a:pPr>
            <a:endParaRPr lang="es-ES" sz="600" b="0" kern="0" dirty="0">
              <a:solidFill>
                <a:srgbClr val="013360"/>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defRPr/>
            </a:pPr>
            <a:r>
              <a:rPr lang="es-ES" sz="1800" b="0" kern="0" dirty="0">
                <a:solidFill>
                  <a:srgbClr val="013360"/>
                </a:solidFill>
                <a:latin typeface="Arial" panose="020B0604020202020204" pitchFamily="34" charset="0"/>
                <a:cs typeface="Arial" panose="020B0604020202020204" pitchFamily="34" charset="0"/>
              </a:rPr>
              <a:t>Una oportunidad para estrechar lazos entre sectores y mejorar las capacidades de la salud pública en el día a día.</a:t>
            </a:r>
          </a:p>
          <a:p>
            <a:pPr lvl="0">
              <a:buNone/>
              <a:defRPr/>
            </a:pPr>
            <a:endParaRPr lang="es-ES" sz="1100" kern="0" dirty="0">
              <a:solidFill>
                <a:srgbClr val="013360"/>
              </a:solidFill>
              <a:latin typeface="Arial" panose="020B0604020202020204" pitchFamily="34" charset="0"/>
              <a:cs typeface="Arial" panose="020B0604020202020204" pitchFamily="34" charset="0"/>
            </a:endParaRPr>
          </a:p>
          <a:p>
            <a:pPr lvl="0">
              <a:buNone/>
              <a:defRPr/>
            </a:pPr>
            <a:r>
              <a:rPr lang="es-ES" sz="1800" kern="0" dirty="0">
                <a:solidFill>
                  <a:srgbClr val="013360"/>
                </a:solidFill>
                <a:latin typeface="Arial" panose="020B0604020202020204" pitchFamily="34" charset="0"/>
                <a:cs typeface="Arial" panose="020B0604020202020204" pitchFamily="34" charset="0"/>
              </a:rPr>
              <a:t>     ¿Qué no es?</a:t>
            </a:r>
          </a:p>
          <a:p>
            <a:pPr marL="285750" lvl="0" indent="-285750">
              <a:buFont typeface="Wingdings" panose="05000000000000000000" pitchFamily="2" charset="2"/>
              <a:buChar char="§"/>
              <a:defRPr/>
            </a:pPr>
            <a:endParaRPr lang="es-ES" sz="600" kern="0" dirty="0">
              <a:solidFill>
                <a:srgbClr val="013360"/>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defRPr/>
            </a:pPr>
            <a:r>
              <a:rPr lang="es-ES" sz="1800" b="0" kern="0" dirty="0">
                <a:solidFill>
                  <a:srgbClr val="013360"/>
                </a:solidFill>
                <a:latin typeface="Arial" panose="020B0604020202020204" pitchFamily="34" charset="0"/>
                <a:cs typeface="Arial" panose="020B0604020202020204" pitchFamily="34" charset="0"/>
              </a:rPr>
              <a:t>Un nuevo programa vertical</a:t>
            </a:r>
          </a:p>
          <a:p>
            <a:pPr marL="285750" lvl="0" indent="-285750">
              <a:buFont typeface="Wingdings" panose="05000000000000000000" pitchFamily="2" charset="2"/>
              <a:buChar char="§"/>
              <a:defRPr/>
            </a:pPr>
            <a:r>
              <a:rPr lang="es-ES" sz="1800" b="0" kern="0" dirty="0">
                <a:solidFill>
                  <a:srgbClr val="013360"/>
                </a:solidFill>
                <a:latin typeface="Arial" panose="020B0604020202020204" pitchFamily="34" charset="0"/>
                <a:cs typeface="Arial" panose="020B0604020202020204" pitchFamily="34" charset="0"/>
              </a:rPr>
              <a:t>Un programa de salud pública</a:t>
            </a:r>
            <a:endParaRPr lang="es-ES" sz="500" b="0" kern="0" dirty="0">
              <a:solidFill>
                <a:srgbClr val="013360"/>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defRPr/>
            </a:pPr>
            <a:r>
              <a:rPr lang="es-ES" sz="1800" b="0" kern="0" dirty="0">
                <a:solidFill>
                  <a:srgbClr val="013360"/>
                </a:solidFill>
                <a:latin typeface="Arial" panose="020B0604020202020204" pitchFamily="34" charset="0"/>
                <a:cs typeface="Arial" panose="020B0604020202020204" pitchFamily="34" charset="0"/>
              </a:rPr>
              <a:t>Una ciencia nueva </a:t>
            </a:r>
          </a:p>
          <a:p>
            <a:pPr>
              <a:spcBef>
                <a:spcPct val="0"/>
              </a:spcBef>
              <a:buFont typeface="Wingdings" pitchFamily="2" charset="2"/>
              <a:buChar char="§"/>
            </a:pPr>
            <a:endParaRPr lang="es-ES" altLang="en-US" sz="1800" dirty="0">
              <a:solidFill>
                <a:srgbClr val="013360"/>
              </a:solidFill>
              <a:latin typeface="Arial" pitchFamily="34" charset="0"/>
              <a:cs typeface="Arial" pitchFamily="34" charset="0"/>
            </a:endParaRPr>
          </a:p>
        </p:txBody>
      </p:sp>
      <p:sp>
        <p:nvSpPr>
          <p:cNvPr id="20483" name="Text Box 3"/>
          <p:cNvSpPr txBox="1">
            <a:spLocks/>
          </p:cNvSpPr>
          <p:nvPr/>
        </p:nvSpPr>
        <p:spPr bwMode="auto">
          <a:xfrm>
            <a:off x="228600" y="152400"/>
            <a:ext cx="81899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3600" dirty="0">
                <a:solidFill>
                  <a:schemeClr val="bg1"/>
                </a:solidFill>
                <a:latin typeface="Arial" pitchFamily="34" charset="0"/>
                <a:cs typeface="Arial" pitchFamily="34" charset="0"/>
              </a:rPr>
              <a:t>RSI: Un instrumento jurídico mundial</a:t>
            </a:r>
          </a:p>
        </p:txBody>
      </p:sp>
      <p:sp>
        <p:nvSpPr>
          <p:cNvPr id="20484" name="Text Box 4"/>
          <p:cNvSpPr txBox="1">
            <a:spLocks noChangeArrowheads="1"/>
          </p:cNvSpPr>
          <p:nvPr/>
        </p:nvSpPr>
        <p:spPr bwMode="auto">
          <a:xfrm>
            <a:off x="6858000" y="4267200"/>
            <a:ext cx="1860550" cy="1323439"/>
          </a:xfrm>
          <a:prstGeom prst="rect">
            <a:avLst/>
          </a:prstGeom>
          <a:noFill/>
          <a:ln w="9525">
            <a:solidFill>
              <a:srgbClr val="E06B0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altLang="en-US" sz="1600" b="1" dirty="0">
                <a:solidFill>
                  <a:srgbClr val="E06B0A"/>
                </a:solidFill>
                <a:latin typeface="Arial" pitchFamily="34" charset="0"/>
                <a:cs typeface="Arial" pitchFamily="34" charset="0"/>
              </a:rPr>
              <a:t>Alertar a los países para que adopten medidas de preparación o prevención</a:t>
            </a:r>
          </a:p>
        </p:txBody>
      </p:sp>
    </p:spTree>
    <p:extLst>
      <p:ext uri="{BB962C8B-B14F-4D97-AF65-F5344CB8AC3E}">
        <p14:creationId xmlns:p14="http://schemas.microsoft.com/office/powerpoint/2010/main" val="72150620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p:cNvSpPr>
          <p:nvPr/>
        </p:nvSpPr>
        <p:spPr bwMode="auto">
          <a:xfrm>
            <a:off x="304800" y="1549194"/>
            <a:ext cx="8534400" cy="392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2352" tIns="22352" rIns="22352" bIns="22352" anchor="ctr">
            <a:spAutoFit/>
          </a:bodyPr>
          <a:lstStyle>
            <a:lvl1pPr defTabSz="361950" fontAlgn="base">
              <a:spcBef>
                <a:spcPct val="20000"/>
              </a:spcBef>
              <a:spcAft>
                <a:spcPct val="0"/>
              </a:spcAft>
              <a:buFont typeface="Arial" pitchFamily="34" charset="0"/>
              <a:buChar char="•"/>
              <a:defRPr sz="3200" b="1">
                <a:solidFill>
                  <a:srgbClr val="7F7F7F"/>
                </a:solidFill>
                <a:latin typeface="Segoe Condensed"/>
              </a:defRPr>
            </a:lvl1pPr>
            <a:lvl2pPr defTabSz="361950" fontAlgn="base">
              <a:spcBef>
                <a:spcPct val="20000"/>
              </a:spcBef>
              <a:spcAft>
                <a:spcPct val="0"/>
              </a:spcAft>
              <a:buFont typeface="Arial" pitchFamily="34" charset="0"/>
              <a:buChar char="–"/>
              <a:defRPr sz="2800" b="1">
                <a:solidFill>
                  <a:srgbClr val="7F7F7F"/>
                </a:solidFill>
                <a:latin typeface="Segoe Condensed"/>
              </a:defRPr>
            </a:lvl2pPr>
            <a:lvl3pPr defTabSz="361950" fontAlgn="base">
              <a:spcBef>
                <a:spcPct val="20000"/>
              </a:spcBef>
              <a:spcAft>
                <a:spcPct val="0"/>
              </a:spcAft>
              <a:buFont typeface="Arial" pitchFamily="34" charset="0"/>
              <a:buChar char="•"/>
              <a:defRPr sz="2400" b="1">
                <a:solidFill>
                  <a:srgbClr val="7F7F7F"/>
                </a:solidFill>
                <a:latin typeface="Segoe Condensed"/>
              </a:defRPr>
            </a:lvl3pPr>
            <a:lvl4pPr defTabSz="361950" fontAlgn="base">
              <a:spcBef>
                <a:spcPct val="20000"/>
              </a:spcBef>
              <a:spcAft>
                <a:spcPct val="0"/>
              </a:spcAft>
              <a:buFont typeface="Arial" pitchFamily="34" charset="0"/>
              <a:buChar char="–"/>
              <a:defRPr sz="2000" b="1">
                <a:solidFill>
                  <a:srgbClr val="7F7F7F"/>
                </a:solidFill>
                <a:latin typeface="Segoe Condensed"/>
              </a:defRPr>
            </a:lvl4pPr>
            <a:lvl5pPr defTabSz="361950" fontAlgn="base">
              <a:spcBef>
                <a:spcPct val="20000"/>
              </a:spcBef>
              <a:spcAft>
                <a:spcPct val="0"/>
              </a:spcAft>
              <a:buFont typeface="Arial" pitchFamily="34" charset="0"/>
              <a:buChar char="»"/>
              <a:defRPr sz="2000" b="1">
                <a:solidFill>
                  <a:srgbClr val="7F7F7F"/>
                </a:solidFill>
                <a:latin typeface="Segoe Condensed"/>
              </a:defRPr>
            </a:lvl5pPr>
            <a:lvl6pPr marL="457200" defTabSz="361950" fontAlgn="base">
              <a:spcBef>
                <a:spcPct val="20000"/>
              </a:spcBef>
              <a:spcAft>
                <a:spcPct val="0"/>
              </a:spcAft>
              <a:buFont typeface="Arial" pitchFamily="34" charset="0"/>
              <a:buChar char="»"/>
              <a:defRPr sz="2000" b="1">
                <a:solidFill>
                  <a:srgbClr val="7F7F7F"/>
                </a:solidFill>
                <a:latin typeface="Segoe Condensed"/>
              </a:defRPr>
            </a:lvl6pPr>
            <a:lvl7pPr marL="914400" defTabSz="361950" fontAlgn="base">
              <a:spcBef>
                <a:spcPct val="20000"/>
              </a:spcBef>
              <a:spcAft>
                <a:spcPct val="0"/>
              </a:spcAft>
              <a:buFont typeface="Arial" pitchFamily="34" charset="0"/>
              <a:buChar char="»"/>
              <a:defRPr sz="2000" b="1">
                <a:solidFill>
                  <a:srgbClr val="7F7F7F"/>
                </a:solidFill>
                <a:latin typeface="Segoe Condensed"/>
              </a:defRPr>
            </a:lvl7pPr>
            <a:lvl8pPr marL="1371600" defTabSz="361950" fontAlgn="base">
              <a:spcBef>
                <a:spcPct val="20000"/>
              </a:spcBef>
              <a:spcAft>
                <a:spcPct val="0"/>
              </a:spcAft>
              <a:buFont typeface="Arial" pitchFamily="34" charset="0"/>
              <a:buChar char="»"/>
              <a:defRPr sz="2000" b="1">
                <a:solidFill>
                  <a:srgbClr val="7F7F7F"/>
                </a:solidFill>
                <a:latin typeface="Segoe Condensed"/>
              </a:defRPr>
            </a:lvl8pPr>
            <a:lvl9pPr marL="1828800" defTabSz="361950"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FontTx/>
              <a:buNone/>
            </a:pPr>
            <a:r>
              <a:rPr lang="es-ES" altLang="en-US" sz="1800" dirty="0">
                <a:solidFill>
                  <a:srgbClr val="013360"/>
                </a:solidFill>
                <a:latin typeface="Arial" pitchFamily="34" charset="0"/>
                <a:cs typeface="Arial" pitchFamily="34" charset="0"/>
              </a:rPr>
              <a:t>Aprendizaje colectivo</a:t>
            </a:r>
          </a:p>
          <a:p>
            <a:pPr>
              <a:spcBef>
                <a:spcPct val="0"/>
              </a:spcBef>
              <a:buFontTx/>
              <a:buNone/>
            </a:pPr>
            <a:endParaRPr lang="es-ES" altLang="en-US" sz="1800" dirty="0">
              <a:solidFill>
                <a:srgbClr val="013360"/>
              </a:solidFill>
              <a:latin typeface="Arial" pitchFamily="34" charset="0"/>
              <a:cs typeface="Arial" pitchFamily="34" charset="0"/>
            </a:endParaRPr>
          </a:p>
          <a:p>
            <a:pPr>
              <a:spcBef>
                <a:spcPct val="0"/>
              </a:spcBef>
              <a:buFont typeface="Wingdings" pitchFamily="2" charset="2"/>
              <a:buChar char="§"/>
            </a:pPr>
            <a:r>
              <a:rPr lang="es-ES" altLang="en-US" sz="1800" b="0" dirty="0">
                <a:solidFill>
                  <a:srgbClr val="013360"/>
                </a:solidFill>
                <a:latin typeface="Arial" pitchFamily="34" charset="0"/>
                <a:cs typeface="Arial" pitchFamily="34" charset="0"/>
              </a:rPr>
              <a:t>   Fortalecer los procesos internos del país sin importar si el evento tiene o no </a:t>
            </a:r>
          </a:p>
          <a:p>
            <a:pPr>
              <a:spcBef>
                <a:spcPct val="0"/>
              </a:spcBef>
              <a:buNone/>
            </a:pPr>
            <a:r>
              <a:rPr lang="es-ES" altLang="en-US" sz="1800" b="0" dirty="0">
                <a:solidFill>
                  <a:srgbClr val="013360"/>
                </a:solidFill>
                <a:latin typeface="Arial" pitchFamily="34" charset="0"/>
                <a:cs typeface="Arial" pitchFamily="34" charset="0"/>
              </a:rPr>
              <a:t>     tiene importancia internacional. </a:t>
            </a:r>
          </a:p>
          <a:p>
            <a:pPr>
              <a:spcBef>
                <a:spcPct val="0"/>
              </a:spcBef>
              <a:buFont typeface="Wingdings" pitchFamily="2" charset="2"/>
              <a:buChar char="§"/>
            </a:pPr>
            <a:endParaRPr lang="es-ES" altLang="en-US" sz="1800" b="0" dirty="0">
              <a:solidFill>
                <a:srgbClr val="013360"/>
              </a:solidFill>
              <a:latin typeface="Arial" pitchFamily="34" charset="0"/>
              <a:cs typeface="Arial" pitchFamily="34" charset="0"/>
            </a:endParaRPr>
          </a:p>
          <a:p>
            <a:pPr>
              <a:spcBef>
                <a:spcPct val="0"/>
              </a:spcBef>
              <a:buFont typeface="Wingdings" pitchFamily="2" charset="2"/>
              <a:buChar char="§"/>
            </a:pPr>
            <a:r>
              <a:rPr lang="es-ES" altLang="en-US" sz="1800" b="0" dirty="0">
                <a:solidFill>
                  <a:srgbClr val="013360"/>
                </a:solidFill>
                <a:latin typeface="Arial" pitchFamily="34" charset="0"/>
                <a:cs typeface="Arial" pitchFamily="34" charset="0"/>
              </a:rPr>
              <a:t>   Mejorar los flujos y los procesos de la comunicación "regular" entre cada </a:t>
            </a:r>
          </a:p>
          <a:p>
            <a:pPr>
              <a:spcBef>
                <a:spcPct val="0"/>
              </a:spcBef>
              <a:buNone/>
            </a:pPr>
            <a:r>
              <a:rPr lang="es-ES" altLang="en-US" sz="1800" b="0" dirty="0">
                <a:solidFill>
                  <a:srgbClr val="013360"/>
                </a:solidFill>
                <a:latin typeface="Arial" pitchFamily="34" charset="0"/>
                <a:cs typeface="Arial" pitchFamily="34" charset="0"/>
              </a:rPr>
              <a:t>     institución y su contraparte en el Ministerio de Salud. </a:t>
            </a:r>
          </a:p>
          <a:p>
            <a:pPr>
              <a:spcBef>
                <a:spcPct val="0"/>
              </a:spcBef>
              <a:buFontTx/>
              <a:buNone/>
            </a:pPr>
            <a:endParaRPr lang="es-ES" altLang="en-US" sz="1800" b="0" dirty="0">
              <a:solidFill>
                <a:srgbClr val="013360"/>
              </a:solidFill>
              <a:latin typeface="Arial" pitchFamily="34" charset="0"/>
              <a:cs typeface="Arial" pitchFamily="34" charset="0"/>
            </a:endParaRPr>
          </a:p>
          <a:p>
            <a:pPr>
              <a:spcBef>
                <a:spcPct val="0"/>
              </a:spcBef>
              <a:buFont typeface="Wingdings" pitchFamily="2" charset="2"/>
              <a:buChar char="§"/>
            </a:pPr>
            <a:r>
              <a:rPr lang="es-ES" altLang="en-US" sz="1800" b="0" dirty="0">
                <a:solidFill>
                  <a:srgbClr val="013360"/>
                </a:solidFill>
                <a:latin typeface="Arial" pitchFamily="34" charset="0"/>
                <a:cs typeface="Arial" pitchFamily="34" charset="0"/>
              </a:rPr>
              <a:t>   Mejorar la capacidad de detectar oportunamente eventos de salud pública que </a:t>
            </a:r>
          </a:p>
          <a:p>
            <a:pPr>
              <a:spcBef>
                <a:spcPct val="0"/>
              </a:spcBef>
              <a:buNone/>
            </a:pPr>
            <a:r>
              <a:rPr lang="es-ES" altLang="en-US" sz="1800" b="0" dirty="0">
                <a:solidFill>
                  <a:srgbClr val="013360"/>
                </a:solidFill>
                <a:latin typeface="Arial" pitchFamily="34" charset="0"/>
                <a:cs typeface="Arial" pitchFamily="34" charset="0"/>
              </a:rPr>
              <a:t>     podrían tener implicaciones internacionales y, al mismo tiempo, mejorar la </a:t>
            </a:r>
          </a:p>
          <a:p>
            <a:pPr>
              <a:spcBef>
                <a:spcPct val="0"/>
              </a:spcBef>
              <a:buNone/>
            </a:pPr>
            <a:r>
              <a:rPr lang="es-ES" altLang="en-US" sz="1800" b="0" dirty="0">
                <a:solidFill>
                  <a:srgbClr val="013360"/>
                </a:solidFill>
                <a:latin typeface="Arial" pitchFamily="34" charset="0"/>
                <a:cs typeface="Arial" pitchFamily="34" charset="0"/>
              </a:rPr>
              <a:t>     respuesta a dichos eventos.</a:t>
            </a:r>
            <a:endParaRPr lang="es-ES" altLang="en-US" sz="1000" b="0" dirty="0">
              <a:solidFill>
                <a:srgbClr val="013360"/>
              </a:solidFill>
              <a:latin typeface="Arial" pitchFamily="34" charset="0"/>
              <a:cs typeface="Arial" pitchFamily="34" charset="0"/>
            </a:endParaRPr>
          </a:p>
          <a:p>
            <a:pPr>
              <a:spcBef>
                <a:spcPct val="0"/>
              </a:spcBef>
              <a:buFont typeface="Wingdings" pitchFamily="2" charset="2"/>
              <a:buChar char="§"/>
            </a:pPr>
            <a:endParaRPr lang="es-ES" altLang="en-US" sz="1800" b="0" dirty="0">
              <a:solidFill>
                <a:srgbClr val="013360"/>
              </a:solidFill>
              <a:latin typeface="Arial" pitchFamily="34" charset="0"/>
              <a:cs typeface="Arial" pitchFamily="34" charset="0"/>
            </a:endParaRPr>
          </a:p>
          <a:p>
            <a:pPr>
              <a:spcBef>
                <a:spcPct val="0"/>
              </a:spcBef>
              <a:buFont typeface="Wingdings" pitchFamily="2" charset="2"/>
              <a:buChar char="§"/>
            </a:pPr>
            <a:endParaRPr lang="es-ES" altLang="en-US" sz="1800" b="0" dirty="0">
              <a:solidFill>
                <a:srgbClr val="013360"/>
              </a:solidFill>
              <a:latin typeface="Arial" pitchFamily="34" charset="0"/>
              <a:cs typeface="Arial" pitchFamily="34" charset="0"/>
            </a:endParaRPr>
          </a:p>
          <a:p>
            <a:pPr>
              <a:spcBef>
                <a:spcPct val="0"/>
              </a:spcBef>
              <a:buFont typeface="Wingdings" pitchFamily="2" charset="2"/>
              <a:buChar char="§"/>
            </a:pPr>
            <a:endParaRPr lang="es-ES" altLang="en-US" sz="1800" b="0" dirty="0">
              <a:solidFill>
                <a:srgbClr val="013360"/>
              </a:solidFill>
              <a:latin typeface="Arial" pitchFamily="34" charset="0"/>
              <a:cs typeface="Arial" pitchFamily="34" charset="0"/>
            </a:endParaRPr>
          </a:p>
        </p:txBody>
      </p:sp>
      <p:sp>
        <p:nvSpPr>
          <p:cNvPr id="21507" name="Text Box 3"/>
          <p:cNvSpPr txBox="1">
            <a:spLocks/>
          </p:cNvSpPr>
          <p:nvPr/>
        </p:nvSpPr>
        <p:spPr bwMode="auto">
          <a:xfrm>
            <a:off x="228600" y="53975"/>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3600" dirty="0">
                <a:solidFill>
                  <a:schemeClr val="bg1"/>
                </a:solidFill>
                <a:latin typeface="Arial" pitchFamily="34" charset="0"/>
                <a:cs typeface="Arial" pitchFamily="34" charset="0"/>
              </a:rPr>
              <a:t> RSI: Un marco para el </a:t>
            </a:r>
          </a:p>
          <a:p>
            <a:r>
              <a:rPr lang="es-ES" altLang="en-US" sz="3600" dirty="0">
                <a:solidFill>
                  <a:schemeClr val="bg1"/>
                </a:solidFill>
                <a:latin typeface="Arial" pitchFamily="34" charset="0"/>
                <a:cs typeface="Arial" pitchFamily="34" charset="0"/>
              </a:rPr>
              <a:t>                               aprendizaje colectivo</a:t>
            </a:r>
          </a:p>
        </p:txBody>
      </p:sp>
    </p:spTree>
    <p:extLst>
      <p:ext uri="{BB962C8B-B14F-4D97-AF65-F5344CB8AC3E}">
        <p14:creationId xmlns:p14="http://schemas.microsoft.com/office/powerpoint/2010/main" val="363959606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761983" y="1524000"/>
            <a:ext cx="7618429" cy="4505477"/>
            <a:chOff x="29912" y="27807"/>
            <a:chExt cx="208734" cy="90102"/>
          </a:xfrm>
        </p:grpSpPr>
        <p:grpSp>
          <p:nvGrpSpPr>
            <p:cNvPr id="22535" name="Group 7"/>
            <p:cNvGrpSpPr>
              <a:grpSpLocks/>
            </p:cNvGrpSpPr>
            <p:nvPr/>
          </p:nvGrpSpPr>
          <p:grpSpPr bwMode="auto">
            <a:xfrm>
              <a:off x="29912" y="27807"/>
              <a:ext cx="208734" cy="90102"/>
              <a:chOff x="28388" y="26283"/>
              <a:chExt cx="208734" cy="90101"/>
            </a:xfrm>
          </p:grpSpPr>
          <p:sp>
            <p:nvSpPr>
              <p:cNvPr id="14" name="TextBox 13"/>
              <p:cNvSpPr txBox="1"/>
              <p:nvPr/>
            </p:nvSpPr>
            <p:spPr>
              <a:xfrm>
                <a:off x="28388" y="62563"/>
                <a:ext cx="95901" cy="53138"/>
              </a:xfrm>
              <a:prstGeom prst="rect">
                <a:avLst/>
              </a:prstGeom>
              <a:noFill/>
              <a:ln w="12700" cap="flat">
                <a:noFill/>
                <a:miter lim="400000"/>
              </a:ln>
              <a:effectLst/>
              <a:sp3d/>
            </p:spPr>
            <p:txBody>
              <a:bodyPr spcFirstLastPara="1" lIns="50800" tIns="50800" rIns="50800" bIns="50800" spcCol="38100" anchor="ctr">
                <a:spAutoFit/>
              </a:bodyPr>
              <a:lstStyle/>
              <a:p>
                <a:pPr algn="ctr" defTabSz="363220" hangingPunct="0">
                  <a:defRPr/>
                </a:pPr>
                <a:r>
                  <a:rPr lang="es-ES" sz="1400" b="1" kern="0" dirty="0">
                    <a:solidFill>
                      <a:srgbClr val="013360"/>
                    </a:solidFill>
                    <a:latin typeface="Arial" panose="020B0604020202020204" pitchFamily="34" charset="0"/>
                    <a:cs typeface="Arial" panose="020B0604020202020204" pitchFamily="34" charset="0"/>
                    <a:sym typeface="Gill Sans"/>
                  </a:rPr>
                  <a:t>Centro Nacional de Enlace para el RSI (uno por Estado Parte</a:t>
                </a:r>
                <a:r>
                  <a:rPr lang="es-ES" sz="1600" b="1" kern="0" dirty="0">
                    <a:solidFill>
                      <a:srgbClr val="013360"/>
                    </a:solidFill>
                    <a:latin typeface="Arial" panose="020B0604020202020204" pitchFamily="34" charset="0"/>
                    <a:cs typeface="Arial" panose="020B0604020202020204" pitchFamily="34" charset="0"/>
                    <a:sym typeface="Gill Sans"/>
                  </a:rPr>
                  <a:t>)</a:t>
                </a:r>
              </a:p>
              <a:p>
                <a:pPr algn="ctr" defTabSz="363220" hangingPunct="0">
                  <a:defRPr/>
                </a:pPr>
                <a:endParaRPr lang="es-ES" sz="1600" kern="0" dirty="0">
                  <a:solidFill>
                    <a:srgbClr val="013360"/>
                  </a:solidFill>
                  <a:latin typeface="Arial" panose="020B0604020202020204" pitchFamily="34" charset="0"/>
                  <a:cs typeface="Arial" panose="020B0604020202020204" pitchFamily="34" charset="0"/>
                  <a:sym typeface="Gill Sans"/>
                </a:endParaRPr>
              </a:p>
              <a:p>
                <a:pPr algn="ctr" defTabSz="363220" hangingPunct="0">
                  <a:defRPr/>
                </a:pPr>
                <a:r>
                  <a:rPr lang="es-ES" sz="1500" kern="0" dirty="0">
                    <a:solidFill>
                      <a:srgbClr val="013360"/>
                    </a:solidFill>
                    <a:latin typeface="Arial" panose="020B0604020202020204" pitchFamily="34" charset="0"/>
                    <a:cs typeface="Arial" panose="020B0604020202020204" pitchFamily="34" charset="0"/>
                    <a:sym typeface="Gill Sans"/>
                  </a:rPr>
                  <a:t>El Centro Nacional de Enlace para el RSI es el centro nacional designado por cada Estado Parte con el que se podrá establecer contacto en todo momento para recibir las comunicaciones de los puntos de contacto de la OMS para el RSI, según lo previsto en el Reglamento.</a:t>
                </a:r>
              </a:p>
            </p:txBody>
          </p:sp>
          <p:pic>
            <p:nvPicPr>
              <p:cNvPr id="22538"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60" y="26283"/>
                <a:ext cx="47826" cy="3543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41221" y="63862"/>
                <a:ext cx="95901" cy="52522"/>
              </a:xfrm>
              <a:prstGeom prst="rect">
                <a:avLst/>
              </a:prstGeom>
              <a:noFill/>
              <a:ln w="12700" cap="flat">
                <a:noFill/>
                <a:miter lim="400000"/>
              </a:ln>
              <a:effectLst/>
              <a:sp3d/>
            </p:spPr>
            <p:txBody>
              <a:bodyPr spcFirstLastPara="1" lIns="50800" tIns="50800" rIns="50800" bIns="50800" spcCol="38100" anchor="ctr">
                <a:spAutoFit/>
              </a:bodyPr>
              <a:lstStyle/>
              <a:p>
                <a:pPr algn="ctr" defTabSz="363220" hangingPunct="0">
                  <a:defRPr/>
                </a:pPr>
                <a:r>
                  <a:rPr lang="es-ES" sz="1400" b="1" kern="0" dirty="0">
                    <a:solidFill>
                      <a:srgbClr val="013360"/>
                    </a:solidFill>
                    <a:latin typeface="Arial" panose="020B0604020202020204" pitchFamily="34" charset="0"/>
                    <a:cs typeface="Arial" panose="020B0604020202020204" pitchFamily="34" charset="0"/>
                    <a:sym typeface="Gill Sans"/>
                  </a:rPr>
                  <a:t>Punto de contacto de la OMS </a:t>
                </a:r>
                <a:br>
                  <a:rPr lang="es-ES" sz="1400" b="1" kern="0" dirty="0">
                    <a:solidFill>
                      <a:srgbClr val="013360"/>
                    </a:solidFill>
                    <a:latin typeface="Arial" panose="020B0604020202020204" pitchFamily="34" charset="0"/>
                    <a:cs typeface="Arial" panose="020B0604020202020204" pitchFamily="34" charset="0"/>
                    <a:sym typeface="Gill Sans"/>
                  </a:rPr>
                </a:br>
                <a:r>
                  <a:rPr lang="es-ES" sz="1400" b="1" kern="0" dirty="0">
                    <a:solidFill>
                      <a:srgbClr val="013360"/>
                    </a:solidFill>
                    <a:latin typeface="Arial" panose="020B0604020202020204" pitchFamily="34" charset="0"/>
                    <a:cs typeface="Arial" panose="020B0604020202020204" pitchFamily="34" charset="0"/>
                    <a:sym typeface="Gill Sans"/>
                  </a:rPr>
                  <a:t>para el RSI</a:t>
                </a:r>
              </a:p>
              <a:p>
                <a:pPr algn="ctr" defTabSz="363220" hangingPunct="0">
                  <a:defRPr/>
                </a:pPr>
                <a:r>
                  <a:rPr lang="es-ES" sz="1400" b="1" kern="0" dirty="0">
                    <a:solidFill>
                      <a:srgbClr val="013360"/>
                    </a:solidFill>
                    <a:latin typeface="Arial" panose="020B0604020202020204" pitchFamily="34" charset="0"/>
                    <a:cs typeface="Arial" panose="020B0604020202020204" pitchFamily="34" charset="0"/>
                    <a:sym typeface="Gill Sans"/>
                  </a:rPr>
                  <a:t>(uno por región de la OMS)</a:t>
                </a:r>
              </a:p>
              <a:p>
                <a:pPr algn="ctr" defTabSz="363220" hangingPunct="0">
                  <a:defRPr/>
                </a:pPr>
                <a:endParaRPr lang="es-ES" sz="1600" kern="0" dirty="0">
                  <a:solidFill>
                    <a:srgbClr val="000000">
                      <a:lumMod val="65000"/>
                      <a:lumOff val="35000"/>
                    </a:srgbClr>
                  </a:solidFill>
                  <a:latin typeface="Arial" panose="020B0604020202020204" pitchFamily="34" charset="0"/>
                  <a:cs typeface="Arial" panose="020B0604020202020204" pitchFamily="34" charset="0"/>
                  <a:sym typeface="Gill Sans"/>
                </a:endParaRPr>
              </a:p>
              <a:p>
                <a:pPr algn="ctr" defTabSz="363220" hangingPunct="0">
                  <a:defRPr/>
                </a:pPr>
                <a:r>
                  <a:rPr lang="es-ES" sz="1500" kern="0" dirty="0">
                    <a:solidFill>
                      <a:srgbClr val="013360"/>
                    </a:solidFill>
                    <a:latin typeface="Arial" panose="020B0604020202020204" pitchFamily="34" charset="0"/>
                    <a:cs typeface="Arial" panose="020B0604020202020204" pitchFamily="34" charset="0"/>
                    <a:sym typeface="Gill Sans"/>
                  </a:rPr>
                  <a:t>El punto de contacto de la OMS para el RSI es la unidad de la OMS </a:t>
                </a:r>
              </a:p>
              <a:p>
                <a:pPr algn="ctr" defTabSz="363220" hangingPunct="0">
                  <a:defRPr/>
                </a:pPr>
                <a:r>
                  <a:rPr lang="es-ES" sz="1500" kern="0" dirty="0">
                    <a:solidFill>
                      <a:srgbClr val="013360"/>
                    </a:solidFill>
                    <a:latin typeface="Arial" panose="020B0604020202020204" pitchFamily="34" charset="0"/>
                    <a:cs typeface="Arial" panose="020B0604020202020204" pitchFamily="34" charset="0"/>
                    <a:sym typeface="Gill Sans"/>
                  </a:rPr>
                  <a:t>con la que se podrá establecer </a:t>
                </a:r>
              </a:p>
              <a:p>
                <a:pPr algn="ctr" defTabSz="363220" hangingPunct="0">
                  <a:defRPr/>
                </a:pPr>
                <a:r>
                  <a:rPr lang="es-ES" sz="1500" kern="0" dirty="0">
                    <a:solidFill>
                      <a:srgbClr val="013360"/>
                    </a:solidFill>
                    <a:latin typeface="Arial" panose="020B0604020202020204" pitchFamily="34" charset="0"/>
                    <a:cs typeface="Arial" panose="020B0604020202020204" pitchFamily="34" charset="0"/>
                    <a:sym typeface="Gill Sans"/>
                  </a:rPr>
                  <a:t>contacto en cualquier momento para </a:t>
                </a:r>
              </a:p>
              <a:p>
                <a:pPr algn="ctr" defTabSz="363220" hangingPunct="0">
                  <a:defRPr/>
                </a:pPr>
                <a:r>
                  <a:rPr lang="es-ES" sz="1500" kern="0" dirty="0">
                    <a:solidFill>
                      <a:srgbClr val="013360"/>
                    </a:solidFill>
                    <a:latin typeface="Arial" panose="020B0604020202020204" pitchFamily="34" charset="0"/>
                    <a:cs typeface="Arial" panose="020B0604020202020204" pitchFamily="34" charset="0"/>
                    <a:sym typeface="Gill Sans"/>
                  </a:rPr>
                  <a:t>la comunicación con los Centros Nacionales de Enlace para el RSI.</a:t>
                </a:r>
              </a:p>
              <a:p>
                <a:pPr algn="ctr" defTabSz="363220" hangingPunct="0">
                  <a:defRPr/>
                </a:pPr>
                <a:endParaRPr lang="es-ES" sz="1600" kern="0" dirty="0">
                  <a:solidFill>
                    <a:srgbClr val="000000">
                      <a:lumMod val="65000"/>
                      <a:lumOff val="35000"/>
                    </a:srgbClr>
                  </a:solidFill>
                  <a:latin typeface="Arial" panose="020B0604020202020204" pitchFamily="34" charset="0"/>
                  <a:cs typeface="Arial" panose="020B0604020202020204" pitchFamily="34" charset="0"/>
                  <a:sym typeface="Gill Sans"/>
                </a:endParaRPr>
              </a:p>
            </p:txBody>
          </p:sp>
        </p:grpSp>
        <p:pic>
          <p:nvPicPr>
            <p:cNvPr id="22536" name="Picture 12"/>
            <p:cNvPicPr>
              <a:picLocks noChangeAspect="1"/>
            </p:cNvPicPr>
            <p:nvPr/>
          </p:nvPicPr>
          <p:blipFill>
            <a:blip r:embed="rId4" cstate="print">
              <a:extLst>
                <a:ext uri="{28A0092B-C50C-407E-A947-70E740481C1C}">
                  <a14:useLocalDpi xmlns:a14="http://schemas.microsoft.com/office/drawing/2010/main" val="0"/>
                </a:ext>
              </a:extLst>
            </a:blip>
            <a:srcRect l="5444" t="3284" b="7550"/>
            <a:stretch>
              <a:fillRect/>
            </a:stretch>
          </p:blipFill>
          <p:spPr bwMode="auto">
            <a:xfrm>
              <a:off x="166141" y="28350"/>
              <a:ext cx="49109" cy="34344"/>
            </a:xfrm>
            <a:prstGeom prst="rect">
              <a:avLst/>
            </a:prstGeom>
            <a:noFill/>
            <a:extLst>
              <a:ext uri="{909E8E84-426E-40DD-AFC4-6F175D3DCCD1}">
                <a14:hiddenFill xmlns:a14="http://schemas.microsoft.com/office/drawing/2010/main">
                  <a:solidFill>
                    <a:srgbClr val="FFFFFF"/>
                  </a:solidFill>
                </a14:hiddenFill>
              </a:ext>
            </a:extLst>
          </p:spPr>
        </p:pic>
      </p:grpSp>
      <p:sp>
        <p:nvSpPr>
          <p:cNvPr id="22531" name="Text Box 3"/>
          <p:cNvSpPr txBox="1">
            <a:spLocks/>
          </p:cNvSpPr>
          <p:nvPr/>
        </p:nvSpPr>
        <p:spPr bwMode="auto">
          <a:xfrm>
            <a:off x="228600" y="53975"/>
            <a:ext cx="8189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3600" dirty="0">
                <a:solidFill>
                  <a:schemeClr val="bg1"/>
                </a:solidFill>
                <a:latin typeface="Arial" pitchFamily="34" charset="0"/>
                <a:cs typeface="Arial" pitchFamily="34" charset="0"/>
              </a:rPr>
              <a:t>Autoridades responsables</a:t>
            </a:r>
          </a:p>
        </p:txBody>
      </p:sp>
      <p:cxnSp>
        <p:nvCxnSpPr>
          <p:cNvPr id="22532" name="AutoShape 4"/>
          <p:cNvCxnSpPr>
            <a:cxnSpLocks noChangeShapeType="1"/>
          </p:cNvCxnSpPr>
          <p:nvPr/>
        </p:nvCxnSpPr>
        <p:spPr bwMode="auto">
          <a:xfrm>
            <a:off x="3490913" y="2709863"/>
            <a:ext cx="2103437" cy="0"/>
          </a:xfrm>
          <a:prstGeom prst="straightConnector1">
            <a:avLst/>
          </a:prstGeom>
          <a:noFill/>
          <a:ln w="38100">
            <a:solidFill>
              <a:srgbClr val="0000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3" name="Text Box 5"/>
          <p:cNvSpPr txBox="1">
            <a:spLocks noChangeArrowheads="1"/>
          </p:cNvSpPr>
          <p:nvPr/>
        </p:nvSpPr>
        <p:spPr bwMode="auto">
          <a:xfrm>
            <a:off x="3560763" y="1550988"/>
            <a:ext cx="223043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5" tIns="45709" rIns="91415" bIns="45709">
            <a:spAutoFit/>
          </a:bodyPr>
          <a:lstStyle>
            <a:lvl1pPr defTabSz="104298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104298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104298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104298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104298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104298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104298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104298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1042988"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Clr>
                <a:srgbClr val="FF0000"/>
              </a:buClr>
              <a:buFontTx/>
              <a:buNone/>
            </a:pPr>
            <a:r>
              <a:rPr lang="es-ES" altLang="en-US" sz="1800" dirty="0">
                <a:solidFill>
                  <a:srgbClr val="E06B0A"/>
                </a:solidFill>
                <a:latin typeface="Arial" pitchFamily="34" charset="0"/>
                <a:cs typeface="Arial" pitchFamily="34" charset="0"/>
              </a:rPr>
              <a:t>►  </a:t>
            </a:r>
            <a:r>
              <a:rPr lang="es-ES" altLang="en-US" sz="1800" dirty="0">
                <a:solidFill>
                  <a:srgbClr val="013360"/>
                </a:solidFill>
                <a:latin typeface="Arial" pitchFamily="34" charset="0"/>
                <a:cs typeface="Arial" pitchFamily="34" charset="0"/>
              </a:rPr>
              <a:t>Notificación</a:t>
            </a:r>
          </a:p>
          <a:p>
            <a:pPr>
              <a:spcBef>
                <a:spcPct val="0"/>
              </a:spcBef>
              <a:buClr>
                <a:srgbClr val="FF0000"/>
              </a:buClr>
              <a:buFontTx/>
              <a:buNone/>
            </a:pPr>
            <a:r>
              <a:rPr lang="es-ES" altLang="en-US" sz="1800" dirty="0">
                <a:solidFill>
                  <a:srgbClr val="E06B0A"/>
                </a:solidFill>
                <a:latin typeface="Arial" pitchFamily="34" charset="0"/>
                <a:cs typeface="Arial" pitchFamily="34" charset="0"/>
              </a:rPr>
              <a:t>►  </a:t>
            </a:r>
            <a:r>
              <a:rPr lang="es-ES" altLang="en-US" sz="1800" dirty="0">
                <a:solidFill>
                  <a:srgbClr val="013360"/>
                </a:solidFill>
                <a:latin typeface="Arial" pitchFamily="34" charset="0"/>
                <a:cs typeface="Arial" pitchFamily="34" charset="0"/>
              </a:rPr>
              <a:t>Informes</a:t>
            </a:r>
          </a:p>
          <a:p>
            <a:pPr>
              <a:spcBef>
                <a:spcPct val="0"/>
              </a:spcBef>
              <a:buClr>
                <a:srgbClr val="FF0000"/>
              </a:buClr>
              <a:buFontTx/>
              <a:buNone/>
            </a:pPr>
            <a:r>
              <a:rPr lang="es-ES" altLang="en-US" sz="1800" dirty="0">
                <a:solidFill>
                  <a:srgbClr val="E06B0A"/>
                </a:solidFill>
                <a:latin typeface="Arial" pitchFamily="34" charset="0"/>
                <a:cs typeface="Arial" pitchFamily="34" charset="0"/>
              </a:rPr>
              <a:t>►  </a:t>
            </a:r>
            <a:r>
              <a:rPr lang="es-ES" altLang="en-US" sz="1800" dirty="0">
                <a:solidFill>
                  <a:srgbClr val="013360"/>
                </a:solidFill>
                <a:latin typeface="Arial" pitchFamily="34" charset="0"/>
                <a:cs typeface="Arial" pitchFamily="34" charset="0"/>
              </a:rPr>
              <a:t>Consulta</a:t>
            </a:r>
          </a:p>
        </p:txBody>
      </p:sp>
      <p:sp>
        <p:nvSpPr>
          <p:cNvPr id="22534" name="Text Box 6"/>
          <p:cNvSpPr txBox="1">
            <a:spLocks noChangeArrowheads="1"/>
          </p:cNvSpPr>
          <p:nvPr/>
        </p:nvSpPr>
        <p:spPr bwMode="auto">
          <a:xfrm>
            <a:off x="3490913" y="2917825"/>
            <a:ext cx="21034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5" tIns="45709" rIns="91415" bIns="45709">
            <a:spAutoFit/>
          </a:bodyPr>
          <a:lstStyle>
            <a:lvl1pPr defTabSz="104298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104298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104298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104298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104298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104298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104298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104298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1042988" fontAlgn="base">
              <a:spcBef>
                <a:spcPct val="20000"/>
              </a:spcBef>
              <a:spcAft>
                <a:spcPct val="0"/>
              </a:spcAft>
              <a:buFont typeface="Arial" pitchFamily="34" charset="0"/>
              <a:buChar char="»"/>
              <a:defRPr sz="2000" b="1">
                <a:solidFill>
                  <a:srgbClr val="7F7F7F"/>
                </a:solidFill>
                <a:latin typeface="Segoe Condensed"/>
              </a:defRPr>
            </a:lvl9pPr>
          </a:lstStyle>
          <a:p>
            <a:pPr algn="ctr">
              <a:spcBef>
                <a:spcPct val="0"/>
              </a:spcBef>
              <a:buClr>
                <a:srgbClr val="FF0000"/>
              </a:buClr>
              <a:buFontTx/>
              <a:buNone/>
            </a:pPr>
            <a:r>
              <a:rPr lang="es-ES" altLang="en-US" sz="1800" dirty="0">
                <a:solidFill>
                  <a:srgbClr val="013360"/>
                </a:solidFill>
                <a:latin typeface="Arial" pitchFamily="34" charset="0"/>
                <a:cs typeface="Arial" pitchFamily="34" charset="0"/>
              </a:rPr>
              <a:t>Verificación  </a:t>
            </a:r>
            <a:r>
              <a:rPr lang="es-ES" altLang="en-US" sz="1800" dirty="0">
                <a:solidFill>
                  <a:srgbClr val="E06B0A"/>
                </a:solidFill>
                <a:latin typeface="Arial" pitchFamily="34" charset="0"/>
                <a:cs typeface="Arial" pitchFamily="34" charset="0"/>
              </a:rPr>
              <a:t>◄</a:t>
            </a:r>
            <a:endParaRPr lang="es-ES" altLang="en-US" sz="2000" dirty="0">
              <a:solidFill>
                <a:srgbClr val="E06B0A"/>
              </a:solidFill>
              <a:latin typeface="Arial" pitchFamily="34" charset="0"/>
              <a:cs typeface="Arial" pitchFamily="34" charset="0"/>
            </a:endParaRPr>
          </a:p>
        </p:txBody>
      </p:sp>
    </p:spTree>
    <p:extLst>
      <p:ext uri="{BB962C8B-B14F-4D97-AF65-F5344CB8AC3E}">
        <p14:creationId xmlns:p14="http://schemas.microsoft.com/office/powerpoint/2010/main" val="3691120387"/>
      </p:ext>
    </p:extLst>
  </p:cSld>
  <p:clrMapOvr>
    <a:masterClrMapping/>
  </p:clrMapOvr>
  <p:transition spd="med">
    <p:fade/>
  </p:transition>
</p:sld>
</file>

<file path=ppt/theme/theme1.xml><?xml version="1.0" encoding="utf-8"?>
<a:theme xmlns:a="http://schemas.openxmlformats.org/drawingml/2006/main" name="HIM_ppt_templat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HIM_ppt_template">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HIM_ppt_templat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HIM_ppt_template">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HIM_ppt_templat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HIM_ppt_template">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HIM_ppt_templat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HIM_ppt_template">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HIM_ppt_templat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HIM_ppt_template">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IM_ppt_templat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HIM_ppt_template">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HIM_ppt_templat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HIM_ppt_template">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HIM_ppt_templat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HIM_ppt_template">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HIM_ppt_templat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HIM_ppt_template">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HIM_ppt_templat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HIM_ppt_template">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HIM_ppt_templat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HIM_ppt_template">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HIM_ppt_templat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HIM_ppt_template">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HIM_ppt_templat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HIM_ppt_template">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E51A09B361F34CB6C43609436CE49B" ma:contentTypeVersion="16" ma:contentTypeDescription="Create a new document." ma:contentTypeScope="" ma:versionID="8f81d32f9fe00a302e48ea4a43243614">
  <xsd:schema xmlns:xsd="http://www.w3.org/2001/XMLSchema" xmlns:xs="http://www.w3.org/2001/XMLSchema" xmlns:p="http://schemas.microsoft.com/office/2006/metadata/properties" xmlns:ns2="1dc6e9e0-ec50-4dc5-9f81-d55362b639b5" xmlns:ns3="862aa5ca-c86a-4192-b148-097035e828f6" xmlns:ns4="5e13aadc-de86-43ee-b386-40c01ba74c80" targetNamespace="http://schemas.microsoft.com/office/2006/metadata/properties" ma:root="true" ma:fieldsID="0781db266ac34eb5b8e833bb0a7ea882" ns2:_="" ns3:_="" ns4:_="">
    <xsd:import namespace="1dc6e9e0-ec50-4dc5-9f81-d55362b639b5"/>
    <xsd:import namespace="862aa5ca-c86a-4192-b148-097035e828f6"/>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c6e9e0-ec50-4dc5-9f81-d55362b639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2aa5ca-c86a-4192-b148-097035e82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e9bec18-372b-4e4d-8fe3-df5977be4cec}" ma:internalName="TaxCatchAll" ma:showField="CatchAllData" ma:web="862aa5ca-c86a-4192-b148-097035e828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744B8D-6495-492E-A33B-DEE02DD60CD9}"/>
</file>

<file path=customXml/itemProps2.xml><?xml version="1.0" encoding="utf-8"?>
<ds:datastoreItem xmlns:ds="http://schemas.openxmlformats.org/officeDocument/2006/customXml" ds:itemID="{979345B6-1852-40F8-A209-B2C6FF95B634}"/>
</file>

<file path=docProps/app.xml><?xml version="1.0" encoding="utf-8"?>
<Properties xmlns="http://schemas.openxmlformats.org/officeDocument/2006/extended-properties" xmlns:vt="http://schemas.openxmlformats.org/officeDocument/2006/docPropsVTypes">
  <TotalTime>3724</TotalTime>
  <Words>1924</Words>
  <Application>Microsoft Office PowerPoint</Application>
  <PresentationFormat>On-screen Show (4:3)</PresentationFormat>
  <Paragraphs>369</Paragraphs>
  <Slides>23</Slides>
  <Notes>23</Notes>
  <HiddenSlides>0</HiddenSlides>
  <MMClips>0</MMClips>
  <ScaleCrop>false</ScaleCrop>
  <HeadingPairs>
    <vt:vector size="6" baseType="variant">
      <vt:variant>
        <vt:lpstr>Fonts Used</vt:lpstr>
      </vt:variant>
      <vt:variant>
        <vt:i4>12</vt:i4>
      </vt:variant>
      <vt:variant>
        <vt:lpstr>Theme</vt:lpstr>
      </vt:variant>
      <vt:variant>
        <vt:i4>13</vt:i4>
      </vt:variant>
      <vt:variant>
        <vt:lpstr>Slide Titles</vt:lpstr>
      </vt:variant>
      <vt:variant>
        <vt:i4>23</vt:i4>
      </vt:variant>
    </vt:vector>
  </HeadingPairs>
  <TitlesOfParts>
    <vt:vector size="48" baseType="lpstr">
      <vt:lpstr>Arial</vt:lpstr>
      <vt:lpstr>Lato Heavy</vt:lpstr>
      <vt:lpstr>Segoe Condensed</vt:lpstr>
      <vt:lpstr>Zapf Dingbats</vt:lpstr>
      <vt:lpstr>Helvetica</vt:lpstr>
      <vt:lpstr>Wingdings</vt:lpstr>
      <vt:lpstr>FangSong</vt:lpstr>
      <vt:lpstr>Calibri</vt:lpstr>
      <vt:lpstr>Gill Sans</vt:lpstr>
      <vt:lpstr>Corbel</vt:lpstr>
      <vt:lpstr>Arial Narrow</vt:lpstr>
      <vt:lpstr>Leelawadee</vt:lpstr>
      <vt:lpstr>HIM_ppt_template</vt:lpstr>
      <vt:lpstr>1_HIM_ppt_template</vt:lpstr>
      <vt:lpstr>2_HIM_ppt_template</vt:lpstr>
      <vt:lpstr>3_HIM_ppt_template</vt:lpstr>
      <vt:lpstr>4_HIM_ppt_template</vt:lpstr>
      <vt:lpstr>5_HIM_ppt_template</vt:lpstr>
      <vt:lpstr>6_HIM_ppt_template</vt:lpstr>
      <vt:lpstr>7_HIM_ppt_template</vt:lpstr>
      <vt:lpstr>8_HIM_ppt_template</vt:lpstr>
      <vt:lpstr>9_HIM_ppt_template</vt:lpstr>
      <vt:lpstr>10_HIM_ppt_template</vt:lpstr>
      <vt:lpstr>11_HIM_ppt_template</vt:lpstr>
      <vt:lpstr>12_HIM_ppt_template</vt:lpstr>
      <vt:lpstr>PowerPoint Presentation</vt:lpstr>
      <vt:lpstr>Esquema de la presentación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Beneficios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Tshewang Dorji</dc:creator>
  <cp:lastModifiedBy>Heuschen, Ms. Florence (WDC)</cp:lastModifiedBy>
  <cp:revision>139</cp:revision>
  <cp:lastPrinted>2017-04-21T14:44:55Z</cp:lastPrinted>
  <dcterms:created xsi:type="dcterms:W3CDTF">2017-04-25T19:53:17Z</dcterms:created>
  <dcterms:modified xsi:type="dcterms:W3CDTF">2018-03-06T16:52:59Z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