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0" r:id="rId2"/>
    <p:sldId id="289" r:id="rId3"/>
    <p:sldId id="298" r:id="rId4"/>
    <p:sldId id="258" r:id="rId5"/>
    <p:sldId id="292" r:id="rId6"/>
    <p:sldId id="293" r:id="rId7"/>
    <p:sldId id="302" r:id="rId8"/>
    <p:sldId id="299" r:id="rId9"/>
    <p:sldId id="305" r:id="rId10"/>
    <p:sldId id="303" r:id="rId11"/>
    <p:sldId id="301" r:id="rId12"/>
    <p:sldId id="304" r:id="rId13"/>
    <p:sldId id="284" r:id="rId14"/>
    <p:sldId id="307" r:id="rId15"/>
    <p:sldId id="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82" autoAdjust="0"/>
  </p:normalViewPr>
  <p:slideViewPr>
    <p:cSldViewPr snapToGrid="0">
      <p:cViewPr varScale="1">
        <p:scale>
          <a:sx n="77" d="100"/>
          <a:sy n="77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DA778-5007-442F-95C6-275E8823B4F2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12D01-CE37-41B5-B72E-77B33B88C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 febrile </a:t>
            </a:r>
            <a:r>
              <a:rPr lang="en-US" dirty="0" err="1" smtClean="0"/>
              <a:t>prodrome</a:t>
            </a:r>
            <a:r>
              <a:rPr lang="en-US" dirty="0" smtClean="0"/>
              <a:t> accompanied by</a:t>
            </a:r>
            <a:r>
              <a:rPr lang="en-US" baseline="0" dirty="0" smtClean="0"/>
              <a:t> generalized headache </a:t>
            </a:r>
            <a:r>
              <a:rPr lang="en-US" baseline="0" dirty="0" err="1" smtClean="0"/>
              <a:t>nad</a:t>
            </a:r>
            <a:r>
              <a:rPr lang="en-US" baseline="0" dirty="0" smtClean="0"/>
              <a:t> fatigue</a:t>
            </a:r>
          </a:p>
          <a:p>
            <a:r>
              <a:rPr lang="en-US" baseline="0" dirty="0" smtClean="0"/>
              <a:t>Maxillary, </a:t>
            </a:r>
            <a:r>
              <a:rPr lang="en-US" baseline="0" dirty="0" err="1" smtClean="0"/>
              <a:t>cervcal</a:t>
            </a:r>
            <a:r>
              <a:rPr lang="en-US" baseline="0" dirty="0" smtClean="0"/>
              <a:t> or inguinal nodes prior to and concomitant with rash development -&gt; big and tender which made it </a:t>
            </a:r>
            <a:r>
              <a:rPr lang="en-US" baseline="0" dirty="0" err="1" smtClean="0"/>
              <a:t>dfferent</a:t>
            </a:r>
            <a:r>
              <a:rPr lang="en-US" baseline="0" dirty="0" smtClean="0"/>
              <a:t> from small pox</a:t>
            </a:r>
          </a:p>
          <a:p>
            <a:r>
              <a:rPr lang="en-US" baseline="0" dirty="0" smtClean="0"/>
              <a:t>Fever stops on day or up to 3 days after rash onset</a:t>
            </a:r>
          </a:p>
          <a:p>
            <a:r>
              <a:rPr lang="en-US" baseline="0" dirty="0" smtClean="0"/>
              <a:t>Tends to be on face then centrifugally on body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12D01-CE37-41B5-B72E-77B33B88C1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350B-8F33-445E-973D-8EDDE2BFBB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9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FF6E-06ED-4101-A689-A4A7CC277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B1447-BF78-4DAB-9432-C03B687AF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C8C07-05EC-4EDB-BE39-BFE7CA71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F06C7-ACA0-42AD-9673-2F5286ED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65282-1087-46AE-AC5A-29C19CCA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15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C10B-A4CA-42C5-AAAE-99EBA907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481EB-3A67-4650-8F75-934058388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F3C87-8521-4CA5-9859-742986F0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986F2-2EDE-4355-BD34-17D09E87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77A05-1A20-4D10-AD8E-5B4091CD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08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3EEB9E-64BD-4C62-B50C-DB7BB694C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6D38F-17A1-43AA-836A-2A88D22F6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A948F-736D-44F1-A83D-C5A4773A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2CD6-64B5-40DF-9FF1-1BEB912D5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5075-786D-4CA4-9090-A61691AC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80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976D-43E8-46FC-8E96-105DC464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DA55-CE8D-45D7-8D2C-BC8CA82A8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0BF0-4FF1-4C7C-8847-DDC99C1D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E7216-87E9-436C-8EB9-997C26D0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5D38D-526A-474D-935C-92BD1D4B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24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9024-D6E7-4291-A7E2-E342BA51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6CB3D-8D02-4DDF-8FB7-E93839E7D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4EBC0-0A77-4551-9B72-8C63128E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298F-356B-4826-A255-BEEB99FA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0562D-40A9-4250-81F0-19DCA1F0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64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208B-438B-4D62-B8F7-98CE852D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2E111-E297-4328-962A-15B3C1E6D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29D5-1425-410C-8207-87A90269F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DA64D-4ECD-4508-8FCD-1EF2E1B0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CB843-2125-4FA4-B49F-17F221A7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634F7-9531-402E-8E0C-F9ADB31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80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7966-7D81-4EFD-8D78-183F9FD4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5A870-2D3B-47B1-9270-C1A478CB8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45F68-86FA-4EE9-8D75-3E1AE0EC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97C54-47DE-453F-A4CE-A6BBFCF8D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D0988-7C88-475D-8A40-1C6544EC8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71BBE-60BE-4269-B8ED-D9FA4185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B7B9F-418A-4BC2-821A-8B738F70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1A492-7BBE-4788-83EE-1D6926E6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718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42CF-A898-44B0-A486-F2747DD4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79ADA-AAE3-4E47-A027-C82F182B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B604B-CB63-4DA2-9DF1-E3DCED73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995B3-5F34-446B-8DAC-68F58C57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478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19B65-1382-45E4-8474-49D2080D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3274C-A05B-4D72-A962-FEEE2768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C429E-153E-48E6-8327-8E90641D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318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1E46-A263-4C81-B273-793ED3C6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A40A4-1F3A-4CCE-B39B-50A27364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93138-CBE1-4702-B7E4-CF7EC7B26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F6B48-92BB-49D1-8516-FDA7D81B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593F-BE4A-4660-B0F9-AD1ED273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0D760-2D75-4DA1-9B6B-2089978D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76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52E7-3CAA-47A0-9BDF-C2E01FBC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A2FE7-FBA2-47F7-AA22-5D0584A5A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89478-56E8-4241-AA5B-8B95B103E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C2C1C-9F20-44DA-B919-5DC3F41B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8ECEE-041E-46C7-B740-F9FF6AFD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D7984-AB19-49EE-82D6-A76653C9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85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DF433-DED5-432A-811E-BD2BE58F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2946C-E11A-4995-94D5-AA51CED9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37497-C674-4255-A856-A53649911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AD614-C7E3-40EA-A770-E1608E4C763B}" type="datetimeFigureOut">
              <a:rPr lang="en-CA" smtClean="0"/>
              <a:t>2022-06-20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E0E2-21BC-4D68-BA94-6D12C67A3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CBDB8-CB92-49E7-8664-A7B3132FA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ED93C-6EDF-4B42-A782-A79668D8EF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81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hyperlink" Target="mailto:Darrell.tan@gmail.com" TargetMode="External"/><Relationship Id="rId4" Type="http://schemas.openxmlformats.org/officeDocument/2006/relationships/hyperlink" Target="http://www.optionslab.c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4146"/>
            <a:ext cx="9144000" cy="2387600"/>
          </a:xfrm>
        </p:spPr>
        <p:txBody>
          <a:bodyPr>
            <a:normAutofit/>
          </a:bodyPr>
          <a:lstStyle/>
          <a:p>
            <a:r>
              <a:rPr lang="en-CA" sz="6600" b="1" dirty="0" smtClean="0"/>
              <a:t>Early Experience with </a:t>
            </a:r>
            <a:r>
              <a:rPr lang="en-CA" sz="6600" b="1" dirty="0" err="1" smtClean="0"/>
              <a:t>Monkeypox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33821"/>
            <a:ext cx="9144000" cy="1655762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Darrell H. S. Tan MD FRCPC PhD</a:t>
            </a:r>
          </a:p>
          <a:p>
            <a:r>
              <a:rPr lang="en-CA" sz="2800" b="1" dirty="0" smtClean="0"/>
              <a:t>June 21, 2020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rchived Copy of UTM Viral Transport 092321 | COPAN Diagnostics Inc.">
            <a:extLst>
              <a:ext uri="{FF2B5EF4-FFF2-40B4-BE49-F238E27FC236}">
                <a16:creationId xmlns:a16="http://schemas.microsoft.com/office/drawing/2014/main" id="{C30A6081-DB36-4BD3-8F96-4A015319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12" y="1794130"/>
            <a:ext cx="5412732" cy="47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Clinical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1938"/>
            <a:ext cx="10515600" cy="4735025"/>
          </a:xfrm>
        </p:spPr>
        <p:txBody>
          <a:bodyPr>
            <a:normAutofit/>
          </a:bodyPr>
          <a:lstStyle/>
          <a:p>
            <a:r>
              <a:rPr lang="en-CA" dirty="0" smtClean="0"/>
              <a:t>Specimen dilution: send in minimal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     (1mL) viral transport medium </a:t>
            </a:r>
          </a:p>
          <a:p>
            <a:endParaRPr lang="en-CA" dirty="0"/>
          </a:p>
          <a:p>
            <a:r>
              <a:rPr lang="en-CA" dirty="0" smtClean="0"/>
              <a:t>Diagnostic delays</a:t>
            </a:r>
          </a:p>
          <a:p>
            <a:endParaRPr lang="en-CA" dirty="0" smtClean="0"/>
          </a:p>
          <a:p>
            <a:r>
              <a:rPr lang="en-CA" dirty="0" smtClean="0"/>
              <a:t>Serology not available</a:t>
            </a:r>
          </a:p>
          <a:p>
            <a:endParaRPr lang="en-CA" dirty="0"/>
          </a:p>
          <a:p>
            <a:r>
              <a:rPr lang="en-CA" dirty="0" smtClean="0"/>
              <a:t>Analgesia </a:t>
            </a:r>
            <a:r>
              <a:rPr lang="en-CA" dirty="0" err="1" smtClean="0"/>
              <a:t>eg</a:t>
            </a:r>
            <a:r>
              <a:rPr lang="en-CA" dirty="0" smtClean="0"/>
              <a:t>. </a:t>
            </a:r>
            <a:r>
              <a:rPr lang="en-CA" dirty="0" err="1" smtClean="0"/>
              <a:t>proctitis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34902" r="25773" b="33726"/>
          <a:stretch/>
        </p:blipFill>
        <p:spPr>
          <a:xfrm>
            <a:off x="6736291" y="1478489"/>
            <a:ext cx="4821631" cy="41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Health system capacity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834" y="5539948"/>
            <a:ext cx="30421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Primary care providers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9249" y="2561491"/>
            <a:ext cx="30421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Sexual health/</a:t>
            </a:r>
            <a:r>
              <a:rPr lang="en-CA" sz="2000" dirty="0" err="1" smtClean="0"/>
              <a:t>PrEP</a:t>
            </a:r>
            <a:r>
              <a:rPr lang="en-CA" sz="2000" dirty="0" smtClean="0"/>
              <a:t> clinics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6834" y="3551338"/>
            <a:ext cx="30421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Emergency departments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3384" y="4542689"/>
            <a:ext cx="304213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Infectious diseases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07337" y="1637926"/>
            <a:ext cx="24298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Infection Prevention &amp; Control limitations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9570" y="1737578"/>
            <a:ext cx="26728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Education / awareness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5690" y="1632069"/>
            <a:ext cx="242987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Specimen transport limitations</a:t>
            </a:r>
            <a:endParaRPr lang="en-US" dirty="0"/>
          </a:p>
        </p:txBody>
      </p:sp>
      <p:sp>
        <p:nvSpPr>
          <p:cNvPr id="14" name="&quot;No&quot; Symbol 13"/>
          <p:cNvSpPr/>
          <p:nvPr/>
        </p:nvSpPr>
        <p:spPr>
          <a:xfrm>
            <a:off x="4958862" y="2541486"/>
            <a:ext cx="527538" cy="44012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&quot;No&quot; Symbol 14"/>
          <p:cNvSpPr/>
          <p:nvPr/>
        </p:nvSpPr>
        <p:spPr>
          <a:xfrm>
            <a:off x="7977552" y="2570791"/>
            <a:ext cx="527538" cy="44012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&quot; Symbol 15"/>
          <p:cNvSpPr/>
          <p:nvPr/>
        </p:nvSpPr>
        <p:spPr>
          <a:xfrm>
            <a:off x="4952997" y="5577753"/>
            <a:ext cx="527538" cy="44012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7971687" y="5607058"/>
            <a:ext cx="527538" cy="44012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745523" y="2633533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588364" y="2645254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739658" y="5669810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582499" y="5681531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768963" y="4679205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611804" y="4690926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763098" y="3758946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605939" y="3770667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42414" y="3243158"/>
            <a:ext cx="276558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Airborne transmission ?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 smtClean="0"/>
              <a:t>Airborne / droplet / contact precautions</a:t>
            </a:r>
          </a:p>
          <a:p>
            <a:pPr algn="ctr"/>
            <a:endParaRPr lang="en-CA" sz="2000" dirty="0" smtClean="0"/>
          </a:p>
          <a:p>
            <a:pPr algn="ctr"/>
            <a:r>
              <a:rPr lang="en-CA" sz="2000" dirty="0" smtClean="0"/>
              <a:t>Negative pressure rooms</a:t>
            </a:r>
          </a:p>
          <a:p>
            <a:pPr algn="ctr"/>
            <a:endParaRPr lang="en-US" sz="2000" dirty="0"/>
          </a:p>
        </p:txBody>
      </p:sp>
      <p:sp>
        <p:nvSpPr>
          <p:cNvPr id="26" name="Right Arrow 25"/>
          <p:cNvSpPr/>
          <p:nvPr/>
        </p:nvSpPr>
        <p:spPr>
          <a:xfrm>
            <a:off x="9226056" y="4702647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9220191" y="3782388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6468" y="3258260"/>
            <a:ext cx="2514164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Category A → B pathogen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 smtClean="0"/>
              <a:t>Transportation of dangerous goods training</a:t>
            </a:r>
          </a:p>
          <a:p>
            <a:pPr algn="ctr"/>
            <a:endParaRPr lang="en-US" sz="2000" dirty="0"/>
          </a:p>
        </p:txBody>
      </p:sp>
      <p:sp>
        <p:nvSpPr>
          <p:cNvPr id="28" name="Right Arrow 27"/>
          <p:cNvSpPr/>
          <p:nvPr/>
        </p:nvSpPr>
        <p:spPr>
          <a:xfrm>
            <a:off x="10937096" y="4709573"/>
            <a:ext cx="879231" cy="1736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08309" y="3305150"/>
            <a:ext cx="1561098" cy="224676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endParaRPr lang="en-CA" sz="2000" b="1" dirty="0" smtClean="0"/>
          </a:p>
          <a:p>
            <a:pPr algn="ctr"/>
            <a:r>
              <a:rPr lang="en-CA" sz="2000" b="1" dirty="0" smtClean="0"/>
              <a:t>Limited</a:t>
            </a:r>
          </a:p>
          <a:p>
            <a:pPr algn="ctr"/>
            <a:r>
              <a:rPr lang="en-CA" sz="2000" b="1" dirty="0" smtClean="0"/>
              <a:t>capacity</a:t>
            </a:r>
          </a:p>
          <a:p>
            <a:pPr algn="ctr"/>
            <a:r>
              <a:rPr lang="en-CA" sz="2000" b="1" dirty="0" smtClean="0"/>
              <a:t>In </a:t>
            </a:r>
          </a:p>
          <a:p>
            <a:pPr algn="ctr"/>
            <a:r>
              <a:rPr lang="en-CA" sz="2000" b="1" dirty="0" smtClean="0"/>
              <a:t>Healthcare</a:t>
            </a:r>
          </a:p>
          <a:p>
            <a:pPr algn="ctr"/>
            <a:r>
              <a:rPr lang="en-CA" sz="2000" b="1" dirty="0" smtClean="0"/>
              <a:t>system</a:t>
            </a:r>
            <a:endParaRPr lang="en-CA" sz="20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01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10" grpId="0" animBg="1"/>
      <p:bldP spid="26" grpId="0" animBg="1"/>
      <p:bldP spid="27" grpId="0" animBg="1"/>
      <p:bldP spid="11" grpId="0" animBg="1"/>
      <p:bldP spid="2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Health system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Referral pathways</a:t>
            </a:r>
          </a:p>
          <a:p>
            <a:pPr lvl="1"/>
            <a:r>
              <a:rPr lang="en-CA" dirty="0" smtClean="0"/>
              <a:t>Rapid dissemination of information about which sites have clinical </a:t>
            </a:r>
            <a:r>
              <a:rPr lang="en-CA" dirty="0" smtClean="0"/>
              <a:t>capacity to assess and test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Stewardship of scarce interventions</a:t>
            </a:r>
          </a:p>
          <a:p>
            <a:pPr lvl="1"/>
            <a:r>
              <a:rPr lang="en-CA" dirty="0" smtClean="0"/>
              <a:t>Antivirals (</a:t>
            </a:r>
            <a:r>
              <a:rPr lang="en-CA" dirty="0" err="1" smtClean="0"/>
              <a:t>tecovirimat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Vaccine (3</a:t>
            </a:r>
            <a:r>
              <a:rPr lang="en-CA" baseline="30000" dirty="0" smtClean="0"/>
              <a:t>rd</a:t>
            </a:r>
            <a:r>
              <a:rPr lang="en-CA" dirty="0" smtClean="0"/>
              <a:t> generation smallpox vaccine)</a:t>
            </a:r>
          </a:p>
          <a:p>
            <a:endParaRPr lang="en-C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7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332" r="57771" b="15160"/>
          <a:stretch/>
        </p:blipFill>
        <p:spPr>
          <a:xfrm>
            <a:off x="203200" y="196426"/>
            <a:ext cx="7702193" cy="511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26" t="10615" r="54086" b="9767"/>
          <a:stretch/>
        </p:blipFill>
        <p:spPr>
          <a:xfrm>
            <a:off x="5658437" y="2122311"/>
            <a:ext cx="6104585" cy="41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Community mobilization meetings since </a:t>
            </a:r>
            <a:r>
              <a:rPr lang="en-CA" dirty="0" err="1" smtClean="0"/>
              <a:t>wk</a:t>
            </a:r>
            <a:r>
              <a:rPr lang="en-CA" dirty="0" smtClean="0"/>
              <a:t>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CA" dirty="0" smtClean="0"/>
              <a:t>Concerns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Meaningful engagement                    </a:t>
            </a:r>
          </a:p>
          <a:p>
            <a:endParaRPr lang="en-CA" sz="2000" dirty="0" smtClean="0"/>
          </a:p>
          <a:p>
            <a:r>
              <a:rPr lang="en-CA" dirty="0" smtClean="0"/>
              <a:t>Stigmatizing imagery</a:t>
            </a:r>
          </a:p>
          <a:p>
            <a:r>
              <a:rPr lang="en-CA" dirty="0" smtClean="0"/>
              <a:t>Risk of stigma in media</a:t>
            </a:r>
          </a:p>
          <a:p>
            <a:r>
              <a:rPr lang="en-CA" dirty="0" smtClean="0"/>
              <a:t>Barrier-free access</a:t>
            </a:r>
          </a:p>
          <a:p>
            <a:r>
              <a:rPr lang="en-CA" dirty="0" smtClean="0"/>
              <a:t>Financial support during isolation</a:t>
            </a:r>
          </a:p>
          <a:p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CA" dirty="0" smtClean="0"/>
              <a:t>Responses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CA" dirty="0" smtClean="0"/>
              <a:t>Municipal, provincial, federal policy-makers as guests</a:t>
            </a:r>
          </a:p>
          <a:p>
            <a:r>
              <a:rPr lang="en-CA" dirty="0" smtClean="0"/>
              <a:t>Image atlas in development</a:t>
            </a:r>
            <a:endParaRPr lang="en-CA" dirty="0"/>
          </a:p>
          <a:p>
            <a:r>
              <a:rPr lang="en-CA" dirty="0" smtClean="0"/>
              <a:t>Community spokespeople</a:t>
            </a:r>
          </a:p>
          <a:p>
            <a:r>
              <a:rPr lang="en-CA" dirty="0" smtClean="0"/>
              <a:t>Walk-in access at vaccine clinics</a:t>
            </a:r>
          </a:p>
          <a:p>
            <a:r>
              <a:rPr lang="en-CA" dirty="0" smtClean="0"/>
              <a:t>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749" y="1398089"/>
            <a:ext cx="8615355" cy="45198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969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>
                <a:hlinkClick r:id="rId4"/>
              </a:rPr>
              <a:t>www.optionslab.ca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>
                <a:hlinkClick r:id="rId5"/>
              </a:rPr>
              <a:t>darrell.tan@gmail.com</a:t>
            </a:r>
            <a:r>
              <a:rPr lang="en-CA" dirty="0" smtClean="0"/>
              <a:t>  </a:t>
            </a:r>
            <a:endParaRPr lang="en-US" dirty="0"/>
          </a:p>
        </p:txBody>
      </p:sp>
      <p:pic>
        <p:nvPicPr>
          <p:cNvPr id="7" name="Picture 2" descr="CIHR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781" y="5138833"/>
            <a:ext cx="2455759" cy="13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ww.providenceresearch.ca/sites/default/files/styles/large/public/field/image/crc%20logo.jpg?itok=Lq1y4ZB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2" y="4911746"/>
            <a:ext cx="24193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7" y="571467"/>
            <a:ext cx="3554269" cy="355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44917" y="571467"/>
            <a:ext cx="698961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 live and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work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on the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traditional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territories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fr-CA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of 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the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Mississaugas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of the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Credit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,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Anishnabeg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, Chippewa,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Haudenosaunee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and </a:t>
            </a:r>
            <a:r>
              <a:rPr kumimoji="0" lang="fr-CA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Wendat</a:t>
            </a:r>
            <a:r>
              <a:rPr kumimoji="0" lang="fr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peoples.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37" y="4354851"/>
            <a:ext cx="5336608" cy="19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Clinical challenges</a:t>
            </a:r>
          </a:p>
          <a:p>
            <a:pPr marL="457200" lvl="1" indent="0">
              <a:buNone/>
            </a:pPr>
            <a:endParaRPr lang="en-CA" sz="3600" dirty="0" smtClean="0"/>
          </a:p>
          <a:p>
            <a:r>
              <a:rPr lang="en-CA" sz="4000" dirty="0" smtClean="0"/>
              <a:t>Health system challenges</a:t>
            </a:r>
          </a:p>
          <a:p>
            <a:endParaRPr lang="en-CA" sz="4000" dirty="0" smtClean="0"/>
          </a:p>
          <a:p>
            <a:r>
              <a:rPr lang="en-CA" sz="4000" dirty="0" smtClean="0"/>
              <a:t>Community concerns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595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4806B0-A6E3-462A-B309-B176B189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95" y="0"/>
            <a:ext cx="10515600" cy="1325563"/>
          </a:xfrm>
        </p:spPr>
        <p:txBody>
          <a:bodyPr/>
          <a:lstStyle/>
          <a:p>
            <a:r>
              <a:rPr lang="en-CA" b="1" dirty="0" smtClean="0"/>
              <a:t>Traditional teaching on natural history</a:t>
            </a:r>
            <a:endParaRPr lang="en-CA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E8776C-7F7C-4807-A1DD-925B8C8CD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74807"/>
              </p:ext>
            </p:extLst>
          </p:nvPr>
        </p:nvGraphicFramePr>
        <p:xfrm>
          <a:off x="996075" y="1178560"/>
          <a:ext cx="100584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13225228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98610498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47668848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66085300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693183827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r>
                        <a:rPr lang="en-CA" sz="2400" dirty="0"/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Incubation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Fever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Rash stage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Recovery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83263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CA" sz="2400" dirty="0"/>
                        <a:t>Timeline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5-21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1-4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2-4 weeks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Days to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547008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CA" sz="2400" dirty="0"/>
                        <a:t>Clinical 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Enanthem, Lymphadenopathy near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Macule → Papule → </a:t>
                      </a:r>
                      <a:r>
                        <a:rPr lang="en-CA" sz="2400" dirty="0" err="1"/>
                        <a:t>Vesicule</a:t>
                      </a:r>
                      <a:r>
                        <a:rPr lang="en-CA" sz="2400" dirty="0"/>
                        <a:t> → Pustule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Crusted and healing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27984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CA" sz="2400" dirty="0"/>
                        <a:t>Infectivity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High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402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87EA-EBE8-4DD9-A0EE-6287A646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Case: </a:t>
            </a:r>
            <a:r>
              <a:rPr lang="en-CA" dirty="0"/>
              <a:t>Man in his 40s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46B590-B8C6-4374-8C96-ABF0BFB80F46}"/>
              </a:ext>
            </a:extLst>
          </p:cNvPr>
          <p:cNvCxnSpPr>
            <a:cxnSpLocks/>
          </p:cNvCxnSpPr>
          <p:nvPr/>
        </p:nvCxnSpPr>
        <p:spPr>
          <a:xfrm>
            <a:off x="1101975" y="3581400"/>
            <a:ext cx="10515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Down 6">
            <a:extLst>
              <a:ext uri="{FF2B5EF4-FFF2-40B4-BE49-F238E27FC236}">
                <a16:creationId xmlns:a16="http://schemas.microsoft.com/office/drawing/2014/main" id="{5DCBC974-91AF-4FCC-B6D5-2B9C13FB1F5B}"/>
              </a:ext>
            </a:extLst>
          </p:cNvPr>
          <p:cNvSpPr/>
          <p:nvPr/>
        </p:nvSpPr>
        <p:spPr>
          <a:xfrm>
            <a:off x="1606399" y="2993607"/>
            <a:ext cx="346366" cy="54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67AB53C-0D11-4A71-84FC-85BFF54E63CC}"/>
              </a:ext>
            </a:extLst>
          </p:cNvPr>
          <p:cNvSpPr/>
          <p:nvPr/>
        </p:nvSpPr>
        <p:spPr>
          <a:xfrm>
            <a:off x="4139625" y="2968207"/>
            <a:ext cx="346366" cy="54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1774A28-6380-4F76-AFE8-687790048963}"/>
              </a:ext>
            </a:extLst>
          </p:cNvPr>
          <p:cNvSpPr/>
          <p:nvPr/>
        </p:nvSpPr>
        <p:spPr>
          <a:xfrm>
            <a:off x="5883375" y="2953559"/>
            <a:ext cx="346366" cy="54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D0343E3-EB70-4625-A553-77CB3B79263F}"/>
              </a:ext>
            </a:extLst>
          </p:cNvPr>
          <p:cNvSpPr/>
          <p:nvPr/>
        </p:nvSpPr>
        <p:spPr>
          <a:xfrm rot="10800000">
            <a:off x="10075607" y="3980351"/>
            <a:ext cx="346366" cy="54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ED7F1B5-E917-4AC3-83B6-78BE9A60A029}"/>
              </a:ext>
            </a:extLst>
          </p:cNvPr>
          <p:cNvSpPr/>
          <p:nvPr/>
        </p:nvSpPr>
        <p:spPr>
          <a:xfrm>
            <a:off x="8149371" y="2325659"/>
            <a:ext cx="346366" cy="1177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192D8FC-7AB4-4866-B803-CEE0BDEE351D}"/>
              </a:ext>
            </a:extLst>
          </p:cNvPr>
          <p:cNvSpPr/>
          <p:nvPr/>
        </p:nvSpPr>
        <p:spPr>
          <a:xfrm>
            <a:off x="8853767" y="2879766"/>
            <a:ext cx="346366" cy="54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3ACAD-8E46-401E-AC8C-A9BCD4D0F75A}"/>
              </a:ext>
            </a:extLst>
          </p:cNvPr>
          <p:cNvSpPr txBox="1"/>
          <p:nvPr/>
        </p:nvSpPr>
        <p:spPr>
          <a:xfrm flipH="1">
            <a:off x="573461" y="1422412"/>
            <a:ext cx="2442636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Sex w new M partner (give &amp; receive oral, rim, </a:t>
            </a:r>
            <a:r>
              <a:rPr lang="en-CA" sz="2200" dirty="0" err="1"/>
              <a:t>insertive</a:t>
            </a:r>
            <a:r>
              <a:rPr lang="en-CA" sz="2200" dirty="0"/>
              <a:t> anal)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56A7DA-9754-4082-97AB-E540F469D7F7}"/>
              </a:ext>
            </a:extLst>
          </p:cNvPr>
          <p:cNvSpPr txBox="1"/>
          <p:nvPr/>
        </p:nvSpPr>
        <p:spPr>
          <a:xfrm flipH="1">
            <a:off x="3703587" y="1435112"/>
            <a:ext cx="1231901" cy="14338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Sex again w same partner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113B6-3345-45AA-96B8-4973FFE8D4E8}"/>
              </a:ext>
            </a:extLst>
          </p:cNvPr>
          <p:cNvSpPr txBox="1"/>
          <p:nvPr/>
        </p:nvSpPr>
        <p:spPr>
          <a:xfrm flipH="1">
            <a:off x="5440608" y="1384388"/>
            <a:ext cx="1231901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“Bumps” on penis, pubic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EF1E0C-8956-423B-8BD3-73A029F6D3E7}"/>
              </a:ext>
            </a:extLst>
          </p:cNvPr>
          <p:cNvSpPr txBox="1"/>
          <p:nvPr/>
        </p:nvSpPr>
        <p:spPr>
          <a:xfrm flipH="1">
            <a:off x="7957047" y="1369343"/>
            <a:ext cx="3286569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Headache, malaise, fever, chills, myalgias, cervical LN,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89FA5-A044-4C8B-B546-F82729390792}"/>
              </a:ext>
            </a:extLst>
          </p:cNvPr>
          <p:cNvSpPr txBox="1"/>
          <p:nvPr/>
        </p:nvSpPr>
        <p:spPr>
          <a:xfrm flipH="1">
            <a:off x="8576280" y="2394484"/>
            <a:ext cx="2754081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Sees </a:t>
            </a:r>
            <a:r>
              <a:rPr lang="en-CA" sz="2200" dirty="0" smtClean="0"/>
              <a:t>Family Physician</a:t>
            </a:r>
            <a:endParaRPr lang="en-CA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0C27A8-AFF3-4E00-82CE-24C38844370F}"/>
              </a:ext>
            </a:extLst>
          </p:cNvPr>
          <p:cNvSpPr txBox="1"/>
          <p:nvPr/>
        </p:nvSpPr>
        <p:spPr>
          <a:xfrm>
            <a:off x="1398962" y="3581400"/>
            <a:ext cx="1034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1">
                    <a:lumMod val="75000"/>
                  </a:schemeClr>
                </a:solidFill>
              </a:rPr>
              <a:t>DAY 0	        		8	   	12     	      14             16         19  	       20  		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FC8636E3-282F-FDA2-8D7D-384947B55E27}"/>
              </a:ext>
            </a:extLst>
          </p:cNvPr>
          <p:cNvSpPr/>
          <p:nvPr/>
        </p:nvSpPr>
        <p:spPr>
          <a:xfrm>
            <a:off x="7258787" y="2923376"/>
            <a:ext cx="346366" cy="54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901B46-4240-CF63-A732-05ECDE134D01}"/>
              </a:ext>
            </a:extLst>
          </p:cNvPr>
          <p:cNvSpPr txBox="1"/>
          <p:nvPr/>
        </p:nvSpPr>
        <p:spPr>
          <a:xfrm flipH="1">
            <a:off x="6833676" y="2090651"/>
            <a:ext cx="1162817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“Bump” on lip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E61018-76D0-58B3-15B6-322C463F19D3}"/>
              </a:ext>
            </a:extLst>
          </p:cNvPr>
          <p:cNvSpPr txBox="1"/>
          <p:nvPr/>
        </p:nvSpPr>
        <p:spPr>
          <a:xfrm flipH="1">
            <a:off x="9600331" y="4670073"/>
            <a:ext cx="1643285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200" dirty="0"/>
              <a:t>Seen by ID</a:t>
            </a:r>
          </a:p>
        </p:txBody>
      </p:sp>
    </p:spTree>
    <p:extLst>
      <p:ext uri="{BB962C8B-B14F-4D97-AF65-F5344CB8AC3E}">
        <p14:creationId xmlns:p14="http://schemas.microsoft.com/office/powerpoint/2010/main" val="5326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A668-68B6-480A-928E-76D64903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Family Physician </a:t>
            </a:r>
            <a:r>
              <a:rPr lang="en-CA" dirty="0"/>
              <a:t>assessment day 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4815D-AD21-40A3-A737-8B52608C6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18185"/>
            <a:ext cx="10515600" cy="1560483"/>
          </a:xfrm>
        </p:spPr>
        <p:txBody>
          <a:bodyPr>
            <a:normAutofit/>
          </a:bodyPr>
          <a:lstStyle/>
          <a:p>
            <a:r>
              <a:rPr lang="en-CA" dirty="0" smtClean="0"/>
              <a:t>Differential diagnosis: HSV-1 or 2, syphilis</a:t>
            </a:r>
          </a:p>
          <a:p>
            <a:r>
              <a:rPr lang="en-CA" dirty="0" smtClean="0"/>
              <a:t>Diagnostic specimens collected but held back in microbiology lab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t="37832" r="30142" b="27976"/>
          <a:stretch/>
        </p:blipFill>
        <p:spPr>
          <a:xfrm rot="21600000">
            <a:off x="4195483" y="1788389"/>
            <a:ext cx="3702114" cy="2778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6" t="18585" r="14987" b="44997"/>
          <a:stretch/>
        </p:blipFill>
        <p:spPr>
          <a:xfrm>
            <a:off x="8036235" y="1788389"/>
            <a:ext cx="2887400" cy="2778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t="18234" r="33921" b="39397"/>
          <a:stretch/>
        </p:blipFill>
        <p:spPr>
          <a:xfrm rot="21600000">
            <a:off x="905435" y="1778581"/>
            <a:ext cx="3151410" cy="2791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7862" y="6049107"/>
            <a:ext cx="329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Photos courtesy of Dr S Jaeranny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ID physician assessment day 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Challenges identifying negative pressure isolation room for assessment</a:t>
            </a:r>
          </a:p>
          <a:p>
            <a:endParaRPr lang="en-CA" dirty="0" smtClean="0"/>
          </a:p>
          <a:p>
            <a:r>
              <a:rPr lang="en-CA" dirty="0" smtClean="0"/>
              <a:t>Clinical evolution atypical: new lesions at multiple stages of evolution</a:t>
            </a:r>
          </a:p>
          <a:p>
            <a:endParaRPr lang="en-CA" dirty="0"/>
          </a:p>
          <a:p>
            <a:r>
              <a:rPr lang="en-CA" dirty="0" smtClean="0"/>
              <a:t>Diagnostic delay due to biosafety considerations in lab: challenges in ruling out other STIs, role of empiric therapy (</a:t>
            </a:r>
            <a:r>
              <a:rPr lang="en-CA" dirty="0" err="1" smtClean="0"/>
              <a:t>eg</a:t>
            </a:r>
            <a:r>
              <a:rPr lang="en-CA" dirty="0" smtClean="0"/>
              <a:t>. </a:t>
            </a:r>
            <a:r>
              <a:rPr lang="en-CA" dirty="0" err="1" smtClean="0"/>
              <a:t>benzathine</a:t>
            </a:r>
            <a:r>
              <a:rPr lang="en-CA" dirty="0" smtClean="0"/>
              <a:t> penicillin)</a:t>
            </a:r>
          </a:p>
          <a:p>
            <a:endParaRPr lang="en-CA" dirty="0"/>
          </a:p>
          <a:p>
            <a:r>
              <a:rPr lang="en-CA" dirty="0" smtClean="0"/>
              <a:t>Patient voiced concerns about paying rent given need for isolation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Evolution of rash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045A879-111C-42F3-831D-F755BFD32A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0283"/>
          <a:stretch/>
        </p:blipFill>
        <p:spPr>
          <a:xfrm rot="5400000">
            <a:off x="5028467" y="1385626"/>
            <a:ext cx="2836914" cy="3419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99E2A-6108-4090-8487-25236AFF9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42263" b="2905"/>
          <a:stretch/>
        </p:blipFill>
        <p:spPr>
          <a:xfrm rot="5400000">
            <a:off x="1277191" y="1251697"/>
            <a:ext cx="2808926" cy="3686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7F16F-6891-AD1C-8A0B-31D20EA93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9" r="20312" b="14843"/>
          <a:stretch/>
        </p:blipFill>
        <p:spPr>
          <a:xfrm rot="16200000">
            <a:off x="2891222" y="2593731"/>
            <a:ext cx="1764321" cy="5829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CBA60-8EFD-3741-9D63-EAFBB0102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14" t="35170" r="45885" b="33801"/>
          <a:stretch/>
        </p:blipFill>
        <p:spPr>
          <a:xfrm>
            <a:off x="8374937" y="1705706"/>
            <a:ext cx="2756123" cy="2764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BE12F-A953-7005-CA28-DCC957F645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 t="46769" r="24111" b="37087"/>
          <a:stretch/>
        </p:blipFill>
        <p:spPr>
          <a:xfrm rot="10800000">
            <a:off x="7051136" y="4620181"/>
            <a:ext cx="3582630" cy="17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803" y="252663"/>
            <a:ext cx="7464392" cy="635267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67154" y="4659923"/>
            <a:ext cx="13966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476</Words>
  <Application>Microsoft Office PowerPoint</Application>
  <PresentationFormat>Widescreen</PresentationFormat>
  <Paragraphs>115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Early Experience with Monkeypox</vt:lpstr>
      <vt:lpstr>PowerPoint Presentation</vt:lpstr>
      <vt:lpstr>Outline</vt:lpstr>
      <vt:lpstr>Traditional teaching on natural history</vt:lpstr>
      <vt:lpstr>Case: Man in his 40s</vt:lpstr>
      <vt:lpstr>Family Physician assessment day 19</vt:lpstr>
      <vt:lpstr>ID physician assessment day 20</vt:lpstr>
      <vt:lpstr>Evolution of rash</vt:lpstr>
      <vt:lpstr>PowerPoint Presentation</vt:lpstr>
      <vt:lpstr>Clinical challenges</vt:lpstr>
      <vt:lpstr>Health system capacity</vt:lpstr>
      <vt:lpstr>Health system challenges</vt:lpstr>
      <vt:lpstr>PowerPoint Presentation</vt:lpstr>
      <vt:lpstr>Community mobilization meetings since wk 1</vt:lpstr>
      <vt:lpstr>www.optionslab.ca darrell.tan@gmail.com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prepared for Monkeypox</dc:title>
  <dc:creator>Jerome</dc:creator>
  <cp:lastModifiedBy>Darrell Tan</cp:lastModifiedBy>
  <cp:revision>50</cp:revision>
  <dcterms:created xsi:type="dcterms:W3CDTF">2022-05-19T12:58:55Z</dcterms:created>
  <dcterms:modified xsi:type="dcterms:W3CDTF">2022-06-21T01:22:21Z</dcterms:modified>
</cp:coreProperties>
</file>