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64" r:id="rId5"/>
  </p:sldMasterIdLst>
  <p:notesMasterIdLst>
    <p:notesMasterId r:id="rId19"/>
  </p:notesMasterIdLst>
  <p:sldIdLst>
    <p:sldId id="1374" r:id="rId6"/>
    <p:sldId id="1386" r:id="rId7"/>
    <p:sldId id="1388" r:id="rId8"/>
    <p:sldId id="1376" r:id="rId9"/>
    <p:sldId id="1382" r:id="rId10"/>
    <p:sldId id="1375" r:id="rId11"/>
    <p:sldId id="1380" r:id="rId12"/>
    <p:sldId id="1384" r:id="rId13"/>
    <p:sldId id="1383" r:id="rId14"/>
    <p:sldId id="1378" r:id="rId15"/>
    <p:sldId id="1377" r:id="rId16"/>
    <p:sldId id="1389" r:id="rId17"/>
    <p:sldId id="138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6" autoAdjust="0"/>
    <p:restoredTop sz="94694" autoAdjust="0"/>
  </p:normalViewPr>
  <p:slideViewPr>
    <p:cSldViewPr snapToGrid="0">
      <p:cViewPr varScale="1">
        <p:scale>
          <a:sx n="84" d="100"/>
          <a:sy n="84" d="100"/>
        </p:scale>
        <p:origin x="106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D5A3B-353C-D444-9B98-6B6953771B5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62378-4D93-1E47-B106-9C6DDE80647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6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mbre pone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 hasCustomPrompt="1"/>
          </p:nvPr>
        </p:nvSpPr>
        <p:spPr>
          <a:xfrm>
            <a:off x="609600" y="3200400"/>
            <a:ext cx="10972800" cy="1219200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187892"/>
                </a:solidFill>
              </a:defRPr>
            </a:lvl1pPr>
          </a:lstStyle>
          <a:p>
            <a:r>
              <a:rPr lang="en-US" dirty="0"/>
              <a:t>Title of presentation</a:t>
            </a:r>
            <a:endParaRPr lang="es-AR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4648200"/>
            <a:ext cx="10972800" cy="381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200" b="1">
                <a:solidFill>
                  <a:srgbClr val="187892"/>
                </a:solidFill>
              </a:defRPr>
            </a:lvl1pPr>
          </a:lstStyle>
          <a:p>
            <a:pPr lvl="0"/>
            <a:r>
              <a:rPr lang="es-AR" dirty="0" err="1"/>
              <a:t>Name</a:t>
            </a:r>
            <a:r>
              <a:rPr lang="es-AR" dirty="0"/>
              <a:t> of </a:t>
            </a:r>
            <a:r>
              <a:rPr lang="es-AR" dirty="0" err="1"/>
              <a:t>the</a:t>
            </a:r>
            <a:r>
              <a:rPr lang="es-AR" dirty="0"/>
              <a:t> speaker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5064034"/>
            <a:ext cx="10972800" cy="346166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rgbClr val="187892"/>
                </a:solidFill>
              </a:defRPr>
            </a:lvl1pPr>
          </a:lstStyle>
          <a:p>
            <a:pPr lvl="0"/>
            <a:r>
              <a:rPr lang="es-AR" dirty="0" err="1"/>
              <a:t>Institution</a:t>
            </a:r>
            <a:endParaRPr lang="es-A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5436326"/>
            <a:ext cx="10972800" cy="346166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rgbClr val="187892"/>
                </a:solidFill>
              </a:defRPr>
            </a:lvl1pPr>
          </a:lstStyle>
          <a:p>
            <a:pPr lvl="0"/>
            <a:r>
              <a:rPr lang="es-AR" dirty="0"/>
              <a:t>Country</a:t>
            </a:r>
          </a:p>
        </p:txBody>
      </p:sp>
    </p:spTree>
    <p:extLst>
      <p:ext uri="{BB962C8B-B14F-4D97-AF65-F5344CB8AC3E}">
        <p14:creationId xmlns:p14="http://schemas.microsoft.com/office/powerpoint/2010/main" val="3874341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18789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AR" dirty="0"/>
          </a:p>
        </p:txBody>
      </p:sp>
      <p:sp>
        <p:nvSpPr>
          <p:cNvPr id="5" name="11 Marcador de gráfico"/>
          <p:cNvSpPr>
            <a:spLocks noGrp="1"/>
          </p:cNvSpPr>
          <p:nvPr>
            <p:ph type="chart" sz="quarter" idx="11"/>
          </p:nvPr>
        </p:nvSpPr>
        <p:spPr>
          <a:xfrm>
            <a:off x="6404335" y="2362200"/>
            <a:ext cx="5181600" cy="3962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87892"/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711200" y="2362200"/>
            <a:ext cx="5181600" cy="3962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87892"/>
                </a:solidFill>
              </a:defRPr>
            </a:lvl1pPr>
            <a:lvl2pPr>
              <a:defRPr>
                <a:solidFill>
                  <a:srgbClr val="187892"/>
                </a:solidFill>
              </a:defRPr>
            </a:lvl2pPr>
            <a:lvl3pPr>
              <a:defRPr>
                <a:solidFill>
                  <a:srgbClr val="187892"/>
                </a:solidFill>
              </a:defRPr>
            </a:lvl3pPr>
            <a:lvl4pPr>
              <a:defRPr>
                <a:solidFill>
                  <a:srgbClr val="187892"/>
                </a:solidFill>
              </a:defRPr>
            </a:lvl4pPr>
            <a:lvl5pPr>
              <a:defRPr>
                <a:solidFill>
                  <a:srgbClr val="18789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5493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18789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AR" dirty="0"/>
          </a:p>
        </p:txBody>
      </p:sp>
      <p:sp>
        <p:nvSpPr>
          <p:cNvPr id="5" name="4 Marcador de tabla"/>
          <p:cNvSpPr>
            <a:spLocks noGrp="1"/>
          </p:cNvSpPr>
          <p:nvPr>
            <p:ph type="tbl" sz="quarter" idx="10"/>
          </p:nvPr>
        </p:nvSpPr>
        <p:spPr>
          <a:xfrm>
            <a:off x="609600" y="2286000"/>
            <a:ext cx="52832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87892"/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4" name="4 Marcador de tabla"/>
          <p:cNvSpPr>
            <a:spLocks noGrp="1"/>
          </p:cNvSpPr>
          <p:nvPr>
            <p:ph type="tbl" sz="quarter" idx="11"/>
          </p:nvPr>
        </p:nvSpPr>
        <p:spPr>
          <a:xfrm>
            <a:off x="6323937" y="2286000"/>
            <a:ext cx="52832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87892"/>
                </a:solidFill>
              </a:defRPr>
            </a:lvl1pPr>
          </a:lstStyle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95371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18789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AR" dirty="0"/>
          </a:p>
        </p:txBody>
      </p:sp>
      <p:sp>
        <p:nvSpPr>
          <p:cNvPr id="4" name="4 Marcador de tabla"/>
          <p:cNvSpPr>
            <a:spLocks noGrp="1"/>
          </p:cNvSpPr>
          <p:nvPr>
            <p:ph type="tbl" sz="quarter" idx="11"/>
          </p:nvPr>
        </p:nvSpPr>
        <p:spPr>
          <a:xfrm>
            <a:off x="6323937" y="2286000"/>
            <a:ext cx="52832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87892"/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609600" y="2286000"/>
            <a:ext cx="52832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87892"/>
                </a:solidFill>
              </a:defRPr>
            </a:lvl1pPr>
            <a:lvl2pPr>
              <a:defRPr>
                <a:solidFill>
                  <a:srgbClr val="187892"/>
                </a:solidFill>
              </a:defRPr>
            </a:lvl2pPr>
            <a:lvl3pPr>
              <a:defRPr>
                <a:solidFill>
                  <a:srgbClr val="187892"/>
                </a:solidFill>
              </a:defRPr>
            </a:lvl3pPr>
            <a:lvl4pPr>
              <a:defRPr>
                <a:solidFill>
                  <a:srgbClr val="187892"/>
                </a:solidFill>
              </a:defRPr>
            </a:lvl4pPr>
            <a:lvl5pPr>
              <a:defRPr>
                <a:solidFill>
                  <a:srgbClr val="18789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07728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6512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y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18789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/>
              <a:t>Haga clic para agregar el título</a:t>
            </a:r>
            <a:endParaRPr lang="es-A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362200"/>
            <a:ext cx="10972800" cy="381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87892"/>
                </a:solidFill>
              </a:defRPr>
            </a:lvl1pPr>
            <a:lvl2pPr>
              <a:defRPr>
                <a:solidFill>
                  <a:srgbClr val="187892"/>
                </a:solidFill>
              </a:defRPr>
            </a:lvl2pPr>
            <a:lvl3pPr>
              <a:defRPr>
                <a:solidFill>
                  <a:srgbClr val="187892"/>
                </a:solidFill>
              </a:defRPr>
            </a:lvl3pPr>
            <a:lvl4pPr>
              <a:defRPr>
                <a:solidFill>
                  <a:srgbClr val="187892"/>
                </a:solidFill>
              </a:defRPr>
            </a:lvl4pPr>
            <a:lvl5pPr>
              <a:defRPr>
                <a:solidFill>
                  <a:srgbClr val="187892"/>
                </a:solidFill>
              </a:defRPr>
            </a:lvl5pPr>
          </a:lstStyle>
          <a:p>
            <a:pPr lvl="0"/>
            <a:r>
              <a:rPr lang="es-ES" dirty="0"/>
              <a:t>Haga clic para agregar texto 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7533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rgbClr val="18789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A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362200"/>
            <a:ext cx="10972800" cy="3962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187892"/>
                </a:solidFill>
              </a:defRPr>
            </a:lvl1pPr>
            <a:lvl2pPr>
              <a:defRPr>
                <a:solidFill>
                  <a:srgbClr val="187892"/>
                </a:solidFill>
              </a:defRPr>
            </a:lvl2pPr>
            <a:lvl3pPr>
              <a:defRPr>
                <a:solidFill>
                  <a:srgbClr val="187892"/>
                </a:solidFill>
              </a:defRPr>
            </a:lvl3pPr>
            <a:lvl4pPr>
              <a:defRPr>
                <a:solidFill>
                  <a:srgbClr val="187892"/>
                </a:solidFill>
              </a:defRPr>
            </a:lvl4pPr>
            <a:lvl5pPr>
              <a:defRPr>
                <a:solidFill>
                  <a:srgbClr val="187892"/>
                </a:solidFill>
              </a:defRPr>
            </a:lvl5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0014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18789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A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362200"/>
            <a:ext cx="10972800" cy="3962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87892"/>
                </a:solidFill>
              </a:defRPr>
            </a:lvl1pPr>
            <a:lvl2pPr>
              <a:defRPr>
                <a:solidFill>
                  <a:srgbClr val="187892"/>
                </a:solidFill>
              </a:defRPr>
            </a:lvl2pPr>
            <a:lvl3pPr>
              <a:defRPr>
                <a:solidFill>
                  <a:srgbClr val="187892"/>
                </a:solidFill>
              </a:defRPr>
            </a:lvl3pPr>
            <a:lvl4pPr>
              <a:defRPr>
                <a:solidFill>
                  <a:srgbClr val="187892"/>
                </a:solidFill>
              </a:defRPr>
            </a:lvl4pPr>
            <a:lvl5pPr>
              <a:defRPr>
                <a:solidFill>
                  <a:srgbClr val="187892"/>
                </a:solidFill>
              </a:defRPr>
            </a:lvl5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2561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18789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AR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609600" y="2362200"/>
            <a:ext cx="10972800" cy="3886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87892"/>
                </a:solidFill>
              </a:defRPr>
            </a:lvl1pPr>
            <a:lvl2pPr>
              <a:defRPr>
                <a:solidFill>
                  <a:srgbClr val="187892"/>
                </a:solidFill>
              </a:defRPr>
            </a:lvl2pPr>
            <a:lvl3pPr>
              <a:defRPr>
                <a:solidFill>
                  <a:srgbClr val="187892"/>
                </a:solidFill>
              </a:defRPr>
            </a:lvl3pPr>
            <a:lvl4pPr>
              <a:defRPr>
                <a:solidFill>
                  <a:srgbClr val="187892"/>
                </a:solidFill>
              </a:defRPr>
            </a:lvl4pPr>
            <a:lvl5pPr>
              <a:defRPr>
                <a:solidFill>
                  <a:srgbClr val="18789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2351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18789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AR" dirty="0"/>
          </a:p>
        </p:txBody>
      </p:sp>
      <p:sp>
        <p:nvSpPr>
          <p:cNvPr id="12" name="11 Marcador de gráfico"/>
          <p:cNvSpPr>
            <a:spLocks noGrp="1"/>
          </p:cNvSpPr>
          <p:nvPr>
            <p:ph type="chart" sz="quarter" idx="10"/>
          </p:nvPr>
        </p:nvSpPr>
        <p:spPr>
          <a:xfrm>
            <a:off x="711200" y="2362200"/>
            <a:ext cx="10871200" cy="3962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87892"/>
                </a:solidFill>
              </a:defRPr>
            </a:lvl1pPr>
          </a:lstStyle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90857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18789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AR" dirty="0"/>
          </a:p>
        </p:txBody>
      </p:sp>
      <p:sp>
        <p:nvSpPr>
          <p:cNvPr id="5" name="4 Marcador de tabla"/>
          <p:cNvSpPr>
            <a:spLocks noGrp="1"/>
          </p:cNvSpPr>
          <p:nvPr>
            <p:ph type="tbl" sz="quarter" idx="10"/>
          </p:nvPr>
        </p:nvSpPr>
        <p:spPr>
          <a:xfrm>
            <a:off x="609600" y="2286000"/>
            <a:ext cx="109728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87892"/>
                </a:solidFill>
              </a:defRPr>
            </a:lvl1pPr>
          </a:lstStyle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8002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martArt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18789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AR" dirty="0"/>
          </a:p>
        </p:txBody>
      </p:sp>
      <p:sp>
        <p:nvSpPr>
          <p:cNvPr id="4" name="3 Marcador de SmartArt"/>
          <p:cNvSpPr>
            <a:spLocks noGrp="1"/>
          </p:cNvSpPr>
          <p:nvPr>
            <p:ph type="dgm" sz="quarter" idx="11"/>
          </p:nvPr>
        </p:nvSpPr>
        <p:spPr>
          <a:xfrm>
            <a:off x="609600" y="2438400"/>
            <a:ext cx="11074400" cy="419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87892"/>
                </a:solidFill>
              </a:defRPr>
            </a:lvl1pPr>
          </a:lstStyle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21353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18789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A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609600" y="2362200"/>
            <a:ext cx="5384800" cy="3962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87892"/>
                </a:solidFill>
              </a:defRPr>
            </a:lvl1pPr>
            <a:lvl2pPr>
              <a:defRPr>
                <a:solidFill>
                  <a:srgbClr val="187892"/>
                </a:solidFill>
              </a:defRPr>
            </a:lvl2pPr>
            <a:lvl3pPr>
              <a:defRPr>
                <a:solidFill>
                  <a:srgbClr val="187892"/>
                </a:solidFill>
              </a:defRPr>
            </a:lvl3pPr>
            <a:lvl4pPr>
              <a:defRPr>
                <a:solidFill>
                  <a:srgbClr val="187892"/>
                </a:solidFill>
              </a:defRPr>
            </a:lvl4pPr>
            <a:lvl5pPr>
              <a:defRPr>
                <a:solidFill>
                  <a:srgbClr val="18789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AR" dirty="0"/>
          </a:p>
        </p:txBody>
      </p:sp>
      <p:sp>
        <p:nvSpPr>
          <p:cNvPr id="11" name="Content Placeholder 8"/>
          <p:cNvSpPr>
            <a:spLocks noGrp="1"/>
          </p:cNvSpPr>
          <p:nvPr>
            <p:ph sz="quarter" idx="13"/>
          </p:nvPr>
        </p:nvSpPr>
        <p:spPr>
          <a:xfrm>
            <a:off x="6207319" y="2362200"/>
            <a:ext cx="5384800" cy="3962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87892"/>
                </a:solidFill>
              </a:defRPr>
            </a:lvl1pPr>
            <a:lvl2pPr>
              <a:defRPr>
                <a:solidFill>
                  <a:srgbClr val="187892"/>
                </a:solidFill>
              </a:defRPr>
            </a:lvl2pPr>
            <a:lvl3pPr>
              <a:defRPr>
                <a:solidFill>
                  <a:srgbClr val="187892"/>
                </a:solidFill>
              </a:defRPr>
            </a:lvl3pPr>
            <a:lvl4pPr>
              <a:defRPr>
                <a:solidFill>
                  <a:srgbClr val="187892"/>
                </a:solidFill>
              </a:defRPr>
            </a:lvl4pPr>
            <a:lvl5pPr>
              <a:defRPr>
                <a:solidFill>
                  <a:srgbClr val="18789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2084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18789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AR" dirty="0"/>
          </a:p>
        </p:txBody>
      </p:sp>
      <p:sp>
        <p:nvSpPr>
          <p:cNvPr id="4" name="11 Marcador de gráfico"/>
          <p:cNvSpPr>
            <a:spLocks noGrp="1"/>
          </p:cNvSpPr>
          <p:nvPr>
            <p:ph type="chart" sz="quarter" idx="10"/>
          </p:nvPr>
        </p:nvSpPr>
        <p:spPr>
          <a:xfrm>
            <a:off x="711200" y="2362200"/>
            <a:ext cx="5181600" cy="3962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87892"/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5" name="11 Marcador de gráfico"/>
          <p:cNvSpPr>
            <a:spLocks noGrp="1"/>
          </p:cNvSpPr>
          <p:nvPr>
            <p:ph type="chart" sz="quarter" idx="11"/>
          </p:nvPr>
        </p:nvSpPr>
        <p:spPr>
          <a:xfrm>
            <a:off x="6404335" y="2362200"/>
            <a:ext cx="5181600" cy="3962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87892"/>
                </a:solidFill>
              </a:defRPr>
            </a:lvl1pPr>
          </a:lstStyle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7444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>
            <a:off x="0" y="0"/>
            <a:ext cx="12192000" cy="3124800"/>
          </a:xfrm>
          <a:prstGeom prst="rect">
            <a:avLst/>
          </a:prstGeom>
          <a:solidFill>
            <a:srgbClr val="E35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800" u="sng" dirty="0"/>
          </a:p>
        </p:txBody>
      </p:sp>
      <p:pic>
        <p:nvPicPr>
          <p:cNvPr id="12" name="11 Imagen"/>
          <p:cNvPicPr>
            <a:picLocks noChangeAspect="1"/>
          </p:cNvPicPr>
          <p:nvPr userDrawn="1"/>
        </p:nvPicPr>
        <p:blipFill>
          <a:blip r:embed="rId3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155" y="228600"/>
            <a:ext cx="1800080" cy="1447420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0" y="1704682"/>
            <a:ext cx="4319704" cy="1341848"/>
          </a:xfrm>
          <a:prstGeom prst="rect">
            <a:avLst/>
          </a:prstGeom>
        </p:spPr>
      </p:pic>
      <p:sp>
        <p:nvSpPr>
          <p:cNvPr id="16" name="15 CuadroTexto"/>
          <p:cNvSpPr txBox="1"/>
          <p:nvPr userDrawn="1"/>
        </p:nvSpPr>
        <p:spPr>
          <a:xfrm>
            <a:off x="5791200" y="1884863"/>
            <a:ext cx="4978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300" b="1" dirty="0">
                <a:solidFill>
                  <a:schemeClr val="bg1"/>
                </a:solidFill>
              </a:rPr>
              <a:t>IN THE AMERICAS</a:t>
            </a:r>
          </a:p>
        </p:txBody>
      </p:sp>
      <p:pic>
        <p:nvPicPr>
          <p:cNvPr id="13" name="13 Imagen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805" y="6268908"/>
            <a:ext cx="2946393" cy="36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5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>
            <a:endCxn id="12" idx="1"/>
          </p:cNvCxnSpPr>
          <p:nvPr userDrawn="1"/>
        </p:nvCxnSpPr>
        <p:spPr>
          <a:xfrm flipV="1">
            <a:off x="0" y="785300"/>
            <a:ext cx="4826000" cy="14560"/>
          </a:xfrm>
          <a:prstGeom prst="line">
            <a:avLst/>
          </a:prstGeom>
          <a:ln w="28575">
            <a:solidFill>
              <a:srgbClr val="E351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1 Imagen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9902" y="40987"/>
            <a:ext cx="1892199" cy="594970"/>
          </a:xfrm>
          <a:prstGeom prst="rect">
            <a:avLst/>
          </a:prstGeom>
        </p:spPr>
      </p:pic>
      <p:sp>
        <p:nvSpPr>
          <p:cNvPr id="12" name="11 CuadroTexto"/>
          <p:cNvSpPr txBox="1"/>
          <p:nvPr userDrawn="1"/>
        </p:nvSpPr>
        <p:spPr>
          <a:xfrm>
            <a:off x="4826000" y="616023"/>
            <a:ext cx="25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>
                <a:solidFill>
                  <a:srgbClr val="E3515B"/>
                </a:solidFill>
              </a:rPr>
              <a:t>IN THE AMERICAS</a:t>
            </a:r>
          </a:p>
        </p:txBody>
      </p:sp>
      <p:pic>
        <p:nvPicPr>
          <p:cNvPr id="17" name="16 Imagen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469" y="6400422"/>
            <a:ext cx="2813065" cy="344179"/>
          </a:xfrm>
          <a:prstGeom prst="rect">
            <a:avLst/>
          </a:prstGeom>
        </p:spPr>
      </p:pic>
      <p:cxnSp>
        <p:nvCxnSpPr>
          <p:cNvPr id="13" name="12 Conector recto"/>
          <p:cNvCxnSpPr/>
          <p:nvPr userDrawn="1"/>
        </p:nvCxnSpPr>
        <p:spPr>
          <a:xfrm flipV="1">
            <a:off x="7382005" y="785300"/>
            <a:ext cx="4826000" cy="14560"/>
          </a:xfrm>
          <a:prstGeom prst="line">
            <a:avLst/>
          </a:prstGeom>
          <a:ln w="28575">
            <a:solidFill>
              <a:srgbClr val="E351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66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70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DFFC089-AD43-664E-A969-CFBCD9DE65B1}"/>
              </a:ext>
            </a:extLst>
          </p:cNvPr>
          <p:cNvSpPr/>
          <p:nvPr/>
        </p:nvSpPr>
        <p:spPr>
          <a:xfrm>
            <a:off x="2769476" y="3795333"/>
            <a:ext cx="64008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800" b="1" dirty="0">
                <a:solidFill>
                  <a:srgbClr val="187892"/>
                </a:solidFill>
                <a:latin typeface="+mj-lt"/>
                <a:ea typeface="+mj-ea"/>
                <a:cs typeface="+mj-cs"/>
              </a:rPr>
              <a:t>Iniciativa HEARTS en </a:t>
            </a:r>
            <a:r>
              <a:rPr lang="es-ES" sz="6000" b="1" dirty="0" smtClean="0">
                <a:solidFill>
                  <a:srgbClr val="187892"/>
                </a:solidFill>
                <a:latin typeface="+mj-lt"/>
                <a:ea typeface="+mj-ea"/>
                <a:cs typeface="+mj-cs"/>
              </a:rPr>
              <a:t>PANAMÁ</a:t>
            </a:r>
            <a:r>
              <a:rPr lang="es-ES" sz="6000" dirty="0">
                <a:solidFill>
                  <a:srgbClr val="187892"/>
                </a:solidFill>
                <a:latin typeface="+mj-lt"/>
                <a:ea typeface="+mj-ea"/>
                <a:cs typeface="+mj-cs"/>
              </a:rPr>
              <a:t/>
            </a:r>
            <a:br>
              <a:rPr lang="es-ES" sz="6000" dirty="0">
                <a:solidFill>
                  <a:srgbClr val="187892"/>
                </a:solidFill>
                <a:latin typeface="+mj-lt"/>
                <a:ea typeface="+mj-ea"/>
                <a:cs typeface="+mj-cs"/>
              </a:rPr>
            </a:br>
            <a:endParaRPr lang="en-US" dirty="0">
              <a:latin typeface="+mj-lt"/>
            </a:endParaRP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xmlns="" id="{416F5E7D-854D-3240-AD02-21881D771F0C}"/>
              </a:ext>
            </a:extLst>
          </p:cNvPr>
          <p:cNvSpPr txBox="1">
            <a:spLocks/>
          </p:cNvSpPr>
          <p:nvPr/>
        </p:nvSpPr>
        <p:spPr>
          <a:xfrm>
            <a:off x="1981200" y="5728138"/>
            <a:ext cx="8229600" cy="381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18789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18789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18789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18789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18789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AR" sz="2000"/>
              <a:t>Junio </a:t>
            </a:r>
            <a:r>
              <a:rPr lang="es-AR" sz="2000" smtClean="0"/>
              <a:t>28, </a:t>
            </a:r>
            <a:r>
              <a:rPr lang="es-AR" sz="2000" dirty="0"/>
              <a:t>2021</a:t>
            </a:r>
          </a:p>
        </p:txBody>
      </p:sp>
      <p:pic>
        <p:nvPicPr>
          <p:cNvPr id="15" name="Picture 14" descr="Text&#10;&#10;Description automatically generated with medium confidence">
            <a:extLst>
              <a:ext uri="{FF2B5EF4-FFF2-40B4-BE49-F238E27FC236}">
                <a16:creationId xmlns:a16="http://schemas.microsoft.com/office/drawing/2014/main" xmlns="" id="{3A4E3571-1A94-E04C-9828-87725C509E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66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7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ACE450-6C2A-4C62-B780-AC24EB3DB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57555"/>
            <a:ext cx="10972800" cy="643890"/>
          </a:xfrm>
        </p:spPr>
        <p:txBody>
          <a:bodyPr/>
          <a:lstStyle/>
          <a:p>
            <a:r>
              <a:rPr lang="es-419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Qué desafíos se vislumbran y soluciones propuestas </a:t>
            </a:r>
            <a:endParaRPr lang="en-US" sz="3200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PA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239319"/>
              </p:ext>
            </p:extLst>
          </p:nvPr>
        </p:nvGraphicFramePr>
        <p:xfrm>
          <a:off x="123825" y="1284605"/>
          <a:ext cx="11944350" cy="50927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358002"/>
                <a:gridCol w="6586348"/>
              </a:tblGrid>
              <a:tr h="204912">
                <a:tc>
                  <a:txBody>
                    <a:bodyPr/>
                    <a:lstStyle/>
                    <a:p>
                      <a:pPr marR="118745" indent="633095"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bg1"/>
                          </a:solidFill>
                          <a:effectLst/>
                        </a:rPr>
                        <a:t>RIESGO/ PRESUNTO</a:t>
                      </a:r>
                      <a:endParaRPr lang="es-PA" sz="28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R="118745" indent="633095"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bg1"/>
                          </a:solidFill>
                          <a:effectLst/>
                        </a:rPr>
                        <a:t>ESTRATEGIA DE MITIGACIÓN</a:t>
                      </a:r>
                      <a:endParaRPr lang="es-PA" sz="28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</a:tr>
              <a:tr h="204912">
                <a:tc>
                  <a:txBody>
                    <a:bodyPr/>
                    <a:lstStyle/>
                    <a:p>
                      <a:pPr marR="118745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s-PA" sz="2000" dirty="0">
                          <a:solidFill>
                            <a:schemeClr val="tx1"/>
                          </a:solidFill>
                          <a:effectLst/>
                        </a:rPr>
                        <a:t>Segmentación del sistema de </a:t>
                      </a:r>
                      <a:r>
                        <a:rPr lang="es-PA" sz="2000" dirty="0" smtClean="0">
                          <a:solidFill>
                            <a:schemeClr val="tx1"/>
                          </a:solidFill>
                          <a:effectLst/>
                        </a:rPr>
                        <a:t>salud  </a:t>
                      </a:r>
                      <a:r>
                        <a:rPr lang="es-PA" sz="20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s-PA" sz="2000" dirty="0" smtClean="0">
                          <a:solidFill>
                            <a:schemeClr val="tx1"/>
                          </a:solidFill>
                          <a:effectLst/>
                        </a:rPr>
                        <a:t>MINSA/CSS</a:t>
                      </a:r>
                      <a:r>
                        <a:rPr lang="es-PA" sz="20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PA" sz="2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4305" marR="118745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s-PA" sz="2000" dirty="0">
                          <a:solidFill>
                            <a:schemeClr val="tx1"/>
                          </a:solidFill>
                          <a:effectLst/>
                        </a:rPr>
                        <a:t>Mejorar la comunicación entre </a:t>
                      </a:r>
                      <a:r>
                        <a:rPr lang="es-PA" sz="2000" dirty="0" smtClean="0">
                          <a:solidFill>
                            <a:schemeClr val="tx1"/>
                          </a:solidFill>
                          <a:effectLst/>
                        </a:rPr>
                        <a:t>ambas </a:t>
                      </a:r>
                      <a:r>
                        <a:rPr lang="es-PA" sz="2000" dirty="0">
                          <a:solidFill>
                            <a:schemeClr val="tx1"/>
                          </a:solidFill>
                          <a:effectLst/>
                        </a:rPr>
                        <a:t>instituciones</a:t>
                      </a:r>
                      <a:endParaRPr lang="es-PA" sz="36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09823">
                <a:tc>
                  <a:txBody>
                    <a:bodyPr/>
                    <a:lstStyle/>
                    <a:p>
                      <a:pPr marR="118745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PA" sz="2000" dirty="0" smtClean="0">
                          <a:solidFill>
                            <a:schemeClr val="bg1"/>
                          </a:solidFill>
                          <a:effectLst/>
                        </a:rPr>
                        <a:t>Existencia </a:t>
                      </a:r>
                      <a:r>
                        <a:rPr lang="es-PA" sz="2000" dirty="0">
                          <a:solidFill>
                            <a:schemeClr val="bg1"/>
                          </a:solidFill>
                          <a:effectLst/>
                        </a:rPr>
                        <a:t>de organizaciones </a:t>
                      </a:r>
                      <a:r>
                        <a:rPr lang="es-PA" sz="2000" dirty="0" smtClean="0">
                          <a:solidFill>
                            <a:schemeClr val="bg1"/>
                          </a:solidFill>
                          <a:effectLst/>
                        </a:rPr>
                        <a:t>externas, </a:t>
                      </a:r>
                      <a:r>
                        <a:rPr lang="es-PA" sz="2000" dirty="0">
                          <a:solidFill>
                            <a:schemeClr val="bg1"/>
                          </a:solidFill>
                          <a:effectLst/>
                        </a:rPr>
                        <a:t>en la toma de decisión para la inclusión de medicamentos.</a:t>
                      </a:r>
                      <a:endParaRPr lang="es-PA" sz="20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154305" marR="118745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s-PA" sz="2000" dirty="0" smtClean="0">
                          <a:solidFill>
                            <a:schemeClr val="bg1"/>
                          </a:solidFill>
                          <a:effectLst/>
                        </a:rPr>
                        <a:t>Abogacía </a:t>
                      </a:r>
                      <a:r>
                        <a:rPr lang="es-PA" sz="2000" dirty="0">
                          <a:solidFill>
                            <a:schemeClr val="bg1"/>
                          </a:solidFill>
                          <a:effectLst/>
                        </a:rPr>
                        <a:t>y demostración de evidencia en torno a los medicamentos</a:t>
                      </a:r>
                      <a:endParaRPr lang="es-PA" sz="36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</a:tr>
              <a:tr h="204912">
                <a:tc>
                  <a:txBody>
                    <a:bodyPr/>
                    <a:lstStyle/>
                    <a:p>
                      <a:pPr marR="118745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s-PA" sz="20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Sobrecarga </a:t>
                      </a:r>
                      <a:r>
                        <a:rPr lang="es-PA" sz="2000" dirty="0">
                          <a:solidFill>
                            <a:sysClr val="windowText" lastClr="000000"/>
                          </a:solidFill>
                          <a:effectLst/>
                        </a:rPr>
                        <a:t>laboral y multiplicidad de funciones</a:t>
                      </a:r>
                      <a:endParaRPr lang="es-PA" sz="20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4305" marR="118745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s-PA" sz="2000" dirty="0">
                          <a:solidFill>
                            <a:sysClr val="windowText" lastClr="000000"/>
                          </a:solidFill>
                          <a:effectLst/>
                        </a:rPr>
                        <a:t>Impulsar el trabajo en equipo con redistribución de tareas</a:t>
                      </a:r>
                      <a:endParaRPr lang="es-PA" sz="36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04912">
                <a:tc>
                  <a:txBody>
                    <a:bodyPr/>
                    <a:lstStyle/>
                    <a:p>
                      <a:pPr marR="118745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bg1"/>
                          </a:solidFill>
                          <a:effectLst/>
                        </a:rPr>
                        <a:t>Déficit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 de </a:t>
                      </a:r>
                      <a:r>
                        <a:rPr lang="en-US" sz="2000" dirty="0" err="1">
                          <a:solidFill>
                            <a:schemeClr val="bg1"/>
                          </a:solidFill>
                          <a:effectLst/>
                        </a:rPr>
                        <a:t>Recurso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bg1"/>
                          </a:solidFill>
                          <a:effectLst/>
                        </a:rPr>
                        <a:t>Humano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PA" sz="20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154305" marR="118745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s-PA" sz="2000" dirty="0">
                          <a:solidFill>
                            <a:schemeClr val="bg1"/>
                          </a:solidFill>
                          <a:effectLst/>
                        </a:rPr>
                        <a:t>Promover la incorporación de Recurso humano</a:t>
                      </a:r>
                      <a:endParaRPr lang="es-PA" sz="36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</a:tr>
              <a:tr h="409823">
                <a:tc>
                  <a:txBody>
                    <a:bodyPr/>
                    <a:lstStyle/>
                    <a:p>
                      <a:pPr marR="118745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s-PA" sz="2000" dirty="0">
                          <a:solidFill>
                            <a:sysClr val="windowText" lastClr="000000"/>
                          </a:solidFill>
                          <a:effectLst/>
                        </a:rPr>
                        <a:t>Inseguridad pública (ambientales y sociales) para la realización de actividades extramuros</a:t>
                      </a:r>
                      <a:endParaRPr lang="es-PA" sz="20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4305" marR="118745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s-PA" sz="2000" dirty="0">
                          <a:solidFill>
                            <a:sysClr val="windowText" lastClr="000000"/>
                          </a:solidFill>
                          <a:effectLst/>
                        </a:rPr>
                        <a:t>Crear alianzas con organismos de seguridad</a:t>
                      </a:r>
                      <a:endParaRPr lang="es-PA" sz="20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09823">
                <a:tc>
                  <a:txBody>
                    <a:bodyPr/>
                    <a:lstStyle/>
                    <a:p>
                      <a:pPr marR="118745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s-PA" sz="2000" dirty="0" smtClean="0">
                          <a:solidFill>
                            <a:schemeClr val="bg1"/>
                          </a:solidFill>
                          <a:effectLst/>
                        </a:rPr>
                        <a:t>Falta </a:t>
                      </a:r>
                      <a:r>
                        <a:rPr lang="es-PA" sz="2000" dirty="0">
                          <a:solidFill>
                            <a:schemeClr val="bg1"/>
                          </a:solidFill>
                          <a:effectLst/>
                        </a:rPr>
                        <a:t>de compromiso o motivación por parte del personal del sistema de salud</a:t>
                      </a:r>
                      <a:endParaRPr lang="es-PA" sz="20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154305" marR="118745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s-PA" sz="2000" dirty="0" smtClean="0">
                          <a:solidFill>
                            <a:schemeClr val="bg1"/>
                          </a:solidFill>
                          <a:effectLst/>
                        </a:rPr>
                        <a:t>Elaborar </a:t>
                      </a:r>
                      <a:r>
                        <a:rPr lang="es-PA" sz="2000" dirty="0">
                          <a:solidFill>
                            <a:schemeClr val="bg1"/>
                          </a:solidFill>
                          <a:effectLst/>
                        </a:rPr>
                        <a:t>un plan de incentivos </a:t>
                      </a:r>
                      <a:r>
                        <a:rPr lang="es-PA" sz="2000" dirty="0" smtClean="0">
                          <a:solidFill>
                            <a:schemeClr val="bg1"/>
                          </a:solidFill>
                          <a:effectLst/>
                        </a:rPr>
                        <a:t>(laborales</a:t>
                      </a:r>
                      <a:r>
                        <a:rPr lang="es-PA" sz="2000" dirty="0">
                          <a:solidFill>
                            <a:schemeClr val="bg1"/>
                          </a:solidFill>
                          <a:effectLst/>
                        </a:rPr>
                        <a:t>, </a:t>
                      </a:r>
                      <a:r>
                        <a:rPr lang="es-PA" sz="2000" dirty="0" smtClean="0">
                          <a:solidFill>
                            <a:schemeClr val="bg1"/>
                          </a:solidFill>
                          <a:effectLst/>
                        </a:rPr>
                        <a:t>económicos,</a:t>
                      </a:r>
                      <a:r>
                        <a:rPr lang="es-PA" sz="2000" baseline="0" dirty="0" smtClean="0">
                          <a:solidFill>
                            <a:schemeClr val="bg1"/>
                          </a:solidFill>
                          <a:effectLst/>
                        </a:rPr>
                        <a:t> meritocracia, </a:t>
                      </a:r>
                      <a:r>
                        <a:rPr lang="es-PA" sz="20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etc</a:t>
                      </a:r>
                      <a:r>
                        <a:rPr lang="es-PA" sz="2000" baseline="0" dirty="0" smtClean="0">
                          <a:solidFill>
                            <a:schemeClr val="bg1"/>
                          </a:solidFill>
                          <a:effectLst/>
                        </a:rPr>
                        <a:t>) </a:t>
                      </a:r>
                      <a:r>
                        <a:rPr lang="es-PA" sz="2000" dirty="0" smtClean="0">
                          <a:solidFill>
                            <a:schemeClr val="bg1"/>
                          </a:solidFill>
                          <a:effectLst/>
                        </a:rPr>
                        <a:t>para </a:t>
                      </a:r>
                      <a:r>
                        <a:rPr lang="es-PA" sz="2000" dirty="0">
                          <a:solidFill>
                            <a:schemeClr val="bg1"/>
                          </a:solidFill>
                          <a:effectLst/>
                        </a:rPr>
                        <a:t>personal </a:t>
                      </a:r>
                      <a:r>
                        <a:rPr lang="es-PA" sz="2000" dirty="0" smtClean="0">
                          <a:solidFill>
                            <a:schemeClr val="bg1"/>
                          </a:solidFill>
                          <a:effectLst/>
                        </a:rPr>
                        <a:t>comprometido.</a:t>
                      </a:r>
                      <a:endParaRPr lang="es-PA" sz="20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</a:tr>
              <a:tr h="504190">
                <a:tc>
                  <a:txBody>
                    <a:bodyPr/>
                    <a:lstStyle/>
                    <a:p>
                      <a:pPr marR="118745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s-PA" sz="2000" dirty="0">
                          <a:solidFill>
                            <a:sysClr val="windowText" lastClr="000000"/>
                          </a:solidFill>
                          <a:effectLst/>
                        </a:rPr>
                        <a:t>Escasez de equipos y de equipos validados</a:t>
                      </a:r>
                      <a:endParaRPr lang="es-PA" sz="20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18745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s-PA" sz="2000" dirty="0">
                          <a:solidFill>
                            <a:sysClr val="windowText" lastClr="000000"/>
                          </a:solidFill>
                          <a:effectLst/>
                        </a:rPr>
                        <a:t>Análisis de la existencia, disponibilidad y funcionamiento de equipos y programación para la adquisición de nuevos equipos validados</a:t>
                      </a:r>
                      <a:endParaRPr lang="es-PA" sz="20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09823">
                <a:tc>
                  <a:txBody>
                    <a:bodyPr/>
                    <a:lstStyle/>
                    <a:p>
                      <a:pPr marR="118745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s-PA" sz="2000">
                          <a:solidFill>
                            <a:schemeClr val="bg1"/>
                          </a:solidFill>
                          <a:effectLst/>
                        </a:rPr>
                        <a:t>Capacidad limitada para el mantenimiento de los equipos</a:t>
                      </a:r>
                      <a:endParaRPr lang="es-PA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154305" marR="118745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s-PA" sz="2000" dirty="0">
                          <a:solidFill>
                            <a:schemeClr val="bg1"/>
                          </a:solidFill>
                          <a:effectLst/>
                        </a:rPr>
                        <a:t>Negociación e inclusión de un plan de mantenimiento con los responsables.</a:t>
                      </a:r>
                      <a:endParaRPr lang="es-PA" sz="20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</a:tr>
              <a:tr h="409823">
                <a:tc>
                  <a:txBody>
                    <a:bodyPr/>
                    <a:lstStyle/>
                    <a:p>
                      <a:pPr marR="118745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s-PA" sz="2000" dirty="0">
                          <a:solidFill>
                            <a:sysClr val="windowText" lastClr="000000"/>
                          </a:solidFill>
                          <a:effectLst/>
                        </a:rPr>
                        <a:t>Inexistencia de normativa para la adquisición, </a:t>
                      </a:r>
                      <a:r>
                        <a:rPr lang="es-PA" sz="20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uso</a:t>
                      </a:r>
                      <a:r>
                        <a:rPr lang="es-PA" sz="2000" baseline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y </a:t>
                      </a:r>
                      <a:r>
                        <a:rPr lang="es-PA" sz="20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mantenimiento </a:t>
                      </a:r>
                      <a:r>
                        <a:rPr lang="es-PA" sz="2000" dirty="0">
                          <a:solidFill>
                            <a:sysClr val="windowText" lastClr="000000"/>
                          </a:solidFill>
                          <a:effectLst/>
                        </a:rPr>
                        <a:t>de insumos</a:t>
                      </a:r>
                      <a:endParaRPr lang="es-PA" sz="20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4305" marR="118745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s-PA" sz="2000" dirty="0">
                          <a:solidFill>
                            <a:sysClr val="windowText" lastClr="000000"/>
                          </a:solidFill>
                          <a:effectLst/>
                        </a:rPr>
                        <a:t>Promover la creación de las normas necesarias.</a:t>
                      </a:r>
                      <a:endParaRPr lang="es-PA" sz="20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09823">
                <a:tc>
                  <a:txBody>
                    <a:bodyPr/>
                    <a:lstStyle/>
                    <a:p>
                      <a:pPr marR="118745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s-PA" sz="2000">
                          <a:solidFill>
                            <a:schemeClr val="bg1"/>
                          </a:solidFill>
                          <a:effectLst/>
                        </a:rPr>
                        <a:t>Falta de adherencia al tratamiento </a:t>
                      </a:r>
                      <a:endParaRPr lang="es-PA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154305" marR="118745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s-PA" sz="2000" dirty="0">
                          <a:solidFill>
                            <a:schemeClr val="bg1"/>
                          </a:solidFill>
                          <a:effectLst/>
                        </a:rPr>
                        <a:t>Trabajo multidisciplinario para la elaboración de un protocolo de mejora de la adherencia. </a:t>
                      </a:r>
                      <a:endParaRPr lang="es-PA" sz="20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409823">
                <a:tc>
                  <a:txBody>
                    <a:bodyPr/>
                    <a:lstStyle/>
                    <a:p>
                      <a:pPr marR="118745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Pandemia</a:t>
                      </a:r>
                      <a:r>
                        <a:rPr lang="en-US" sz="2000" dirty="0">
                          <a:solidFill>
                            <a:sysClr val="windowText" lastClr="000000"/>
                          </a:solidFill>
                          <a:effectLst/>
                        </a:rPr>
                        <a:t> y </a:t>
                      </a:r>
                      <a:r>
                        <a:rPr lang="en-US" sz="20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sus</a:t>
                      </a:r>
                      <a:r>
                        <a:rPr lang="en-US" sz="2000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consecuencias</a:t>
                      </a:r>
                      <a:endParaRPr lang="es-PA" sz="20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4305" marR="118745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s-PA" sz="2000" dirty="0">
                          <a:solidFill>
                            <a:sysClr val="windowText" lastClr="000000"/>
                          </a:solidFill>
                          <a:effectLst/>
                        </a:rPr>
                        <a:t>Contar con planes que establezcan la continuidad de la atención antes, durante y post pandemia. </a:t>
                      </a:r>
                      <a:endParaRPr lang="es-PA" sz="20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13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4EEBF3-0AC6-4552-B808-A8DD58986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latin typeface="Calibri" panose="020F0502020204030204" pitchFamily="34" charset="0"/>
                <a:ea typeface="Calibri" panose="020F0502020204030204" pitchFamily="34" charset="0"/>
              </a:rPr>
              <a:t>Q</a:t>
            </a:r>
            <a:r>
              <a:rPr lang="es-419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ué apoyo necesita de </a:t>
            </a:r>
            <a:r>
              <a:rPr lang="es-419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Sede Regional</a:t>
            </a:r>
            <a:r>
              <a:rPr lang="es-419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para </a:t>
            </a:r>
            <a:r>
              <a:rPr lang="es-419" dirty="0" smtClean="0">
                <a:latin typeface="Calibri" panose="020F0502020204030204" pitchFamily="34" charset="0"/>
                <a:ea typeface="Calibri" panose="020F0502020204030204" pitchFamily="34" charset="0"/>
              </a:rPr>
              <a:t>impulsar</a:t>
            </a:r>
            <a:r>
              <a:rPr lang="es-419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419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expansión de la Iniciativa HEARTS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8208F2F-75E3-4213-8801-9FED603981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8130" y="2259330"/>
            <a:ext cx="11635740" cy="3962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MX" dirty="0" smtClean="0"/>
              <a:t>Asistencia técnica para los equipos que lo necesiten.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Apoyo en equipamiento, con énfasis en equipos </a:t>
            </a:r>
            <a:r>
              <a:rPr lang="es-MX" dirty="0"/>
              <a:t>digitales </a:t>
            </a:r>
            <a:r>
              <a:rPr lang="es-MX" dirty="0" smtClean="0"/>
              <a:t>automatizados, si el país lo requiere.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Acompañamiento </a:t>
            </a:r>
            <a:r>
              <a:rPr lang="es-MX" dirty="0"/>
              <a:t>al personal de </a:t>
            </a:r>
            <a:r>
              <a:rPr lang="es-MX" dirty="0" smtClean="0"/>
              <a:t>salud, </a:t>
            </a:r>
            <a:r>
              <a:rPr lang="es-MX" dirty="0"/>
              <a:t>para incentivar la correcta toma de la presión </a:t>
            </a:r>
            <a:r>
              <a:rPr lang="es-MX" dirty="0" smtClean="0"/>
              <a:t>arterial y la apropiación de la iniciativa.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Abogacía, de ser necesario, con </a:t>
            </a:r>
            <a:r>
              <a:rPr lang="es-MX" dirty="0"/>
              <a:t>las autoridades </a:t>
            </a:r>
            <a:r>
              <a:rPr lang="es-MX" dirty="0" smtClean="0"/>
              <a:t>tomadoras </a:t>
            </a:r>
            <a:r>
              <a:rPr lang="es-MX" dirty="0"/>
              <a:t>de decisiones para la adopción de la </a:t>
            </a:r>
            <a:r>
              <a:rPr lang="es-MX" dirty="0" smtClean="0"/>
              <a:t>iniciativa de manera integral.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45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326" y="670561"/>
            <a:ext cx="10972800" cy="1143000"/>
          </a:xfrm>
        </p:spPr>
        <p:txBody>
          <a:bodyPr/>
          <a:lstStyle/>
          <a:p>
            <a:endParaRPr lang="es-PA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874" y="2247900"/>
            <a:ext cx="5673090" cy="3927524"/>
          </a:xfrm>
          <a:prstGeom prst="rect">
            <a:avLst/>
          </a:prstGeom>
        </p:spPr>
      </p:pic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 rot="19795785">
            <a:off x="447502" y="2067751"/>
            <a:ext cx="5044440" cy="3962400"/>
          </a:xfrm>
        </p:spPr>
        <p:txBody>
          <a:bodyPr/>
          <a:lstStyle/>
          <a:p>
            <a:pPr marL="0" indent="0" algn="ctr">
              <a:buNone/>
            </a:pPr>
            <a:r>
              <a:rPr lang="es-PA" sz="66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Muchas gracias</a:t>
            </a:r>
          </a:p>
          <a:p>
            <a:pPr marL="0" indent="0" algn="ctr">
              <a:buNone/>
            </a:pPr>
            <a:r>
              <a:rPr lang="es-PA" sz="66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desde</a:t>
            </a:r>
            <a:endParaRPr lang="es-PA" sz="66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646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4EEBF3-0AC6-4552-B808-A8DD58986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07720"/>
            <a:ext cx="10972800" cy="1143000"/>
          </a:xfrm>
        </p:spPr>
        <p:txBody>
          <a:bodyPr/>
          <a:lstStyle/>
          <a:p>
            <a:r>
              <a:rPr lang="en-US" dirty="0" err="1"/>
              <a:t>Lecciones</a:t>
            </a:r>
            <a:r>
              <a:rPr lang="en-US" dirty="0"/>
              <a:t> </a:t>
            </a:r>
            <a:r>
              <a:rPr lang="en-US" dirty="0" err="1"/>
              <a:t>aprendidas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8208F2F-75E3-4213-8801-9FED603981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9610" y="1699260"/>
            <a:ext cx="11174730" cy="3962400"/>
          </a:xfrm>
        </p:spPr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compromiso</a:t>
            </a:r>
            <a:r>
              <a:rPr lang="en-US" dirty="0" smtClean="0"/>
              <a:t> del </a:t>
            </a:r>
            <a:r>
              <a:rPr lang="en-US" dirty="0" err="1" smtClean="0"/>
              <a:t>equipo</a:t>
            </a:r>
            <a:r>
              <a:rPr lang="en-US" dirty="0" smtClean="0"/>
              <a:t> de </a:t>
            </a:r>
            <a:r>
              <a:rPr lang="en-US" dirty="0" err="1" smtClean="0"/>
              <a:t>salud</a:t>
            </a:r>
            <a:r>
              <a:rPr lang="en-US" dirty="0" smtClean="0"/>
              <a:t> </a:t>
            </a:r>
            <a:r>
              <a:rPr lang="en-US" dirty="0"/>
              <a:t>y la </a:t>
            </a:r>
            <a:r>
              <a:rPr lang="en-US" dirty="0" err="1"/>
              <a:t>voluntad</a:t>
            </a:r>
            <a:r>
              <a:rPr lang="en-US" dirty="0"/>
              <a:t> </a:t>
            </a:r>
            <a:r>
              <a:rPr lang="en-US" dirty="0" err="1" smtClean="0"/>
              <a:t>política</a:t>
            </a:r>
            <a:r>
              <a:rPr lang="en-US" dirty="0" smtClean="0"/>
              <a:t> son </a:t>
            </a:r>
            <a:r>
              <a:rPr lang="en-US" dirty="0" err="1" smtClean="0"/>
              <a:t>esenciales</a:t>
            </a:r>
            <a:r>
              <a:rPr lang="en-US" dirty="0" smtClean="0"/>
              <a:t>.</a:t>
            </a:r>
          </a:p>
          <a:p>
            <a:r>
              <a:rPr lang="en-US" dirty="0"/>
              <a:t>El </a:t>
            </a:r>
            <a:r>
              <a:rPr lang="en-US" dirty="0" err="1"/>
              <a:t>apoyo</a:t>
            </a:r>
            <a:r>
              <a:rPr lang="en-US" dirty="0"/>
              <a:t> (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insumos</a:t>
            </a:r>
            <a:r>
              <a:rPr lang="en-US" dirty="0"/>
              <a:t> y </a:t>
            </a:r>
            <a:r>
              <a:rPr lang="en-US" dirty="0" err="1" smtClean="0"/>
              <a:t>capacitación</a:t>
            </a:r>
            <a:r>
              <a:rPr lang="en-US" dirty="0"/>
              <a:t>) y el </a:t>
            </a:r>
            <a:r>
              <a:rPr lang="en-US" dirty="0" err="1"/>
              <a:t>acompañamiento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 smtClean="0"/>
              <a:t>niveles</a:t>
            </a:r>
            <a:r>
              <a:rPr lang="en-US" dirty="0"/>
              <a:t>, son </a:t>
            </a:r>
            <a:r>
              <a:rPr lang="en-US" dirty="0" err="1"/>
              <a:t>vitales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necesario</a:t>
            </a:r>
            <a:r>
              <a:rPr lang="en-US" dirty="0" smtClean="0"/>
              <a:t> </a:t>
            </a:r>
            <a:r>
              <a:rPr lang="en-US" dirty="0" err="1" smtClean="0"/>
              <a:t>lograr</a:t>
            </a:r>
            <a:r>
              <a:rPr lang="en-US" dirty="0" smtClean="0"/>
              <a:t> un </a:t>
            </a:r>
            <a:r>
              <a:rPr lang="en-US" dirty="0" err="1" smtClean="0"/>
              <a:t>cambio</a:t>
            </a:r>
            <a:r>
              <a:rPr lang="en-US" dirty="0" smtClean="0"/>
              <a:t> de </a:t>
            </a:r>
            <a:r>
              <a:rPr lang="en-US" dirty="0" err="1" smtClean="0"/>
              <a:t>paradigma</a:t>
            </a:r>
            <a:r>
              <a:rPr lang="en-US" dirty="0" smtClean="0"/>
              <a:t>, “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ayudar</a:t>
            </a:r>
            <a:r>
              <a:rPr lang="en-US" dirty="0" smtClean="0"/>
              <a:t>”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búsqueda</a:t>
            </a:r>
            <a:r>
              <a:rPr lang="en-US" dirty="0" smtClean="0"/>
              <a:t> de </a:t>
            </a:r>
            <a:r>
              <a:rPr lang="en-US" dirty="0" err="1" smtClean="0"/>
              <a:t>hipertensos</a:t>
            </a:r>
            <a:r>
              <a:rPr lang="en-US" dirty="0" smtClean="0"/>
              <a:t> que </a:t>
            </a:r>
            <a:r>
              <a:rPr lang="en-US" dirty="0" err="1" smtClean="0"/>
              <a:t>desconocen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condición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Sin un </a:t>
            </a:r>
            <a:r>
              <a:rPr lang="en-US" dirty="0" err="1" smtClean="0"/>
              <a:t>registro</a:t>
            </a:r>
            <a:r>
              <a:rPr lang="en-US" dirty="0" smtClean="0"/>
              <a:t> </a:t>
            </a:r>
            <a:r>
              <a:rPr lang="en-US" dirty="0" err="1" smtClean="0"/>
              <a:t>efectivo</a:t>
            </a:r>
            <a:r>
              <a:rPr lang="en-US" dirty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imposible</a:t>
            </a:r>
            <a:r>
              <a:rPr lang="en-US" dirty="0" smtClean="0"/>
              <a:t> </a:t>
            </a:r>
            <a:r>
              <a:rPr lang="en-US" dirty="0" err="1" smtClean="0"/>
              <a:t>avanzar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840757"/>
            <a:ext cx="9597390" cy="438150"/>
          </a:xfrm>
        </p:spPr>
        <p:txBody>
          <a:bodyPr/>
          <a:lstStyle/>
          <a:p>
            <a:pPr algn="l"/>
            <a:r>
              <a:rPr lang="es-ES" sz="2400" b="1" dirty="0"/>
              <a:t>PROBLEMA</a:t>
            </a:r>
            <a:r>
              <a:rPr lang="es-ES" sz="2400" dirty="0"/>
              <a:t>: Baja tasa de pacientes hipertensos controlados</a:t>
            </a:r>
            <a:r>
              <a:rPr lang="es-PA" sz="2400" dirty="0"/>
              <a:t/>
            </a:r>
            <a:br>
              <a:rPr lang="es-PA" sz="2400" dirty="0"/>
            </a:br>
            <a:endParaRPr lang="es-PA" sz="24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529590" y="1664970"/>
            <a:ext cx="10972800" cy="3810000"/>
          </a:xfrm>
        </p:spPr>
        <p:txBody>
          <a:bodyPr/>
          <a:lstStyle/>
          <a:p>
            <a:endParaRPr lang="es-PA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964461"/>
              </p:ext>
            </p:extLst>
          </p:nvPr>
        </p:nvGraphicFramePr>
        <p:xfrm>
          <a:off x="190500" y="1330993"/>
          <a:ext cx="12001500" cy="55270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74123"/>
                <a:gridCol w="7627377"/>
              </a:tblGrid>
              <a:tr h="17647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CAUSAS</a:t>
                      </a:r>
                      <a:endParaRPr lang="es-PA" sz="2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EFECTOS</a:t>
                      </a:r>
                      <a:endParaRPr lang="es-PA" sz="2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</a:tr>
              <a:tr h="67818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Segmentación del sistema de salud (MINSA / CSS/PIVADA)</a:t>
                      </a:r>
                      <a:endParaRPr lang="es-PA" sz="24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lvl="0" indent="-182563">
                        <a:lnSpc>
                          <a:spcPts val="1600"/>
                        </a:lnSpc>
                        <a:buFont typeface="+mj-lt"/>
                        <a:buAutoNum type="arabicPeriod"/>
                      </a:pPr>
                      <a:r>
                        <a:rPr lang="es-ES" sz="1600" dirty="0" smtClean="0">
                          <a:effectLst/>
                        </a:rPr>
                        <a:t>Dificultad en el cumplimiento </a:t>
                      </a:r>
                      <a:r>
                        <a:rPr lang="es-ES" sz="1600" dirty="0">
                          <a:effectLst/>
                        </a:rPr>
                        <a:t>de las </a:t>
                      </a:r>
                      <a:r>
                        <a:rPr lang="es-ES" sz="1600" dirty="0" smtClean="0">
                          <a:effectLst/>
                        </a:rPr>
                        <a:t>directrices.</a:t>
                      </a:r>
                      <a:endParaRPr lang="es-PA" sz="2000" dirty="0">
                        <a:effectLst/>
                      </a:endParaRPr>
                    </a:p>
                    <a:p>
                      <a:pPr marL="182563" lvl="0" indent="-182563">
                        <a:lnSpc>
                          <a:spcPts val="1600"/>
                        </a:lnSpc>
                        <a:buFont typeface="+mj-lt"/>
                        <a:buAutoNum type="arabicPeriod"/>
                      </a:pPr>
                      <a:r>
                        <a:rPr lang="es-ES" sz="1600" dirty="0">
                          <a:effectLst/>
                        </a:rPr>
                        <a:t>Duplicidad en la atención de los </a:t>
                      </a:r>
                      <a:r>
                        <a:rPr lang="es-ES" sz="1600" dirty="0" smtClean="0">
                          <a:effectLst/>
                        </a:rPr>
                        <a:t>pacientes.</a:t>
                      </a:r>
                      <a:endParaRPr lang="es-PA" sz="2000" dirty="0">
                        <a:effectLst/>
                      </a:endParaRPr>
                    </a:p>
                    <a:p>
                      <a:pPr marL="182563" lvl="0" indent="-182563">
                        <a:lnSpc>
                          <a:spcPts val="1600"/>
                        </a:lnSpc>
                        <a:buFont typeface="+mj-lt"/>
                        <a:buAutoNum type="arabicPeriod"/>
                      </a:pPr>
                      <a:r>
                        <a:rPr lang="es-ES" sz="1600" dirty="0" smtClean="0">
                          <a:effectLst/>
                        </a:rPr>
                        <a:t>Las</a:t>
                      </a:r>
                      <a:r>
                        <a:rPr lang="es-ES" sz="1600" baseline="0" dirty="0" smtClean="0">
                          <a:effectLst/>
                        </a:rPr>
                        <a:t> e</a:t>
                      </a:r>
                      <a:r>
                        <a:rPr lang="es-ES" sz="1600" dirty="0" smtClean="0">
                          <a:effectLst/>
                        </a:rPr>
                        <a:t>stadísticas </a:t>
                      </a:r>
                      <a:r>
                        <a:rPr lang="es-ES" sz="1600" dirty="0">
                          <a:effectLst/>
                        </a:rPr>
                        <a:t>no permiten hacer análisis de la situación de la hipertensión en el país.</a:t>
                      </a:r>
                      <a:endParaRPr lang="es-P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94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Existencia de organizaciones externas en la toma de decisión para la inclusión de medicamentos.</a:t>
                      </a:r>
                      <a:endParaRPr lang="es-PA" sz="24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lvl="0" indent="-182563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600" dirty="0">
                          <a:effectLst/>
                        </a:rPr>
                        <a:t>Falta medicamentos clasificados como esenciales para el tratamiento de la Hipertensión Arterial.</a:t>
                      </a:r>
                      <a:endParaRPr lang="es-PA" sz="2400" dirty="0">
                        <a:effectLst/>
                      </a:endParaRPr>
                    </a:p>
                    <a:p>
                      <a:pPr marL="182563" lvl="0" indent="-182563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600" dirty="0">
                          <a:effectLst/>
                        </a:rPr>
                        <a:t>Altos costos de bolsillo para el paciente. </a:t>
                      </a:r>
                      <a:endParaRPr lang="es-PA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</a:tr>
              <a:tr h="176474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Sobre carga laboral y multiplicidad de funciones</a:t>
                      </a:r>
                      <a:endParaRPr lang="es-PA" sz="24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</a:rPr>
                        <a:t>-Bajas </a:t>
                      </a:r>
                      <a:r>
                        <a:rPr lang="es-ES" sz="1600" dirty="0">
                          <a:effectLst/>
                        </a:rPr>
                        <a:t>coberturas de pacientes </a:t>
                      </a:r>
                      <a:r>
                        <a:rPr lang="es-ES" sz="1600" dirty="0" smtClean="0">
                          <a:effectLst/>
                        </a:rPr>
                        <a:t>estimados. </a:t>
                      </a:r>
                      <a:endParaRPr lang="es-PA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</a:tr>
              <a:tr h="176474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Déficit de Recurso Humano</a:t>
                      </a:r>
                      <a:endParaRPr lang="es-PA" sz="24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</a:rPr>
                        <a:t>-Bajas </a:t>
                      </a:r>
                      <a:r>
                        <a:rPr lang="es-ES" sz="1600" dirty="0">
                          <a:effectLst/>
                        </a:rPr>
                        <a:t>cobertura de pacientes </a:t>
                      </a:r>
                      <a:r>
                        <a:rPr lang="es-ES" sz="1600" dirty="0" smtClean="0">
                          <a:effectLst/>
                        </a:rPr>
                        <a:t>estimados.</a:t>
                      </a:r>
                      <a:endParaRPr lang="es-PA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</a:tr>
              <a:tr h="35294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Inseguridad pública (ambientales y sociales) para la realización de actividades extramuros</a:t>
                      </a:r>
                      <a:endParaRPr lang="es-PA" sz="24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</a:rPr>
                        <a:t>-Poca </a:t>
                      </a:r>
                      <a:r>
                        <a:rPr lang="es-ES" sz="1600" dirty="0">
                          <a:effectLst/>
                        </a:rPr>
                        <a:t>captación de personas </a:t>
                      </a:r>
                      <a:r>
                        <a:rPr lang="es-ES" sz="1600" dirty="0" smtClean="0">
                          <a:effectLst/>
                        </a:rPr>
                        <a:t>afectadas.</a:t>
                      </a:r>
                      <a:endParaRPr lang="es-PA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</a:tr>
              <a:tr h="176474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Falta de compromiso o motivación por parte del personal del sistema de salud</a:t>
                      </a:r>
                      <a:endParaRPr lang="es-PA" sz="24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No se cumplen con las metas e indicadores </a:t>
                      </a:r>
                      <a:r>
                        <a:rPr lang="es-ES" sz="1600" dirty="0" smtClean="0">
                          <a:effectLst/>
                        </a:rPr>
                        <a:t>establecidos.</a:t>
                      </a:r>
                      <a:endParaRPr lang="es-PA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</a:tr>
              <a:tr h="176474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Escasez de </a:t>
                      </a:r>
                      <a:r>
                        <a:rPr lang="es-ES" sz="1600" b="0" dirty="0" smtClean="0">
                          <a:effectLst/>
                        </a:rPr>
                        <a:t>equipos </a:t>
                      </a:r>
                      <a:r>
                        <a:rPr lang="es-ES" sz="1600" b="0" dirty="0">
                          <a:effectLst/>
                        </a:rPr>
                        <a:t>validados</a:t>
                      </a:r>
                      <a:endParaRPr lang="es-PA" sz="24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Dificultad para el tamizaje y diagnóstico </a:t>
                      </a:r>
                      <a:r>
                        <a:rPr lang="es-ES" sz="1600" dirty="0" smtClean="0">
                          <a:effectLst/>
                        </a:rPr>
                        <a:t>oportuno.</a:t>
                      </a:r>
                      <a:endParaRPr lang="es-PA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</a:tr>
              <a:tr h="176474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Capacidad limitada para el mantenimiento de los equipos</a:t>
                      </a:r>
                      <a:endParaRPr lang="es-PA" sz="24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Mediciones con valores </a:t>
                      </a:r>
                      <a:r>
                        <a:rPr lang="es-ES" sz="1600" dirty="0" smtClean="0">
                          <a:effectLst/>
                        </a:rPr>
                        <a:t>errados.</a:t>
                      </a:r>
                      <a:endParaRPr lang="es-PA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</a:tr>
              <a:tr h="70589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Inexistencia de normativa para la adquisición, uso, mantenimiento de </a:t>
                      </a:r>
                      <a:r>
                        <a:rPr lang="es-ES" sz="1600" b="0" dirty="0" smtClean="0">
                          <a:effectLst/>
                        </a:rPr>
                        <a:t>instrumentos</a:t>
                      </a:r>
                      <a:endParaRPr lang="es-PA" sz="24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lvl="0" indent="-182563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600" dirty="0">
                          <a:effectLst/>
                        </a:rPr>
                        <a:t>Adquisición de equipos no validados</a:t>
                      </a:r>
                      <a:endParaRPr lang="es-PA" sz="2400" dirty="0">
                        <a:effectLst/>
                      </a:endParaRPr>
                    </a:p>
                    <a:p>
                      <a:pPr marL="182563" lvl="0" indent="-182563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600" dirty="0">
                          <a:effectLst/>
                        </a:rPr>
                        <a:t>Libre </a:t>
                      </a:r>
                      <a:r>
                        <a:rPr lang="es-ES" sz="1600" dirty="0" smtClean="0">
                          <a:effectLst/>
                        </a:rPr>
                        <a:t>venta. </a:t>
                      </a:r>
                      <a:endParaRPr lang="es-PA" sz="2400" dirty="0">
                        <a:effectLst/>
                      </a:endParaRPr>
                    </a:p>
                    <a:p>
                      <a:pPr marL="182563" lvl="0" indent="-182563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600" dirty="0">
                          <a:effectLst/>
                        </a:rPr>
                        <a:t>El paciente no puede realizar un </a:t>
                      </a:r>
                      <a:r>
                        <a:rPr lang="es-ES" sz="1600" dirty="0" err="1">
                          <a:effectLst/>
                        </a:rPr>
                        <a:t>automonitoreo</a:t>
                      </a:r>
                      <a:r>
                        <a:rPr lang="es-ES" sz="1600" dirty="0">
                          <a:effectLst/>
                        </a:rPr>
                        <a:t> de su PA con valores </a:t>
                      </a:r>
                      <a:r>
                        <a:rPr lang="es-ES" sz="1600" dirty="0" smtClean="0">
                          <a:effectLst/>
                        </a:rPr>
                        <a:t>confiables.</a:t>
                      </a:r>
                      <a:endParaRPr lang="es-PA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</a:tr>
              <a:tr h="176474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Falta de adherencia al tratamiento</a:t>
                      </a:r>
                      <a:endParaRPr lang="es-PA" sz="24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Complicaciones </a:t>
                      </a:r>
                      <a:r>
                        <a:rPr lang="es-ES" sz="1600" dirty="0" smtClean="0">
                          <a:effectLst/>
                        </a:rPr>
                        <a:t>cardiovasculares, muerte y aumento de costos.</a:t>
                      </a:r>
                      <a:endParaRPr lang="es-PA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</a:tr>
              <a:tr h="88237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Pandemia COVID-19 </a:t>
                      </a:r>
                      <a:endParaRPr lang="es-PA" sz="24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lvl="0" indent="-182563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600" dirty="0">
                          <a:effectLst/>
                        </a:rPr>
                        <a:t>Interrupción de la continuidad de los servicios para la atención y seguimiento de los </a:t>
                      </a:r>
                      <a:r>
                        <a:rPr lang="es-ES" sz="1600" dirty="0" smtClean="0">
                          <a:effectLst/>
                        </a:rPr>
                        <a:t>pacientes.</a:t>
                      </a:r>
                      <a:endParaRPr lang="es-PA" sz="2400" dirty="0">
                        <a:effectLst/>
                      </a:endParaRPr>
                    </a:p>
                    <a:p>
                      <a:pPr marL="182563" lvl="0" indent="-182563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600" dirty="0">
                          <a:effectLst/>
                        </a:rPr>
                        <a:t>Temor del paciente para acudir a las </a:t>
                      </a:r>
                      <a:r>
                        <a:rPr lang="es-ES" sz="1600" dirty="0" smtClean="0">
                          <a:effectLst/>
                        </a:rPr>
                        <a:t>instalaciones.</a:t>
                      </a:r>
                      <a:endParaRPr lang="es-PA" sz="2400" dirty="0">
                        <a:effectLst/>
                      </a:endParaRPr>
                    </a:p>
                    <a:p>
                      <a:pPr marL="182563" lvl="0" indent="-182563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600" dirty="0">
                          <a:effectLst/>
                        </a:rPr>
                        <a:t>Aumento de las </a:t>
                      </a:r>
                      <a:r>
                        <a:rPr lang="es-ES" sz="1600" dirty="0" smtClean="0">
                          <a:effectLst/>
                        </a:rPr>
                        <a:t>complicaciones.</a:t>
                      </a:r>
                      <a:endParaRPr lang="es-PA" sz="2400" dirty="0">
                        <a:effectLst/>
                      </a:endParaRPr>
                    </a:p>
                    <a:p>
                      <a:pPr marL="182563" lvl="0" indent="-182563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600" dirty="0">
                          <a:effectLst/>
                        </a:rPr>
                        <a:t>Aumento de muerte asociadas- </a:t>
                      </a:r>
                      <a:r>
                        <a:rPr lang="es-ES" sz="1600" dirty="0" smtClean="0">
                          <a:effectLst/>
                        </a:rPr>
                        <a:t>COVID-19-ENT.</a:t>
                      </a:r>
                      <a:endParaRPr lang="es-P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76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0A21BE-B9A9-4ABC-ABE3-9A54359D6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90600"/>
            <a:ext cx="10972800" cy="689610"/>
          </a:xfrm>
        </p:spPr>
        <p:txBody>
          <a:bodyPr/>
          <a:lstStyle/>
          <a:p>
            <a:r>
              <a:rPr lang="en-US" dirty="0" smtClean="0"/>
              <a:t>SISTEMA DE SALUD DE PANAMÁ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3A88FD1-3829-451B-AF71-1B4FFBF656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981199"/>
            <a:ext cx="5954486" cy="3962400"/>
          </a:xfrm>
        </p:spPr>
        <p:txBody>
          <a:bodyPr/>
          <a:lstStyle/>
          <a:p>
            <a:r>
              <a:rPr lang="en-US" dirty="0" err="1" smtClean="0"/>
              <a:t>Instalaciones</a:t>
            </a:r>
            <a:r>
              <a:rPr lang="en-US" dirty="0" smtClean="0"/>
              <a:t> de </a:t>
            </a:r>
            <a:r>
              <a:rPr lang="en-US" dirty="0" err="1" smtClean="0"/>
              <a:t>salud</a:t>
            </a:r>
            <a:r>
              <a:rPr lang="en-US" dirty="0" smtClean="0"/>
              <a:t>: 904</a:t>
            </a:r>
          </a:p>
          <a:p>
            <a:pPr lvl="1"/>
            <a:r>
              <a:rPr lang="en-US" dirty="0" smtClean="0"/>
              <a:t>MINSA   827</a:t>
            </a:r>
          </a:p>
          <a:p>
            <a:pPr lvl="1"/>
            <a:r>
              <a:rPr lang="en-US" dirty="0" smtClean="0"/>
              <a:t>CSS         77</a:t>
            </a:r>
          </a:p>
          <a:p>
            <a:r>
              <a:rPr lang="en-US" dirty="0" err="1"/>
              <a:t>Instalaciones</a:t>
            </a:r>
            <a:r>
              <a:rPr lang="en-US" dirty="0"/>
              <a:t> de </a:t>
            </a:r>
            <a:r>
              <a:rPr lang="en-US" dirty="0" smtClean="0"/>
              <a:t>APS:     271</a:t>
            </a:r>
          </a:p>
          <a:p>
            <a:pPr lvl="1"/>
            <a:r>
              <a:rPr lang="en-US" dirty="0" smtClean="0"/>
              <a:t>MINSA    210</a:t>
            </a:r>
          </a:p>
          <a:p>
            <a:pPr lvl="1"/>
            <a:r>
              <a:rPr lang="en-US" dirty="0" smtClean="0"/>
              <a:t>CSS            62</a:t>
            </a:r>
          </a:p>
          <a:p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2360" y="1981199"/>
            <a:ext cx="4739640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55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0A21BE-B9A9-4ABC-ABE3-9A54359D6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724853"/>
            <a:ext cx="11289030" cy="1143000"/>
          </a:xfrm>
        </p:spPr>
        <p:txBody>
          <a:bodyPr/>
          <a:lstStyle/>
          <a:p>
            <a:r>
              <a:rPr lang="en-US" sz="3200" b="1" dirty="0" smtClean="0"/>
              <a:t>PROYECCIONES DE EXPANSION DE HEARTS AL 2025</a:t>
            </a:r>
            <a:endParaRPr lang="en-US" sz="32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3A88FD1-3829-451B-AF71-1B4FFBF656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88820" y="6407056"/>
            <a:ext cx="8161020" cy="360598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julio</a:t>
            </a:r>
            <a:r>
              <a:rPr lang="en-US" sz="2400" dirty="0" smtClean="0"/>
              <a:t> 2019 </a:t>
            </a:r>
            <a:r>
              <a:rPr lang="en-US" sz="2400" dirty="0" err="1" smtClean="0"/>
              <a:t>recibimos</a:t>
            </a:r>
            <a:r>
              <a:rPr lang="en-US" sz="2400" dirty="0" smtClean="0"/>
              <a:t> la </a:t>
            </a:r>
            <a:r>
              <a:rPr lang="en-US" sz="2400" dirty="0" err="1" smtClean="0"/>
              <a:t>instrucción</a:t>
            </a:r>
            <a:r>
              <a:rPr lang="en-US" sz="2400" dirty="0" smtClean="0"/>
              <a:t> de </a:t>
            </a:r>
            <a:r>
              <a:rPr lang="en-US" sz="2400" dirty="0" err="1" smtClean="0"/>
              <a:t>realizar</a:t>
            </a:r>
            <a:r>
              <a:rPr lang="en-US" sz="2400" dirty="0" smtClean="0"/>
              <a:t> la </a:t>
            </a:r>
            <a:r>
              <a:rPr lang="en-US" sz="2400" dirty="0" err="1" smtClean="0"/>
              <a:t>expansión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7725"/>
              </p:ext>
            </p:extLst>
          </p:nvPr>
        </p:nvGraphicFramePr>
        <p:xfrm>
          <a:off x="1371597" y="1312546"/>
          <a:ext cx="9141307" cy="48674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820"/>
                <a:gridCol w="478540"/>
                <a:gridCol w="497412"/>
                <a:gridCol w="529518"/>
                <a:gridCol w="526698"/>
                <a:gridCol w="528914"/>
                <a:gridCol w="528914"/>
                <a:gridCol w="528914"/>
                <a:gridCol w="528914"/>
                <a:gridCol w="545589"/>
                <a:gridCol w="557839"/>
                <a:gridCol w="528914"/>
                <a:gridCol w="540275"/>
                <a:gridCol w="510023"/>
                <a:gridCol w="510023"/>
              </a:tblGrid>
              <a:tr h="424814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 smtClean="0">
                          <a:effectLst/>
                        </a:rPr>
                        <a:t>HEARTS:</a:t>
                      </a:r>
                    </a:p>
                    <a:p>
                      <a:pPr algn="ctr" fontAlgn="b"/>
                      <a:r>
                        <a:rPr lang="es-MX" sz="1600" b="1" u="none" strike="noStrike" dirty="0" smtClean="0">
                          <a:effectLst/>
                        </a:rPr>
                        <a:t>NUMERO </a:t>
                      </a:r>
                      <a:r>
                        <a:rPr lang="es-MX" sz="1600" b="1" u="none" strike="noStrike" dirty="0">
                          <a:effectLst/>
                        </a:rPr>
                        <a:t>DE INSTALACIONES DE MINSA Y CSS,  CAPACITADAS A 2020 Y POR CAPACITAR A 2025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</a:tr>
              <a:tr h="197241">
                <a:tc gridSpan="15">
                  <a:txBody>
                    <a:bodyPr/>
                    <a:lstStyle/>
                    <a:p>
                      <a:pPr algn="l" fontAlgn="b"/>
                      <a:r>
                        <a:rPr lang="es-PA" sz="1100" u="none" strike="noStrike" dirty="0">
                          <a:effectLst/>
                        </a:rPr>
                        <a:t> </a:t>
                      </a:r>
                      <a:endParaRPr lang="es-P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P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P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P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P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28660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s-PA" sz="1400" b="1" u="none" strike="noStrike" dirty="0" smtClean="0">
                          <a:effectLst/>
                        </a:rPr>
                        <a:t>TOTAL POR AÑO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PA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  <a:endParaRPr lang="es-PA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PA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s-PA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P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PA" sz="1600" b="1" u="none" strike="noStrike" dirty="0">
                          <a:effectLst/>
                        </a:rPr>
                        <a:t>2021</a:t>
                      </a:r>
                      <a:endParaRPr lang="es-P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PA" sz="1600" b="1" u="none" strike="noStrike" dirty="0">
                          <a:effectLst/>
                        </a:rPr>
                        <a:t>2022</a:t>
                      </a:r>
                      <a:endParaRPr lang="es-P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PA" sz="1600" b="1" u="none" strike="noStrike" dirty="0">
                          <a:effectLst/>
                        </a:rPr>
                        <a:t>2023</a:t>
                      </a:r>
                      <a:endParaRPr lang="es-P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PA" sz="1600" b="1" u="none" strike="noStrike" dirty="0">
                          <a:effectLst/>
                        </a:rPr>
                        <a:t>2024</a:t>
                      </a:r>
                      <a:endParaRPr lang="es-P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PA" sz="1600" b="1" u="none" strike="noStrike" dirty="0">
                          <a:effectLst/>
                        </a:rPr>
                        <a:t>2025</a:t>
                      </a:r>
                      <a:endParaRPr lang="es-P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</a:tr>
              <a:tr h="167586">
                <a:tc v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s-PA" sz="1800" b="1" u="none" strike="noStrike" dirty="0" smtClean="0">
                          <a:effectLst/>
                        </a:rPr>
                        <a:t> </a:t>
                      </a:r>
                      <a:r>
                        <a:rPr lang="es-PA" sz="1400" b="1" u="none" strike="noStrike" dirty="0" smtClean="0">
                          <a:effectLst/>
                        </a:rPr>
                        <a:t>YA CAPACITADOS = 37</a:t>
                      </a:r>
                      <a:endParaRPr lang="es-PA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A" sz="1400" b="1" u="none" strike="noStrike" dirty="0" smtClean="0">
                          <a:effectLst/>
                        </a:rPr>
                        <a:t>TOTAL A CAPACITAR EN 2021</a:t>
                      </a:r>
                      <a:r>
                        <a:rPr lang="es-PA" sz="1400" b="1" u="none" strike="noStrike" baseline="0" dirty="0" smtClean="0">
                          <a:effectLst/>
                        </a:rPr>
                        <a:t> A </a:t>
                      </a:r>
                      <a:r>
                        <a:rPr lang="es-PA" sz="1400" b="1" u="none" strike="noStrike" dirty="0" smtClean="0">
                          <a:effectLst/>
                        </a:rPr>
                        <a:t>2025 =  </a:t>
                      </a:r>
                      <a:r>
                        <a:rPr lang="es-P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</a:tr>
              <a:tr h="207103">
                <a:tc vMerge="1">
                  <a:txBody>
                    <a:bodyPr/>
                    <a:lstStyle/>
                    <a:p>
                      <a:pPr algn="r" fontAlgn="b"/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P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PA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P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P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P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P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P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P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7103"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1" u="none" strike="noStrike" dirty="0" smtClean="0">
                          <a:effectLst/>
                        </a:rPr>
                        <a:t>REGION DE SALUD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A" sz="1400" b="1" u="none" strike="noStrike" dirty="0" smtClean="0">
                          <a:effectLst/>
                        </a:rPr>
                        <a:t>17</a:t>
                      </a:r>
                      <a:endParaRPr lang="es-PA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1" u="none" strike="noStrike" dirty="0">
                          <a:effectLst/>
                        </a:rPr>
                        <a:t>16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1" u="none" strike="noStrike" dirty="0">
                          <a:effectLst/>
                        </a:rPr>
                        <a:t>2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1" u="none" strike="noStrike" dirty="0">
                          <a:effectLst/>
                        </a:rPr>
                        <a:t>36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1" u="none" strike="noStrike" dirty="0">
                          <a:effectLst/>
                        </a:rPr>
                        <a:t>38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1" u="none" strike="noStrike" dirty="0">
                          <a:effectLst/>
                        </a:rPr>
                        <a:t>30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1" u="none" strike="noStrike" dirty="0">
                          <a:effectLst/>
                        </a:rPr>
                        <a:t>25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P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7103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 dirty="0">
                          <a:effectLst/>
                        </a:rPr>
                        <a:t>BOCAS DEL TORO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3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3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1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7103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 dirty="0">
                          <a:effectLst/>
                        </a:rPr>
                        <a:t>COCLÉ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>
                          <a:effectLst/>
                        </a:rPr>
                        <a:t> 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5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5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4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7103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 dirty="0">
                          <a:effectLst/>
                        </a:rPr>
                        <a:t>COLÓN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>
                          <a:effectLst/>
                        </a:rPr>
                        <a:t> 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>
                          <a:effectLst/>
                        </a:rPr>
                        <a:t> 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r>
                        <a:rPr lang="es-PA" sz="1200" u="none" strike="noStrike" dirty="0" smtClean="0">
                          <a:effectLst/>
                        </a:rPr>
                        <a:t>1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7103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 dirty="0">
                          <a:effectLst/>
                        </a:rPr>
                        <a:t>CHIRIQUÍ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6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6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6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>
                          <a:effectLst/>
                        </a:rPr>
                        <a:t>6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>
                          <a:effectLst/>
                        </a:rPr>
                        <a:t> 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7103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 dirty="0">
                          <a:effectLst/>
                        </a:rPr>
                        <a:t>DARIÉN 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3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>
                          <a:effectLst/>
                        </a:rPr>
                        <a:t>2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7103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 dirty="0">
                          <a:effectLst/>
                        </a:rPr>
                        <a:t>HERRERA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3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3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7103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 dirty="0">
                          <a:effectLst/>
                        </a:rPr>
                        <a:t>LOS SANTOS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>
                          <a:effectLst/>
                        </a:rPr>
                        <a:t> 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3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3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3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r>
                        <a:rPr lang="es-PA" sz="1200" u="none" strike="noStrike" dirty="0" smtClean="0">
                          <a:effectLst/>
                        </a:rPr>
                        <a:t>1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7103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 dirty="0">
                          <a:effectLst/>
                        </a:rPr>
                        <a:t>PMÁ. NORTE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1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7103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 dirty="0">
                          <a:effectLst/>
                        </a:rPr>
                        <a:t>PMÁ. ESTE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>
                          <a:effectLst/>
                        </a:rPr>
                        <a:t> 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3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7103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 dirty="0">
                          <a:effectLst/>
                        </a:rPr>
                        <a:t>PMÁ. OESTE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1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 smtClean="0">
                          <a:effectLst/>
                        </a:rPr>
                        <a:t>2</a:t>
                      </a:r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r>
                        <a:rPr lang="es-PA" sz="1200" u="none" strike="noStrike" dirty="0" smtClean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7103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 dirty="0">
                          <a:effectLst/>
                        </a:rPr>
                        <a:t>PMÁ. METRO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5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1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5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5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26827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 dirty="0">
                          <a:effectLst/>
                        </a:rPr>
                        <a:t>SAN MIGUELITO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1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3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>
                          <a:effectLst/>
                        </a:rPr>
                        <a:t> 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7103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 dirty="0">
                          <a:effectLst/>
                        </a:rPr>
                        <a:t>VERAGUAS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4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>
                          <a:effectLst/>
                        </a:rPr>
                        <a:t> 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4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7103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 dirty="0">
                          <a:effectLst/>
                        </a:rPr>
                        <a:t>KUNA  YALA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>
                          <a:effectLst/>
                        </a:rPr>
                        <a:t> 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5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5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3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7103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 dirty="0">
                          <a:effectLst/>
                        </a:rPr>
                        <a:t>NGÄBE BUGLÉ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5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3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5346540" y="4401321"/>
            <a:ext cx="5154930" cy="200054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A" sz="3200" dirty="0" smtClean="0">
                <a:solidFill>
                  <a:schemeClr val="bg1"/>
                </a:solidFill>
              </a:rPr>
              <a:t>TOTAL DE </a:t>
            </a:r>
            <a:r>
              <a:rPr lang="es-PA" sz="3200" dirty="0" smtClean="0">
                <a:solidFill>
                  <a:schemeClr val="bg1"/>
                </a:solidFill>
              </a:rPr>
              <a:t>INSTALACIONES PROGRAMADAS </a:t>
            </a:r>
            <a:r>
              <a:rPr lang="es-PA" sz="3200" dirty="0" smtClean="0">
                <a:solidFill>
                  <a:schemeClr val="bg1"/>
                </a:solidFill>
              </a:rPr>
              <a:t>A 2025 </a:t>
            </a:r>
            <a:endParaRPr lang="es-PA" sz="3200" dirty="0" smtClean="0">
              <a:solidFill>
                <a:schemeClr val="bg1"/>
              </a:solidFill>
            </a:endParaRPr>
          </a:p>
          <a:p>
            <a:pPr algn="ctr"/>
            <a:r>
              <a:rPr lang="es-PA" sz="3200" dirty="0" smtClean="0">
                <a:solidFill>
                  <a:schemeClr val="bg1"/>
                </a:solidFill>
              </a:rPr>
              <a:t>192 </a:t>
            </a:r>
            <a:r>
              <a:rPr lang="es-PA" sz="3200" dirty="0" smtClean="0">
                <a:solidFill>
                  <a:schemeClr val="bg1"/>
                </a:solidFill>
              </a:rPr>
              <a:t>(70%)</a:t>
            </a:r>
          </a:p>
          <a:p>
            <a:pPr algn="ctr"/>
            <a:r>
              <a:rPr lang="es-PA" sz="2400" dirty="0" smtClean="0">
                <a:solidFill>
                  <a:schemeClr val="bg1"/>
                </a:solidFill>
              </a:rPr>
              <a:t>MINSA=167 CSS=25</a:t>
            </a:r>
            <a:endParaRPr lang="es-PA" sz="2400" dirty="0">
              <a:solidFill>
                <a:schemeClr val="bg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5189218" y="2334530"/>
            <a:ext cx="5346545" cy="4810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7" name="Rectángulo 6"/>
          <p:cNvSpPr/>
          <p:nvPr/>
        </p:nvSpPr>
        <p:spPr>
          <a:xfrm>
            <a:off x="1371600" y="2833290"/>
            <a:ext cx="9164160" cy="35752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8" name="Rectángulo 7"/>
          <p:cNvSpPr/>
          <p:nvPr/>
        </p:nvSpPr>
        <p:spPr>
          <a:xfrm>
            <a:off x="3188968" y="2315334"/>
            <a:ext cx="1977389" cy="543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9" name="Rectángulo 8"/>
          <p:cNvSpPr/>
          <p:nvPr/>
        </p:nvSpPr>
        <p:spPr>
          <a:xfrm>
            <a:off x="5166357" y="2315854"/>
            <a:ext cx="5392263" cy="543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669074"/>
              </p:ext>
            </p:extLst>
          </p:nvPr>
        </p:nvGraphicFramePr>
        <p:xfrm>
          <a:off x="10767060" y="5121709"/>
          <a:ext cx="1346277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77"/>
              </a:tblGrid>
              <a:tr h="445723">
                <a:tc>
                  <a:txBody>
                    <a:bodyPr/>
                    <a:lstStyle/>
                    <a:p>
                      <a:pPr algn="ctr"/>
                      <a:r>
                        <a:rPr lang="es-PA" sz="1200" dirty="0" smtClean="0">
                          <a:solidFill>
                            <a:sysClr val="windowText" lastClr="000000"/>
                          </a:solidFill>
                        </a:rPr>
                        <a:t>MINSA </a:t>
                      </a:r>
                    </a:p>
                    <a:p>
                      <a:pPr algn="ctr"/>
                      <a:r>
                        <a:rPr lang="es-PA" sz="1200" dirty="0" smtClean="0">
                          <a:solidFill>
                            <a:sysClr val="windowText" lastClr="000000"/>
                          </a:solidFill>
                        </a:rPr>
                        <a:t>(167 DE 210)</a:t>
                      </a:r>
                    </a:p>
                    <a:p>
                      <a:pPr algn="ctr"/>
                      <a:r>
                        <a:rPr lang="es-PA" sz="1200" dirty="0" smtClean="0">
                          <a:solidFill>
                            <a:sysClr val="windowText" lastClr="000000"/>
                          </a:solidFill>
                        </a:rPr>
                        <a:t>79% </a:t>
                      </a:r>
                      <a:endParaRPr lang="es-PA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45723">
                <a:tc>
                  <a:txBody>
                    <a:bodyPr/>
                    <a:lstStyle/>
                    <a:p>
                      <a:pPr algn="ctr"/>
                      <a:r>
                        <a:rPr lang="es-PA" sz="1200" b="1" dirty="0" smtClean="0">
                          <a:solidFill>
                            <a:sysClr val="windowText" lastClr="000000"/>
                          </a:solidFill>
                        </a:rPr>
                        <a:t>CSS </a:t>
                      </a:r>
                    </a:p>
                    <a:p>
                      <a:pPr algn="ctr"/>
                      <a:r>
                        <a:rPr lang="es-PA" sz="1200" b="1" dirty="0" smtClean="0">
                          <a:solidFill>
                            <a:sysClr val="windowText" lastClr="000000"/>
                          </a:solidFill>
                        </a:rPr>
                        <a:t>(25 DE 62)</a:t>
                      </a:r>
                    </a:p>
                    <a:p>
                      <a:pPr algn="ctr"/>
                      <a:r>
                        <a:rPr lang="es-PA" sz="1200" b="1" dirty="0" smtClean="0">
                          <a:solidFill>
                            <a:sysClr val="windowText" lastClr="000000"/>
                          </a:solidFill>
                        </a:rPr>
                        <a:t>40% </a:t>
                      </a:r>
                      <a:endParaRPr lang="es-PA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07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2529" y="784860"/>
            <a:ext cx="4815509" cy="598170"/>
          </a:xfrm>
        </p:spPr>
        <p:txBody>
          <a:bodyPr/>
          <a:lstStyle/>
          <a:p>
            <a:r>
              <a:rPr lang="es-PA" sz="3200" b="1" dirty="0" smtClean="0"/>
              <a:t>PLANIFICACIÓN 2021 </a:t>
            </a:r>
            <a:endParaRPr lang="es-PA" sz="3200" b="1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4792980" y="1083945"/>
            <a:ext cx="7399020" cy="5104800"/>
          </a:xfrm>
          <a:solidFill>
            <a:schemeClr val="bg1"/>
          </a:solidFill>
        </p:spPr>
        <p:txBody>
          <a:bodyPr/>
          <a:lstStyle/>
          <a:p>
            <a:pPr>
              <a:spcBef>
                <a:spcPts val="0"/>
              </a:spcBef>
            </a:pPr>
            <a:r>
              <a:rPr lang="es-PA" sz="2800" dirty="0" smtClean="0"/>
              <a:t>Ira capacitación: Julio 28, 29 y 30 </a:t>
            </a:r>
          </a:p>
          <a:p>
            <a:pPr lvl="1">
              <a:spcBef>
                <a:spcPts val="0"/>
              </a:spcBef>
            </a:pPr>
            <a:r>
              <a:rPr lang="es-PA" sz="2400" dirty="0" smtClean="0"/>
              <a:t> 6 instalaciones en región Metro (5MINSA+1CSS)</a:t>
            </a:r>
          </a:p>
          <a:p>
            <a:pPr lvl="1">
              <a:spcBef>
                <a:spcPts val="0"/>
              </a:spcBef>
            </a:pPr>
            <a:r>
              <a:rPr lang="es-PA" sz="2400" dirty="0" smtClean="0"/>
              <a:t>1 San Miguelito-CSS</a:t>
            </a:r>
          </a:p>
          <a:p>
            <a:pPr>
              <a:spcBef>
                <a:spcPts val="0"/>
              </a:spcBef>
            </a:pPr>
            <a:r>
              <a:rPr lang="es-PA" sz="2800" dirty="0" err="1" smtClean="0"/>
              <a:t>IIda</a:t>
            </a:r>
            <a:r>
              <a:rPr lang="es-PA" sz="2800" dirty="0" smtClean="0"/>
              <a:t> capacitación: Agosto 25, 26, 27</a:t>
            </a:r>
          </a:p>
          <a:p>
            <a:pPr lvl="1">
              <a:spcBef>
                <a:spcPts val="0"/>
              </a:spcBef>
            </a:pPr>
            <a:r>
              <a:rPr lang="es-PA" sz="2400" dirty="0" smtClean="0"/>
              <a:t>7 instalaciones Bocas del Toro (2 nuevas y </a:t>
            </a:r>
            <a:r>
              <a:rPr lang="es-PA" sz="2400" i="1" dirty="0" smtClean="0"/>
              <a:t>5 </a:t>
            </a:r>
            <a:r>
              <a:rPr lang="es-PA" sz="2400" i="1" dirty="0" smtClean="0"/>
              <a:t>para refrescamiento</a:t>
            </a:r>
            <a:r>
              <a:rPr lang="es-PA" sz="2400" dirty="0" smtClean="0"/>
              <a:t>)</a:t>
            </a:r>
          </a:p>
          <a:p>
            <a:pPr>
              <a:spcBef>
                <a:spcPts val="0"/>
              </a:spcBef>
            </a:pPr>
            <a:r>
              <a:rPr lang="es-PA" sz="2800" dirty="0" err="1" smtClean="0"/>
              <a:t>IIIra</a:t>
            </a:r>
            <a:r>
              <a:rPr lang="es-PA" sz="2800" dirty="0" smtClean="0"/>
              <a:t> capacitación: Octubre 20, 21 y 22</a:t>
            </a:r>
          </a:p>
          <a:p>
            <a:pPr lvl="1">
              <a:spcBef>
                <a:spcPts val="0"/>
              </a:spcBef>
            </a:pPr>
            <a:r>
              <a:rPr lang="es-PA" sz="2400" dirty="0" smtClean="0"/>
              <a:t>3 Instalaciones de Darién</a:t>
            </a:r>
          </a:p>
          <a:p>
            <a:pPr lvl="1">
              <a:spcBef>
                <a:spcPts val="0"/>
              </a:spcBef>
            </a:pPr>
            <a:r>
              <a:rPr lang="es-PA" sz="2400" dirty="0" smtClean="0"/>
              <a:t>1 instalación de Panamá Oeste</a:t>
            </a:r>
          </a:p>
          <a:p>
            <a:pPr>
              <a:spcBef>
                <a:spcPts val="0"/>
              </a:spcBef>
            </a:pPr>
            <a:r>
              <a:rPr lang="es-PA" sz="2800" dirty="0" err="1" smtClean="0"/>
              <a:t>IVta</a:t>
            </a:r>
            <a:r>
              <a:rPr lang="es-PA" sz="2800" dirty="0" smtClean="0"/>
              <a:t> capacitación: </a:t>
            </a:r>
            <a:r>
              <a:rPr lang="es-PA" sz="2800" dirty="0"/>
              <a:t>Noviembre 22 y 23: </a:t>
            </a:r>
            <a:r>
              <a:rPr lang="es-PA" sz="2800" i="1" dirty="0"/>
              <a:t> </a:t>
            </a:r>
            <a:endParaRPr lang="es-PA" sz="2800" i="1" dirty="0" smtClean="0"/>
          </a:p>
          <a:p>
            <a:pPr lvl="1">
              <a:spcBef>
                <a:spcPts val="0"/>
              </a:spcBef>
            </a:pPr>
            <a:r>
              <a:rPr lang="es-PA" sz="2400" i="1" dirty="0"/>
              <a:t>5</a:t>
            </a:r>
            <a:r>
              <a:rPr lang="es-PA" sz="2400" i="1" dirty="0" smtClean="0"/>
              <a:t>  </a:t>
            </a:r>
            <a:r>
              <a:rPr lang="es-PA" sz="2400" i="1" dirty="0"/>
              <a:t>instalaciones de Chiriquí (para refrescamiento</a:t>
            </a:r>
            <a:r>
              <a:rPr lang="es-PA" sz="2400" dirty="0"/>
              <a:t>)</a:t>
            </a:r>
          </a:p>
          <a:p>
            <a:pPr>
              <a:spcBef>
                <a:spcPts val="0"/>
              </a:spcBef>
            </a:pPr>
            <a:r>
              <a:rPr lang="es-PA" sz="2800" dirty="0" err="1" smtClean="0"/>
              <a:t>Vta</a:t>
            </a:r>
            <a:r>
              <a:rPr lang="es-PA" sz="2800" dirty="0" smtClean="0"/>
              <a:t> </a:t>
            </a:r>
            <a:r>
              <a:rPr lang="es-PA" sz="2800" dirty="0"/>
              <a:t>capacitación: </a:t>
            </a:r>
            <a:r>
              <a:rPr lang="es-PA" sz="2800" dirty="0" smtClean="0"/>
              <a:t>Noviembre </a:t>
            </a:r>
            <a:r>
              <a:rPr lang="es-PA" sz="2800" dirty="0" smtClean="0"/>
              <a:t>24, 25 y 26</a:t>
            </a:r>
          </a:p>
          <a:p>
            <a:pPr lvl="1">
              <a:spcBef>
                <a:spcPts val="0"/>
              </a:spcBef>
            </a:pPr>
            <a:r>
              <a:rPr lang="es-PA" sz="2400" dirty="0"/>
              <a:t> </a:t>
            </a:r>
            <a:r>
              <a:rPr lang="es-PA" sz="2400" dirty="0" smtClean="0"/>
              <a:t>5 </a:t>
            </a:r>
            <a:r>
              <a:rPr lang="es-PA" sz="2400" dirty="0"/>
              <a:t>instalaciones </a:t>
            </a:r>
            <a:r>
              <a:rPr lang="es-PA" sz="2400" dirty="0" smtClean="0"/>
              <a:t>en la Comarca </a:t>
            </a:r>
            <a:r>
              <a:rPr lang="es-PA" sz="2400" dirty="0" err="1" smtClean="0"/>
              <a:t>Ngäbe</a:t>
            </a:r>
            <a:r>
              <a:rPr lang="es-PA" sz="2400" dirty="0" smtClean="0"/>
              <a:t> Bugle 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509333"/>
              </p:ext>
            </p:extLst>
          </p:nvPr>
        </p:nvGraphicFramePr>
        <p:xfrm>
          <a:off x="594539" y="1383030"/>
          <a:ext cx="3486811" cy="41473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3208"/>
                <a:gridCol w="452601"/>
                <a:gridCol w="455578"/>
                <a:gridCol w="437712"/>
                <a:gridCol w="437712"/>
              </a:tblGrid>
              <a:tr h="25173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REGION DE SALUD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PA" sz="1050" u="none" strike="noStrike" dirty="0">
                          <a:effectLst/>
                        </a:rPr>
                        <a:t>CAPACITADOS A 2020</a:t>
                      </a:r>
                      <a:endParaRPr lang="es-PA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es-PA" sz="1600" u="none" strike="noStrike" dirty="0">
                          <a:effectLst/>
                        </a:rPr>
                        <a:t>2021</a:t>
                      </a:r>
                      <a:endParaRPr lang="es-P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</a:tr>
              <a:tr h="260721">
                <a:tc v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A" sz="1050" u="none" strike="noStrike" dirty="0">
                          <a:effectLst/>
                        </a:rPr>
                        <a:t>MINSA</a:t>
                      </a:r>
                      <a:endParaRPr lang="es-PA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CSS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</a:tr>
              <a:tr h="188798">
                <a:tc>
                  <a:txBody>
                    <a:bodyPr/>
                    <a:lstStyle/>
                    <a:p>
                      <a:pPr algn="r" fontAlgn="b"/>
                      <a:r>
                        <a:rPr lang="es-PA" sz="1200" u="none" strike="noStrike" dirty="0">
                          <a:effectLst/>
                        </a:rPr>
                        <a:t>TOTAL POR INSTITUCIÓN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effectLst/>
                        </a:rPr>
                        <a:t>23</a:t>
                      </a:r>
                      <a:endParaRPr lang="es-P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effectLst/>
                        </a:rPr>
                        <a:t>14</a:t>
                      </a:r>
                      <a:endParaRPr lang="es-P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8798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 dirty="0">
                          <a:effectLst/>
                        </a:rPr>
                        <a:t>BOCAS DEL TORO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8798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 dirty="0">
                          <a:effectLst/>
                        </a:rPr>
                        <a:t>COCLÉ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200" u="none" strike="noStrike" dirty="0">
                          <a:effectLst/>
                        </a:rPr>
                        <a:t>1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8798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>
                          <a:effectLst/>
                        </a:rPr>
                        <a:t>COLÓN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200" u="none" strike="noStrike" dirty="0">
                          <a:effectLst/>
                        </a:rPr>
                        <a:t>1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8798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>
                          <a:effectLst/>
                        </a:rPr>
                        <a:t>CHIRIQUÍ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8798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 dirty="0">
                          <a:effectLst/>
                        </a:rPr>
                        <a:t>DARIÉN 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0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8798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>
                          <a:effectLst/>
                        </a:rPr>
                        <a:t>HERRERA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4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200" u="none" strike="noStrike" dirty="0">
                          <a:effectLst/>
                        </a:rPr>
                        <a:t>1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8798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>
                          <a:effectLst/>
                        </a:rPr>
                        <a:t>LOS SANTOS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200" u="none" strike="noStrike" dirty="0">
                          <a:effectLst/>
                        </a:rPr>
                        <a:t>1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8798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>
                          <a:effectLst/>
                        </a:rPr>
                        <a:t>PMÁ. NORTE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1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200" u="none" strike="noStrike" dirty="0">
                          <a:effectLst/>
                        </a:rPr>
                        <a:t>1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8798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>
                          <a:effectLst/>
                        </a:rPr>
                        <a:t>PMÁ. ESTE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1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8798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>
                          <a:effectLst/>
                        </a:rPr>
                        <a:t>PMÁ. OESTE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1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8798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>
                          <a:effectLst/>
                        </a:rPr>
                        <a:t>PMÁ. METRO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0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200" u="none" strike="noStrike" dirty="0">
                          <a:effectLst/>
                        </a:rPr>
                        <a:t>2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6778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>
                          <a:effectLst/>
                        </a:rPr>
                        <a:t>SAN MIGUELITO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1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8798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>
                          <a:effectLst/>
                        </a:rPr>
                        <a:t>VERAGUAS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3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200" u="none" strike="noStrike" dirty="0">
                          <a:effectLst/>
                        </a:rPr>
                        <a:t>3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8798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>
                          <a:effectLst/>
                        </a:rPr>
                        <a:t>KUNA  YALA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0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8798">
                <a:tc>
                  <a:txBody>
                    <a:bodyPr/>
                    <a:lstStyle/>
                    <a:p>
                      <a:pPr algn="l" fontAlgn="ctr"/>
                      <a:r>
                        <a:rPr lang="es-PA" sz="1200" u="none" strike="noStrike">
                          <a:effectLst/>
                        </a:rPr>
                        <a:t>NGÄBE BUGLÉ</a:t>
                      </a:r>
                      <a:endParaRPr lang="es-P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200" u="none" strike="noStrike" dirty="0">
                          <a:effectLst/>
                        </a:rPr>
                        <a:t>0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200" u="none" strike="noStrike" dirty="0">
                          <a:effectLst/>
                        </a:rPr>
                        <a:t> </a:t>
                      </a:r>
                      <a:endParaRPr lang="es-P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PA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0" marR="8990" marT="8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348347"/>
              </p:ext>
            </p:extLst>
          </p:nvPr>
        </p:nvGraphicFramePr>
        <p:xfrm>
          <a:off x="594539" y="5779822"/>
          <a:ext cx="3392248" cy="817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124"/>
                <a:gridCol w="1696124"/>
              </a:tblGrid>
              <a:tr h="817845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A" sz="1200" dirty="0" smtClean="0">
                          <a:solidFill>
                            <a:sysClr val="windowText" lastClr="000000"/>
                          </a:solidFill>
                        </a:rPr>
                        <a:t>MINSA </a:t>
                      </a:r>
                    </a:p>
                    <a:p>
                      <a:pPr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A" sz="1200" dirty="0" smtClean="0">
                          <a:solidFill>
                            <a:sysClr val="windowText" lastClr="000000"/>
                          </a:solidFill>
                        </a:rPr>
                        <a:t>26 </a:t>
                      </a:r>
                    </a:p>
                    <a:p>
                      <a:pPr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A" sz="1200" dirty="0" smtClean="0">
                          <a:solidFill>
                            <a:sysClr val="windowText" lastClr="000000"/>
                          </a:solidFill>
                        </a:rPr>
                        <a:t>(16 nuevas</a:t>
                      </a:r>
                      <a:r>
                        <a:rPr lang="es-PA" sz="1200" baseline="0" dirty="0" smtClean="0">
                          <a:solidFill>
                            <a:sysClr val="windowText" lastClr="000000"/>
                          </a:solidFill>
                        </a:rPr>
                        <a:t> y 5 refrescamiento)</a:t>
                      </a:r>
                      <a:endParaRPr lang="es-PA" sz="12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A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A" sz="1200" b="1" dirty="0" smtClean="0">
                          <a:solidFill>
                            <a:sysClr val="windowText" lastClr="000000"/>
                          </a:solidFill>
                        </a:rPr>
                        <a:t>CSS </a:t>
                      </a:r>
                    </a:p>
                    <a:p>
                      <a:pPr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A" sz="1200" b="1" dirty="0" smtClean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A" sz="1200" dirty="0" smtClean="0">
                          <a:solidFill>
                            <a:sysClr val="windowText" lastClr="000000"/>
                          </a:solidFill>
                        </a:rPr>
                        <a:t>(2 nuevas</a:t>
                      </a:r>
                      <a:r>
                        <a:rPr lang="es-PA" sz="1200" baseline="0" dirty="0" smtClean="0">
                          <a:solidFill>
                            <a:sysClr val="windowText" lastClr="000000"/>
                          </a:solidFill>
                        </a:rPr>
                        <a:t> y 5 refrescamiento)</a:t>
                      </a:r>
                      <a:endParaRPr lang="es-PA" sz="12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A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76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7516B5-FAD0-45D3-B2BB-A2A9D1F96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" y="910590"/>
            <a:ext cx="11620500" cy="1143000"/>
          </a:xfrm>
        </p:spPr>
        <p:txBody>
          <a:bodyPr/>
          <a:lstStyle/>
          <a:p>
            <a:pPr marR="0" lvl="0" fontAlgn="base">
              <a:spcBef>
                <a:spcPts val="0"/>
              </a:spcBef>
              <a:spcAft>
                <a:spcPts val="0"/>
              </a:spcAft>
            </a:pPr>
            <a:r>
              <a:rPr lang="es-419" sz="2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¿CÓMO SE VA A INCLUIR LA EXPANSIÓN DE LA INICIATIVA HEARTS COMO PARTE DEL FORTALECIMIENTO DEL SISTEMA DE SALUD EN EL PAÍS? 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4AAFF62-B612-4BCB-8C57-C9C7FBC528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0030" y="1893570"/>
            <a:ext cx="11818620" cy="3962400"/>
          </a:xfrm>
        </p:spPr>
        <p:txBody>
          <a:bodyPr/>
          <a:lstStyle/>
          <a:p>
            <a:pPr marL="514350" indent="-514350">
              <a:lnSpc>
                <a:spcPts val="33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dirty="0" err="1" smtClean="0"/>
              <a:t>Solicitud</a:t>
            </a:r>
            <a:r>
              <a:rPr lang="en-US" sz="2800" dirty="0" smtClean="0"/>
              <a:t> de </a:t>
            </a:r>
            <a:r>
              <a:rPr lang="en-US" sz="2800" dirty="0" err="1" smtClean="0"/>
              <a:t>apoyo</a:t>
            </a:r>
            <a:r>
              <a:rPr lang="en-US" sz="2800" dirty="0" smtClean="0"/>
              <a:t>, </a:t>
            </a:r>
            <a:r>
              <a:rPr lang="en-US" sz="2800" dirty="0" err="1" smtClean="0"/>
              <a:t>desde</a:t>
            </a:r>
            <a:r>
              <a:rPr lang="en-US" sz="2800" dirty="0" smtClean="0"/>
              <a:t>  el mas alto, </a:t>
            </a:r>
            <a:r>
              <a:rPr lang="en-US" sz="2800" dirty="0"/>
              <a:t>hasta el </a:t>
            </a:r>
            <a:r>
              <a:rPr lang="en-US" sz="2800" dirty="0" err="1"/>
              <a:t>último</a:t>
            </a:r>
            <a:r>
              <a:rPr lang="en-US" sz="2800" dirty="0"/>
              <a:t> </a:t>
            </a:r>
            <a:r>
              <a:rPr lang="en-US" sz="2800" dirty="0" err="1"/>
              <a:t>nivel</a:t>
            </a:r>
            <a:r>
              <a:rPr lang="en-US" sz="2800" dirty="0"/>
              <a:t> </a:t>
            </a:r>
            <a:r>
              <a:rPr lang="en-US" sz="2800" dirty="0" err="1" smtClean="0"/>
              <a:t>institucional</a:t>
            </a:r>
            <a:r>
              <a:rPr lang="en-US" sz="2800" dirty="0"/>
              <a:t>.</a:t>
            </a:r>
            <a:endParaRPr lang="en-US" sz="2800" dirty="0" smtClean="0"/>
          </a:p>
          <a:p>
            <a:pPr marL="514350" indent="-514350">
              <a:lnSpc>
                <a:spcPts val="33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dirty="0" err="1" smtClean="0"/>
              <a:t>Lograr</a:t>
            </a:r>
            <a:r>
              <a:rPr lang="en-US" sz="2800" dirty="0" smtClean="0"/>
              <a:t> </a:t>
            </a:r>
            <a:r>
              <a:rPr lang="en-US" sz="2800" dirty="0" err="1" smtClean="0"/>
              <a:t>acuerdos</a:t>
            </a:r>
            <a:r>
              <a:rPr lang="en-US" sz="2800" dirty="0" smtClean="0"/>
              <a:t> </a:t>
            </a:r>
            <a:r>
              <a:rPr lang="en-US" sz="2800" dirty="0" err="1" smtClean="0"/>
              <a:t>interinstitucionales</a:t>
            </a:r>
            <a:r>
              <a:rPr lang="en-US" sz="2800" dirty="0" smtClean="0"/>
              <a:t> (MINSA y CSS).</a:t>
            </a:r>
          </a:p>
          <a:p>
            <a:pPr marL="514350" indent="-514350">
              <a:lnSpc>
                <a:spcPts val="33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/>
              <a:t>“</a:t>
            </a:r>
            <a:r>
              <a:rPr lang="en-US" sz="2800" dirty="0" err="1" smtClean="0"/>
              <a:t>Capacitación</a:t>
            </a:r>
            <a:r>
              <a:rPr lang="en-US" sz="2800" dirty="0" smtClean="0"/>
              <a:t> </a:t>
            </a:r>
            <a:r>
              <a:rPr lang="en-US" sz="2800" dirty="0" err="1" smtClean="0"/>
              <a:t>en</a:t>
            </a:r>
            <a:r>
              <a:rPr lang="en-US" sz="2800" dirty="0" smtClean="0"/>
              <a:t> </a:t>
            </a:r>
            <a:r>
              <a:rPr lang="en-US" sz="2800" dirty="0" err="1" smtClean="0"/>
              <a:t>cascada</a:t>
            </a:r>
            <a:r>
              <a:rPr lang="en-US" sz="2800" dirty="0" smtClean="0"/>
              <a:t>” </a:t>
            </a:r>
            <a:r>
              <a:rPr lang="en-US" sz="2800" dirty="0" err="1" smtClean="0"/>
              <a:t>en</a:t>
            </a:r>
            <a:r>
              <a:rPr lang="en-US" sz="2800" dirty="0" smtClean="0"/>
              <a:t> </a:t>
            </a:r>
            <a:r>
              <a:rPr lang="en-US" sz="2800" dirty="0" err="1" smtClean="0"/>
              <a:t>procura</a:t>
            </a:r>
            <a:r>
              <a:rPr lang="en-US" sz="2800" dirty="0" smtClean="0"/>
              <a:t> del </a:t>
            </a:r>
            <a:r>
              <a:rPr lang="en-US" sz="2800" dirty="0" err="1" smtClean="0"/>
              <a:t>conocimiento</a:t>
            </a:r>
            <a:r>
              <a:rPr lang="en-US" sz="2800" dirty="0" smtClean="0"/>
              <a:t> de </a:t>
            </a:r>
            <a:r>
              <a:rPr lang="en-US" sz="2800" dirty="0" err="1" smtClean="0"/>
              <a:t>todos</a:t>
            </a:r>
            <a:r>
              <a:rPr lang="en-US" sz="2800" dirty="0" smtClean="0"/>
              <a:t>.</a:t>
            </a:r>
          </a:p>
          <a:p>
            <a:pPr marL="514350" indent="-514350">
              <a:lnSpc>
                <a:spcPts val="33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dirty="0" err="1" smtClean="0"/>
              <a:t>Compartir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información</a:t>
            </a:r>
            <a:r>
              <a:rPr lang="en-US" sz="2800" dirty="0" smtClean="0"/>
              <a:t> (</a:t>
            </a:r>
            <a:r>
              <a:rPr lang="en-US" sz="2800" dirty="0" err="1" smtClean="0"/>
              <a:t>capacitación</a:t>
            </a:r>
            <a:r>
              <a:rPr lang="en-US" sz="2800" dirty="0" smtClean="0"/>
              <a:t>, </a:t>
            </a:r>
            <a:r>
              <a:rPr lang="en-US" sz="2800" dirty="0" err="1" smtClean="0"/>
              <a:t>insumos</a:t>
            </a:r>
            <a:r>
              <a:rPr lang="en-US" sz="2800" dirty="0" smtClean="0"/>
              <a:t>, etc.), con </a:t>
            </a:r>
            <a:r>
              <a:rPr lang="en-US" sz="2800" dirty="0" err="1" smtClean="0"/>
              <a:t>todas</a:t>
            </a:r>
            <a:r>
              <a:rPr lang="en-US" sz="2800" dirty="0" smtClean="0"/>
              <a:t> las </a:t>
            </a:r>
            <a:r>
              <a:rPr lang="en-US" sz="2800" dirty="0" err="1" smtClean="0"/>
              <a:t>instalaciones</a:t>
            </a:r>
            <a:r>
              <a:rPr lang="en-US" sz="2800" dirty="0" smtClean="0"/>
              <a:t> de APS </a:t>
            </a:r>
            <a:r>
              <a:rPr lang="en-US" sz="2800" dirty="0" err="1" smtClean="0"/>
              <a:t>sean</a:t>
            </a:r>
            <a:r>
              <a:rPr lang="en-US" sz="2800" dirty="0" smtClean="0"/>
              <a:t> “HEARTS o NO”.</a:t>
            </a:r>
          </a:p>
          <a:p>
            <a:pPr marL="514350" indent="-514350">
              <a:lnSpc>
                <a:spcPts val="33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dirty="0" err="1" smtClean="0"/>
              <a:t>Recordar</a:t>
            </a:r>
            <a:r>
              <a:rPr lang="en-US" sz="2800" dirty="0" smtClean="0"/>
              <a:t> que la Norma de </a:t>
            </a:r>
            <a:r>
              <a:rPr lang="en-US" sz="2800" dirty="0" err="1" smtClean="0"/>
              <a:t>Atención</a:t>
            </a:r>
            <a:r>
              <a:rPr lang="en-US" sz="2800" dirty="0" smtClean="0"/>
              <a:t> del </a:t>
            </a:r>
            <a:r>
              <a:rPr lang="en-US" sz="2800" dirty="0" err="1" smtClean="0"/>
              <a:t>Adulto</a:t>
            </a:r>
            <a:r>
              <a:rPr lang="en-US" sz="2800" dirty="0" smtClean="0"/>
              <a:t> y </a:t>
            </a:r>
            <a:r>
              <a:rPr lang="en-US" sz="2800" dirty="0" err="1" smtClean="0"/>
              <a:t>Adulto</a:t>
            </a:r>
            <a:r>
              <a:rPr lang="en-US" sz="2800" dirty="0" smtClean="0"/>
              <a:t> Mayor, se </a:t>
            </a:r>
            <a:r>
              <a:rPr lang="en-US" sz="2800" dirty="0" err="1" smtClean="0"/>
              <a:t>encuentra</a:t>
            </a:r>
            <a:r>
              <a:rPr lang="en-US" sz="2800" dirty="0" smtClean="0"/>
              <a:t> </a:t>
            </a:r>
            <a:r>
              <a:rPr lang="en-US" sz="2800" dirty="0" err="1" smtClean="0"/>
              <a:t>alineada</a:t>
            </a:r>
            <a:r>
              <a:rPr lang="en-US" sz="2800" dirty="0" smtClean="0"/>
              <a:t> con la </a:t>
            </a:r>
            <a:r>
              <a:rPr lang="en-US" sz="2800" dirty="0" err="1" smtClean="0"/>
              <a:t>estrategia</a:t>
            </a:r>
            <a:r>
              <a:rPr lang="en-US" sz="2800" dirty="0" smtClean="0"/>
              <a:t> HEARTS.</a:t>
            </a:r>
          </a:p>
          <a:p>
            <a:pPr marL="514350" indent="-514350">
              <a:lnSpc>
                <a:spcPts val="33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dirty="0" err="1" smtClean="0"/>
              <a:t>Trabajo</a:t>
            </a:r>
            <a:r>
              <a:rPr lang="en-US" sz="2800" dirty="0" smtClean="0"/>
              <a:t> </a:t>
            </a:r>
            <a:r>
              <a:rPr lang="en-US" sz="2800" dirty="0" err="1" smtClean="0"/>
              <a:t>activo</a:t>
            </a:r>
            <a:r>
              <a:rPr lang="en-US" sz="2800" dirty="0" smtClean="0"/>
              <a:t>, para </a:t>
            </a:r>
            <a:r>
              <a:rPr lang="en-US" sz="2800" dirty="0" err="1" smtClean="0"/>
              <a:t>obtener</a:t>
            </a:r>
            <a:r>
              <a:rPr lang="en-US" sz="2800" dirty="0" smtClean="0"/>
              <a:t> </a:t>
            </a:r>
            <a:r>
              <a:rPr lang="en-US" sz="2800" dirty="0" err="1" smtClean="0"/>
              <a:t>registros</a:t>
            </a:r>
            <a:r>
              <a:rPr lang="en-US" sz="2800" dirty="0" smtClean="0"/>
              <a:t> </a:t>
            </a:r>
            <a:r>
              <a:rPr lang="en-US" sz="2800" dirty="0" err="1" smtClean="0"/>
              <a:t>adecuados</a:t>
            </a:r>
            <a:r>
              <a:rPr lang="en-US" sz="2800" dirty="0" smtClean="0"/>
              <a:t> y </a:t>
            </a:r>
            <a:r>
              <a:rPr lang="en-US" sz="2800" dirty="0" err="1" smtClean="0"/>
              <a:t>lograr</a:t>
            </a:r>
            <a:r>
              <a:rPr lang="en-US" sz="2800" dirty="0" smtClean="0"/>
              <a:t> </a:t>
            </a:r>
            <a:r>
              <a:rPr lang="en-US" sz="2800" dirty="0" err="1" smtClean="0"/>
              <a:t>obtener</a:t>
            </a:r>
            <a:r>
              <a:rPr lang="en-US" sz="2800" dirty="0" smtClean="0"/>
              <a:t> </a:t>
            </a:r>
            <a:r>
              <a:rPr lang="en-US" sz="2800" dirty="0" err="1" smtClean="0"/>
              <a:t>los</a:t>
            </a:r>
            <a:r>
              <a:rPr lang="en-US" sz="2800" dirty="0" smtClean="0"/>
              <a:t> </a:t>
            </a:r>
            <a:r>
              <a:rPr lang="en-US" sz="2800" dirty="0" err="1" smtClean="0"/>
              <a:t>indicadores</a:t>
            </a:r>
            <a:r>
              <a:rPr lang="en-US" sz="2800" dirty="0" smtClean="0"/>
              <a:t> de </a:t>
            </a:r>
            <a:r>
              <a:rPr lang="en-US" sz="2800" dirty="0" err="1" smtClean="0"/>
              <a:t>cumplimiento</a:t>
            </a:r>
            <a:r>
              <a:rPr lang="en-US" sz="2800" dirty="0" smtClean="0"/>
              <a:t>.</a:t>
            </a:r>
          </a:p>
          <a:p>
            <a:pPr marL="514350" indent="-514350">
              <a:lnSpc>
                <a:spcPts val="3300"/>
              </a:lnSpc>
              <a:spcBef>
                <a:spcPts val="0"/>
              </a:spcBef>
              <a:buFont typeface="+mj-lt"/>
              <a:buAutoNum type="arabicPeriod"/>
            </a:pPr>
            <a:r>
              <a:rPr lang="es-ES" sz="2800" dirty="0" smtClean="0"/>
              <a:t>Lograr regulaciones para </a:t>
            </a:r>
            <a:r>
              <a:rPr lang="es-ES" sz="2800" dirty="0"/>
              <a:t>dispositivos de </a:t>
            </a:r>
            <a:r>
              <a:rPr lang="es-ES" sz="2800" dirty="0" smtClean="0"/>
              <a:t>PA, validados.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9747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FA5D96-8636-4970-9534-56C0607E0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96290"/>
            <a:ext cx="10972800" cy="643890"/>
          </a:xfrm>
        </p:spPr>
        <p:txBody>
          <a:bodyPr/>
          <a:lstStyle/>
          <a:p>
            <a:r>
              <a:rPr lang="es-419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Principales </a:t>
            </a:r>
            <a:r>
              <a:rPr lang="es-419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hitos que se esperan para la expansión progresiva </a:t>
            </a:r>
            <a:br>
              <a:rPr lang="es-419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419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HEARTS en el país para 2021 y 2022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173DB1-D2D6-4E1E-A483-3481D7AFFA1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31470" y="1920240"/>
            <a:ext cx="11761470" cy="3996690"/>
          </a:xfrm>
        </p:spPr>
        <p:txBody>
          <a:bodyPr/>
          <a:lstStyle/>
          <a:p>
            <a:pPr marL="0" indent="0">
              <a:buNone/>
            </a:pPr>
            <a:r>
              <a:rPr lang="es-PA" sz="2400" b="1" dirty="0" err="1"/>
              <a:t>I</a:t>
            </a:r>
            <a:r>
              <a:rPr lang="es-PA" sz="2400" b="1" dirty="0" err="1" smtClean="0"/>
              <a:t>er</a:t>
            </a:r>
            <a:r>
              <a:rPr lang="es-PA" sz="2400" b="1" dirty="0" smtClean="0"/>
              <a:t> HITO: MAYOR PROPORCIÓN DE HIPERTENSOS REGISTRADOS CON </a:t>
            </a:r>
            <a:r>
              <a:rPr lang="es-PA" sz="2400" b="1" u="sng" dirty="0" smtClean="0"/>
              <a:t>TRATAMIENTO </a:t>
            </a:r>
            <a:r>
              <a:rPr lang="es-PA" sz="2400" b="1" dirty="0" smtClean="0"/>
              <a:t>HIPERTENSIVO Y CON </a:t>
            </a:r>
            <a:r>
              <a:rPr lang="es-PA" sz="2400" b="1" u="sng" dirty="0" smtClean="0"/>
              <a:t>PRESIÓN ARTERIAL CONTROLADA </a:t>
            </a:r>
            <a:r>
              <a:rPr lang="es-PA" sz="2400" b="1" dirty="0" smtClean="0"/>
              <a:t>6 MESES DESPUÉS DEL INICIO DEL TRATAMIENTO.</a:t>
            </a:r>
            <a:endParaRPr lang="es-ES" sz="2400" b="1" dirty="0" smtClean="0"/>
          </a:p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r>
              <a:rPr lang="es-ES" sz="2400" b="1" dirty="0" smtClean="0"/>
              <a:t>TRATAMIENTO</a:t>
            </a:r>
          </a:p>
          <a:p>
            <a:r>
              <a:rPr lang="es-PA" sz="2400" dirty="0" smtClean="0"/>
              <a:t>Impulsar la aprobación </a:t>
            </a:r>
            <a:r>
              <a:rPr lang="es-PA" sz="2400" dirty="0"/>
              <a:t>la</a:t>
            </a:r>
            <a:r>
              <a:rPr lang="es-ES" sz="2400" dirty="0"/>
              <a:t> inclusión de medicamentos antihipertensivos de dosis fija combinada</a:t>
            </a:r>
            <a:endParaRPr lang="es-PA" sz="2400" dirty="0"/>
          </a:p>
          <a:p>
            <a:r>
              <a:rPr lang="es-ES" sz="2400" dirty="0"/>
              <a:t>El 100% de los médicos de instalaciones de </a:t>
            </a:r>
            <a:r>
              <a:rPr lang="es-ES" sz="2400" dirty="0" smtClean="0"/>
              <a:t>salud, </a:t>
            </a:r>
            <a:r>
              <a:rPr lang="es-ES" sz="2400" dirty="0"/>
              <a:t>capacitados utilizan los protocolos de tratamiento estandarizados aprobados. </a:t>
            </a:r>
            <a:endParaRPr lang="es-PA" sz="2400" dirty="0"/>
          </a:p>
          <a:p>
            <a:r>
              <a:rPr lang="es-PA" sz="2400" dirty="0"/>
              <a:t>Disponibilidad de al menos el 50 % de los medicamentos estimados para cubrir a la población de hipertensos </a:t>
            </a:r>
            <a:r>
              <a:rPr lang="es-PA" sz="2400" dirty="0" smtClean="0"/>
              <a:t>captados.</a:t>
            </a:r>
            <a:endParaRPr lang="es-PA" sz="2400" dirty="0"/>
          </a:p>
        </p:txBody>
      </p:sp>
    </p:spTree>
    <p:extLst>
      <p:ext uri="{BB962C8B-B14F-4D97-AF65-F5344CB8AC3E}">
        <p14:creationId xmlns:p14="http://schemas.microsoft.com/office/powerpoint/2010/main" val="201669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FA5D96-8636-4970-9534-56C0607E0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16280"/>
            <a:ext cx="10972800" cy="643890"/>
          </a:xfrm>
        </p:spPr>
        <p:txBody>
          <a:bodyPr/>
          <a:lstStyle/>
          <a:p>
            <a:r>
              <a:rPr lang="es-419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Principales </a:t>
            </a:r>
            <a:r>
              <a:rPr lang="es-419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hitos que se esperan para la expansión progresiva </a:t>
            </a:r>
            <a:br>
              <a:rPr lang="es-419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419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HEARTS en el país para 2021 y 2022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173DB1-D2D6-4E1E-A483-3481D7AFFA1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1805940"/>
            <a:ext cx="11186160" cy="3996690"/>
          </a:xfrm>
        </p:spPr>
        <p:txBody>
          <a:bodyPr/>
          <a:lstStyle/>
          <a:p>
            <a:pPr marL="0" indent="0">
              <a:buNone/>
            </a:pPr>
            <a:r>
              <a:rPr lang="es-PA" sz="2400" b="1" dirty="0"/>
              <a:t>PRESIÓN ARTERIAL </a:t>
            </a:r>
            <a:r>
              <a:rPr lang="es-PA" sz="2400" b="1" dirty="0" smtClean="0"/>
              <a:t>CONTROLADA</a:t>
            </a:r>
            <a:endParaRPr lang="es-ES" sz="2400" b="1" dirty="0" smtClean="0"/>
          </a:p>
          <a:p>
            <a:r>
              <a:rPr lang="es-ES" sz="2400" dirty="0" smtClean="0"/>
              <a:t>100</a:t>
            </a:r>
            <a:r>
              <a:rPr lang="es-ES" sz="2400" dirty="0"/>
              <a:t>% </a:t>
            </a:r>
            <a:r>
              <a:rPr lang="es-ES" sz="2400" dirty="0" smtClean="0"/>
              <a:t>del personal técnico de </a:t>
            </a:r>
            <a:r>
              <a:rPr lang="es-ES" sz="2400" dirty="0"/>
              <a:t>las instalaciones capacitadas realizan toma adecuada de la presión </a:t>
            </a:r>
            <a:r>
              <a:rPr lang="es-ES" sz="2400" dirty="0" smtClean="0"/>
              <a:t>arterial.</a:t>
            </a:r>
          </a:p>
          <a:p>
            <a:r>
              <a:rPr lang="es-ES" sz="2400" dirty="0" smtClean="0"/>
              <a:t>Contar </a:t>
            </a:r>
            <a:r>
              <a:rPr lang="es-ES" sz="2400" dirty="0"/>
              <a:t>con </a:t>
            </a:r>
            <a:r>
              <a:rPr lang="es-ES" sz="2400" dirty="0" smtClean="0"/>
              <a:t>una </a:t>
            </a:r>
            <a:r>
              <a:rPr lang="es-ES" sz="2400" dirty="0"/>
              <a:t>norma nacional para la validación y adquisición de los equipos de toma de presión arterial.</a:t>
            </a:r>
            <a:endParaRPr lang="es-ES" sz="2400" dirty="0" smtClean="0"/>
          </a:p>
          <a:p>
            <a:r>
              <a:rPr lang="es-ES" sz="2400" dirty="0" smtClean="0"/>
              <a:t>Personal </a:t>
            </a:r>
            <a:r>
              <a:rPr lang="es-ES" sz="2400" dirty="0"/>
              <a:t>del equipo de salud y voluntarios comunitarios realizando la correcta medición de la presión </a:t>
            </a:r>
            <a:r>
              <a:rPr lang="es-ES" sz="2400" dirty="0" smtClean="0"/>
              <a:t>arterial. </a:t>
            </a:r>
          </a:p>
          <a:p>
            <a:r>
              <a:rPr lang="es-ES" sz="2400" dirty="0"/>
              <a:t>Al menos el 50% del equipo de </a:t>
            </a:r>
            <a:r>
              <a:rPr lang="es-ES" sz="2400" dirty="0" smtClean="0"/>
              <a:t>salud, </a:t>
            </a:r>
            <a:r>
              <a:rPr lang="es-ES" sz="2400" dirty="0"/>
              <a:t>de las instalaciones de salud que implementan la estrategia </a:t>
            </a:r>
            <a:r>
              <a:rPr lang="es-ES" sz="2400" dirty="0" smtClean="0"/>
              <a:t>HEARTS, </a:t>
            </a:r>
            <a:r>
              <a:rPr lang="es-ES" sz="2400" dirty="0"/>
              <a:t>realizan y aprueban los cursos de autoaprendizaje de HEARTS que se encuentran en el </a:t>
            </a:r>
            <a:r>
              <a:rPr lang="es-ES" sz="2400" dirty="0" smtClean="0"/>
              <a:t>CVSP con propuestas de incentivos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859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FA5D96-8636-4970-9534-56C0607E0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453390"/>
            <a:ext cx="10972800" cy="1143000"/>
          </a:xfrm>
        </p:spPr>
        <p:txBody>
          <a:bodyPr/>
          <a:lstStyle/>
          <a:p>
            <a:r>
              <a:rPr lang="es-419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s-419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419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Principales hitos que se esperan para la expansión progresiva </a:t>
            </a:r>
            <a:br>
              <a:rPr lang="es-419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419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HEARTS en el país para 2021 y 2022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173DB1-D2D6-4E1E-A483-3481D7AFFA1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97180" y="1699260"/>
            <a:ext cx="11647170" cy="3886200"/>
          </a:xfrm>
        </p:spPr>
        <p:txBody>
          <a:bodyPr/>
          <a:lstStyle/>
          <a:p>
            <a:pPr marL="0" indent="0">
              <a:buNone/>
            </a:pPr>
            <a:r>
              <a:rPr lang="es-PA" sz="2400" b="1" dirty="0" err="1" smtClean="0"/>
              <a:t>IIdo</a:t>
            </a:r>
            <a:r>
              <a:rPr lang="es-PA" sz="2400" b="1" dirty="0" smtClean="0"/>
              <a:t> </a:t>
            </a:r>
            <a:r>
              <a:rPr lang="es-PA" sz="2400" b="1" dirty="0"/>
              <a:t>HITO: MAYOR </a:t>
            </a:r>
            <a:r>
              <a:rPr lang="es-PA" sz="2400" b="1" dirty="0" smtClean="0"/>
              <a:t> </a:t>
            </a:r>
            <a:r>
              <a:rPr lang="es-ES" sz="2400" b="1" dirty="0"/>
              <a:t>PORCENTAJE DE PERSONAS REGISTRADAS COMO </a:t>
            </a:r>
            <a:r>
              <a:rPr lang="es-ES" sz="2400" b="1" dirty="0" smtClean="0"/>
              <a:t>HIPERTENSOS. </a:t>
            </a:r>
            <a:endParaRPr lang="es-ES" sz="2400" b="1" dirty="0"/>
          </a:p>
          <a:p>
            <a:pPr marL="0" indent="0">
              <a:buNone/>
            </a:pPr>
            <a:r>
              <a:rPr lang="es-ES" sz="2400" b="1" dirty="0" smtClean="0"/>
              <a:t>MONITOREO</a:t>
            </a:r>
          </a:p>
          <a:p>
            <a:r>
              <a:rPr lang="es-ES" sz="2400" dirty="0" smtClean="0"/>
              <a:t>Fomentar la búsqueda activa de hipertensos </a:t>
            </a:r>
          </a:p>
          <a:p>
            <a:r>
              <a:rPr lang="es-ES" sz="2400" dirty="0" smtClean="0"/>
              <a:t>Contar </a:t>
            </a:r>
            <a:r>
              <a:rPr lang="es-ES" sz="2400" dirty="0"/>
              <a:t>con la documentación necesaria y la herramienta informática que permita la generación periódica y automatizada de datos para la construcción de los indicadores de HEARTS y la </a:t>
            </a:r>
            <a:r>
              <a:rPr lang="es-ES" sz="2400" dirty="0" smtClean="0"/>
              <a:t>auditoría </a:t>
            </a:r>
            <a:r>
              <a:rPr lang="es-ES" sz="2400" dirty="0"/>
              <a:t>o control de calidad</a:t>
            </a:r>
            <a:endParaRPr lang="es-ES" sz="2400" dirty="0" smtClean="0"/>
          </a:p>
          <a:p>
            <a:r>
              <a:rPr lang="es-ES" sz="2400" dirty="0"/>
              <a:t>Contar con un marco legal para la estandarización de la notificación, vigilancia e investigación de las Enfermedades No Transmisibles</a:t>
            </a:r>
            <a:r>
              <a:rPr lang="es-ES" sz="2400" dirty="0" smtClean="0"/>
              <a:t>.</a:t>
            </a:r>
          </a:p>
          <a:p>
            <a:pPr marL="0" indent="0">
              <a:buNone/>
            </a:pPr>
            <a:r>
              <a:rPr lang="es-ES" sz="2400" b="1" dirty="0" smtClean="0"/>
              <a:t>OTRO</a:t>
            </a:r>
            <a:endParaRPr lang="es-ES" sz="2400" b="1" dirty="0"/>
          </a:p>
          <a:p>
            <a:r>
              <a:rPr lang="es-PA" sz="2400" dirty="0"/>
              <a:t>Contar con la participación de al menos dos grupos </a:t>
            </a:r>
            <a:r>
              <a:rPr lang="es-PA" sz="2400" dirty="0" smtClean="0"/>
              <a:t>originarios </a:t>
            </a:r>
            <a:r>
              <a:rPr lang="es-PA" sz="2400" dirty="0"/>
              <a:t>en la estrategia HEARTS, con énfasis en el módulo H dentro de la cosmovisión de los grupos indígenas, antes de culminar el año 2022</a:t>
            </a:r>
            <a:endParaRPr lang="es-E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92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964C192BDB4C4DBDCF23DE30C44160" ma:contentTypeVersion="14" ma:contentTypeDescription="Create a new document." ma:contentTypeScope="" ma:versionID="f6df4639821da8362e1ac98423f5c7fb">
  <xsd:schema xmlns:xsd="http://www.w3.org/2001/XMLSchema" xmlns:xs="http://www.w3.org/2001/XMLSchema" xmlns:p="http://schemas.microsoft.com/office/2006/metadata/properties" xmlns:ns2="260a6ec5-9986-4ca1-9844-13169e84d029" xmlns:ns3="73d0ba8d-d766-4bf6-bcf0-d2eb81301a02" targetNamespace="http://schemas.microsoft.com/office/2006/metadata/properties" ma:root="true" ma:fieldsID="bd5010067a790310e739462e4ee72310" ns2:_="" ns3:_="">
    <xsd:import namespace="260a6ec5-9986-4ca1-9844-13169e84d029"/>
    <xsd:import namespace="73d0ba8d-d766-4bf6-bcf0-d2eb81301a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0a6ec5-9986-4ca1-9844-13169e84d0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d0ba8d-d766-4bf6-bcf0-d2eb81301a0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48AD7E-EF27-49A2-86F3-4BC3A3A657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EE5EE7-6A17-435F-8270-D03D969BB1A4}">
  <ds:schemaRefs>
    <ds:schemaRef ds:uri="73d0ba8d-d766-4bf6-bcf0-d2eb81301a02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260a6ec5-9986-4ca1-9844-13169e84d029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7A8C3D7-214C-4794-8D75-B48DC986BA92}"/>
</file>

<file path=docProps/app.xml><?xml version="1.0" encoding="utf-8"?>
<Properties xmlns="http://schemas.openxmlformats.org/officeDocument/2006/extended-properties" xmlns:vt="http://schemas.openxmlformats.org/officeDocument/2006/docPropsVTypes">
  <TotalTime>3176</TotalTime>
  <Words>1493</Words>
  <Application>Microsoft Office PowerPoint</Application>
  <PresentationFormat>Panorámica</PresentationFormat>
  <Paragraphs>457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</vt:lpstr>
      <vt:lpstr>Snap ITC</vt:lpstr>
      <vt:lpstr>Times New Roman</vt:lpstr>
      <vt:lpstr>2_Office Theme</vt:lpstr>
      <vt:lpstr>Diseño personalizado</vt:lpstr>
      <vt:lpstr>Presentación de PowerPoint</vt:lpstr>
      <vt:lpstr>PROBLEMA: Baja tasa de pacientes hipertensos controlados </vt:lpstr>
      <vt:lpstr>SISTEMA DE SALUD DE PANAMÁ</vt:lpstr>
      <vt:lpstr>PROYECCIONES DE EXPANSION DE HEARTS AL 2025</vt:lpstr>
      <vt:lpstr>PLANIFICACIÓN 2021 </vt:lpstr>
      <vt:lpstr>¿CÓMO SE VA A INCLUIR LA EXPANSIÓN DE LA INICIATIVA HEARTS COMO PARTE DEL FORTALECIMIENTO DEL SISTEMA DE SALUD EN EL PAÍS? </vt:lpstr>
      <vt:lpstr>Principales hitos que se esperan para la expansión progresiva  de HEARTS en el país para 2021 y 2022</vt:lpstr>
      <vt:lpstr>Principales hitos que se esperan para la expansión progresiva  de HEARTS en el país para 2021 y 2022</vt:lpstr>
      <vt:lpstr> Principales hitos que se esperan para la expansión progresiva  de HEARTS en el país para 2021 y 2022</vt:lpstr>
      <vt:lpstr>Qué desafíos se vislumbran y soluciones propuestas </vt:lpstr>
      <vt:lpstr>Qué apoyo necesita de la Sede Regional para impulsar la expansión de la Iniciativa HEARTS</vt:lpstr>
      <vt:lpstr>Presentación de PowerPoint</vt:lpstr>
      <vt:lpstr>Lecciones aprendidas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Ordunez, Dr. Pedro (WDC)</dc:creator>
  <cp:lastModifiedBy>Elsa Arenas</cp:lastModifiedBy>
  <cp:revision>95</cp:revision>
  <dcterms:created xsi:type="dcterms:W3CDTF">2019-03-29T18:29:18Z</dcterms:created>
  <dcterms:modified xsi:type="dcterms:W3CDTF">2021-06-25T22:45:29Z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0x01010048964C192BDB4C4DBDCF23DE30C44160</vt:lpwstr>
  </property>
</Properties>
</file>