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64" r:id="rId5"/>
  </p:sldMasterIdLst>
  <p:notesMasterIdLst>
    <p:notesMasterId r:id="rId14"/>
  </p:notesMasterIdLst>
  <p:sldIdLst>
    <p:sldId id="1374" r:id="rId6"/>
    <p:sldId id="1376" r:id="rId7"/>
    <p:sldId id="1375" r:id="rId8"/>
    <p:sldId id="1382" r:id="rId9"/>
    <p:sldId id="1380" r:id="rId10"/>
    <p:sldId id="1378" r:id="rId11"/>
    <p:sldId id="1377" r:id="rId12"/>
    <p:sldId id="13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 autoAdjust="0"/>
    <p:restoredTop sz="94694" autoAdjust="0"/>
  </p:normalViewPr>
  <p:slideViewPr>
    <p:cSldViewPr snapToGrid="0">
      <p:cViewPr varScale="1">
        <p:scale>
          <a:sx n="66" d="100"/>
          <a:sy n="66" d="100"/>
        </p:scale>
        <p:origin x="75" y="61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1" dirty="0"/>
              <a:t>Expansión al 2025</a:t>
            </a:r>
          </a:p>
        </c:rich>
      </c:tx>
      <c:layout>
        <c:manualLayout>
          <c:xMode val="edge"/>
          <c:yMode val="edge"/>
          <c:x val="0.30640728566039771"/>
          <c:y val="3.8194435742373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Sheet2!$E$9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1-4E85-BE96-4A134E3659B4}"/>
            </c:ext>
          </c:extLst>
        </c:ser>
        <c:ser>
          <c:idx val="1"/>
          <c:order val="1"/>
          <c:tx>
            <c:strRef>
              <c:f>Sheet2!$F$8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Sheet2!$F$9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21-4E85-BE96-4A134E3659B4}"/>
            </c:ext>
          </c:extLst>
        </c:ser>
        <c:ser>
          <c:idx val="2"/>
          <c:order val="2"/>
          <c:tx>
            <c:strRef>
              <c:f>Sheet2!$G$8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Sheet2!$G$9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21-4E85-BE96-4A134E3659B4}"/>
            </c:ext>
          </c:extLst>
        </c:ser>
        <c:ser>
          <c:idx val="3"/>
          <c:order val="3"/>
          <c:tx>
            <c:strRef>
              <c:f>Sheet2!$H$8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Sheet2!$H$9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21-4E85-BE96-4A134E3659B4}"/>
            </c:ext>
          </c:extLst>
        </c:ser>
        <c:ser>
          <c:idx val="4"/>
          <c:order val="4"/>
          <c:tx>
            <c:strRef>
              <c:f>Sheet2!$I$8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Sheet2!$I$9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21-4E85-BE96-4A134E3659B4}"/>
            </c:ext>
          </c:extLst>
        </c:ser>
        <c:ser>
          <c:idx val="5"/>
          <c:order val="5"/>
          <c:tx>
            <c:strRef>
              <c:f>Sheet2!$J$8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Sheet2!$J$9</c:f>
              <c:numCache>
                <c:formatCode>General</c:formatCode>
                <c:ptCount val="1"/>
                <c:pt idx="0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21-4E85-BE96-4A134E3659B4}"/>
            </c:ext>
          </c:extLst>
        </c:ser>
        <c:ser>
          <c:idx val="6"/>
          <c:order val="6"/>
          <c:tx>
            <c:strRef>
              <c:f>Sheet2!$K$8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Sheet2!$K$9</c:f>
              <c:numCache>
                <c:formatCode>General</c:formatCode>
                <c:ptCount val="1"/>
                <c:pt idx="0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21-4E85-BE96-4A134E3659B4}"/>
            </c:ext>
          </c:extLst>
        </c:ser>
        <c:ser>
          <c:idx val="7"/>
          <c:order val="7"/>
          <c:tx>
            <c:strRef>
              <c:f>Sheet2!$L$8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Sheet2!$L$9</c:f>
              <c:numCache>
                <c:formatCode>General</c:formatCode>
                <c:ptCount val="1"/>
                <c:pt idx="0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21-4E85-BE96-4A134E3659B4}"/>
            </c:ext>
          </c:extLst>
        </c:ser>
        <c:ser>
          <c:idx val="8"/>
          <c:order val="8"/>
          <c:tx>
            <c:strRef>
              <c:f>Sheet2!$M$8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Sheet2!$M$9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21-4E85-BE96-4A134E3659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40925647"/>
        <c:axId val="540919407"/>
      </c:barChart>
      <c:catAx>
        <c:axId val="5409256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0919407"/>
        <c:crosses val="autoZero"/>
        <c:auto val="1"/>
        <c:lblAlgn val="ctr"/>
        <c:lblOffset val="100"/>
        <c:noMultiLvlLbl val="0"/>
      </c:catAx>
      <c:valAx>
        <c:axId val="54091940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0925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313432395511324"/>
          <c:y val="0.14136728060128667"/>
          <c:w val="0.75872661427072796"/>
          <c:h val="5.3711301192197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82CA0-D724-4ABD-8222-921EAB5E05EB}" type="doc">
      <dgm:prSet loTypeId="urn:microsoft.com/office/officeart/2005/8/layout/chevron2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0AB613F-A52F-4569-B511-B44E4E6AE44E}">
      <dgm:prSet phldrT="[Text]"/>
      <dgm:spPr/>
      <dgm:t>
        <a:bodyPr/>
        <a:lstStyle/>
        <a:p>
          <a:r>
            <a:rPr lang="en-US" b="1" dirty="0"/>
            <a:t>Guía de Hipertensión</a:t>
          </a:r>
        </a:p>
      </dgm:t>
    </dgm:pt>
    <dgm:pt modelId="{67BA39C4-EBDF-4861-98C6-EECB0C60B5E2}" type="parTrans" cxnId="{CED6B315-D07B-438B-93BF-0D4F778B5853}">
      <dgm:prSet/>
      <dgm:spPr/>
      <dgm:t>
        <a:bodyPr/>
        <a:lstStyle/>
        <a:p>
          <a:endParaRPr lang="en-US"/>
        </a:p>
      </dgm:t>
    </dgm:pt>
    <dgm:pt modelId="{C12E5E17-FC0D-41A7-AFC1-B764BDD3FCAF}" type="sibTrans" cxnId="{CED6B315-D07B-438B-93BF-0D4F778B5853}">
      <dgm:prSet/>
      <dgm:spPr/>
      <dgm:t>
        <a:bodyPr/>
        <a:lstStyle/>
        <a:p>
          <a:endParaRPr lang="en-US"/>
        </a:p>
      </dgm:t>
    </dgm:pt>
    <dgm:pt modelId="{FD7C5D43-A757-4430-AC42-1CD165555965}">
      <dgm:prSet phldrT="[Text]"/>
      <dgm:spPr/>
      <dgm:t>
        <a:bodyPr/>
        <a:lstStyle/>
        <a:p>
          <a:r>
            <a:rPr lang="en-US" b="1" dirty="0"/>
            <a:t>Medicamentos y Tecnologías </a:t>
          </a:r>
        </a:p>
      </dgm:t>
    </dgm:pt>
    <dgm:pt modelId="{680E85AF-9B5B-4C00-89B1-A3A5C4724C08}" type="parTrans" cxnId="{96470D3A-DE99-48E1-8454-047CAE90EA32}">
      <dgm:prSet/>
      <dgm:spPr/>
      <dgm:t>
        <a:bodyPr/>
        <a:lstStyle/>
        <a:p>
          <a:endParaRPr lang="en-US"/>
        </a:p>
      </dgm:t>
    </dgm:pt>
    <dgm:pt modelId="{B18D73F6-0091-4839-AA91-D4BF6CE00B21}" type="sibTrans" cxnId="{96470D3A-DE99-48E1-8454-047CAE90EA32}">
      <dgm:prSet/>
      <dgm:spPr/>
      <dgm:t>
        <a:bodyPr/>
        <a:lstStyle/>
        <a:p>
          <a:endParaRPr lang="en-US"/>
        </a:p>
      </dgm:t>
    </dgm:pt>
    <dgm:pt modelId="{6C08ABB9-6B2C-4A3A-AE42-200A00CD3D47}">
      <dgm:prSet phldrT="[Text]"/>
      <dgm:spPr/>
      <dgm:t>
        <a:bodyPr/>
        <a:lstStyle/>
        <a:p>
          <a:r>
            <a:rPr lang="en-US" b="1" dirty="0"/>
            <a:t>Datos</a:t>
          </a:r>
        </a:p>
      </dgm:t>
    </dgm:pt>
    <dgm:pt modelId="{C8C07894-2771-4E2E-A444-EC99226F6FE5}" type="parTrans" cxnId="{C6C29B5A-C249-4976-BA02-C9D94DB589A5}">
      <dgm:prSet/>
      <dgm:spPr/>
      <dgm:t>
        <a:bodyPr/>
        <a:lstStyle/>
        <a:p>
          <a:endParaRPr lang="en-US"/>
        </a:p>
      </dgm:t>
    </dgm:pt>
    <dgm:pt modelId="{D5A04052-52F3-4B59-B1D5-E965D7B5EFF0}" type="sibTrans" cxnId="{C6C29B5A-C249-4976-BA02-C9D94DB589A5}">
      <dgm:prSet/>
      <dgm:spPr/>
      <dgm:t>
        <a:bodyPr/>
        <a:lstStyle/>
        <a:p>
          <a:endParaRPr lang="en-US"/>
        </a:p>
      </dgm:t>
    </dgm:pt>
    <dgm:pt modelId="{EC59C5F8-3E5D-4AEA-9140-93E9B5F9AD1F}">
      <dgm:prSet phldrT="[Text]"/>
      <dgm:spPr/>
      <dgm:t>
        <a:bodyPr/>
        <a:lstStyle/>
        <a:p>
          <a:r>
            <a:rPr lang="en-US" b="1" dirty="0"/>
            <a:t>Desempeño</a:t>
          </a:r>
        </a:p>
      </dgm:t>
    </dgm:pt>
    <dgm:pt modelId="{8DCCFE9D-71AD-4DFA-90AC-4F6A2D984336}" type="parTrans" cxnId="{B9BAD4F3-7A12-4283-82A4-FE25F832BAD8}">
      <dgm:prSet/>
      <dgm:spPr/>
      <dgm:t>
        <a:bodyPr/>
        <a:lstStyle/>
        <a:p>
          <a:endParaRPr lang="en-US"/>
        </a:p>
      </dgm:t>
    </dgm:pt>
    <dgm:pt modelId="{489CEBAC-445A-40F2-9693-B3E6526FF43A}" type="sibTrans" cxnId="{B9BAD4F3-7A12-4283-82A4-FE25F832BAD8}">
      <dgm:prSet/>
      <dgm:spPr/>
      <dgm:t>
        <a:bodyPr/>
        <a:lstStyle/>
        <a:p>
          <a:endParaRPr lang="en-US"/>
        </a:p>
      </dgm:t>
    </dgm:pt>
    <dgm:pt modelId="{F7ED9B3F-C6D4-4E54-9D28-03D55DB31F6C}">
      <dgm:prSet/>
      <dgm:spPr/>
      <dgm:t>
        <a:bodyPr/>
        <a:lstStyle/>
        <a:p>
          <a:r>
            <a:rPr lang="en-US" dirty="0"/>
            <a:t>Protocolos de tratamiento estandarizado</a:t>
          </a:r>
        </a:p>
      </dgm:t>
    </dgm:pt>
    <dgm:pt modelId="{52FBE832-3FFD-46A1-8975-321359BDABD4}" type="parTrans" cxnId="{5BAB7428-5337-4886-9795-47F0BE63B6DF}">
      <dgm:prSet/>
      <dgm:spPr/>
      <dgm:t>
        <a:bodyPr/>
        <a:lstStyle/>
        <a:p>
          <a:endParaRPr lang="en-US"/>
        </a:p>
      </dgm:t>
    </dgm:pt>
    <dgm:pt modelId="{76E093B3-9E56-4686-99CC-090A2C7CCE67}" type="sibTrans" cxnId="{5BAB7428-5337-4886-9795-47F0BE63B6DF}">
      <dgm:prSet/>
      <dgm:spPr/>
      <dgm:t>
        <a:bodyPr/>
        <a:lstStyle/>
        <a:p>
          <a:endParaRPr lang="en-US"/>
        </a:p>
      </dgm:t>
    </dgm:pt>
    <dgm:pt modelId="{6232195A-9200-423E-A09B-703A38B53549}">
      <dgm:prSet/>
      <dgm:spPr/>
      <dgm:t>
        <a:bodyPr/>
        <a:lstStyle/>
        <a:p>
          <a:r>
            <a:rPr lang="en-US" dirty="0"/>
            <a:t>Estimación del riesgo cardiovascular</a:t>
          </a:r>
        </a:p>
      </dgm:t>
    </dgm:pt>
    <dgm:pt modelId="{57D0EE0D-8838-4350-922A-4014E9205BF8}" type="parTrans" cxnId="{EE68A32D-A28B-4D3E-842F-CE32B458743F}">
      <dgm:prSet/>
      <dgm:spPr/>
      <dgm:t>
        <a:bodyPr/>
        <a:lstStyle/>
        <a:p>
          <a:endParaRPr lang="en-US"/>
        </a:p>
      </dgm:t>
    </dgm:pt>
    <dgm:pt modelId="{ACAD151C-B784-4EFA-955C-81249E88DC6B}" type="sibTrans" cxnId="{EE68A32D-A28B-4D3E-842F-CE32B458743F}">
      <dgm:prSet/>
      <dgm:spPr/>
      <dgm:t>
        <a:bodyPr/>
        <a:lstStyle/>
        <a:p>
          <a:endParaRPr lang="en-US"/>
        </a:p>
      </dgm:t>
    </dgm:pt>
    <dgm:pt modelId="{33644B69-28B2-4B80-A7C0-8BB07731030D}">
      <dgm:prSet/>
      <dgm:spPr/>
      <dgm:t>
        <a:bodyPr/>
        <a:lstStyle/>
        <a:p>
          <a:r>
            <a:rPr lang="en-US" dirty="0"/>
            <a:t>Educación al paciente</a:t>
          </a:r>
        </a:p>
      </dgm:t>
    </dgm:pt>
    <dgm:pt modelId="{F44B6BE5-40DB-4790-AE8A-6F9FBCF0C292}" type="parTrans" cxnId="{9EDE4949-AD5C-46C7-B380-7DF614922BD8}">
      <dgm:prSet/>
      <dgm:spPr/>
      <dgm:t>
        <a:bodyPr/>
        <a:lstStyle/>
        <a:p>
          <a:endParaRPr lang="en-US"/>
        </a:p>
      </dgm:t>
    </dgm:pt>
    <dgm:pt modelId="{BC44D87E-B2E4-432F-9F4C-6D04B6C1BCBF}" type="sibTrans" cxnId="{9EDE4949-AD5C-46C7-B380-7DF614922BD8}">
      <dgm:prSet/>
      <dgm:spPr/>
      <dgm:t>
        <a:bodyPr/>
        <a:lstStyle/>
        <a:p>
          <a:endParaRPr lang="en-US"/>
        </a:p>
      </dgm:t>
    </dgm:pt>
    <dgm:pt modelId="{DAAA1D93-9C3B-472A-9F9F-DED8B8AFCA8C}">
      <dgm:prSet/>
      <dgm:spPr/>
      <dgm:t>
        <a:bodyPr/>
        <a:lstStyle/>
        <a:p>
          <a:r>
            <a:rPr lang="en-US" dirty="0"/>
            <a:t>Actualización del cuadro básico de medicamentos</a:t>
          </a:r>
        </a:p>
      </dgm:t>
    </dgm:pt>
    <dgm:pt modelId="{2813CA0F-B628-459D-B577-17421F664634}" type="parTrans" cxnId="{AD6DD974-0F5D-434F-B49E-6B9AA7A0568C}">
      <dgm:prSet/>
      <dgm:spPr/>
      <dgm:t>
        <a:bodyPr/>
        <a:lstStyle/>
        <a:p>
          <a:endParaRPr lang="en-US"/>
        </a:p>
      </dgm:t>
    </dgm:pt>
    <dgm:pt modelId="{76C2520B-095C-4FD5-A780-8A0705520F6D}" type="sibTrans" cxnId="{AD6DD974-0F5D-434F-B49E-6B9AA7A0568C}">
      <dgm:prSet/>
      <dgm:spPr/>
      <dgm:t>
        <a:bodyPr/>
        <a:lstStyle/>
        <a:p>
          <a:endParaRPr lang="en-US"/>
        </a:p>
      </dgm:t>
    </dgm:pt>
    <dgm:pt modelId="{EF0EF8BB-D1BB-4226-BD05-35F84829831F}">
      <dgm:prSet/>
      <dgm:spPr/>
      <dgm:t>
        <a:bodyPr/>
        <a:lstStyle/>
        <a:p>
          <a:r>
            <a:rPr lang="en-US" dirty="0"/>
            <a:t>Uso de esfigmomanómetros automáticos validados</a:t>
          </a:r>
        </a:p>
      </dgm:t>
    </dgm:pt>
    <dgm:pt modelId="{DF7A7B32-4CB8-4EEB-9270-D1B429AFD14E}" type="parTrans" cxnId="{5A3FE07B-35E0-4B69-9BCB-110841FF0E8D}">
      <dgm:prSet/>
      <dgm:spPr/>
      <dgm:t>
        <a:bodyPr/>
        <a:lstStyle/>
        <a:p>
          <a:endParaRPr lang="en-US"/>
        </a:p>
      </dgm:t>
    </dgm:pt>
    <dgm:pt modelId="{287EDFAD-5EE0-42C0-958C-CF41670A71CE}" type="sibTrans" cxnId="{5A3FE07B-35E0-4B69-9BCB-110841FF0E8D}">
      <dgm:prSet/>
      <dgm:spPr/>
      <dgm:t>
        <a:bodyPr/>
        <a:lstStyle/>
        <a:p>
          <a:endParaRPr lang="en-US"/>
        </a:p>
      </dgm:t>
    </dgm:pt>
    <dgm:pt modelId="{B7CAAD49-D2BA-45DE-BC78-B7BED918344F}">
      <dgm:prSet/>
      <dgm:spPr/>
      <dgm:t>
        <a:bodyPr/>
        <a:lstStyle/>
        <a:p>
          <a:r>
            <a:rPr lang="en-US" dirty="0"/>
            <a:t>Modificaciones del marco regulatorio </a:t>
          </a:r>
        </a:p>
      </dgm:t>
    </dgm:pt>
    <dgm:pt modelId="{53679E89-F783-49F5-9EE3-3AB439232431}" type="parTrans" cxnId="{A31604D1-FF39-4787-8289-96259648EF87}">
      <dgm:prSet/>
      <dgm:spPr/>
      <dgm:t>
        <a:bodyPr/>
        <a:lstStyle/>
        <a:p>
          <a:endParaRPr lang="en-US"/>
        </a:p>
      </dgm:t>
    </dgm:pt>
    <dgm:pt modelId="{B21CAFC7-850B-419E-99B2-EC4A58AF360F}" type="sibTrans" cxnId="{A31604D1-FF39-4787-8289-96259648EF87}">
      <dgm:prSet/>
      <dgm:spPr/>
      <dgm:t>
        <a:bodyPr/>
        <a:lstStyle/>
        <a:p>
          <a:endParaRPr lang="en-US"/>
        </a:p>
      </dgm:t>
    </dgm:pt>
    <dgm:pt modelId="{702B21C1-8F25-49CE-804E-EB84D4897B38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Modificaciones en la recogida de datos y sistema de registro</a:t>
          </a:r>
        </a:p>
      </dgm:t>
    </dgm:pt>
    <dgm:pt modelId="{F475C9A7-B72C-4B86-90C6-B57187410A68}" type="parTrans" cxnId="{D9B1CCCA-AC82-4B5A-8F34-EFDB1DCCD6B1}">
      <dgm:prSet/>
      <dgm:spPr/>
      <dgm:t>
        <a:bodyPr/>
        <a:lstStyle/>
        <a:p>
          <a:endParaRPr lang="en-US"/>
        </a:p>
      </dgm:t>
    </dgm:pt>
    <dgm:pt modelId="{195CBEF5-49D9-4A74-8060-2769A4FE8C5E}" type="sibTrans" cxnId="{D9B1CCCA-AC82-4B5A-8F34-EFDB1DCCD6B1}">
      <dgm:prSet/>
      <dgm:spPr/>
      <dgm:t>
        <a:bodyPr/>
        <a:lstStyle/>
        <a:p>
          <a:endParaRPr lang="en-US"/>
        </a:p>
      </dgm:t>
    </dgm:pt>
    <dgm:pt modelId="{506B7D4D-8A9A-48AE-BDC0-060262B53B19}">
      <dgm:prSet/>
      <dgm:spPr/>
      <dgm:t>
        <a:bodyPr/>
        <a:lstStyle/>
        <a:p>
          <a:r>
            <a:rPr lang="en-US" dirty="0"/>
            <a:t>Actividades y productos específicos para los equipos básicos de salud</a:t>
          </a:r>
        </a:p>
      </dgm:t>
    </dgm:pt>
    <dgm:pt modelId="{92FBC095-C8D4-4A02-8119-50A91D8429D1}" type="parTrans" cxnId="{0A27C2EC-35FE-4CF1-8819-D06FE1AB3AC6}">
      <dgm:prSet/>
      <dgm:spPr/>
      <dgm:t>
        <a:bodyPr/>
        <a:lstStyle/>
        <a:p>
          <a:endParaRPr lang="en-US"/>
        </a:p>
      </dgm:t>
    </dgm:pt>
    <dgm:pt modelId="{0C596AB6-202E-4282-945C-C35C02F15872}" type="sibTrans" cxnId="{0A27C2EC-35FE-4CF1-8819-D06FE1AB3AC6}">
      <dgm:prSet/>
      <dgm:spPr/>
      <dgm:t>
        <a:bodyPr/>
        <a:lstStyle/>
        <a:p>
          <a:endParaRPr lang="en-US"/>
        </a:p>
      </dgm:t>
    </dgm:pt>
    <dgm:pt modelId="{C3B6F57B-31AA-4E42-88DC-787DC2D91084}">
      <dgm:prSet/>
      <dgm:spPr/>
      <dgm:t>
        <a:bodyPr/>
        <a:lstStyle/>
        <a:p>
          <a:r>
            <a:rPr lang="en-US" dirty="0"/>
            <a:t>Capacitación</a:t>
          </a:r>
        </a:p>
      </dgm:t>
    </dgm:pt>
    <dgm:pt modelId="{61852133-D6C4-4A87-8346-D2622BFD13CF}" type="parTrans" cxnId="{38A230E6-9370-4D9C-B182-D5405F4F6996}">
      <dgm:prSet/>
      <dgm:spPr/>
      <dgm:t>
        <a:bodyPr/>
        <a:lstStyle/>
        <a:p>
          <a:endParaRPr lang="en-US"/>
        </a:p>
      </dgm:t>
    </dgm:pt>
    <dgm:pt modelId="{2681C33A-C426-4306-9E26-55AC82822746}" type="sibTrans" cxnId="{38A230E6-9370-4D9C-B182-D5405F4F6996}">
      <dgm:prSet/>
      <dgm:spPr/>
      <dgm:t>
        <a:bodyPr/>
        <a:lstStyle/>
        <a:p>
          <a:endParaRPr lang="en-US"/>
        </a:p>
      </dgm:t>
    </dgm:pt>
    <dgm:pt modelId="{98BE9DB1-6E7E-4DF1-9C05-023B9F4E0E81}">
      <dgm:prSet/>
      <dgm:spPr/>
      <dgm:t>
        <a:bodyPr/>
        <a:lstStyle/>
        <a:p>
          <a:r>
            <a:rPr lang="en-US" dirty="0"/>
            <a:t>Innovación en  el trabajo en equipo</a:t>
          </a:r>
        </a:p>
      </dgm:t>
    </dgm:pt>
    <dgm:pt modelId="{F0940F5D-47A9-4F8F-A37F-E3BCA793E6FC}" type="parTrans" cxnId="{EE5573F0-8E16-4687-B934-CECEE5A80AD1}">
      <dgm:prSet/>
      <dgm:spPr/>
      <dgm:t>
        <a:bodyPr/>
        <a:lstStyle/>
        <a:p>
          <a:endParaRPr lang="en-US"/>
        </a:p>
      </dgm:t>
    </dgm:pt>
    <dgm:pt modelId="{582B9FB8-3864-4030-B8B4-47280535C9D9}" type="sibTrans" cxnId="{EE5573F0-8E16-4687-B934-CECEE5A80AD1}">
      <dgm:prSet/>
      <dgm:spPr/>
      <dgm:t>
        <a:bodyPr/>
        <a:lstStyle/>
        <a:p>
          <a:endParaRPr lang="en-US"/>
        </a:p>
      </dgm:t>
    </dgm:pt>
    <dgm:pt modelId="{E77F81A2-ACF5-4751-9241-EE8758DEB76B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Avances en la informatización </a:t>
          </a:r>
        </a:p>
      </dgm:t>
    </dgm:pt>
    <dgm:pt modelId="{7D838B82-FC68-4A9B-BA2B-23163D1E6527}" type="parTrans" cxnId="{2D564E8B-C136-43B9-9558-4C9840A9C8B8}">
      <dgm:prSet/>
      <dgm:spPr/>
      <dgm:t>
        <a:bodyPr/>
        <a:lstStyle/>
        <a:p>
          <a:endParaRPr lang="en-US"/>
        </a:p>
      </dgm:t>
    </dgm:pt>
    <dgm:pt modelId="{B94BA8E9-C16C-4AD5-9D24-4B582B27C646}" type="sibTrans" cxnId="{2D564E8B-C136-43B9-9558-4C9840A9C8B8}">
      <dgm:prSet/>
      <dgm:spPr/>
      <dgm:t>
        <a:bodyPr/>
        <a:lstStyle/>
        <a:p>
          <a:endParaRPr lang="en-US"/>
        </a:p>
      </dgm:t>
    </dgm:pt>
    <dgm:pt modelId="{D116AAF3-87C1-4B25-8A86-A8BCF53C77E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Evaluación de </a:t>
          </a:r>
          <a:r>
            <a:rPr lang="en-US" dirty="0" err="1"/>
            <a:t>resultados</a:t>
          </a:r>
          <a:r>
            <a:rPr lang="en-US" dirty="0"/>
            <a:t> por metodología STEPS</a:t>
          </a:r>
        </a:p>
      </dgm:t>
    </dgm:pt>
    <dgm:pt modelId="{C68D8B81-815C-4EF7-B658-6DECEE3908C7}" type="parTrans" cxnId="{0C42262F-28B2-43CA-8B52-04837153CD3D}">
      <dgm:prSet/>
      <dgm:spPr/>
      <dgm:t>
        <a:bodyPr/>
        <a:lstStyle/>
        <a:p>
          <a:endParaRPr lang="en-US"/>
        </a:p>
      </dgm:t>
    </dgm:pt>
    <dgm:pt modelId="{5C00CB5F-FDEE-43EB-9E42-47188B544CDB}" type="sibTrans" cxnId="{0C42262F-28B2-43CA-8B52-04837153CD3D}">
      <dgm:prSet/>
      <dgm:spPr/>
      <dgm:t>
        <a:bodyPr/>
        <a:lstStyle/>
        <a:p>
          <a:endParaRPr lang="en-US"/>
        </a:p>
      </dgm:t>
    </dgm:pt>
    <dgm:pt modelId="{C8793044-F04D-4787-A10B-8E3CFADDE469}" type="pres">
      <dgm:prSet presAssocID="{67D82CA0-D724-4ABD-8222-921EAB5E05EB}" presName="linearFlow" presStyleCnt="0">
        <dgm:presLayoutVars>
          <dgm:dir/>
          <dgm:animLvl val="lvl"/>
          <dgm:resizeHandles val="exact"/>
        </dgm:presLayoutVars>
      </dgm:prSet>
      <dgm:spPr/>
    </dgm:pt>
    <dgm:pt modelId="{D5736060-594C-4DD2-875A-7A0F9040893D}" type="pres">
      <dgm:prSet presAssocID="{70AB613F-A52F-4569-B511-B44E4E6AE44E}" presName="composite" presStyleCnt="0"/>
      <dgm:spPr/>
    </dgm:pt>
    <dgm:pt modelId="{B39C0390-5B7A-4524-9758-777EB92C71B1}" type="pres">
      <dgm:prSet presAssocID="{70AB613F-A52F-4569-B511-B44E4E6AE44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BA4D547-6A38-4237-9800-2D54040136CB}" type="pres">
      <dgm:prSet presAssocID="{70AB613F-A52F-4569-B511-B44E4E6AE44E}" presName="descendantText" presStyleLbl="alignAcc1" presStyleIdx="0" presStyleCnt="4">
        <dgm:presLayoutVars>
          <dgm:bulletEnabled val="1"/>
        </dgm:presLayoutVars>
      </dgm:prSet>
      <dgm:spPr/>
    </dgm:pt>
    <dgm:pt modelId="{949E783F-E021-4216-83C3-377BDEF4FA7A}" type="pres">
      <dgm:prSet presAssocID="{C12E5E17-FC0D-41A7-AFC1-B764BDD3FCAF}" presName="sp" presStyleCnt="0"/>
      <dgm:spPr/>
    </dgm:pt>
    <dgm:pt modelId="{3841BB9D-96EE-4C9D-9BE7-97F7869AC8D1}" type="pres">
      <dgm:prSet presAssocID="{FD7C5D43-A757-4430-AC42-1CD165555965}" presName="composite" presStyleCnt="0"/>
      <dgm:spPr/>
    </dgm:pt>
    <dgm:pt modelId="{3EA6DDCC-9982-4B33-B35C-4B145CF1A64A}" type="pres">
      <dgm:prSet presAssocID="{FD7C5D43-A757-4430-AC42-1CD16555596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B371419-BF46-4135-9643-CF87F6136F55}" type="pres">
      <dgm:prSet presAssocID="{FD7C5D43-A757-4430-AC42-1CD165555965}" presName="descendantText" presStyleLbl="alignAcc1" presStyleIdx="1" presStyleCnt="4">
        <dgm:presLayoutVars>
          <dgm:bulletEnabled val="1"/>
        </dgm:presLayoutVars>
      </dgm:prSet>
      <dgm:spPr/>
    </dgm:pt>
    <dgm:pt modelId="{F979E4B7-024B-4AA0-AB6E-33B14B685BE0}" type="pres">
      <dgm:prSet presAssocID="{B18D73F6-0091-4839-AA91-D4BF6CE00B21}" presName="sp" presStyleCnt="0"/>
      <dgm:spPr/>
    </dgm:pt>
    <dgm:pt modelId="{F5945EDD-A73E-42B4-8A5D-CE3376486606}" type="pres">
      <dgm:prSet presAssocID="{6C08ABB9-6B2C-4A3A-AE42-200A00CD3D47}" presName="composite" presStyleCnt="0"/>
      <dgm:spPr/>
    </dgm:pt>
    <dgm:pt modelId="{4F9B3EB1-A457-45D0-9985-AEB08941F1A1}" type="pres">
      <dgm:prSet presAssocID="{6C08ABB9-6B2C-4A3A-AE42-200A00CD3D47}" presName="parentText" presStyleLbl="alignNode1" presStyleIdx="2" presStyleCnt="4" custLinFactNeighborX="1658" custLinFactNeighborY="-1160">
        <dgm:presLayoutVars>
          <dgm:chMax val="1"/>
          <dgm:bulletEnabled val="1"/>
        </dgm:presLayoutVars>
      </dgm:prSet>
      <dgm:spPr/>
    </dgm:pt>
    <dgm:pt modelId="{45F8CA50-71E3-4A78-8D53-A907A52A6C1A}" type="pres">
      <dgm:prSet presAssocID="{6C08ABB9-6B2C-4A3A-AE42-200A00CD3D47}" presName="descendantText" presStyleLbl="alignAcc1" presStyleIdx="2" presStyleCnt="4">
        <dgm:presLayoutVars>
          <dgm:bulletEnabled val="1"/>
        </dgm:presLayoutVars>
      </dgm:prSet>
      <dgm:spPr/>
    </dgm:pt>
    <dgm:pt modelId="{2AD0FA2E-0DE6-4789-ADBC-2E2F4411F36D}" type="pres">
      <dgm:prSet presAssocID="{D5A04052-52F3-4B59-B1D5-E965D7B5EFF0}" presName="sp" presStyleCnt="0"/>
      <dgm:spPr/>
    </dgm:pt>
    <dgm:pt modelId="{94AF6A0F-8345-4537-A2F3-BD43E839F7C3}" type="pres">
      <dgm:prSet presAssocID="{EC59C5F8-3E5D-4AEA-9140-93E9B5F9AD1F}" presName="composite" presStyleCnt="0"/>
      <dgm:spPr/>
    </dgm:pt>
    <dgm:pt modelId="{D660E662-2554-45AF-B95E-9738E5F5FFEA}" type="pres">
      <dgm:prSet presAssocID="{EC59C5F8-3E5D-4AEA-9140-93E9B5F9AD1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A65F8A4-B0B2-4AA9-9477-8929FD99DE2E}" type="pres">
      <dgm:prSet presAssocID="{EC59C5F8-3E5D-4AEA-9140-93E9B5F9AD1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337170E-7EB8-4D14-9FDA-0729A7DB9B69}" type="presOf" srcId="{B7CAAD49-D2BA-45DE-BC78-B7BED918344F}" destId="{4B371419-BF46-4135-9643-CF87F6136F55}" srcOrd="0" destOrd="2" presId="urn:microsoft.com/office/officeart/2005/8/layout/chevron2"/>
    <dgm:cxn modelId="{CED6B315-D07B-438B-93BF-0D4F778B5853}" srcId="{67D82CA0-D724-4ABD-8222-921EAB5E05EB}" destId="{70AB613F-A52F-4569-B511-B44E4E6AE44E}" srcOrd="0" destOrd="0" parTransId="{67BA39C4-EBDF-4861-98C6-EECB0C60B5E2}" sibTransId="{C12E5E17-FC0D-41A7-AFC1-B764BDD3FCAF}"/>
    <dgm:cxn modelId="{5BAB7428-5337-4886-9795-47F0BE63B6DF}" srcId="{70AB613F-A52F-4569-B511-B44E4E6AE44E}" destId="{F7ED9B3F-C6D4-4E54-9D28-03D55DB31F6C}" srcOrd="0" destOrd="0" parTransId="{52FBE832-3FFD-46A1-8975-321359BDABD4}" sibTransId="{76E093B3-9E56-4686-99CC-090A2C7CCE67}"/>
    <dgm:cxn modelId="{EE68A32D-A28B-4D3E-842F-CE32B458743F}" srcId="{70AB613F-A52F-4569-B511-B44E4E6AE44E}" destId="{6232195A-9200-423E-A09B-703A38B53549}" srcOrd="1" destOrd="0" parTransId="{57D0EE0D-8838-4350-922A-4014E9205BF8}" sibTransId="{ACAD151C-B784-4EFA-955C-81249E88DC6B}"/>
    <dgm:cxn modelId="{0C42262F-28B2-43CA-8B52-04837153CD3D}" srcId="{6C08ABB9-6B2C-4A3A-AE42-200A00CD3D47}" destId="{D116AAF3-87C1-4B25-8A86-A8BCF53C77EE}" srcOrd="2" destOrd="0" parTransId="{C68D8B81-815C-4EF7-B658-6DECEE3908C7}" sibTransId="{5C00CB5F-FDEE-43EB-9E42-47188B544CDB}"/>
    <dgm:cxn modelId="{96470D3A-DE99-48E1-8454-047CAE90EA32}" srcId="{67D82CA0-D724-4ABD-8222-921EAB5E05EB}" destId="{FD7C5D43-A757-4430-AC42-1CD165555965}" srcOrd="1" destOrd="0" parTransId="{680E85AF-9B5B-4C00-89B1-A3A5C4724C08}" sibTransId="{B18D73F6-0091-4839-AA91-D4BF6CE00B21}"/>
    <dgm:cxn modelId="{0276AA62-DFA4-4406-B352-C56959250C82}" type="presOf" srcId="{98BE9DB1-6E7E-4DF1-9C05-023B9F4E0E81}" destId="{5A65F8A4-B0B2-4AA9-9477-8929FD99DE2E}" srcOrd="0" destOrd="1" presId="urn:microsoft.com/office/officeart/2005/8/layout/chevron2"/>
    <dgm:cxn modelId="{3AC37365-57BF-4DDB-88EB-F39ACFD48D19}" type="presOf" srcId="{EC59C5F8-3E5D-4AEA-9140-93E9B5F9AD1F}" destId="{D660E662-2554-45AF-B95E-9738E5F5FFEA}" srcOrd="0" destOrd="0" presId="urn:microsoft.com/office/officeart/2005/8/layout/chevron2"/>
    <dgm:cxn modelId="{B3EA2267-990A-499D-AAD6-2A02222248BC}" type="presOf" srcId="{33644B69-28B2-4B80-A7C0-8BB07731030D}" destId="{5BA4D547-6A38-4237-9800-2D54040136CB}" srcOrd="0" destOrd="2" presId="urn:microsoft.com/office/officeart/2005/8/layout/chevron2"/>
    <dgm:cxn modelId="{9EDE4949-AD5C-46C7-B380-7DF614922BD8}" srcId="{70AB613F-A52F-4569-B511-B44E4E6AE44E}" destId="{33644B69-28B2-4B80-A7C0-8BB07731030D}" srcOrd="2" destOrd="0" parTransId="{F44B6BE5-40DB-4790-AE8A-6F9FBCF0C292}" sibTransId="{BC44D87E-B2E4-432F-9F4C-6D04B6C1BCBF}"/>
    <dgm:cxn modelId="{7106B94C-7B98-4402-A19D-06EBBCDB209D}" type="presOf" srcId="{F7ED9B3F-C6D4-4E54-9D28-03D55DB31F6C}" destId="{5BA4D547-6A38-4237-9800-2D54040136CB}" srcOrd="0" destOrd="0" presId="urn:microsoft.com/office/officeart/2005/8/layout/chevron2"/>
    <dgm:cxn modelId="{AF21C86D-809C-4347-9634-B6018B78DA22}" type="presOf" srcId="{506B7D4D-8A9A-48AE-BDC0-060262B53B19}" destId="{5A65F8A4-B0B2-4AA9-9477-8929FD99DE2E}" srcOrd="0" destOrd="0" presId="urn:microsoft.com/office/officeart/2005/8/layout/chevron2"/>
    <dgm:cxn modelId="{03EEFB4E-C80B-4C8D-B0FB-4B454E55827F}" type="presOf" srcId="{DAAA1D93-9C3B-472A-9F9F-DED8B8AFCA8C}" destId="{4B371419-BF46-4135-9643-CF87F6136F55}" srcOrd="0" destOrd="0" presId="urn:microsoft.com/office/officeart/2005/8/layout/chevron2"/>
    <dgm:cxn modelId="{AD6DD974-0F5D-434F-B49E-6B9AA7A0568C}" srcId="{FD7C5D43-A757-4430-AC42-1CD165555965}" destId="{DAAA1D93-9C3B-472A-9F9F-DED8B8AFCA8C}" srcOrd="0" destOrd="0" parTransId="{2813CA0F-B628-459D-B577-17421F664634}" sibTransId="{76C2520B-095C-4FD5-A780-8A0705520F6D}"/>
    <dgm:cxn modelId="{C6C29B5A-C249-4976-BA02-C9D94DB589A5}" srcId="{67D82CA0-D724-4ABD-8222-921EAB5E05EB}" destId="{6C08ABB9-6B2C-4A3A-AE42-200A00CD3D47}" srcOrd="2" destOrd="0" parTransId="{C8C07894-2771-4E2E-A444-EC99226F6FE5}" sibTransId="{D5A04052-52F3-4B59-B1D5-E965D7B5EFF0}"/>
    <dgm:cxn modelId="{5A3FE07B-35E0-4B69-9BCB-110841FF0E8D}" srcId="{FD7C5D43-A757-4430-AC42-1CD165555965}" destId="{EF0EF8BB-D1BB-4226-BD05-35F84829831F}" srcOrd="1" destOrd="0" parTransId="{DF7A7B32-4CB8-4EEB-9270-D1B429AFD14E}" sibTransId="{287EDFAD-5EE0-42C0-958C-CF41670A71CE}"/>
    <dgm:cxn modelId="{EFE30E85-C412-482E-8960-0BBAE7A6C6C4}" type="presOf" srcId="{702B21C1-8F25-49CE-804E-EB84D4897B38}" destId="{45F8CA50-71E3-4A78-8D53-A907A52A6C1A}" srcOrd="0" destOrd="0" presId="urn:microsoft.com/office/officeart/2005/8/layout/chevron2"/>
    <dgm:cxn modelId="{2D564E8B-C136-43B9-9558-4C9840A9C8B8}" srcId="{6C08ABB9-6B2C-4A3A-AE42-200A00CD3D47}" destId="{E77F81A2-ACF5-4751-9241-EE8758DEB76B}" srcOrd="1" destOrd="0" parTransId="{7D838B82-FC68-4A9B-BA2B-23163D1E6527}" sibTransId="{B94BA8E9-C16C-4AD5-9D24-4B582B27C646}"/>
    <dgm:cxn modelId="{D06C539B-DA94-4F18-B496-DC9D93E49D5F}" type="presOf" srcId="{67D82CA0-D724-4ABD-8222-921EAB5E05EB}" destId="{C8793044-F04D-4787-A10B-8E3CFADDE469}" srcOrd="0" destOrd="0" presId="urn:microsoft.com/office/officeart/2005/8/layout/chevron2"/>
    <dgm:cxn modelId="{A14976A1-A177-4B36-8312-7901A2F8989E}" type="presOf" srcId="{FD7C5D43-A757-4430-AC42-1CD165555965}" destId="{3EA6DDCC-9982-4B33-B35C-4B145CF1A64A}" srcOrd="0" destOrd="0" presId="urn:microsoft.com/office/officeart/2005/8/layout/chevron2"/>
    <dgm:cxn modelId="{9AB0AEB0-EF77-4288-AE56-F82EAB87C472}" type="presOf" srcId="{D116AAF3-87C1-4B25-8A86-A8BCF53C77EE}" destId="{45F8CA50-71E3-4A78-8D53-A907A52A6C1A}" srcOrd="0" destOrd="2" presId="urn:microsoft.com/office/officeart/2005/8/layout/chevron2"/>
    <dgm:cxn modelId="{6BEB7DBD-3FC1-495A-B163-4135B651976F}" type="presOf" srcId="{70AB613F-A52F-4569-B511-B44E4E6AE44E}" destId="{B39C0390-5B7A-4524-9758-777EB92C71B1}" srcOrd="0" destOrd="0" presId="urn:microsoft.com/office/officeart/2005/8/layout/chevron2"/>
    <dgm:cxn modelId="{030BF4C2-3C62-4AD0-818E-0CDFA225AC22}" type="presOf" srcId="{6232195A-9200-423E-A09B-703A38B53549}" destId="{5BA4D547-6A38-4237-9800-2D54040136CB}" srcOrd="0" destOrd="1" presId="urn:microsoft.com/office/officeart/2005/8/layout/chevron2"/>
    <dgm:cxn modelId="{D9B1CCCA-AC82-4B5A-8F34-EFDB1DCCD6B1}" srcId="{6C08ABB9-6B2C-4A3A-AE42-200A00CD3D47}" destId="{702B21C1-8F25-49CE-804E-EB84D4897B38}" srcOrd="0" destOrd="0" parTransId="{F475C9A7-B72C-4B86-90C6-B57187410A68}" sibTransId="{195CBEF5-49D9-4A74-8060-2769A4FE8C5E}"/>
    <dgm:cxn modelId="{A31604D1-FF39-4787-8289-96259648EF87}" srcId="{FD7C5D43-A757-4430-AC42-1CD165555965}" destId="{B7CAAD49-D2BA-45DE-BC78-B7BED918344F}" srcOrd="2" destOrd="0" parTransId="{53679E89-F783-49F5-9EE3-3AB439232431}" sibTransId="{B21CAFC7-850B-419E-99B2-EC4A58AF360F}"/>
    <dgm:cxn modelId="{9F8AC8DC-E5FD-4281-BFCA-2B4B9E609D38}" type="presOf" srcId="{C3B6F57B-31AA-4E42-88DC-787DC2D91084}" destId="{5A65F8A4-B0B2-4AA9-9477-8929FD99DE2E}" srcOrd="0" destOrd="2" presId="urn:microsoft.com/office/officeart/2005/8/layout/chevron2"/>
    <dgm:cxn modelId="{38A230E6-9370-4D9C-B182-D5405F4F6996}" srcId="{EC59C5F8-3E5D-4AEA-9140-93E9B5F9AD1F}" destId="{C3B6F57B-31AA-4E42-88DC-787DC2D91084}" srcOrd="2" destOrd="0" parTransId="{61852133-D6C4-4A87-8346-D2622BFD13CF}" sibTransId="{2681C33A-C426-4306-9E26-55AC82822746}"/>
    <dgm:cxn modelId="{AB9812E9-D7DD-4663-B1F7-A53D6730F2D6}" type="presOf" srcId="{EF0EF8BB-D1BB-4226-BD05-35F84829831F}" destId="{4B371419-BF46-4135-9643-CF87F6136F55}" srcOrd="0" destOrd="1" presId="urn:microsoft.com/office/officeart/2005/8/layout/chevron2"/>
    <dgm:cxn modelId="{0A27C2EC-35FE-4CF1-8819-D06FE1AB3AC6}" srcId="{EC59C5F8-3E5D-4AEA-9140-93E9B5F9AD1F}" destId="{506B7D4D-8A9A-48AE-BDC0-060262B53B19}" srcOrd="0" destOrd="0" parTransId="{92FBC095-C8D4-4A02-8119-50A91D8429D1}" sibTransId="{0C596AB6-202E-4282-945C-C35C02F15872}"/>
    <dgm:cxn modelId="{EE5573F0-8E16-4687-B934-CECEE5A80AD1}" srcId="{EC59C5F8-3E5D-4AEA-9140-93E9B5F9AD1F}" destId="{98BE9DB1-6E7E-4DF1-9C05-023B9F4E0E81}" srcOrd="1" destOrd="0" parTransId="{F0940F5D-47A9-4F8F-A37F-E3BCA793E6FC}" sibTransId="{582B9FB8-3864-4030-B8B4-47280535C9D9}"/>
    <dgm:cxn modelId="{473A24F1-7B1D-44AB-97B7-806A1C6DBA34}" type="presOf" srcId="{E77F81A2-ACF5-4751-9241-EE8758DEB76B}" destId="{45F8CA50-71E3-4A78-8D53-A907A52A6C1A}" srcOrd="0" destOrd="1" presId="urn:microsoft.com/office/officeart/2005/8/layout/chevron2"/>
    <dgm:cxn modelId="{B9BAD4F3-7A12-4283-82A4-FE25F832BAD8}" srcId="{67D82CA0-D724-4ABD-8222-921EAB5E05EB}" destId="{EC59C5F8-3E5D-4AEA-9140-93E9B5F9AD1F}" srcOrd="3" destOrd="0" parTransId="{8DCCFE9D-71AD-4DFA-90AC-4F6A2D984336}" sibTransId="{489CEBAC-445A-40F2-9693-B3E6526FF43A}"/>
    <dgm:cxn modelId="{ED0AF0FF-456A-448D-B03F-1091B253FF30}" type="presOf" srcId="{6C08ABB9-6B2C-4A3A-AE42-200A00CD3D47}" destId="{4F9B3EB1-A457-45D0-9985-AEB08941F1A1}" srcOrd="0" destOrd="0" presId="urn:microsoft.com/office/officeart/2005/8/layout/chevron2"/>
    <dgm:cxn modelId="{FB2004A8-E4B6-48FB-9A7E-4B4655927B9F}" type="presParOf" srcId="{C8793044-F04D-4787-A10B-8E3CFADDE469}" destId="{D5736060-594C-4DD2-875A-7A0F9040893D}" srcOrd="0" destOrd="0" presId="urn:microsoft.com/office/officeart/2005/8/layout/chevron2"/>
    <dgm:cxn modelId="{D59DF540-A9CE-4E59-A20D-925C22A2295D}" type="presParOf" srcId="{D5736060-594C-4DD2-875A-7A0F9040893D}" destId="{B39C0390-5B7A-4524-9758-777EB92C71B1}" srcOrd="0" destOrd="0" presId="urn:microsoft.com/office/officeart/2005/8/layout/chevron2"/>
    <dgm:cxn modelId="{3DB5A4F7-3F21-425E-80CD-72A44E8A2C3B}" type="presParOf" srcId="{D5736060-594C-4DD2-875A-7A0F9040893D}" destId="{5BA4D547-6A38-4237-9800-2D54040136CB}" srcOrd="1" destOrd="0" presId="urn:microsoft.com/office/officeart/2005/8/layout/chevron2"/>
    <dgm:cxn modelId="{D0AF1D83-2808-4FBC-97D1-8F0CBADADFB9}" type="presParOf" srcId="{C8793044-F04D-4787-A10B-8E3CFADDE469}" destId="{949E783F-E021-4216-83C3-377BDEF4FA7A}" srcOrd="1" destOrd="0" presId="urn:microsoft.com/office/officeart/2005/8/layout/chevron2"/>
    <dgm:cxn modelId="{CB3D895C-00D9-490C-9993-EFEA99B5A282}" type="presParOf" srcId="{C8793044-F04D-4787-A10B-8E3CFADDE469}" destId="{3841BB9D-96EE-4C9D-9BE7-97F7869AC8D1}" srcOrd="2" destOrd="0" presId="urn:microsoft.com/office/officeart/2005/8/layout/chevron2"/>
    <dgm:cxn modelId="{D4B8FA81-CAFA-4A30-92CE-EC23D2FA0B72}" type="presParOf" srcId="{3841BB9D-96EE-4C9D-9BE7-97F7869AC8D1}" destId="{3EA6DDCC-9982-4B33-B35C-4B145CF1A64A}" srcOrd="0" destOrd="0" presId="urn:microsoft.com/office/officeart/2005/8/layout/chevron2"/>
    <dgm:cxn modelId="{A69349F2-1433-493C-A0E9-D1772BD13747}" type="presParOf" srcId="{3841BB9D-96EE-4C9D-9BE7-97F7869AC8D1}" destId="{4B371419-BF46-4135-9643-CF87F6136F55}" srcOrd="1" destOrd="0" presId="urn:microsoft.com/office/officeart/2005/8/layout/chevron2"/>
    <dgm:cxn modelId="{D3D102F9-5EEB-46F4-9875-AAA499AF5245}" type="presParOf" srcId="{C8793044-F04D-4787-A10B-8E3CFADDE469}" destId="{F979E4B7-024B-4AA0-AB6E-33B14B685BE0}" srcOrd="3" destOrd="0" presId="urn:microsoft.com/office/officeart/2005/8/layout/chevron2"/>
    <dgm:cxn modelId="{901E9472-F65C-466A-B29F-6F9A6469B8DB}" type="presParOf" srcId="{C8793044-F04D-4787-A10B-8E3CFADDE469}" destId="{F5945EDD-A73E-42B4-8A5D-CE3376486606}" srcOrd="4" destOrd="0" presId="urn:microsoft.com/office/officeart/2005/8/layout/chevron2"/>
    <dgm:cxn modelId="{8B63CF7C-14F5-4D2C-AB04-51C26572B542}" type="presParOf" srcId="{F5945EDD-A73E-42B4-8A5D-CE3376486606}" destId="{4F9B3EB1-A457-45D0-9985-AEB08941F1A1}" srcOrd="0" destOrd="0" presId="urn:microsoft.com/office/officeart/2005/8/layout/chevron2"/>
    <dgm:cxn modelId="{87D359DA-942B-4112-8A05-C8B7A6DE53B0}" type="presParOf" srcId="{F5945EDD-A73E-42B4-8A5D-CE3376486606}" destId="{45F8CA50-71E3-4A78-8D53-A907A52A6C1A}" srcOrd="1" destOrd="0" presId="urn:microsoft.com/office/officeart/2005/8/layout/chevron2"/>
    <dgm:cxn modelId="{E2D0BA9A-4837-4A0B-A690-0DFABBC78444}" type="presParOf" srcId="{C8793044-F04D-4787-A10B-8E3CFADDE469}" destId="{2AD0FA2E-0DE6-4789-ADBC-2E2F4411F36D}" srcOrd="5" destOrd="0" presId="urn:microsoft.com/office/officeart/2005/8/layout/chevron2"/>
    <dgm:cxn modelId="{83E4FE61-F0EF-4038-A7B2-45D4BC92BA6C}" type="presParOf" srcId="{C8793044-F04D-4787-A10B-8E3CFADDE469}" destId="{94AF6A0F-8345-4537-A2F3-BD43E839F7C3}" srcOrd="6" destOrd="0" presId="urn:microsoft.com/office/officeart/2005/8/layout/chevron2"/>
    <dgm:cxn modelId="{0B144432-9C2A-4DA7-94AC-1583FF95D77B}" type="presParOf" srcId="{94AF6A0F-8345-4537-A2F3-BD43E839F7C3}" destId="{D660E662-2554-45AF-B95E-9738E5F5FFEA}" srcOrd="0" destOrd="0" presId="urn:microsoft.com/office/officeart/2005/8/layout/chevron2"/>
    <dgm:cxn modelId="{C2AD9380-B790-4FE5-B518-C009AA4084DE}" type="presParOf" srcId="{94AF6A0F-8345-4537-A2F3-BD43E839F7C3}" destId="{5A65F8A4-B0B2-4AA9-9477-8929FD99DE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C0390-5B7A-4524-9758-777EB92C71B1}">
      <dsp:nvSpPr>
        <dsp:cNvPr id="0" name=""/>
        <dsp:cNvSpPr/>
      </dsp:nvSpPr>
      <dsp:spPr>
        <a:xfrm rot="5400000">
          <a:off x="-207368" y="210900"/>
          <a:ext cx="1382456" cy="967719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Guía de Hipertensión</a:t>
          </a:r>
        </a:p>
      </dsp:txBody>
      <dsp:txXfrm rot="-5400000">
        <a:off x="1" y="487392"/>
        <a:ext cx="967719" cy="414737"/>
      </dsp:txXfrm>
    </dsp:sp>
    <dsp:sp modelId="{5BA4D547-6A38-4237-9800-2D54040136CB}">
      <dsp:nvSpPr>
        <dsp:cNvPr id="0" name=""/>
        <dsp:cNvSpPr/>
      </dsp:nvSpPr>
      <dsp:spPr>
        <a:xfrm rot="5400000">
          <a:off x="3670772" y="-2699520"/>
          <a:ext cx="898596" cy="6304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Protocolos de tratamiento estandarizado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Estimación del riesgo cardiovascular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Educación al paciente</a:t>
          </a:r>
        </a:p>
      </dsp:txBody>
      <dsp:txXfrm rot="-5400000">
        <a:off x="967719" y="47399"/>
        <a:ext cx="6260836" cy="810864"/>
      </dsp:txXfrm>
    </dsp:sp>
    <dsp:sp modelId="{3EA6DDCC-9982-4B33-B35C-4B145CF1A64A}">
      <dsp:nvSpPr>
        <dsp:cNvPr id="0" name=""/>
        <dsp:cNvSpPr/>
      </dsp:nvSpPr>
      <dsp:spPr>
        <a:xfrm rot="5400000">
          <a:off x="-207368" y="1448190"/>
          <a:ext cx="1382456" cy="967719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Medicamentos y Tecnologías </a:t>
          </a:r>
        </a:p>
      </dsp:txBody>
      <dsp:txXfrm rot="-5400000">
        <a:off x="1" y="1724682"/>
        <a:ext cx="967719" cy="414737"/>
      </dsp:txXfrm>
    </dsp:sp>
    <dsp:sp modelId="{4B371419-BF46-4135-9643-CF87F6136F55}">
      <dsp:nvSpPr>
        <dsp:cNvPr id="0" name=""/>
        <dsp:cNvSpPr/>
      </dsp:nvSpPr>
      <dsp:spPr>
        <a:xfrm rot="5400000">
          <a:off x="3670772" y="-1462230"/>
          <a:ext cx="898596" cy="6304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Actualización del cuadro básico de medicamentos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Uso de esfigmomanómetros automáticos validados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Modificaciones del marco regulatorio </a:t>
          </a:r>
        </a:p>
      </dsp:txBody>
      <dsp:txXfrm rot="-5400000">
        <a:off x="967719" y="1284689"/>
        <a:ext cx="6260836" cy="810864"/>
      </dsp:txXfrm>
    </dsp:sp>
    <dsp:sp modelId="{4F9B3EB1-A457-45D0-9985-AEB08941F1A1}">
      <dsp:nvSpPr>
        <dsp:cNvPr id="0" name=""/>
        <dsp:cNvSpPr/>
      </dsp:nvSpPr>
      <dsp:spPr>
        <a:xfrm rot="5400000">
          <a:off x="-191323" y="2669443"/>
          <a:ext cx="1382456" cy="967719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Datos</a:t>
          </a:r>
        </a:p>
      </dsp:txBody>
      <dsp:txXfrm rot="-5400000">
        <a:off x="16046" y="2945935"/>
        <a:ext cx="967719" cy="414737"/>
      </dsp:txXfrm>
    </dsp:sp>
    <dsp:sp modelId="{45F8CA50-71E3-4A78-8D53-A907A52A6C1A}">
      <dsp:nvSpPr>
        <dsp:cNvPr id="0" name=""/>
        <dsp:cNvSpPr/>
      </dsp:nvSpPr>
      <dsp:spPr>
        <a:xfrm rot="5400000">
          <a:off x="3670772" y="-224941"/>
          <a:ext cx="898596" cy="6304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Modificaciones en la recogida de datos y sistema de registro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Avances en la informatización 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Evaluación de </a:t>
          </a:r>
          <a:r>
            <a:rPr lang="en-US" sz="1600" kern="1200" dirty="0" err="1"/>
            <a:t>resultados</a:t>
          </a:r>
          <a:r>
            <a:rPr lang="en-US" sz="1600" kern="1200" dirty="0"/>
            <a:t> por metodología STEPS</a:t>
          </a:r>
        </a:p>
      </dsp:txBody>
      <dsp:txXfrm rot="-5400000">
        <a:off x="967719" y="2521978"/>
        <a:ext cx="6260836" cy="810864"/>
      </dsp:txXfrm>
    </dsp:sp>
    <dsp:sp modelId="{D660E662-2554-45AF-B95E-9738E5F5FFEA}">
      <dsp:nvSpPr>
        <dsp:cNvPr id="0" name=""/>
        <dsp:cNvSpPr/>
      </dsp:nvSpPr>
      <dsp:spPr>
        <a:xfrm rot="5400000">
          <a:off x="-207368" y="3922769"/>
          <a:ext cx="1382456" cy="967719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Desempeño</a:t>
          </a:r>
        </a:p>
      </dsp:txBody>
      <dsp:txXfrm rot="-5400000">
        <a:off x="1" y="4199261"/>
        <a:ext cx="967719" cy="414737"/>
      </dsp:txXfrm>
    </dsp:sp>
    <dsp:sp modelId="{5A65F8A4-B0B2-4AA9-9477-8929FD99DE2E}">
      <dsp:nvSpPr>
        <dsp:cNvPr id="0" name=""/>
        <dsp:cNvSpPr/>
      </dsp:nvSpPr>
      <dsp:spPr>
        <a:xfrm rot="5400000">
          <a:off x="3670772" y="1012348"/>
          <a:ext cx="898596" cy="6304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Actividades y productos específicos para los equipos básicos de salud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Innovación en  el trabajo en equipo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Capacitación</a:t>
          </a:r>
        </a:p>
      </dsp:txBody>
      <dsp:txXfrm rot="-5400000">
        <a:off x="967719" y="3759267"/>
        <a:ext cx="6260836" cy="810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D5A3B-353C-D444-9B98-6B6953771B5A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62378-4D93-1E47-B106-9C6DDE806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6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pon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09600" y="3200400"/>
            <a:ext cx="10972800" cy="12192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187892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s-AR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648200"/>
            <a:ext cx="10972800" cy="381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>
                <a:solidFill>
                  <a:srgbClr val="187892"/>
                </a:solidFill>
              </a:defRPr>
            </a:lvl1pPr>
          </a:lstStyle>
          <a:p>
            <a:pPr lvl="0"/>
            <a:r>
              <a:rPr lang="es-AR" dirty="0" err="1"/>
              <a:t>Name</a:t>
            </a:r>
            <a:r>
              <a:rPr lang="es-AR" dirty="0"/>
              <a:t> of </a:t>
            </a:r>
            <a:r>
              <a:rPr lang="es-AR" dirty="0" err="1"/>
              <a:t>the</a:t>
            </a:r>
            <a:r>
              <a:rPr lang="es-AR" dirty="0"/>
              <a:t> speaker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064034"/>
            <a:ext cx="10972800" cy="34616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187892"/>
                </a:solidFill>
              </a:defRPr>
            </a:lvl1pPr>
          </a:lstStyle>
          <a:p>
            <a:pPr lvl="0"/>
            <a:r>
              <a:rPr lang="es-AR" dirty="0" err="1"/>
              <a:t>Institution</a:t>
            </a:r>
            <a:endParaRPr lang="es-A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436326"/>
            <a:ext cx="10972800" cy="34616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187892"/>
                </a:solidFill>
              </a:defRPr>
            </a:lvl1pPr>
          </a:lstStyle>
          <a:p>
            <a:pPr lvl="0"/>
            <a:r>
              <a:rPr lang="es-AR" dirty="0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387434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5" name="11 Marcador de gráfico"/>
          <p:cNvSpPr>
            <a:spLocks noGrp="1"/>
          </p:cNvSpPr>
          <p:nvPr>
            <p:ph type="chart" sz="quarter" idx="11"/>
          </p:nvPr>
        </p:nvSpPr>
        <p:spPr>
          <a:xfrm>
            <a:off x="6404335" y="2362200"/>
            <a:ext cx="51816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11200" y="2362200"/>
            <a:ext cx="51816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  <a:lvl2pPr>
              <a:defRPr>
                <a:solidFill>
                  <a:srgbClr val="187892"/>
                </a:solidFill>
              </a:defRPr>
            </a:lvl2pPr>
            <a:lvl3pPr>
              <a:defRPr>
                <a:solidFill>
                  <a:srgbClr val="187892"/>
                </a:solidFill>
              </a:defRPr>
            </a:lvl3pPr>
            <a:lvl4pPr>
              <a:defRPr>
                <a:solidFill>
                  <a:srgbClr val="187892"/>
                </a:solidFill>
              </a:defRPr>
            </a:lvl4pPr>
            <a:lvl5pPr>
              <a:defRPr>
                <a:solidFill>
                  <a:srgbClr val="18789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5493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5" name="4 Marcador de tabla"/>
          <p:cNvSpPr>
            <a:spLocks noGrp="1"/>
          </p:cNvSpPr>
          <p:nvPr>
            <p:ph type="tbl" sz="quarter" idx="10"/>
          </p:nvPr>
        </p:nvSpPr>
        <p:spPr>
          <a:xfrm>
            <a:off x="609600" y="2286000"/>
            <a:ext cx="52832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4" name="4 Marcador de tabla"/>
          <p:cNvSpPr>
            <a:spLocks noGrp="1"/>
          </p:cNvSpPr>
          <p:nvPr>
            <p:ph type="tbl" sz="quarter" idx="11"/>
          </p:nvPr>
        </p:nvSpPr>
        <p:spPr>
          <a:xfrm>
            <a:off x="6323937" y="2286000"/>
            <a:ext cx="52832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9537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4" name="4 Marcador de tabla"/>
          <p:cNvSpPr>
            <a:spLocks noGrp="1"/>
          </p:cNvSpPr>
          <p:nvPr>
            <p:ph type="tbl" sz="quarter" idx="11"/>
          </p:nvPr>
        </p:nvSpPr>
        <p:spPr>
          <a:xfrm>
            <a:off x="6323937" y="2286000"/>
            <a:ext cx="52832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9600" y="2286000"/>
            <a:ext cx="52832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  <a:lvl2pPr>
              <a:defRPr>
                <a:solidFill>
                  <a:srgbClr val="187892"/>
                </a:solidFill>
              </a:defRPr>
            </a:lvl2pPr>
            <a:lvl3pPr>
              <a:defRPr>
                <a:solidFill>
                  <a:srgbClr val="187892"/>
                </a:solidFill>
              </a:defRPr>
            </a:lvl3pPr>
            <a:lvl4pPr>
              <a:defRPr>
                <a:solidFill>
                  <a:srgbClr val="187892"/>
                </a:solidFill>
              </a:defRPr>
            </a:lvl4pPr>
            <a:lvl5pPr>
              <a:defRPr>
                <a:solidFill>
                  <a:srgbClr val="18789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0772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51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agregar el título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362200"/>
            <a:ext cx="10972800" cy="381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  <a:lvl2pPr>
              <a:defRPr>
                <a:solidFill>
                  <a:srgbClr val="187892"/>
                </a:solidFill>
              </a:defRPr>
            </a:lvl2pPr>
            <a:lvl3pPr>
              <a:defRPr>
                <a:solidFill>
                  <a:srgbClr val="187892"/>
                </a:solidFill>
              </a:defRPr>
            </a:lvl3pPr>
            <a:lvl4pPr>
              <a:defRPr>
                <a:solidFill>
                  <a:srgbClr val="187892"/>
                </a:solidFill>
              </a:defRPr>
            </a:lvl4pPr>
            <a:lvl5pPr>
              <a:defRPr>
                <a:solidFill>
                  <a:srgbClr val="187892"/>
                </a:solidFill>
              </a:defRPr>
            </a:lvl5pPr>
          </a:lstStyle>
          <a:p>
            <a:pPr lvl="0"/>
            <a:r>
              <a:rPr lang="es-ES" dirty="0"/>
              <a:t>Haga clic para agregar texto 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7533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362200"/>
            <a:ext cx="10972800" cy="396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187892"/>
                </a:solidFill>
              </a:defRPr>
            </a:lvl1pPr>
            <a:lvl2pPr>
              <a:defRPr>
                <a:solidFill>
                  <a:srgbClr val="187892"/>
                </a:solidFill>
              </a:defRPr>
            </a:lvl2pPr>
            <a:lvl3pPr>
              <a:defRPr>
                <a:solidFill>
                  <a:srgbClr val="187892"/>
                </a:solidFill>
              </a:defRPr>
            </a:lvl3pPr>
            <a:lvl4pPr>
              <a:defRPr>
                <a:solidFill>
                  <a:srgbClr val="187892"/>
                </a:solidFill>
              </a:defRPr>
            </a:lvl4pPr>
            <a:lvl5pPr>
              <a:defRPr>
                <a:solidFill>
                  <a:srgbClr val="187892"/>
                </a:solidFill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014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362200"/>
            <a:ext cx="109728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  <a:lvl2pPr>
              <a:defRPr>
                <a:solidFill>
                  <a:srgbClr val="187892"/>
                </a:solidFill>
              </a:defRPr>
            </a:lvl2pPr>
            <a:lvl3pPr>
              <a:defRPr>
                <a:solidFill>
                  <a:srgbClr val="187892"/>
                </a:solidFill>
              </a:defRPr>
            </a:lvl3pPr>
            <a:lvl4pPr>
              <a:defRPr>
                <a:solidFill>
                  <a:srgbClr val="187892"/>
                </a:solidFill>
              </a:defRPr>
            </a:lvl4pPr>
            <a:lvl5pPr>
              <a:defRPr>
                <a:solidFill>
                  <a:srgbClr val="187892"/>
                </a:solidFill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2561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2362200"/>
            <a:ext cx="109728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  <a:lvl2pPr>
              <a:defRPr>
                <a:solidFill>
                  <a:srgbClr val="187892"/>
                </a:solidFill>
              </a:defRPr>
            </a:lvl2pPr>
            <a:lvl3pPr>
              <a:defRPr>
                <a:solidFill>
                  <a:srgbClr val="187892"/>
                </a:solidFill>
              </a:defRPr>
            </a:lvl3pPr>
            <a:lvl4pPr>
              <a:defRPr>
                <a:solidFill>
                  <a:srgbClr val="187892"/>
                </a:solidFill>
              </a:defRPr>
            </a:lvl4pPr>
            <a:lvl5pPr>
              <a:defRPr>
                <a:solidFill>
                  <a:srgbClr val="18789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351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12" name="11 Marcador de gráfico"/>
          <p:cNvSpPr>
            <a:spLocks noGrp="1"/>
          </p:cNvSpPr>
          <p:nvPr>
            <p:ph type="chart" sz="quarter" idx="10"/>
          </p:nvPr>
        </p:nvSpPr>
        <p:spPr>
          <a:xfrm>
            <a:off x="711200" y="2362200"/>
            <a:ext cx="108712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9085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5" name="4 Marcador de tabla"/>
          <p:cNvSpPr>
            <a:spLocks noGrp="1"/>
          </p:cNvSpPr>
          <p:nvPr>
            <p:ph type="tbl" sz="quarter" idx="10"/>
          </p:nvPr>
        </p:nvSpPr>
        <p:spPr>
          <a:xfrm>
            <a:off x="609600" y="2286000"/>
            <a:ext cx="109728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800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4" name="3 Marcador de SmartArt"/>
          <p:cNvSpPr>
            <a:spLocks noGrp="1"/>
          </p:cNvSpPr>
          <p:nvPr>
            <p:ph type="dgm" sz="quarter" idx="11"/>
          </p:nvPr>
        </p:nvSpPr>
        <p:spPr>
          <a:xfrm>
            <a:off x="609600" y="2438400"/>
            <a:ext cx="110744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2135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9600" y="2362200"/>
            <a:ext cx="53848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  <a:lvl2pPr>
              <a:defRPr>
                <a:solidFill>
                  <a:srgbClr val="187892"/>
                </a:solidFill>
              </a:defRPr>
            </a:lvl2pPr>
            <a:lvl3pPr>
              <a:defRPr>
                <a:solidFill>
                  <a:srgbClr val="187892"/>
                </a:solidFill>
              </a:defRPr>
            </a:lvl3pPr>
            <a:lvl4pPr>
              <a:defRPr>
                <a:solidFill>
                  <a:srgbClr val="187892"/>
                </a:solidFill>
              </a:defRPr>
            </a:lvl4pPr>
            <a:lvl5pPr>
              <a:defRPr>
                <a:solidFill>
                  <a:srgbClr val="18789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/>
          </p:nvPr>
        </p:nvSpPr>
        <p:spPr>
          <a:xfrm>
            <a:off x="6207319" y="2362200"/>
            <a:ext cx="53848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  <a:lvl2pPr>
              <a:defRPr>
                <a:solidFill>
                  <a:srgbClr val="187892"/>
                </a:solidFill>
              </a:defRPr>
            </a:lvl2pPr>
            <a:lvl3pPr>
              <a:defRPr>
                <a:solidFill>
                  <a:srgbClr val="187892"/>
                </a:solidFill>
              </a:defRPr>
            </a:lvl3pPr>
            <a:lvl4pPr>
              <a:defRPr>
                <a:solidFill>
                  <a:srgbClr val="187892"/>
                </a:solidFill>
              </a:defRPr>
            </a:lvl4pPr>
            <a:lvl5pPr>
              <a:defRPr>
                <a:solidFill>
                  <a:srgbClr val="18789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2084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9906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878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AR" dirty="0"/>
          </a:p>
        </p:txBody>
      </p:sp>
      <p:sp>
        <p:nvSpPr>
          <p:cNvPr id="4" name="11 Marcador de gráfico"/>
          <p:cNvSpPr>
            <a:spLocks noGrp="1"/>
          </p:cNvSpPr>
          <p:nvPr>
            <p:ph type="chart" sz="quarter" idx="10"/>
          </p:nvPr>
        </p:nvSpPr>
        <p:spPr>
          <a:xfrm>
            <a:off x="711200" y="2362200"/>
            <a:ext cx="51816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5" name="11 Marcador de gráfico"/>
          <p:cNvSpPr>
            <a:spLocks noGrp="1"/>
          </p:cNvSpPr>
          <p:nvPr>
            <p:ph type="chart" sz="quarter" idx="11"/>
          </p:nvPr>
        </p:nvSpPr>
        <p:spPr>
          <a:xfrm>
            <a:off x="6404335" y="2362200"/>
            <a:ext cx="51816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7892"/>
                </a:solidFill>
              </a:defRPr>
            </a:lvl1pPr>
          </a:lstStyle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7444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12192000" cy="3124800"/>
          </a:xfrm>
          <a:prstGeom prst="rect">
            <a:avLst/>
          </a:prstGeom>
          <a:solidFill>
            <a:srgbClr val="E351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u="sng" dirty="0"/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155" y="228600"/>
            <a:ext cx="1800080" cy="144742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704682"/>
            <a:ext cx="4319704" cy="1341848"/>
          </a:xfrm>
          <a:prstGeom prst="rect">
            <a:avLst/>
          </a:prstGeom>
        </p:spPr>
      </p:pic>
      <p:sp>
        <p:nvSpPr>
          <p:cNvPr id="16" name="15 CuadroTexto"/>
          <p:cNvSpPr txBox="1"/>
          <p:nvPr userDrawn="1"/>
        </p:nvSpPr>
        <p:spPr>
          <a:xfrm>
            <a:off x="5791200" y="1884863"/>
            <a:ext cx="4978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300" b="1" dirty="0">
                <a:solidFill>
                  <a:schemeClr val="bg1"/>
                </a:solidFill>
              </a:rPr>
              <a:t>IN THE AMERICAS</a:t>
            </a:r>
          </a:p>
        </p:txBody>
      </p:sp>
      <p:pic>
        <p:nvPicPr>
          <p:cNvPr id="13" name="13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5" y="6268908"/>
            <a:ext cx="2946393" cy="3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>
            <a:endCxn id="12" idx="1"/>
          </p:cNvCxnSpPr>
          <p:nvPr userDrawn="1"/>
        </p:nvCxnSpPr>
        <p:spPr>
          <a:xfrm flipV="1">
            <a:off x="0" y="785300"/>
            <a:ext cx="4826000" cy="14560"/>
          </a:xfrm>
          <a:prstGeom prst="line">
            <a:avLst/>
          </a:prstGeom>
          <a:ln w="28575">
            <a:solidFill>
              <a:srgbClr val="E35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02" y="40987"/>
            <a:ext cx="1892199" cy="594970"/>
          </a:xfrm>
          <a:prstGeom prst="rect">
            <a:avLst/>
          </a:prstGeom>
        </p:spPr>
      </p:pic>
      <p:sp>
        <p:nvSpPr>
          <p:cNvPr id="12" name="11 CuadroTexto"/>
          <p:cNvSpPr txBox="1"/>
          <p:nvPr userDrawn="1"/>
        </p:nvSpPr>
        <p:spPr>
          <a:xfrm>
            <a:off x="4826000" y="616023"/>
            <a:ext cx="25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>
                <a:solidFill>
                  <a:srgbClr val="E3515B"/>
                </a:solidFill>
              </a:rPr>
              <a:t>IN THE AMERICAS</a:t>
            </a:r>
          </a:p>
        </p:txBody>
      </p:sp>
      <p:pic>
        <p:nvPicPr>
          <p:cNvPr id="17" name="16 Imagen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69" y="6400422"/>
            <a:ext cx="2813065" cy="344179"/>
          </a:xfrm>
          <a:prstGeom prst="rect">
            <a:avLst/>
          </a:prstGeom>
        </p:spPr>
      </p:pic>
      <p:cxnSp>
        <p:nvCxnSpPr>
          <p:cNvPr id="13" name="12 Conector recto"/>
          <p:cNvCxnSpPr/>
          <p:nvPr userDrawn="1"/>
        </p:nvCxnSpPr>
        <p:spPr>
          <a:xfrm flipV="1">
            <a:off x="7382005" y="785300"/>
            <a:ext cx="4826000" cy="14560"/>
          </a:xfrm>
          <a:prstGeom prst="line">
            <a:avLst/>
          </a:prstGeom>
          <a:ln w="28575">
            <a:solidFill>
              <a:srgbClr val="E35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66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70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FFC089-AD43-664E-A969-CFBCD9DE65B1}"/>
              </a:ext>
            </a:extLst>
          </p:cNvPr>
          <p:cNvSpPr/>
          <p:nvPr/>
        </p:nvSpPr>
        <p:spPr>
          <a:xfrm>
            <a:off x="2789616" y="4198279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800" b="1" dirty="0">
                <a:solidFill>
                  <a:srgbClr val="187892"/>
                </a:solidFill>
                <a:latin typeface="+mj-lt"/>
                <a:ea typeface="+mj-ea"/>
                <a:cs typeface="+mj-cs"/>
              </a:rPr>
              <a:t>Iniciativa HEARTS en Cuba</a:t>
            </a:r>
            <a:br>
              <a:rPr lang="es-ES" sz="3800" dirty="0">
                <a:solidFill>
                  <a:srgbClr val="187892"/>
                </a:solidFill>
                <a:latin typeface="+mj-lt"/>
                <a:ea typeface="+mj-ea"/>
                <a:cs typeface="+mj-cs"/>
              </a:rPr>
            </a:br>
            <a:endParaRPr lang="en-US" dirty="0">
              <a:latin typeface="+mj-lt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16F5E7D-854D-3240-AD02-21881D771F0C}"/>
              </a:ext>
            </a:extLst>
          </p:cNvPr>
          <p:cNvSpPr txBox="1">
            <a:spLocks/>
          </p:cNvSpPr>
          <p:nvPr/>
        </p:nvSpPr>
        <p:spPr>
          <a:xfrm>
            <a:off x="4630448" y="5682555"/>
            <a:ext cx="2719137" cy="3036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1878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878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878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878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878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AR" sz="2000" dirty="0"/>
              <a:t>Junio 28 y 29, 2021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A4E3571-1A94-E04C-9828-87725C509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681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05" y="5834402"/>
            <a:ext cx="1263400" cy="549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25" y="5484187"/>
            <a:ext cx="1097375" cy="1024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786" y="5563497"/>
            <a:ext cx="1429856" cy="1091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664" y="5563497"/>
            <a:ext cx="1487421" cy="10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3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21BE-B9A9-4ABC-ABE3-9A54359D6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Proyecciones de Expansión de HEARTS en Cuba al 2025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4" y="2333655"/>
            <a:ext cx="5663417" cy="3297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5433" y="1933545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Situación en 2020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604352"/>
              </p:ext>
            </p:extLst>
          </p:nvPr>
        </p:nvGraphicFramePr>
        <p:xfrm>
          <a:off x="6497782" y="1801820"/>
          <a:ext cx="5084618" cy="399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207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16B5-FAD0-45D3-B2BB-A2A9D1F9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0" y="1219200"/>
            <a:ext cx="2598822" cy="4443661"/>
          </a:xfrm>
        </p:spPr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s-419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¿Cómo se va a incluir la expansión de la Iniciativa HEARTS como parte del fortalecimiento del sistema de salud en el país?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06670309"/>
              </p:ext>
            </p:extLst>
          </p:nvPr>
        </p:nvGraphicFramePr>
        <p:xfrm>
          <a:off x="4101431" y="1010653"/>
          <a:ext cx="7272422" cy="510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873" y="6240380"/>
            <a:ext cx="2926379" cy="5419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3431" y="6112043"/>
            <a:ext cx="804149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Actualización del programa nacional de control de Hipertensión Arterial</a:t>
            </a:r>
          </a:p>
          <a:p>
            <a:pPr algn="ctr"/>
            <a:r>
              <a:rPr lang="en-US" sz="2000" b="1" dirty="0"/>
              <a:t>Perfeccionamiento del programa del Médico y la Enfermera de la Familia</a:t>
            </a:r>
          </a:p>
        </p:txBody>
      </p:sp>
    </p:spTree>
    <p:extLst>
      <p:ext uri="{BB962C8B-B14F-4D97-AF65-F5344CB8AC3E}">
        <p14:creationId xmlns:p14="http://schemas.microsoft.com/office/powerpoint/2010/main" val="319747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1" y="893179"/>
            <a:ext cx="11325726" cy="54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6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5D96-8636-4970-9534-56C0607E0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990600"/>
          </a:xfrm>
        </p:spPr>
        <p:txBody>
          <a:bodyPr/>
          <a:lstStyle/>
          <a:p>
            <a: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Principales hitos que se esperan para la expansión progresiva </a:t>
            </a:r>
            <a:b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HEARTS en el país para 2021 y 2022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73DB1-D2D6-4E1E-A483-3481D7AFFA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270" y="2148840"/>
            <a:ext cx="10157460" cy="4008120"/>
          </a:xfrm>
        </p:spPr>
        <p:txBody>
          <a:bodyPr/>
          <a:lstStyle/>
          <a:p>
            <a:pPr algn="just"/>
            <a:r>
              <a:rPr lang="en-US" sz="2400" dirty="0"/>
              <a:t>La expansión de HEARTS en Cuba se proyecta sobre un escenario epidemiológico complejo debido a la COVID-19.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En 2021 los equipos básicos de salud se han centrado en el enfrentamiento a la pandemia, el mantenimiento de los servicios básicos, las intervenciones sanitarias y la vacunación masiva a la población.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La implementación progresiva de HEARTS para finales de 2021 y en 2022 se convertirá en parte importante de la respuesta post-COVID del Sistema Nacional de Salud.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669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E450-6C2A-4C62-B780-AC24EB3D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78306"/>
            <a:ext cx="10972800" cy="645694"/>
          </a:xfrm>
        </p:spPr>
        <p:txBody>
          <a:bodyPr/>
          <a:lstStyle/>
          <a:p>
            <a: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Qué desafíos se vislumbran y soluciones propuestas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510789"/>
              </p:ext>
            </p:extLst>
          </p:nvPr>
        </p:nvGraphicFramePr>
        <p:xfrm>
          <a:off x="1283369" y="1706479"/>
          <a:ext cx="9897978" cy="4384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948989">
                  <a:extLst>
                    <a:ext uri="{9D8B030D-6E8A-4147-A177-3AD203B41FA5}">
                      <a16:colId xmlns:a16="http://schemas.microsoft.com/office/drawing/2014/main" val="1564664550"/>
                    </a:ext>
                  </a:extLst>
                </a:gridCol>
                <a:gridCol w="4948989">
                  <a:extLst>
                    <a:ext uri="{9D8B030D-6E8A-4147-A177-3AD203B41FA5}">
                      <a16:colId xmlns:a16="http://schemas.microsoft.com/office/drawing/2014/main" val="3659864208"/>
                    </a:ext>
                  </a:extLst>
                </a:gridCol>
              </a:tblGrid>
              <a:tr h="443163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Desafíos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Soluciones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454971"/>
                  </a:ext>
                </a:extLst>
              </a:tr>
              <a:tr h="805590">
                <a:tc>
                  <a:txBody>
                    <a:bodyPr/>
                    <a:lstStyle/>
                    <a:p>
                      <a:pPr lvl="0" algn="ctr"/>
                      <a:r>
                        <a:rPr lang="es-ES" sz="2000" kern="1200" dirty="0">
                          <a:effectLst/>
                        </a:rPr>
                        <a:t>Disponibilidad de medicamentos combinados a dosis fija en tableta única.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Desarrollo por la industria farmacéutica nacional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410976"/>
                  </a:ext>
                </a:extLst>
              </a:tr>
              <a:tr h="805590">
                <a:tc>
                  <a:txBody>
                    <a:bodyPr/>
                    <a:lstStyle/>
                    <a:p>
                      <a:pPr algn="ctr"/>
                      <a:r>
                        <a:rPr lang="es-ES" sz="2000" kern="1200" dirty="0">
                          <a:effectLst/>
                        </a:rPr>
                        <a:t>Validación clínica de los dispositivos automáticos de producción nacional en uso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Conducción</a:t>
                      </a:r>
                      <a:r>
                        <a:rPr lang="en-US" sz="2000" baseline="0" dirty="0"/>
                        <a:t> de estudios de validación para el uso clínico de esfigmomanómetros automáticos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073042"/>
                  </a:ext>
                </a:extLst>
              </a:tr>
              <a:tr h="10515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>
                          <a:effectLst/>
                        </a:rPr>
                        <a:t>Implementación de un sistema de</a:t>
                      </a:r>
                      <a:endParaRPr lang="en-US" sz="2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>
                          <a:effectLst/>
                        </a:rPr>
                        <a:t>certificación de buenas prácticas en la atención integral</a:t>
                      </a:r>
                      <a:r>
                        <a:rPr lang="es-ES" sz="2000" kern="1200" baseline="0" dirty="0">
                          <a:effectLst/>
                        </a:rPr>
                        <a:t> al paciente hipertenso en la comunidad</a:t>
                      </a:r>
                      <a:r>
                        <a:rPr lang="es-ES" sz="2000" kern="1200" dirty="0">
                          <a:effectLst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Creación del</a:t>
                      </a:r>
                      <a:r>
                        <a:rPr lang="en-US" sz="2000" baseline="0" dirty="0"/>
                        <a:t> programa de certificación con apoyo en </a:t>
                      </a:r>
                      <a:r>
                        <a:rPr lang="en-US" sz="2000" dirty="0"/>
                        <a:t>recursos educativos</a:t>
                      </a:r>
                      <a:r>
                        <a:rPr lang="en-US" sz="2000" baseline="0" dirty="0"/>
                        <a:t> y materiales audiovisuales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340002"/>
                  </a:ext>
                </a:extLst>
              </a:tr>
              <a:tr h="805590">
                <a:tc>
                  <a:txBody>
                    <a:bodyPr/>
                    <a:lstStyle/>
                    <a:p>
                      <a:pPr lvl="0" algn="ctr"/>
                      <a:r>
                        <a:rPr lang="es-ES" sz="2000" kern="1200" dirty="0">
                          <a:effectLst/>
                        </a:rPr>
                        <a:t>Creación de un registro nacional de Hipertensión Arterial.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Implementación de las soluciones</a:t>
                      </a:r>
                      <a:r>
                        <a:rPr lang="en-US" sz="2000" baseline="0" dirty="0"/>
                        <a:t> informáticas desarrolladas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784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13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EBF3-0AC6-4552-B808-A8DD5898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" y="870284"/>
            <a:ext cx="11915775" cy="899160"/>
          </a:xfrm>
        </p:spPr>
        <p:txBody>
          <a:bodyPr/>
          <a:lstStyle/>
          <a:p>
            <a:r>
              <a:rPr lang="es-419" sz="3200" dirty="0">
                <a:latin typeface="Calibri" panose="020F0502020204030204" pitchFamily="34" charset="0"/>
                <a:ea typeface="Calibri" panose="020F0502020204030204" pitchFamily="34" charset="0"/>
              </a:rPr>
              <a:t>Q</a:t>
            </a:r>
            <a: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ué apoyo necesita de </a:t>
            </a:r>
            <a:r>
              <a:rPr lang="es-419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Sede Regional</a:t>
            </a:r>
            <a:r>
              <a:rPr lang="es-419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para la expansión de la Iniciativa HEARTS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08F2F-75E3-4213-8801-9FED60398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2484" y="2096703"/>
            <a:ext cx="10515600" cy="3962400"/>
          </a:xfrm>
        </p:spPr>
        <p:txBody>
          <a:bodyPr/>
          <a:lstStyle/>
          <a:p>
            <a:pPr algn="just"/>
            <a:r>
              <a:rPr lang="en-US" sz="2400" dirty="0"/>
              <a:t>Continuidad en el acompañamiento técnico por expertos internacionales, con especial interés en los sistemas de registro.</a:t>
            </a:r>
          </a:p>
          <a:p>
            <a:pPr algn="just"/>
            <a:r>
              <a:rPr lang="en-US" sz="2400" dirty="0"/>
              <a:t>Recursos para la informatización en el primer nivel de atención.</a:t>
            </a:r>
          </a:p>
          <a:p>
            <a:pPr algn="just"/>
            <a:r>
              <a:rPr lang="en-US" sz="2400" dirty="0"/>
              <a:t>Desarrollo de productos específicos para los equipos básicos de salud que contribuyan a mejorar el desempeño en cuidados cardiovasculares.</a:t>
            </a:r>
          </a:p>
          <a:p>
            <a:pPr algn="just"/>
            <a:r>
              <a:rPr lang="en-US" sz="2400" dirty="0"/>
              <a:t>Materiales educativos para la capacitación del personal sanitario, los pacientes y las familias.</a:t>
            </a:r>
          </a:p>
          <a:p>
            <a:pPr algn="just"/>
            <a:r>
              <a:rPr lang="en-US" sz="2400" dirty="0"/>
              <a:t>Apoyo en  la producción científica y su visibilidad.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345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EBF3-0AC6-4552-B808-A8DD5898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4348"/>
            <a:ext cx="10972800" cy="581526"/>
          </a:xfrm>
        </p:spPr>
        <p:txBody>
          <a:bodyPr/>
          <a:lstStyle/>
          <a:p>
            <a:r>
              <a:rPr lang="en-US" sz="3200" dirty="0" err="1"/>
              <a:t>Lecciones</a:t>
            </a:r>
            <a:r>
              <a:rPr lang="en-US" sz="3200" dirty="0"/>
              <a:t> </a:t>
            </a:r>
            <a:r>
              <a:rPr lang="en-US" sz="3200" dirty="0" err="1"/>
              <a:t>aprendidas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08F2F-75E3-4213-8801-9FED60398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979" y="1672390"/>
            <a:ext cx="10684042" cy="4664241"/>
          </a:xfrm>
        </p:spPr>
        <p:txBody>
          <a:bodyPr/>
          <a:lstStyle/>
          <a:p>
            <a:pPr lvl="0" algn="just"/>
            <a:r>
              <a:rPr lang="es-ES" sz="2400" dirty="0"/>
              <a:t>La creación de nuevos espacios de discusión con la industria permitieron  establecer prioridades en el desarrollo de fármacos de uso emergente y proyectar estudios de validación clínica de los esfigmomanómetros automáticos producidos en el país.</a:t>
            </a:r>
          </a:p>
          <a:p>
            <a:pPr lvl="0" algn="just"/>
            <a:endParaRPr lang="en-US" sz="2400" dirty="0"/>
          </a:p>
          <a:p>
            <a:pPr lvl="0" algn="just"/>
            <a:r>
              <a:rPr lang="es-ES" sz="2400" dirty="0"/>
              <a:t>El fortalecimiento permanente de las capacidades técnicas es un elemento indispensable para garantizar la calidad en los procesos y los resultados de la intervención.</a:t>
            </a:r>
          </a:p>
          <a:p>
            <a:pPr lvl="0" algn="just"/>
            <a:endParaRPr lang="en-US" sz="2400" dirty="0"/>
          </a:p>
          <a:p>
            <a:pPr lvl="0" algn="just"/>
            <a:r>
              <a:rPr lang="es-ES" sz="2400" dirty="0"/>
              <a:t>El incremento gradual de los sitios de implementación ha mostrado la necesidad de modificar el sistema de registro para el reporte de datos de alta calidad.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2750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64C192BDB4C4DBDCF23DE30C44160" ma:contentTypeVersion="14" ma:contentTypeDescription="Create a new document." ma:contentTypeScope="" ma:versionID="f6df4639821da8362e1ac98423f5c7fb">
  <xsd:schema xmlns:xsd="http://www.w3.org/2001/XMLSchema" xmlns:xs="http://www.w3.org/2001/XMLSchema" xmlns:p="http://schemas.microsoft.com/office/2006/metadata/properties" xmlns:ns2="260a6ec5-9986-4ca1-9844-13169e84d029" xmlns:ns3="73d0ba8d-d766-4bf6-bcf0-d2eb81301a02" targetNamespace="http://schemas.microsoft.com/office/2006/metadata/properties" ma:root="true" ma:fieldsID="bd5010067a790310e739462e4ee72310" ns2:_="" ns3:_="">
    <xsd:import namespace="260a6ec5-9986-4ca1-9844-13169e84d029"/>
    <xsd:import namespace="73d0ba8d-d766-4bf6-bcf0-d2eb81301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a6ec5-9986-4ca1-9844-13169e84d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48AD7E-EF27-49A2-86F3-4BC3A3A657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EE5EE7-6A17-435F-8270-D03D969BB1A4}">
  <ds:schemaRefs>
    <ds:schemaRef ds:uri="73d0ba8d-d766-4bf6-bcf0-d2eb81301a0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60a6ec5-9986-4ca1-9844-13169e84d02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370C742-BAE3-4B4F-A21C-1D54788CEB84}"/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514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2_Office Theme</vt:lpstr>
      <vt:lpstr>Diseño personalizado</vt:lpstr>
      <vt:lpstr>PowerPoint Presentation</vt:lpstr>
      <vt:lpstr>Proyecciones de Expansión de HEARTS en Cuba al 2025</vt:lpstr>
      <vt:lpstr>¿Cómo se va a incluir la expansión de la Iniciativa HEARTS como parte del fortalecimiento del sistema de salud en el país? </vt:lpstr>
      <vt:lpstr>PowerPoint Presentation</vt:lpstr>
      <vt:lpstr>Principales hitos que se esperan para la expansión progresiva  de HEARTS en el país para 2021 y 2022</vt:lpstr>
      <vt:lpstr>Qué desafíos se vislumbran y soluciones propuestas</vt:lpstr>
      <vt:lpstr>Qué apoyo necesita de la Sede Regional para la expansión de la Iniciativa HEARTS</vt:lpstr>
      <vt:lpstr>Lecciones aprendidas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Ordunez, Dr. Pedro (WDC)</dc:creator>
  <cp:lastModifiedBy>Vallejo,  Jenny (WDC)</cp:lastModifiedBy>
  <cp:revision>82</cp:revision>
  <dcterms:created xsi:type="dcterms:W3CDTF">2019-03-29T18:29:18Z</dcterms:created>
  <dcterms:modified xsi:type="dcterms:W3CDTF">2021-06-24T19:44:47Z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0x01010048964C192BDB4C4DBDCF23DE30C44160</vt:lpwstr>
  </property>
</Properties>
</file>