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lista">
  <p:cSld name="Título y lista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2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109728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chart">
  <p:cSld name="Title, text and char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4" name="Google Shape;94;p11"/>
          <p:cNvSpPr>
            <a:spLocks noGrp="1"/>
          </p:cNvSpPr>
          <p:nvPr>
            <p:ph type="chart" idx="2"/>
          </p:nvPr>
        </p:nvSpPr>
        <p:spPr>
          <a:xfrm>
            <a:off x="6404335" y="2362200"/>
            <a:ext cx="5181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body" idx="1"/>
          </p:nvPr>
        </p:nvSpPr>
        <p:spPr>
          <a:xfrm>
            <a:off x="711200" y="2362200"/>
            <a:ext cx="5181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table">
  <p:cSld name="Title and two tab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2"/>
          <p:cNvSpPr>
            <a:spLocks noGrp="1"/>
          </p:cNvSpPr>
          <p:nvPr>
            <p:ph type="tbl" idx="2"/>
          </p:nvPr>
        </p:nvSpPr>
        <p:spPr>
          <a:xfrm>
            <a:off x="609600" y="2286000"/>
            <a:ext cx="52833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>
            <a:spLocks noGrp="1"/>
          </p:cNvSpPr>
          <p:nvPr>
            <p:ph type="tbl" idx="3"/>
          </p:nvPr>
        </p:nvSpPr>
        <p:spPr>
          <a:xfrm>
            <a:off x="6323937" y="2286000"/>
            <a:ext cx="52833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table">
  <p:cSld name="Title, text and tabl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13"/>
          <p:cNvSpPr>
            <a:spLocks noGrp="1"/>
          </p:cNvSpPr>
          <p:nvPr>
            <p:ph type="tbl" idx="2"/>
          </p:nvPr>
        </p:nvSpPr>
        <p:spPr>
          <a:xfrm>
            <a:off x="6323937" y="2286000"/>
            <a:ext cx="52833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609600" y="2286000"/>
            <a:ext cx="52833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ada">
  <p:cSld name="Portada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mbre ponente">
  <p:cSld name="Nombre ponent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609600" y="3200400"/>
            <a:ext cx="10972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4200"/>
              <a:buFont typeface="Calibri"/>
              <a:buNone/>
              <a:defRPr sz="4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09600" y="4648200"/>
            <a:ext cx="10972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440"/>
              </a:spcBef>
              <a:spcAft>
                <a:spcPts val="0"/>
              </a:spcAft>
              <a:buClr>
                <a:srgbClr val="187892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09600" y="5064034"/>
            <a:ext cx="109728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body" idx="3"/>
          </p:nvPr>
        </p:nvSpPr>
        <p:spPr>
          <a:xfrm>
            <a:off x="609600" y="5436326"/>
            <a:ext cx="109728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list">
  <p:cSld name="Title and bullet lis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109728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10972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109728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hart">
  <p:cSld name="Title and char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6"/>
          <p:cNvSpPr>
            <a:spLocks noGrp="1"/>
          </p:cNvSpPr>
          <p:nvPr>
            <p:ph type="chart" idx="2"/>
          </p:nvPr>
        </p:nvSpPr>
        <p:spPr>
          <a:xfrm>
            <a:off x="711200" y="2362200"/>
            <a:ext cx="108711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>
  <p:cSld name="Title and tab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7"/>
          <p:cNvSpPr>
            <a:spLocks noGrp="1"/>
          </p:cNvSpPr>
          <p:nvPr>
            <p:ph type="tbl" idx="2"/>
          </p:nvPr>
        </p:nvSpPr>
        <p:spPr>
          <a:xfrm>
            <a:off x="609600" y="2286000"/>
            <a:ext cx="10972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martArt graphic">
  <p:cSld name="Title and SmartArt graphic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8"/>
          <p:cNvSpPr>
            <a:spLocks noGrp="1"/>
          </p:cNvSpPr>
          <p:nvPr>
            <p:ph type="dgm" idx="2"/>
          </p:nvPr>
        </p:nvSpPr>
        <p:spPr>
          <a:xfrm>
            <a:off x="609600" y="2438400"/>
            <a:ext cx="110745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ntents">
  <p:cSld name="Title and two content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53847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9"/>
          <p:cNvSpPr txBox="1">
            <a:spLocks noGrp="1"/>
          </p:cNvSpPr>
          <p:nvPr>
            <p:ph type="body" idx="2"/>
          </p:nvPr>
        </p:nvSpPr>
        <p:spPr>
          <a:xfrm>
            <a:off x="6207319" y="2362200"/>
            <a:ext cx="53847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18789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18789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hart">
  <p:cSld name="Title and two Char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1878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0" name="Google Shape;90;p10"/>
          <p:cNvSpPr>
            <a:spLocks noGrp="1"/>
          </p:cNvSpPr>
          <p:nvPr>
            <p:ph type="chart" idx="2"/>
          </p:nvPr>
        </p:nvSpPr>
        <p:spPr>
          <a:xfrm>
            <a:off x="711200" y="2362200"/>
            <a:ext cx="5181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>
            <a:spLocks noGrp="1"/>
          </p:cNvSpPr>
          <p:nvPr>
            <p:ph type="chart" idx="3"/>
          </p:nvPr>
        </p:nvSpPr>
        <p:spPr>
          <a:xfrm>
            <a:off x="6404335" y="2362200"/>
            <a:ext cx="5181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"/>
          <p:cNvCxnSpPr>
            <a:endCxn id="59" idx="1"/>
          </p:cNvCxnSpPr>
          <p:nvPr/>
        </p:nvCxnSpPr>
        <p:spPr>
          <a:xfrm rot="10800000" flipH="1">
            <a:off x="-100" y="785373"/>
            <a:ext cx="4826100" cy="14700"/>
          </a:xfrm>
          <a:prstGeom prst="straightConnector1">
            <a:avLst/>
          </a:prstGeom>
          <a:noFill/>
          <a:ln w="28575" cap="flat" cmpd="sng">
            <a:solidFill>
              <a:srgbClr val="E3515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0" name="Google Shape;60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149902" y="40987"/>
            <a:ext cx="1892199" cy="59497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4826000" y="616023"/>
            <a:ext cx="2540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1" i="0" u="none" strike="noStrike" cap="none">
                <a:solidFill>
                  <a:srgbClr val="E3515B"/>
                </a:solidFill>
                <a:latin typeface="Calibri"/>
                <a:ea typeface="Calibri"/>
                <a:cs typeface="Calibri"/>
                <a:sym typeface="Calibri"/>
              </a:rPr>
              <a:t>IN THE AMERICAS</a:t>
            </a:r>
            <a:endParaRPr/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4689469" y="6400422"/>
            <a:ext cx="2813065" cy="3441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Google Shape;62;p1"/>
          <p:cNvCxnSpPr/>
          <p:nvPr/>
        </p:nvCxnSpPr>
        <p:spPr>
          <a:xfrm rot="10800000" flipH="1">
            <a:off x="7382005" y="785160"/>
            <a:ext cx="4826100" cy="14700"/>
          </a:xfrm>
          <a:prstGeom prst="straightConnector1">
            <a:avLst/>
          </a:prstGeom>
          <a:noFill/>
          <a:ln w="28575" cap="flat" cmpd="sng">
            <a:solidFill>
              <a:srgbClr val="E3515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/>
          <p:nvPr/>
        </p:nvSpPr>
        <p:spPr>
          <a:xfrm>
            <a:off x="0" y="0"/>
            <a:ext cx="12192000" cy="3124800"/>
          </a:xfrm>
          <a:prstGeom prst="rect">
            <a:avLst/>
          </a:prstGeom>
          <a:solidFill>
            <a:srgbClr val="E3515B"/>
          </a:solidFill>
          <a:ln>
            <a:noFill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6155" y="228600"/>
            <a:ext cx="1800080" cy="1447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22400" y="1704682"/>
            <a:ext cx="4319704" cy="134184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5791200" y="1884863"/>
            <a:ext cx="4978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THE AMERICAS</a:t>
            </a:r>
            <a:endParaRPr/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2805" y="6268908"/>
            <a:ext cx="2946393" cy="36049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2769476" y="3795333"/>
            <a:ext cx="6400800" cy="15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rPr>
              <a:t>Ruta Cardio vascular y metabólica - Colombia</a:t>
            </a:r>
            <a:br>
              <a:rPr lang="es-CO" sz="38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7"/>
          <p:cNvSpPr txBox="1"/>
          <p:nvPr/>
        </p:nvSpPr>
        <p:spPr>
          <a:xfrm>
            <a:off x="1981200" y="5728138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2000"/>
              <a:buFont typeface="Arial"/>
              <a:buNone/>
            </a:pPr>
            <a:r>
              <a:rPr lang="es-CO" sz="2000" b="0" i="0" u="none" strike="noStrike" cap="none">
                <a:solidFill>
                  <a:srgbClr val="187892"/>
                </a:solidFill>
                <a:latin typeface="Calibri"/>
                <a:ea typeface="Calibri"/>
                <a:cs typeface="Calibri"/>
                <a:sym typeface="Calibri"/>
              </a:rPr>
              <a:t>Junio 28 y 29, 2021</a:t>
            </a:r>
            <a:endParaRPr/>
          </a:p>
        </p:txBody>
      </p:sp>
      <p:pic>
        <p:nvPicPr>
          <p:cNvPr id="122" name="Google Shape;122;p17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3668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>
            <a:spLocks noGrp="1"/>
          </p:cNvSpPr>
          <p:nvPr>
            <p:ph type="title"/>
          </p:nvPr>
        </p:nvSpPr>
        <p:spPr>
          <a:xfrm>
            <a:off x="609600" y="85864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</a:pPr>
            <a:r>
              <a:rPr lang="es-CO"/>
              <a:t>Proyecciones de Expansion de HEARTS al 2025</a:t>
            </a:r>
            <a:endParaRPr/>
          </a:p>
        </p:txBody>
      </p:sp>
      <p:grpSp>
        <p:nvGrpSpPr>
          <p:cNvPr id="128" name="Google Shape;128;p18"/>
          <p:cNvGrpSpPr/>
          <p:nvPr/>
        </p:nvGrpSpPr>
        <p:grpSpPr>
          <a:xfrm>
            <a:off x="135002" y="1755914"/>
            <a:ext cx="11623500" cy="4949717"/>
            <a:chOff x="135002" y="1755914"/>
            <a:chExt cx="11623500" cy="4949717"/>
          </a:xfrm>
        </p:grpSpPr>
        <p:grpSp>
          <p:nvGrpSpPr>
            <p:cNvPr id="129" name="Google Shape;129;p18"/>
            <p:cNvGrpSpPr/>
            <p:nvPr/>
          </p:nvGrpSpPr>
          <p:grpSpPr>
            <a:xfrm>
              <a:off x="135002" y="2726422"/>
              <a:ext cx="11623500" cy="2309230"/>
              <a:chOff x="0" y="0"/>
              <a:chExt cx="11623500" cy="2309230"/>
            </a:xfrm>
          </p:grpSpPr>
          <p:sp>
            <p:nvSpPr>
              <p:cNvPr id="130" name="Google Shape;130;p18"/>
              <p:cNvSpPr/>
              <p:nvPr/>
            </p:nvSpPr>
            <p:spPr>
              <a:xfrm>
                <a:off x="0" y="692765"/>
                <a:ext cx="11623500" cy="923700"/>
              </a:xfrm>
              <a:prstGeom prst="notchedRightArrow">
                <a:avLst>
                  <a:gd name="adj1" fmla="val 50000"/>
                  <a:gd name="adj2" fmla="val 50000"/>
                </a:avLst>
              </a:prstGeom>
              <a:solidFill>
                <a:srgbClr val="CFD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18"/>
              <p:cNvSpPr/>
              <p:nvPr/>
            </p:nvSpPr>
            <p:spPr>
              <a:xfrm>
                <a:off x="6161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18"/>
              <p:cNvSpPr txBox="1"/>
              <p:nvPr/>
            </p:nvSpPr>
            <p:spPr>
              <a:xfrm>
                <a:off x="6161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b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2012</a:t>
                </a:r>
                <a:endParaRPr/>
              </a:p>
            </p:txBody>
          </p:sp>
          <p:sp>
            <p:nvSpPr>
              <p:cNvPr id="133" name="Google Shape;133;p18"/>
              <p:cNvSpPr/>
              <p:nvPr/>
            </p:nvSpPr>
            <p:spPr>
              <a:xfrm>
                <a:off x="390640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8"/>
              <p:cNvSpPr/>
              <p:nvPr/>
            </p:nvSpPr>
            <p:spPr>
              <a:xfrm>
                <a:off x="1056035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18"/>
              <p:cNvSpPr txBox="1"/>
              <p:nvPr/>
            </p:nvSpPr>
            <p:spPr>
              <a:xfrm>
                <a:off x="1056035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t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2013</a:t>
                </a:r>
                <a:endParaRPr/>
              </a:p>
            </p:txBody>
          </p:sp>
          <p:sp>
            <p:nvSpPr>
              <p:cNvPr id="136" name="Google Shape;136;p18"/>
              <p:cNvSpPr/>
              <p:nvPr/>
            </p:nvSpPr>
            <p:spPr>
              <a:xfrm>
                <a:off x="1440514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18"/>
              <p:cNvSpPr/>
              <p:nvPr/>
            </p:nvSpPr>
            <p:spPr>
              <a:xfrm>
                <a:off x="2105909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18"/>
              <p:cNvSpPr txBox="1"/>
              <p:nvPr/>
            </p:nvSpPr>
            <p:spPr>
              <a:xfrm>
                <a:off x="2105909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b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2014</a:t>
                </a:r>
                <a:endParaRPr/>
              </a:p>
            </p:txBody>
          </p:sp>
          <p:sp>
            <p:nvSpPr>
              <p:cNvPr id="139" name="Google Shape;139;p18"/>
              <p:cNvSpPr/>
              <p:nvPr/>
            </p:nvSpPr>
            <p:spPr>
              <a:xfrm>
                <a:off x="2490388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18"/>
              <p:cNvSpPr/>
              <p:nvPr/>
            </p:nvSpPr>
            <p:spPr>
              <a:xfrm>
                <a:off x="3155783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18"/>
              <p:cNvSpPr txBox="1"/>
              <p:nvPr/>
            </p:nvSpPr>
            <p:spPr>
              <a:xfrm>
                <a:off x="3155783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t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2015</a:t>
                </a:r>
                <a:endParaRPr/>
              </a:p>
            </p:txBody>
          </p:sp>
          <p:sp>
            <p:nvSpPr>
              <p:cNvPr id="142" name="Google Shape;142;p18"/>
              <p:cNvSpPr/>
              <p:nvPr/>
            </p:nvSpPr>
            <p:spPr>
              <a:xfrm>
                <a:off x="3540262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18"/>
              <p:cNvSpPr/>
              <p:nvPr/>
            </p:nvSpPr>
            <p:spPr>
              <a:xfrm>
                <a:off x="4205657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18"/>
              <p:cNvSpPr txBox="1"/>
              <p:nvPr/>
            </p:nvSpPr>
            <p:spPr>
              <a:xfrm>
                <a:off x="4205657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b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2016</a:t>
                </a:r>
                <a:endParaRPr/>
              </a:p>
            </p:txBody>
          </p:sp>
          <p:sp>
            <p:nvSpPr>
              <p:cNvPr id="145" name="Google Shape;145;p18"/>
              <p:cNvSpPr/>
              <p:nvPr/>
            </p:nvSpPr>
            <p:spPr>
              <a:xfrm>
                <a:off x="4590136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8"/>
              <p:cNvSpPr/>
              <p:nvPr/>
            </p:nvSpPr>
            <p:spPr>
              <a:xfrm>
                <a:off x="5255531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8"/>
              <p:cNvSpPr txBox="1"/>
              <p:nvPr/>
            </p:nvSpPr>
            <p:spPr>
              <a:xfrm>
                <a:off x="5255531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t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2017</a:t>
                </a:r>
                <a:endParaRPr/>
              </a:p>
            </p:txBody>
          </p:sp>
          <p:sp>
            <p:nvSpPr>
              <p:cNvPr id="148" name="Google Shape;148;p18"/>
              <p:cNvSpPr/>
              <p:nvPr/>
            </p:nvSpPr>
            <p:spPr>
              <a:xfrm>
                <a:off x="5640010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8"/>
              <p:cNvSpPr/>
              <p:nvPr/>
            </p:nvSpPr>
            <p:spPr>
              <a:xfrm>
                <a:off x="6305404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8"/>
              <p:cNvSpPr txBox="1"/>
              <p:nvPr/>
            </p:nvSpPr>
            <p:spPr>
              <a:xfrm>
                <a:off x="6305404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b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2018</a:t>
                </a:r>
                <a:endParaRPr/>
              </a:p>
            </p:txBody>
          </p:sp>
          <p:sp>
            <p:nvSpPr>
              <p:cNvPr id="151" name="Google Shape;151;p18"/>
              <p:cNvSpPr/>
              <p:nvPr/>
            </p:nvSpPr>
            <p:spPr>
              <a:xfrm>
                <a:off x="6689884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8"/>
              <p:cNvSpPr/>
              <p:nvPr/>
            </p:nvSpPr>
            <p:spPr>
              <a:xfrm>
                <a:off x="7355278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8"/>
              <p:cNvSpPr txBox="1"/>
              <p:nvPr/>
            </p:nvSpPr>
            <p:spPr>
              <a:xfrm>
                <a:off x="7355278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t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2019</a:t>
                </a:r>
                <a:endParaRPr/>
              </a:p>
            </p:txBody>
          </p:sp>
          <p:sp>
            <p:nvSpPr>
              <p:cNvPr id="154" name="Google Shape;154;p18"/>
              <p:cNvSpPr/>
              <p:nvPr/>
            </p:nvSpPr>
            <p:spPr>
              <a:xfrm>
                <a:off x="7739757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18"/>
              <p:cNvSpPr/>
              <p:nvPr/>
            </p:nvSpPr>
            <p:spPr>
              <a:xfrm>
                <a:off x="8405152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8"/>
              <p:cNvSpPr txBox="1"/>
              <p:nvPr/>
            </p:nvSpPr>
            <p:spPr>
              <a:xfrm>
                <a:off x="8405152" y="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b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2020</a:t>
                </a:r>
                <a:endParaRPr/>
              </a:p>
            </p:txBody>
          </p:sp>
          <p:sp>
            <p:nvSpPr>
              <p:cNvPr id="157" name="Google Shape;157;p18"/>
              <p:cNvSpPr/>
              <p:nvPr/>
            </p:nvSpPr>
            <p:spPr>
              <a:xfrm>
                <a:off x="8789631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8"/>
              <p:cNvSpPr/>
              <p:nvPr/>
            </p:nvSpPr>
            <p:spPr>
              <a:xfrm>
                <a:off x="9455026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8"/>
              <p:cNvSpPr txBox="1"/>
              <p:nvPr/>
            </p:nvSpPr>
            <p:spPr>
              <a:xfrm>
                <a:off x="9455026" y="1385530"/>
                <a:ext cx="999900" cy="92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77800" tIns="177800" rIns="177800" bIns="177800" anchor="t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500"/>
                  <a:buFont typeface="Calibri"/>
                  <a:buNone/>
                </a:pPr>
                <a:r>
                  <a:rPr lang="es-CO" sz="25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2021</a:t>
                </a:r>
                <a:endParaRPr/>
              </a:p>
            </p:txBody>
          </p:sp>
          <p:sp>
            <p:nvSpPr>
              <p:cNvPr id="160" name="Google Shape;160;p18"/>
              <p:cNvSpPr/>
              <p:nvPr/>
            </p:nvSpPr>
            <p:spPr>
              <a:xfrm>
                <a:off x="9839505" y="1039147"/>
                <a:ext cx="231000" cy="231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1" name="Google Shape;161;p18"/>
            <p:cNvSpPr txBox="1"/>
            <p:nvPr/>
          </p:nvSpPr>
          <p:spPr>
            <a:xfrm>
              <a:off x="3167393" y="4600505"/>
              <a:ext cx="1162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Piloto HEARTS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2 IPS Cali</a:t>
              </a:r>
              <a:endParaRPr/>
            </a:p>
          </p:txBody>
        </p:sp>
        <p:sp>
          <p:nvSpPr>
            <p:cNvPr id="162" name="Google Shape;162;p18"/>
            <p:cNvSpPr txBox="1"/>
            <p:nvPr/>
          </p:nvSpPr>
          <p:spPr>
            <a:xfrm>
              <a:off x="7200204" y="4540362"/>
              <a:ext cx="1529400" cy="13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Hearts </a:t>
              </a:r>
              <a:r>
                <a:rPr lang="es-CO" sz="14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=</a:t>
              </a: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 RIA HTA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Particularidades del SGSSS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Diferencias monitoreo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44 IPS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Bogotá, Meta, Nariño, La Guajira, Barranquilla y Medellín</a:t>
              </a:r>
              <a:endParaRPr sz="1000" b="0" i="1" u="none" strike="noStrike" cap="none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8"/>
            <p:cNvSpPr txBox="1"/>
            <p:nvPr/>
          </p:nvSpPr>
          <p:spPr>
            <a:xfrm>
              <a:off x="5362281" y="4605221"/>
              <a:ext cx="11688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 Hearts en 13 IPS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Monitoreo sin fuentes formales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Cali, Santander, Boyacá y Risaralda</a:t>
              </a:r>
              <a:endParaRPr/>
            </a:p>
          </p:txBody>
        </p:sp>
        <p:sp>
          <p:nvSpPr>
            <p:cNvPr id="164" name="Google Shape;164;p18"/>
            <p:cNvSpPr txBox="1"/>
            <p:nvPr/>
          </p:nvSpPr>
          <p:spPr>
            <a:xfrm>
              <a:off x="1235131" y="1775790"/>
              <a:ext cx="951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 1841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PDSP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2012-2021</a:t>
              </a:r>
              <a:endParaRPr/>
            </a:p>
          </p:txBody>
        </p:sp>
        <p:cxnSp>
          <p:nvCxnSpPr>
            <p:cNvPr id="165" name="Google Shape;165;p18"/>
            <p:cNvCxnSpPr>
              <a:stCxn id="164" idx="2"/>
            </p:cNvCxnSpPr>
            <p:nvPr/>
          </p:nvCxnSpPr>
          <p:spPr>
            <a:xfrm>
              <a:off x="1710631" y="2391390"/>
              <a:ext cx="0" cy="12663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6" name="Google Shape;166;p18"/>
            <p:cNvSpPr txBox="1"/>
            <p:nvPr/>
          </p:nvSpPr>
          <p:spPr>
            <a:xfrm>
              <a:off x="2143816" y="5771507"/>
              <a:ext cx="12297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Construcción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PAIS -MIAS</a:t>
              </a:r>
              <a:endParaRPr/>
            </a:p>
          </p:txBody>
        </p:sp>
        <p:cxnSp>
          <p:nvCxnSpPr>
            <p:cNvPr id="167" name="Google Shape;167;p18"/>
            <p:cNvCxnSpPr/>
            <p:nvPr/>
          </p:nvCxnSpPr>
          <p:spPr>
            <a:xfrm>
              <a:off x="2745476" y="4128052"/>
              <a:ext cx="0" cy="16434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8" name="Google Shape;168;p18"/>
            <p:cNvSpPr txBox="1"/>
            <p:nvPr/>
          </p:nvSpPr>
          <p:spPr>
            <a:xfrm>
              <a:off x="2910750" y="1755914"/>
              <a:ext cx="1747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Inicia Construcción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RIAS</a:t>
              </a:r>
              <a:endParaRPr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9" name="Google Shape;169;p18"/>
            <p:cNvCxnSpPr>
              <a:stCxn id="168" idx="2"/>
            </p:cNvCxnSpPr>
            <p:nvPr/>
          </p:nvCxnSpPr>
          <p:spPr>
            <a:xfrm>
              <a:off x="3784500" y="2279114"/>
              <a:ext cx="0" cy="13587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0" name="Google Shape;170;p18"/>
            <p:cNvSpPr txBox="1"/>
            <p:nvPr/>
          </p:nvSpPr>
          <p:spPr>
            <a:xfrm>
              <a:off x="4109633" y="5751631"/>
              <a:ext cx="1499100" cy="9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 429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PAIS –MIAS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 3202- RIAS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HTA-DM</a:t>
              </a:r>
              <a:endParaRPr/>
            </a:p>
          </p:txBody>
        </p:sp>
        <p:cxnSp>
          <p:nvCxnSpPr>
            <p:cNvPr id="171" name="Google Shape;171;p18"/>
            <p:cNvCxnSpPr/>
            <p:nvPr/>
          </p:nvCxnSpPr>
          <p:spPr>
            <a:xfrm>
              <a:off x="4845944" y="4108176"/>
              <a:ext cx="0" cy="16434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2" name="Google Shape;172;p18"/>
            <p:cNvSpPr txBox="1"/>
            <p:nvPr/>
          </p:nvSpPr>
          <p:spPr>
            <a:xfrm>
              <a:off x="4203814" y="2331982"/>
              <a:ext cx="1295700" cy="86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MSPS formaliza con OPS Hearts</a:t>
              </a:r>
              <a:endParaRPr sz="1000" b="0" i="1" u="none" strike="noStrike" cap="none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(“Conoce tu riesgo, toma el control y Receta-a”)</a:t>
              </a:r>
              <a:endParaRPr/>
            </a:p>
          </p:txBody>
        </p:sp>
        <p:sp>
          <p:nvSpPr>
            <p:cNvPr id="173" name="Google Shape;173;p18"/>
            <p:cNvSpPr txBox="1"/>
            <p:nvPr/>
          </p:nvSpPr>
          <p:spPr>
            <a:xfrm>
              <a:off x="5282555" y="1775794"/>
              <a:ext cx="1231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Socialización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RIA HTA-DM</a:t>
              </a:r>
              <a:endParaRPr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4" name="Google Shape;174;p18"/>
            <p:cNvCxnSpPr>
              <a:stCxn id="173" idx="2"/>
            </p:cNvCxnSpPr>
            <p:nvPr/>
          </p:nvCxnSpPr>
          <p:spPr>
            <a:xfrm>
              <a:off x="5898305" y="2298994"/>
              <a:ext cx="0" cy="13587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5" name="Google Shape;175;p18"/>
            <p:cNvSpPr txBox="1"/>
            <p:nvPr/>
          </p:nvSpPr>
          <p:spPr>
            <a:xfrm>
              <a:off x="6205007" y="5831143"/>
              <a:ext cx="15210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 3280 RIA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RIA HTA-DM</a:t>
              </a:r>
              <a:endParaRPr sz="1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6" name="Google Shape;176;p18"/>
            <p:cNvCxnSpPr/>
            <p:nvPr/>
          </p:nvCxnSpPr>
          <p:spPr>
            <a:xfrm>
              <a:off x="6953048" y="4147932"/>
              <a:ext cx="0" cy="16434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7" name="Google Shape;177;p18"/>
            <p:cNvSpPr txBox="1"/>
            <p:nvPr/>
          </p:nvSpPr>
          <p:spPr>
            <a:xfrm>
              <a:off x="7261571" y="1755918"/>
              <a:ext cx="14478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RIA HTA-DM</a:t>
              </a:r>
              <a:endParaRPr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8" name="Google Shape;178;p18"/>
            <p:cNvCxnSpPr>
              <a:stCxn id="177" idx="2"/>
            </p:cNvCxnSpPr>
            <p:nvPr/>
          </p:nvCxnSpPr>
          <p:spPr>
            <a:xfrm>
              <a:off x="7985471" y="2279118"/>
              <a:ext cx="0" cy="13587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9" name="Google Shape;179;p18"/>
            <p:cNvSpPr txBox="1"/>
            <p:nvPr/>
          </p:nvSpPr>
          <p:spPr>
            <a:xfrm>
              <a:off x="8356550" y="5824521"/>
              <a:ext cx="13971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Seguimiento a gestión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RIA HTA-DM</a:t>
              </a:r>
              <a:endParaRPr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0" name="Google Shape;180;p18"/>
            <p:cNvCxnSpPr/>
            <p:nvPr/>
          </p:nvCxnSpPr>
          <p:spPr>
            <a:xfrm>
              <a:off x="9040262" y="4114804"/>
              <a:ext cx="0" cy="16434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1" name="Google Shape;181;p18"/>
            <p:cNvCxnSpPr/>
            <p:nvPr/>
          </p:nvCxnSpPr>
          <p:spPr>
            <a:xfrm>
              <a:off x="10078769" y="2279337"/>
              <a:ext cx="7200" cy="1358400"/>
            </a:xfrm>
            <a:prstGeom prst="straightConnector1">
              <a:avLst/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2" name="Google Shape;182;p18"/>
            <p:cNvSpPr txBox="1"/>
            <p:nvPr/>
          </p:nvSpPr>
          <p:spPr>
            <a:xfrm>
              <a:off x="6368623" y="2685559"/>
              <a:ext cx="1168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Monitoreo sin fuentes formales</a:t>
              </a:r>
              <a:endParaRPr/>
            </a:p>
          </p:txBody>
        </p:sp>
        <p:sp>
          <p:nvSpPr>
            <p:cNvPr id="183" name="Google Shape;183;p18"/>
            <p:cNvSpPr txBox="1"/>
            <p:nvPr/>
          </p:nvSpPr>
          <p:spPr>
            <a:xfrm>
              <a:off x="9321302" y="4660638"/>
              <a:ext cx="1529400" cy="76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Hearts </a:t>
              </a:r>
              <a:r>
                <a:rPr lang="es-CO" sz="14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=</a:t>
              </a: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 RIA HTA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Particularidades del SGSSS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Diferencias monitoreo</a:t>
              </a:r>
              <a:endParaRPr/>
            </a:p>
          </p:txBody>
        </p:sp>
        <p:sp>
          <p:nvSpPr>
            <p:cNvPr id="184" name="Google Shape;184;p18"/>
            <p:cNvSpPr txBox="1"/>
            <p:nvPr/>
          </p:nvSpPr>
          <p:spPr>
            <a:xfrm>
              <a:off x="8261389" y="2290807"/>
              <a:ext cx="1529400" cy="86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0" i="1" u="none" strike="noStrike" cap="none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Actualización protocolo estandarizado de tratamiento de HTA – Necesidad de actualización GPC</a:t>
              </a:r>
              <a:endParaRPr/>
            </a:p>
          </p:txBody>
        </p:sp>
      </p:grpSp>
      <p:sp>
        <p:nvSpPr>
          <p:cNvPr id="185" name="Google Shape;185;p18"/>
          <p:cNvSpPr txBox="1"/>
          <p:nvPr/>
        </p:nvSpPr>
        <p:spPr>
          <a:xfrm>
            <a:off x="9211242" y="1325230"/>
            <a:ext cx="17352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 a la gestión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RIA HTA-DM.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ET-EPS</a:t>
            </a:r>
            <a:endParaRPr sz="1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Calibri"/>
              <a:buNone/>
            </a:pPr>
            <a:r>
              <a:rPr lang="es-CO" sz="3200">
                <a:latin typeface="Calibri"/>
                <a:ea typeface="Calibri"/>
                <a:cs typeface="Calibri"/>
                <a:sym typeface="Calibri"/>
              </a:rPr>
              <a:t>¿Cómo se va a incluir la expansión de la Iniciativa HEARTS como parte del fortalecimiento del sistema de salud en el país? 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91" name="Google Shape;191;p19"/>
          <p:cNvGrpSpPr/>
          <p:nvPr/>
        </p:nvGrpSpPr>
        <p:grpSpPr>
          <a:xfrm>
            <a:off x="346774" y="2057386"/>
            <a:ext cx="11619159" cy="4369731"/>
            <a:chOff x="75163" y="1596949"/>
            <a:chExt cx="11962482" cy="5310161"/>
          </a:xfrm>
        </p:grpSpPr>
        <p:pic>
          <p:nvPicPr>
            <p:cNvPr id="192" name="Google Shape;192;p19"/>
            <p:cNvPicPr preferRelativeResize="0"/>
            <p:nvPr/>
          </p:nvPicPr>
          <p:blipFill rotWithShape="1">
            <a:blip r:embed="rId3">
              <a:alphaModFix/>
            </a:blip>
            <a:srcRect l="21126" t="34546" r="65880" b="39329"/>
            <a:stretch/>
          </p:blipFill>
          <p:spPr>
            <a:xfrm>
              <a:off x="511982" y="4798705"/>
              <a:ext cx="1584102" cy="19308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3" name="Google Shape;193;p19"/>
            <p:cNvSpPr/>
            <p:nvPr/>
          </p:nvSpPr>
          <p:spPr>
            <a:xfrm>
              <a:off x="2340009" y="1613747"/>
              <a:ext cx="1107600" cy="1173000"/>
            </a:xfrm>
            <a:prstGeom prst="ellipse">
              <a:avLst/>
            </a:prstGeom>
            <a:solidFill>
              <a:srgbClr val="00B0F0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3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</a:t>
              </a:r>
              <a:endParaRPr/>
            </a:p>
          </p:txBody>
        </p:sp>
        <p:sp>
          <p:nvSpPr>
            <p:cNvPr id="194" name="Google Shape;194;p19"/>
            <p:cNvSpPr/>
            <p:nvPr/>
          </p:nvSpPr>
          <p:spPr>
            <a:xfrm>
              <a:off x="4771223" y="1632559"/>
              <a:ext cx="1107600" cy="1173000"/>
            </a:xfrm>
            <a:prstGeom prst="ellipse">
              <a:avLst/>
            </a:prstGeom>
            <a:solidFill>
              <a:srgbClr val="00B0F0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3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endParaRPr/>
            </a:p>
          </p:txBody>
        </p:sp>
        <p:sp>
          <p:nvSpPr>
            <p:cNvPr id="195" name="Google Shape;195;p19"/>
            <p:cNvSpPr/>
            <p:nvPr/>
          </p:nvSpPr>
          <p:spPr>
            <a:xfrm>
              <a:off x="7428095" y="1641600"/>
              <a:ext cx="1107600" cy="1173000"/>
            </a:xfrm>
            <a:prstGeom prst="ellipse">
              <a:avLst/>
            </a:prstGeom>
            <a:solidFill>
              <a:srgbClr val="00B0F0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3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196" name="Google Shape;196;p19"/>
            <p:cNvSpPr txBox="1"/>
            <p:nvPr/>
          </p:nvSpPr>
          <p:spPr>
            <a:xfrm>
              <a:off x="1915666" y="2963692"/>
              <a:ext cx="21498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 i="1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Intervenciones Poblacionales</a:t>
              </a:r>
              <a:endParaRPr/>
            </a:p>
          </p:txBody>
        </p:sp>
        <p:sp>
          <p:nvSpPr>
            <p:cNvPr id="197" name="Google Shape;197;p19"/>
            <p:cNvSpPr txBox="1"/>
            <p:nvPr/>
          </p:nvSpPr>
          <p:spPr>
            <a:xfrm>
              <a:off x="4279290" y="2912126"/>
              <a:ext cx="2108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 i="1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Intervenciones Colectivas</a:t>
              </a:r>
              <a:endParaRPr/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6864723" y="2919352"/>
              <a:ext cx="21498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 i="1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Intervenciones Individuales</a:t>
              </a:r>
              <a:endParaRPr/>
            </a:p>
          </p:txBody>
        </p:sp>
        <p:cxnSp>
          <p:nvCxnSpPr>
            <p:cNvPr id="199" name="Google Shape;199;p19"/>
            <p:cNvCxnSpPr>
              <a:stCxn id="192" idx="0"/>
              <a:endCxn id="198" idx="2"/>
            </p:cNvCxnSpPr>
            <p:nvPr/>
          </p:nvCxnSpPr>
          <p:spPr>
            <a:xfrm rot="-5400000">
              <a:off x="3943733" y="802705"/>
              <a:ext cx="1356300" cy="6635700"/>
            </a:xfrm>
            <a:prstGeom prst="bentConnector3">
              <a:avLst>
                <a:gd name="adj1" fmla="val 51212"/>
              </a:avLst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00" name="Google Shape;200;p19"/>
            <p:cNvCxnSpPr/>
            <p:nvPr/>
          </p:nvCxnSpPr>
          <p:spPr>
            <a:xfrm rot="-5400000">
              <a:off x="1507783" y="3281621"/>
              <a:ext cx="1311900" cy="1686600"/>
            </a:xfrm>
            <a:prstGeom prst="bentConnector3">
              <a:avLst>
                <a:gd name="adj1" fmla="val 51182"/>
              </a:avLst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pic>
          <p:nvPicPr>
            <p:cNvPr id="201" name="Google Shape;201;p19"/>
            <p:cNvPicPr preferRelativeResize="0"/>
            <p:nvPr/>
          </p:nvPicPr>
          <p:blipFill rotWithShape="1">
            <a:blip r:embed="rId3">
              <a:alphaModFix/>
            </a:blip>
            <a:srcRect l="34140" t="37594" r="54240" b="38804"/>
            <a:stretch/>
          </p:blipFill>
          <p:spPr>
            <a:xfrm>
              <a:off x="2637776" y="5102086"/>
              <a:ext cx="1416675" cy="17444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2" name="Google Shape;202;p19"/>
            <p:cNvPicPr preferRelativeResize="0"/>
            <p:nvPr/>
          </p:nvPicPr>
          <p:blipFill rotWithShape="1">
            <a:blip r:embed="rId3">
              <a:alphaModFix/>
            </a:blip>
            <a:srcRect l="45904" t="34546" r="42900" b="38802"/>
            <a:stretch/>
          </p:blipFill>
          <p:spPr>
            <a:xfrm>
              <a:off x="4642529" y="4915802"/>
              <a:ext cx="1364972" cy="19697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19"/>
            <p:cNvPicPr preferRelativeResize="0"/>
            <p:nvPr/>
          </p:nvPicPr>
          <p:blipFill rotWithShape="1">
            <a:blip r:embed="rId3">
              <a:alphaModFix/>
            </a:blip>
            <a:srcRect l="57054" t="37441" r="31424" b="35504"/>
            <a:stretch/>
          </p:blipFill>
          <p:spPr>
            <a:xfrm>
              <a:off x="6405347" y="5088835"/>
              <a:ext cx="1404730" cy="1818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4" name="Google Shape;204;p19"/>
            <p:cNvPicPr preferRelativeResize="0"/>
            <p:nvPr/>
          </p:nvPicPr>
          <p:blipFill rotWithShape="1">
            <a:blip r:embed="rId3">
              <a:alphaModFix/>
            </a:blip>
            <a:srcRect l="68934" t="34545" r="18892" b="40940"/>
            <a:stretch/>
          </p:blipFill>
          <p:spPr>
            <a:xfrm>
              <a:off x="8440574" y="4878228"/>
              <a:ext cx="1484244" cy="18119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" name="Google Shape;205;p19"/>
            <p:cNvPicPr preferRelativeResize="0"/>
            <p:nvPr/>
          </p:nvPicPr>
          <p:blipFill rotWithShape="1">
            <a:blip r:embed="rId3">
              <a:alphaModFix/>
            </a:blip>
            <a:srcRect l="80047" t="34545" r="9409" b="42177"/>
            <a:stretch/>
          </p:blipFill>
          <p:spPr>
            <a:xfrm>
              <a:off x="10050840" y="4903859"/>
              <a:ext cx="1285461" cy="172055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6" name="Google Shape;206;p19"/>
            <p:cNvCxnSpPr/>
            <p:nvPr/>
          </p:nvCxnSpPr>
          <p:spPr>
            <a:xfrm rot="10800000" flipH="1">
              <a:off x="8586855" y="3486936"/>
              <a:ext cx="19500" cy="1257900"/>
            </a:xfrm>
            <a:prstGeom prst="straightConnector1">
              <a:avLst/>
            </a:prstGeom>
            <a:noFill/>
            <a:ln w="38100" cap="flat" cmpd="sng">
              <a:solidFill>
                <a:srgbClr val="B2A0C7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07" name="Google Shape;207;p19"/>
            <p:cNvCxnSpPr/>
            <p:nvPr/>
          </p:nvCxnSpPr>
          <p:spPr>
            <a:xfrm rot="-5400000">
              <a:off x="7684915" y="4167536"/>
              <a:ext cx="344100" cy="1498500"/>
            </a:xfrm>
            <a:prstGeom prst="bentConnector2">
              <a:avLst/>
            </a:prstGeom>
            <a:noFill/>
            <a:ln w="38100" cap="flat" cmpd="sng">
              <a:solidFill>
                <a:srgbClr val="B2A0C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8" name="Google Shape;208;p19"/>
            <p:cNvCxnSpPr/>
            <p:nvPr/>
          </p:nvCxnSpPr>
          <p:spPr>
            <a:xfrm>
              <a:off x="8958466" y="3469213"/>
              <a:ext cx="0" cy="1289100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09" name="Google Shape;209;p19"/>
            <p:cNvCxnSpPr/>
            <p:nvPr/>
          </p:nvCxnSpPr>
          <p:spPr>
            <a:xfrm>
              <a:off x="8262173" y="3447462"/>
              <a:ext cx="0" cy="866700"/>
            </a:xfrm>
            <a:prstGeom prst="straightConnector1">
              <a:avLst/>
            </a:prstGeom>
            <a:noFill/>
            <a:ln w="38100" cap="flat" cmpd="sng">
              <a:solidFill>
                <a:srgbClr val="E63867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10" name="Google Shape;210;p19"/>
            <p:cNvCxnSpPr>
              <a:stCxn id="202" idx="0"/>
            </p:cNvCxnSpPr>
            <p:nvPr/>
          </p:nvCxnSpPr>
          <p:spPr>
            <a:xfrm rot="-5400000">
              <a:off x="6465765" y="3146852"/>
              <a:ext cx="628200" cy="2909700"/>
            </a:xfrm>
            <a:prstGeom prst="bentConnector2">
              <a:avLst/>
            </a:prstGeom>
            <a:noFill/>
            <a:ln w="38100" cap="flat" cmpd="sng">
              <a:solidFill>
                <a:srgbClr val="E6386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1" name="Google Shape;211;p19"/>
            <p:cNvCxnSpPr>
              <a:stCxn id="205" idx="0"/>
            </p:cNvCxnSpPr>
            <p:nvPr/>
          </p:nvCxnSpPr>
          <p:spPr>
            <a:xfrm rot="5400000" flipH="1">
              <a:off x="9899470" y="4109759"/>
              <a:ext cx="170700" cy="1417500"/>
            </a:xfrm>
            <a:prstGeom prst="bentConnector2">
              <a:avLst/>
            </a:prstGeom>
            <a:noFill/>
            <a:ln w="38100" cap="flat" cmpd="sng">
              <a:solidFill>
                <a:srgbClr val="E482A5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2" name="Google Shape;212;p19"/>
            <p:cNvCxnSpPr/>
            <p:nvPr/>
          </p:nvCxnSpPr>
          <p:spPr>
            <a:xfrm rot="10800000" flipH="1">
              <a:off x="9269340" y="3493563"/>
              <a:ext cx="19500" cy="1257900"/>
            </a:xfrm>
            <a:prstGeom prst="straightConnector1">
              <a:avLst/>
            </a:prstGeom>
            <a:noFill/>
            <a:ln w="38100" cap="flat" cmpd="sng">
              <a:solidFill>
                <a:srgbClr val="E482A5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13" name="Google Shape;213;p19"/>
            <p:cNvCxnSpPr/>
            <p:nvPr/>
          </p:nvCxnSpPr>
          <p:spPr>
            <a:xfrm rot="-5400000">
              <a:off x="1507784" y="3264668"/>
              <a:ext cx="1311900" cy="1686600"/>
            </a:xfrm>
            <a:prstGeom prst="bentConnector3">
              <a:avLst>
                <a:gd name="adj1" fmla="val 51460"/>
              </a:avLst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14" name="Google Shape;214;p19"/>
            <p:cNvCxnSpPr/>
            <p:nvPr/>
          </p:nvCxnSpPr>
          <p:spPr>
            <a:xfrm rot="5400000" flipH="1">
              <a:off x="4994040" y="3783051"/>
              <a:ext cx="677400" cy="1500"/>
            </a:xfrm>
            <a:prstGeom prst="bentConnector3">
              <a:avLst>
                <a:gd name="adj1" fmla="val 63127"/>
              </a:avLst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15" name="Google Shape;215;p19"/>
            <p:cNvCxnSpPr/>
            <p:nvPr/>
          </p:nvCxnSpPr>
          <p:spPr>
            <a:xfrm>
              <a:off x="3215643" y="4204315"/>
              <a:ext cx="0" cy="780000"/>
            </a:xfrm>
            <a:prstGeom prst="straightConnector1">
              <a:avLst/>
            </a:prstGeom>
            <a:noFill/>
            <a:ln w="38100" cap="flat" cmpd="sng">
              <a:solidFill>
                <a:srgbClr val="3167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6" name="Google Shape;216;p19"/>
            <p:cNvCxnSpPr/>
            <p:nvPr/>
          </p:nvCxnSpPr>
          <p:spPr>
            <a:xfrm>
              <a:off x="3215643" y="4204315"/>
              <a:ext cx="4905000" cy="0"/>
            </a:xfrm>
            <a:prstGeom prst="straightConnector1">
              <a:avLst/>
            </a:prstGeom>
            <a:noFill/>
            <a:ln w="38100" cap="flat" cmpd="sng">
              <a:solidFill>
                <a:srgbClr val="3167D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" name="Google Shape;217;p19"/>
            <p:cNvCxnSpPr/>
            <p:nvPr/>
          </p:nvCxnSpPr>
          <p:spPr>
            <a:xfrm>
              <a:off x="8120543" y="3435415"/>
              <a:ext cx="0" cy="768900"/>
            </a:xfrm>
            <a:prstGeom prst="straightConnector1">
              <a:avLst/>
            </a:prstGeom>
            <a:noFill/>
            <a:ln w="38100" cap="flat" cmpd="sng">
              <a:solidFill>
                <a:srgbClr val="3167D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18" name="Google Shape;218;p19"/>
            <p:cNvSpPr txBox="1"/>
            <p:nvPr/>
          </p:nvSpPr>
          <p:spPr>
            <a:xfrm>
              <a:off x="75163" y="1823382"/>
              <a:ext cx="2149800" cy="1200300"/>
            </a:xfrm>
            <a:prstGeom prst="rect">
              <a:avLst/>
            </a:prstGeom>
            <a:noFill/>
            <a:ln w="5715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200" b="0" i="0" u="none" strike="noStrike" cap="none">
                  <a:solidFill>
                    <a:srgbClr val="1C3868"/>
                  </a:solidFill>
                  <a:latin typeface="Calibri"/>
                  <a:ea typeface="Calibri"/>
                  <a:cs typeface="Calibri"/>
                  <a:sym typeface="Calibri"/>
                </a:rPr>
                <a:t>Objetivo común: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200" b="0" i="0" u="none" strike="noStrike" cap="none">
                  <a:solidFill>
                    <a:srgbClr val="1C3868"/>
                  </a:solidFill>
                  <a:latin typeface="Calibri"/>
                  <a:ea typeface="Calibri"/>
                  <a:cs typeface="Calibri"/>
                  <a:sym typeface="Calibri"/>
                </a:rPr>
                <a:t>Disminuir la mortalidad prematura por ECV a través de aumentar la captación y el control de personas hipertensas</a:t>
              </a:r>
              <a:endParaRPr sz="1200" b="0" i="0" u="none" strike="noStrike" cap="none">
                <a:solidFill>
                  <a:srgbClr val="1C3868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9"/>
            <p:cNvSpPr txBox="1"/>
            <p:nvPr/>
          </p:nvSpPr>
          <p:spPr>
            <a:xfrm>
              <a:off x="8742145" y="1596949"/>
              <a:ext cx="3295500" cy="1754400"/>
            </a:xfrm>
            <a:prstGeom prst="rect">
              <a:avLst/>
            </a:prstGeom>
            <a:noFill/>
            <a:ln w="381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Estimación de la población 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Captación efectiva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Manejo estandarizado según grupo de riesgo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Suficiencia de red de prestación de servicios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Talento humano capacitado y motivado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Sistema de monitoreo basado en resultados en salud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0"/>
          <p:cNvSpPr txBox="1">
            <a:spLocks noGrp="1"/>
          </p:cNvSpPr>
          <p:nvPr>
            <p:ph type="title"/>
          </p:nvPr>
        </p:nvSpPr>
        <p:spPr>
          <a:xfrm>
            <a:off x="687871" y="70868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1800"/>
              <a:buFont typeface="Calibri"/>
              <a:buNone/>
            </a:pPr>
            <a:br>
              <a:rPr lang="es-CO" sz="1800">
                <a:latin typeface="Calibri"/>
                <a:ea typeface="Calibri"/>
                <a:cs typeface="Calibri"/>
                <a:sym typeface="Calibri"/>
              </a:rPr>
            </a:br>
            <a:r>
              <a:rPr lang="es-CO" sz="2800">
                <a:latin typeface="Calibri"/>
                <a:ea typeface="Calibri"/>
                <a:cs typeface="Calibri"/>
                <a:sym typeface="Calibri"/>
              </a:rPr>
              <a:t>Principales hitos que se esperan para la expansión progresiva </a:t>
            </a:r>
            <a:br>
              <a:rPr lang="es-CO" sz="2800">
                <a:latin typeface="Calibri"/>
                <a:ea typeface="Calibri"/>
                <a:cs typeface="Calibri"/>
                <a:sym typeface="Calibri"/>
              </a:rPr>
            </a:br>
            <a:r>
              <a:rPr lang="es-CO" sz="2800">
                <a:latin typeface="Calibri"/>
                <a:ea typeface="Calibri"/>
                <a:cs typeface="Calibri"/>
                <a:sym typeface="Calibri"/>
              </a:rPr>
              <a:t>de HEARTS en el país para 2021 y 2022</a:t>
            </a:r>
            <a:endParaRPr sz="2800"/>
          </a:p>
        </p:txBody>
      </p:sp>
      <p:grpSp>
        <p:nvGrpSpPr>
          <p:cNvPr id="225" name="Google Shape;225;p20"/>
          <p:cNvGrpSpPr/>
          <p:nvPr/>
        </p:nvGrpSpPr>
        <p:grpSpPr>
          <a:xfrm>
            <a:off x="147105" y="1851696"/>
            <a:ext cx="11886833" cy="4522753"/>
            <a:chOff x="158221" y="947957"/>
            <a:chExt cx="11886833" cy="5795429"/>
          </a:xfrm>
        </p:grpSpPr>
        <p:sp>
          <p:nvSpPr>
            <p:cNvPr id="226" name="Google Shape;226;p20"/>
            <p:cNvSpPr/>
            <p:nvPr/>
          </p:nvSpPr>
          <p:spPr>
            <a:xfrm>
              <a:off x="2190200" y="2805462"/>
              <a:ext cx="4024200" cy="4578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VALORACIÓN INTEGRAL /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IDENTIFICACIÓN DE ALTERACIONES</a:t>
              </a:r>
              <a:endParaRPr/>
            </a:p>
          </p:txBody>
        </p:sp>
        <p:sp>
          <p:nvSpPr>
            <p:cNvPr id="227" name="Google Shape;227;p20"/>
            <p:cNvSpPr/>
            <p:nvPr/>
          </p:nvSpPr>
          <p:spPr>
            <a:xfrm>
              <a:off x="6309952" y="2810210"/>
              <a:ext cx="16086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PROTECCIÓN ESPECÍFICA</a:t>
              </a:r>
              <a:endParaRPr/>
            </a:p>
          </p:txBody>
        </p:sp>
        <p:sp>
          <p:nvSpPr>
            <p:cNvPr id="228" name="Google Shape;228;p20"/>
            <p:cNvSpPr/>
            <p:nvPr/>
          </p:nvSpPr>
          <p:spPr>
            <a:xfrm>
              <a:off x="7987088" y="2793098"/>
              <a:ext cx="16788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EDUCACIÓN PARA LA SALUD</a:t>
              </a:r>
              <a:endParaRPr/>
            </a:p>
          </p:txBody>
        </p:sp>
        <p:cxnSp>
          <p:nvCxnSpPr>
            <p:cNvPr id="229" name="Google Shape;229;p20"/>
            <p:cNvCxnSpPr/>
            <p:nvPr/>
          </p:nvCxnSpPr>
          <p:spPr>
            <a:xfrm rot="10800000" flipH="1">
              <a:off x="2224585" y="2628967"/>
              <a:ext cx="2133900" cy="7200"/>
            </a:xfrm>
            <a:prstGeom prst="straightConnector1">
              <a:avLst/>
            </a:prstGeom>
            <a:noFill/>
            <a:ln w="38100" cap="flat" cmpd="sng">
              <a:solidFill>
                <a:srgbClr val="205867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30" name="Google Shape;230;p20"/>
            <p:cNvCxnSpPr/>
            <p:nvPr/>
          </p:nvCxnSpPr>
          <p:spPr>
            <a:xfrm>
              <a:off x="6341631" y="2643540"/>
              <a:ext cx="1458600" cy="7200"/>
            </a:xfrm>
            <a:prstGeom prst="straightConnector1">
              <a:avLst/>
            </a:prstGeom>
            <a:noFill/>
            <a:ln w="38100" cap="flat" cmpd="sng">
              <a:solidFill>
                <a:srgbClr val="00B0F0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31" name="Google Shape;231;p20"/>
            <p:cNvCxnSpPr/>
            <p:nvPr/>
          </p:nvCxnSpPr>
          <p:spPr>
            <a:xfrm>
              <a:off x="4450664" y="2648889"/>
              <a:ext cx="1750200" cy="9300"/>
            </a:xfrm>
            <a:prstGeom prst="straightConnector1">
              <a:avLst/>
            </a:prstGeom>
            <a:noFill/>
            <a:ln w="38100" cap="flat" cmpd="sng">
              <a:solidFill>
                <a:srgbClr val="FF5050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32" name="Google Shape;232;p20"/>
            <p:cNvCxnSpPr/>
            <p:nvPr/>
          </p:nvCxnSpPr>
          <p:spPr>
            <a:xfrm>
              <a:off x="7958511" y="2643545"/>
              <a:ext cx="1707600" cy="20400"/>
            </a:xfrm>
            <a:prstGeom prst="straightConnector1">
              <a:avLst/>
            </a:prstGeom>
            <a:noFill/>
            <a:ln w="38100" cap="flat" cmpd="sng">
              <a:solidFill>
                <a:srgbClr val="FFC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pic>
          <p:nvPicPr>
            <p:cNvPr id="233" name="Google Shape;233;p2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292616" y="4216219"/>
              <a:ext cx="616857" cy="7254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4" name="Google Shape;234;p2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554096" y="4284639"/>
              <a:ext cx="769947" cy="6155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" name="Google Shape;235;p2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280319" y="4253394"/>
              <a:ext cx="791019" cy="6173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6" name="Google Shape;236;p20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808040" y="4282829"/>
              <a:ext cx="1052739" cy="6497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20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7078955" y="4222727"/>
              <a:ext cx="454932" cy="6912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8" name="Google Shape;238;p20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4518904" y="4284639"/>
              <a:ext cx="567584" cy="6293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9" name="Google Shape;239;p20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3449309" y="1937004"/>
              <a:ext cx="522513" cy="55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0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 flipH="1">
              <a:off x="8501972" y="1928655"/>
              <a:ext cx="602749" cy="6362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1" name="Google Shape;241;p20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2478678" y="1901337"/>
              <a:ext cx="620316" cy="691210"/>
            </a:xfrm>
            <a:prstGeom prst="rect">
              <a:avLst/>
            </a:prstGeom>
            <a:noFill/>
            <a:ln w="9525" cap="flat" cmpd="sng">
              <a:solidFill>
                <a:srgbClr val="1C3868"/>
              </a:solidFill>
              <a:prstDash val="solid"/>
              <a:miter lim="800000"/>
              <a:headEnd type="none" w="sm" len="sm"/>
              <a:tailEnd type="none" w="sm" len="sm"/>
            </a:ln>
          </p:spPr>
        </p:pic>
        <p:cxnSp>
          <p:nvCxnSpPr>
            <p:cNvPr id="242" name="Google Shape;242;p20"/>
            <p:cNvCxnSpPr/>
            <p:nvPr/>
          </p:nvCxnSpPr>
          <p:spPr>
            <a:xfrm>
              <a:off x="3324474" y="5145144"/>
              <a:ext cx="1291800" cy="0"/>
            </a:xfrm>
            <a:prstGeom prst="straightConnector1">
              <a:avLst/>
            </a:prstGeom>
            <a:noFill/>
            <a:ln w="38100" cap="flat" cmpd="sng">
              <a:solidFill>
                <a:srgbClr val="953734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43" name="Google Shape;243;p20"/>
            <p:cNvCxnSpPr/>
            <p:nvPr/>
          </p:nvCxnSpPr>
          <p:spPr>
            <a:xfrm>
              <a:off x="4802697" y="5137888"/>
              <a:ext cx="1299000" cy="7200"/>
            </a:xfrm>
            <a:prstGeom prst="straightConnector1">
              <a:avLst/>
            </a:prstGeom>
            <a:noFill/>
            <a:ln w="38100" cap="flat" cmpd="sng">
              <a:solidFill>
                <a:srgbClr val="FF5050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44" name="Google Shape;244;p20"/>
            <p:cNvCxnSpPr/>
            <p:nvPr/>
          </p:nvCxnSpPr>
          <p:spPr>
            <a:xfrm>
              <a:off x="6174271" y="5145152"/>
              <a:ext cx="1485600" cy="7800"/>
            </a:xfrm>
            <a:prstGeom prst="straightConnector1">
              <a:avLst/>
            </a:prstGeom>
            <a:noFill/>
            <a:ln w="38100" cap="flat" cmpd="sng">
              <a:solidFill>
                <a:srgbClr val="00B050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45" name="Google Shape;245;p20"/>
            <p:cNvCxnSpPr/>
            <p:nvPr/>
          </p:nvCxnSpPr>
          <p:spPr>
            <a:xfrm>
              <a:off x="7659779" y="5137898"/>
              <a:ext cx="1454400" cy="30300"/>
            </a:xfrm>
            <a:prstGeom prst="straightConnector1">
              <a:avLst/>
            </a:prstGeom>
            <a:noFill/>
            <a:ln w="38100" cap="flat" cmpd="sng">
              <a:solidFill>
                <a:srgbClr val="3F315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46" name="Google Shape;246;p20"/>
            <p:cNvSpPr/>
            <p:nvPr/>
          </p:nvSpPr>
          <p:spPr>
            <a:xfrm>
              <a:off x="3295473" y="5412292"/>
              <a:ext cx="13209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DIAGNÓSTICO</a:t>
              </a:r>
              <a:endParaRPr/>
            </a:p>
          </p:txBody>
        </p:sp>
        <p:sp>
          <p:nvSpPr>
            <p:cNvPr id="247" name="Google Shape;247;p20"/>
            <p:cNvSpPr/>
            <p:nvPr/>
          </p:nvSpPr>
          <p:spPr>
            <a:xfrm>
              <a:off x="4737459" y="5412288"/>
              <a:ext cx="13209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TRATAMIENTO</a:t>
              </a:r>
              <a:endParaRPr/>
            </a:p>
          </p:txBody>
        </p:sp>
        <p:sp>
          <p:nvSpPr>
            <p:cNvPr id="248" name="Google Shape;248;p20"/>
            <p:cNvSpPr/>
            <p:nvPr/>
          </p:nvSpPr>
          <p:spPr>
            <a:xfrm>
              <a:off x="6140587" y="5405033"/>
              <a:ext cx="16143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REHABILITACIÓN</a:t>
              </a:r>
              <a:endParaRPr/>
            </a:p>
          </p:txBody>
        </p:sp>
        <p:sp>
          <p:nvSpPr>
            <p:cNvPr id="249" name="Google Shape;249;p20"/>
            <p:cNvSpPr/>
            <p:nvPr/>
          </p:nvSpPr>
          <p:spPr>
            <a:xfrm>
              <a:off x="7808040" y="5412293"/>
              <a:ext cx="1451400" cy="4503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CUIDADOS </a:t>
              </a:r>
              <a:r>
                <a:rPr lang="es-CO"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PALIATIVOS</a:t>
              </a:r>
              <a:endParaRPr/>
            </a:p>
          </p:txBody>
        </p:sp>
        <p:pic>
          <p:nvPicPr>
            <p:cNvPr id="250" name="Google Shape;250;p20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4558771" y="1855450"/>
              <a:ext cx="619125" cy="733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1" name="Google Shape;251;p20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5197222" y="1840326"/>
              <a:ext cx="895351" cy="723900"/>
            </a:xfrm>
            <a:prstGeom prst="rect">
              <a:avLst/>
            </a:prstGeom>
            <a:noFill/>
            <a:ln w="9525" cap="flat" cmpd="sng">
              <a:solidFill>
                <a:srgbClr val="E63867"/>
              </a:solidFill>
              <a:prstDash val="solid"/>
              <a:miter lim="800000"/>
              <a:headEnd type="none" w="sm" len="sm"/>
              <a:tailEnd type="none" w="sm" len="sm"/>
            </a:ln>
          </p:spPr>
        </p:pic>
        <p:pic>
          <p:nvPicPr>
            <p:cNvPr id="252" name="Google Shape;252;p20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6532894" y="1914339"/>
              <a:ext cx="647700" cy="4762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3" name="Google Shape;253;p20" descr="Aguja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7336119" y="1901337"/>
              <a:ext cx="511021" cy="5110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4" name="Google Shape;254;p20"/>
            <p:cNvSpPr txBox="1"/>
            <p:nvPr/>
          </p:nvSpPr>
          <p:spPr>
            <a:xfrm>
              <a:off x="2565332" y="947957"/>
              <a:ext cx="7454700" cy="400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b="1" i="0" u="none" strike="noStrike" cap="none">
                  <a:solidFill>
                    <a:srgbClr val="974806"/>
                  </a:solidFill>
                  <a:latin typeface="Calibri"/>
                  <a:ea typeface="Calibri"/>
                  <a:cs typeface="Calibri"/>
                  <a:sym typeface="Calibri"/>
                </a:rPr>
                <a:t>RIA PROMOCIÓN Y MANTENIMIENTO DE LA SALUD</a:t>
              </a:r>
              <a:endParaRPr/>
            </a:p>
          </p:txBody>
        </p:sp>
        <p:sp>
          <p:nvSpPr>
            <p:cNvPr id="255" name="Google Shape;255;p20"/>
            <p:cNvSpPr txBox="1"/>
            <p:nvPr/>
          </p:nvSpPr>
          <p:spPr>
            <a:xfrm>
              <a:off x="2875701" y="3404337"/>
              <a:ext cx="6790200" cy="708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b="1" i="0" u="none" strike="noStrike" cap="none">
                  <a:solidFill>
                    <a:srgbClr val="974806"/>
                  </a:solidFill>
                  <a:latin typeface="Calibri"/>
                  <a:ea typeface="Calibri"/>
                  <a:cs typeface="Calibri"/>
                  <a:sym typeface="Calibri"/>
                </a:rPr>
                <a:t>RIA GRUPOS DE RIESGO CARDIOVASCULAR Y METABÓLICO, HTA, Y DM</a:t>
              </a:r>
              <a:endParaRPr/>
            </a:p>
          </p:txBody>
        </p:sp>
        <p:sp>
          <p:nvSpPr>
            <p:cNvPr id="256" name="Google Shape;256;p20"/>
            <p:cNvSpPr txBox="1"/>
            <p:nvPr/>
          </p:nvSpPr>
          <p:spPr>
            <a:xfrm>
              <a:off x="6297819" y="6466486"/>
              <a:ext cx="10644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IPS</a:t>
              </a:r>
              <a:endParaRPr/>
            </a:p>
          </p:txBody>
        </p:sp>
        <p:sp>
          <p:nvSpPr>
            <p:cNvPr id="257" name="Google Shape;257;p20"/>
            <p:cNvSpPr txBox="1"/>
            <p:nvPr/>
          </p:nvSpPr>
          <p:spPr>
            <a:xfrm>
              <a:off x="5088386" y="6435935"/>
              <a:ext cx="13242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EAPB</a:t>
              </a:r>
              <a:endParaRPr/>
            </a:p>
          </p:txBody>
        </p:sp>
        <p:sp>
          <p:nvSpPr>
            <p:cNvPr id="258" name="Google Shape;258;p20"/>
            <p:cNvSpPr/>
            <p:nvPr/>
          </p:nvSpPr>
          <p:spPr>
            <a:xfrm>
              <a:off x="6654335" y="6040889"/>
              <a:ext cx="351367" cy="383117"/>
            </a:xfrm>
            <a:custGeom>
              <a:avLst/>
              <a:gdLst/>
              <a:ahLst/>
              <a:cxnLst/>
              <a:rect l="l" t="t" r="r" b="b"/>
              <a:pathLst>
                <a:path w="244" h="265" extrusionOk="0">
                  <a:moveTo>
                    <a:pt x="67" y="210"/>
                  </a:moveTo>
                  <a:cubicBezTo>
                    <a:pt x="67" y="213"/>
                    <a:pt x="66" y="215"/>
                    <a:pt x="63" y="218"/>
                  </a:cubicBezTo>
                  <a:cubicBezTo>
                    <a:pt x="61" y="220"/>
                    <a:pt x="59" y="221"/>
                    <a:pt x="56" y="221"/>
                  </a:cubicBezTo>
                  <a:cubicBezTo>
                    <a:pt x="53" y="221"/>
                    <a:pt x="50" y="220"/>
                    <a:pt x="48" y="218"/>
                  </a:cubicBezTo>
                  <a:cubicBezTo>
                    <a:pt x="46" y="215"/>
                    <a:pt x="45" y="213"/>
                    <a:pt x="45" y="210"/>
                  </a:cubicBezTo>
                  <a:cubicBezTo>
                    <a:pt x="45" y="207"/>
                    <a:pt x="46" y="204"/>
                    <a:pt x="48" y="202"/>
                  </a:cubicBezTo>
                  <a:cubicBezTo>
                    <a:pt x="50" y="200"/>
                    <a:pt x="53" y="199"/>
                    <a:pt x="56" y="199"/>
                  </a:cubicBezTo>
                  <a:cubicBezTo>
                    <a:pt x="59" y="199"/>
                    <a:pt x="61" y="200"/>
                    <a:pt x="63" y="202"/>
                  </a:cubicBezTo>
                  <a:cubicBezTo>
                    <a:pt x="66" y="204"/>
                    <a:pt x="67" y="207"/>
                    <a:pt x="67" y="210"/>
                  </a:cubicBezTo>
                  <a:close/>
                  <a:moveTo>
                    <a:pt x="244" y="220"/>
                  </a:moveTo>
                  <a:cubicBezTo>
                    <a:pt x="244" y="234"/>
                    <a:pt x="239" y="245"/>
                    <a:pt x="231" y="253"/>
                  </a:cubicBezTo>
                  <a:cubicBezTo>
                    <a:pt x="223" y="261"/>
                    <a:pt x="211" y="265"/>
                    <a:pt x="198" y="265"/>
                  </a:cubicBezTo>
                  <a:cubicBezTo>
                    <a:pt x="47" y="265"/>
                    <a:pt x="47" y="265"/>
                    <a:pt x="47" y="265"/>
                  </a:cubicBezTo>
                  <a:cubicBezTo>
                    <a:pt x="33" y="265"/>
                    <a:pt x="21" y="261"/>
                    <a:pt x="13" y="253"/>
                  </a:cubicBezTo>
                  <a:cubicBezTo>
                    <a:pt x="5" y="245"/>
                    <a:pt x="0" y="234"/>
                    <a:pt x="0" y="220"/>
                  </a:cubicBezTo>
                  <a:cubicBezTo>
                    <a:pt x="0" y="213"/>
                    <a:pt x="1" y="205"/>
                    <a:pt x="1" y="198"/>
                  </a:cubicBezTo>
                  <a:cubicBezTo>
                    <a:pt x="2" y="191"/>
                    <a:pt x="3" y="183"/>
                    <a:pt x="5" y="174"/>
                  </a:cubicBezTo>
                  <a:cubicBezTo>
                    <a:pt x="8" y="165"/>
                    <a:pt x="10" y="158"/>
                    <a:pt x="14" y="151"/>
                  </a:cubicBezTo>
                  <a:cubicBezTo>
                    <a:pt x="17" y="144"/>
                    <a:pt x="22" y="138"/>
                    <a:pt x="28" y="133"/>
                  </a:cubicBezTo>
                  <a:cubicBezTo>
                    <a:pt x="34" y="128"/>
                    <a:pt x="41" y="125"/>
                    <a:pt x="48" y="123"/>
                  </a:cubicBezTo>
                  <a:cubicBezTo>
                    <a:pt x="46" y="129"/>
                    <a:pt x="45" y="136"/>
                    <a:pt x="45" y="144"/>
                  </a:cubicBezTo>
                  <a:cubicBezTo>
                    <a:pt x="45" y="179"/>
                    <a:pt x="45" y="179"/>
                    <a:pt x="45" y="179"/>
                  </a:cubicBezTo>
                  <a:cubicBezTo>
                    <a:pt x="38" y="181"/>
                    <a:pt x="33" y="185"/>
                    <a:pt x="29" y="191"/>
                  </a:cubicBezTo>
                  <a:cubicBezTo>
                    <a:pt x="25" y="196"/>
                    <a:pt x="23" y="203"/>
                    <a:pt x="23" y="210"/>
                  </a:cubicBezTo>
                  <a:cubicBezTo>
                    <a:pt x="23" y="219"/>
                    <a:pt x="26" y="227"/>
                    <a:pt x="32" y="233"/>
                  </a:cubicBezTo>
                  <a:cubicBezTo>
                    <a:pt x="39" y="240"/>
                    <a:pt x="46" y="243"/>
                    <a:pt x="56" y="243"/>
                  </a:cubicBezTo>
                  <a:cubicBezTo>
                    <a:pt x="65" y="243"/>
                    <a:pt x="73" y="240"/>
                    <a:pt x="79" y="233"/>
                  </a:cubicBezTo>
                  <a:cubicBezTo>
                    <a:pt x="86" y="227"/>
                    <a:pt x="89" y="219"/>
                    <a:pt x="89" y="210"/>
                  </a:cubicBezTo>
                  <a:cubicBezTo>
                    <a:pt x="89" y="203"/>
                    <a:pt x="87" y="196"/>
                    <a:pt x="83" y="191"/>
                  </a:cubicBezTo>
                  <a:cubicBezTo>
                    <a:pt x="79" y="185"/>
                    <a:pt x="73" y="181"/>
                    <a:pt x="67" y="179"/>
                  </a:cubicBezTo>
                  <a:cubicBezTo>
                    <a:pt x="67" y="144"/>
                    <a:pt x="67" y="144"/>
                    <a:pt x="67" y="144"/>
                  </a:cubicBezTo>
                  <a:cubicBezTo>
                    <a:pt x="67" y="136"/>
                    <a:pt x="68" y="131"/>
                    <a:pt x="71" y="127"/>
                  </a:cubicBezTo>
                  <a:cubicBezTo>
                    <a:pt x="86" y="139"/>
                    <a:pt x="103" y="145"/>
                    <a:pt x="122" y="145"/>
                  </a:cubicBezTo>
                  <a:cubicBezTo>
                    <a:pt x="141" y="145"/>
                    <a:pt x="158" y="139"/>
                    <a:pt x="173" y="127"/>
                  </a:cubicBezTo>
                  <a:cubicBezTo>
                    <a:pt x="176" y="131"/>
                    <a:pt x="177" y="136"/>
                    <a:pt x="177" y="144"/>
                  </a:cubicBezTo>
                  <a:cubicBezTo>
                    <a:pt x="177" y="155"/>
                    <a:pt x="177" y="155"/>
                    <a:pt x="177" y="155"/>
                  </a:cubicBezTo>
                  <a:cubicBezTo>
                    <a:pt x="165" y="155"/>
                    <a:pt x="155" y="159"/>
                    <a:pt x="146" y="168"/>
                  </a:cubicBezTo>
                  <a:cubicBezTo>
                    <a:pt x="137" y="176"/>
                    <a:pt x="133" y="187"/>
                    <a:pt x="133" y="199"/>
                  </a:cubicBezTo>
                  <a:cubicBezTo>
                    <a:pt x="133" y="214"/>
                    <a:pt x="133" y="214"/>
                    <a:pt x="133" y="214"/>
                  </a:cubicBezTo>
                  <a:cubicBezTo>
                    <a:pt x="129" y="218"/>
                    <a:pt x="128" y="222"/>
                    <a:pt x="128" y="226"/>
                  </a:cubicBezTo>
                  <a:cubicBezTo>
                    <a:pt x="128" y="231"/>
                    <a:pt x="129" y="235"/>
                    <a:pt x="132" y="238"/>
                  </a:cubicBezTo>
                  <a:cubicBezTo>
                    <a:pt x="136" y="241"/>
                    <a:pt x="140" y="243"/>
                    <a:pt x="144" y="243"/>
                  </a:cubicBezTo>
                  <a:cubicBezTo>
                    <a:pt x="149" y="243"/>
                    <a:pt x="153" y="241"/>
                    <a:pt x="156" y="238"/>
                  </a:cubicBezTo>
                  <a:cubicBezTo>
                    <a:pt x="159" y="235"/>
                    <a:pt x="161" y="231"/>
                    <a:pt x="161" y="226"/>
                  </a:cubicBezTo>
                  <a:cubicBezTo>
                    <a:pt x="161" y="222"/>
                    <a:pt x="159" y="218"/>
                    <a:pt x="155" y="214"/>
                  </a:cubicBezTo>
                  <a:cubicBezTo>
                    <a:pt x="155" y="199"/>
                    <a:pt x="155" y="199"/>
                    <a:pt x="155" y="199"/>
                  </a:cubicBezTo>
                  <a:cubicBezTo>
                    <a:pt x="155" y="193"/>
                    <a:pt x="157" y="188"/>
                    <a:pt x="162" y="183"/>
                  </a:cubicBezTo>
                  <a:cubicBezTo>
                    <a:pt x="166" y="179"/>
                    <a:pt x="171" y="177"/>
                    <a:pt x="177" y="177"/>
                  </a:cubicBezTo>
                  <a:cubicBezTo>
                    <a:pt x="183" y="177"/>
                    <a:pt x="189" y="179"/>
                    <a:pt x="193" y="183"/>
                  </a:cubicBezTo>
                  <a:cubicBezTo>
                    <a:pt x="197" y="188"/>
                    <a:pt x="199" y="193"/>
                    <a:pt x="199" y="199"/>
                  </a:cubicBezTo>
                  <a:cubicBezTo>
                    <a:pt x="199" y="214"/>
                    <a:pt x="199" y="214"/>
                    <a:pt x="199" y="214"/>
                  </a:cubicBezTo>
                  <a:cubicBezTo>
                    <a:pt x="196" y="218"/>
                    <a:pt x="194" y="222"/>
                    <a:pt x="194" y="226"/>
                  </a:cubicBezTo>
                  <a:cubicBezTo>
                    <a:pt x="194" y="231"/>
                    <a:pt x="196" y="235"/>
                    <a:pt x="199" y="238"/>
                  </a:cubicBezTo>
                  <a:cubicBezTo>
                    <a:pt x="202" y="241"/>
                    <a:pt x="206" y="243"/>
                    <a:pt x="211" y="243"/>
                  </a:cubicBezTo>
                  <a:cubicBezTo>
                    <a:pt x="215" y="243"/>
                    <a:pt x="219" y="241"/>
                    <a:pt x="222" y="238"/>
                  </a:cubicBezTo>
                  <a:cubicBezTo>
                    <a:pt x="225" y="235"/>
                    <a:pt x="227" y="231"/>
                    <a:pt x="227" y="226"/>
                  </a:cubicBezTo>
                  <a:cubicBezTo>
                    <a:pt x="227" y="222"/>
                    <a:pt x="225" y="218"/>
                    <a:pt x="222" y="214"/>
                  </a:cubicBezTo>
                  <a:cubicBezTo>
                    <a:pt x="222" y="199"/>
                    <a:pt x="222" y="199"/>
                    <a:pt x="222" y="199"/>
                  </a:cubicBezTo>
                  <a:cubicBezTo>
                    <a:pt x="222" y="191"/>
                    <a:pt x="220" y="184"/>
                    <a:pt x="216" y="177"/>
                  </a:cubicBezTo>
                  <a:cubicBezTo>
                    <a:pt x="212" y="170"/>
                    <a:pt x="206" y="165"/>
                    <a:pt x="199" y="161"/>
                  </a:cubicBezTo>
                  <a:cubicBezTo>
                    <a:pt x="199" y="159"/>
                    <a:pt x="199" y="157"/>
                    <a:pt x="200" y="153"/>
                  </a:cubicBezTo>
                  <a:cubicBezTo>
                    <a:pt x="200" y="150"/>
                    <a:pt x="200" y="147"/>
                    <a:pt x="200" y="145"/>
                  </a:cubicBezTo>
                  <a:cubicBezTo>
                    <a:pt x="199" y="143"/>
                    <a:pt x="199" y="141"/>
                    <a:pt x="199" y="138"/>
                  </a:cubicBezTo>
                  <a:cubicBezTo>
                    <a:pt x="199" y="135"/>
                    <a:pt x="198" y="132"/>
                    <a:pt x="198" y="130"/>
                  </a:cubicBezTo>
                  <a:cubicBezTo>
                    <a:pt x="197" y="127"/>
                    <a:pt x="197" y="125"/>
                    <a:pt x="196" y="123"/>
                  </a:cubicBezTo>
                  <a:cubicBezTo>
                    <a:pt x="203" y="125"/>
                    <a:pt x="210" y="128"/>
                    <a:pt x="216" y="133"/>
                  </a:cubicBezTo>
                  <a:cubicBezTo>
                    <a:pt x="222" y="138"/>
                    <a:pt x="227" y="144"/>
                    <a:pt x="230" y="151"/>
                  </a:cubicBezTo>
                  <a:cubicBezTo>
                    <a:pt x="234" y="158"/>
                    <a:pt x="236" y="165"/>
                    <a:pt x="239" y="174"/>
                  </a:cubicBezTo>
                  <a:cubicBezTo>
                    <a:pt x="241" y="183"/>
                    <a:pt x="242" y="191"/>
                    <a:pt x="243" y="198"/>
                  </a:cubicBezTo>
                  <a:cubicBezTo>
                    <a:pt x="243" y="205"/>
                    <a:pt x="244" y="213"/>
                    <a:pt x="244" y="220"/>
                  </a:cubicBezTo>
                  <a:close/>
                  <a:moveTo>
                    <a:pt x="188" y="66"/>
                  </a:moveTo>
                  <a:cubicBezTo>
                    <a:pt x="188" y="84"/>
                    <a:pt x="182" y="100"/>
                    <a:pt x="169" y="113"/>
                  </a:cubicBezTo>
                  <a:cubicBezTo>
                    <a:pt x="156" y="126"/>
                    <a:pt x="140" y="132"/>
                    <a:pt x="122" y="132"/>
                  </a:cubicBezTo>
                  <a:cubicBezTo>
                    <a:pt x="104" y="132"/>
                    <a:pt x="88" y="126"/>
                    <a:pt x="75" y="113"/>
                  </a:cubicBezTo>
                  <a:cubicBezTo>
                    <a:pt x="62" y="100"/>
                    <a:pt x="56" y="84"/>
                    <a:pt x="56" y="66"/>
                  </a:cubicBezTo>
                  <a:cubicBezTo>
                    <a:pt x="56" y="48"/>
                    <a:pt x="62" y="32"/>
                    <a:pt x="75" y="19"/>
                  </a:cubicBezTo>
                  <a:cubicBezTo>
                    <a:pt x="88" y="6"/>
                    <a:pt x="104" y="0"/>
                    <a:pt x="122" y="0"/>
                  </a:cubicBezTo>
                  <a:cubicBezTo>
                    <a:pt x="140" y="0"/>
                    <a:pt x="156" y="6"/>
                    <a:pt x="169" y="19"/>
                  </a:cubicBezTo>
                  <a:cubicBezTo>
                    <a:pt x="182" y="32"/>
                    <a:pt x="188" y="48"/>
                    <a:pt x="188" y="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60950" rIns="121900" bIns="609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0"/>
            <p:cNvSpPr/>
            <p:nvPr/>
          </p:nvSpPr>
          <p:spPr>
            <a:xfrm>
              <a:off x="5516376" y="5973924"/>
              <a:ext cx="445700" cy="445700"/>
            </a:xfrm>
            <a:custGeom>
              <a:avLst/>
              <a:gdLst/>
              <a:ahLst/>
              <a:cxnLst/>
              <a:rect l="l" t="t" r="r" b="b"/>
              <a:pathLst>
                <a:path w="176" h="176" extrusionOk="0">
                  <a:moveTo>
                    <a:pt x="80" y="48"/>
                  </a:moveTo>
                  <a:cubicBezTo>
                    <a:pt x="96" y="48"/>
                    <a:pt x="96" y="48"/>
                    <a:pt x="96" y="48"/>
                  </a:cubicBezTo>
                  <a:cubicBezTo>
                    <a:pt x="105" y="48"/>
                    <a:pt x="112" y="41"/>
                    <a:pt x="112" y="32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7"/>
                    <a:pt x="105" y="0"/>
                    <a:pt x="96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1" y="0"/>
                    <a:pt x="64" y="7"/>
                    <a:pt x="64" y="16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1"/>
                    <a:pt x="71" y="48"/>
                    <a:pt x="80" y="48"/>
                  </a:cubicBezTo>
                  <a:moveTo>
                    <a:pt x="72" y="16"/>
                  </a:moveTo>
                  <a:cubicBezTo>
                    <a:pt x="72" y="12"/>
                    <a:pt x="76" y="8"/>
                    <a:pt x="80" y="8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100" y="8"/>
                    <a:pt x="104" y="12"/>
                    <a:pt x="104" y="16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36"/>
                    <a:pt x="100" y="40"/>
                    <a:pt x="96" y="40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76" y="40"/>
                    <a:pt x="72" y="36"/>
                    <a:pt x="72" y="32"/>
                  </a:cubicBezTo>
                  <a:lnTo>
                    <a:pt x="72" y="16"/>
                  </a:lnTo>
                  <a:close/>
                  <a:moveTo>
                    <a:pt x="24" y="120"/>
                  </a:moveTo>
                  <a:cubicBezTo>
                    <a:pt x="26" y="120"/>
                    <a:pt x="28" y="118"/>
                    <a:pt x="28" y="116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116"/>
                    <a:pt x="84" y="116"/>
                    <a:pt x="84" y="116"/>
                  </a:cubicBezTo>
                  <a:cubicBezTo>
                    <a:pt x="84" y="118"/>
                    <a:pt x="86" y="120"/>
                    <a:pt x="88" y="120"/>
                  </a:cubicBezTo>
                  <a:cubicBezTo>
                    <a:pt x="90" y="120"/>
                    <a:pt x="92" y="118"/>
                    <a:pt x="92" y="116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48" y="116"/>
                    <a:pt x="148" y="116"/>
                    <a:pt x="148" y="116"/>
                  </a:cubicBezTo>
                  <a:cubicBezTo>
                    <a:pt x="148" y="118"/>
                    <a:pt x="150" y="120"/>
                    <a:pt x="152" y="120"/>
                  </a:cubicBezTo>
                  <a:cubicBezTo>
                    <a:pt x="154" y="120"/>
                    <a:pt x="156" y="118"/>
                    <a:pt x="156" y="116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82"/>
                    <a:pt x="154" y="80"/>
                    <a:pt x="152" y="80"/>
                  </a:cubicBezTo>
                  <a:cubicBezTo>
                    <a:pt x="92" y="80"/>
                    <a:pt x="92" y="80"/>
                    <a:pt x="92" y="80"/>
                  </a:cubicBezTo>
                  <a:cubicBezTo>
                    <a:pt x="92" y="60"/>
                    <a:pt x="92" y="60"/>
                    <a:pt x="92" y="60"/>
                  </a:cubicBezTo>
                  <a:cubicBezTo>
                    <a:pt x="92" y="58"/>
                    <a:pt x="90" y="56"/>
                    <a:pt x="88" y="56"/>
                  </a:cubicBezTo>
                  <a:cubicBezTo>
                    <a:pt x="86" y="56"/>
                    <a:pt x="84" y="58"/>
                    <a:pt x="84" y="60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2" y="80"/>
                    <a:pt x="20" y="82"/>
                    <a:pt x="20" y="84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20" y="118"/>
                    <a:pt x="22" y="120"/>
                    <a:pt x="24" y="120"/>
                  </a:cubicBezTo>
                  <a:moveTo>
                    <a:pt x="32" y="128"/>
                  </a:moveTo>
                  <a:cubicBezTo>
                    <a:pt x="16" y="128"/>
                    <a:pt x="16" y="128"/>
                    <a:pt x="16" y="128"/>
                  </a:cubicBezTo>
                  <a:cubicBezTo>
                    <a:pt x="7" y="128"/>
                    <a:pt x="0" y="135"/>
                    <a:pt x="0" y="144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32" y="176"/>
                    <a:pt x="32" y="176"/>
                    <a:pt x="32" y="176"/>
                  </a:cubicBezTo>
                  <a:cubicBezTo>
                    <a:pt x="41" y="176"/>
                    <a:pt x="48" y="169"/>
                    <a:pt x="48" y="160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48" y="135"/>
                    <a:pt x="41" y="128"/>
                    <a:pt x="32" y="128"/>
                  </a:cubicBezTo>
                  <a:moveTo>
                    <a:pt x="40" y="160"/>
                  </a:moveTo>
                  <a:cubicBezTo>
                    <a:pt x="40" y="164"/>
                    <a:pt x="36" y="168"/>
                    <a:pt x="32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140"/>
                    <a:pt x="12" y="136"/>
                    <a:pt x="16" y="136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6" y="136"/>
                    <a:pt x="40" y="140"/>
                    <a:pt x="40" y="144"/>
                  </a:cubicBezTo>
                  <a:lnTo>
                    <a:pt x="40" y="160"/>
                  </a:lnTo>
                  <a:close/>
                  <a:moveTo>
                    <a:pt x="160" y="128"/>
                  </a:moveTo>
                  <a:cubicBezTo>
                    <a:pt x="144" y="128"/>
                    <a:pt x="144" y="128"/>
                    <a:pt x="144" y="128"/>
                  </a:cubicBezTo>
                  <a:cubicBezTo>
                    <a:pt x="135" y="128"/>
                    <a:pt x="128" y="135"/>
                    <a:pt x="128" y="144"/>
                  </a:cubicBezTo>
                  <a:cubicBezTo>
                    <a:pt x="128" y="160"/>
                    <a:pt x="128" y="160"/>
                    <a:pt x="128" y="160"/>
                  </a:cubicBezTo>
                  <a:cubicBezTo>
                    <a:pt x="128" y="169"/>
                    <a:pt x="135" y="176"/>
                    <a:pt x="144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176" y="135"/>
                    <a:pt x="169" y="128"/>
                    <a:pt x="160" y="128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44" y="168"/>
                    <a:pt x="144" y="168"/>
                    <a:pt x="144" y="168"/>
                  </a:cubicBezTo>
                  <a:cubicBezTo>
                    <a:pt x="140" y="168"/>
                    <a:pt x="136" y="164"/>
                    <a:pt x="136" y="160"/>
                  </a:cubicBezTo>
                  <a:cubicBezTo>
                    <a:pt x="136" y="144"/>
                    <a:pt x="136" y="144"/>
                    <a:pt x="136" y="144"/>
                  </a:cubicBezTo>
                  <a:cubicBezTo>
                    <a:pt x="136" y="140"/>
                    <a:pt x="140" y="136"/>
                    <a:pt x="144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4" y="136"/>
                    <a:pt x="168" y="140"/>
                    <a:pt x="168" y="144"/>
                  </a:cubicBezTo>
                  <a:lnTo>
                    <a:pt x="168" y="160"/>
                  </a:lnTo>
                  <a:close/>
                  <a:moveTo>
                    <a:pt x="96" y="128"/>
                  </a:moveTo>
                  <a:cubicBezTo>
                    <a:pt x="80" y="128"/>
                    <a:pt x="80" y="128"/>
                    <a:pt x="80" y="128"/>
                  </a:cubicBezTo>
                  <a:cubicBezTo>
                    <a:pt x="71" y="128"/>
                    <a:pt x="64" y="135"/>
                    <a:pt x="64" y="144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9"/>
                    <a:pt x="71" y="176"/>
                    <a:pt x="80" y="176"/>
                  </a:cubicBezTo>
                  <a:cubicBezTo>
                    <a:pt x="96" y="176"/>
                    <a:pt x="96" y="176"/>
                    <a:pt x="96" y="176"/>
                  </a:cubicBezTo>
                  <a:cubicBezTo>
                    <a:pt x="105" y="176"/>
                    <a:pt x="112" y="169"/>
                    <a:pt x="112" y="160"/>
                  </a:cubicBezTo>
                  <a:cubicBezTo>
                    <a:pt x="112" y="144"/>
                    <a:pt x="112" y="144"/>
                    <a:pt x="112" y="144"/>
                  </a:cubicBezTo>
                  <a:cubicBezTo>
                    <a:pt x="112" y="135"/>
                    <a:pt x="105" y="128"/>
                    <a:pt x="96" y="128"/>
                  </a:cubicBezTo>
                  <a:moveTo>
                    <a:pt x="104" y="160"/>
                  </a:moveTo>
                  <a:cubicBezTo>
                    <a:pt x="104" y="164"/>
                    <a:pt x="100" y="168"/>
                    <a:pt x="96" y="168"/>
                  </a:cubicBezTo>
                  <a:cubicBezTo>
                    <a:pt x="80" y="168"/>
                    <a:pt x="80" y="168"/>
                    <a:pt x="80" y="168"/>
                  </a:cubicBezTo>
                  <a:cubicBezTo>
                    <a:pt x="76" y="168"/>
                    <a:pt x="72" y="164"/>
                    <a:pt x="72" y="160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72" y="140"/>
                    <a:pt x="76" y="136"/>
                    <a:pt x="80" y="136"/>
                  </a:cubicBezTo>
                  <a:cubicBezTo>
                    <a:pt x="96" y="136"/>
                    <a:pt x="96" y="136"/>
                    <a:pt x="96" y="136"/>
                  </a:cubicBezTo>
                  <a:cubicBezTo>
                    <a:pt x="100" y="136"/>
                    <a:pt x="104" y="140"/>
                    <a:pt x="104" y="144"/>
                  </a:cubicBezTo>
                  <a:lnTo>
                    <a:pt x="104" y="1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60950" rIns="121900" bIns="609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0"/>
            <p:cNvSpPr txBox="1"/>
            <p:nvPr/>
          </p:nvSpPr>
          <p:spPr>
            <a:xfrm>
              <a:off x="4969801" y="1466921"/>
              <a:ext cx="135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 b="1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Tamizaje RCV</a:t>
              </a:r>
              <a:endParaRPr/>
            </a:p>
          </p:txBody>
        </p:sp>
        <p:sp>
          <p:nvSpPr>
            <p:cNvPr id="261" name="Google Shape;261;p20"/>
            <p:cNvSpPr/>
            <p:nvPr/>
          </p:nvSpPr>
          <p:spPr>
            <a:xfrm>
              <a:off x="1665027" y="1855450"/>
              <a:ext cx="84900" cy="11199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20"/>
            <p:cNvSpPr txBox="1"/>
            <p:nvPr/>
          </p:nvSpPr>
          <p:spPr>
            <a:xfrm>
              <a:off x="158221" y="1786874"/>
              <a:ext cx="1317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Atenciones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programáticas</a:t>
              </a:r>
              <a:endParaRPr/>
            </a:p>
          </p:txBody>
        </p:sp>
        <p:sp>
          <p:nvSpPr>
            <p:cNvPr id="263" name="Google Shape;263;p20"/>
            <p:cNvSpPr/>
            <p:nvPr/>
          </p:nvSpPr>
          <p:spPr>
            <a:xfrm>
              <a:off x="9777226" y="2822666"/>
              <a:ext cx="16788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MONITOREO Y SEGUIMIENTO</a:t>
              </a:r>
              <a:endParaRPr/>
            </a:p>
          </p:txBody>
        </p:sp>
        <p:sp>
          <p:nvSpPr>
            <p:cNvPr id="264" name="Google Shape;264;p20"/>
            <p:cNvSpPr txBox="1"/>
            <p:nvPr/>
          </p:nvSpPr>
          <p:spPr>
            <a:xfrm>
              <a:off x="9803754" y="947957"/>
              <a:ext cx="22413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Res 3280/2018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% personas </a:t>
              </a:r>
              <a:r>
                <a:rPr lang="es-CO" sz="1000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con tamizaje RCV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 Res 202/2020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% personas clasificadas según RCV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% fumadores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Control IMC</a:t>
              </a:r>
              <a:endParaRPr sz="1000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5" name="Google Shape;265;p20"/>
            <p:cNvCxnSpPr/>
            <p:nvPr/>
          </p:nvCxnSpPr>
          <p:spPr>
            <a:xfrm>
              <a:off x="9822185" y="2674677"/>
              <a:ext cx="1750200" cy="9300"/>
            </a:xfrm>
            <a:prstGeom prst="straightConnector1">
              <a:avLst/>
            </a:prstGeom>
            <a:noFill/>
            <a:ln w="38100" cap="flat" cmpd="sng">
              <a:solidFill>
                <a:srgbClr val="FF5050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66" name="Google Shape;266;p20"/>
            <p:cNvSpPr txBox="1"/>
            <p:nvPr/>
          </p:nvSpPr>
          <p:spPr>
            <a:xfrm>
              <a:off x="2513864" y="1648656"/>
              <a:ext cx="646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EVS</a:t>
              </a:r>
              <a:endParaRPr/>
            </a:p>
          </p:txBody>
        </p:sp>
        <p:sp>
          <p:nvSpPr>
            <p:cNvPr id="267" name="Google Shape;267;p20"/>
            <p:cNvSpPr/>
            <p:nvPr/>
          </p:nvSpPr>
          <p:spPr>
            <a:xfrm>
              <a:off x="9342773" y="5418019"/>
              <a:ext cx="1678800" cy="4659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1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MONITOREO Y SEGUIMIENTO</a:t>
              </a:r>
              <a:endParaRPr/>
            </a:p>
          </p:txBody>
        </p:sp>
        <p:sp>
          <p:nvSpPr>
            <p:cNvPr id="268" name="Google Shape;268;p20"/>
            <p:cNvSpPr txBox="1"/>
            <p:nvPr/>
          </p:nvSpPr>
          <p:spPr>
            <a:xfrm>
              <a:off x="9301642" y="4333015"/>
              <a:ext cx="2241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Res 3974 - 256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Control HTA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000" b="1">
                  <a:solidFill>
                    <a:srgbClr val="E63867"/>
                  </a:solidFill>
                  <a:latin typeface="Calibri"/>
                  <a:ea typeface="Calibri"/>
                  <a:cs typeface="Calibri"/>
                  <a:sym typeface="Calibri"/>
                </a:rPr>
                <a:t>Control DM</a:t>
              </a:r>
              <a:endParaRPr sz="1000">
                <a:solidFill>
                  <a:srgbClr val="E63867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9" name="Google Shape;269;p20"/>
            <p:cNvCxnSpPr/>
            <p:nvPr/>
          </p:nvCxnSpPr>
          <p:spPr>
            <a:xfrm>
              <a:off x="9387732" y="5174494"/>
              <a:ext cx="1750200" cy="9300"/>
            </a:xfrm>
            <a:prstGeom prst="straightConnector1">
              <a:avLst/>
            </a:prstGeom>
            <a:noFill/>
            <a:ln w="38100" cap="flat" cmpd="sng">
              <a:solidFill>
                <a:srgbClr val="FF5050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1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200"/>
              <a:buFont typeface="Calibri"/>
              <a:buNone/>
            </a:pPr>
            <a:r>
              <a:rPr lang="es-CO" sz="3200">
                <a:latin typeface="Calibri"/>
                <a:ea typeface="Calibri"/>
                <a:cs typeface="Calibri"/>
                <a:sym typeface="Calibri"/>
              </a:rPr>
              <a:t>Qué desafíos se vislumbran y soluciones propuestas </a:t>
            </a:r>
            <a:endParaRPr sz="3200"/>
          </a:p>
        </p:txBody>
      </p:sp>
      <p:grpSp>
        <p:nvGrpSpPr>
          <p:cNvPr id="275" name="Google Shape;275;p21"/>
          <p:cNvGrpSpPr/>
          <p:nvPr/>
        </p:nvGrpSpPr>
        <p:grpSpPr>
          <a:xfrm>
            <a:off x="331259" y="2844851"/>
            <a:ext cx="11529495" cy="2065041"/>
            <a:chOff x="3013" y="840205"/>
            <a:chExt cx="11529495" cy="2065041"/>
          </a:xfrm>
        </p:grpSpPr>
        <p:sp>
          <p:nvSpPr>
            <p:cNvPr id="276" name="Google Shape;276;p21"/>
            <p:cNvSpPr/>
            <p:nvPr/>
          </p:nvSpPr>
          <p:spPr>
            <a:xfrm>
              <a:off x="3013" y="840205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rgbClr val="BF504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1"/>
            <p:cNvSpPr txBox="1"/>
            <p:nvPr/>
          </p:nvSpPr>
          <p:spPr>
            <a:xfrm>
              <a:off x="28751" y="865943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Proceso de validación externa de las RIAS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1"/>
            <p:cNvSpPr/>
            <p:nvPr/>
          </p:nvSpPr>
          <p:spPr>
            <a:xfrm rot="5400000">
              <a:off x="1683547" y="1795869"/>
              <a:ext cx="153900" cy="15390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BF5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1"/>
            <p:cNvSpPr/>
            <p:nvPr/>
          </p:nvSpPr>
          <p:spPr>
            <a:xfrm>
              <a:off x="3013" y="2026546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rgbClr val="E7CFCF">
                <a:alpha val="89800"/>
              </a:srgbClr>
            </a:solidFill>
            <a:ln w="25400" cap="flat" cmpd="sng">
              <a:solidFill>
                <a:srgbClr val="E7CFCF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1"/>
            <p:cNvSpPr txBox="1"/>
            <p:nvPr/>
          </p:nvSpPr>
          <p:spPr>
            <a:xfrm>
              <a:off x="28751" y="2052284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Validación de las intervenciones con las Sociedades científicas y actores interesados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1"/>
            <p:cNvSpPr/>
            <p:nvPr/>
          </p:nvSpPr>
          <p:spPr>
            <a:xfrm>
              <a:off x="4010211" y="840205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1"/>
            <p:cNvSpPr txBox="1"/>
            <p:nvPr/>
          </p:nvSpPr>
          <p:spPr>
            <a:xfrm>
              <a:off x="4035949" y="865943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 de las RIAS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1"/>
            <p:cNvSpPr/>
            <p:nvPr/>
          </p:nvSpPr>
          <p:spPr>
            <a:xfrm rot="5400000">
              <a:off x="5690745" y="1795869"/>
              <a:ext cx="153900" cy="15390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1"/>
            <p:cNvSpPr/>
            <p:nvPr/>
          </p:nvSpPr>
          <p:spPr>
            <a:xfrm>
              <a:off x="4010211" y="2026546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rgbClr val="DDE5D0">
                <a:alpha val="89800"/>
              </a:srgbClr>
            </a:solidFill>
            <a:ln w="25400" cap="flat" cmpd="sng">
              <a:solidFill>
                <a:srgbClr val="DDE5D0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1"/>
            <p:cNvSpPr txBox="1"/>
            <p:nvPr/>
          </p:nvSpPr>
          <p:spPr>
            <a:xfrm>
              <a:off x="4035949" y="2052284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 a nivel nacional de las RIAS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1"/>
            <p:cNvSpPr/>
            <p:nvPr/>
          </p:nvSpPr>
          <p:spPr>
            <a:xfrm>
              <a:off x="8017408" y="840205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1"/>
            <p:cNvSpPr txBox="1"/>
            <p:nvPr/>
          </p:nvSpPr>
          <p:spPr>
            <a:xfrm>
              <a:off x="8043146" y="865943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Seguimiento y monitoreo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1"/>
            <p:cNvSpPr/>
            <p:nvPr/>
          </p:nvSpPr>
          <p:spPr>
            <a:xfrm rot="5400000">
              <a:off x="9697943" y="1795869"/>
              <a:ext cx="153900" cy="15390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1"/>
            <p:cNvSpPr/>
            <p:nvPr/>
          </p:nvSpPr>
          <p:spPr>
            <a:xfrm>
              <a:off x="8017408" y="2026546"/>
              <a:ext cx="3515100" cy="878700"/>
            </a:xfrm>
            <a:prstGeom prst="roundRect">
              <a:avLst>
                <a:gd name="adj" fmla="val 10000"/>
              </a:avLst>
            </a:prstGeom>
            <a:solidFill>
              <a:srgbClr val="D7D1DF">
                <a:alpha val="89800"/>
              </a:srgbClr>
            </a:solidFill>
            <a:ln w="25400" cap="flat" cmpd="sng">
              <a:solidFill>
                <a:srgbClr val="D7D1DF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1"/>
            <p:cNvSpPr txBox="1"/>
            <p:nvPr/>
          </p:nvSpPr>
          <p:spPr>
            <a:xfrm>
              <a:off x="8043146" y="2052284"/>
              <a:ext cx="34635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s-CO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Seguimiento a la cohorte de personas con HTA y diabetes tipo II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2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Calibri"/>
              <a:buNone/>
            </a:pPr>
            <a:r>
              <a:rPr lang="es-CO">
                <a:latin typeface="Calibri"/>
                <a:ea typeface="Calibri"/>
                <a:cs typeface="Calibri"/>
                <a:sym typeface="Calibri"/>
              </a:rPr>
              <a:t>Q</a:t>
            </a:r>
            <a:r>
              <a:rPr lang="es-CO" sz="3600">
                <a:latin typeface="Calibri"/>
                <a:ea typeface="Calibri"/>
                <a:cs typeface="Calibri"/>
                <a:sym typeface="Calibri"/>
              </a:rPr>
              <a:t>ué apoyo necesita de la Sede Regional para apoyar la expansión de la Iniciativa HEARTS</a:t>
            </a:r>
            <a:endParaRPr/>
          </a:p>
        </p:txBody>
      </p:sp>
      <p:sp>
        <p:nvSpPr>
          <p:cNvPr id="296" name="Google Shape;296;p22"/>
          <p:cNvSpPr/>
          <p:nvPr/>
        </p:nvSpPr>
        <p:spPr>
          <a:xfrm>
            <a:off x="441819" y="2133600"/>
            <a:ext cx="11308500" cy="45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400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rPr>
              <a:t>Fortalecer las capacidades del personal de salud y la población con riesgo para la implementación RIA:</a:t>
            </a:r>
            <a:endParaRPr/>
          </a:p>
          <a:p>
            <a:pPr marL="596900" marR="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2400">
              <a:solidFill>
                <a:srgbClr val="24406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Actualización de la GPC de hipertensión y diabetes.</a:t>
            </a:r>
            <a:endParaRPr/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Contar curso virtual prescripción de la actividad física.</a:t>
            </a:r>
            <a:endParaRPr/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Desarrollo de un programa de educación en salud para el control de los factores de RCV.</a:t>
            </a:r>
            <a:endParaRPr/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Desarrollo de una estrategia nacional de comunicación.</a:t>
            </a:r>
            <a:endParaRPr/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Desarrollo eventos académicos.</a:t>
            </a:r>
            <a:endParaRPr/>
          </a:p>
          <a:p>
            <a:pPr marL="4826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•"/>
            </a:pP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Adaptar el sistema de información de HEARTS a las fuentes de información disponibles en el país.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4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4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3"/>
          <p:cNvSpPr txBox="1">
            <a:spLocks noGrp="1"/>
          </p:cNvSpPr>
          <p:nvPr>
            <p:ph type="title"/>
          </p:nvPr>
        </p:nvSpPr>
        <p:spPr>
          <a:xfrm>
            <a:off x="609600" y="70338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87892"/>
              </a:buClr>
              <a:buSzPts val="3600"/>
              <a:buFont typeface="Arial"/>
              <a:buNone/>
            </a:pPr>
            <a:r>
              <a:rPr lang="es-CO"/>
              <a:t>Lecciones aprendidas</a:t>
            </a:r>
            <a:endParaRPr/>
          </a:p>
        </p:txBody>
      </p:sp>
      <p:grpSp>
        <p:nvGrpSpPr>
          <p:cNvPr id="302" name="Google Shape;302;p23"/>
          <p:cNvGrpSpPr/>
          <p:nvPr/>
        </p:nvGrpSpPr>
        <p:grpSpPr>
          <a:xfrm>
            <a:off x="3417734" y="1277429"/>
            <a:ext cx="6204595" cy="5164703"/>
            <a:chOff x="1376943" y="-322771"/>
            <a:chExt cx="6204595" cy="5164703"/>
          </a:xfrm>
        </p:grpSpPr>
        <p:sp>
          <p:nvSpPr>
            <p:cNvPr id="303" name="Google Shape;303;p23"/>
            <p:cNvSpPr/>
            <p:nvPr/>
          </p:nvSpPr>
          <p:spPr>
            <a:xfrm>
              <a:off x="3309090" y="-322771"/>
              <a:ext cx="2340300" cy="1517400"/>
            </a:xfrm>
            <a:prstGeom prst="roundRect">
              <a:avLst>
                <a:gd name="adj" fmla="val 10000"/>
              </a:avLst>
            </a:prstGeom>
            <a:solidFill>
              <a:srgbClr val="BF504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3"/>
            <p:cNvSpPr txBox="1"/>
            <p:nvPr/>
          </p:nvSpPr>
          <p:spPr>
            <a:xfrm>
              <a:off x="3353534" y="-278327"/>
              <a:ext cx="2251200" cy="142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Logró posicionar en las IPS que la implementaron la captación y el control de la HTA; </a:t>
              </a:r>
              <a:r>
                <a:rPr lang="es-CO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duplicando el porcentaje control </a:t>
              </a: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(40% en 2015 vs 80% en 2018)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3"/>
            <p:cNvSpPr/>
            <p:nvPr/>
          </p:nvSpPr>
          <p:spPr>
            <a:xfrm rot="3600200">
              <a:off x="4758525" y="1771037"/>
              <a:ext cx="1219323" cy="409543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F5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3"/>
            <p:cNvSpPr txBox="1"/>
            <p:nvPr/>
          </p:nvSpPr>
          <p:spPr>
            <a:xfrm rot="3599408">
              <a:off x="4881529" y="1852860"/>
              <a:ext cx="973509" cy="2457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5241238" y="2756743"/>
              <a:ext cx="2340300" cy="205170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3"/>
            <p:cNvSpPr txBox="1"/>
            <p:nvPr/>
          </p:nvSpPr>
          <p:spPr>
            <a:xfrm>
              <a:off x="5301326" y="2816831"/>
              <a:ext cx="2220000" cy="193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Curso virtual </a:t>
              </a: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 OPS, para el </a:t>
              </a:r>
              <a:r>
                <a:rPr lang="es-CO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manejo de la HTA en Atención primaria en salud</a:t>
              </a: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del país (cobertura 678 personas).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 rot="10800000">
              <a:off x="3869628" y="3577791"/>
              <a:ext cx="1219200" cy="409500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3"/>
            <p:cNvSpPr txBox="1"/>
            <p:nvPr/>
          </p:nvSpPr>
          <p:spPr>
            <a:xfrm>
              <a:off x="3992415" y="3659663"/>
              <a:ext cx="973500" cy="24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1376943" y="2723032"/>
              <a:ext cx="2340300" cy="2118900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3"/>
            <p:cNvSpPr txBox="1"/>
            <p:nvPr/>
          </p:nvSpPr>
          <p:spPr>
            <a:xfrm>
              <a:off x="1439006" y="2785095"/>
              <a:ext cx="2216100" cy="199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experiencia de implementación permitió </a:t>
              </a:r>
              <a:r>
                <a:rPr lang="es-CO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caracterizar las particularidades territoriales </a:t>
              </a:r>
              <a:r>
                <a:rPr lang="es-CO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 prestación de servicios, acceso a tecnologías y tratamiento y brechas de atención que se consideraron en la implementación de las RIAS.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 rot="-3600200">
              <a:off x="2990230" y="1754103"/>
              <a:ext cx="1219323" cy="409543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3"/>
            <p:cNvSpPr txBox="1"/>
            <p:nvPr/>
          </p:nvSpPr>
          <p:spPr>
            <a:xfrm rot="-3599408">
              <a:off x="3113201" y="1836126"/>
              <a:ext cx="973509" cy="2457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964C192BDB4C4DBDCF23DE30C44160" ma:contentTypeVersion="14" ma:contentTypeDescription="Create a new document." ma:contentTypeScope="" ma:versionID="f6df4639821da8362e1ac98423f5c7fb">
  <xsd:schema xmlns:xsd="http://www.w3.org/2001/XMLSchema" xmlns:xs="http://www.w3.org/2001/XMLSchema" xmlns:p="http://schemas.microsoft.com/office/2006/metadata/properties" xmlns:ns2="260a6ec5-9986-4ca1-9844-13169e84d029" xmlns:ns3="73d0ba8d-d766-4bf6-bcf0-d2eb81301a02" targetNamespace="http://schemas.microsoft.com/office/2006/metadata/properties" ma:root="true" ma:fieldsID="bd5010067a790310e739462e4ee72310" ns2:_="" ns3:_="">
    <xsd:import namespace="260a6ec5-9986-4ca1-9844-13169e84d029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a6ec5-9986-4ca1-9844-13169e84d0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4D3548-DBF1-4695-B9CD-2603E37C150B}"/>
</file>

<file path=customXml/itemProps2.xml><?xml version="1.0" encoding="utf-8"?>
<ds:datastoreItem xmlns:ds="http://schemas.openxmlformats.org/officeDocument/2006/customXml" ds:itemID="{9099DBA0-4F09-40DB-9935-7456B77CF5C5}"/>
</file>

<file path=customXml/itemProps3.xml><?xml version="1.0" encoding="utf-8"?>
<ds:datastoreItem xmlns:ds="http://schemas.openxmlformats.org/officeDocument/2006/customXml" ds:itemID="{E5604EAB-1C50-4F3B-85BF-3C424586CBC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Widescreen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Diseño personalizado</vt:lpstr>
      <vt:lpstr>2_Office Theme</vt:lpstr>
      <vt:lpstr>PowerPoint Presentation</vt:lpstr>
      <vt:lpstr>Proyecciones de Expansion de HEARTS al 2025</vt:lpstr>
      <vt:lpstr>¿Cómo se va a incluir la expansión de la Iniciativa HEARTS como parte del fortalecimiento del sistema de salud en el país? </vt:lpstr>
      <vt:lpstr> Principales hitos que se esperan para la expansión progresiva  de HEARTS en el país para 2021 y 2022</vt:lpstr>
      <vt:lpstr>Qué desafíos se vislumbran y soluciones propuestas </vt:lpstr>
      <vt:lpstr>Qué apoyo necesita de la Sede Regional para apoyar la expansión de la Iniciativa HEARTS</vt:lpstr>
      <vt:lpstr>Lecciones aprendidas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Giraldo,  Gloria (WDC)</cp:lastModifiedBy>
  <cp:revision>1</cp:revision>
  <dcterms:modified xsi:type="dcterms:W3CDTF">2021-06-27T23:09:42Z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0x01010048964C192BDB4C4DBDCF23DE30C44160</vt:lpwstr>
  </property>
</Properties>
</file>