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2" r:id="rId2"/>
    <p:sldId id="297" r:id="rId3"/>
    <p:sldId id="261" r:id="rId4"/>
    <p:sldId id="316" r:id="rId5"/>
    <p:sldId id="298" r:id="rId6"/>
    <p:sldId id="264" r:id="rId7"/>
    <p:sldId id="314" r:id="rId8"/>
    <p:sldId id="265" r:id="rId9"/>
    <p:sldId id="266" r:id="rId10"/>
    <p:sldId id="268" r:id="rId11"/>
    <p:sldId id="299" r:id="rId12"/>
    <p:sldId id="341" r:id="rId13"/>
    <p:sldId id="284" r:id="rId14"/>
    <p:sldId id="291" r:id="rId15"/>
    <p:sldId id="269" r:id="rId16"/>
    <p:sldId id="272" r:id="rId17"/>
    <p:sldId id="257" r:id="rId18"/>
    <p:sldId id="320" r:id="rId19"/>
    <p:sldId id="321" r:id="rId20"/>
    <p:sldId id="258" r:id="rId21"/>
    <p:sldId id="274" r:id="rId22"/>
    <p:sldId id="278" r:id="rId23"/>
    <p:sldId id="307" r:id="rId24"/>
    <p:sldId id="319" r:id="rId25"/>
    <p:sldId id="25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908" y="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6C4-4CC2-B112-99583B5B80C2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6F1-4E72-A5E9-E9DC759EB395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6C4-4CC2-B112-99583B5B80C2}"/>
              </c:ext>
            </c:extLst>
          </c:dPt>
          <c:cat>
            <c:strRef>
              <c:f>Sheet1!$A$2:$A$22</c:f>
              <c:strCache>
                <c:ptCount val="19"/>
                <c:pt idx="0">
                  <c:v>ARG</c:v>
                </c:pt>
                <c:pt idx="1">
                  <c:v>GTM</c:v>
                </c:pt>
                <c:pt idx="2">
                  <c:v>MEX</c:v>
                </c:pt>
                <c:pt idx="3">
                  <c:v>CUB</c:v>
                </c:pt>
                <c:pt idx="4">
                  <c:v>BRA</c:v>
                </c:pt>
                <c:pt idx="5">
                  <c:v>ECU</c:v>
                </c:pt>
                <c:pt idx="6">
                  <c:v>HND</c:v>
                </c:pt>
                <c:pt idx="7">
                  <c:v>PAN</c:v>
                </c:pt>
                <c:pt idx="8">
                  <c:v>BOL</c:v>
                </c:pt>
                <c:pt idx="9">
                  <c:v>USA</c:v>
                </c:pt>
                <c:pt idx="10">
                  <c:v>CHL</c:v>
                </c:pt>
                <c:pt idx="11">
                  <c:v>BMU</c:v>
                </c:pt>
                <c:pt idx="12">
                  <c:v>SLV</c:v>
                </c:pt>
                <c:pt idx="13">
                  <c:v>PRY</c:v>
                </c:pt>
                <c:pt idx="14">
                  <c:v>URY</c:v>
                </c:pt>
                <c:pt idx="15">
                  <c:v>VEN</c:v>
                </c:pt>
                <c:pt idx="16">
                  <c:v>DMA</c:v>
                </c:pt>
                <c:pt idx="17">
                  <c:v>CYM</c:v>
                </c:pt>
                <c:pt idx="18">
                  <c:v>BLZ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19"/>
                <c:pt idx="0">
                  <c:v>100</c:v>
                </c:pt>
                <c:pt idx="1">
                  <c:v>100</c:v>
                </c:pt>
                <c:pt idx="2">
                  <c:v>98</c:v>
                </c:pt>
                <c:pt idx="3">
                  <c:v>89</c:v>
                </c:pt>
                <c:pt idx="4">
                  <c:v>89</c:v>
                </c:pt>
                <c:pt idx="5">
                  <c:v>88</c:v>
                </c:pt>
                <c:pt idx="6">
                  <c:v>83</c:v>
                </c:pt>
                <c:pt idx="7">
                  <c:v>81</c:v>
                </c:pt>
                <c:pt idx="8">
                  <c:v>71</c:v>
                </c:pt>
                <c:pt idx="9" formatCode="0">
                  <c:v>67</c:v>
                </c:pt>
                <c:pt idx="10" formatCode="0">
                  <c:v>55</c:v>
                </c:pt>
                <c:pt idx="11" formatCode="0">
                  <c:v>44</c:v>
                </c:pt>
                <c:pt idx="12" formatCode="0">
                  <c:v>36</c:v>
                </c:pt>
                <c:pt idx="13" formatCode="0">
                  <c:v>34</c:v>
                </c:pt>
                <c:pt idx="14" formatCode="0">
                  <c:v>26</c:v>
                </c:pt>
                <c:pt idx="15" formatCode="0">
                  <c:v>14</c:v>
                </c:pt>
                <c:pt idx="16" formatCode="0">
                  <c:v>6</c:v>
                </c:pt>
                <c:pt idx="17" formatCode="0">
                  <c:v>5</c:v>
                </c:pt>
                <c:pt idx="18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6C4-4CC2-B112-99583B5B80C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Sheet1!$A$2:$A$22</c:f>
              <c:strCache>
                <c:ptCount val="19"/>
                <c:pt idx="0">
                  <c:v>ARG</c:v>
                </c:pt>
                <c:pt idx="1">
                  <c:v>GTM</c:v>
                </c:pt>
                <c:pt idx="2">
                  <c:v>MEX</c:v>
                </c:pt>
                <c:pt idx="3">
                  <c:v>CUB</c:v>
                </c:pt>
                <c:pt idx="4">
                  <c:v>BRA</c:v>
                </c:pt>
                <c:pt idx="5">
                  <c:v>ECU</c:v>
                </c:pt>
                <c:pt idx="6">
                  <c:v>HND</c:v>
                </c:pt>
                <c:pt idx="7">
                  <c:v>PAN</c:v>
                </c:pt>
                <c:pt idx="8">
                  <c:v>BOL</c:v>
                </c:pt>
                <c:pt idx="9">
                  <c:v>USA</c:v>
                </c:pt>
                <c:pt idx="10">
                  <c:v>CHL</c:v>
                </c:pt>
                <c:pt idx="11">
                  <c:v>BMU</c:v>
                </c:pt>
                <c:pt idx="12">
                  <c:v>SLV</c:v>
                </c:pt>
                <c:pt idx="13">
                  <c:v>PRY</c:v>
                </c:pt>
                <c:pt idx="14">
                  <c:v>URY</c:v>
                </c:pt>
                <c:pt idx="15">
                  <c:v>VEN</c:v>
                </c:pt>
                <c:pt idx="16">
                  <c:v>DMA</c:v>
                </c:pt>
                <c:pt idx="17">
                  <c:v>CYM</c:v>
                </c:pt>
                <c:pt idx="18">
                  <c:v>BLZ</c:v>
                </c:pt>
              </c:strCache>
            </c:strRef>
          </c:cat>
          <c:val>
            <c:numRef>
              <c:f>Sheet1!$C$2:$C$22</c:f>
              <c:numCache>
                <c:formatCode>General</c:formatCode>
                <c:ptCount val="19"/>
                <c:pt idx="3">
                  <c:v>100</c:v>
                </c:pt>
                <c:pt idx="4">
                  <c:v>96</c:v>
                </c:pt>
                <c:pt idx="5">
                  <c:v>93</c:v>
                </c:pt>
                <c:pt idx="6">
                  <c:v>87</c:v>
                </c:pt>
                <c:pt idx="7">
                  <c:v>95</c:v>
                </c:pt>
                <c:pt idx="10">
                  <c:v>54</c:v>
                </c:pt>
                <c:pt idx="11">
                  <c:v>17</c:v>
                </c:pt>
                <c:pt idx="15">
                  <c:v>13</c:v>
                </c:pt>
                <c:pt idx="1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F1-4E72-A5E9-E9DC759EB3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07933184"/>
        <c:axId val="104076928"/>
      </c:barChart>
      <c:catAx>
        <c:axId val="1079331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104076928"/>
        <c:crosses val="autoZero"/>
        <c:auto val="1"/>
        <c:lblAlgn val="ctr"/>
        <c:lblOffset val="100"/>
        <c:noMultiLvlLbl val="0"/>
      </c:catAx>
      <c:valAx>
        <c:axId val="10407692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en-US" sz="1400" b="0" dirty="0"/>
                  <a:t>Coverage (%)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10793318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txPr>
        <a:bodyPr/>
        <a:lstStyle/>
        <a:p>
          <a:pPr>
            <a:defRPr sz="1400"/>
          </a:pPr>
          <a:endParaRPr lang="es-419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419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8A0-4C50-83F4-84DFAEA18006}"/>
              </c:ext>
            </c:extLst>
          </c:dPt>
          <c:cat>
            <c:strRef>
              <c:f>Sheet1!$A$2:$A$21</c:f>
              <c:strCache>
                <c:ptCount val="18"/>
                <c:pt idx="0">
                  <c:v>MEX</c:v>
                </c:pt>
                <c:pt idx="1">
                  <c:v>COL</c:v>
                </c:pt>
                <c:pt idx="2">
                  <c:v>BRA</c:v>
                </c:pt>
                <c:pt idx="3">
                  <c:v>CUB</c:v>
                </c:pt>
                <c:pt idx="4">
                  <c:v>SLV</c:v>
                </c:pt>
                <c:pt idx="5">
                  <c:v>PER</c:v>
                </c:pt>
                <c:pt idx="6">
                  <c:v>CHL</c:v>
                </c:pt>
                <c:pt idx="7">
                  <c:v>ARG</c:v>
                </c:pt>
                <c:pt idx="8">
                  <c:v>BOL</c:v>
                </c:pt>
                <c:pt idx="9">
                  <c:v>BLZ</c:v>
                </c:pt>
                <c:pt idx="10">
                  <c:v>ECU</c:v>
                </c:pt>
                <c:pt idx="11">
                  <c:v>PRY</c:v>
                </c:pt>
                <c:pt idx="12">
                  <c:v>URY</c:v>
                </c:pt>
                <c:pt idx="13">
                  <c:v>PAN</c:v>
                </c:pt>
                <c:pt idx="14">
                  <c:v>VEN</c:v>
                </c:pt>
                <c:pt idx="15">
                  <c:v>DOM</c:v>
                </c:pt>
                <c:pt idx="16">
                  <c:v>CYM</c:v>
                </c:pt>
                <c:pt idx="17">
                  <c:v>GTM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18"/>
                <c:pt idx="0">
                  <c:v>84</c:v>
                </c:pt>
                <c:pt idx="1">
                  <c:v>78</c:v>
                </c:pt>
                <c:pt idx="2">
                  <c:v>76</c:v>
                </c:pt>
                <c:pt idx="3">
                  <c:v>74</c:v>
                </c:pt>
                <c:pt idx="4">
                  <c:v>74</c:v>
                </c:pt>
                <c:pt idx="5">
                  <c:v>67</c:v>
                </c:pt>
                <c:pt idx="6">
                  <c:v>65</c:v>
                </c:pt>
                <c:pt idx="7">
                  <c:v>61</c:v>
                </c:pt>
                <c:pt idx="8">
                  <c:v>52</c:v>
                </c:pt>
                <c:pt idx="9">
                  <c:v>48</c:v>
                </c:pt>
                <c:pt idx="10">
                  <c:v>46</c:v>
                </c:pt>
                <c:pt idx="11">
                  <c:v>32</c:v>
                </c:pt>
                <c:pt idx="12">
                  <c:v>29</c:v>
                </c:pt>
                <c:pt idx="13">
                  <c:v>28</c:v>
                </c:pt>
                <c:pt idx="14">
                  <c:v>24</c:v>
                </c:pt>
                <c:pt idx="15">
                  <c:v>16</c:v>
                </c:pt>
                <c:pt idx="16">
                  <c:v>9</c:v>
                </c:pt>
                <c:pt idx="17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A0-4C50-83F4-84DFAEA180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Sheet1!$A$2:$A$21</c:f>
              <c:strCache>
                <c:ptCount val="18"/>
                <c:pt idx="0">
                  <c:v>MEX</c:v>
                </c:pt>
                <c:pt idx="1">
                  <c:v>COL</c:v>
                </c:pt>
                <c:pt idx="2">
                  <c:v>BRA</c:v>
                </c:pt>
                <c:pt idx="3">
                  <c:v>CUB</c:v>
                </c:pt>
                <c:pt idx="4">
                  <c:v>SLV</c:v>
                </c:pt>
                <c:pt idx="5">
                  <c:v>PER</c:v>
                </c:pt>
                <c:pt idx="6">
                  <c:v>CHL</c:v>
                </c:pt>
                <c:pt idx="7">
                  <c:v>ARG</c:v>
                </c:pt>
                <c:pt idx="8">
                  <c:v>BOL</c:v>
                </c:pt>
                <c:pt idx="9">
                  <c:v>BLZ</c:v>
                </c:pt>
                <c:pt idx="10">
                  <c:v>ECU</c:v>
                </c:pt>
                <c:pt idx="11">
                  <c:v>PRY</c:v>
                </c:pt>
                <c:pt idx="12">
                  <c:v>URY</c:v>
                </c:pt>
                <c:pt idx="13">
                  <c:v>PAN</c:v>
                </c:pt>
                <c:pt idx="14">
                  <c:v>VEN</c:v>
                </c:pt>
                <c:pt idx="15">
                  <c:v>DOM</c:v>
                </c:pt>
                <c:pt idx="16">
                  <c:v>CYM</c:v>
                </c:pt>
                <c:pt idx="17">
                  <c:v>GTM</c:v>
                </c:pt>
              </c:strCache>
            </c:strRef>
          </c:cat>
          <c:val>
            <c:numRef>
              <c:f>Sheet1!$C$2:$C$21</c:f>
              <c:numCache>
                <c:formatCode>General</c:formatCode>
                <c:ptCount val="18"/>
                <c:pt idx="1">
                  <c:v>59</c:v>
                </c:pt>
                <c:pt idx="2">
                  <c:v>88</c:v>
                </c:pt>
                <c:pt idx="5">
                  <c:v>56</c:v>
                </c:pt>
                <c:pt idx="6">
                  <c:v>71</c:v>
                </c:pt>
                <c:pt idx="7">
                  <c:v>62</c:v>
                </c:pt>
                <c:pt idx="9">
                  <c:v>76</c:v>
                </c:pt>
                <c:pt idx="11">
                  <c:v>63</c:v>
                </c:pt>
                <c:pt idx="13">
                  <c:v>68</c:v>
                </c:pt>
                <c:pt idx="14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A0-4C50-83F4-84DFAEA180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7904000"/>
        <c:axId val="104112128"/>
      </c:barChart>
      <c:catAx>
        <c:axId val="107904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s-419"/>
          </a:p>
        </c:txPr>
        <c:crossAx val="104112128"/>
        <c:crosses val="autoZero"/>
        <c:auto val="1"/>
        <c:lblAlgn val="ctr"/>
        <c:lblOffset val="100"/>
        <c:noMultiLvlLbl val="0"/>
      </c:catAx>
      <c:valAx>
        <c:axId val="104112128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en-US" sz="1400" b="0" dirty="0"/>
                  <a:t>Coverage (%)</a:t>
                </a:r>
              </a:p>
            </c:rich>
          </c:tx>
          <c:layout>
            <c:manualLayout>
              <c:xMode val="edge"/>
              <c:yMode val="edge"/>
              <c:x val="1.932367149758454E-2"/>
              <c:y val="0.3551245616865433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s-419"/>
          </a:p>
        </c:txPr>
        <c:crossAx val="107904000"/>
        <c:crosses val="autoZero"/>
        <c:crossBetween val="between"/>
        <c:majorUnit val="20"/>
        <c:minorUnit val="10"/>
      </c:valAx>
    </c:plotArea>
    <c:legend>
      <c:legendPos val="b"/>
      <c:overlay val="0"/>
      <c:txPr>
        <a:bodyPr/>
        <a:lstStyle/>
        <a:p>
          <a:pPr>
            <a:defRPr sz="1400"/>
          </a:pPr>
          <a:endParaRPr lang="es-419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419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988407699037624E-2"/>
          <c:y val="5.1400554097404488E-2"/>
          <c:w val="0.87088276465441805"/>
          <c:h val="0.7467322834645674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'Figure 2'!$E$2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multiLvlStrRef>
              <c:f>'Figure 2'!$A$3:$C$52</c:f>
              <c:multiLvlStrCache>
                <c:ptCount val="50"/>
                <c:lvl>
                  <c:pt idx="0">
                    <c:v>2</c:v>
                  </c:pt>
                  <c:pt idx="1">
                    <c:v>3</c:v>
                  </c:pt>
                  <c:pt idx="2">
                    <c:v>4</c:v>
                  </c:pt>
                  <c:pt idx="3">
                    <c:v>5</c:v>
                  </c:pt>
                  <c:pt idx="4">
                    <c:v>6</c:v>
                  </c:pt>
                  <c:pt idx="5">
                    <c:v>7</c:v>
                  </c:pt>
                  <c:pt idx="6">
                    <c:v>8</c:v>
                  </c:pt>
                  <c:pt idx="7">
                    <c:v>9</c:v>
                  </c:pt>
                  <c:pt idx="8">
                    <c:v>10</c:v>
                  </c:pt>
                  <c:pt idx="9">
                    <c:v>11</c:v>
                  </c:pt>
                  <c:pt idx="10">
                    <c:v>12</c:v>
                  </c:pt>
                  <c:pt idx="11">
                    <c:v>13</c:v>
                  </c:pt>
                  <c:pt idx="12">
                    <c:v>14</c:v>
                  </c:pt>
                  <c:pt idx="13">
                    <c:v>15</c:v>
                  </c:pt>
                  <c:pt idx="14">
                    <c:v>16</c:v>
                  </c:pt>
                  <c:pt idx="15">
                    <c:v>17</c:v>
                  </c:pt>
                  <c:pt idx="16">
                    <c:v>18</c:v>
                  </c:pt>
                  <c:pt idx="17">
                    <c:v>19</c:v>
                  </c:pt>
                  <c:pt idx="18">
                    <c:v>20</c:v>
                  </c:pt>
                  <c:pt idx="19">
                    <c:v>21</c:v>
                  </c:pt>
                  <c:pt idx="20">
                    <c:v>22</c:v>
                  </c:pt>
                  <c:pt idx="21">
                    <c:v>23</c:v>
                  </c:pt>
                  <c:pt idx="22">
                    <c:v>24</c:v>
                  </c:pt>
                  <c:pt idx="23">
                    <c:v>25</c:v>
                  </c:pt>
                  <c:pt idx="24">
                    <c:v>26</c:v>
                  </c:pt>
                  <c:pt idx="25">
                    <c:v>27</c:v>
                  </c:pt>
                  <c:pt idx="26">
                    <c:v>28</c:v>
                  </c:pt>
                  <c:pt idx="27">
                    <c:v>29</c:v>
                  </c:pt>
                  <c:pt idx="28">
                    <c:v>30</c:v>
                  </c:pt>
                  <c:pt idx="29">
                    <c:v>31</c:v>
                  </c:pt>
                  <c:pt idx="30">
                    <c:v>32</c:v>
                  </c:pt>
                  <c:pt idx="31">
                    <c:v>33</c:v>
                  </c:pt>
                  <c:pt idx="32">
                    <c:v>34</c:v>
                  </c:pt>
                  <c:pt idx="33">
                    <c:v>35</c:v>
                  </c:pt>
                  <c:pt idx="34">
                    <c:v>36</c:v>
                  </c:pt>
                  <c:pt idx="35">
                    <c:v>37</c:v>
                  </c:pt>
                  <c:pt idx="36">
                    <c:v>38</c:v>
                  </c:pt>
                  <c:pt idx="37">
                    <c:v>39</c:v>
                  </c:pt>
                  <c:pt idx="38">
                    <c:v>40</c:v>
                  </c:pt>
                  <c:pt idx="39">
                    <c:v>41</c:v>
                  </c:pt>
                  <c:pt idx="40">
                    <c:v>42</c:v>
                  </c:pt>
                  <c:pt idx="41">
                    <c:v>43</c:v>
                  </c:pt>
                  <c:pt idx="42">
                    <c:v>44</c:v>
                  </c:pt>
                  <c:pt idx="43">
                    <c:v>45</c:v>
                  </c:pt>
                  <c:pt idx="44">
                    <c:v>46</c:v>
                  </c:pt>
                  <c:pt idx="45">
                    <c:v>47</c:v>
                  </c:pt>
                  <c:pt idx="46">
                    <c:v>48</c:v>
                  </c:pt>
                  <c:pt idx="47">
                    <c:v>49</c:v>
                  </c:pt>
                  <c:pt idx="48">
                    <c:v>50</c:v>
                  </c:pt>
                  <c:pt idx="49">
                    <c:v>51</c:v>
                  </c:pt>
                </c:lvl>
                <c:lvl>
                  <c:pt idx="0">
                    <c:v>Jan</c:v>
                  </c:pt>
                  <c:pt idx="4">
                    <c:v>Feb</c:v>
                  </c:pt>
                  <c:pt idx="8">
                    <c:v>Mar</c:v>
                  </c:pt>
                  <c:pt idx="12">
                    <c:v>Apr</c:v>
                  </c:pt>
                  <c:pt idx="17">
                    <c:v>May</c:v>
                  </c:pt>
                  <c:pt idx="21">
                    <c:v>Jun</c:v>
                  </c:pt>
                  <c:pt idx="25">
                    <c:v>Jul</c:v>
                  </c:pt>
                  <c:pt idx="30">
                    <c:v>Aug</c:v>
                  </c:pt>
                  <c:pt idx="34">
                    <c:v>Sep</c:v>
                  </c:pt>
                  <c:pt idx="39">
                    <c:v>Oct</c:v>
                  </c:pt>
                  <c:pt idx="43">
                    <c:v>Nov</c:v>
                  </c:pt>
                  <c:pt idx="47">
                    <c:v>Dec</c:v>
                  </c:pt>
                </c:lvl>
                <c:lvl>
                  <c:pt idx="0">
                    <c:v>2013</c:v>
                  </c:pt>
                </c:lvl>
              </c:multiLvlStrCache>
            </c:multiLvlStrRef>
          </c:cat>
          <c:val>
            <c:numRef>
              <c:f>'Figure 2'!$E$3:$E$52</c:f>
              <c:numCache>
                <c:formatCode>General</c:formatCode>
                <c:ptCount val="50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16</c:v>
                </c:pt>
                <c:pt idx="15">
                  <c:v>7</c:v>
                </c:pt>
                <c:pt idx="16">
                  <c:v>23</c:v>
                </c:pt>
                <c:pt idx="17">
                  <c:v>23</c:v>
                </c:pt>
                <c:pt idx="18">
                  <c:v>18</c:v>
                </c:pt>
                <c:pt idx="19">
                  <c:v>42</c:v>
                </c:pt>
                <c:pt idx="20">
                  <c:v>53</c:v>
                </c:pt>
                <c:pt idx="21">
                  <c:v>59</c:v>
                </c:pt>
                <c:pt idx="22">
                  <c:v>82</c:v>
                </c:pt>
                <c:pt idx="23">
                  <c:v>85</c:v>
                </c:pt>
                <c:pt idx="24">
                  <c:v>95</c:v>
                </c:pt>
                <c:pt idx="25">
                  <c:v>97</c:v>
                </c:pt>
                <c:pt idx="26">
                  <c:v>89</c:v>
                </c:pt>
                <c:pt idx="27">
                  <c:v>104</c:v>
                </c:pt>
                <c:pt idx="28">
                  <c:v>76</c:v>
                </c:pt>
                <c:pt idx="29">
                  <c:v>77</c:v>
                </c:pt>
                <c:pt idx="30">
                  <c:v>68</c:v>
                </c:pt>
                <c:pt idx="31">
                  <c:v>54</c:v>
                </c:pt>
                <c:pt idx="32">
                  <c:v>54</c:v>
                </c:pt>
                <c:pt idx="33">
                  <c:v>38</c:v>
                </c:pt>
                <c:pt idx="34">
                  <c:v>32</c:v>
                </c:pt>
                <c:pt idx="35">
                  <c:v>25</c:v>
                </c:pt>
                <c:pt idx="36">
                  <c:v>34</c:v>
                </c:pt>
                <c:pt idx="37">
                  <c:v>26</c:v>
                </c:pt>
                <c:pt idx="38">
                  <c:v>40</c:v>
                </c:pt>
                <c:pt idx="39">
                  <c:v>28</c:v>
                </c:pt>
                <c:pt idx="40">
                  <c:v>15</c:v>
                </c:pt>
                <c:pt idx="41">
                  <c:v>13</c:v>
                </c:pt>
                <c:pt idx="42">
                  <c:v>9</c:v>
                </c:pt>
                <c:pt idx="43">
                  <c:v>10</c:v>
                </c:pt>
                <c:pt idx="44">
                  <c:v>11</c:v>
                </c:pt>
                <c:pt idx="45">
                  <c:v>8</c:v>
                </c:pt>
                <c:pt idx="46">
                  <c:v>8</c:v>
                </c:pt>
                <c:pt idx="47">
                  <c:v>8</c:v>
                </c:pt>
                <c:pt idx="48">
                  <c:v>5</c:v>
                </c:pt>
                <c:pt idx="4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F8-4300-8A15-373400E76434}"/>
            </c:ext>
          </c:extLst>
        </c:ser>
        <c:ser>
          <c:idx val="2"/>
          <c:order val="1"/>
          <c:tx>
            <c:strRef>
              <c:f>'Figure 2'!$D$2</c:f>
              <c:strCache>
                <c:ptCount val="1"/>
                <c:pt idx="0">
                  <c:v>case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</c:spPr>
          <c:invertIfNegative val="0"/>
          <c:cat>
            <c:multiLvlStrRef>
              <c:f>'Figure 2'!$A$3:$C$52</c:f>
              <c:multiLvlStrCache>
                <c:ptCount val="50"/>
                <c:lvl>
                  <c:pt idx="0">
                    <c:v>2</c:v>
                  </c:pt>
                  <c:pt idx="1">
                    <c:v>3</c:v>
                  </c:pt>
                  <c:pt idx="2">
                    <c:v>4</c:v>
                  </c:pt>
                  <c:pt idx="3">
                    <c:v>5</c:v>
                  </c:pt>
                  <c:pt idx="4">
                    <c:v>6</c:v>
                  </c:pt>
                  <c:pt idx="5">
                    <c:v>7</c:v>
                  </c:pt>
                  <c:pt idx="6">
                    <c:v>8</c:v>
                  </c:pt>
                  <c:pt idx="7">
                    <c:v>9</c:v>
                  </c:pt>
                  <c:pt idx="8">
                    <c:v>10</c:v>
                  </c:pt>
                  <c:pt idx="9">
                    <c:v>11</c:v>
                  </c:pt>
                  <c:pt idx="10">
                    <c:v>12</c:v>
                  </c:pt>
                  <c:pt idx="11">
                    <c:v>13</c:v>
                  </c:pt>
                  <c:pt idx="12">
                    <c:v>14</c:v>
                  </c:pt>
                  <c:pt idx="13">
                    <c:v>15</c:v>
                  </c:pt>
                  <c:pt idx="14">
                    <c:v>16</c:v>
                  </c:pt>
                  <c:pt idx="15">
                    <c:v>17</c:v>
                  </c:pt>
                  <c:pt idx="16">
                    <c:v>18</c:v>
                  </c:pt>
                  <c:pt idx="17">
                    <c:v>19</c:v>
                  </c:pt>
                  <c:pt idx="18">
                    <c:v>20</c:v>
                  </c:pt>
                  <c:pt idx="19">
                    <c:v>21</c:v>
                  </c:pt>
                  <c:pt idx="20">
                    <c:v>22</c:v>
                  </c:pt>
                  <c:pt idx="21">
                    <c:v>23</c:v>
                  </c:pt>
                  <c:pt idx="22">
                    <c:v>24</c:v>
                  </c:pt>
                  <c:pt idx="23">
                    <c:v>25</c:v>
                  </c:pt>
                  <c:pt idx="24">
                    <c:v>26</c:v>
                  </c:pt>
                  <c:pt idx="25">
                    <c:v>27</c:v>
                  </c:pt>
                  <c:pt idx="26">
                    <c:v>28</c:v>
                  </c:pt>
                  <c:pt idx="27">
                    <c:v>29</c:v>
                  </c:pt>
                  <c:pt idx="28">
                    <c:v>30</c:v>
                  </c:pt>
                  <c:pt idx="29">
                    <c:v>31</c:v>
                  </c:pt>
                  <c:pt idx="30">
                    <c:v>32</c:v>
                  </c:pt>
                  <c:pt idx="31">
                    <c:v>33</c:v>
                  </c:pt>
                  <c:pt idx="32">
                    <c:v>34</c:v>
                  </c:pt>
                  <c:pt idx="33">
                    <c:v>35</c:v>
                  </c:pt>
                  <c:pt idx="34">
                    <c:v>36</c:v>
                  </c:pt>
                  <c:pt idx="35">
                    <c:v>37</c:v>
                  </c:pt>
                  <c:pt idx="36">
                    <c:v>38</c:v>
                  </c:pt>
                  <c:pt idx="37">
                    <c:v>39</c:v>
                  </c:pt>
                  <c:pt idx="38">
                    <c:v>40</c:v>
                  </c:pt>
                  <c:pt idx="39">
                    <c:v>41</c:v>
                  </c:pt>
                  <c:pt idx="40">
                    <c:v>42</c:v>
                  </c:pt>
                  <c:pt idx="41">
                    <c:v>43</c:v>
                  </c:pt>
                  <c:pt idx="42">
                    <c:v>44</c:v>
                  </c:pt>
                  <c:pt idx="43">
                    <c:v>45</c:v>
                  </c:pt>
                  <c:pt idx="44">
                    <c:v>46</c:v>
                  </c:pt>
                  <c:pt idx="45">
                    <c:v>47</c:v>
                  </c:pt>
                  <c:pt idx="46">
                    <c:v>48</c:v>
                  </c:pt>
                  <c:pt idx="47">
                    <c:v>49</c:v>
                  </c:pt>
                  <c:pt idx="48">
                    <c:v>50</c:v>
                  </c:pt>
                  <c:pt idx="49">
                    <c:v>51</c:v>
                  </c:pt>
                </c:lvl>
                <c:lvl>
                  <c:pt idx="0">
                    <c:v>Jan</c:v>
                  </c:pt>
                  <c:pt idx="4">
                    <c:v>Feb</c:v>
                  </c:pt>
                  <c:pt idx="8">
                    <c:v>Mar</c:v>
                  </c:pt>
                  <c:pt idx="12">
                    <c:v>Apr</c:v>
                  </c:pt>
                  <c:pt idx="17">
                    <c:v>May</c:v>
                  </c:pt>
                  <c:pt idx="21">
                    <c:v>Jun</c:v>
                  </c:pt>
                  <c:pt idx="25">
                    <c:v>Jul</c:v>
                  </c:pt>
                  <c:pt idx="30">
                    <c:v>Aug</c:v>
                  </c:pt>
                  <c:pt idx="34">
                    <c:v>Sep</c:v>
                  </c:pt>
                  <c:pt idx="39">
                    <c:v>Oct</c:v>
                  </c:pt>
                  <c:pt idx="43">
                    <c:v>Nov</c:v>
                  </c:pt>
                  <c:pt idx="47">
                    <c:v>Dec</c:v>
                  </c:pt>
                </c:lvl>
                <c:lvl>
                  <c:pt idx="0">
                    <c:v>2013</c:v>
                  </c:pt>
                </c:lvl>
              </c:multiLvlStrCache>
            </c:multiLvlStrRef>
          </c:cat>
          <c:val>
            <c:numRef>
              <c:f>'Figure 2'!$D$3:$D$52</c:f>
              <c:numCache>
                <c:formatCode>General</c:formatCode>
                <c:ptCount val="50"/>
                <c:pt idx="0">
                  <c:v>1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1</c:v>
                </c:pt>
                <c:pt idx="16">
                  <c:v>5</c:v>
                </c:pt>
                <c:pt idx="17">
                  <c:v>6</c:v>
                </c:pt>
                <c:pt idx="18">
                  <c:v>4</c:v>
                </c:pt>
                <c:pt idx="19">
                  <c:v>16</c:v>
                </c:pt>
                <c:pt idx="20">
                  <c:v>31</c:v>
                </c:pt>
                <c:pt idx="21">
                  <c:v>33</c:v>
                </c:pt>
                <c:pt idx="22">
                  <c:v>50</c:v>
                </c:pt>
                <c:pt idx="23">
                  <c:v>44</c:v>
                </c:pt>
                <c:pt idx="24">
                  <c:v>37</c:v>
                </c:pt>
                <c:pt idx="25">
                  <c:v>38</c:v>
                </c:pt>
                <c:pt idx="26">
                  <c:v>40</c:v>
                </c:pt>
                <c:pt idx="27">
                  <c:v>38</c:v>
                </c:pt>
                <c:pt idx="28">
                  <c:v>36</c:v>
                </c:pt>
                <c:pt idx="29">
                  <c:v>27</c:v>
                </c:pt>
                <c:pt idx="30">
                  <c:v>20</c:v>
                </c:pt>
                <c:pt idx="31">
                  <c:v>15</c:v>
                </c:pt>
                <c:pt idx="32">
                  <c:v>8</c:v>
                </c:pt>
                <c:pt idx="33">
                  <c:v>12</c:v>
                </c:pt>
                <c:pt idx="34">
                  <c:v>9</c:v>
                </c:pt>
                <c:pt idx="35">
                  <c:v>5</c:v>
                </c:pt>
                <c:pt idx="36">
                  <c:v>6</c:v>
                </c:pt>
                <c:pt idx="37">
                  <c:v>13</c:v>
                </c:pt>
                <c:pt idx="38">
                  <c:v>7</c:v>
                </c:pt>
                <c:pt idx="39">
                  <c:v>6</c:v>
                </c:pt>
                <c:pt idx="40">
                  <c:v>3</c:v>
                </c:pt>
                <c:pt idx="41">
                  <c:v>3</c:v>
                </c:pt>
                <c:pt idx="42">
                  <c:v>6</c:v>
                </c:pt>
                <c:pt idx="43">
                  <c:v>0</c:v>
                </c:pt>
                <c:pt idx="44">
                  <c:v>0</c:v>
                </c:pt>
                <c:pt idx="45">
                  <c:v>2</c:v>
                </c:pt>
                <c:pt idx="46">
                  <c:v>1</c:v>
                </c:pt>
                <c:pt idx="47">
                  <c:v>1</c:v>
                </c:pt>
                <c:pt idx="48">
                  <c:v>3</c:v>
                </c:pt>
                <c:pt idx="4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F8-4300-8A15-373400E764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35653888"/>
        <c:axId val="110421120"/>
      </c:barChart>
      <c:lineChart>
        <c:grouping val="standard"/>
        <c:varyColors val="0"/>
        <c:ser>
          <c:idx val="4"/>
          <c:order val="2"/>
          <c:tx>
            <c:strRef>
              <c:f>'Figure 2'!$F$2</c:f>
              <c:strCache>
                <c:ptCount val="1"/>
                <c:pt idx="0">
                  <c:v>vaccinees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cat>
            <c:multiLvlStrRef>
              <c:f>'Figure 2'!$A$3:$C$52</c:f>
              <c:multiLvlStrCache>
                <c:ptCount val="50"/>
                <c:lvl>
                  <c:pt idx="0">
                    <c:v>2</c:v>
                  </c:pt>
                  <c:pt idx="1">
                    <c:v>3</c:v>
                  </c:pt>
                  <c:pt idx="2">
                    <c:v>4</c:v>
                  </c:pt>
                  <c:pt idx="3">
                    <c:v>5</c:v>
                  </c:pt>
                  <c:pt idx="4">
                    <c:v>6</c:v>
                  </c:pt>
                  <c:pt idx="5">
                    <c:v>7</c:v>
                  </c:pt>
                  <c:pt idx="6">
                    <c:v>8</c:v>
                  </c:pt>
                  <c:pt idx="7">
                    <c:v>9</c:v>
                  </c:pt>
                  <c:pt idx="8">
                    <c:v>10</c:v>
                  </c:pt>
                  <c:pt idx="9">
                    <c:v>11</c:v>
                  </c:pt>
                  <c:pt idx="10">
                    <c:v>12</c:v>
                  </c:pt>
                  <c:pt idx="11">
                    <c:v>13</c:v>
                  </c:pt>
                  <c:pt idx="12">
                    <c:v>14</c:v>
                  </c:pt>
                  <c:pt idx="13">
                    <c:v>15</c:v>
                  </c:pt>
                  <c:pt idx="14">
                    <c:v>16</c:v>
                  </c:pt>
                  <c:pt idx="15">
                    <c:v>17</c:v>
                  </c:pt>
                  <c:pt idx="16">
                    <c:v>18</c:v>
                  </c:pt>
                  <c:pt idx="17">
                    <c:v>19</c:v>
                  </c:pt>
                  <c:pt idx="18">
                    <c:v>20</c:v>
                  </c:pt>
                  <c:pt idx="19">
                    <c:v>21</c:v>
                  </c:pt>
                  <c:pt idx="20">
                    <c:v>22</c:v>
                  </c:pt>
                  <c:pt idx="21">
                    <c:v>23</c:v>
                  </c:pt>
                  <c:pt idx="22">
                    <c:v>24</c:v>
                  </c:pt>
                  <c:pt idx="23">
                    <c:v>25</c:v>
                  </c:pt>
                  <c:pt idx="24">
                    <c:v>26</c:v>
                  </c:pt>
                  <c:pt idx="25">
                    <c:v>27</c:v>
                  </c:pt>
                  <c:pt idx="26">
                    <c:v>28</c:v>
                  </c:pt>
                  <c:pt idx="27">
                    <c:v>29</c:v>
                  </c:pt>
                  <c:pt idx="28">
                    <c:v>30</c:v>
                  </c:pt>
                  <c:pt idx="29">
                    <c:v>31</c:v>
                  </c:pt>
                  <c:pt idx="30">
                    <c:v>32</c:v>
                  </c:pt>
                  <c:pt idx="31">
                    <c:v>33</c:v>
                  </c:pt>
                  <c:pt idx="32">
                    <c:v>34</c:v>
                  </c:pt>
                  <c:pt idx="33">
                    <c:v>35</c:v>
                  </c:pt>
                  <c:pt idx="34">
                    <c:v>36</c:v>
                  </c:pt>
                  <c:pt idx="35">
                    <c:v>37</c:v>
                  </c:pt>
                  <c:pt idx="36">
                    <c:v>38</c:v>
                  </c:pt>
                  <c:pt idx="37">
                    <c:v>39</c:v>
                  </c:pt>
                  <c:pt idx="38">
                    <c:v>40</c:v>
                  </c:pt>
                  <c:pt idx="39">
                    <c:v>41</c:v>
                  </c:pt>
                  <c:pt idx="40">
                    <c:v>42</c:v>
                  </c:pt>
                  <c:pt idx="41">
                    <c:v>43</c:v>
                  </c:pt>
                  <c:pt idx="42">
                    <c:v>44</c:v>
                  </c:pt>
                  <c:pt idx="43">
                    <c:v>45</c:v>
                  </c:pt>
                  <c:pt idx="44">
                    <c:v>46</c:v>
                  </c:pt>
                  <c:pt idx="45">
                    <c:v>47</c:v>
                  </c:pt>
                  <c:pt idx="46">
                    <c:v>48</c:v>
                  </c:pt>
                  <c:pt idx="47">
                    <c:v>49</c:v>
                  </c:pt>
                  <c:pt idx="48">
                    <c:v>50</c:v>
                  </c:pt>
                  <c:pt idx="49">
                    <c:v>51</c:v>
                  </c:pt>
                </c:lvl>
                <c:lvl>
                  <c:pt idx="0">
                    <c:v>Jan</c:v>
                  </c:pt>
                  <c:pt idx="4">
                    <c:v>Feb</c:v>
                  </c:pt>
                  <c:pt idx="8">
                    <c:v>Mar</c:v>
                  </c:pt>
                  <c:pt idx="12">
                    <c:v>Apr</c:v>
                  </c:pt>
                  <c:pt idx="17">
                    <c:v>May</c:v>
                  </c:pt>
                  <c:pt idx="21">
                    <c:v>Jun</c:v>
                  </c:pt>
                  <c:pt idx="25">
                    <c:v>Jul</c:v>
                  </c:pt>
                  <c:pt idx="30">
                    <c:v>Aug</c:v>
                  </c:pt>
                  <c:pt idx="34">
                    <c:v>Sep</c:v>
                  </c:pt>
                  <c:pt idx="39">
                    <c:v>Oct</c:v>
                  </c:pt>
                  <c:pt idx="43">
                    <c:v>Nov</c:v>
                  </c:pt>
                  <c:pt idx="47">
                    <c:v>Dec</c:v>
                  </c:pt>
                </c:lvl>
                <c:lvl>
                  <c:pt idx="0">
                    <c:v>2013</c:v>
                  </c:pt>
                </c:lvl>
              </c:multiLvlStrCache>
            </c:multiLvlStrRef>
          </c:cat>
          <c:val>
            <c:numRef>
              <c:f>'Figure 2'!$F$3:$F$52</c:f>
              <c:numCache>
                <c:formatCode>General</c:formatCode>
                <c:ptCount val="50"/>
                <c:pt idx="0">
                  <c:v>1</c:v>
                </c:pt>
                <c:pt idx="1">
                  <c:v>2</c:v>
                </c:pt>
                <c:pt idx="2">
                  <c:v>0</c:v>
                </c:pt>
                <c:pt idx="3">
                  <c:v>2</c:v>
                </c:pt>
                <c:pt idx="4">
                  <c:v>1</c:v>
                </c:pt>
                <c:pt idx="5">
                  <c:v>0</c:v>
                </c:pt>
                <c:pt idx="6">
                  <c:v>2</c:v>
                </c:pt>
                <c:pt idx="7">
                  <c:v>1</c:v>
                </c:pt>
                <c:pt idx="8">
                  <c:v>6</c:v>
                </c:pt>
                <c:pt idx="9">
                  <c:v>6</c:v>
                </c:pt>
                <c:pt idx="10">
                  <c:v>73</c:v>
                </c:pt>
                <c:pt idx="11">
                  <c:v>61</c:v>
                </c:pt>
                <c:pt idx="12">
                  <c:v>73</c:v>
                </c:pt>
                <c:pt idx="13">
                  <c:v>52</c:v>
                </c:pt>
                <c:pt idx="14">
                  <c:v>150</c:v>
                </c:pt>
                <c:pt idx="15">
                  <c:v>78</c:v>
                </c:pt>
                <c:pt idx="16">
                  <c:v>92</c:v>
                </c:pt>
                <c:pt idx="17">
                  <c:v>63</c:v>
                </c:pt>
                <c:pt idx="18">
                  <c:v>48</c:v>
                </c:pt>
                <c:pt idx="19">
                  <c:v>33</c:v>
                </c:pt>
                <c:pt idx="20">
                  <c:v>32</c:v>
                </c:pt>
                <c:pt idx="21">
                  <c:v>21</c:v>
                </c:pt>
                <c:pt idx="22">
                  <c:v>24</c:v>
                </c:pt>
                <c:pt idx="23">
                  <c:v>15</c:v>
                </c:pt>
                <c:pt idx="24">
                  <c:v>15</c:v>
                </c:pt>
                <c:pt idx="25">
                  <c:v>12</c:v>
                </c:pt>
                <c:pt idx="26">
                  <c:v>8</c:v>
                </c:pt>
                <c:pt idx="27">
                  <c:v>5</c:v>
                </c:pt>
                <c:pt idx="28">
                  <c:v>7</c:v>
                </c:pt>
                <c:pt idx="29">
                  <c:v>3</c:v>
                </c:pt>
                <c:pt idx="30">
                  <c:v>5</c:v>
                </c:pt>
                <c:pt idx="31">
                  <c:v>3</c:v>
                </c:pt>
                <c:pt idx="32">
                  <c:v>1</c:v>
                </c:pt>
                <c:pt idx="33">
                  <c:v>0</c:v>
                </c:pt>
                <c:pt idx="34">
                  <c:v>1</c:v>
                </c:pt>
                <c:pt idx="35">
                  <c:v>0</c:v>
                </c:pt>
                <c:pt idx="36">
                  <c:v>2</c:v>
                </c:pt>
                <c:pt idx="37">
                  <c:v>0</c:v>
                </c:pt>
                <c:pt idx="38">
                  <c:v>0</c:v>
                </c:pt>
                <c:pt idx="39">
                  <c:v>1</c:v>
                </c:pt>
                <c:pt idx="40">
                  <c:v>1</c:v>
                </c:pt>
                <c:pt idx="41">
                  <c:v>0</c:v>
                </c:pt>
                <c:pt idx="42">
                  <c:v>0</c:v>
                </c:pt>
                <c:pt idx="43">
                  <c:v>1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8F8-4300-8A15-373400E764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653888"/>
        <c:axId val="110421120"/>
      </c:lineChart>
      <c:catAx>
        <c:axId val="1356538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ISO week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s-419"/>
          </a:p>
        </c:txPr>
        <c:crossAx val="110421120"/>
        <c:crosses val="autoZero"/>
        <c:auto val="1"/>
        <c:lblAlgn val="ctr"/>
        <c:lblOffset val="100"/>
        <c:noMultiLvlLbl val="0"/>
      </c:catAx>
      <c:valAx>
        <c:axId val="11042112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</a:t>
                </a:r>
                <a:r>
                  <a:rPr lang="en-US" baseline="0"/>
                  <a:t> </a:t>
                </a:r>
                <a:r>
                  <a:rPr lang="en-US"/>
                  <a:t>of cases, controls and vaccinees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356538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994507630990563"/>
          <c:y val="0.12571741032370953"/>
          <c:w val="0.11152046783625738"/>
          <c:h val="0.12579415710708089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8CE443-3523-4914-97B6-FC4400FD4D83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9542BB-2511-482A-8F88-6BAA7F4B7990}">
      <dgm:prSet custT="1"/>
      <dgm:spPr/>
      <dgm:t>
        <a:bodyPr/>
        <a:lstStyle/>
        <a:p>
          <a:pPr rtl="0"/>
          <a:r>
            <a:rPr lang="es-GT" sz="1800" dirty="0" err="1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Building</a:t>
          </a:r>
          <a:r>
            <a:rPr lang="es-GT" sz="1800" dirty="0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 </a:t>
          </a:r>
          <a:r>
            <a:rPr lang="es-GT" sz="1800" dirty="0" err="1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upon</a:t>
          </a:r>
          <a:r>
            <a:rPr lang="es-GT" sz="1800" dirty="0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 </a:t>
          </a:r>
          <a:r>
            <a:rPr lang="es-GT" sz="1800" dirty="0" err="1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the</a:t>
          </a:r>
          <a:r>
            <a:rPr lang="es-GT" sz="1800" dirty="0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 </a:t>
          </a:r>
          <a:r>
            <a:rPr lang="es-GT" sz="1800" dirty="0" err="1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existing</a:t>
          </a:r>
          <a:r>
            <a:rPr lang="es-GT" sz="1800" dirty="0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 regional SARI </a:t>
          </a:r>
          <a:r>
            <a:rPr lang="es-GT" sz="1800" dirty="0" err="1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surveillance</a:t>
          </a:r>
          <a:r>
            <a:rPr lang="es-GT" sz="1800" dirty="0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 </a:t>
          </a:r>
          <a:r>
            <a:rPr lang="es-GT" sz="1800" dirty="0" err="1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platform</a:t>
          </a:r>
          <a:r>
            <a:rPr lang="es-GT" sz="1800" dirty="0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.  </a:t>
          </a:r>
          <a:endParaRPr lang="en-US" sz="1800" b="1" dirty="0">
            <a:solidFill>
              <a:schemeClr val="bg1"/>
            </a:solidFill>
          </a:endParaRPr>
        </a:p>
      </dgm:t>
    </dgm:pt>
    <dgm:pt modelId="{30F6832F-525C-470F-9B42-1440BA42BEB0}" type="parTrans" cxnId="{70DCD911-8BA6-4DD6-890D-2D08854B5B1E}">
      <dgm:prSet/>
      <dgm:spPr/>
      <dgm:t>
        <a:bodyPr/>
        <a:lstStyle/>
        <a:p>
          <a:endParaRPr lang="en-US"/>
        </a:p>
      </dgm:t>
    </dgm:pt>
    <dgm:pt modelId="{C204416F-CF2E-412C-81FA-7AEF56185A47}" type="sibTrans" cxnId="{70DCD911-8BA6-4DD6-890D-2D08854B5B1E}">
      <dgm:prSet/>
      <dgm:spPr/>
      <dgm:t>
        <a:bodyPr/>
        <a:lstStyle/>
        <a:p>
          <a:endParaRPr lang="en-US"/>
        </a:p>
      </dgm:t>
    </dgm:pt>
    <dgm:pt modelId="{8301BBDE-5EA1-4020-9542-7D2A0C45D10C}">
      <dgm:prSet custT="1"/>
      <dgm:spPr/>
      <dgm:t>
        <a:bodyPr/>
        <a:lstStyle/>
        <a:p>
          <a:pPr rtl="0"/>
          <a:r>
            <a:rPr lang="es-GT" sz="1800" dirty="0" err="1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Using</a:t>
          </a:r>
          <a:r>
            <a:rPr lang="es-GT" sz="1800" dirty="0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 a </a:t>
          </a:r>
          <a:r>
            <a:rPr lang="es-GT" sz="1800" dirty="0" err="1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common</a:t>
          </a:r>
          <a:r>
            <a:rPr lang="es-GT" sz="1800" dirty="0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 </a:t>
          </a:r>
          <a:r>
            <a:rPr lang="es-GT" sz="1800" dirty="0" err="1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protocol</a:t>
          </a:r>
          <a:r>
            <a:rPr lang="es-GT" sz="1800" dirty="0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, case-control (test-</a:t>
          </a:r>
          <a:r>
            <a:rPr lang="es-GT" sz="1800" dirty="0" err="1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negative</a:t>
          </a:r>
          <a:r>
            <a:rPr lang="es-GT" sz="1800" dirty="0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 </a:t>
          </a:r>
          <a:r>
            <a:rPr lang="es-GT" sz="1800" dirty="0" err="1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design</a:t>
          </a:r>
          <a:r>
            <a:rPr lang="es-GT" sz="1800" dirty="0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).  </a:t>
          </a:r>
          <a:endParaRPr lang="en-US" sz="1800" b="1" dirty="0">
            <a:solidFill>
              <a:schemeClr val="bg1"/>
            </a:solidFill>
          </a:endParaRPr>
        </a:p>
      </dgm:t>
    </dgm:pt>
    <dgm:pt modelId="{F74AB65E-5F84-42D1-A920-E549C3714C64}" type="parTrans" cxnId="{26B66D97-ED4D-4F70-9E52-A56BB52D5252}">
      <dgm:prSet/>
      <dgm:spPr/>
      <dgm:t>
        <a:bodyPr/>
        <a:lstStyle/>
        <a:p>
          <a:endParaRPr lang="en-US"/>
        </a:p>
      </dgm:t>
    </dgm:pt>
    <dgm:pt modelId="{2C43183C-872A-4712-A224-F4AAA74A34F1}" type="sibTrans" cxnId="{26B66D97-ED4D-4F70-9E52-A56BB52D5252}">
      <dgm:prSet/>
      <dgm:spPr/>
      <dgm:t>
        <a:bodyPr/>
        <a:lstStyle/>
        <a:p>
          <a:endParaRPr lang="en-US"/>
        </a:p>
      </dgm:t>
    </dgm:pt>
    <dgm:pt modelId="{2A1C166A-304A-46F3-9889-640EB6DB5ADE}">
      <dgm:prSet custT="1"/>
      <dgm:spPr/>
      <dgm:t>
        <a:bodyPr/>
        <a:lstStyle/>
        <a:p>
          <a:pPr rtl="0"/>
          <a:r>
            <a:rPr lang="es-GT" sz="1800" dirty="0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RT-PCR </a:t>
          </a:r>
          <a:r>
            <a:rPr lang="es-GT" sz="1800" dirty="0" err="1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laboratory</a:t>
          </a:r>
          <a:r>
            <a:rPr lang="es-GT" sz="1800" dirty="0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 </a:t>
          </a:r>
          <a:r>
            <a:rPr lang="es-GT" sz="1800" dirty="0" err="1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confirmation</a:t>
          </a:r>
          <a:r>
            <a:rPr lang="es-GT" sz="1800" dirty="0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 </a:t>
          </a:r>
          <a:r>
            <a:rPr lang="es-GT" sz="1800" dirty="0" err="1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for</a:t>
          </a:r>
          <a:r>
            <a:rPr lang="es-GT" sz="1800" dirty="0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 influenza. </a:t>
          </a:r>
          <a:endParaRPr lang="en-US" sz="1800" b="1" dirty="0">
            <a:solidFill>
              <a:schemeClr val="bg1"/>
            </a:solidFill>
          </a:endParaRPr>
        </a:p>
      </dgm:t>
    </dgm:pt>
    <dgm:pt modelId="{02E8C6AE-EF44-4C60-8304-D33678ED7D44}" type="parTrans" cxnId="{6EFF51A0-6612-415C-95DB-CCF92DB4FE42}">
      <dgm:prSet/>
      <dgm:spPr/>
      <dgm:t>
        <a:bodyPr/>
        <a:lstStyle/>
        <a:p>
          <a:endParaRPr lang="en-US"/>
        </a:p>
      </dgm:t>
    </dgm:pt>
    <dgm:pt modelId="{63871D22-2369-4615-BE58-95CF1B8B6181}" type="sibTrans" cxnId="{6EFF51A0-6612-415C-95DB-CCF92DB4FE42}">
      <dgm:prSet/>
      <dgm:spPr/>
      <dgm:t>
        <a:bodyPr/>
        <a:lstStyle/>
        <a:p>
          <a:endParaRPr lang="en-US"/>
        </a:p>
      </dgm:t>
    </dgm:pt>
    <dgm:pt modelId="{174E778B-AD6C-464A-9049-91C908608260}">
      <dgm:prSet custT="1"/>
      <dgm:spPr/>
      <dgm:t>
        <a:bodyPr/>
        <a:lstStyle/>
        <a:p>
          <a:pPr rtl="0"/>
          <a:r>
            <a:rPr lang="es-GT" sz="1600" dirty="0" err="1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Multidisciplinary</a:t>
          </a:r>
          <a:r>
            <a:rPr lang="es-GT" sz="1600" dirty="0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 </a:t>
          </a:r>
          <a:r>
            <a:rPr lang="es-GT" sz="1600" dirty="0" err="1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efforts</a:t>
          </a:r>
          <a:r>
            <a:rPr lang="es-GT" sz="1600" dirty="0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 </a:t>
          </a:r>
          <a:r>
            <a:rPr lang="es-GT" sz="1600" dirty="0" err="1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integrating</a:t>
          </a:r>
          <a:r>
            <a:rPr lang="es-GT" sz="1600" dirty="0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 influenza </a:t>
          </a:r>
          <a:r>
            <a:rPr lang="es-GT" sz="1600" dirty="0" err="1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surveillance</a:t>
          </a:r>
          <a:r>
            <a:rPr lang="es-GT" sz="1600" dirty="0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 </a:t>
          </a:r>
          <a:r>
            <a:rPr lang="es-GT" sz="1600" dirty="0" err="1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teams</a:t>
          </a:r>
          <a:r>
            <a:rPr lang="es-GT" sz="1600" dirty="0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, </a:t>
          </a:r>
          <a:r>
            <a:rPr lang="es-GT" sz="1600" dirty="0" err="1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refence</a:t>
          </a:r>
          <a:r>
            <a:rPr lang="es-GT" sz="1600" dirty="0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 </a:t>
          </a:r>
          <a:r>
            <a:rPr lang="es-GT" sz="1600" dirty="0" err="1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laboratories</a:t>
          </a:r>
          <a:r>
            <a:rPr lang="es-GT" sz="1600" dirty="0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 and </a:t>
          </a:r>
          <a:r>
            <a:rPr lang="es-GT" sz="1600" dirty="0" err="1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immunization</a:t>
          </a:r>
          <a:r>
            <a:rPr lang="es-GT" sz="1600" dirty="0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 </a:t>
          </a:r>
          <a:r>
            <a:rPr lang="es-GT" sz="1600" dirty="0" err="1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programs</a:t>
          </a:r>
          <a:endParaRPr lang="en-US" sz="1600" dirty="0">
            <a:solidFill>
              <a:schemeClr val="bg1"/>
            </a:solidFill>
          </a:endParaRPr>
        </a:p>
      </dgm:t>
    </dgm:pt>
    <dgm:pt modelId="{081F8EE3-8EBC-4C26-8238-D0FF7C35F283}" type="parTrans" cxnId="{14243AD4-2908-4991-80B1-44B1A8B6804E}">
      <dgm:prSet/>
      <dgm:spPr/>
      <dgm:t>
        <a:bodyPr/>
        <a:lstStyle/>
        <a:p>
          <a:endParaRPr lang="en-US"/>
        </a:p>
      </dgm:t>
    </dgm:pt>
    <dgm:pt modelId="{F259F740-A2D5-4CD7-94DB-1A071AC52632}" type="sibTrans" cxnId="{14243AD4-2908-4991-80B1-44B1A8B6804E}">
      <dgm:prSet/>
      <dgm:spPr/>
      <dgm:t>
        <a:bodyPr/>
        <a:lstStyle/>
        <a:p>
          <a:endParaRPr lang="en-US"/>
        </a:p>
      </dgm:t>
    </dgm:pt>
    <dgm:pt modelId="{BBFDDADA-A043-4E2B-B3D4-C92016290158}" type="pres">
      <dgm:prSet presAssocID="{3E8CE443-3523-4914-97B6-FC4400FD4D83}" presName="Name0" presStyleCnt="0">
        <dgm:presLayoutVars>
          <dgm:dir/>
          <dgm:resizeHandles val="exact"/>
        </dgm:presLayoutVars>
      </dgm:prSet>
      <dgm:spPr/>
    </dgm:pt>
    <dgm:pt modelId="{40C55B11-A73D-4490-9856-DA369B52DA8B}" type="pres">
      <dgm:prSet presAssocID="{3E8CE443-3523-4914-97B6-FC4400FD4D83}" presName="fgShape" presStyleLbl="fgShp" presStyleIdx="0" presStyleCnt="1"/>
      <dgm:spPr/>
    </dgm:pt>
    <dgm:pt modelId="{82F9B364-3DAE-4720-99F1-357E9B1D1A7F}" type="pres">
      <dgm:prSet presAssocID="{3E8CE443-3523-4914-97B6-FC4400FD4D83}" presName="linComp" presStyleCnt="0"/>
      <dgm:spPr/>
    </dgm:pt>
    <dgm:pt modelId="{2C79089B-5A79-41AA-8126-E2F4FE2B24C7}" type="pres">
      <dgm:prSet presAssocID="{D69542BB-2511-482A-8F88-6BAA7F4B7990}" presName="compNode" presStyleCnt="0"/>
      <dgm:spPr/>
    </dgm:pt>
    <dgm:pt modelId="{3D6B2A0D-6AD2-42A9-94A7-591E5A65B5EC}" type="pres">
      <dgm:prSet presAssocID="{D69542BB-2511-482A-8F88-6BAA7F4B7990}" presName="bkgdShape" presStyleLbl="node1" presStyleIdx="0" presStyleCnt="4" custScaleY="82645"/>
      <dgm:spPr/>
    </dgm:pt>
    <dgm:pt modelId="{562D3F57-2052-430A-98A2-138D4BE5CE4E}" type="pres">
      <dgm:prSet presAssocID="{D69542BB-2511-482A-8F88-6BAA7F4B7990}" presName="nodeTx" presStyleLbl="node1" presStyleIdx="0" presStyleCnt="4">
        <dgm:presLayoutVars>
          <dgm:bulletEnabled val="1"/>
        </dgm:presLayoutVars>
      </dgm:prSet>
      <dgm:spPr/>
    </dgm:pt>
    <dgm:pt modelId="{CB607C68-7AB2-43CA-AAA0-04F28FD08F4E}" type="pres">
      <dgm:prSet presAssocID="{D69542BB-2511-482A-8F88-6BAA7F4B7990}" presName="invisiNode" presStyleLbl="node1" presStyleIdx="0" presStyleCnt="4"/>
      <dgm:spPr/>
    </dgm:pt>
    <dgm:pt modelId="{169DA74D-B647-4338-AB9E-E1E410107A96}" type="pres">
      <dgm:prSet presAssocID="{D69542BB-2511-482A-8F88-6BAA7F4B7990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BE20A83-B4D6-4B8E-9BB8-37C69378660F}" type="pres">
      <dgm:prSet presAssocID="{C204416F-CF2E-412C-81FA-7AEF56185A47}" presName="sibTrans" presStyleLbl="sibTrans2D1" presStyleIdx="0" presStyleCnt="0"/>
      <dgm:spPr/>
    </dgm:pt>
    <dgm:pt modelId="{3284C400-E756-4493-988E-F4B8A6168B70}" type="pres">
      <dgm:prSet presAssocID="{8301BBDE-5EA1-4020-9542-7D2A0C45D10C}" presName="compNode" presStyleCnt="0"/>
      <dgm:spPr/>
    </dgm:pt>
    <dgm:pt modelId="{F4E1A3DC-83FB-4E0D-AD6C-867461F0C67B}" type="pres">
      <dgm:prSet presAssocID="{8301BBDE-5EA1-4020-9542-7D2A0C45D10C}" presName="bkgdShape" presStyleLbl="node1" presStyleIdx="1" presStyleCnt="4" custScaleY="82645"/>
      <dgm:spPr/>
    </dgm:pt>
    <dgm:pt modelId="{AE882784-55F4-422B-BB5A-04689043BF43}" type="pres">
      <dgm:prSet presAssocID="{8301BBDE-5EA1-4020-9542-7D2A0C45D10C}" presName="nodeTx" presStyleLbl="node1" presStyleIdx="1" presStyleCnt="4">
        <dgm:presLayoutVars>
          <dgm:bulletEnabled val="1"/>
        </dgm:presLayoutVars>
      </dgm:prSet>
      <dgm:spPr/>
    </dgm:pt>
    <dgm:pt modelId="{E9B0C71A-B87B-452B-909A-4589621B2201}" type="pres">
      <dgm:prSet presAssocID="{8301BBDE-5EA1-4020-9542-7D2A0C45D10C}" presName="invisiNode" presStyleLbl="node1" presStyleIdx="1" presStyleCnt="4"/>
      <dgm:spPr/>
    </dgm:pt>
    <dgm:pt modelId="{6B3DB2C5-9755-4235-9FAF-BB43A46B1346}" type="pres">
      <dgm:prSet presAssocID="{8301BBDE-5EA1-4020-9542-7D2A0C45D10C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F9FF2C5-9514-4052-9956-6D45472BCF4B}" type="pres">
      <dgm:prSet presAssocID="{2C43183C-872A-4712-A224-F4AAA74A34F1}" presName="sibTrans" presStyleLbl="sibTrans2D1" presStyleIdx="0" presStyleCnt="0"/>
      <dgm:spPr/>
    </dgm:pt>
    <dgm:pt modelId="{AFF22126-6A79-4D22-B6C5-001DEEB2700E}" type="pres">
      <dgm:prSet presAssocID="{2A1C166A-304A-46F3-9889-640EB6DB5ADE}" presName="compNode" presStyleCnt="0"/>
      <dgm:spPr/>
    </dgm:pt>
    <dgm:pt modelId="{DA2F56A6-B09B-4258-A9C3-60BD5C58E064}" type="pres">
      <dgm:prSet presAssocID="{2A1C166A-304A-46F3-9889-640EB6DB5ADE}" presName="bkgdShape" presStyleLbl="node1" presStyleIdx="2" presStyleCnt="4" custScaleY="82645"/>
      <dgm:spPr/>
    </dgm:pt>
    <dgm:pt modelId="{F5883C77-C219-444F-8FED-E6CB3FFBDB91}" type="pres">
      <dgm:prSet presAssocID="{2A1C166A-304A-46F3-9889-640EB6DB5ADE}" presName="nodeTx" presStyleLbl="node1" presStyleIdx="2" presStyleCnt="4">
        <dgm:presLayoutVars>
          <dgm:bulletEnabled val="1"/>
        </dgm:presLayoutVars>
      </dgm:prSet>
      <dgm:spPr/>
    </dgm:pt>
    <dgm:pt modelId="{30C9DFEC-CC0C-49C8-8C05-B7510CD2FA00}" type="pres">
      <dgm:prSet presAssocID="{2A1C166A-304A-46F3-9889-640EB6DB5ADE}" presName="invisiNode" presStyleLbl="node1" presStyleIdx="2" presStyleCnt="4"/>
      <dgm:spPr/>
    </dgm:pt>
    <dgm:pt modelId="{7AC8A4E0-ADF4-44D8-9EFE-2FC1AA61FB04}" type="pres">
      <dgm:prSet presAssocID="{2A1C166A-304A-46F3-9889-640EB6DB5ADE}" presName="imagNode" presStyleLbl="fgImgPlace1" presStyleIdx="2" presStyleCnt="4"/>
      <dgm:spPr/>
    </dgm:pt>
    <dgm:pt modelId="{9A90E73B-53C1-4BAD-99DA-3CB6BDDDF44C}" type="pres">
      <dgm:prSet presAssocID="{63871D22-2369-4615-BE58-95CF1B8B6181}" presName="sibTrans" presStyleLbl="sibTrans2D1" presStyleIdx="0" presStyleCnt="0"/>
      <dgm:spPr/>
    </dgm:pt>
    <dgm:pt modelId="{E40B6A05-F79F-4242-82A0-962A8F7664AA}" type="pres">
      <dgm:prSet presAssocID="{174E778B-AD6C-464A-9049-91C908608260}" presName="compNode" presStyleCnt="0"/>
      <dgm:spPr/>
    </dgm:pt>
    <dgm:pt modelId="{CB512016-7D8C-4C21-859B-854B55FE8E7C}" type="pres">
      <dgm:prSet presAssocID="{174E778B-AD6C-464A-9049-91C908608260}" presName="bkgdShape" presStyleLbl="node1" presStyleIdx="3" presStyleCnt="4" custScaleY="82645"/>
      <dgm:spPr/>
    </dgm:pt>
    <dgm:pt modelId="{E294C7C5-6D59-4C42-8147-36E3996DC20D}" type="pres">
      <dgm:prSet presAssocID="{174E778B-AD6C-464A-9049-91C908608260}" presName="nodeTx" presStyleLbl="node1" presStyleIdx="3" presStyleCnt="4">
        <dgm:presLayoutVars>
          <dgm:bulletEnabled val="1"/>
        </dgm:presLayoutVars>
      </dgm:prSet>
      <dgm:spPr/>
    </dgm:pt>
    <dgm:pt modelId="{147F4554-DB90-4B65-8F8F-4E56D8F42590}" type="pres">
      <dgm:prSet presAssocID="{174E778B-AD6C-464A-9049-91C908608260}" presName="invisiNode" presStyleLbl="node1" presStyleIdx="3" presStyleCnt="4"/>
      <dgm:spPr/>
    </dgm:pt>
    <dgm:pt modelId="{F7C94DF7-C671-48DB-87AA-53FA07E755B4}" type="pres">
      <dgm:prSet presAssocID="{174E778B-AD6C-464A-9049-91C908608260}" presName="imagNode" presStyleLbl="fgImgPlace1" presStyleIdx="3" presStyleCnt="4"/>
      <dgm:spPr/>
    </dgm:pt>
  </dgm:ptLst>
  <dgm:cxnLst>
    <dgm:cxn modelId="{70DCD911-8BA6-4DD6-890D-2D08854B5B1E}" srcId="{3E8CE443-3523-4914-97B6-FC4400FD4D83}" destId="{D69542BB-2511-482A-8F88-6BAA7F4B7990}" srcOrd="0" destOrd="0" parTransId="{30F6832F-525C-470F-9B42-1440BA42BEB0}" sibTransId="{C204416F-CF2E-412C-81FA-7AEF56185A47}"/>
    <dgm:cxn modelId="{7A121B2C-7B20-4375-910B-EA73C667F8AF}" type="presOf" srcId="{D69542BB-2511-482A-8F88-6BAA7F4B7990}" destId="{3D6B2A0D-6AD2-42A9-94A7-591E5A65B5EC}" srcOrd="0" destOrd="0" presId="urn:microsoft.com/office/officeart/2005/8/layout/hList7"/>
    <dgm:cxn modelId="{14B2332D-06D0-4604-8BE1-E994D85D67DF}" type="presOf" srcId="{3E8CE443-3523-4914-97B6-FC4400FD4D83}" destId="{BBFDDADA-A043-4E2B-B3D4-C92016290158}" srcOrd="0" destOrd="0" presId="urn:microsoft.com/office/officeart/2005/8/layout/hList7"/>
    <dgm:cxn modelId="{1F739951-E9DC-4652-8437-9C6910839BE8}" type="presOf" srcId="{2A1C166A-304A-46F3-9889-640EB6DB5ADE}" destId="{DA2F56A6-B09B-4258-A9C3-60BD5C58E064}" srcOrd="0" destOrd="0" presId="urn:microsoft.com/office/officeart/2005/8/layout/hList7"/>
    <dgm:cxn modelId="{0761A87F-ACF0-46C7-93A2-46CBCFC87337}" type="presOf" srcId="{C204416F-CF2E-412C-81FA-7AEF56185A47}" destId="{3BE20A83-B4D6-4B8E-9BB8-37C69378660F}" srcOrd="0" destOrd="0" presId="urn:microsoft.com/office/officeart/2005/8/layout/hList7"/>
    <dgm:cxn modelId="{26B66D97-ED4D-4F70-9E52-A56BB52D5252}" srcId="{3E8CE443-3523-4914-97B6-FC4400FD4D83}" destId="{8301BBDE-5EA1-4020-9542-7D2A0C45D10C}" srcOrd="1" destOrd="0" parTransId="{F74AB65E-5F84-42D1-A920-E549C3714C64}" sibTransId="{2C43183C-872A-4712-A224-F4AAA74A34F1}"/>
    <dgm:cxn modelId="{F737189C-2A3E-4762-9251-CB0C5C108B6C}" type="presOf" srcId="{174E778B-AD6C-464A-9049-91C908608260}" destId="{E294C7C5-6D59-4C42-8147-36E3996DC20D}" srcOrd="1" destOrd="0" presId="urn:microsoft.com/office/officeart/2005/8/layout/hList7"/>
    <dgm:cxn modelId="{6EFF51A0-6612-415C-95DB-CCF92DB4FE42}" srcId="{3E8CE443-3523-4914-97B6-FC4400FD4D83}" destId="{2A1C166A-304A-46F3-9889-640EB6DB5ADE}" srcOrd="2" destOrd="0" parTransId="{02E8C6AE-EF44-4C60-8304-D33678ED7D44}" sibTransId="{63871D22-2369-4615-BE58-95CF1B8B6181}"/>
    <dgm:cxn modelId="{F73A26AB-DB43-4D6B-953C-7B5B776608F0}" type="presOf" srcId="{8301BBDE-5EA1-4020-9542-7D2A0C45D10C}" destId="{F4E1A3DC-83FB-4E0D-AD6C-867461F0C67B}" srcOrd="0" destOrd="0" presId="urn:microsoft.com/office/officeart/2005/8/layout/hList7"/>
    <dgm:cxn modelId="{F31D51AB-9A37-4917-AE10-552ECE49995F}" type="presOf" srcId="{D69542BB-2511-482A-8F88-6BAA7F4B7990}" destId="{562D3F57-2052-430A-98A2-138D4BE5CE4E}" srcOrd="1" destOrd="0" presId="urn:microsoft.com/office/officeart/2005/8/layout/hList7"/>
    <dgm:cxn modelId="{917D86AE-C654-472A-A9C8-F1AED3562488}" type="presOf" srcId="{63871D22-2369-4615-BE58-95CF1B8B6181}" destId="{9A90E73B-53C1-4BAD-99DA-3CB6BDDDF44C}" srcOrd="0" destOrd="0" presId="urn:microsoft.com/office/officeart/2005/8/layout/hList7"/>
    <dgm:cxn modelId="{198233BA-31F5-4586-A4A3-2A84E0E1B765}" type="presOf" srcId="{174E778B-AD6C-464A-9049-91C908608260}" destId="{CB512016-7D8C-4C21-859B-854B55FE8E7C}" srcOrd="0" destOrd="0" presId="urn:microsoft.com/office/officeart/2005/8/layout/hList7"/>
    <dgm:cxn modelId="{A7779EC9-B169-4EFE-A8D3-1F27FA8298A0}" type="presOf" srcId="{8301BBDE-5EA1-4020-9542-7D2A0C45D10C}" destId="{AE882784-55F4-422B-BB5A-04689043BF43}" srcOrd="1" destOrd="0" presId="urn:microsoft.com/office/officeart/2005/8/layout/hList7"/>
    <dgm:cxn modelId="{14243AD4-2908-4991-80B1-44B1A8B6804E}" srcId="{3E8CE443-3523-4914-97B6-FC4400FD4D83}" destId="{174E778B-AD6C-464A-9049-91C908608260}" srcOrd="3" destOrd="0" parTransId="{081F8EE3-8EBC-4C26-8238-D0FF7C35F283}" sibTransId="{F259F740-A2D5-4CD7-94DB-1A071AC52632}"/>
    <dgm:cxn modelId="{4BA5A2E8-39AC-42A5-865D-CC064237BBCF}" type="presOf" srcId="{2C43183C-872A-4712-A224-F4AAA74A34F1}" destId="{2F9FF2C5-9514-4052-9956-6D45472BCF4B}" srcOrd="0" destOrd="0" presId="urn:microsoft.com/office/officeart/2005/8/layout/hList7"/>
    <dgm:cxn modelId="{0625B8F9-D269-4E42-9E6B-D2BF52A6E08D}" type="presOf" srcId="{2A1C166A-304A-46F3-9889-640EB6DB5ADE}" destId="{F5883C77-C219-444F-8FED-E6CB3FFBDB91}" srcOrd="1" destOrd="0" presId="urn:microsoft.com/office/officeart/2005/8/layout/hList7"/>
    <dgm:cxn modelId="{A907853D-7A1A-4372-ABCD-140D31C5B37F}" type="presParOf" srcId="{BBFDDADA-A043-4E2B-B3D4-C92016290158}" destId="{40C55B11-A73D-4490-9856-DA369B52DA8B}" srcOrd="0" destOrd="0" presId="urn:microsoft.com/office/officeart/2005/8/layout/hList7"/>
    <dgm:cxn modelId="{F4EF11D6-A8B7-43C2-B3A5-012B3E8D7971}" type="presParOf" srcId="{BBFDDADA-A043-4E2B-B3D4-C92016290158}" destId="{82F9B364-3DAE-4720-99F1-357E9B1D1A7F}" srcOrd="1" destOrd="0" presId="urn:microsoft.com/office/officeart/2005/8/layout/hList7"/>
    <dgm:cxn modelId="{3B637081-3C05-4E5D-898F-178591FB1981}" type="presParOf" srcId="{82F9B364-3DAE-4720-99F1-357E9B1D1A7F}" destId="{2C79089B-5A79-41AA-8126-E2F4FE2B24C7}" srcOrd="0" destOrd="0" presId="urn:microsoft.com/office/officeart/2005/8/layout/hList7"/>
    <dgm:cxn modelId="{16EFFC63-8E4E-495C-9332-85462C67E720}" type="presParOf" srcId="{2C79089B-5A79-41AA-8126-E2F4FE2B24C7}" destId="{3D6B2A0D-6AD2-42A9-94A7-591E5A65B5EC}" srcOrd="0" destOrd="0" presId="urn:microsoft.com/office/officeart/2005/8/layout/hList7"/>
    <dgm:cxn modelId="{90F47010-273A-44AB-BCA9-923D3375A5F9}" type="presParOf" srcId="{2C79089B-5A79-41AA-8126-E2F4FE2B24C7}" destId="{562D3F57-2052-430A-98A2-138D4BE5CE4E}" srcOrd="1" destOrd="0" presId="urn:microsoft.com/office/officeart/2005/8/layout/hList7"/>
    <dgm:cxn modelId="{A662C722-C277-41CC-A038-646DD8252BE6}" type="presParOf" srcId="{2C79089B-5A79-41AA-8126-E2F4FE2B24C7}" destId="{CB607C68-7AB2-43CA-AAA0-04F28FD08F4E}" srcOrd="2" destOrd="0" presId="urn:microsoft.com/office/officeart/2005/8/layout/hList7"/>
    <dgm:cxn modelId="{D8DC9815-9BA5-4AF8-816B-C07B88820BE6}" type="presParOf" srcId="{2C79089B-5A79-41AA-8126-E2F4FE2B24C7}" destId="{169DA74D-B647-4338-AB9E-E1E410107A96}" srcOrd="3" destOrd="0" presId="urn:microsoft.com/office/officeart/2005/8/layout/hList7"/>
    <dgm:cxn modelId="{4C954568-BD2F-44E2-9B86-FE64DAB92FCA}" type="presParOf" srcId="{82F9B364-3DAE-4720-99F1-357E9B1D1A7F}" destId="{3BE20A83-B4D6-4B8E-9BB8-37C69378660F}" srcOrd="1" destOrd="0" presId="urn:microsoft.com/office/officeart/2005/8/layout/hList7"/>
    <dgm:cxn modelId="{6DFC52B1-8095-422E-AD16-51A70CC027CB}" type="presParOf" srcId="{82F9B364-3DAE-4720-99F1-357E9B1D1A7F}" destId="{3284C400-E756-4493-988E-F4B8A6168B70}" srcOrd="2" destOrd="0" presId="urn:microsoft.com/office/officeart/2005/8/layout/hList7"/>
    <dgm:cxn modelId="{EDEBBE04-C4D0-4058-9BBF-11820D88088E}" type="presParOf" srcId="{3284C400-E756-4493-988E-F4B8A6168B70}" destId="{F4E1A3DC-83FB-4E0D-AD6C-867461F0C67B}" srcOrd="0" destOrd="0" presId="urn:microsoft.com/office/officeart/2005/8/layout/hList7"/>
    <dgm:cxn modelId="{43CC73E1-916C-48EB-8DF9-357ABC500B12}" type="presParOf" srcId="{3284C400-E756-4493-988E-F4B8A6168B70}" destId="{AE882784-55F4-422B-BB5A-04689043BF43}" srcOrd="1" destOrd="0" presId="urn:microsoft.com/office/officeart/2005/8/layout/hList7"/>
    <dgm:cxn modelId="{AAC5B56D-B2CA-4290-BB5D-CBC10F856B8D}" type="presParOf" srcId="{3284C400-E756-4493-988E-F4B8A6168B70}" destId="{E9B0C71A-B87B-452B-909A-4589621B2201}" srcOrd="2" destOrd="0" presId="urn:microsoft.com/office/officeart/2005/8/layout/hList7"/>
    <dgm:cxn modelId="{A2848229-FD94-45B5-A28F-AA43829CA265}" type="presParOf" srcId="{3284C400-E756-4493-988E-F4B8A6168B70}" destId="{6B3DB2C5-9755-4235-9FAF-BB43A46B1346}" srcOrd="3" destOrd="0" presId="urn:microsoft.com/office/officeart/2005/8/layout/hList7"/>
    <dgm:cxn modelId="{E23A3C34-669A-49B6-96C7-CB491BA0965A}" type="presParOf" srcId="{82F9B364-3DAE-4720-99F1-357E9B1D1A7F}" destId="{2F9FF2C5-9514-4052-9956-6D45472BCF4B}" srcOrd="3" destOrd="0" presId="urn:microsoft.com/office/officeart/2005/8/layout/hList7"/>
    <dgm:cxn modelId="{51F5DD64-ABE4-4C7D-B4A8-630D3C8A4B2D}" type="presParOf" srcId="{82F9B364-3DAE-4720-99F1-357E9B1D1A7F}" destId="{AFF22126-6A79-4D22-B6C5-001DEEB2700E}" srcOrd="4" destOrd="0" presId="urn:microsoft.com/office/officeart/2005/8/layout/hList7"/>
    <dgm:cxn modelId="{C9774BB3-4036-4DB8-AD4F-E569D8DB0CC2}" type="presParOf" srcId="{AFF22126-6A79-4D22-B6C5-001DEEB2700E}" destId="{DA2F56A6-B09B-4258-A9C3-60BD5C58E064}" srcOrd="0" destOrd="0" presId="urn:microsoft.com/office/officeart/2005/8/layout/hList7"/>
    <dgm:cxn modelId="{E76AF96B-5E1F-4D1C-BF05-768FC7CAF8BD}" type="presParOf" srcId="{AFF22126-6A79-4D22-B6C5-001DEEB2700E}" destId="{F5883C77-C219-444F-8FED-E6CB3FFBDB91}" srcOrd="1" destOrd="0" presId="urn:microsoft.com/office/officeart/2005/8/layout/hList7"/>
    <dgm:cxn modelId="{C09A26BA-569E-411A-9EC3-D7DB15EE8357}" type="presParOf" srcId="{AFF22126-6A79-4D22-B6C5-001DEEB2700E}" destId="{30C9DFEC-CC0C-49C8-8C05-B7510CD2FA00}" srcOrd="2" destOrd="0" presId="urn:microsoft.com/office/officeart/2005/8/layout/hList7"/>
    <dgm:cxn modelId="{0BCA1224-E035-4ABF-AD12-D5097F6586A0}" type="presParOf" srcId="{AFF22126-6A79-4D22-B6C5-001DEEB2700E}" destId="{7AC8A4E0-ADF4-44D8-9EFE-2FC1AA61FB04}" srcOrd="3" destOrd="0" presId="urn:microsoft.com/office/officeart/2005/8/layout/hList7"/>
    <dgm:cxn modelId="{84980E67-DC92-4527-BDEF-B86213514D60}" type="presParOf" srcId="{82F9B364-3DAE-4720-99F1-357E9B1D1A7F}" destId="{9A90E73B-53C1-4BAD-99DA-3CB6BDDDF44C}" srcOrd="5" destOrd="0" presId="urn:microsoft.com/office/officeart/2005/8/layout/hList7"/>
    <dgm:cxn modelId="{5186E0C2-952E-4027-B087-EB6F83963791}" type="presParOf" srcId="{82F9B364-3DAE-4720-99F1-357E9B1D1A7F}" destId="{E40B6A05-F79F-4242-82A0-962A8F7664AA}" srcOrd="6" destOrd="0" presId="urn:microsoft.com/office/officeart/2005/8/layout/hList7"/>
    <dgm:cxn modelId="{2F136CC2-9818-4905-B63B-1336C1AD1EC0}" type="presParOf" srcId="{E40B6A05-F79F-4242-82A0-962A8F7664AA}" destId="{CB512016-7D8C-4C21-859B-854B55FE8E7C}" srcOrd="0" destOrd="0" presId="urn:microsoft.com/office/officeart/2005/8/layout/hList7"/>
    <dgm:cxn modelId="{028CF034-C3CA-4816-91D2-AA31EAAD26EC}" type="presParOf" srcId="{E40B6A05-F79F-4242-82A0-962A8F7664AA}" destId="{E294C7C5-6D59-4C42-8147-36E3996DC20D}" srcOrd="1" destOrd="0" presId="urn:microsoft.com/office/officeart/2005/8/layout/hList7"/>
    <dgm:cxn modelId="{76C1AF1D-7A48-442B-96A9-CB9F6DA1153D}" type="presParOf" srcId="{E40B6A05-F79F-4242-82A0-962A8F7664AA}" destId="{147F4554-DB90-4B65-8F8F-4E56D8F42590}" srcOrd="2" destOrd="0" presId="urn:microsoft.com/office/officeart/2005/8/layout/hList7"/>
    <dgm:cxn modelId="{9CAD6F6E-6800-4985-B7B4-E2F112299661}" type="presParOf" srcId="{E40B6A05-F79F-4242-82A0-962A8F7664AA}" destId="{F7C94DF7-C671-48DB-87AA-53FA07E755B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6B2A0D-6AD2-42A9-94A7-591E5A65B5EC}">
      <dsp:nvSpPr>
        <dsp:cNvPr id="0" name=""/>
        <dsp:cNvSpPr/>
      </dsp:nvSpPr>
      <dsp:spPr>
        <a:xfrm>
          <a:off x="1918" y="589110"/>
          <a:ext cx="2011188" cy="37404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800" kern="1200" dirty="0" err="1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Building</a:t>
          </a:r>
          <a:r>
            <a:rPr lang="es-GT" sz="1800" kern="1200" dirty="0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 </a:t>
          </a:r>
          <a:r>
            <a:rPr lang="es-GT" sz="1800" kern="1200" dirty="0" err="1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upon</a:t>
          </a:r>
          <a:r>
            <a:rPr lang="es-GT" sz="1800" kern="1200" dirty="0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 </a:t>
          </a:r>
          <a:r>
            <a:rPr lang="es-GT" sz="1800" kern="1200" dirty="0" err="1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the</a:t>
          </a:r>
          <a:r>
            <a:rPr lang="es-GT" sz="1800" kern="1200" dirty="0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 </a:t>
          </a:r>
          <a:r>
            <a:rPr lang="es-GT" sz="1800" kern="1200" dirty="0" err="1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existing</a:t>
          </a:r>
          <a:r>
            <a:rPr lang="es-GT" sz="1800" kern="1200" dirty="0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 regional SARI </a:t>
          </a:r>
          <a:r>
            <a:rPr lang="es-GT" sz="1800" kern="1200" dirty="0" err="1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surveillance</a:t>
          </a:r>
          <a:r>
            <a:rPr lang="es-GT" sz="1800" kern="1200" dirty="0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 </a:t>
          </a:r>
          <a:r>
            <a:rPr lang="es-GT" sz="1800" kern="1200" dirty="0" err="1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platform</a:t>
          </a:r>
          <a:r>
            <a:rPr lang="es-GT" sz="1800" kern="1200" dirty="0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.  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1918" y="2085303"/>
        <a:ext cx="2011188" cy="1496192"/>
      </dsp:txXfrm>
    </dsp:sp>
    <dsp:sp modelId="{169DA74D-B647-4338-AB9E-E1E410107A96}">
      <dsp:nvSpPr>
        <dsp:cNvPr id="0" name=""/>
        <dsp:cNvSpPr/>
      </dsp:nvSpPr>
      <dsp:spPr>
        <a:xfrm>
          <a:off x="253940" y="467927"/>
          <a:ext cx="1507145" cy="150714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E1A3DC-83FB-4E0D-AD6C-867461F0C67B}">
      <dsp:nvSpPr>
        <dsp:cNvPr id="0" name=""/>
        <dsp:cNvSpPr/>
      </dsp:nvSpPr>
      <dsp:spPr>
        <a:xfrm>
          <a:off x="2073443" y="589110"/>
          <a:ext cx="2011188" cy="37404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800" kern="1200" dirty="0" err="1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Using</a:t>
          </a:r>
          <a:r>
            <a:rPr lang="es-GT" sz="1800" kern="1200" dirty="0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 a </a:t>
          </a:r>
          <a:r>
            <a:rPr lang="es-GT" sz="1800" kern="1200" dirty="0" err="1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common</a:t>
          </a:r>
          <a:r>
            <a:rPr lang="es-GT" sz="1800" kern="1200" dirty="0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 </a:t>
          </a:r>
          <a:r>
            <a:rPr lang="es-GT" sz="1800" kern="1200" dirty="0" err="1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protocol</a:t>
          </a:r>
          <a:r>
            <a:rPr lang="es-GT" sz="1800" kern="1200" dirty="0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, case-control (test-</a:t>
          </a:r>
          <a:r>
            <a:rPr lang="es-GT" sz="1800" kern="1200" dirty="0" err="1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negative</a:t>
          </a:r>
          <a:r>
            <a:rPr lang="es-GT" sz="1800" kern="1200" dirty="0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 </a:t>
          </a:r>
          <a:r>
            <a:rPr lang="es-GT" sz="1800" kern="1200" dirty="0" err="1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design</a:t>
          </a:r>
          <a:r>
            <a:rPr lang="es-GT" sz="1800" kern="1200" dirty="0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).  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2073443" y="2085303"/>
        <a:ext cx="2011188" cy="1496192"/>
      </dsp:txXfrm>
    </dsp:sp>
    <dsp:sp modelId="{6B3DB2C5-9755-4235-9FAF-BB43A46B1346}">
      <dsp:nvSpPr>
        <dsp:cNvPr id="0" name=""/>
        <dsp:cNvSpPr/>
      </dsp:nvSpPr>
      <dsp:spPr>
        <a:xfrm>
          <a:off x="2325464" y="467927"/>
          <a:ext cx="1507145" cy="150714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2F56A6-B09B-4258-A9C3-60BD5C58E064}">
      <dsp:nvSpPr>
        <dsp:cNvPr id="0" name=""/>
        <dsp:cNvSpPr/>
      </dsp:nvSpPr>
      <dsp:spPr>
        <a:xfrm>
          <a:off x="4144967" y="589110"/>
          <a:ext cx="2011188" cy="37404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800" kern="1200" dirty="0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RT-PCR </a:t>
          </a:r>
          <a:r>
            <a:rPr lang="es-GT" sz="1800" kern="1200" dirty="0" err="1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laboratory</a:t>
          </a:r>
          <a:r>
            <a:rPr lang="es-GT" sz="1800" kern="1200" dirty="0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 </a:t>
          </a:r>
          <a:r>
            <a:rPr lang="es-GT" sz="1800" kern="1200" dirty="0" err="1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confirmation</a:t>
          </a:r>
          <a:r>
            <a:rPr lang="es-GT" sz="1800" kern="1200" dirty="0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 </a:t>
          </a:r>
          <a:r>
            <a:rPr lang="es-GT" sz="1800" kern="1200" dirty="0" err="1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for</a:t>
          </a:r>
          <a:r>
            <a:rPr lang="es-GT" sz="1800" kern="1200" dirty="0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 influenza. 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4144967" y="2085303"/>
        <a:ext cx="2011188" cy="1496192"/>
      </dsp:txXfrm>
    </dsp:sp>
    <dsp:sp modelId="{7AC8A4E0-ADF4-44D8-9EFE-2FC1AA61FB04}">
      <dsp:nvSpPr>
        <dsp:cNvPr id="0" name=""/>
        <dsp:cNvSpPr/>
      </dsp:nvSpPr>
      <dsp:spPr>
        <a:xfrm>
          <a:off x="4396989" y="467927"/>
          <a:ext cx="1507145" cy="150714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512016-7D8C-4C21-859B-854B55FE8E7C}">
      <dsp:nvSpPr>
        <dsp:cNvPr id="0" name=""/>
        <dsp:cNvSpPr/>
      </dsp:nvSpPr>
      <dsp:spPr>
        <a:xfrm>
          <a:off x="6216492" y="589110"/>
          <a:ext cx="2011188" cy="37404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 err="1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Multidisciplinary</a:t>
          </a:r>
          <a:r>
            <a:rPr lang="es-GT" sz="1600" kern="1200" dirty="0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 </a:t>
          </a:r>
          <a:r>
            <a:rPr lang="es-GT" sz="1600" kern="1200" dirty="0" err="1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efforts</a:t>
          </a:r>
          <a:r>
            <a:rPr lang="es-GT" sz="1600" kern="1200" dirty="0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 </a:t>
          </a:r>
          <a:r>
            <a:rPr lang="es-GT" sz="1600" kern="1200" dirty="0" err="1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integrating</a:t>
          </a:r>
          <a:r>
            <a:rPr lang="es-GT" sz="1600" kern="1200" dirty="0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 influenza </a:t>
          </a:r>
          <a:r>
            <a:rPr lang="es-GT" sz="1600" kern="1200" dirty="0" err="1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surveillance</a:t>
          </a:r>
          <a:r>
            <a:rPr lang="es-GT" sz="1600" kern="1200" dirty="0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 </a:t>
          </a:r>
          <a:r>
            <a:rPr lang="es-GT" sz="1600" kern="1200" dirty="0" err="1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teams</a:t>
          </a:r>
          <a:r>
            <a:rPr lang="es-GT" sz="1600" kern="1200" dirty="0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, </a:t>
          </a:r>
          <a:r>
            <a:rPr lang="es-GT" sz="1600" kern="1200" dirty="0" err="1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refence</a:t>
          </a:r>
          <a:r>
            <a:rPr lang="es-GT" sz="1600" kern="1200" dirty="0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 </a:t>
          </a:r>
          <a:r>
            <a:rPr lang="es-GT" sz="1600" kern="1200" dirty="0" err="1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laboratories</a:t>
          </a:r>
          <a:r>
            <a:rPr lang="es-GT" sz="1600" kern="1200" dirty="0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 and </a:t>
          </a:r>
          <a:r>
            <a:rPr lang="es-GT" sz="1600" kern="1200" dirty="0" err="1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immunization</a:t>
          </a:r>
          <a:r>
            <a:rPr lang="es-GT" sz="1600" kern="1200" dirty="0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 </a:t>
          </a:r>
          <a:r>
            <a:rPr lang="es-GT" sz="1600" kern="1200" dirty="0" err="1">
              <a:solidFill>
                <a:schemeClr val="bg1"/>
              </a:solidFill>
              <a:latin typeface="Calibri" pitchFamily="34" charset="0"/>
              <a:ea typeface="MS Mincho" pitchFamily="49" charset="-128"/>
            </a:rPr>
            <a:t>programs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6216492" y="2085303"/>
        <a:ext cx="2011188" cy="1496192"/>
      </dsp:txXfrm>
    </dsp:sp>
    <dsp:sp modelId="{F7C94DF7-C671-48DB-87AA-53FA07E755B4}">
      <dsp:nvSpPr>
        <dsp:cNvPr id="0" name=""/>
        <dsp:cNvSpPr/>
      </dsp:nvSpPr>
      <dsp:spPr>
        <a:xfrm>
          <a:off x="6468513" y="467927"/>
          <a:ext cx="1507145" cy="150714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C55B11-A73D-4490-9856-DA369B52DA8B}">
      <dsp:nvSpPr>
        <dsp:cNvPr id="0" name=""/>
        <dsp:cNvSpPr/>
      </dsp:nvSpPr>
      <dsp:spPr>
        <a:xfrm>
          <a:off x="329183" y="3620770"/>
          <a:ext cx="7571232" cy="67889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549F1-A5D0-4412-8841-1A628B57891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113B0-EACE-4BF2-ABB1-E269C89B2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06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984128" y="8976836"/>
            <a:ext cx="3049025" cy="47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2" tIns="46966" rIns="93932" bIns="46966" anchor="b"/>
          <a:lstStyle>
            <a:lvl1pPr defTabSz="931863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B0F53D8E-4E16-48C2-B3BC-7315BA907338}" type="slidenum">
              <a:rPr lang="en-US" sz="1200">
                <a:solidFill>
                  <a:srgbClr val="000000"/>
                </a:solidFill>
                <a:cs typeface="Arial" pitchFamily="34" charset="0"/>
              </a:rPr>
              <a:pPr algn="r" eaLnBrk="1" hangingPunct="1"/>
              <a:t>2</a:t>
            </a:fld>
            <a:endParaRPr lang="en-US" sz="12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0659" name="Rectangle 7"/>
          <p:cNvSpPr txBox="1">
            <a:spLocks noGrp="1" noChangeArrowheads="1"/>
          </p:cNvSpPr>
          <p:nvPr/>
        </p:nvSpPr>
        <p:spPr bwMode="auto">
          <a:xfrm>
            <a:off x="3984128" y="8976836"/>
            <a:ext cx="3049025" cy="47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27" tIns="46964" rIns="93927" bIns="46964" anchor="b"/>
          <a:lstStyle>
            <a:lvl1pPr defTabSz="931863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04F7CCBC-5B77-4820-B10A-214CBD32B25D}" type="slidenum">
              <a:rPr lang="en-US" sz="1200">
                <a:solidFill>
                  <a:srgbClr val="000000"/>
                </a:solidFill>
                <a:cs typeface="Arial" pitchFamily="34" charset="0"/>
              </a:rPr>
              <a:pPr algn="r" eaLnBrk="1" hangingPunct="1"/>
              <a:t>2</a:t>
            </a:fld>
            <a:endParaRPr lang="en-US" sz="12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0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0963" y="1162050"/>
            <a:ext cx="4179887" cy="3136900"/>
          </a:xfrm>
          <a:ln/>
        </p:spPr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114" y="4490034"/>
            <a:ext cx="5626520" cy="42527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306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482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itchFamily="34" charset="0"/>
              </a:rPr>
              <a:t>In terms of specific influenza vaccine formulation used, as you can see there is consistent use either N or S vaccine formulation in temperate areas with mix use in tropical areas </a:t>
            </a:r>
          </a:p>
          <a:p>
            <a:r>
              <a:rPr lang="en-US" altLang="en-US" dirty="0">
                <a:latin typeface="Arial" pitchFamily="34" charset="0"/>
              </a:rPr>
              <a:t>The question of which is the best formulation to use in the tropics is a complex one but the key is strengthening surveillance </a:t>
            </a: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8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23978" indent="-278095" defTabSz="9088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15485" indent="-222165" defTabSz="9088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561368" indent="-222165" defTabSz="9088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07251" indent="-222165" defTabSz="9088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454689" indent="-222165" defTabSz="9088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02125" indent="-222165" defTabSz="9088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349562" indent="-222165" defTabSz="9088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796999" indent="-222165" defTabSz="9088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78FF419F-F93D-46BD-9BFD-9A489D3E5579}" type="slidenum">
              <a:rPr lang="en-US" altLang="en-US" smtClean="0">
                <a:solidFill>
                  <a:srgbClr val="000000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  <a:defRPr/>
              </a:pPr>
              <a:t>5</a:t>
            </a:fld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880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19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33806" indent="-281870" defTabSz="92119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30629" indent="-225181" defTabSz="92119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582565" indent="-225181" defTabSz="92119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34501" indent="-225181" defTabSz="92119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488012" indent="-225181" defTabSz="9211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41524" indent="-225181" defTabSz="9211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395034" indent="-225181" defTabSz="9211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48545" indent="-225181" defTabSz="9211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78FF419F-F93D-46BD-9BFD-9A489D3E5579}" type="slidenum">
              <a:rPr lang="en-US" altLang="en-US" smtClean="0">
                <a:solidFill>
                  <a:srgbClr val="000000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  <a:defRPr/>
              </a:pPr>
              <a:t>6</a:t>
            </a:fld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91156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_tradnl" altLang="es-CO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Ecuador cuenta actualmente con datos de vigilancia de calidad de cinco años tal y como lo recomienda la OMS para la caracterización de la estacionalidad de la OMS. </a:t>
            </a:r>
          </a:p>
          <a:p>
            <a:endParaRPr lang="es-ES_tradnl" altLang="es-CO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_tradnl" altLang="es-CO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análisis de los datos (Grafica) estableció el umbral estacional obtenido para el periodo 2012-2016 en un 5% de positividad a influenza (usando todas las pruebas). Se registró circulación de virus de influenza durante todo el año, y coincidentemente con dos metodologías se identificó que la curva epidémica de influenza presentaba dos periodos de actividad marcados. El primer pico entre finales de diciembre y mediados de febrero y el segundo pico, entre mediados de junio y finales de agosto.</a:t>
            </a:r>
          </a:p>
          <a:p>
            <a:endParaRPr lang="es-ES_tradnl" altLang="es-CO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_tradnl" altLang="es-CO">
                <a:ea typeface="Calibri" panose="020F0502020204030204" pitchFamily="34" charset="0"/>
                <a:cs typeface="Times New Roman" panose="02020603050405020304" pitchFamily="18" charset="0"/>
              </a:rPr>
              <a:t>La amplitud de la estación de influenza es similar entre los dos periodos, con duración entre 15 y 16 semanas epidemiológicas (SE). Se observa que el segundo pico es mayor y que durante el segundo periodo de actividad se concentra más del 60% de los casos IRAG positivos a influenza de los últimos 5 años. </a:t>
            </a:r>
            <a:endParaRPr lang="en-US" altLang="es-CO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altLang="es-CO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_tradnl" altLang="es-CO">
                <a:ea typeface="Calibri" panose="020F0502020204030204" pitchFamily="34" charset="0"/>
                <a:cs typeface="Times New Roman" panose="02020603050405020304" pitchFamily="18" charset="0"/>
              </a:rPr>
              <a:t>Teniendo en cuenta este análisis, y la concentración de la mayor carga de influenza entre junio y agosto, es importante considerar la oportunidad de la vacunación definiendo el mejor momento para prevenir la mayor carga de enfermedad asociada a influenza. En ese caso, la vacuna disponible más actualizada seria la del hemisferio sur. </a:t>
            </a:r>
            <a:r>
              <a:rPr lang="es-GT" altLang="es-CO">
                <a:ea typeface="Calibri" panose="020F0502020204030204" pitchFamily="34" charset="0"/>
                <a:cs typeface="Times New Roman" panose="02020603050405020304" pitchFamily="18" charset="0"/>
              </a:rPr>
              <a:t>La vacunación durante abril-mayo permitiría alcanzar altas coberturas antes del inicio de la temporada y de la ocurrencia del mayor pico epidémico. Además garantizaría para los vacunados que se cumpla con el periodo de las dos semanas necesarias para desarrollar inmunidad. </a:t>
            </a:r>
            <a:endParaRPr lang="en-US" altLang="es-CO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altLang="es-C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29057" indent="-280406" defTabSz="914437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21626" indent="-224325" defTabSz="914437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70276" indent="-224325" defTabSz="914437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18927" indent="-224325" defTabSz="914437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C4476E1-3279-40C8-BA1B-37B2A2FE981D}" type="slidenum">
              <a:rPr lang="en-US" altLang="en-US" sz="1200">
                <a:latin typeface="Times" panose="02020603050405020304" pitchFamily="18" charset="0"/>
              </a:rPr>
              <a:pPr/>
              <a:t>7</a:t>
            </a:fld>
            <a:endParaRPr lang="en-US" altLang="en-US" sz="12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170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00CC8-9D68-442B-9A43-4DA970EB7FF3}" type="slidenum">
              <a:rPr lang="es-CO" smtClean="0">
                <a:solidFill>
                  <a:prstClr val="black"/>
                </a:solidFill>
              </a:rPr>
              <a:pPr/>
              <a:t>10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109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17A85-E870-476A-8AEF-F99D88DA8D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92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GT" alt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6BCDB1-0A73-4D82-8AED-CA85FF8F7D44}" type="slidenum">
              <a:rPr lang="es-GT" smtClean="0"/>
              <a:pPr>
                <a:defRPr/>
              </a:pPr>
              <a:t>14</a:t>
            </a:fld>
            <a:endParaRPr lang="es-GT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84221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3F033-B6E8-470C-9DCB-A9C8A01D607E}" type="slidenum">
              <a:rPr lang="es-GT" smtClean="0"/>
              <a:t>15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97652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00CC8-9D68-442B-9A43-4DA970EB7FF3}" type="slidenum">
              <a:rPr lang="es-CO" smtClean="0">
                <a:solidFill>
                  <a:prstClr val="black"/>
                </a:solidFill>
              </a:rPr>
              <a:pPr/>
              <a:t>16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>
                <a:solidFill>
                  <a:prstClr val="black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74974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2521-5CFE-40E2-A1B7-13B65E1C2350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C188E-D1FA-4B40-AE9F-32CDF1165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299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2521-5CFE-40E2-A1B7-13B65E1C2350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C188E-D1FA-4B40-AE9F-32CDF1165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56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2521-5CFE-40E2-A1B7-13B65E1C2350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C188E-D1FA-4B40-AE9F-32CDF1165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92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/>
          <p:cNvSpPr>
            <a:spLocks noGrp="1"/>
          </p:cNvSpPr>
          <p:nvPr>
            <p:ph idx="18" hasCustomPrompt="1"/>
          </p:nvPr>
        </p:nvSpPr>
        <p:spPr>
          <a:xfrm>
            <a:off x="3479800" y="3035300"/>
            <a:ext cx="5257799" cy="3236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aseline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defRPr>
            </a:lvl1pPr>
            <a:lvl2pPr>
              <a:defRPr sz="1800">
                <a:solidFill>
                  <a:schemeClr val="bg1"/>
                </a:solidFill>
                <a:latin typeface="gobCL"/>
                <a:cs typeface="gobCL"/>
              </a:defRPr>
            </a:lvl2pPr>
            <a:lvl3pPr>
              <a:defRPr sz="1800">
                <a:solidFill>
                  <a:schemeClr val="bg1"/>
                </a:solidFill>
                <a:latin typeface="gobCL"/>
                <a:cs typeface="gobCL"/>
              </a:defRPr>
            </a:lvl3pPr>
          </a:lstStyle>
          <a:p>
            <a:pPr lvl="0"/>
            <a:r>
              <a:rPr lang="es-ES_tradnl" dirty="0"/>
              <a:t>Contenido de la </a:t>
            </a:r>
            <a:r>
              <a:rPr lang="es-ES_tradnl" dirty="0" err="1"/>
              <a:t>slide</a:t>
            </a:r>
            <a:r>
              <a:rPr lang="es-ES_tradnl" dirty="0"/>
              <a:t> en dos columnas de texto. </a:t>
            </a:r>
            <a:r>
              <a:rPr lang="es-ES_tradnl" dirty="0" err="1"/>
              <a:t>Verdana</a:t>
            </a:r>
            <a:r>
              <a:rPr lang="es-ES_tradnl" dirty="0"/>
              <a:t> 15pt. </a:t>
            </a:r>
          </a:p>
          <a:p>
            <a:pPr lvl="0"/>
            <a:endParaRPr lang="es-ES_tradnl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Texto texto texto texto texto texto texto texto texto texto texto texto texto texto texto.</a:t>
            </a:r>
          </a:p>
          <a:p>
            <a:pPr lvl="0"/>
            <a:r>
              <a:rPr lang="es-ES_tradnl" dirty="0"/>
              <a:t> </a:t>
            </a:r>
          </a:p>
        </p:txBody>
      </p:sp>
      <p:sp>
        <p:nvSpPr>
          <p:cNvPr id="7" name="Marcador de contenido 12"/>
          <p:cNvSpPr>
            <a:spLocks noGrp="1"/>
          </p:cNvSpPr>
          <p:nvPr>
            <p:ph sz="quarter" idx="12" hasCustomPrompt="1"/>
          </p:nvPr>
        </p:nvSpPr>
        <p:spPr>
          <a:xfrm>
            <a:off x="3479800" y="1066801"/>
            <a:ext cx="5257800" cy="9906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spc="0">
                <a:solidFill>
                  <a:schemeClr val="accent1"/>
                </a:solidFill>
                <a:latin typeface="Verdana"/>
              </a:defRPr>
            </a:lvl1pPr>
          </a:lstStyle>
          <a:p>
            <a:pPr lvl="0"/>
            <a:r>
              <a:rPr lang="es-ES" dirty="0"/>
              <a:t>Titulo del capítulo/tema de la </a:t>
            </a:r>
            <a:r>
              <a:rPr lang="es-ES" dirty="0" err="1"/>
              <a:t>diapo</a:t>
            </a:r>
            <a:r>
              <a:rPr lang="es-ES" dirty="0"/>
              <a:t>. en máx. dos líneas. </a:t>
            </a:r>
            <a:r>
              <a:rPr lang="es-ES" dirty="0" err="1"/>
              <a:t>Verdana</a:t>
            </a:r>
            <a:r>
              <a:rPr lang="es-ES" dirty="0"/>
              <a:t> Negrita 20pt:</a:t>
            </a:r>
          </a:p>
          <a:p>
            <a:pPr lvl="0"/>
            <a:endParaRPr lang="es-ES" dirty="0"/>
          </a:p>
        </p:txBody>
      </p:sp>
      <p:sp>
        <p:nvSpPr>
          <p:cNvPr id="8" name="Marcador de contenido 12"/>
          <p:cNvSpPr>
            <a:spLocks noGrp="1"/>
          </p:cNvSpPr>
          <p:nvPr>
            <p:ph sz="quarter" idx="13" hasCustomPrompt="1"/>
          </p:nvPr>
        </p:nvSpPr>
        <p:spPr>
          <a:xfrm>
            <a:off x="3479800" y="2184400"/>
            <a:ext cx="5257800" cy="7239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 spc="0">
                <a:solidFill>
                  <a:srgbClr val="4F81BD"/>
                </a:solidFill>
                <a:latin typeface="Verdana"/>
              </a:defRPr>
            </a:lvl1pPr>
          </a:lstStyle>
          <a:p>
            <a:pPr lvl="0"/>
            <a:r>
              <a:rPr lang="es-ES" dirty="0"/>
              <a:t>(Línea adicional) Subtema </a:t>
            </a:r>
            <a:r>
              <a:rPr lang="es-ES" dirty="0" err="1"/>
              <a:t>Verdana</a:t>
            </a:r>
            <a:r>
              <a:rPr lang="es-ES" dirty="0"/>
              <a:t> 18pt</a:t>
            </a:r>
          </a:p>
          <a:p>
            <a:pPr lvl="0"/>
            <a:endParaRPr lang="es-ES" dirty="0"/>
          </a:p>
        </p:txBody>
      </p:sp>
      <p:pic>
        <p:nvPicPr>
          <p:cNvPr id="9" name="Picture 8" descr="Complemento-Logo-Gobierno-160x14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0"/>
            <a:ext cx="2032000" cy="177800"/>
          </a:xfrm>
          <a:prstGeom prst="rect">
            <a:avLst/>
          </a:prstGeom>
        </p:spPr>
      </p:pic>
      <p:sp>
        <p:nvSpPr>
          <p:cNvPr id="2" name="CuadroTexto 1"/>
          <p:cNvSpPr txBox="1"/>
          <p:nvPr userDrawn="1"/>
        </p:nvSpPr>
        <p:spPr>
          <a:xfrm>
            <a:off x="8413190" y="6475872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F0D743BD-13B2-8146-8C09-0F6A22AE68B5}" type="slidenum">
              <a:rPr lang="es-ES" sz="1000" smtClean="0">
                <a:solidFill>
                  <a:srgbClr val="337AB7">
                    <a:lumMod val="65000"/>
                    <a:lumOff val="35000"/>
                  </a:srgbClr>
                </a:solidFill>
                <a:latin typeface="Candara"/>
                <a:cs typeface="Candara"/>
              </a:rPr>
              <a:pPr algn="r"/>
              <a:t>‹#›</a:t>
            </a:fld>
            <a:endParaRPr lang="es-ES" sz="1000" dirty="0">
              <a:solidFill>
                <a:srgbClr val="337AB7">
                  <a:lumMod val="65000"/>
                  <a:lumOff val="35000"/>
                </a:srgbClr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68248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2521-5CFE-40E2-A1B7-13B65E1C2350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C188E-D1FA-4B40-AE9F-32CDF1165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69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2521-5CFE-40E2-A1B7-13B65E1C2350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C188E-D1FA-4B40-AE9F-32CDF1165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02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2521-5CFE-40E2-A1B7-13B65E1C2350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C188E-D1FA-4B40-AE9F-32CDF1165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67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2521-5CFE-40E2-A1B7-13B65E1C2350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C188E-D1FA-4B40-AE9F-32CDF1165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3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2521-5CFE-40E2-A1B7-13B65E1C2350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C188E-D1FA-4B40-AE9F-32CDF1165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31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2521-5CFE-40E2-A1B7-13B65E1C2350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C188E-D1FA-4B40-AE9F-32CDF1165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410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2521-5CFE-40E2-A1B7-13B65E1C2350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C188E-D1FA-4B40-AE9F-32CDF1165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66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2521-5CFE-40E2-A1B7-13B65E1C2350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C188E-D1FA-4B40-AE9F-32CDF1165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01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42521-5CFE-40E2-A1B7-13B65E1C2350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C188E-D1FA-4B40-AE9F-32CDF1165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40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hyperlink" Target="http://www.paho.org/revelac-i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744949"/>
            <a:ext cx="7671816" cy="1470025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1075A8"/>
                </a:solidFill>
                <a:latin typeface="Calibri   "/>
              </a:rPr>
              <a:t>Seasonal influenza vaccination in the Americas: update on current policies, use and progress in estimating vaccine effectiveness</a:t>
            </a:r>
            <a:endParaRPr lang="es-CO" sz="2400" b="1" dirty="0">
              <a:solidFill>
                <a:srgbClr val="1075A8"/>
              </a:solidFill>
              <a:latin typeface="Calibri   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5574" y="6477000"/>
            <a:ext cx="8808915" cy="792088"/>
          </a:xfrm>
        </p:spPr>
        <p:txBody>
          <a:bodyPr>
            <a:noAutofit/>
          </a:bodyPr>
          <a:lstStyle/>
          <a:p>
            <a:r>
              <a:rPr lang="es-GT" sz="1800" b="1" dirty="0">
                <a:solidFill>
                  <a:srgbClr val="00B0F0"/>
                </a:solidFill>
              </a:rPr>
              <a:t>R</a:t>
            </a:r>
            <a:r>
              <a:rPr lang="es-GT" sz="1800" dirty="0">
                <a:solidFill>
                  <a:srgbClr val="00B0F0"/>
                </a:solidFill>
              </a:rPr>
              <a:t>ed para la </a:t>
            </a:r>
            <a:r>
              <a:rPr lang="es-GT" sz="1800" b="1" dirty="0">
                <a:solidFill>
                  <a:srgbClr val="00B0F0"/>
                </a:solidFill>
              </a:rPr>
              <a:t>E</a:t>
            </a:r>
            <a:r>
              <a:rPr lang="es-GT" sz="1800" dirty="0">
                <a:solidFill>
                  <a:srgbClr val="00B0F0"/>
                </a:solidFill>
              </a:rPr>
              <a:t>valuación de </a:t>
            </a:r>
            <a:r>
              <a:rPr lang="es-GT" sz="1800" b="1" dirty="0">
                <a:solidFill>
                  <a:srgbClr val="00B0F0"/>
                </a:solidFill>
              </a:rPr>
              <a:t>V</a:t>
            </a:r>
            <a:r>
              <a:rPr lang="es-GT" sz="1800" dirty="0">
                <a:solidFill>
                  <a:srgbClr val="00B0F0"/>
                </a:solidFill>
              </a:rPr>
              <a:t>acunas </a:t>
            </a:r>
            <a:r>
              <a:rPr lang="es-GT" sz="1800" b="1" dirty="0">
                <a:solidFill>
                  <a:srgbClr val="00B0F0"/>
                </a:solidFill>
              </a:rPr>
              <a:t>E</a:t>
            </a:r>
            <a:r>
              <a:rPr lang="es-GT" sz="1800" dirty="0">
                <a:solidFill>
                  <a:srgbClr val="00B0F0"/>
                </a:solidFill>
              </a:rPr>
              <a:t>n </a:t>
            </a:r>
            <a:r>
              <a:rPr lang="es-GT" sz="1800" b="1" dirty="0">
                <a:solidFill>
                  <a:srgbClr val="00B0F0"/>
                </a:solidFill>
              </a:rPr>
              <a:t>L</a:t>
            </a:r>
            <a:r>
              <a:rPr lang="es-GT" sz="1800" dirty="0">
                <a:solidFill>
                  <a:srgbClr val="00B0F0"/>
                </a:solidFill>
              </a:rPr>
              <a:t>atino </a:t>
            </a:r>
            <a:r>
              <a:rPr lang="es-GT" sz="1800" b="1" dirty="0">
                <a:solidFill>
                  <a:srgbClr val="00B0F0"/>
                </a:solidFill>
              </a:rPr>
              <a:t>A</a:t>
            </a:r>
            <a:r>
              <a:rPr lang="es-GT" sz="1800" dirty="0">
                <a:solidFill>
                  <a:srgbClr val="00B0F0"/>
                </a:solidFill>
              </a:rPr>
              <a:t>mérica y el </a:t>
            </a:r>
            <a:r>
              <a:rPr lang="es-GT" sz="1800" b="1" dirty="0">
                <a:solidFill>
                  <a:srgbClr val="00B0F0"/>
                </a:solidFill>
              </a:rPr>
              <a:t>C</a:t>
            </a:r>
            <a:r>
              <a:rPr lang="es-GT" sz="1800" dirty="0">
                <a:solidFill>
                  <a:srgbClr val="00B0F0"/>
                </a:solidFill>
              </a:rPr>
              <a:t>aribe – </a:t>
            </a:r>
            <a:r>
              <a:rPr lang="es-GT" sz="1800" b="1" i="1" dirty="0">
                <a:solidFill>
                  <a:srgbClr val="00B0F0"/>
                </a:solidFill>
              </a:rPr>
              <a:t>i</a:t>
            </a:r>
            <a:r>
              <a:rPr lang="es-GT" sz="1800" i="1" dirty="0">
                <a:solidFill>
                  <a:srgbClr val="00B0F0"/>
                </a:solidFill>
              </a:rPr>
              <a:t>nfluenza</a:t>
            </a:r>
            <a:endParaRPr lang="es-GT" sz="1800" dirty="0">
              <a:solidFill>
                <a:srgbClr val="00B0F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4782215"/>
            <a:ext cx="2361052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Visitar la O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7" y="212142"/>
            <a:ext cx="4203501" cy="912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11 Imagen" descr="http://vaccinenewsdaily.com/wp-content/uploads/2012/02/cdc_logo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9" y="281427"/>
            <a:ext cx="1352940" cy="8433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1929448" y="3335863"/>
            <a:ext cx="5227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rgbClr val="002060"/>
                </a:solidFill>
              </a:rPr>
              <a:t>Washington DC, febr. 2018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5575" y="4988096"/>
            <a:ext cx="30660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Alba Maria Ropero-Alvarez, </a:t>
            </a:r>
          </a:p>
          <a:p>
            <a:r>
              <a:rPr lang="en-US" sz="1400" dirty="0">
                <a:solidFill>
                  <a:srgbClr val="002060"/>
                </a:solidFill>
              </a:rPr>
              <a:t>Nathalie El Omeiri, </a:t>
            </a:r>
          </a:p>
          <a:p>
            <a:r>
              <a:rPr lang="en-US" sz="1400" b="1" dirty="0">
                <a:solidFill>
                  <a:srgbClr val="002060"/>
                </a:solidFill>
              </a:rPr>
              <a:t>PAHO/WHO, Washington D.C. </a:t>
            </a:r>
          </a:p>
          <a:p>
            <a:r>
              <a:rPr lang="en-US" sz="1400" b="1" dirty="0">
                <a:solidFill>
                  <a:srgbClr val="002060"/>
                </a:solidFill>
              </a:rPr>
              <a:t>Department of Family, Health Promotion and Life Course, Immunization unit</a:t>
            </a:r>
          </a:p>
        </p:txBody>
      </p:sp>
    </p:spTree>
    <p:extLst>
      <p:ext uri="{BB962C8B-B14F-4D97-AF65-F5344CB8AC3E}">
        <p14:creationId xmlns:p14="http://schemas.microsoft.com/office/powerpoint/2010/main" val="3476451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92024" y="-14715"/>
            <a:ext cx="9509760" cy="115823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s-CO" sz="2800" b="1" dirty="0">
                <a:solidFill>
                  <a:srgbClr val="117AAF"/>
                </a:solidFill>
                <a:latin typeface="+mn-lt"/>
                <a:ea typeface="+mn-ea"/>
                <a:cs typeface="+mn-cs"/>
              </a:rPr>
              <a:t>REVELAC-i </a:t>
            </a:r>
            <a:r>
              <a:rPr lang="es-CO" sz="2800" b="1" dirty="0" err="1">
                <a:solidFill>
                  <a:srgbClr val="117AAF"/>
                </a:solidFill>
                <a:latin typeface="+mn-lt"/>
                <a:ea typeface="+mn-ea"/>
                <a:cs typeface="+mn-cs"/>
              </a:rPr>
              <a:t>network</a:t>
            </a:r>
            <a:r>
              <a:rPr lang="es-CO" sz="2800" b="1" dirty="0">
                <a:solidFill>
                  <a:srgbClr val="117AA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2800" b="1" dirty="0" err="1">
                <a:solidFill>
                  <a:srgbClr val="117AAF"/>
                </a:solidFill>
                <a:latin typeface="+mn-lt"/>
                <a:ea typeface="+mn-ea"/>
                <a:cs typeface="+mn-cs"/>
              </a:rPr>
              <a:t>evolution</a:t>
            </a:r>
            <a:r>
              <a:rPr lang="es-CO" sz="2800" b="1" dirty="0">
                <a:solidFill>
                  <a:srgbClr val="117AAF"/>
                </a:solidFill>
                <a:latin typeface="+mn-lt"/>
                <a:ea typeface="+mn-ea"/>
                <a:cs typeface="+mn-cs"/>
              </a:rPr>
              <a:t> </a:t>
            </a:r>
            <a:br>
              <a:rPr lang="es-CO" sz="2800" b="1" dirty="0">
                <a:solidFill>
                  <a:srgbClr val="117AAF"/>
                </a:solidFill>
                <a:latin typeface="+mn-lt"/>
                <a:ea typeface="+mn-ea"/>
                <a:cs typeface="+mn-cs"/>
              </a:rPr>
            </a:br>
            <a:r>
              <a:rPr lang="es-CO" sz="1600" dirty="0">
                <a:solidFill>
                  <a:srgbClr val="0062AC"/>
                </a:solidFill>
                <a:latin typeface="Calibri (Títulos)"/>
              </a:rPr>
              <a:t>(Red para la Evaluación de Vacunas de Influenza en América Latina y el Caribe)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5728" y="1197822"/>
            <a:ext cx="3345889" cy="566017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425" y="2193047"/>
            <a:ext cx="1651591" cy="105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423305" y="1896146"/>
            <a:ext cx="2020186" cy="51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2060"/>
                </a:solidFill>
              </a:rPr>
              <a:t>Multicenter VE case-control study</a:t>
            </a:r>
          </a:p>
        </p:txBody>
      </p:sp>
      <p:sp>
        <p:nvSpPr>
          <p:cNvPr id="6" name="Rectangle 5"/>
          <p:cNvSpPr/>
          <p:nvPr/>
        </p:nvSpPr>
        <p:spPr>
          <a:xfrm>
            <a:off x="7433938" y="2466759"/>
            <a:ext cx="1633862" cy="51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2060"/>
                </a:solidFill>
              </a:rPr>
              <a:t>Members of the network</a:t>
            </a:r>
          </a:p>
        </p:txBody>
      </p:sp>
      <p:sp>
        <p:nvSpPr>
          <p:cNvPr id="7" name="Rectangle 6"/>
          <p:cNvSpPr/>
          <p:nvPr/>
        </p:nvSpPr>
        <p:spPr>
          <a:xfrm>
            <a:off x="7221278" y="2583716"/>
            <a:ext cx="258726" cy="27644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F8FB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75212" y="2002470"/>
            <a:ext cx="258726" cy="276447"/>
          </a:xfrm>
          <a:prstGeom prst="rect">
            <a:avLst/>
          </a:prstGeom>
          <a:solidFill>
            <a:srgbClr val="0062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F8FB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92187" y="1360972"/>
            <a:ext cx="2551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15 REVELAC-</a:t>
            </a:r>
            <a:r>
              <a:rPr lang="en-US" b="1" dirty="0" err="1">
                <a:solidFill>
                  <a:srgbClr val="002060"/>
                </a:solidFill>
              </a:rPr>
              <a:t>i</a:t>
            </a:r>
            <a:r>
              <a:rPr lang="en-US" b="1" dirty="0">
                <a:solidFill>
                  <a:srgbClr val="002060"/>
                </a:solidFill>
              </a:rPr>
              <a:t> members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48856" y="5167432"/>
            <a:ext cx="5358809" cy="1063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95420" y="4603906"/>
            <a:ext cx="0" cy="54864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002452" y="4348723"/>
            <a:ext cx="0" cy="80240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951778" y="4591854"/>
            <a:ext cx="0" cy="54864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167429" y="5301408"/>
            <a:ext cx="0" cy="432745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-159491" y="3851245"/>
            <a:ext cx="15523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2012 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</a:rPr>
              <a:t>Pilot phase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</a:rPr>
              <a:t>(4 SH)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43743" y="3370527"/>
            <a:ext cx="19670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2013 Implementation 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</a:rPr>
              <a:t>&amp; network launch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</a:rPr>
              <a:t>(9 SH + 1 NH) 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78117" y="3832223"/>
            <a:ext cx="12952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2014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</a:rPr>
              <a:t>(7 SH + pilot in Ecuador) 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65936" y="5770138"/>
            <a:ext cx="2360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2015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</a:rPr>
              <a:t>(5 SH+ pilot in Peru)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8645" y="1052480"/>
            <a:ext cx="49972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2060"/>
                </a:solidFill>
              </a:rPr>
              <a:t>Multicenter case-control </a:t>
            </a:r>
            <a:r>
              <a:rPr lang="en-US" dirty="0">
                <a:solidFill>
                  <a:srgbClr val="002060"/>
                </a:solidFill>
              </a:rPr>
              <a:t>study: to e</a:t>
            </a:r>
            <a:r>
              <a:rPr lang="en-US" sz="1600" dirty="0">
                <a:solidFill>
                  <a:srgbClr val="002060"/>
                </a:solidFill>
                <a:latin typeface="Calibri   "/>
              </a:rPr>
              <a:t>stimate VE against </a:t>
            </a:r>
            <a:r>
              <a:rPr lang="en-US" sz="1600" b="1" dirty="0">
                <a:solidFill>
                  <a:srgbClr val="002060"/>
                </a:solidFill>
                <a:latin typeface="Calibri   "/>
              </a:rPr>
              <a:t>PCR-confirmed influenza-associated SARI</a:t>
            </a:r>
            <a:r>
              <a:rPr lang="en-US" sz="1600" dirty="0">
                <a:solidFill>
                  <a:srgbClr val="002060"/>
                </a:solidFill>
                <a:latin typeface="Calibri   "/>
              </a:rPr>
              <a:t> among vaccination </a:t>
            </a:r>
            <a:r>
              <a:rPr lang="en-US" sz="1600" b="1" dirty="0">
                <a:solidFill>
                  <a:srgbClr val="002060"/>
                </a:solidFill>
                <a:latin typeface="Calibri   "/>
              </a:rPr>
              <a:t>target groups during the influenza season</a:t>
            </a:r>
            <a:endParaRPr lang="en-US" sz="1200" dirty="0">
              <a:solidFill>
                <a:srgbClr val="337AB7"/>
              </a:solidFill>
            </a:endParaRPr>
          </a:p>
        </p:txBody>
      </p:sp>
      <p:sp>
        <p:nvSpPr>
          <p:cNvPr id="20" name="TextBox 17"/>
          <p:cNvSpPr txBox="1"/>
          <p:nvPr/>
        </p:nvSpPr>
        <p:spPr>
          <a:xfrm>
            <a:off x="5257800" y="4572000"/>
            <a:ext cx="1440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2016 </a:t>
            </a:r>
          </a:p>
          <a:p>
            <a:r>
              <a:rPr lang="en-US" sz="1600" dirty="0">
                <a:solidFill>
                  <a:srgbClr val="002060"/>
                </a:solidFill>
              </a:rPr>
              <a:t>Uruguay </a:t>
            </a:r>
          </a:p>
        </p:txBody>
      </p:sp>
      <p:sp>
        <p:nvSpPr>
          <p:cNvPr id="21" name="Rectangle 35"/>
          <p:cNvSpPr>
            <a:spLocks noChangeArrowheads="1"/>
          </p:cNvSpPr>
          <p:nvPr/>
        </p:nvSpPr>
        <p:spPr bwMode="auto">
          <a:xfrm>
            <a:off x="90272" y="5284415"/>
            <a:ext cx="1219200" cy="102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dirty="0">
                <a:solidFill>
                  <a:srgbClr val="002060"/>
                </a:solidFill>
                <a:latin typeface="Calibri"/>
                <a:ea typeface="MS PGothic" pitchFamily="34" charset="-128"/>
              </a:rPr>
              <a:t>Costa Rica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dirty="0">
                <a:solidFill>
                  <a:srgbClr val="002060"/>
                </a:solidFill>
                <a:latin typeface="Calibri"/>
                <a:ea typeface="MS PGothic" pitchFamily="34" charset="-128"/>
              </a:rPr>
              <a:t>El Salvador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dirty="0">
                <a:solidFill>
                  <a:srgbClr val="002060"/>
                </a:solidFill>
                <a:latin typeface="Calibri"/>
                <a:ea typeface="MS PGothic" pitchFamily="34" charset="-128"/>
              </a:rPr>
              <a:t>Honduras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dirty="0">
                <a:solidFill>
                  <a:srgbClr val="002060"/>
                </a:solidFill>
                <a:latin typeface="Calibri"/>
                <a:ea typeface="MS PGothic" pitchFamily="34" charset="-128"/>
              </a:rPr>
              <a:t>Panama</a:t>
            </a:r>
          </a:p>
        </p:txBody>
      </p:sp>
      <p:sp>
        <p:nvSpPr>
          <p:cNvPr id="24" name="Rectangle 38"/>
          <p:cNvSpPr>
            <a:spLocks noChangeArrowheads="1"/>
          </p:cNvSpPr>
          <p:nvPr/>
        </p:nvSpPr>
        <p:spPr bwMode="auto">
          <a:xfrm>
            <a:off x="1424897" y="5338900"/>
            <a:ext cx="1339850" cy="1612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300" dirty="0">
                <a:solidFill>
                  <a:srgbClr val="002060"/>
                </a:solidFill>
                <a:latin typeface="Calibri  "/>
                <a:ea typeface="MS PGothic" pitchFamily="34" charset="-128"/>
              </a:rPr>
              <a:t>+ Argentina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300" dirty="0">
                <a:solidFill>
                  <a:srgbClr val="002060"/>
                </a:solidFill>
                <a:latin typeface="Calibri  "/>
                <a:ea typeface="MS PGothic" pitchFamily="34" charset="-128"/>
              </a:rPr>
              <a:t>Brazil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300" dirty="0">
                <a:solidFill>
                  <a:srgbClr val="002060"/>
                </a:solidFill>
                <a:latin typeface="Calibri  "/>
                <a:ea typeface="MS PGothic" pitchFamily="34" charset="-128"/>
              </a:rPr>
              <a:t>Chile         Colombia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300" dirty="0">
                <a:solidFill>
                  <a:srgbClr val="002060"/>
                </a:solidFill>
                <a:latin typeface="Calibri  "/>
                <a:ea typeface="MS PGothic" pitchFamily="34" charset="-128"/>
              </a:rPr>
              <a:t>Paraguay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300" dirty="0">
              <a:solidFill>
                <a:srgbClr val="002060"/>
              </a:solidFill>
              <a:latin typeface="Calibri  "/>
              <a:ea typeface="MS PGothic" pitchFamily="34" charset="-128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None/>
            </a:pPr>
            <a:r>
              <a:rPr lang="en-US" altLang="en-US" sz="1300" dirty="0">
                <a:solidFill>
                  <a:srgbClr val="002060"/>
                </a:solidFill>
                <a:latin typeface="Calibri  "/>
                <a:ea typeface="MS PGothic" pitchFamily="34" charset="-128"/>
              </a:rPr>
              <a:t>+ México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300" dirty="0">
              <a:solidFill>
                <a:srgbClr val="002060"/>
              </a:solidFill>
              <a:latin typeface="Calibri  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5865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381000"/>
            <a:ext cx="8229600" cy="1143000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  <a:defRPr/>
            </a:pPr>
            <a:r>
              <a:rPr lang="en-US" altLang="en-US" sz="2800" b="1" dirty="0">
                <a:solidFill>
                  <a:srgbClr val="000066"/>
                </a:solidFill>
                <a:latin typeface="Calibri     "/>
                <a:ea typeface="MS Mincho" pitchFamily="49" charset="-128"/>
                <a:cs typeface="+mn-cs"/>
              </a:rPr>
              <a:t>Network for Evaluation of Influenza Vaccine Effectiveness in Latin America and the Caribbean</a:t>
            </a:r>
            <a:br>
              <a:rPr lang="en-US" altLang="en-US" sz="2800" b="1" dirty="0">
                <a:solidFill>
                  <a:srgbClr val="000066"/>
                </a:solidFill>
                <a:latin typeface="Calibri     "/>
                <a:ea typeface="MS Mincho" pitchFamily="49" charset="-128"/>
                <a:cs typeface="+mn-cs"/>
              </a:rPr>
            </a:br>
            <a:r>
              <a:rPr lang="en-US" altLang="en-US" sz="2800" b="1" i="1" dirty="0">
                <a:solidFill>
                  <a:srgbClr val="0070C0"/>
                </a:solidFill>
                <a:ea typeface="+mn-ea"/>
                <a:cs typeface="+mn-cs"/>
              </a:rPr>
              <a:t> </a:t>
            </a:r>
            <a:r>
              <a:rPr lang="en-US" altLang="en-US" sz="2800" b="1" i="1" dirty="0">
                <a:solidFill>
                  <a:srgbClr val="0070C0"/>
                </a:solidFill>
              </a:rPr>
              <a:t>REVELAC-i </a:t>
            </a:r>
            <a:br>
              <a:rPr lang="en-US" altLang="en-US" sz="2800" b="1" i="1" dirty="0">
                <a:solidFill>
                  <a:srgbClr val="0070C0"/>
                </a:solidFill>
              </a:rPr>
            </a:br>
            <a:endParaRPr lang="en-US" altLang="en-US" sz="2800" b="1" i="1" dirty="0">
              <a:solidFill>
                <a:srgbClr val="0070C0"/>
              </a:solidFill>
              <a:ea typeface="+mn-ea"/>
              <a:cs typeface="+mn-cs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7533825"/>
              </p:ext>
            </p:extLst>
          </p:nvPr>
        </p:nvGraphicFramePr>
        <p:xfrm>
          <a:off x="457200" y="233203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6E4B7C-B219-47A5-9AC0-8014827AE7D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24875" y="6019800"/>
            <a:ext cx="1668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err="1"/>
              <a:t>Revelac-i</a:t>
            </a:r>
            <a:endParaRPr lang="en-US" sz="3200" i="1" dirty="0"/>
          </a:p>
        </p:txBody>
      </p:sp>
      <p:pic>
        <p:nvPicPr>
          <p:cNvPr id="3074" name="Picture 2" descr="C:\Users\PAHO\AppData\Local\Microsoft\Windows\Temporary Internet Files\Content.IE5\BPZCV97M\3391469181_89c8ee69b9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178" y="3047256"/>
            <a:ext cx="1022021" cy="108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AHO\AppData\Local\Microsoft\Windows\Temporary Internet Files\Content.IE5\BPZCV97M\Multiculturalteams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972" y="3124200"/>
            <a:ext cx="1240292" cy="93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2570" y="1524000"/>
            <a:ext cx="81534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sz="2000" b="1" dirty="0" err="1">
                <a:solidFill>
                  <a:srgbClr val="0070C0"/>
                </a:solidFill>
              </a:rPr>
              <a:t>Objectives</a:t>
            </a:r>
            <a:r>
              <a:rPr lang="es-CO" sz="2000" b="1" dirty="0">
                <a:solidFill>
                  <a:srgbClr val="0070C0"/>
                </a:solidFill>
              </a:rPr>
              <a:t>: </a:t>
            </a:r>
          </a:p>
          <a:p>
            <a:pPr lvl="1">
              <a:defRPr/>
            </a:pPr>
            <a:r>
              <a:rPr lang="es-CO" dirty="0" err="1">
                <a:solidFill>
                  <a:srgbClr val="000066"/>
                </a:solidFill>
                <a:latin typeface="Calibri" pitchFamily="34" charset="0"/>
                <a:ea typeface="MS Mincho" pitchFamily="49" charset="-128"/>
              </a:rPr>
              <a:t>Estimate</a:t>
            </a:r>
            <a:r>
              <a:rPr lang="es-CO" dirty="0">
                <a:solidFill>
                  <a:srgbClr val="000066"/>
                </a:solidFill>
                <a:latin typeface="Calibri" pitchFamily="34" charset="0"/>
                <a:ea typeface="MS Mincho" pitchFamily="49" charset="-128"/>
              </a:rPr>
              <a:t> </a:t>
            </a:r>
            <a:r>
              <a:rPr lang="es-CO" dirty="0" err="1">
                <a:solidFill>
                  <a:srgbClr val="000066"/>
                </a:solidFill>
                <a:latin typeface="Calibri" pitchFamily="34" charset="0"/>
                <a:ea typeface="MS Mincho" pitchFamily="49" charset="-128"/>
              </a:rPr>
              <a:t>the</a:t>
            </a:r>
            <a:r>
              <a:rPr lang="es-CO" dirty="0">
                <a:solidFill>
                  <a:srgbClr val="000066"/>
                </a:solidFill>
                <a:latin typeface="Calibri" pitchFamily="34" charset="0"/>
                <a:ea typeface="MS Mincho" pitchFamily="49" charset="-128"/>
              </a:rPr>
              <a:t> </a:t>
            </a:r>
            <a:r>
              <a:rPr lang="es-CO" dirty="0" err="1">
                <a:solidFill>
                  <a:srgbClr val="000066"/>
                </a:solidFill>
                <a:latin typeface="Calibri" pitchFamily="34" charset="0"/>
                <a:ea typeface="MS Mincho" pitchFamily="49" charset="-128"/>
              </a:rPr>
              <a:t>effectiveness</a:t>
            </a:r>
            <a:r>
              <a:rPr lang="es-CO" dirty="0">
                <a:solidFill>
                  <a:srgbClr val="000066"/>
                </a:solidFill>
                <a:latin typeface="Calibri" pitchFamily="34" charset="0"/>
                <a:ea typeface="MS Mincho" pitchFamily="49" charset="-128"/>
              </a:rPr>
              <a:t> of influenza TIV in </a:t>
            </a:r>
            <a:r>
              <a:rPr lang="es-CO" dirty="0" err="1">
                <a:solidFill>
                  <a:srgbClr val="000066"/>
                </a:solidFill>
                <a:latin typeface="Calibri" pitchFamily="34" charset="0"/>
                <a:ea typeface="MS Mincho" pitchFamily="49" charset="-128"/>
              </a:rPr>
              <a:t>preventing</a:t>
            </a:r>
            <a:r>
              <a:rPr lang="es-CO" dirty="0">
                <a:solidFill>
                  <a:srgbClr val="000066"/>
                </a:solidFill>
                <a:latin typeface="Calibri" pitchFamily="34" charset="0"/>
                <a:ea typeface="MS Mincho" pitchFamily="49" charset="-128"/>
              </a:rPr>
              <a:t> </a:t>
            </a:r>
            <a:r>
              <a:rPr lang="es-CO" dirty="0" err="1">
                <a:solidFill>
                  <a:srgbClr val="000066"/>
                </a:solidFill>
                <a:latin typeface="Calibri" pitchFamily="34" charset="0"/>
                <a:ea typeface="MS Mincho" pitchFamily="49" charset="-128"/>
              </a:rPr>
              <a:t>severe</a:t>
            </a:r>
            <a:r>
              <a:rPr lang="es-CO" dirty="0">
                <a:solidFill>
                  <a:srgbClr val="000066"/>
                </a:solidFill>
                <a:latin typeface="Calibri" pitchFamily="34" charset="0"/>
                <a:ea typeface="MS Mincho" pitchFamily="49" charset="-128"/>
              </a:rPr>
              <a:t> </a:t>
            </a:r>
            <a:r>
              <a:rPr lang="es-CO" dirty="0" err="1">
                <a:solidFill>
                  <a:srgbClr val="000066"/>
                </a:solidFill>
                <a:latin typeface="Calibri" pitchFamily="34" charset="0"/>
                <a:ea typeface="MS Mincho" pitchFamily="49" charset="-128"/>
              </a:rPr>
              <a:t>acute</a:t>
            </a:r>
            <a:r>
              <a:rPr lang="es-CO" dirty="0">
                <a:solidFill>
                  <a:srgbClr val="000066"/>
                </a:solidFill>
                <a:latin typeface="Calibri" pitchFamily="34" charset="0"/>
                <a:ea typeface="MS Mincho" pitchFamily="49" charset="-128"/>
              </a:rPr>
              <a:t> </a:t>
            </a:r>
            <a:r>
              <a:rPr lang="es-CO" dirty="0" err="1">
                <a:solidFill>
                  <a:srgbClr val="000066"/>
                </a:solidFill>
                <a:latin typeface="Calibri" pitchFamily="34" charset="0"/>
                <a:ea typeface="MS Mincho" pitchFamily="49" charset="-128"/>
              </a:rPr>
              <a:t>respiratory</a:t>
            </a:r>
            <a:r>
              <a:rPr lang="es-CO" dirty="0">
                <a:solidFill>
                  <a:srgbClr val="000066"/>
                </a:solidFill>
                <a:latin typeface="Calibri" pitchFamily="34" charset="0"/>
                <a:ea typeface="MS Mincho" pitchFamily="49" charset="-128"/>
              </a:rPr>
              <a:t> </a:t>
            </a:r>
            <a:r>
              <a:rPr lang="es-CO" dirty="0" err="1">
                <a:solidFill>
                  <a:srgbClr val="000066"/>
                </a:solidFill>
                <a:latin typeface="Calibri" pitchFamily="34" charset="0"/>
                <a:ea typeface="MS Mincho" pitchFamily="49" charset="-128"/>
              </a:rPr>
              <a:t>infections</a:t>
            </a:r>
            <a:r>
              <a:rPr lang="es-CO" dirty="0">
                <a:solidFill>
                  <a:srgbClr val="000066"/>
                </a:solidFill>
                <a:latin typeface="Calibri" pitchFamily="34" charset="0"/>
                <a:ea typeface="MS Mincho" pitchFamily="49" charset="-128"/>
              </a:rPr>
              <a:t> (SARI) </a:t>
            </a:r>
            <a:r>
              <a:rPr lang="es-CO" dirty="0" err="1">
                <a:solidFill>
                  <a:srgbClr val="000066"/>
                </a:solidFill>
                <a:latin typeface="Calibri" pitchFamily="34" charset="0"/>
                <a:ea typeface="MS Mincho" pitchFamily="49" charset="-128"/>
              </a:rPr>
              <a:t>laboratory-confirmed</a:t>
            </a:r>
            <a:r>
              <a:rPr lang="es-CO" dirty="0">
                <a:solidFill>
                  <a:srgbClr val="000066"/>
                </a:solidFill>
                <a:latin typeface="Calibri" pitchFamily="34" charset="0"/>
                <a:ea typeface="MS Mincho" pitchFamily="49" charset="-128"/>
              </a:rPr>
              <a:t> </a:t>
            </a:r>
            <a:r>
              <a:rPr lang="es-CO" dirty="0" err="1">
                <a:solidFill>
                  <a:srgbClr val="000066"/>
                </a:solidFill>
                <a:latin typeface="Calibri" pitchFamily="34" charset="0"/>
                <a:ea typeface="MS Mincho" pitchFamily="49" charset="-128"/>
              </a:rPr>
              <a:t>for</a:t>
            </a:r>
            <a:r>
              <a:rPr lang="es-CO" dirty="0">
                <a:solidFill>
                  <a:srgbClr val="000066"/>
                </a:solidFill>
                <a:latin typeface="Calibri" pitchFamily="34" charset="0"/>
                <a:ea typeface="MS Mincho" pitchFamily="49" charset="-128"/>
              </a:rPr>
              <a:t> influenza </a:t>
            </a:r>
            <a:r>
              <a:rPr lang="es-CO" dirty="0" err="1">
                <a:solidFill>
                  <a:srgbClr val="000066"/>
                </a:solidFill>
                <a:latin typeface="Calibri" pitchFamily="34" charset="0"/>
                <a:ea typeface="MS Mincho" pitchFamily="49" charset="-128"/>
              </a:rPr>
              <a:t>among</a:t>
            </a:r>
            <a:r>
              <a:rPr lang="es-CO" dirty="0">
                <a:solidFill>
                  <a:srgbClr val="000066"/>
                </a:solidFill>
                <a:latin typeface="Calibri" pitchFamily="34" charset="0"/>
                <a:ea typeface="MS Mincho" pitchFamily="49" charset="-128"/>
              </a:rPr>
              <a:t> EPI target </a:t>
            </a:r>
            <a:r>
              <a:rPr lang="es-CO" dirty="0" err="1">
                <a:solidFill>
                  <a:srgbClr val="000066"/>
                </a:solidFill>
                <a:latin typeface="Calibri" pitchFamily="34" charset="0"/>
                <a:ea typeface="MS Mincho" pitchFamily="49" charset="-128"/>
              </a:rPr>
              <a:t>groups</a:t>
            </a:r>
            <a:r>
              <a:rPr lang="es-CO" dirty="0">
                <a:solidFill>
                  <a:srgbClr val="000066"/>
                </a:solidFill>
                <a:latin typeface="Calibri" pitchFamily="34" charset="0"/>
                <a:ea typeface="MS Mincho" pitchFamily="49" charset="-128"/>
              </a:rPr>
              <a:t> </a:t>
            </a:r>
            <a:r>
              <a:rPr lang="es-CO" dirty="0" err="1">
                <a:solidFill>
                  <a:srgbClr val="000066"/>
                </a:solidFill>
                <a:latin typeface="Calibri" pitchFamily="34" charset="0"/>
                <a:ea typeface="MS Mincho" pitchFamily="49" charset="-128"/>
              </a:rPr>
              <a:t>during</a:t>
            </a:r>
            <a:r>
              <a:rPr lang="es-CO" dirty="0">
                <a:solidFill>
                  <a:srgbClr val="000066"/>
                </a:solidFill>
                <a:latin typeface="Calibri" pitchFamily="34" charset="0"/>
                <a:ea typeface="MS Mincho" pitchFamily="49" charset="-128"/>
              </a:rPr>
              <a:t> influenza </a:t>
            </a:r>
            <a:r>
              <a:rPr lang="es-CO" dirty="0" err="1">
                <a:solidFill>
                  <a:srgbClr val="000066"/>
                </a:solidFill>
                <a:latin typeface="Calibri" pitchFamily="34" charset="0"/>
                <a:ea typeface="MS Mincho" pitchFamily="49" charset="-128"/>
              </a:rPr>
              <a:t>seasons</a:t>
            </a:r>
            <a:r>
              <a:rPr lang="es-CO" dirty="0">
                <a:solidFill>
                  <a:srgbClr val="000066"/>
                </a:solidFill>
                <a:latin typeface="Calibri" pitchFamily="34" charset="0"/>
                <a:ea typeface="MS Mincho" pitchFamily="49" charset="-128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71460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>
                <a:solidFill>
                  <a:srgbClr val="00B0F0"/>
                </a:solidFill>
              </a:rPr>
              <a:t>Use of VE </a:t>
            </a:r>
            <a:r>
              <a:rPr lang="es-CO" b="1" dirty="0" err="1">
                <a:solidFill>
                  <a:srgbClr val="00B0F0"/>
                </a:solidFill>
              </a:rPr>
              <a:t>estimates</a:t>
            </a:r>
            <a:r>
              <a:rPr lang="es-CO" b="1" dirty="0">
                <a:solidFill>
                  <a:srgbClr val="00B0F0"/>
                </a:solidFill>
              </a:rPr>
              <a:t> in LAC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s-CO" dirty="0" err="1">
                <a:solidFill>
                  <a:srgbClr val="002060"/>
                </a:solidFill>
              </a:rPr>
              <a:t>Differences</a:t>
            </a:r>
            <a:r>
              <a:rPr lang="es-CO" dirty="0">
                <a:solidFill>
                  <a:srgbClr val="002060"/>
                </a:solidFill>
              </a:rPr>
              <a:t> in use of VE </a:t>
            </a:r>
            <a:r>
              <a:rPr lang="es-CO" dirty="0" err="1">
                <a:solidFill>
                  <a:srgbClr val="002060"/>
                </a:solidFill>
              </a:rPr>
              <a:t>between</a:t>
            </a:r>
            <a:r>
              <a:rPr lang="es-CO" dirty="0">
                <a:solidFill>
                  <a:srgbClr val="002060"/>
                </a:solidFill>
              </a:rPr>
              <a:t> </a:t>
            </a:r>
            <a:r>
              <a:rPr lang="es-CO" dirty="0" err="1">
                <a:solidFill>
                  <a:srgbClr val="002060"/>
                </a:solidFill>
              </a:rPr>
              <a:t>developed</a:t>
            </a:r>
            <a:r>
              <a:rPr lang="es-CO" dirty="0">
                <a:solidFill>
                  <a:srgbClr val="002060"/>
                </a:solidFill>
              </a:rPr>
              <a:t>  and </a:t>
            </a:r>
            <a:r>
              <a:rPr lang="es-CO" dirty="0" err="1">
                <a:solidFill>
                  <a:srgbClr val="002060"/>
                </a:solidFill>
              </a:rPr>
              <a:t>developing</a:t>
            </a:r>
            <a:r>
              <a:rPr lang="es-CO" dirty="0">
                <a:solidFill>
                  <a:srgbClr val="002060"/>
                </a:solidFill>
              </a:rPr>
              <a:t> </a:t>
            </a:r>
            <a:r>
              <a:rPr lang="es-CO" dirty="0" err="1">
                <a:solidFill>
                  <a:srgbClr val="002060"/>
                </a:solidFill>
              </a:rPr>
              <a:t>countries</a:t>
            </a:r>
            <a:r>
              <a:rPr lang="es-CO" dirty="0">
                <a:solidFill>
                  <a:srgbClr val="002060"/>
                </a:solidFill>
              </a:rPr>
              <a:t> </a:t>
            </a:r>
          </a:p>
          <a:p>
            <a:pPr lvl="1"/>
            <a:r>
              <a:rPr lang="es-CO" dirty="0">
                <a:solidFill>
                  <a:srgbClr val="002060"/>
                </a:solidFill>
              </a:rPr>
              <a:t>EPI </a:t>
            </a:r>
            <a:r>
              <a:rPr lang="es-CO" dirty="0" err="1">
                <a:solidFill>
                  <a:srgbClr val="002060"/>
                </a:solidFill>
              </a:rPr>
              <a:t>provides</a:t>
            </a:r>
            <a:r>
              <a:rPr lang="es-CO" dirty="0">
                <a:solidFill>
                  <a:srgbClr val="002060"/>
                </a:solidFill>
              </a:rPr>
              <a:t> </a:t>
            </a:r>
            <a:r>
              <a:rPr lang="es-CO" dirty="0" err="1">
                <a:solidFill>
                  <a:srgbClr val="002060"/>
                </a:solidFill>
              </a:rPr>
              <a:t>vaccine</a:t>
            </a:r>
            <a:r>
              <a:rPr lang="es-CO" dirty="0">
                <a:solidFill>
                  <a:srgbClr val="002060"/>
                </a:solidFill>
              </a:rPr>
              <a:t> free of </a:t>
            </a:r>
            <a:r>
              <a:rPr lang="es-CO" dirty="0" err="1">
                <a:solidFill>
                  <a:srgbClr val="002060"/>
                </a:solidFill>
              </a:rPr>
              <a:t>charge</a:t>
            </a:r>
            <a:r>
              <a:rPr lang="es-CO" dirty="0">
                <a:solidFill>
                  <a:srgbClr val="002060"/>
                </a:solidFill>
              </a:rPr>
              <a:t> and </a:t>
            </a:r>
            <a:r>
              <a:rPr lang="es-CO" dirty="0" err="1">
                <a:solidFill>
                  <a:srgbClr val="002060"/>
                </a:solidFill>
              </a:rPr>
              <a:t>need</a:t>
            </a:r>
            <a:r>
              <a:rPr lang="es-CO" dirty="0">
                <a:solidFill>
                  <a:srgbClr val="002060"/>
                </a:solidFill>
              </a:rPr>
              <a:t> to </a:t>
            </a:r>
            <a:r>
              <a:rPr lang="es-CO" dirty="0" err="1">
                <a:solidFill>
                  <a:srgbClr val="002060"/>
                </a:solidFill>
              </a:rPr>
              <a:t>sustain</a:t>
            </a:r>
            <a:r>
              <a:rPr lang="es-CO" dirty="0">
                <a:solidFill>
                  <a:srgbClr val="002060"/>
                </a:solidFill>
              </a:rPr>
              <a:t> </a:t>
            </a:r>
            <a:r>
              <a:rPr lang="es-CO" dirty="0" err="1">
                <a:solidFill>
                  <a:srgbClr val="002060"/>
                </a:solidFill>
              </a:rPr>
              <a:t>investment</a:t>
            </a:r>
            <a:r>
              <a:rPr lang="es-CO" dirty="0">
                <a:solidFill>
                  <a:srgbClr val="002060"/>
                </a:solidFill>
              </a:rPr>
              <a:t> in </a:t>
            </a:r>
            <a:r>
              <a:rPr lang="es-CO" dirty="0" err="1">
                <a:solidFill>
                  <a:srgbClr val="002060"/>
                </a:solidFill>
              </a:rPr>
              <a:t>the</a:t>
            </a:r>
            <a:r>
              <a:rPr lang="es-CO" dirty="0">
                <a:solidFill>
                  <a:srgbClr val="002060"/>
                </a:solidFill>
              </a:rPr>
              <a:t> </a:t>
            </a:r>
            <a:r>
              <a:rPr lang="es-CO" dirty="0" err="1">
                <a:solidFill>
                  <a:srgbClr val="002060"/>
                </a:solidFill>
              </a:rPr>
              <a:t>vaccine</a:t>
            </a:r>
            <a:r>
              <a:rPr lang="es-CO" dirty="0">
                <a:solidFill>
                  <a:srgbClr val="002060"/>
                </a:solidFill>
              </a:rPr>
              <a:t> (</a:t>
            </a:r>
            <a:r>
              <a:rPr lang="es-CO" dirty="0" err="1">
                <a:solidFill>
                  <a:srgbClr val="002060"/>
                </a:solidFill>
              </a:rPr>
              <a:t>flu</a:t>
            </a:r>
            <a:r>
              <a:rPr lang="es-CO" dirty="0">
                <a:solidFill>
                  <a:srgbClr val="002060"/>
                </a:solidFill>
              </a:rPr>
              <a:t> </a:t>
            </a:r>
            <a:r>
              <a:rPr lang="es-CO" dirty="0" err="1">
                <a:solidFill>
                  <a:srgbClr val="002060"/>
                </a:solidFill>
              </a:rPr>
              <a:t>vaccine</a:t>
            </a:r>
            <a:r>
              <a:rPr lang="es-CO" dirty="0">
                <a:solidFill>
                  <a:srgbClr val="002060"/>
                </a:solidFill>
              </a:rPr>
              <a:t> </a:t>
            </a:r>
            <a:r>
              <a:rPr lang="es-CO" dirty="0" err="1">
                <a:solidFill>
                  <a:srgbClr val="002060"/>
                </a:solidFill>
              </a:rPr>
              <a:t>first</a:t>
            </a:r>
            <a:r>
              <a:rPr lang="es-CO" dirty="0">
                <a:solidFill>
                  <a:srgbClr val="002060"/>
                </a:solidFill>
              </a:rPr>
              <a:t> target of </a:t>
            </a:r>
            <a:r>
              <a:rPr lang="es-CO" dirty="0" err="1">
                <a:solidFill>
                  <a:srgbClr val="002060"/>
                </a:solidFill>
              </a:rPr>
              <a:t>budget</a:t>
            </a:r>
            <a:r>
              <a:rPr lang="es-CO" dirty="0">
                <a:solidFill>
                  <a:srgbClr val="002060"/>
                </a:solidFill>
              </a:rPr>
              <a:t> </a:t>
            </a:r>
            <a:r>
              <a:rPr lang="es-CO" dirty="0" err="1">
                <a:solidFill>
                  <a:srgbClr val="002060"/>
                </a:solidFill>
              </a:rPr>
              <a:t>cuts</a:t>
            </a:r>
            <a:r>
              <a:rPr lang="es-CO" dirty="0">
                <a:solidFill>
                  <a:srgbClr val="002060"/>
                </a:solidFill>
              </a:rPr>
              <a:t>). </a:t>
            </a:r>
          </a:p>
          <a:p>
            <a:pPr lvl="1"/>
            <a:r>
              <a:rPr lang="es-CO" dirty="0">
                <a:solidFill>
                  <a:srgbClr val="002060"/>
                </a:solidFill>
              </a:rPr>
              <a:t>Show </a:t>
            </a:r>
            <a:r>
              <a:rPr lang="es-CO" dirty="0" err="1">
                <a:solidFill>
                  <a:srgbClr val="002060"/>
                </a:solidFill>
              </a:rPr>
              <a:t>benefit</a:t>
            </a:r>
            <a:r>
              <a:rPr lang="es-CO" dirty="0">
                <a:solidFill>
                  <a:srgbClr val="002060"/>
                </a:solidFill>
              </a:rPr>
              <a:t> of vaccination </a:t>
            </a:r>
            <a:r>
              <a:rPr lang="es-CO" dirty="0" err="1">
                <a:solidFill>
                  <a:srgbClr val="002060"/>
                </a:solidFill>
              </a:rPr>
              <a:t>with</a:t>
            </a:r>
            <a:r>
              <a:rPr lang="es-CO" dirty="0">
                <a:solidFill>
                  <a:srgbClr val="002060"/>
                </a:solidFill>
              </a:rPr>
              <a:t> </a:t>
            </a:r>
            <a:r>
              <a:rPr lang="es-CO" dirty="0" err="1">
                <a:solidFill>
                  <a:srgbClr val="002060"/>
                </a:solidFill>
              </a:rPr>
              <a:t>current</a:t>
            </a:r>
            <a:r>
              <a:rPr lang="es-CO" dirty="0">
                <a:solidFill>
                  <a:srgbClr val="002060"/>
                </a:solidFill>
              </a:rPr>
              <a:t> </a:t>
            </a:r>
            <a:r>
              <a:rPr lang="es-CO" dirty="0" err="1">
                <a:solidFill>
                  <a:srgbClr val="002060"/>
                </a:solidFill>
              </a:rPr>
              <a:t>strategies</a:t>
            </a:r>
            <a:r>
              <a:rPr lang="es-CO" dirty="0">
                <a:solidFill>
                  <a:srgbClr val="002060"/>
                </a:solidFill>
              </a:rPr>
              <a:t> as </a:t>
            </a:r>
            <a:r>
              <a:rPr lang="es-CO" dirty="0" err="1">
                <a:solidFill>
                  <a:srgbClr val="002060"/>
                </a:solidFill>
              </a:rPr>
              <a:t>averted</a:t>
            </a:r>
            <a:r>
              <a:rPr lang="es-CO" dirty="0">
                <a:solidFill>
                  <a:srgbClr val="002060"/>
                </a:solidFill>
              </a:rPr>
              <a:t> </a:t>
            </a:r>
            <a:r>
              <a:rPr lang="es-CO" dirty="0" err="1">
                <a:solidFill>
                  <a:srgbClr val="002060"/>
                </a:solidFill>
              </a:rPr>
              <a:t>deaths</a:t>
            </a:r>
            <a:r>
              <a:rPr lang="es-CO" dirty="0">
                <a:solidFill>
                  <a:srgbClr val="002060"/>
                </a:solidFill>
              </a:rPr>
              <a:t> and </a:t>
            </a:r>
            <a:r>
              <a:rPr lang="es-CO" dirty="0" err="1">
                <a:solidFill>
                  <a:srgbClr val="002060"/>
                </a:solidFill>
              </a:rPr>
              <a:t>hospitalizations</a:t>
            </a:r>
            <a:r>
              <a:rPr lang="es-CO" dirty="0">
                <a:solidFill>
                  <a:srgbClr val="002060"/>
                </a:solidFill>
              </a:rPr>
              <a:t> </a:t>
            </a:r>
          </a:p>
          <a:p>
            <a:r>
              <a:rPr lang="es-CO" dirty="0" err="1">
                <a:solidFill>
                  <a:srgbClr val="002060"/>
                </a:solidFill>
              </a:rPr>
              <a:t>Not</a:t>
            </a:r>
            <a:r>
              <a:rPr lang="es-CO" dirty="0">
                <a:solidFill>
                  <a:srgbClr val="002060"/>
                </a:solidFill>
              </a:rPr>
              <a:t> </a:t>
            </a:r>
            <a:r>
              <a:rPr lang="es-CO" dirty="0" err="1">
                <a:solidFill>
                  <a:srgbClr val="002060"/>
                </a:solidFill>
              </a:rPr>
              <a:t>yet</a:t>
            </a:r>
            <a:r>
              <a:rPr lang="es-CO" dirty="0">
                <a:solidFill>
                  <a:srgbClr val="002060"/>
                </a:solidFill>
              </a:rPr>
              <a:t> </a:t>
            </a:r>
            <a:r>
              <a:rPr lang="es-CO" dirty="0" err="1">
                <a:solidFill>
                  <a:srgbClr val="002060"/>
                </a:solidFill>
              </a:rPr>
              <a:t>information</a:t>
            </a:r>
            <a:r>
              <a:rPr lang="es-CO" dirty="0">
                <a:solidFill>
                  <a:srgbClr val="002060"/>
                </a:solidFill>
              </a:rPr>
              <a:t> </a:t>
            </a:r>
            <a:r>
              <a:rPr lang="es-CO" dirty="0" err="1">
                <a:solidFill>
                  <a:srgbClr val="002060"/>
                </a:solidFill>
              </a:rPr>
              <a:t>for</a:t>
            </a:r>
            <a:r>
              <a:rPr lang="es-CO" dirty="0">
                <a:solidFill>
                  <a:srgbClr val="002060"/>
                </a:solidFill>
              </a:rPr>
              <a:t> </a:t>
            </a:r>
            <a:r>
              <a:rPr lang="es-CO" dirty="0" err="1">
                <a:solidFill>
                  <a:srgbClr val="002060"/>
                </a:solidFill>
              </a:rPr>
              <a:t>action</a:t>
            </a:r>
            <a:r>
              <a:rPr lang="es-CO" dirty="0">
                <a:solidFill>
                  <a:srgbClr val="002060"/>
                </a:solidFill>
              </a:rPr>
              <a:t>, </a:t>
            </a:r>
            <a:r>
              <a:rPr lang="es-CO" dirty="0" err="1">
                <a:solidFill>
                  <a:srgbClr val="002060"/>
                </a:solidFill>
              </a:rPr>
              <a:t>although</a:t>
            </a:r>
            <a:r>
              <a:rPr lang="es-CO" dirty="0">
                <a:solidFill>
                  <a:srgbClr val="002060"/>
                </a:solidFill>
              </a:rPr>
              <a:t> REVELAC-i </a:t>
            </a:r>
            <a:r>
              <a:rPr lang="es-CO" dirty="0" err="1">
                <a:solidFill>
                  <a:srgbClr val="002060"/>
                </a:solidFill>
              </a:rPr>
              <a:t>contributes</a:t>
            </a:r>
            <a:r>
              <a:rPr lang="es-CO" dirty="0">
                <a:solidFill>
                  <a:srgbClr val="002060"/>
                </a:solidFill>
              </a:rPr>
              <a:t> to GIVE </a:t>
            </a:r>
          </a:p>
        </p:txBody>
      </p:sp>
    </p:spTree>
    <p:extLst>
      <p:ext uri="{BB962C8B-B14F-4D97-AF65-F5344CB8AC3E}">
        <p14:creationId xmlns:p14="http://schemas.microsoft.com/office/powerpoint/2010/main" val="3095851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549" y="0"/>
            <a:ext cx="5175239" cy="690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1682549" y="2420888"/>
            <a:ext cx="5175239" cy="172819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8953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Título"/>
          <p:cNvSpPr>
            <a:spLocks noGrp="1"/>
          </p:cNvSpPr>
          <p:nvPr>
            <p:ph type="title"/>
          </p:nvPr>
        </p:nvSpPr>
        <p:spPr>
          <a:xfrm>
            <a:off x="374650" y="185560"/>
            <a:ext cx="8229600" cy="792162"/>
          </a:xfrm>
        </p:spPr>
        <p:txBody>
          <a:bodyPr lIns="91440" tIns="45720" rIns="91440" bIns="45720" anchor="ctr">
            <a:normAutofit/>
          </a:bodyPr>
          <a:lstStyle/>
          <a:p>
            <a:pPr algn="ctr" eaLnBrk="1" hangingPunct="1">
              <a:lnSpc>
                <a:spcPct val="70000"/>
              </a:lnSpc>
            </a:pPr>
            <a:r>
              <a:rPr lang="es-MX" altLang="es-CO" sz="3600" b="1" dirty="0">
                <a:ln>
                  <a:noFill/>
                </a:ln>
                <a:solidFill>
                  <a:srgbClr val="117AAF"/>
                </a:solidFill>
                <a:latin typeface="Calibri" pitchFamily="34" charset="0"/>
                <a:ea typeface="MS Mincho" pitchFamily="49" charset="-128"/>
                <a:cs typeface="Arial" pitchFamily="34" charset="0"/>
              </a:rPr>
              <a:t>Vaccination status </a:t>
            </a:r>
            <a:r>
              <a:rPr lang="es-MX" altLang="es-CO" sz="3600" b="1" dirty="0" err="1">
                <a:ln>
                  <a:noFill/>
                </a:ln>
                <a:solidFill>
                  <a:srgbClr val="117AAF"/>
                </a:solidFill>
                <a:latin typeface="Calibri" pitchFamily="34" charset="0"/>
                <a:ea typeface="MS Mincho" pitchFamily="49" charset="-128"/>
                <a:cs typeface="Arial" pitchFamily="34" charset="0"/>
              </a:rPr>
              <a:t>ascertainment</a:t>
            </a:r>
            <a:endParaRPr lang="es-GT" altLang="es-CO" sz="3600" b="1" dirty="0">
              <a:ln>
                <a:noFill/>
              </a:ln>
              <a:solidFill>
                <a:srgbClr val="117AAF"/>
              </a:solidFill>
              <a:latin typeface="Calibri" pitchFamily="34" charset="0"/>
              <a:ea typeface="MS Mincho" pitchFamily="49" charset="-128"/>
              <a:cs typeface="Arial" pitchFamily="34" charset="0"/>
            </a:endParaRPr>
          </a:p>
        </p:txBody>
      </p:sp>
      <p:sp>
        <p:nvSpPr>
          <p:cNvPr id="70659" name="2 Marcador de contenido"/>
          <p:cNvSpPr>
            <a:spLocks noGrp="1"/>
          </p:cNvSpPr>
          <p:nvPr>
            <p:ph idx="1"/>
          </p:nvPr>
        </p:nvSpPr>
        <p:spPr>
          <a:xfrm>
            <a:off x="250825" y="865188"/>
            <a:ext cx="8642350" cy="465137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endParaRPr lang="es-GT" altLang="es-CO" sz="700"/>
          </a:p>
          <a:p>
            <a:pPr marL="0" indent="0">
              <a:buFont typeface="Wingdings" pitchFamily="2" charset="2"/>
              <a:buNone/>
            </a:pPr>
            <a:endParaRPr lang="es-GT" altLang="es-CO"/>
          </a:p>
        </p:txBody>
      </p:sp>
      <p:pic>
        <p:nvPicPr>
          <p:cNvPr id="706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72" y="1466805"/>
            <a:ext cx="3978275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468313" y="2889250"/>
            <a:ext cx="1150937" cy="215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  <p:sp>
        <p:nvSpPr>
          <p:cNvPr id="9" name="Oval 8"/>
          <p:cNvSpPr/>
          <p:nvPr/>
        </p:nvSpPr>
        <p:spPr>
          <a:xfrm>
            <a:off x="368300" y="3500438"/>
            <a:ext cx="1152525" cy="433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  <p:sp>
        <p:nvSpPr>
          <p:cNvPr id="70664" name="TextBox 7"/>
          <p:cNvSpPr txBox="1">
            <a:spLocks noChangeArrowheads="1"/>
          </p:cNvSpPr>
          <p:nvPr/>
        </p:nvSpPr>
        <p:spPr bwMode="auto">
          <a:xfrm>
            <a:off x="360363" y="1077912"/>
            <a:ext cx="4845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s-MX" altLang="es-CO" sz="1400" dirty="0">
                <a:solidFill>
                  <a:srgbClr val="002060"/>
                </a:solidFill>
                <a:latin typeface="Calibri  "/>
              </a:rPr>
              <a:t>SARI </a:t>
            </a:r>
            <a:r>
              <a:rPr lang="es-MX" altLang="es-CO" sz="1400" dirty="0" err="1">
                <a:solidFill>
                  <a:srgbClr val="002060"/>
                </a:solidFill>
                <a:latin typeface="Calibri  "/>
              </a:rPr>
              <a:t>surveillance</a:t>
            </a:r>
            <a:r>
              <a:rPr lang="es-MX" altLang="es-CO" sz="1400" dirty="0">
                <a:solidFill>
                  <a:srgbClr val="002060"/>
                </a:solidFill>
                <a:latin typeface="Calibri  "/>
              </a:rPr>
              <a:t> </a:t>
            </a:r>
            <a:r>
              <a:rPr lang="es-MX" altLang="es-CO" sz="1400" dirty="0" err="1">
                <a:solidFill>
                  <a:srgbClr val="002060"/>
                </a:solidFill>
                <a:latin typeface="Calibri  "/>
              </a:rPr>
              <a:t>forms</a:t>
            </a:r>
            <a:r>
              <a:rPr lang="es-MX" altLang="es-CO" sz="1400" dirty="0">
                <a:solidFill>
                  <a:srgbClr val="002060"/>
                </a:solidFill>
                <a:latin typeface="Calibri  "/>
              </a:rPr>
              <a:t>/</a:t>
            </a:r>
            <a:r>
              <a:rPr lang="es-MX" altLang="es-CO" sz="1400" dirty="0" err="1">
                <a:solidFill>
                  <a:srgbClr val="002060"/>
                </a:solidFill>
                <a:latin typeface="Calibri  "/>
              </a:rPr>
              <a:t>databases</a:t>
            </a:r>
            <a:endParaRPr lang="es-GT" altLang="es-CO" sz="1400" dirty="0">
              <a:solidFill>
                <a:srgbClr val="002060"/>
              </a:solidFill>
              <a:latin typeface="Calibri  "/>
            </a:endParaRPr>
          </a:p>
        </p:txBody>
      </p:sp>
      <p:sp>
        <p:nvSpPr>
          <p:cNvPr id="70665" name="TextBox 9"/>
          <p:cNvSpPr txBox="1">
            <a:spLocks noChangeArrowheads="1"/>
          </p:cNvSpPr>
          <p:nvPr/>
        </p:nvSpPr>
        <p:spPr bwMode="auto">
          <a:xfrm>
            <a:off x="414836" y="5287206"/>
            <a:ext cx="3034619" cy="584775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s-MX" altLang="es-CO" sz="1600" dirty="0" err="1">
                <a:solidFill>
                  <a:srgbClr val="00B050"/>
                </a:solidFill>
              </a:rPr>
              <a:t>Electronic</a:t>
            </a:r>
            <a:r>
              <a:rPr lang="es-MX" altLang="es-CO" sz="1600" dirty="0">
                <a:solidFill>
                  <a:srgbClr val="00B050"/>
                </a:solidFill>
              </a:rPr>
              <a:t> </a:t>
            </a:r>
            <a:r>
              <a:rPr lang="es-MX" altLang="es-CO" sz="1600" dirty="0" err="1">
                <a:solidFill>
                  <a:srgbClr val="00B050"/>
                </a:solidFill>
              </a:rPr>
              <a:t>national</a:t>
            </a:r>
            <a:r>
              <a:rPr lang="es-MX" altLang="es-CO" sz="1600" dirty="0">
                <a:solidFill>
                  <a:srgbClr val="00B050"/>
                </a:solidFill>
              </a:rPr>
              <a:t> nominal vaccination </a:t>
            </a:r>
            <a:r>
              <a:rPr lang="es-MX" altLang="es-CO" sz="1600" dirty="0" err="1">
                <a:solidFill>
                  <a:srgbClr val="00B050"/>
                </a:solidFill>
              </a:rPr>
              <a:t>registry</a:t>
            </a:r>
            <a:endParaRPr lang="es-MX" altLang="es-CO" sz="1600" dirty="0">
              <a:solidFill>
                <a:srgbClr val="00B05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007225" y="4768573"/>
            <a:ext cx="442231" cy="467949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67" name="TextBox 12"/>
          <p:cNvSpPr txBox="1">
            <a:spLocks noChangeArrowheads="1"/>
          </p:cNvSpPr>
          <p:nvPr/>
        </p:nvSpPr>
        <p:spPr bwMode="auto">
          <a:xfrm>
            <a:off x="2640013" y="4366838"/>
            <a:ext cx="42594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s-MX" altLang="es-CO" sz="1600" b="0" dirty="0" err="1">
                <a:solidFill>
                  <a:srgbClr val="002060"/>
                </a:solidFill>
                <a:latin typeface="Calibri  "/>
              </a:rPr>
              <a:t>Matching</a:t>
            </a:r>
            <a:r>
              <a:rPr lang="es-MX" altLang="es-CO" sz="1600" b="0" dirty="0">
                <a:solidFill>
                  <a:srgbClr val="002060"/>
                </a:solidFill>
                <a:latin typeface="Calibri  "/>
              </a:rPr>
              <a:t> </a:t>
            </a:r>
            <a:r>
              <a:rPr lang="es-MX" altLang="es-CO" sz="1600" b="0" dirty="0" err="1">
                <a:solidFill>
                  <a:srgbClr val="002060"/>
                </a:solidFill>
                <a:latin typeface="Calibri  "/>
              </a:rPr>
              <a:t>patients</a:t>
            </a:r>
            <a:r>
              <a:rPr lang="es-MX" altLang="es-CO" sz="1600" b="0" dirty="0">
                <a:solidFill>
                  <a:srgbClr val="002060"/>
                </a:solidFill>
                <a:latin typeface="Calibri  "/>
              </a:rPr>
              <a:t> </a:t>
            </a:r>
            <a:r>
              <a:rPr lang="es-MX" altLang="es-CO" sz="1600" b="0" dirty="0" err="1">
                <a:solidFill>
                  <a:srgbClr val="002060"/>
                </a:solidFill>
                <a:latin typeface="Calibri  "/>
              </a:rPr>
              <a:t>by</a:t>
            </a:r>
            <a:r>
              <a:rPr lang="es-MX" altLang="es-CO" sz="1600" b="0" dirty="0">
                <a:solidFill>
                  <a:srgbClr val="002060"/>
                </a:solidFill>
                <a:latin typeface="Calibri  "/>
              </a:rPr>
              <a:t> ID, </a:t>
            </a:r>
            <a:r>
              <a:rPr lang="es-MX" altLang="es-CO" sz="1600" b="0" dirty="0" err="1">
                <a:solidFill>
                  <a:srgbClr val="002060"/>
                </a:solidFill>
                <a:latin typeface="Calibri  "/>
              </a:rPr>
              <a:t>name</a:t>
            </a:r>
            <a:r>
              <a:rPr lang="es-MX" altLang="es-CO" sz="1600" b="0" dirty="0">
                <a:solidFill>
                  <a:srgbClr val="002060"/>
                </a:solidFill>
                <a:latin typeface="Calibri  "/>
              </a:rPr>
              <a:t>, </a:t>
            </a:r>
            <a:r>
              <a:rPr lang="es-MX" altLang="es-CO" sz="1600" b="0" dirty="0" err="1">
                <a:solidFill>
                  <a:srgbClr val="002060"/>
                </a:solidFill>
                <a:latin typeface="Calibri  "/>
              </a:rPr>
              <a:t>age</a:t>
            </a:r>
            <a:r>
              <a:rPr lang="es-MX" altLang="es-CO" sz="1600" b="0" dirty="0">
                <a:solidFill>
                  <a:srgbClr val="002060"/>
                </a:solidFill>
                <a:latin typeface="Calibri  "/>
              </a:rPr>
              <a:t>, </a:t>
            </a:r>
            <a:r>
              <a:rPr lang="es-MX" altLang="es-CO" sz="1600" b="0" dirty="0" err="1">
                <a:solidFill>
                  <a:srgbClr val="002060"/>
                </a:solidFill>
                <a:latin typeface="Calibri  "/>
              </a:rPr>
              <a:t>address</a:t>
            </a:r>
            <a:endParaRPr lang="es-GT" altLang="es-CO" sz="1600" b="0" dirty="0">
              <a:solidFill>
                <a:srgbClr val="002060"/>
              </a:solidFill>
              <a:latin typeface="Calibri  "/>
            </a:endParaRPr>
          </a:p>
        </p:txBody>
      </p:sp>
      <p:sp>
        <p:nvSpPr>
          <p:cNvPr id="15" name="Right Brace 14"/>
          <p:cNvSpPr/>
          <p:nvPr/>
        </p:nvSpPr>
        <p:spPr>
          <a:xfrm>
            <a:off x="4369783" y="1466805"/>
            <a:ext cx="647700" cy="219551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  <p:sp>
        <p:nvSpPr>
          <p:cNvPr id="70669" name="TextBox 15"/>
          <p:cNvSpPr txBox="1">
            <a:spLocks noChangeArrowheads="1"/>
          </p:cNvSpPr>
          <p:nvPr/>
        </p:nvSpPr>
        <p:spPr bwMode="auto">
          <a:xfrm>
            <a:off x="4769762" y="1439001"/>
            <a:ext cx="37798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s-MX" altLang="es-CO" sz="1800" b="0" dirty="0">
                <a:solidFill>
                  <a:srgbClr val="000066"/>
                </a:solidFill>
                <a:latin typeface="Calibri" pitchFamily="34" charset="0"/>
              </a:rPr>
              <a:t>1. </a:t>
            </a:r>
            <a:r>
              <a:rPr lang="es-MX" altLang="es-CO" sz="1800" b="0" dirty="0" err="1">
                <a:solidFill>
                  <a:srgbClr val="000066"/>
                </a:solidFill>
                <a:latin typeface="Calibri" pitchFamily="34" charset="0"/>
              </a:rPr>
              <a:t>Improve</a:t>
            </a:r>
            <a:r>
              <a:rPr lang="es-MX" altLang="es-CO" sz="1800" b="0" dirty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s-MX" altLang="es-CO" sz="1800" b="0" dirty="0" err="1">
                <a:solidFill>
                  <a:srgbClr val="000066"/>
                </a:solidFill>
                <a:latin typeface="Calibri" pitchFamily="34" charset="0"/>
              </a:rPr>
              <a:t>completeness</a:t>
            </a:r>
            <a:r>
              <a:rPr lang="es-MX" altLang="es-CO" sz="1800" b="0" dirty="0">
                <a:solidFill>
                  <a:srgbClr val="000066"/>
                </a:solidFill>
                <a:latin typeface="Calibri" pitchFamily="34" charset="0"/>
              </a:rPr>
              <a:t> at hospital </a:t>
            </a:r>
            <a:r>
              <a:rPr lang="es-MX" altLang="es-CO" sz="1800" b="0" dirty="0" err="1">
                <a:solidFill>
                  <a:srgbClr val="000066"/>
                </a:solidFill>
                <a:latin typeface="Calibri" pitchFamily="34" charset="0"/>
              </a:rPr>
              <a:t>level</a:t>
            </a:r>
            <a:r>
              <a:rPr lang="es-MX" altLang="es-CO" sz="1800" b="0" dirty="0">
                <a:solidFill>
                  <a:srgbClr val="000066"/>
                </a:solidFill>
                <a:latin typeface="Calibri" pitchFamily="34" charset="0"/>
              </a:rPr>
              <a:t> and </a:t>
            </a:r>
            <a:r>
              <a:rPr lang="es-MX" altLang="es-CO" sz="1800" b="0" dirty="0" err="1">
                <a:solidFill>
                  <a:srgbClr val="000066"/>
                </a:solidFill>
                <a:latin typeface="Calibri" pitchFamily="34" charset="0"/>
              </a:rPr>
              <a:t>collect</a:t>
            </a:r>
            <a:r>
              <a:rPr lang="es-MX" altLang="es-CO" sz="1800" b="0" dirty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s-MX" altLang="es-CO" sz="1800" b="0" dirty="0" err="1">
                <a:solidFill>
                  <a:srgbClr val="000066"/>
                </a:solidFill>
                <a:latin typeface="Calibri" pitchFamily="34" charset="0"/>
              </a:rPr>
              <a:t>additional</a:t>
            </a:r>
            <a:r>
              <a:rPr lang="es-MX" altLang="es-CO" sz="1800" b="0" dirty="0">
                <a:solidFill>
                  <a:srgbClr val="000066"/>
                </a:solidFill>
                <a:latin typeface="Calibri" pitchFamily="34" charset="0"/>
              </a:rPr>
              <a:t> variables </a:t>
            </a:r>
            <a:r>
              <a:rPr lang="es-MX" altLang="es-CO" sz="1800" b="0" dirty="0" err="1">
                <a:solidFill>
                  <a:srgbClr val="000066"/>
                </a:solidFill>
                <a:latin typeface="Calibri" pitchFamily="34" charset="0"/>
              </a:rPr>
              <a:t>if</a:t>
            </a:r>
            <a:r>
              <a:rPr lang="es-MX" altLang="es-CO" sz="1800" b="0" dirty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s-MX" altLang="es-CO" sz="1800" b="0" dirty="0" err="1">
                <a:solidFill>
                  <a:srgbClr val="000066"/>
                </a:solidFill>
                <a:latin typeface="Calibri" pitchFamily="34" charset="0"/>
              </a:rPr>
              <a:t>necessary</a:t>
            </a:r>
            <a:r>
              <a:rPr lang="es-MX" altLang="es-CO" sz="1800" b="0" dirty="0">
                <a:solidFill>
                  <a:srgbClr val="000066"/>
                </a:solidFill>
                <a:latin typeface="Calibri" pitchFamily="34" charset="0"/>
              </a:rPr>
              <a:t> (</a:t>
            </a:r>
            <a:r>
              <a:rPr lang="es-MX" altLang="es-CO" sz="1800" b="0" dirty="0" err="1">
                <a:solidFill>
                  <a:srgbClr val="000066"/>
                </a:solidFill>
                <a:latin typeface="Calibri" pitchFamily="34" charset="0"/>
              </a:rPr>
              <a:t>ex.doses</a:t>
            </a:r>
            <a:r>
              <a:rPr lang="es-MX" altLang="es-CO" sz="1800" b="0" dirty="0">
                <a:solidFill>
                  <a:srgbClr val="000066"/>
                </a:solidFill>
                <a:latin typeface="Calibri" pitchFamily="34" charset="0"/>
              </a:rPr>
              <a:t>) </a:t>
            </a:r>
            <a:endParaRPr lang="es-GT" altLang="es-CO" sz="1800" b="0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70670" name="TextBox 16"/>
          <p:cNvSpPr txBox="1">
            <a:spLocks noChangeArrowheads="1"/>
          </p:cNvSpPr>
          <p:nvPr/>
        </p:nvSpPr>
        <p:spPr bwMode="auto">
          <a:xfrm>
            <a:off x="2421845" y="4069682"/>
            <a:ext cx="5391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s-MX" altLang="es-CO" sz="1800" b="0" dirty="0">
                <a:solidFill>
                  <a:srgbClr val="000066"/>
                </a:solidFill>
                <a:latin typeface="Calibri  "/>
              </a:rPr>
              <a:t>2. Complete </a:t>
            </a:r>
            <a:r>
              <a:rPr lang="es-MX" altLang="es-CO" sz="1800" b="0" dirty="0" err="1">
                <a:solidFill>
                  <a:srgbClr val="000066"/>
                </a:solidFill>
                <a:latin typeface="Calibri  "/>
              </a:rPr>
              <a:t>vaccination</a:t>
            </a:r>
            <a:r>
              <a:rPr lang="es-MX" altLang="es-CO" sz="1800" b="0" dirty="0">
                <a:solidFill>
                  <a:srgbClr val="000066"/>
                </a:solidFill>
                <a:latin typeface="Calibri  "/>
              </a:rPr>
              <a:t> data a posteriori</a:t>
            </a:r>
            <a:endParaRPr lang="es-GT" altLang="es-CO" sz="1800" b="0" dirty="0">
              <a:solidFill>
                <a:srgbClr val="000066"/>
              </a:solidFill>
              <a:latin typeface="Calibri  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62069" y="5188584"/>
            <a:ext cx="4068763" cy="92333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800" b="1" dirty="0">
                <a:solidFill>
                  <a:srgbClr val="0070C0"/>
                </a:solidFill>
                <a:latin typeface="Calibri" panose="020F0502020204030204" pitchFamily="34" charset="0"/>
              </a:rPr>
              <a:t>EPI records at local </a:t>
            </a:r>
            <a:r>
              <a:rPr lang="es-MX" sz="18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level</a:t>
            </a:r>
            <a:r>
              <a:rPr lang="es-MX" sz="1800" b="1" dirty="0">
                <a:solidFill>
                  <a:srgbClr val="0070C0"/>
                </a:solidFill>
                <a:latin typeface="Calibri" panose="020F0502020204030204" pitchFamily="34" charset="0"/>
              </a:rPr>
              <a:t> (nominal in </a:t>
            </a:r>
            <a:r>
              <a:rPr lang="es-MX" sz="18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paper</a:t>
            </a:r>
            <a:r>
              <a:rPr lang="es-MX" sz="1800" b="1" dirty="0">
                <a:solidFill>
                  <a:srgbClr val="0070C0"/>
                </a:solidFill>
                <a:latin typeface="Calibri" panose="020F0502020204030204" pitchFamily="34" charset="0"/>
              </a:rPr>
              <a:t>, </a:t>
            </a:r>
            <a:r>
              <a:rPr lang="es-MX" sz="18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or</a:t>
            </a:r>
            <a:r>
              <a:rPr lang="es-MX" sz="1800" b="1" dirty="0">
                <a:solidFill>
                  <a:srgbClr val="0070C0"/>
                </a:solidFill>
                <a:latin typeface="Calibri" panose="020F0502020204030204" pitchFamily="34" charset="0"/>
              </a:rPr>
              <a:t> Excel, vaccination </a:t>
            </a:r>
            <a:r>
              <a:rPr lang="es-MX" sz="18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cards</a:t>
            </a:r>
            <a:r>
              <a:rPr lang="es-MX" sz="1800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s-MX" sz="18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reviewed</a:t>
            </a:r>
            <a:r>
              <a:rPr lang="es-MX" sz="1800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s-MX" sz="18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through</a:t>
            </a:r>
            <a:r>
              <a:rPr lang="es-MX" sz="1800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s-MX" sz="18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household</a:t>
            </a:r>
            <a:r>
              <a:rPr lang="es-MX" sz="1800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s-MX" sz="18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visits</a:t>
            </a:r>
            <a:r>
              <a:rPr lang="es-MX" sz="1800" b="1" dirty="0">
                <a:solidFill>
                  <a:srgbClr val="0070C0"/>
                </a:solidFill>
                <a:latin typeface="Calibri" panose="020F0502020204030204" pitchFamily="34" charset="0"/>
              </a:rPr>
              <a:t>/</a:t>
            </a:r>
            <a:r>
              <a:rPr lang="es-MX" sz="18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calls</a:t>
            </a:r>
            <a:r>
              <a:rPr lang="es-MX" sz="1800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336802" y="4733196"/>
            <a:ext cx="238169" cy="337321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73" name="TextBox 22"/>
          <p:cNvSpPr txBox="1">
            <a:spLocks noChangeArrowheads="1"/>
          </p:cNvSpPr>
          <p:nvPr/>
        </p:nvSpPr>
        <p:spPr bwMode="auto">
          <a:xfrm>
            <a:off x="240972" y="5909888"/>
            <a:ext cx="38722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None/>
            </a:pPr>
            <a:r>
              <a:rPr lang="es-MX" altLang="es-CO" sz="2000" b="0" dirty="0">
                <a:solidFill>
                  <a:srgbClr val="000066"/>
                </a:solidFill>
                <a:latin typeface="Calibri" pitchFamily="34" charset="0"/>
              </a:rPr>
              <a:t>Chile, Costa-Rica, Uruguay, 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None/>
            </a:pPr>
            <a:r>
              <a:rPr lang="es-MX" altLang="es-CO" sz="2000" b="0" dirty="0">
                <a:solidFill>
                  <a:srgbClr val="000066"/>
                </a:solidFill>
                <a:latin typeface="Calibri" pitchFamily="34" charset="0"/>
              </a:rPr>
              <a:t>Colombia and </a:t>
            </a:r>
            <a:r>
              <a:rPr lang="es-MX" altLang="es-CO" sz="2000" b="0" dirty="0" err="1">
                <a:solidFill>
                  <a:srgbClr val="000066"/>
                </a:solidFill>
                <a:latin typeface="Calibri" pitchFamily="34" charset="0"/>
              </a:rPr>
              <a:t>partly</a:t>
            </a:r>
            <a:r>
              <a:rPr lang="es-MX" altLang="es-CO" sz="2000" b="0" dirty="0">
                <a:solidFill>
                  <a:srgbClr val="000066"/>
                </a:solidFill>
                <a:latin typeface="Calibri" pitchFamily="34" charset="0"/>
              </a:rPr>
              <a:t> in </a:t>
            </a:r>
            <a:r>
              <a:rPr lang="es-MX" altLang="es-CO" sz="2000" b="0" dirty="0" err="1">
                <a:solidFill>
                  <a:srgbClr val="000066"/>
                </a:solidFill>
                <a:latin typeface="Calibri" pitchFamily="34" charset="0"/>
              </a:rPr>
              <a:t>Panama</a:t>
            </a:r>
            <a:r>
              <a:rPr lang="es-MX" altLang="es-CO" sz="2000" b="0" dirty="0">
                <a:solidFill>
                  <a:srgbClr val="000066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70674" name="TextBox 23"/>
          <p:cNvSpPr txBox="1">
            <a:spLocks noChangeArrowheads="1"/>
          </p:cNvSpPr>
          <p:nvPr/>
        </p:nvSpPr>
        <p:spPr bwMode="auto">
          <a:xfrm>
            <a:off x="5711825" y="6138863"/>
            <a:ext cx="3181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s-MX" altLang="es-CO" sz="2000" b="0" dirty="0" err="1">
                <a:solidFill>
                  <a:srgbClr val="000066"/>
                </a:solidFill>
              </a:rPr>
              <a:t>Other</a:t>
            </a:r>
            <a:r>
              <a:rPr lang="es-MX" altLang="es-CO" sz="2000" b="0" dirty="0">
                <a:solidFill>
                  <a:srgbClr val="000066"/>
                </a:solidFill>
              </a:rPr>
              <a:t> </a:t>
            </a:r>
            <a:r>
              <a:rPr lang="es-MX" altLang="es-CO" sz="2000" b="0" dirty="0" err="1">
                <a:solidFill>
                  <a:srgbClr val="000066"/>
                </a:solidFill>
              </a:rPr>
              <a:t>countries</a:t>
            </a:r>
            <a:endParaRPr lang="es-GT" altLang="es-CO" sz="2000" b="0" dirty="0">
              <a:solidFill>
                <a:srgbClr val="000066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027E-4BE3-439E-9E6E-8662E54C16F8}" type="slidenum">
              <a:rPr lang="es-CO" smtClean="0"/>
              <a:t>14</a:t>
            </a:fld>
            <a:endParaRPr lang="es-CO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466" y="2201470"/>
            <a:ext cx="1572558" cy="191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7663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703653" y="874434"/>
          <a:ext cx="7713713" cy="5746384"/>
        </p:xfrm>
        <a:graphic>
          <a:graphicData uri="http://schemas.openxmlformats.org/drawingml/2006/table">
            <a:tbl>
              <a:tblPr firstRow="1" firstCol="1" bandRow="1" bandCol="1">
                <a:effectLst/>
                <a:tableStyleId>{72833802-FEF1-4C79-8D5D-14CF1EAF98D9}</a:tableStyleId>
              </a:tblPr>
              <a:tblGrid>
                <a:gridCol w="1094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4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87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84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S" sz="1200" dirty="0">
                          <a:solidFill>
                            <a:srgbClr val="002060"/>
                          </a:solidFill>
                          <a:effectLst/>
                          <a:latin typeface="Calibri   "/>
                        </a:rPr>
                        <a:t>  Country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alibri   "/>
                        </a:rPr>
                        <a:t>	</a:t>
                      </a:r>
                      <a:endParaRPr lang="es-CO" sz="1200" dirty="0">
                        <a:solidFill>
                          <a:srgbClr val="002060"/>
                        </a:solidFill>
                        <a:effectLst/>
                        <a:latin typeface="Calibri   "/>
                      </a:endParaRPr>
                    </a:p>
                  </a:txBody>
                  <a:tcPr marL="68585" marR="685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alibri   "/>
                        </a:rPr>
                        <a:t>Vaccination Target groups</a:t>
                      </a:r>
                      <a:endParaRPr lang="es-CO" sz="1200" dirty="0">
                        <a:solidFill>
                          <a:srgbClr val="002060"/>
                        </a:solidFill>
                        <a:effectLst/>
                        <a:latin typeface="Calibri   "/>
                      </a:endParaRPr>
                    </a:p>
                  </a:txBody>
                  <a:tcPr marL="68585" marR="685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O" sz="2400" dirty="0">
                        <a:effectLst/>
                        <a:latin typeface="Calibri"/>
                      </a:endParaRPr>
                    </a:p>
                  </a:txBody>
                  <a:tcPr marL="68585" marR="685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1" dirty="0">
                          <a:solidFill>
                            <a:srgbClr val="002060"/>
                          </a:solidFill>
                          <a:latin typeface="Calibri   "/>
                        </a:rPr>
                        <a:t>N SARI </a:t>
                      </a:r>
                      <a:r>
                        <a:rPr lang="es-CO" sz="1200" b="1" dirty="0" err="1">
                          <a:solidFill>
                            <a:srgbClr val="002060"/>
                          </a:solidFill>
                          <a:latin typeface="Calibri   "/>
                        </a:rPr>
                        <a:t>hospitals</a:t>
                      </a:r>
                      <a:endParaRPr lang="es-CO" sz="1200" b="1" dirty="0">
                        <a:solidFill>
                          <a:srgbClr val="002060"/>
                        </a:solidFill>
                        <a:effectLst/>
                        <a:latin typeface="Calibri   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CO" sz="1200" dirty="0">
                        <a:solidFill>
                          <a:srgbClr val="002060"/>
                        </a:solidFill>
                        <a:effectLst/>
                        <a:latin typeface="Calibri   "/>
                      </a:endParaRPr>
                    </a:p>
                  </a:txBody>
                  <a:tcPr marL="68585" marR="685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alibri   "/>
                        </a:rPr>
                        <a:t> </a:t>
                      </a:r>
                      <a:endParaRPr lang="es-CO" sz="1200" dirty="0">
                        <a:solidFill>
                          <a:srgbClr val="002060"/>
                        </a:solidFill>
                        <a:effectLst/>
                        <a:latin typeface="Calibri   "/>
                      </a:endParaRPr>
                    </a:p>
                  </a:txBody>
                  <a:tcPr marL="68585" marR="685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alibri   "/>
                        </a:rPr>
                        <a:t>Children</a:t>
                      </a:r>
                      <a:r>
                        <a:rPr lang="en-US" sz="1200" b="1" baseline="0" dirty="0">
                          <a:solidFill>
                            <a:srgbClr val="002060"/>
                          </a:solidFill>
                          <a:effectLst/>
                          <a:latin typeface="Calibri   "/>
                        </a:rPr>
                        <a:t> </a:t>
                      </a:r>
                      <a:endParaRPr lang="es-CO" sz="1200" b="1" dirty="0">
                        <a:solidFill>
                          <a:srgbClr val="002060"/>
                        </a:solidFill>
                        <a:effectLst/>
                        <a:latin typeface="Calibri   "/>
                      </a:endParaRPr>
                    </a:p>
                  </a:txBody>
                  <a:tcPr marL="68585" marR="685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alibri   "/>
                        </a:rPr>
                        <a:t>Elderly</a:t>
                      </a:r>
                      <a:endParaRPr lang="es-CO" sz="1200" b="1" dirty="0">
                        <a:solidFill>
                          <a:srgbClr val="002060"/>
                        </a:solidFill>
                        <a:effectLst/>
                        <a:latin typeface="Calibri   "/>
                      </a:endParaRPr>
                    </a:p>
                  </a:txBody>
                  <a:tcPr marL="68585" marR="685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alibri   "/>
                        </a:rPr>
                        <a:t>Individuals with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alibri   "/>
                        </a:rPr>
                        <a:t>chronic conditions</a:t>
                      </a:r>
                      <a:endParaRPr lang="es-CO" sz="1200" b="1" dirty="0">
                        <a:solidFill>
                          <a:srgbClr val="002060"/>
                        </a:solidFill>
                        <a:effectLst/>
                        <a:latin typeface="Calibri   "/>
                      </a:endParaRPr>
                    </a:p>
                  </a:txBody>
                  <a:tcPr marL="68585" marR="685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200" b="1" dirty="0">
                        <a:solidFill>
                          <a:srgbClr val="002060"/>
                        </a:solidFill>
                        <a:effectLst/>
                        <a:latin typeface="Calibri   "/>
                      </a:endParaRPr>
                    </a:p>
                  </a:txBody>
                  <a:tcPr marL="68585" marR="685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7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alibri   "/>
                        </a:rPr>
                        <a:t>Argentina</a:t>
                      </a:r>
                      <a:endParaRPr lang="es-CO" sz="1200" dirty="0">
                        <a:solidFill>
                          <a:srgbClr val="002060"/>
                        </a:solidFill>
                        <a:effectLst/>
                        <a:latin typeface="Calibri   "/>
                      </a:endParaRPr>
                    </a:p>
                  </a:txBody>
                  <a:tcPr marL="68585" marR="685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alibri   "/>
                        </a:rPr>
                        <a:t>6–24 months</a:t>
                      </a:r>
                      <a:endParaRPr lang="es-CO" sz="1200" dirty="0">
                        <a:solidFill>
                          <a:srgbClr val="002060"/>
                        </a:solidFill>
                        <a:effectLst/>
                        <a:latin typeface="Calibri   "/>
                      </a:endParaRPr>
                    </a:p>
                  </a:txBody>
                  <a:tcPr marL="68585" marR="685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alibri   "/>
                        </a:rPr>
                        <a:t>≥65 years</a:t>
                      </a:r>
                      <a:endParaRPr lang="es-CO" sz="1200" dirty="0">
                        <a:solidFill>
                          <a:srgbClr val="002060"/>
                        </a:solidFill>
                        <a:effectLst/>
                        <a:latin typeface="Calibri   "/>
                      </a:endParaRPr>
                    </a:p>
                  </a:txBody>
                  <a:tcPr marL="68585" marR="685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O" sz="1200" dirty="0">
                        <a:solidFill>
                          <a:srgbClr val="002060"/>
                        </a:solidFill>
                        <a:effectLst/>
                        <a:latin typeface="Calibri   "/>
                      </a:endParaRPr>
                    </a:p>
                  </a:txBody>
                  <a:tcPr marL="68585" marR="685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2060"/>
                          </a:solidFill>
                          <a:effectLst/>
                          <a:latin typeface="Calibri   "/>
                        </a:rPr>
                        <a:t>4</a:t>
                      </a:r>
                    </a:p>
                  </a:txBody>
                  <a:tcPr marL="68585" marR="685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7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alibri   "/>
                        </a:rPr>
                        <a:t>Brazil</a:t>
                      </a:r>
                      <a:endParaRPr lang="es-CO" sz="1200" dirty="0">
                        <a:solidFill>
                          <a:srgbClr val="002060"/>
                        </a:solidFill>
                        <a:effectLst/>
                        <a:latin typeface="Calibri   "/>
                      </a:endParaRPr>
                    </a:p>
                  </a:txBody>
                  <a:tcPr marL="68585" marR="685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alibri   "/>
                        </a:rPr>
                        <a:t>6–23 months</a:t>
                      </a:r>
                      <a:endParaRPr lang="es-CO" sz="1200" dirty="0">
                        <a:solidFill>
                          <a:srgbClr val="002060"/>
                        </a:solidFill>
                        <a:effectLst/>
                        <a:latin typeface="Calibri   "/>
                      </a:endParaRPr>
                    </a:p>
                  </a:txBody>
                  <a:tcPr marL="68585" marR="685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alibri   "/>
                        </a:rPr>
                        <a:t>≥60 years</a:t>
                      </a:r>
                      <a:endParaRPr lang="es-CO" sz="1200" dirty="0">
                        <a:solidFill>
                          <a:srgbClr val="002060"/>
                        </a:solidFill>
                        <a:effectLst/>
                        <a:latin typeface="Calibri   "/>
                      </a:endParaRPr>
                    </a:p>
                  </a:txBody>
                  <a:tcPr marL="68585" marR="685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O" sz="1200" dirty="0">
                        <a:solidFill>
                          <a:srgbClr val="002060"/>
                        </a:solidFill>
                        <a:effectLst/>
                        <a:latin typeface="Calibri   "/>
                      </a:endParaRPr>
                    </a:p>
                  </a:txBody>
                  <a:tcPr marL="68585" marR="685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2060"/>
                          </a:solidFill>
                          <a:effectLst/>
                          <a:latin typeface="Calibri   "/>
                        </a:rPr>
                        <a:t>29</a:t>
                      </a:r>
                    </a:p>
                  </a:txBody>
                  <a:tcPr marL="68585" marR="685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7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alibri   "/>
                        </a:rPr>
                        <a:t>Chile</a:t>
                      </a:r>
                      <a:endParaRPr lang="es-CO" sz="1200" dirty="0">
                        <a:solidFill>
                          <a:srgbClr val="002060"/>
                        </a:solidFill>
                        <a:effectLst/>
                        <a:latin typeface="Calibri   "/>
                      </a:endParaRPr>
                    </a:p>
                  </a:txBody>
                  <a:tcPr marL="68585" marR="685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alibri   "/>
                        </a:rPr>
                        <a:t>6–23 months</a:t>
                      </a:r>
                      <a:endParaRPr lang="es-CO" sz="1200" dirty="0">
                        <a:solidFill>
                          <a:srgbClr val="002060"/>
                        </a:solidFill>
                        <a:effectLst/>
                        <a:latin typeface="Calibri   "/>
                      </a:endParaRPr>
                    </a:p>
                  </a:txBody>
                  <a:tcPr marL="68585" marR="685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alibri   "/>
                        </a:rPr>
                        <a:t>≥65 years</a:t>
                      </a:r>
                      <a:endParaRPr lang="es-CO" sz="1200" dirty="0">
                        <a:solidFill>
                          <a:srgbClr val="002060"/>
                        </a:solidFill>
                        <a:effectLst/>
                        <a:latin typeface="Calibri   "/>
                      </a:endParaRPr>
                    </a:p>
                  </a:txBody>
                  <a:tcPr marL="68585" marR="685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CO" sz="1200" kern="1200" dirty="0">
                          <a:solidFill>
                            <a:srgbClr val="002060"/>
                          </a:solidFill>
                          <a:effectLst/>
                          <a:latin typeface="Calibri   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68585" marR="685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CO" sz="1200" kern="1200" dirty="0">
                          <a:solidFill>
                            <a:srgbClr val="002060"/>
                          </a:solidFill>
                          <a:effectLst/>
                          <a:latin typeface="Calibri   "/>
                          <a:ea typeface="+mn-ea"/>
                          <a:cs typeface="+mn-cs"/>
                        </a:rPr>
                        <a:t>6*</a:t>
                      </a:r>
                    </a:p>
                  </a:txBody>
                  <a:tcPr marL="68585" marR="685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7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alibri   "/>
                        </a:rPr>
                        <a:t>Colombia</a:t>
                      </a:r>
                      <a:endParaRPr lang="es-CO" sz="1200" dirty="0">
                        <a:solidFill>
                          <a:srgbClr val="002060"/>
                        </a:solidFill>
                        <a:effectLst/>
                        <a:latin typeface="Calibri   "/>
                      </a:endParaRPr>
                    </a:p>
                  </a:txBody>
                  <a:tcPr marL="68585" marR="685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effectLst/>
                          <a:latin typeface="Calibri   "/>
                        </a:rPr>
                        <a:t>6–23 months </a:t>
                      </a:r>
                      <a:endParaRPr lang="es-CO" sz="1200" b="0" dirty="0">
                        <a:solidFill>
                          <a:srgbClr val="002060"/>
                        </a:solidFill>
                        <a:effectLst/>
                        <a:latin typeface="Calibri   "/>
                      </a:endParaRPr>
                    </a:p>
                  </a:txBody>
                  <a:tcPr marL="68585" marR="685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alibri   "/>
                        </a:rPr>
                        <a:t>≥60 years </a:t>
                      </a:r>
                      <a:endParaRPr lang="es-CO" sz="1200" dirty="0">
                        <a:solidFill>
                          <a:srgbClr val="002060"/>
                        </a:solidFill>
                        <a:effectLst/>
                        <a:latin typeface="Calibri   "/>
                      </a:endParaRPr>
                    </a:p>
                  </a:txBody>
                  <a:tcPr marL="68585" marR="685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es-CO" sz="1200" kern="1200" dirty="0">
                        <a:solidFill>
                          <a:srgbClr val="002060"/>
                        </a:solidFill>
                        <a:effectLst/>
                        <a:latin typeface="Calibri   "/>
                        <a:ea typeface="+mn-ea"/>
                        <a:cs typeface="+mn-cs"/>
                      </a:endParaRPr>
                    </a:p>
                  </a:txBody>
                  <a:tcPr marL="68585" marR="685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CO" sz="1200" kern="1200" dirty="0">
                          <a:solidFill>
                            <a:srgbClr val="002060"/>
                          </a:solidFill>
                          <a:effectLst/>
                          <a:latin typeface="Calibri   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5" marR="685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1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alibri   "/>
                        </a:rPr>
                        <a:t>Costa Rica</a:t>
                      </a:r>
                      <a:endParaRPr lang="es-CO" sz="1200" dirty="0">
                        <a:solidFill>
                          <a:srgbClr val="002060"/>
                        </a:solidFill>
                        <a:effectLst/>
                        <a:latin typeface="Calibri   "/>
                      </a:endParaRPr>
                    </a:p>
                  </a:txBody>
                  <a:tcPr marL="68585" marR="685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GT" sz="1200" b="0" dirty="0">
                          <a:solidFill>
                            <a:srgbClr val="002060"/>
                          </a:solidFill>
                          <a:effectLst/>
                          <a:latin typeface="Calibri   "/>
                        </a:rPr>
                        <a:t>6 months–10 years </a:t>
                      </a:r>
                      <a:r>
                        <a:rPr lang="es-GT" sz="1200" b="0" dirty="0" err="1">
                          <a:solidFill>
                            <a:srgbClr val="002060"/>
                          </a:solidFill>
                          <a:effectLst/>
                          <a:latin typeface="Calibri   "/>
                        </a:rPr>
                        <a:t>with</a:t>
                      </a:r>
                      <a:r>
                        <a:rPr lang="es-GT" sz="1200" b="0" dirty="0">
                          <a:solidFill>
                            <a:srgbClr val="002060"/>
                          </a:solidFill>
                          <a:effectLst/>
                          <a:latin typeface="Calibri   "/>
                        </a:rPr>
                        <a:t> </a:t>
                      </a:r>
                      <a:r>
                        <a:rPr lang="es-GT" sz="1200" b="0" dirty="0" err="1">
                          <a:solidFill>
                            <a:srgbClr val="002060"/>
                          </a:solidFill>
                          <a:effectLst/>
                          <a:latin typeface="Calibri   "/>
                        </a:rPr>
                        <a:t>chronic</a:t>
                      </a:r>
                      <a:r>
                        <a:rPr lang="es-GT" sz="1200" b="0" baseline="0" dirty="0">
                          <a:solidFill>
                            <a:srgbClr val="002060"/>
                          </a:solidFill>
                          <a:effectLst/>
                          <a:latin typeface="Calibri   "/>
                        </a:rPr>
                        <a:t> </a:t>
                      </a:r>
                      <a:r>
                        <a:rPr lang="es-GT" sz="1200" b="0" baseline="0" dirty="0" err="1">
                          <a:solidFill>
                            <a:srgbClr val="002060"/>
                          </a:solidFill>
                          <a:effectLst/>
                          <a:latin typeface="Calibri   "/>
                        </a:rPr>
                        <a:t>cond</a:t>
                      </a:r>
                      <a:r>
                        <a:rPr lang="es-GT" sz="1200" b="0" baseline="0" dirty="0">
                          <a:solidFill>
                            <a:srgbClr val="002060"/>
                          </a:solidFill>
                          <a:effectLst/>
                          <a:latin typeface="Calibri   "/>
                        </a:rPr>
                        <a:t>. </a:t>
                      </a:r>
                      <a:endParaRPr lang="es-CO" sz="1200" b="0" dirty="0">
                        <a:solidFill>
                          <a:srgbClr val="002060"/>
                        </a:solidFill>
                        <a:effectLst/>
                        <a:latin typeface="Calibri   "/>
                      </a:endParaRPr>
                    </a:p>
                  </a:txBody>
                  <a:tcPr marL="68585" marR="685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alibri   "/>
                        </a:rPr>
                        <a:t>≥65 years</a:t>
                      </a:r>
                      <a:endParaRPr lang="es-CO" sz="1200" dirty="0">
                        <a:solidFill>
                          <a:srgbClr val="002060"/>
                        </a:solidFill>
                        <a:effectLst/>
                        <a:latin typeface="Calibri   "/>
                      </a:endParaRPr>
                    </a:p>
                  </a:txBody>
                  <a:tcPr marL="68585" marR="685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O" sz="1200" dirty="0">
                        <a:solidFill>
                          <a:srgbClr val="002060"/>
                        </a:solidFill>
                        <a:effectLst/>
                        <a:latin typeface="Calibri   "/>
                      </a:endParaRPr>
                    </a:p>
                  </a:txBody>
                  <a:tcPr marL="68585" marR="685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2060"/>
                          </a:solidFill>
                          <a:effectLst/>
                          <a:latin typeface="Calibri   "/>
                        </a:rPr>
                        <a:t>6*</a:t>
                      </a:r>
                    </a:p>
                  </a:txBody>
                  <a:tcPr marL="68585" marR="685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7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alibri   "/>
                        </a:rPr>
                        <a:t>Cuba</a:t>
                      </a:r>
                      <a:endParaRPr lang="es-CO" sz="1200" dirty="0">
                        <a:solidFill>
                          <a:srgbClr val="002060"/>
                        </a:solidFill>
                        <a:effectLst/>
                        <a:latin typeface="Calibri   "/>
                      </a:endParaRPr>
                    </a:p>
                  </a:txBody>
                  <a:tcPr marL="68585" marR="685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alibri   "/>
                          <a:ea typeface="+mn-ea"/>
                          <a:cs typeface="+mn-cs"/>
                        </a:rPr>
                        <a:t>6–23 months</a:t>
                      </a:r>
                      <a:endParaRPr lang="es-CO" sz="1200" kern="1200" dirty="0">
                        <a:solidFill>
                          <a:srgbClr val="002060"/>
                        </a:solidFill>
                        <a:effectLst/>
                        <a:latin typeface="Calibri   "/>
                        <a:ea typeface="+mn-ea"/>
                        <a:cs typeface="+mn-cs"/>
                      </a:endParaRPr>
                    </a:p>
                  </a:txBody>
                  <a:tcPr marL="68585" marR="685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alibri   "/>
                        </a:rPr>
                        <a:t>≥65 years </a:t>
                      </a:r>
                      <a:endParaRPr lang="es-CO" sz="1200" dirty="0">
                        <a:solidFill>
                          <a:srgbClr val="002060"/>
                        </a:solidFill>
                        <a:effectLst/>
                        <a:latin typeface="Calibri   "/>
                      </a:endParaRPr>
                    </a:p>
                  </a:txBody>
                  <a:tcPr marL="68585" marR="685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O" sz="1200" dirty="0">
                        <a:solidFill>
                          <a:srgbClr val="002060"/>
                        </a:solidFill>
                        <a:effectLst/>
                        <a:latin typeface="Calibri   "/>
                      </a:endParaRPr>
                    </a:p>
                  </a:txBody>
                  <a:tcPr marL="68585" marR="685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2060"/>
                          </a:solidFill>
                          <a:effectLst/>
                          <a:latin typeface="Calibri   "/>
                        </a:rPr>
                        <a:t>TBD</a:t>
                      </a:r>
                    </a:p>
                  </a:txBody>
                  <a:tcPr marL="68585" marR="685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84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alibri   "/>
                        </a:rPr>
                        <a:t>El Salvador</a:t>
                      </a:r>
                      <a:endParaRPr lang="es-CO" sz="1200" dirty="0">
                        <a:solidFill>
                          <a:srgbClr val="002060"/>
                        </a:solidFill>
                        <a:effectLst/>
                        <a:latin typeface="Calibri   "/>
                      </a:endParaRPr>
                    </a:p>
                  </a:txBody>
                  <a:tcPr marL="68585" marR="685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alibri   "/>
                        </a:rPr>
                        <a:t>6–59 months</a:t>
                      </a:r>
                      <a:endParaRPr lang="es-CO" sz="1200" dirty="0">
                        <a:solidFill>
                          <a:srgbClr val="002060"/>
                        </a:solidFill>
                        <a:effectLst/>
                        <a:latin typeface="Calibri   "/>
                      </a:endParaRPr>
                    </a:p>
                  </a:txBody>
                  <a:tcPr marL="68585" marR="685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alibri   "/>
                        </a:rPr>
                        <a:t>≥60  years</a:t>
                      </a:r>
                      <a:endParaRPr lang="es-CO" sz="1200" dirty="0">
                        <a:solidFill>
                          <a:srgbClr val="002060"/>
                        </a:solidFill>
                        <a:effectLst/>
                        <a:latin typeface="Calibri   "/>
                      </a:endParaRPr>
                    </a:p>
                  </a:txBody>
                  <a:tcPr marL="68585" marR="685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O" sz="1200" dirty="0">
                        <a:solidFill>
                          <a:srgbClr val="002060"/>
                        </a:solidFill>
                        <a:effectLst/>
                        <a:latin typeface="Calibri   "/>
                      </a:endParaRPr>
                    </a:p>
                  </a:txBody>
                  <a:tcPr marL="68585" marR="685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2060"/>
                          </a:solidFill>
                          <a:effectLst/>
                          <a:latin typeface="Calibri   "/>
                        </a:rPr>
                        <a:t>4*</a:t>
                      </a:r>
                    </a:p>
                  </a:txBody>
                  <a:tcPr marL="68585" marR="685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8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200" kern="1200" dirty="0">
                          <a:solidFill>
                            <a:srgbClr val="002060"/>
                          </a:solidFill>
                          <a:effectLst/>
                          <a:latin typeface="Calibri   "/>
                          <a:ea typeface="+mn-ea"/>
                          <a:cs typeface="+mn-cs"/>
                        </a:rPr>
                        <a:t>Ecuador</a:t>
                      </a:r>
                    </a:p>
                  </a:txBody>
                  <a:tcPr marL="68585" marR="685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200" kern="1200" dirty="0">
                          <a:solidFill>
                            <a:srgbClr val="002060"/>
                          </a:solidFill>
                          <a:effectLst/>
                          <a:latin typeface="Calibri   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alibri   "/>
                        </a:rPr>
                        <a:t>–59</a:t>
                      </a:r>
                      <a:r>
                        <a:rPr lang="es-CO" sz="1200" kern="1200" dirty="0">
                          <a:solidFill>
                            <a:srgbClr val="002060"/>
                          </a:solidFill>
                          <a:effectLst/>
                          <a:latin typeface="Calibri   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200" kern="1200" dirty="0" err="1">
                          <a:solidFill>
                            <a:srgbClr val="002060"/>
                          </a:solidFill>
                          <a:effectLst/>
                          <a:latin typeface="Calibri   "/>
                          <a:ea typeface="+mn-ea"/>
                          <a:cs typeface="+mn-cs"/>
                        </a:rPr>
                        <a:t>months</a:t>
                      </a:r>
                      <a:r>
                        <a:rPr lang="es-CO" sz="1200" kern="1200" dirty="0">
                          <a:solidFill>
                            <a:srgbClr val="002060"/>
                          </a:solidFill>
                          <a:effectLst/>
                          <a:latin typeface="Calibri   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5" marR="685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alibri   "/>
                          <a:ea typeface="+mn-ea"/>
                          <a:cs typeface="+mn-cs"/>
                        </a:rPr>
                        <a:t>≥50 years </a:t>
                      </a:r>
                      <a:endParaRPr lang="es-CO" sz="1200" kern="1200" dirty="0">
                        <a:solidFill>
                          <a:srgbClr val="002060"/>
                        </a:solidFill>
                        <a:effectLst/>
                        <a:latin typeface="Calibri   "/>
                        <a:ea typeface="+mn-ea"/>
                        <a:cs typeface="+mn-cs"/>
                      </a:endParaRPr>
                    </a:p>
                  </a:txBody>
                  <a:tcPr marL="68585" marR="685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CO" sz="1200" kern="1200" dirty="0">
                          <a:solidFill>
                            <a:srgbClr val="002060"/>
                          </a:solidFill>
                          <a:effectLst/>
                          <a:latin typeface="Calibri   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68585" marR="685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CO" sz="1200" kern="1200" dirty="0">
                          <a:solidFill>
                            <a:srgbClr val="002060"/>
                          </a:solidFill>
                          <a:effectLst/>
                          <a:latin typeface="Calibri   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5" marR="685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49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alibri   "/>
                        </a:rPr>
                        <a:t>Honduras</a:t>
                      </a:r>
                      <a:endParaRPr lang="es-CO" sz="1200" dirty="0">
                        <a:solidFill>
                          <a:srgbClr val="002060"/>
                        </a:solidFill>
                        <a:effectLst/>
                        <a:latin typeface="Calibri   "/>
                      </a:endParaRPr>
                    </a:p>
                  </a:txBody>
                  <a:tcPr marL="68585" marR="685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effectLst/>
                          <a:latin typeface="Calibri   "/>
                        </a:rPr>
                        <a:t>6–35 </a:t>
                      </a:r>
                      <a:r>
                        <a:rPr lang="es-CO" sz="1200" b="0" dirty="0">
                          <a:solidFill>
                            <a:srgbClr val="002060"/>
                          </a:solidFill>
                          <a:effectLst/>
                          <a:latin typeface="Calibri   "/>
                        </a:rPr>
                        <a:t>months </a:t>
                      </a:r>
                      <a:r>
                        <a:rPr lang="es-CO" sz="1200" b="0" dirty="0" err="1">
                          <a:solidFill>
                            <a:srgbClr val="002060"/>
                          </a:solidFill>
                          <a:effectLst/>
                          <a:latin typeface="Calibri   "/>
                        </a:rPr>
                        <a:t>with</a:t>
                      </a:r>
                      <a:r>
                        <a:rPr lang="es-CO" sz="1200" b="0" dirty="0">
                          <a:solidFill>
                            <a:srgbClr val="002060"/>
                          </a:solidFill>
                          <a:effectLst/>
                          <a:latin typeface="Calibri   "/>
                        </a:rPr>
                        <a:t> </a:t>
                      </a:r>
                      <a:r>
                        <a:rPr lang="es-CO" sz="1200" b="0" dirty="0" err="1">
                          <a:solidFill>
                            <a:srgbClr val="002060"/>
                          </a:solidFill>
                          <a:effectLst/>
                          <a:latin typeface="Calibri   "/>
                        </a:rPr>
                        <a:t>chronic</a:t>
                      </a:r>
                      <a:r>
                        <a:rPr lang="es-CO" sz="1200" b="0" dirty="0">
                          <a:solidFill>
                            <a:srgbClr val="002060"/>
                          </a:solidFill>
                          <a:effectLst/>
                          <a:latin typeface="Calibri   "/>
                        </a:rPr>
                        <a:t> </a:t>
                      </a:r>
                      <a:r>
                        <a:rPr lang="es-CO" sz="1200" b="0" dirty="0" err="1">
                          <a:solidFill>
                            <a:srgbClr val="002060"/>
                          </a:solidFill>
                          <a:effectLst/>
                          <a:latin typeface="Calibri   "/>
                        </a:rPr>
                        <a:t>cond</a:t>
                      </a:r>
                      <a:r>
                        <a:rPr lang="es-CO" sz="1200" b="0" dirty="0">
                          <a:solidFill>
                            <a:srgbClr val="002060"/>
                          </a:solidFill>
                          <a:effectLst/>
                          <a:latin typeface="Calibri   "/>
                        </a:rPr>
                        <a:t>.</a:t>
                      </a:r>
                    </a:p>
                  </a:txBody>
                  <a:tcPr marL="68585" marR="685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alibri   "/>
                        </a:rPr>
                        <a:t>≥60 years</a:t>
                      </a:r>
                      <a:endParaRPr lang="es-CO" sz="1200" dirty="0">
                        <a:solidFill>
                          <a:srgbClr val="002060"/>
                        </a:solidFill>
                        <a:effectLst/>
                        <a:latin typeface="Calibri   "/>
                      </a:endParaRPr>
                    </a:p>
                  </a:txBody>
                  <a:tcPr marL="68585" marR="685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O" sz="1200" dirty="0">
                        <a:solidFill>
                          <a:srgbClr val="002060"/>
                        </a:solidFill>
                        <a:effectLst/>
                        <a:latin typeface="Calibri   "/>
                      </a:endParaRPr>
                    </a:p>
                  </a:txBody>
                  <a:tcPr marL="68585" marR="685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2060"/>
                          </a:solidFill>
                          <a:effectLst/>
                          <a:latin typeface="Calibri   "/>
                        </a:rPr>
                        <a:t>3*</a:t>
                      </a:r>
                    </a:p>
                  </a:txBody>
                  <a:tcPr marL="68585" marR="685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686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alibri   "/>
                        </a:rPr>
                        <a:t>México</a:t>
                      </a:r>
                      <a:endParaRPr lang="es-CO" sz="1200" dirty="0">
                        <a:solidFill>
                          <a:srgbClr val="002060"/>
                        </a:solidFill>
                        <a:effectLst/>
                        <a:latin typeface="Calibri   "/>
                      </a:endParaRPr>
                    </a:p>
                  </a:txBody>
                  <a:tcPr marL="68585" marR="685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GT" sz="1200" dirty="0">
                          <a:solidFill>
                            <a:srgbClr val="002060"/>
                          </a:solidFill>
                          <a:effectLst/>
                          <a:latin typeface="Calibri   "/>
                        </a:rPr>
                        <a:t>6–59 </a:t>
                      </a:r>
                      <a:r>
                        <a:rPr lang="es-GT" sz="1200" dirty="0" err="1">
                          <a:solidFill>
                            <a:srgbClr val="002060"/>
                          </a:solidFill>
                          <a:effectLst/>
                          <a:latin typeface="Calibri   "/>
                        </a:rPr>
                        <a:t>months</a:t>
                      </a:r>
                      <a:r>
                        <a:rPr lang="es-GT" sz="1200" dirty="0">
                          <a:solidFill>
                            <a:srgbClr val="002060"/>
                          </a:solidFill>
                          <a:effectLst/>
                          <a:latin typeface="Calibri   "/>
                        </a:rPr>
                        <a:t>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GT" sz="1200" dirty="0">
                          <a:solidFill>
                            <a:srgbClr val="002060"/>
                          </a:solidFill>
                          <a:effectLst/>
                          <a:latin typeface="Calibri   "/>
                        </a:rPr>
                        <a:t>3</a:t>
                      </a:r>
                      <a:r>
                        <a:rPr lang="es-GT" sz="1200" b="0" dirty="0">
                          <a:solidFill>
                            <a:srgbClr val="002060"/>
                          </a:solidFill>
                          <a:effectLst/>
                          <a:latin typeface="Calibri   "/>
                        </a:rPr>
                        <a:t>–9 years</a:t>
                      </a:r>
                      <a:r>
                        <a:rPr lang="es-GT" sz="1200" b="0" baseline="0" dirty="0">
                          <a:solidFill>
                            <a:srgbClr val="002060"/>
                          </a:solidFill>
                          <a:effectLst/>
                          <a:latin typeface="Calibri   "/>
                        </a:rPr>
                        <a:t> </a:t>
                      </a:r>
                      <a:r>
                        <a:rPr lang="es-GT" sz="1200" b="0" baseline="0" dirty="0" err="1">
                          <a:solidFill>
                            <a:srgbClr val="002060"/>
                          </a:solidFill>
                          <a:effectLst/>
                          <a:latin typeface="Calibri   "/>
                        </a:rPr>
                        <a:t>with</a:t>
                      </a:r>
                      <a:r>
                        <a:rPr lang="es-GT" sz="1200" b="0" baseline="0" dirty="0">
                          <a:solidFill>
                            <a:srgbClr val="002060"/>
                          </a:solidFill>
                          <a:effectLst/>
                          <a:latin typeface="Calibri   "/>
                        </a:rPr>
                        <a:t> </a:t>
                      </a:r>
                      <a:r>
                        <a:rPr lang="es-GT" sz="1200" b="0" baseline="0" dirty="0" err="1">
                          <a:solidFill>
                            <a:srgbClr val="002060"/>
                          </a:solidFill>
                          <a:effectLst/>
                          <a:latin typeface="Calibri   "/>
                        </a:rPr>
                        <a:t>chronic</a:t>
                      </a:r>
                      <a:r>
                        <a:rPr lang="es-GT" sz="1200" b="0" baseline="0" dirty="0">
                          <a:solidFill>
                            <a:srgbClr val="002060"/>
                          </a:solidFill>
                          <a:effectLst/>
                          <a:latin typeface="Calibri   "/>
                        </a:rPr>
                        <a:t> </a:t>
                      </a:r>
                      <a:r>
                        <a:rPr lang="es-GT" sz="1200" b="0" baseline="0" dirty="0" err="1">
                          <a:solidFill>
                            <a:srgbClr val="002060"/>
                          </a:solidFill>
                          <a:effectLst/>
                          <a:latin typeface="Calibri   "/>
                        </a:rPr>
                        <a:t>cond</a:t>
                      </a:r>
                      <a:r>
                        <a:rPr lang="es-GT" sz="1200" b="0" baseline="0" dirty="0">
                          <a:solidFill>
                            <a:srgbClr val="002060"/>
                          </a:solidFill>
                          <a:effectLst/>
                          <a:latin typeface="Calibri   "/>
                        </a:rPr>
                        <a:t>.</a:t>
                      </a:r>
                      <a:endParaRPr lang="es-CO" sz="1200" b="0" dirty="0">
                        <a:solidFill>
                          <a:srgbClr val="002060"/>
                        </a:solidFill>
                        <a:effectLst/>
                        <a:latin typeface="Calibri   "/>
                      </a:endParaRPr>
                    </a:p>
                  </a:txBody>
                  <a:tcPr marL="68585" marR="685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alibri   "/>
                        </a:rPr>
                        <a:t>≥65 years</a:t>
                      </a:r>
                      <a:endParaRPr lang="es-CO" sz="1200" dirty="0">
                        <a:solidFill>
                          <a:srgbClr val="002060"/>
                        </a:solidFill>
                        <a:effectLst/>
                        <a:latin typeface="Calibri   "/>
                      </a:endParaRPr>
                    </a:p>
                  </a:txBody>
                  <a:tcPr marL="68585" marR="685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CO" sz="1200" kern="1200" dirty="0">
                          <a:solidFill>
                            <a:srgbClr val="002060"/>
                          </a:solidFill>
                          <a:effectLst/>
                          <a:latin typeface="Calibri   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68585" marR="685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CO" sz="1200" kern="1200" dirty="0">
                          <a:solidFill>
                            <a:srgbClr val="002060"/>
                          </a:solidFill>
                          <a:effectLst/>
                          <a:latin typeface="Calibri   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68585" marR="685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67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alibri   "/>
                        </a:rPr>
                        <a:t>Panamá </a:t>
                      </a:r>
                      <a:endParaRPr lang="es-CO" sz="1200" dirty="0">
                        <a:solidFill>
                          <a:srgbClr val="002060"/>
                        </a:solidFill>
                        <a:effectLst/>
                        <a:latin typeface="Calibri   "/>
                      </a:endParaRPr>
                    </a:p>
                  </a:txBody>
                  <a:tcPr marL="68585" marR="685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alibri   "/>
                        </a:rPr>
                        <a:t>6–59 months</a:t>
                      </a:r>
                      <a:endParaRPr lang="es-CO" sz="1200" dirty="0">
                        <a:solidFill>
                          <a:srgbClr val="002060"/>
                        </a:solidFill>
                        <a:effectLst/>
                        <a:latin typeface="Calibri   "/>
                      </a:endParaRPr>
                    </a:p>
                  </a:txBody>
                  <a:tcPr marL="68585" marR="685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alibri   "/>
                        </a:rPr>
                        <a:t>≥60 years</a:t>
                      </a:r>
                      <a:endParaRPr lang="es-CO" sz="1200" dirty="0">
                        <a:solidFill>
                          <a:srgbClr val="002060"/>
                        </a:solidFill>
                        <a:effectLst/>
                        <a:latin typeface="Calibri   "/>
                      </a:endParaRPr>
                    </a:p>
                  </a:txBody>
                  <a:tcPr marL="68585" marR="685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O" sz="1200" dirty="0">
                        <a:solidFill>
                          <a:srgbClr val="002060"/>
                        </a:solidFill>
                        <a:effectLst/>
                        <a:latin typeface="Calibri   "/>
                      </a:endParaRPr>
                    </a:p>
                  </a:txBody>
                  <a:tcPr marL="68585" marR="685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2060"/>
                          </a:solidFill>
                          <a:effectLst/>
                          <a:latin typeface="Calibri   "/>
                        </a:rPr>
                        <a:t>10*</a:t>
                      </a:r>
                    </a:p>
                  </a:txBody>
                  <a:tcPr marL="68585" marR="685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67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alibri   "/>
                        </a:rPr>
                        <a:t>Paraguay</a:t>
                      </a:r>
                      <a:endParaRPr lang="es-CO" sz="1200" dirty="0">
                        <a:solidFill>
                          <a:srgbClr val="002060"/>
                        </a:solidFill>
                        <a:effectLst/>
                        <a:latin typeface="Calibri   "/>
                      </a:endParaRPr>
                    </a:p>
                  </a:txBody>
                  <a:tcPr marL="68585" marR="685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alibri   "/>
                        </a:rPr>
                        <a:t>6–35 months</a:t>
                      </a:r>
                      <a:endParaRPr lang="es-CO" sz="1200" dirty="0">
                        <a:solidFill>
                          <a:srgbClr val="002060"/>
                        </a:solidFill>
                        <a:effectLst/>
                        <a:latin typeface="Calibri   "/>
                      </a:endParaRPr>
                    </a:p>
                  </a:txBody>
                  <a:tcPr marL="68585" marR="685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alibri   "/>
                        </a:rPr>
                        <a:t>≥60 years</a:t>
                      </a:r>
                      <a:endParaRPr lang="es-CO" sz="1200" dirty="0">
                        <a:solidFill>
                          <a:srgbClr val="002060"/>
                        </a:solidFill>
                        <a:effectLst/>
                        <a:latin typeface="Calibri   "/>
                      </a:endParaRPr>
                    </a:p>
                  </a:txBody>
                  <a:tcPr marL="68585" marR="685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O" sz="1200" dirty="0">
                        <a:solidFill>
                          <a:srgbClr val="002060"/>
                        </a:solidFill>
                        <a:effectLst/>
                        <a:latin typeface="Calibri   "/>
                      </a:endParaRPr>
                    </a:p>
                  </a:txBody>
                  <a:tcPr marL="68585" marR="685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2060"/>
                          </a:solidFill>
                          <a:effectLst/>
                          <a:latin typeface="Calibri   "/>
                        </a:rPr>
                        <a:t>2</a:t>
                      </a:r>
                    </a:p>
                  </a:txBody>
                  <a:tcPr marL="68585" marR="685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828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CO" sz="1200" b="1" kern="1200" dirty="0" err="1">
                          <a:solidFill>
                            <a:srgbClr val="002060"/>
                          </a:solidFill>
                          <a:effectLst/>
                          <a:latin typeface="Calibri   "/>
                          <a:ea typeface="+mn-ea"/>
                          <a:cs typeface="+mn-cs"/>
                        </a:rPr>
                        <a:t>Peru</a:t>
                      </a:r>
                      <a:endParaRPr lang="es-CO" sz="1200" b="1" kern="1200" dirty="0">
                        <a:solidFill>
                          <a:srgbClr val="002060"/>
                        </a:solidFill>
                        <a:effectLst/>
                        <a:latin typeface="Calibri   "/>
                        <a:ea typeface="+mn-ea"/>
                        <a:cs typeface="+mn-cs"/>
                      </a:endParaRPr>
                    </a:p>
                  </a:txBody>
                  <a:tcPr marL="68585" marR="685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alibri   "/>
                        </a:rPr>
                        <a:t>6–24 months</a:t>
                      </a:r>
                      <a:endParaRPr lang="es-CO" sz="1200" dirty="0">
                        <a:solidFill>
                          <a:srgbClr val="002060"/>
                        </a:solidFill>
                        <a:effectLst/>
                        <a:latin typeface="Calibri   "/>
                      </a:endParaRPr>
                    </a:p>
                  </a:txBody>
                  <a:tcPr marL="68585" marR="685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alibri   "/>
                        </a:rPr>
                        <a:t>≥60 years</a:t>
                      </a:r>
                      <a:endParaRPr lang="es-CO" sz="1200" dirty="0">
                        <a:solidFill>
                          <a:srgbClr val="002060"/>
                        </a:solidFill>
                        <a:effectLst/>
                        <a:latin typeface="Calibri   "/>
                      </a:endParaRPr>
                    </a:p>
                  </a:txBody>
                  <a:tcPr marL="68585" marR="685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O" sz="1200" dirty="0">
                        <a:solidFill>
                          <a:srgbClr val="002060"/>
                        </a:solidFill>
                        <a:effectLst/>
                        <a:latin typeface="Calibri   "/>
                      </a:endParaRPr>
                    </a:p>
                  </a:txBody>
                  <a:tcPr marL="68585" marR="685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2060"/>
                          </a:solidFill>
                          <a:effectLst/>
                          <a:latin typeface="Calibri   "/>
                        </a:rPr>
                        <a:t>3</a:t>
                      </a:r>
                    </a:p>
                  </a:txBody>
                  <a:tcPr marL="68585" marR="685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677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CO" sz="1200" b="1" kern="1200" dirty="0">
                          <a:solidFill>
                            <a:srgbClr val="002060"/>
                          </a:solidFill>
                          <a:effectLst/>
                          <a:latin typeface="Calibri   "/>
                          <a:ea typeface="+mn-ea"/>
                          <a:cs typeface="+mn-cs"/>
                        </a:rPr>
                        <a:t>Uruguay</a:t>
                      </a:r>
                    </a:p>
                  </a:txBody>
                  <a:tcPr marL="68585" marR="685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alibri   "/>
                        </a:rPr>
                        <a:t>6–48 months</a:t>
                      </a:r>
                      <a:endParaRPr lang="es-CO" sz="1200" dirty="0">
                        <a:solidFill>
                          <a:srgbClr val="002060"/>
                        </a:solidFill>
                        <a:effectLst/>
                        <a:latin typeface="Calibri   "/>
                      </a:endParaRPr>
                    </a:p>
                  </a:txBody>
                  <a:tcPr marL="68585" marR="685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alibri   "/>
                        </a:rPr>
                        <a:t>≥65 years</a:t>
                      </a:r>
                      <a:endParaRPr lang="es-CO" sz="1200" dirty="0">
                        <a:solidFill>
                          <a:srgbClr val="002060"/>
                        </a:solidFill>
                        <a:effectLst/>
                        <a:latin typeface="Calibri   "/>
                      </a:endParaRPr>
                    </a:p>
                  </a:txBody>
                  <a:tcPr marL="68585" marR="685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O" sz="1200" dirty="0">
                        <a:solidFill>
                          <a:srgbClr val="002060"/>
                        </a:solidFill>
                        <a:effectLst/>
                        <a:latin typeface="Calibri   "/>
                      </a:endParaRPr>
                    </a:p>
                  </a:txBody>
                  <a:tcPr marL="68585" marR="685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2060"/>
                          </a:solidFill>
                          <a:effectLst/>
                          <a:latin typeface="Calibri   "/>
                        </a:rPr>
                        <a:t>7</a:t>
                      </a:r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*</a:t>
                      </a:r>
                      <a:endParaRPr lang="es-CO" sz="1200" dirty="0">
                        <a:solidFill>
                          <a:srgbClr val="002060"/>
                        </a:solidFill>
                        <a:effectLst/>
                        <a:latin typeface="Calibri   "/>
                      </a:endParaRPr>
                    </a:p>
                  </a:txBody>
                  <a:tcPr marL="68585" marR="685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738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CO" sz="1200" b="1" kern="1200" dirty="0">
                          <a:solidFill>
                            <a:srgbClr val="002060"/>
                          </a:solidFill>
                          <a:effectLst/>
                          <a:latin typeface="Calibri   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68585" marR="685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800" b="1" kern="1200" dirty="0">
                          <a:solidFill>
                            <a:srgbClr val="117AAF"/>
                          </a:solidFill>
                          <a:latin typeface="Calibri   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1800" b="1" kern="1200" dirty="0">
                          <a:solidFill>
                            <a:srgbClr val="117AAF"/>
                          </a:solidFill>
                          <a:latin typeface="Calibri   "/>
                          <a:ea typeface="+mn-ea"/>
                          <a:cs typeface="+mn-cs"/>
                        </a:rPr>
                        <a:t>–59</a:t>
                      </a:r>
                      <a:r>
                        <a:rPr lang="es-CO" sz="1800" b="1" kern="1200" dirty="0">
                          <a:solidFill>
                            <a:srgbClr val="117AAF"/>
                          </a:solidFill>
                          <a:latin typeface="Calibri   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800" b="1" kern="1200" dirty="0" err="1">
                          <a:solidFill>
                            <a:srgbClr val="117AAF"/>
                          </a:solidFill>
                          <a:latin typeface="Calibri   "/>
                          <a:ea typeface="+mn-ea"/>
                          <a:cs typeface="+mn-cs"/>
                        </a:rPr>
                        <a:t>months</a:t>
                      </a:r>
                      <a:r>
                        <a:rPr lang="es-CO" sz="1800" b="1" kern="1200" dirty="0">
                          <a:solidFill>
                            <a:srgbClr val="117AAF"/>
                          </a:solidFill>
                          <a:latin typeface="Calibri   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5" marR="685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800" b="1" kern="1200" dirty="0">
                          <a:solidFill>
                            <a:srgbClr val="117AAF"/>
                          </a:solidFill>
                          <a:latin typeface="Calibri   "/>
                          <a:ea typeface="+mn-ea"/>
                          <a:cs typeface="+mn-cs"/>
                        </a:rPr>
                        <a:t>≥60 years</a:t>
                      </a:r>
                      <a:endParaRPr lang="es-CO" sz="1800" b="1" kern="1200" dirty="0">
                        <a:solidFill>
                          <a:srgbClr val="117AAF"/>
                        </a:solidFill>
                        <a:latin typeface="Calibri   "/>
                        <a:ea typeface="+mn-ea"/>
                        <a:cs typeface="+mn-cs"/>
                      </a:endParaRPr>
                    </a:p>
                  </a:txBody>
                  <a:tcPr marL="68585" marR="685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O" sz="1800" b="1" kern="1200" dirty="0">
                        <a:solidFill>
                          <a:srgbClr val="117AAF"/>
                        </a:solidFill>
                        <a:latin typeface="Calibri   "/>
                        <a:ea typeface="+mn-ea"/>
                        <a:cs typeface="+mn-cs"/>
                      </a:endParaRPr>
                    </a:p>
                  </a:txBody>
                  <a:tcPr marL="68585" marR="685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2060"/>
                          </a:solidFill>
                          <a:effectLst/>
                          <a:latin typeface="Calibri   "/>
                        </a:rPr>
                        <a:t>130</a:t>
                      </a:r>
                    </a:p>
                  </a:txBody>
                  <a:tcPr marL="68585" marR="6858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8" name="1 Título"/>
          <p:cNvSpPr txBox="1">
            <a:spLocks/>
          </p:cNvSpPr>
          <p:nvPr/>
        </p:nvSpPr>
        <p:spPr>
          <a:xfrm>
            <a:off x="395536" y="197768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200" b="1" dirty="0" err="1">
                <a:solidFill>
                  <a:srgbClr val="117AAF"/>
                </a:solidFill>
                <a:latin typeface="Calibri   "/>
              </a:rPr>
              <a:t>Study</a:t>
            </a:r>
            <a:r>
              <a:rPr lang="es-MX" sz="3200" b="1" dirty="0">
                <a:solidFill>
                  <a:srgbClr val="117AAF"/>
                </a:solidFill>
                <a:latin typeface="Calibri   "/>
              </a:rPr>
              <a:t> </a:t>
            </a:r>
            <a:r>
              <a:rPr lang="es-MX" sz="3200" b="1" dirty="0" err="1">
                <a:solidFill>
                  <a:srgbClr val="117AAF"/>
                </a:solidFill>
                <a:latin typeface="Calibri   "/>
              </a:rPr>
              <a:t>population</a:t>
            </a:r>
            <a:endParaRPr lang="es-GT" sz="3200" b="1" dirty="0">
              <a:solidFill>
                <a:srgbClr val="117AAF"/>
              </a:solidFill>
              <a:latin typeface="Calibri   "/>
            </a:endParaRPr>
          </a:p>
        </p:txBody>
      </p:sp>
      <p:sp>
        <p:nvSpPr>
          <p:cNvPr id="9" name="1 CuadroTexto"/>
          <p:cNvSpPr txBox="1"/>
          <p:nvPr/>
        </p:nvSpPr>
        <p:spPr>
          <a:xfrm>
            <a:off x="511501" y="6561788"/>
            <a:ext cx="7416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2060"/>
                </a:solidFill>
              </a:rPr>
              <a:t>*</a:t>
            </a:r>
            <a:r>
              <a:rPr lang="es-CO" sz="1200" dirty="0" err="1">
                <a:solidFill>
                  <a:srgbClr val="002060"/>
                </a:solidFill>
              </a:rPr>
              <a:t>All</a:t>
            </a:r>
            <a:r>
              <a:rPr lang="es-CO" sz="1200" dirty="0">
                <a:solidFill>
                  <a:srgbClr val="002060"/>
                </a:solidFill>
              </a:rPr>
              <a:t> SARI </a:t>
            </a:r>
            <a:r>
              <a:rPr lang="es-CO" sz="1200" dirty="0" err="1">
                <a:solidFill>
                  <a:srgbClr val="002060"/>
                </a:solidFill>
              </a:rPr>
              <a:t>surveillance</a:t>
            </a:r>
            <a:r>
              <a:rPr lang="es-CO" sz="1200" dirty="0">
                <a:solidFill>
                  <a:srgbClr val="002060"/>
                </a:solidFill>
              </a:rPr>
              <a:t> sentinel hospitals </a:t>
            </a:r>
            <a:r>
              <a:rPr lang="es-CO" sz="1200" dirty="0" err="1">
                <a:solidFill>
                  <a:srgbClr val="002060"/>
                </a:solidFill>
              </a:rPr>
              <a:t>included</a:t>
            </a:r>
            <a:endParaRPr lang="es-CO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344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7776" y="228600"/>
            <a:ext cx="8915400" cy="485266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rgbClr val="117AAF"/>
                </a:solidFill>
                <a:latin typeface="Calibri (Títulos)"/>
              </a:rPr>
              <a:t>Influenza cases and controls included in regional VE analysis, REVELAC-</a:t>
            </a:r>
            <a:r>
              <a:rPr lang="en-US" sz="1800" b="1" dirty="0" err="1">
                <a:solidFill>
                  <a:srgbClr val="117AAF"/>
                </a:solidFill>
                <a:latin typeface="Calibri (Títulos)"/>
              </a:rPr>
              <a:t>i</a:t>
            </a:r>
            <a:br>
              <a:rPr lang="en-US" sz="1800" b="1" dirty="0">
                <a:solidFill>
                  <a:srgbClr val="117AAF"/>
                </a:solidFill>
                <a:latin typeface="Calibri (Títulos)"/>
              </a:rPr>
            </a:br>
            <a:endParaRPr lang="en-US" sz="1800" b="1" dirty="0">
              <a:solidFill>
                <a:srgbClr val="117AAF"/>
              </a:solidFill>
              <a:latin typeface="Calibri (Títulos)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69752" y="816008"/>
          <a:ext cx="8485628" cy="1719511"/>
        </p:xfrm>
        <a:graphic>
          <a:graphicData uri="http://schemas.openxmlformats.org/drawingml/2006/table">
            <a:tbl>
              <a:tblPr/>
              <a:tblGrid>
                <a:gridCol w="763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3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2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23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69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63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48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6274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751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024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Argentina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Brazil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Chile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Colombia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Costa-Rica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Honduras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Panama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Paraguay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El Salvador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344" marR="9344" marT="9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1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Influenza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277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133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694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1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(%)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0.9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9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Controles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728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616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165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222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1,926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1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(%)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2.8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37.8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31.98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8.57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4.1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0.16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2.54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11.53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0.52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7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1,005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749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234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297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2,620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%</a:t>
                      </a:r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) 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A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A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A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A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A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0.3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A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A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A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0.7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A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72400" y="476672"/>
            <a:ext cx="832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2013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00557" y="3140968"/>
          <a:ext cx="7938771" cy="1333500"/>
        </p:xfrm>
        <a:graphic>
          <a:graphicData uri="http://schemas.openxmlformats.org/drawingml/2006/table">
            <a:tbl>
              <a:tblPr/>
              <a:tblGrid>
                <a:gridCol w="742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1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0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08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67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19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3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63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39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Argentina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Brazil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Chile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Colombia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Honduras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Paraguay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El Salvador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Influenza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434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(%)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0.9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Controles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413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1,027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1,751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(%)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0.7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558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1,221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2,185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%</a:t>
                      </a:r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)</a:t>
                      </a:r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A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A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A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A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A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A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0.7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A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276235" y="2773121"/>
            <a:ext cx="832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2014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027E-4BE3-439E-9E6E-8662E54C16F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179512" y="4777762"/>
            <a:ext cx="832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2015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23528" y="5229200"/>
          <a:ext cx="3888432" cy="1428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+mn-cs"/>
                        </a:rPr>
                        <a:t>Chile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sz="11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+mn-cs"/>
                        </a:rPr>
                        <a:t>Colombia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sz="11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+mn-cs"/>
                        </a:rPr>
                        <a:t>Paraguay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sz="11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+mn-cs"/>
                        </a:rPr>
                        <a:t>Peru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+mn-cs"/>
                        </a:rPr>
                        <a:t>Total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1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+mn-cs"/>
                        </a:rPr>
                        <a:t>Influenza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+mn-cs"/>
                        </a:rPr>
                        <a:t>394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+mn-cs"/>
                        </a:rPr>
                        <a:t>76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+mn-cs"/>
                        </a:rPr>
                        <a:t>520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1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+mn-cs"/>
                        </a:rPr>
                        <a:t>(%)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+mn-cs"/>
                        </a:rPr>
                        <a:t>75.8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+mn-cs"/>
                        </a:rPr>
                        <a:t>6.3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+mn-cs"/>
                        </a:rPr>
                        <a:t>14.6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+mn-cs"/>
                        </a:rPr>
                        <a:t>3.3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+mn-cs"/>
                        </a:rPr>
                        <a:t>Controles</a:t>
                      </a:r>
                      <a:endParaRPr kumimoji="0" 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+mn-cs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+mn-cs"/>
                        </a:rPr>
                        <a:t>1,705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+mn-cs"/>
                        </a:rPr>
                        <a:t>90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+mn-cs"/>
                        </a:rPr>
                        <a:t>222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+mn-cs"/>
                        </a:rPr>
                        <a:t>149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+mn-cs"/>
                        </a:rPr>
                        <a:t>2,166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1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+mn-cs"/>
                        </a:rPr>
                        <a:t>(%)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+mn-cs"/>
                        </a:rPr>
                        <a:t>79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1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+mn-cs"/>
                        </a:rPr>
                        <a:t>Total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+mn-cs"/>
                        </a:rPr>
                        <a:t>2,099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+mn-cs"/>
                        </a:rPr>
                        <a:t>123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+mn-cs"/>
                        </a:rPr>
                        <a:t>298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+mn-cs"/>
                        </a:rPr>
                        <a:t>166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+mn-cs"/>
                        </a:rPr>
                        <a:t>2,686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+mn-cs"/>
                        </a:rPr>
                        <a:t>(%)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+mn-cs"/>
                        </a:rPr>
                        <a:t>78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5" name="Content Placeholder 4"/>
          <p:cNvGraphicFramePr>
            <a:graphicFrameLocks/>
          </p:cNvGraphicFramePr>
          <p:nvPr/>
        </p:nvGraphicFramePr>
        <p:xfrm>
          <a:off x="4515296" y="5163201"/>
          <a:ext cx="4521200" cy="1333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57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04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Argentina </a:t>
                      </a:r>
                      <a:endParaRPr lang="en-US" sz="105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Chile</a:t>
                      </a:r>
                      <a:endParaRPr lang="en-US" sz="105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Colombia</a:t>
                      </a:r>
                      <a:endParaRPr lang="en-US" sz="105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Paraguay</a:t>
                      </a:r>
                      <a:endParaRPr lang="en-US" sz="105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Uruguay </a:t>
                      </a:r>
                      <a:endParaRPr lang="en-US" sz="105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Total</a:t>
                      </a:r>
                      <a:endParaRPr lang="en-US" sz="105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u="none" strike="noStrike">
                          <a:solidFill>
                            <a:srgbClr val="002060"/>
                          </a:solidFill>
                          <a:effectLst/>
                        </a:rPr>
                        <a:t>Influenza</a:t>
                      </a:r>
                      <a:endParaRPr lang="en-US" sz="105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37</a:t>
                      </a:r>
                      <a:endParaRPr lang="en-US" sz="105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226</a:t>
                      </a:r>
                      <a:endParaRPr lang="en-US" sz="105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11</a:t>
                      </a:r>
                      <a:endParaRPr lang="en-US" sz="105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77</a:t>
                      </a:r>
                      <a:endParaRPr lang="en-US" sz="105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67</a:t>
                      </a:r>
                      <a:endParaRPr lang="en-US" sz="105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418</a:t>
                      </a:r>
                      <a:endParaRPr lang="en-US" sz="105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(%)</a:t>
                      </a:r>
                      <a:endParaRPr lang="en-US" sz="105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solidFill>
                            <a:srgbClr val="002060"/>
                          </a:solidFill>
                          <a:effectLst/>
                        </a:rPr>
                        <a:t>8.9</a:t>
                      </a:r>
                      <a:endParaRPr lang="en-US" sz="105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solidFill>
                            <a:srgbClr val="002060"/>
                          </a:solidFill>
                          <a:effectLst/>
                        </a:rPr>
                        <a:t>54.1</a:t>
                      </a:r>
                      <a:endParaRPr lang="en-US" sz="105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2.6</a:t>
                      </a:r>
                      <a:endParaRPr lang="en-US" sz="105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18.4</a:t>
                      </a:r>
                      <a:endParaRPr lang="en-US" sz="105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16.0</a:t>
                      </a:r>
                      <a:endParaRPr lang="en-US" sz="105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solidFill>
                            <a:srgbClr val="002060"/>
                          </a:solidFill>
                          <a:effectLst/>
                        </a:rPr>
                        <a:t>100</a:t>
                      </a:r>
                      <a:endParaRPr lang="en-US" sz="105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Controles</a:t>
                      </a:r>
                      <a:endParaRPr lang="en-US" sz="105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solidFill>
                            <a:srgbClr val="002060"/>
                          </a:solidFill>
                          <a:effectLst/>
                        </a:rPr>
                        <a:t>209</a:t>
                      </a:r>
                      <a:endParaRPr lang="en-US" sz="105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solidFill>
                            <a:srgbClr val="002060"/>
                          </a:solidFill>
                          <a:effectLst/>
                        </a:rPr>
                        <a:t>1,048</a:t>
                      </a:r>
                      <a:endParaRPr lang="en-US" sz="105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solidFill>
                            <a:srgbClr val="002060"/>
                          </a:solidFill>
                          <a:effectLst/>
                        </a:rPr>
                        <a:t>93</a:t>
                      </a:r>
                      <a:endParaRPr lang="en-US" sz="105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224</a:t>
                      </a:r>
                      <a:endParaRPr lang="en-US" sz="105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1,574</a:t>
                      </a:r>
                      <a:endParaRPr lang="en-US" sz="105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u="none" strike="noStrike">
                          <a:solidFill>
                            <a:srgbClr val="002060"/>
                          </a:solidFill>
                          <a:effectLst/>
                        </a:rPr>
                        <a:t>(%)</a:t>
                      </a:r>
                      <a:endParaRPr lang="en-US" sz="105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solidFill>
                            <a:srgbClr val="002060"/>
                          </a:solidFill>
                          <a:effectLst/>
                        </a:rPr>
                        <a:t>13</a:t>
                      </a:r>
                      <a:endParaRPr lang="en-US" sz="105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solidFill>
                            <a:srgbClr val="002060"/>
                          </a:solidFill>
                          <a:effectLst/>
                        </a:rPr>
                        <a:t>67</a:t>
                      </a:r>
                      <a:endParaRPr lang="en-US" sz="105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en-US" sz="105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solidFill>
                            <a:srgbClr val="002060"/>
                          </a:solidFill>
                          <a:effectLst/>
                        </a:rPr>
                        <a:t>14</a:t>
                      </a:r>
                      <a:endParaRPr lang="en-US" sz="105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en-US" sz="105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100</a:t>
                      </a:r>
                      <a:endParaRPr lang="en-US" sz="105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u="none" strike="noStrike">
                          <a:solidFill>
                            <a:srgbClr val="002060"/>
                          </a:solidFill>
                          <a:effectLst/>
                        </a:rPr>
                        <a:t>Total</a:t>
                      </a:r>
                      <a:endParaRPr lang="en-US" sz="105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solidFill>
                            <a:srgbClr val="002060"/>
                          </a:solidFill>
                          <a:effectLst/>
                        </a:rPr>
                        <a:t>246</a:t>
                      </a:r>
                      <a:endParaRPr lang="en-US" sz="105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solidFill>
                            <a:srgbClr val="002060"/>
                          </a:solidFill>
                          <a:effectLst/>
                        </a:rPr>
                        <a:t>1,274</a:t>
                      </a:r>
                      <a:endParaRPr lang="en-US" sz="105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solidFill>
                            <a:srgbClr val="002060"/>
                          </a:solidFill>
                          <a:effectLst/>
                        </a:rPr>
                        <a:t>104</a:t>
                      </a:r>
                      <a:endParaRPr lang="en-US" sz="105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solidFill>
                            <a:srgbClr val="002060"/>
                          </a:solidFill>
                          <a:effectLst/>
                        </a:rPr>
                        <a:t>301</a:t>
                      </a:r>
                      <a:endParaRPr lang="en-US" sz="105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67</a:t>
                      </a:r>
                      <a:endParaRPr lang="en-US" sz="105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1,992</a:t>
                      </a:r>
                      <a:endParaRPr lang="en-US" sz="105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(%)</a:t>
                      </a:r>
                      <a:endParaRPr lang="en-US" sz="105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12</a:t>
                      </a:r>
                      <a:endParaRPr lang="en-US" sz="105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64</a:t>
                      </a:r>
                      <a:endParaRPr lang="en-US" sz="105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en-US" sz="105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15</a:t>
                      </a:r>
                      <a:endParaRPr lang="en-US" sz="105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en-US" sz="105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100</a:t>
                      </a:r>
                      <a:endParaRPr lang="en-US" sz="105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316416" y="4787860"/>
            <a:ext cx="832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2016</a:t>
            </a:r>
          </a:p>
        </p:txBody>
      </p:sp>
      <p:sp>
        <p:nvSpPr>
          <p:cNvPr id="3" name="Rectangle 2"/>
          <p:cNvSpPr/>
          <p:nvPr/>
        </p:nvSpPr>
        <p:spPr>
          <a:xfrm>
            <a:off x="1676400" y="4639262"/>
            <a:ext cx="5998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2017</a:t>
            </a:r>
            <a:r>
              <a:rPr lang="en-US" dirty="0">
                <a:solidFill>
                  <a:schemeClr val="tx2"/>
                </a:solidFill>
              </a:rPr>
              <a:t>: 2851 SARI patients, 587 flu(+) (ARG, CHI, PAR)</a:t>
            </a:r>
          </a:p>
        </p:txBody>
      </p:sp>
    </p:spTree>
    <p:extLst>
      <p:ext uri="{BB962C8B-B14F-4D97-AF65-F5344CB8AC3E}">
        <p14:creationId xmlns:p14="http://schemas.microsoft.com/office/powerpoint/2010/main" val="56425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8098198" cy="52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REVELAC-I 2013-2017</a:t>
            </a:r>
          </a:p>
        </p:txBody>
      </p:sp>
    </p:spTree>
    <p:extLst>
      <p:ext uri="{BB962C8B-B14F-4D97-AF65-F5344CB8AC3E}">
        <p14:creationId xmlns:p14="http://schemas.microsoft.com/office/powerpoint/2010/main" val="1838635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2744504"/>
              </p:ext>
            </p:extLst>
          </p:nvPr>
        </p:nvGraphicFramePr>
        <p:xfrm>
          <a:off x="381000" y="685800"/>
          <a:ext cx="8077200" cy="57234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9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3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9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3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Variable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Cases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n=2,409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n(%)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Controls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n=8,770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n(%)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p-value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1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Country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133"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Argentina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166 (7)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627 (7)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&lt;0.001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133"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Brazil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421 (17)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1148 (13)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133"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Chile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1300 (54)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5401 (62)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133"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Colombia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152 (6)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390 (4)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133"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Paraguay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328 (14)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954 (11)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133"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Uruguay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42 (2)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250 (3)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01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01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Year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0133"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2013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583 (24)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1855 (21)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&lt;0.001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0133"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2014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415 (17)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1687 (19)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0133"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2015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521 (22)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1995 (23)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0133"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2016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397 (16)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1644 (19)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0133"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2017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493 (20)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1589 (18)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01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01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Gender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0133"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Male 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1116 (46)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4375 (50)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0.002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0133"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Female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1293 (54)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4395 (50)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01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01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Age group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0133"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0-18 years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679 (28)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3338 (38)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&lt;0.001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20133"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19-64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399 (17)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1224 (14)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20133"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65+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1331 (56)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4208 (48)</a:t>
                      </a:r>
                      <a:endParaRPr lang="en-US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REVELAC-I 2013-2017</a:t>
            </a:r>
          </a:p>
        </p:txBody>
      </p:sp>
    </p:spTree>
    <p:extLst>
      <p:ext uri="{BB962C8B-B14F-4D97-AF65-F5344CB8AC3E}">
        <p14:creationId xmlns:p14="http://schemas.microsoft.com/office/powerpoint/2010/main" val="3749875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9707048"/>
              </p:ext>
            </p:extLst>
          </p:nvPr>
        </p:nvGraphicFramePr>
        <p:xfrm>
          <a:off x="304800" y="609600"/>
          <a:ext cx="8381999" cy="6096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8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9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94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42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79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Variable</a:t>
                      </a:r>
                      <a:endParaRPr lang="en-US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Cases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n=2,409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n(%)</a:t>
                      </a:r>
                      <a:endParaRPr lang="en-US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Controls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n=8,770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n(%)</a:t>
                      </a:r>
                      <a:endParaRPr lang="en-US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p-value</a:t>
                      </a:r>
                      <a:endParaRPr lang="en-US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6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≥one chronic condition</a:t>
                      </a:r>
                      <a:endParaRPr lang="en-US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1573 (65)</a:t>
                      </a:r>
                      <a:endParaRPr lang="en-US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5518 (63)</a:t>
                      </a:r>
                      <a:endParaRPr lang="en-US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&lt;0.001</a:t>
                      </a:r>
                      <a:endParaRPr lang="en-US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6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642">
                <a:tc>
                  <a:txBody>
                    <a:bodyPr/>
                    <a:lstStyle/>
                    <a:p>
                      <a:pPr marL="21717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Asthma</a:t>
                      </a:r>
                      <a:endParaRPr lang="en-US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197 (8)</a:t>
                      </a:r>
                      <a:endParaRPr lang="en-US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732 (8)</a:t>
                      </a:r>
                      <a:endParaRPr lang="en-US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0.25</a:t>
                      </a:r>
                      <a:endParaRPr lang="en-US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2642">
                <a:tc>
                  <a:txBody>
                    <a:bodyPr/>
                    <a:lstStyle/>
                    <a:p>
                      <a:pPr marL="21717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Diabetes</a:t>
                      </a:r>
                      <a:endParaRPr lang="en-US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416 (17)</a:t>
                      </a:r>
                      <a:endParaRPr lang="en-US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1176 (13)</a:t>
                      </a:r>
                      <a:endParaRPr lang="en-US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&lt;0.001</a:t>
                      </a:r>
                      <a:endParaRPr lang="en-US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2642">
                <a:tc>
                  <a:txBody>
                    <a:bodyPr/>
                    <a:lstStyle/>
                    <a:p>
                      <a:pPr marL="21717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Respiratory disease</a:t>
                      </a:r>
                      <a:endParaRPr lang="en-US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407 (16)</a:t>
                      </a:r>
                      <a:endParaRPr lang="en-US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1595 (18)</a:t>
                      </a:r>
                      <a:endParaRPr lang="en-US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0.31</a:t>
                      </a:r>
                      <a:endParaRPr lang="en-US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2642">
                <a:tc>
                  <a:txBody>
                    <a:bodyPr/>
                    <a:lstStyle/>
                    <a:p>
                      <a:pPr marL="21717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Cardiovascular disease</a:t>
                      </a:r>
                      <a:endParaRPr lang="en-US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323 (13)</a:t>
                      </a:r>
                      <a:endParaRPr lang="en-US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1037 (12)</a:t>
                      </a:r>
                      <a:endParaRPr lang="en-US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0.006</a:t>
                      </a:r>
                      <a:endParaRPr lang="en-US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2642">
                <a:tc>
                  <a:txBody>
                    <a:bodyPr/>
                    <a:lstStyle/>
                    <a:p>
                      <a:pPr marL="21717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Liver disease</a:t>
                      </a:r>
                      <a:endParaRPr lang="en-US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37 (2)</a:t>
                      </a:r>
                      <a:endParaRPr lang="en-US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126 (1)</a:t>
                      </a:r>
                      <a:endParaRPr lang="en-US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0.91</a:t>
                      </a:r>
                      <a:endParaRPr lang="en-US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2642">
                <a:tc>
                  <a:txBody>
                    <a:bodyPr/>
                    <a:lstStyle/>
                    <a:p>
                      <a:pPr marL="21717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Renal disease</a:t>
                      </a:r>
                      <a:endParaRPr lang="en-US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164 (7)</a:t>
                      </a:r>
                      <a:endParaRPr lang="en-US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536 (6)</a:t>
                      </a:r>
                      <a:endParaRPr lang="en-US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0.37</a:t>
                      </a:r>
                      <a:endParaRPr lang="en-US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2642">
                <a:tc>
                  <a:txBody>
                    <a:bodyPr/>
                    <a:lstStyle/>
                    <a:p>
                      <a:pPr marL="21717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Obesity</a:t>
                      </a:r>
                      <a:endParaRPr lang="en-US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113 (5)</a:t>
                      </a:r>
                      <a:endParaRPr lang="en-US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323 (4)</a:t>
                      </a:r>
                      <a:endParaRPr lang="en-US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0.05</a:t>
                      </a:r>
                      <a:endParaRPr lang="en-US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2642">
                <a:tc>
                  <a:txBody>
                    <a:bodyPr/>
                    <a:lstStyle/>
                    <a:p>
                      <a:pPr marL="21717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Immune disease</a:t>
                      </a:r>
                      <a:endParaRPr lang="en-US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94 (4)</a:t>
                      </a:r>
                      <a:endParaRPr lang="en-US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479 (5)</a:t>
                      </a:r>
                      <a:endParaRPr lang="en-US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0.001</a:t>
                      </a:r>
                      <a:endParaRPr lang="en-US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26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26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Seasonal vaccination</a:t>
                      </a:r>
                      <a:endParaRPr lang="en-US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897 (37)</a:t>
                      </a:r>
                      <a:endParaRPr lang="en-US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4220 (48)</a:t>
                      </a:r>
                      <a:endParaRPr lang="en-US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&lt;0.001</a:t>
                      </a:r>
                      <a:endParaRPr lang="en-US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26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26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Admitted to ICU</a:t>
                      </a:r>
                      <a:endParaRPr lang="en-US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424 (18)</a:t>
                      </a:r>
                      <a:endParaRPr lang="en-US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1433 (16)</a:t>
                      </a:r>
                      <a:endParaRPr lang="en-US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0.02</a:t>
                      </a:r>
                      <a:endParaRPr lang="en-US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26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26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Deceased</a:t>
                      </a:r>
                      <a:endParaRPr lang="en-US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220 (9)</a:t>
                      </a:r>
                      <a:endParaRPr lang="en-US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625 (7)</a:t>
                      </a:r>
                      <a:endParaRPr lang="en-US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0.004</a:t>
                      </a:r>
                      <a:endParaRPr lang="en-US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26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684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Days from illness onset to specimen collection</a:t>
                      </a:r>
                      <a:endParaRPr lang="en-US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2642">
                <a:tc>
                  <a:txBody>
                    <a:bodyPr/>
                    <a:lstStyle/>
                    <a:p>
                      <a:pPr marL="21717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 to 2</a:t>
                      </a:r>
                      <a:endParaRPr lang="en-US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576 (24)</a:t>
                      </a:r>
                      <a:endParaRPr lang="en-US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2633 (30)</a:t>
                      </a:r>
                      <a:endParaRPr lang="en-US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&lt;0.001</a:t>
                      </a:r>
                      <a:endParaRPr lang="en-US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2642">
                <a:tc>
                  <a:txBody>
                    <a:bodyPr/>
                    <a:lstStyle/>
                    <a:p>
                      <a:pPr marL="21717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 to 5</a:t>
                      </a:r>
                      <a:endParaRPr lang="en-US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57 (2)</a:t>
                      </a:r>
                      <a:endParaRPr lang="en-US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393 (4)</a:t>
                      </a:r>
                      <a:endParaRPr lang="en-US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2642">
                <a:tc>
                  <a:txBody>
                    <a:bodyPr/>
                    <a:lstStyle/>
                    <a:p>
                      <a:pPr marL="21717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 to 10</a:t>
                      </a:r>
                      <a:endParaRPr lang="en-US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1776 (74)</a:t>
                      </a:r>
                      <a:endParaRPr lang="en-US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5744 (65)</a:t>
                      </a:r>
                      <a:endParaRPr lang="en-US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34637" marR="34637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-762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</a:rPr>
              <a:t>REVELAC-I 2013-2017</a:t>
            </a:r>
          </a:p>
        </p:txBody>
      </p:sp>
    </p:spTree>
    <p:extLst>
      <p:ext uri="{BB962C8B-B14F-4D97-AF65-F5344CB8AC3E}">
        <p14:creationId xmlns:p14="http://schemas.microsoft.com/office/powerpoint/2010/main" val="353495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226059"/>
              </p:ext>
            </p:extLst>
          </p:nvPr>
        </p:nvGraphicFramePr>
        <p:xfrm>
          <a:off x="253853" y="1452821"/>
          <a:ext cx="8422604" cy="4378577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5110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3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7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29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2256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ts val="2875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Number (%) of countries that have: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376" marR="91376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ts val="2875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2004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376" marR="91376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ts val="2875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2008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376" marR="91376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ts val="2875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2016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376" marR="91376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1923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ts val="2875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Policies for influenza vaccination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371" marR="91371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ts val="2875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13</a:t>
                      </a:r>
                    </a:p>
                  </a:txBody>
                  <a:tcPr marL="91371" marR="91371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ts val="2875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35</a:t>
                      </a:r>
                    </a:p>
                  </a:txBody>
                  <a:tcPr marL="91371" marR="91371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ts val="2875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40/52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(77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%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</a:p>
                  </a:txBody>
                  <a:tcPr marL="91371" marR="91371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112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ts val="2875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Vaccination of healthy children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ts val="2875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Vaccination of children with chronic diseases</a:t>
                      </a:r>
                    </a:p>
                  </a:txBody>
                  <a:tcPr marL="91371" marR="91371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ts val="2875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marL="91371" marR="91371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ts val="2875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22</a:t>
                      </a:r>
                    </a:p>
                  </a:txBody>
                  <a:tcPr marL="91371" marR="91371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ts val="2875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25 </a:t>
                      </a:r>
                      <a:r>
                        <a:rPr kumimoji="0" lang="en-US" sz="18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(48%)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ts val="2875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5 </a:t>
                      </a:r>
                      <a:r>
                        <a:rPr kumimoji="0" lang="en-US" sz="18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(9%)</a:t>
                      </a:r>
                    </a:p>
                  </a:txBody>
                  <a:tcPr marL="91371" marR="91371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ts val="2875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Vaccination of the elderly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371" marR="91371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ts val="2875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</a:p>
                  </a:txBody>
                  <a:tcPr marL="91371" marR="91371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ts val="2875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33</a:t>
                      </a:r>
                    </a:p>
                  </a:txBody>
                  <a:tcPr marL="91371" marR="91371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ts val="2875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39 </a:t>
                      </a:r>
                      <a:r>
                        <a:rPr kumimoji="0" lang="en-US" sz="18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(75%)</a:t>
                      </a:r>
                    </a:p>
                  </a:txBody>
                  <a:tcPr marL="91371" marR="91371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6743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ts val="2875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Vaccination of persons with chronic diseases 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371" marR="91371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ts val="2875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</a:p>
                  </a:txBody>
                  <a:tcPr marL="91371" marR="91371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ts val="2875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24</a:t>
                      </a:r>
                    </a:p>
                  </a:txBody>
                  <a:tcPr marL="91371" marR="91371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ts val="2875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35 </a:t>
                      </a:r>
                      <a:r>
                        <a:rPr kumimoji="0" lang="en-US" sz="18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(67%)</a:t>
                      </a:r>
                    </a:p>
                  </a:txBody>
                  <a:tcPr marL="91371" marR="91371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6743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ts val="2875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Vaccination of health care workers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371" marR="91371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ts val="2875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L="91371" marR="91371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ts val="2875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32</a:t>
                      </a:r>
                    </a:p>
                  </a:txBody>
                  <a:tcPr marL="91371" marR="91371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ts val="2875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38 </a:t>
                      </a:r>
                      <a:r>
                        <a:rPr kumimoji="0" lang="en-US" sz="18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(73%)</a:t>
                      </a:r>
                    </a:p>
                  </a:txBody>
                  <a:tcPr marL="91371" marR="91371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6743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ts val="2875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Vaccination of pregnant women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371" marR="91371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ts val="2875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L="91371" marR="91371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ts val="2875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</a:txBody>
                  <a:tcPr marL="91371" marR="91371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ts val="2875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31 </a:t>
                      </a:r>
                      <a:r>
                        <a:rPr kumimoji="0" lang="en-US" sz="18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(60%)</a:t>
                      </a:r>
                    </a:p>
                  </a:txBody>
                  <a:tcPr marL="91371" marR="91371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07504" y="362712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1075A8"/>
                </a:solidFill>
                <a:latin typeface="+mn-lt"/>
                <a:ea typeface="MS Mincho" pitchFamily="49" charset="-128"/>
              </a:rPr>
              <a:t>Countries and Territories in the Americas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1075A8"/>
                </a:solidFill>
                <a:latin typeface="+mn-lt"/>
                <a:ea typeface="MS Mincho" pitchFamily="49" charset="-128"/>
              </a:rPr>
              <a:t>with Policies for seasonal influenza vaccination, 2004-16</a:t>
            </a:r>
          </a:p>
        </p:txBody>
      </p:sp>
    </p:spTree>
    <p:extLst>
      <p:ext uri="{BB962C8B-B14F-4D97-AF65-F5344CB8AC3E}">
        <p14:creationId xmlns:p14="http://schemas.microsoft.com/office/powerpoint/2010/main" val="54051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REVELAC Flu VE estimates 2013-2017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33" y="762000"/>
            <a:ext cx="7349467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560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882" y="-228600"/>
            <a:ext cx="8707374" cy="1325563"/>
          </a:xfrm>
        </p:spPr>
        <p:txBody>
          <a:bodyPr>
            <a:noAutofit/>
          </a:bodyPr>
          <a:lstStyle/>
          <a:p>
            <a:pPr algn="ctr"/>
            <a:r>
              <a:rPr lang="es-CO" sz="2000" b="1" dirty="0" err="1">
                <a:solidFill>
                  <a:srgbClr val="117AAF"/>
                </a:solidFill>
                <a:latin typeface="Calibri (Headings)"/>
              </a:rPr>
              <a:t>Distribution</a:t>
            </a:r>
            <a:r>
              <a:rPr lang="es-CO" sz="2000" b="1" dirty="0">
                <a:solidFill>
                  <a:srgbClr val="117AAF"/>
                </a:solidFill>
                <a:latin typeface="Calibri (Headings)"/>
              </a:rPr>
              <a:t> of cases, controls per </a:t>
            </a:r>
            <a:r>
              <a:rPr lang="es-CO" sz="2000" b="1" dirty="0" err="1">
                <a:solidFill>
                  <a:srgbClr val="117AAF"/>
                </a:solidFill>
                <a:latin typeface="Calibri (Headings)"/>
              </a:rPr>
              <a:t>week</a:t>
            </a:r>
            <a:r>
              <a:rPr lang="es-CO" sz="2000" b="1" dirty="0">
                <a:solidFill>
                  <a:srgbClr val="117AAF"/>
                </a:solidFill>
                <a:latin typeface="Calibri (Headings)"/>
              </a:rPr>
              <a:t> of </a:t>
            </a:r>
            <a:r>
              <a:rPr lang="es-CO" sz="2000" b="1" dirty="0" err="1">
                <a:solidFill>
                  <a:srgbClr val="117AAF"/>
                </a:solidFill>
                <a:latin typeface="Calibri (Headings)"/>
              </a:rPr>
              <a:t>symptoms</a:t>
            </a:r>
            <a:r>
              <a:rPr lang="es-CO" sz="2000" b="1" dirty="0">
                <a:solidFill>
                  <a:srgbClr val="117AAF"/>
                </a:solidFill>
                <a:latin typeface="Calibri (Headings)"/>
              </a:rPr>
              <a:t> </a:t>
            </a:r>
            <a:r>
              <a:rPr lang="es-CO" sz="2000" b="1" dirty="0" err="1">
                <a:solidFill>
                  <a:srgbClr val="117AAF"/>
                </a:solidFill>
                <a:latin typeface="Calibri (Headings)"/>
              </a:rPr>
              <a:t>onset</a:t>
            </a:r>
            <a:r>
              <a:rPr lang="es-CO" sz="2000" b="1" dirty="0">
                <a:solidFill>
                  <a:srgbClr val="117AAF"/>
                </a:solidFill>
                <a:latin typeface="Calibri (Headings)"/>
              </a:rPr>
              <a:t> and vaccinees per </a:t>
            </a:r>
            <a:r>
              <a:rPr lang="es-CO" sz="2000" b="1" dirty="0" err="1">
                <a:solidFill>
                  <a:srgbClr val="117AAF"/>
                </a:solidFill>
                <a:latin typeface="Calibri (Headings)"/>
              </a:rPr>
              <a:t>week</a:t>
            </a:r>
            <a:r>
              <a:rPr lang="es-CO" sz="2000" b="1" dirty="0">
                <a:solidFill>
                  <a:srgbClr val="117AAF"/>
                </a:solidFill>
                <a:latin typeface="Calibri (Headings)"/>
              </a:rPr>
              <a:t> of vaccination, in 9 LAC </a:t>
            </a:r>
            <a:r>
              <a:rPr lang="es-CO" sz="2000" b="1" dirty="0" err="1">
                <a:solidFill>
                  <a:srgbClr val="117AAF"/>
                </a:solidFill>
                <a:latin typeface="Calibri (Headings)"/>
              </a:rPr>
              <a:t>countries</a:t>
            </a:r>
            <a:r>
              <a:rPr lang="es-CO" sz="2000" b="1" dirty="0">
                <a:solidFill>
                  <a:srgbClr val="117AAF"/>
                </a:solidFill>
                <a:latin typeface="Calibri (Headings)"/>
              </a:rPr>
              <a:t>, 2013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027E-4BE3-439E-9E6E-8662E54C16F8}" type="slidenum">
              <a:rPr lang="es-CO" smtClean="0"/>
              <a:t>21</a:t>
            </a:fld>
            <a:endParaRPr lang="es-CO"/>
          </a:p>
        </p:txBody>
      </p:sp>
      <p:graphicFrame>
        <p:nvGraphicFramePr>
          <p:cNvPr id="6" name="Graphique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5299807"/>
              </p:ext>
            </p:extLst>
          </p:nvPr>
        </p:nvGraphicFramePr>
        <p:xfrm>
          <a:off x="533400" y="1219200"/>
          <a:ext cx="8229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own Arrow 4"/>
          <p:cNvSpPr/>
          <p:nvPr/>
        </p:nvSpPr>
        <p:spPr>
          <a:xfrm>
            <a:off x="5715000" y="2057400"/>
            <a:ext cx="533400" cy="1219200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7848600" y="2057400"/>
            <a:ext cx="533400" cy="1219200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81600" y="15240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92D050"/>
                </a:solidFill>
              </a:rPr>
              <a:t>SH Interim 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39000" y="1187715"/>
            <a:ext cx="1662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92D050"/>
                </a:solidFill>
              </a:rPr>
              <a:t>SH End-of-season VE</a:t>
            </a:r>
          </a:p>
        </p:txBody>
      </p:sp>
    </p:spTree>
    <p:extLst>
      <p:ext uri="{BB962C8B-B14F-4D97-AF65-F5344CB8AC3E}">
        <p14:creationId xmlns:p14="http://schemas.microsoft.com/office/powerpoint/2010/main" val="4041762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7938" y="188914"/>
            <a:ext cx="9144000" cy="1016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s-ES_tradnl" altLang="es-CL" sz="2800" b="1" dirty="0">
              <a:solidFill>
                <a:srgbClr val="0070C0"/>
              </a:solidFill>
              <a:latin typeface="Candara" panose="020E0502030303020204" pitchFamily="34" charset="0"/>
              <a:cs typeface="Verdana" pitchFamily="34" charset="0"/>
            </a:endParaRPr>
          </a:p>
        </p:txBody>
      </p:sp>
      <p:sp>
        <p:nvSpPr>
          <p:cNvPr id="14" name="2 Marcador de contenido"/>
          <p:cNvSpPr>
            <a:spLocks noGrp="1"/>
          </p:cNvSpPr>
          <p:nvPr>
            <p:ph idx="4294967295"/>
          </p:nvPr>
        </p:nvSpPr>
        <p:spPr>
          <a:xfrm>
            <a:off x="348792" y="1046086"/>
            <a:ext cx="8679153" cy="5336785"/>
          </a:xfrm>
          <a:prstGeom prst="rect">
            <a:avLst/>
          </a:prstGeom>
        </p:spPr>
        <p:txBody>
          <a:bodyPr/>
          <a:lstStyle/>
          <a:p>
            <a:pPr algn="just">
              <a:defRPr/>
            </a:pPr>
            <a:endParaRPr lang="es-MX" sz="2000" dirty="0"/>
          </a:p>
          <a:p>
            <a:pPr algn="just"/>
            <a:endParaRPr lang="es-MX" altLang="es-CL" sz="1800" dirty="0">
              <a:latin typeface="Arial" panose="020B0604020202020204" pitchFamily="34" charset="0"/>
              <a:ea typeface="ヒラギノ角ゴ Pro W3" pitchFamily="-60" charset="-128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071" y="1340722"/>
            <a:ext cx="3969386" cy="262637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9071" y="4102624"/>
            <a:ext cx="3969386" cy="259149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70" y="1340722"/>
            <a:ext cx="4015118" cy="2631152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152507" y="1706252"/>
            <a:ext cx="791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7742548" y="4812268"/>
            <a:ext cx="791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283696" y="0"/>
            <a:ext cx="8744249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s-SV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Influenza </a:t>
            </a:r>
            <a:r>
              <a:rPr lang="es-SV" sz="28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Vaccine</a:t>
            </a:r>
            <a:r>
              <a:rPr lang="es-SV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SV" sz="28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Impact</a:t>
            </a:r>
            <a:endParaRPr lang="es-SV" sz="2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es-SV" sz="1800" dirty="0" err="1">
                <a:latin typeface="Calibri  "/>
              </a:rPr>
              <a:t>Number</a:t>
            </a:r>
            <a:r>
              <a:rPr lang="es-SV" sz="1800" dirty="0">
                <a:latin typeface="Calibri  "/>
              </a:rPr>
              <a:t> of </a:t>
            </a:r>
            <a:r>
              <a:rPr lang="es-SV" sz="1800" dirty="0" err="1">
                <a:latin typeface="Calibri  "/>
              </a:rPr>
              <a:t>averted</a:t>
            </a:r>
            <a:r>
              <a:rPr lang="es-SV" sz="1800" dirty="0">
                <a:latin typeface="Calibri  "/>
              </a:rPr>
              <a:t> SARI </a:t>
            </a:r>
            <a:r>
              <a:rPr lang="es-SV" sz="1800" dirty="0" err="1">
                <a:latin typeface="Calibri  "/>
              </a:rPr>
              <a:t>hospitalizations</a:t>
            </a:r>
            <a:r>
              <a:rPr lang="es-SV" sz="1800" dirty="0">
                <a:latin typeface="Calibri  "/>
              </a:rPr>
              <a:t> </a:t>
            </a:r>
            <a:r>
              <a:rPr lang="es-SV" sz="1800" dirty="0" err="1">
                <a:latin typeface="Calibri  "/>
              </a:rPr>
              <a:t>by</a:t>
            </a:r>
            <a:r>
              <a:rPr lang="es-SV" sz="1800" dirty="0">
                <a:latin typeface="Calibri  "/>
              </a:rPr>
              <a:t> </a:t>
            </a:r>
            <a:r>
              <a:rPr lang="es-SV" sz="1800" dirty="0" err="1">
                <a:latin typeface="Calibri  "/>
              </a:rPr>
              <a:t>vaccination</a:t>
            </a:r>
            <a:r>
              <a:rPr lang="es-SV" sz="1800" dirty="0">
                <a:latin typeface="Calibri  "/>
              </a:rPr>
              <a:t> </a:t>
            </a:r>
          </a:p>
          <a:p>
            <a:pPr algn="ctr"/>
            <a:r>
              <a:rPr lang="es-SV" sz="1800" dirty="0" err="1">
                <a:latin typeface="Calibri  "/>
              </a:rPr>
              <a:t>among</a:t>
            </a:r>
            <a:r>
              <a:rPr lang="es-SV" sz="1800" dirty="0">
                <a:latin typeface="Calibri  "/>
              </a:rPr>
              <a:t> </a:t>
            </a:r>
            <a:r>
              <a:rPr lang="es-SV" sz="1800" dirty="0" err="1">
                <a:latin typeface="Calibri  "/>
              </a:rPr>
              <a:t>children</a:t>
            </a:r>
            <a:r>
              <a:rPr lang="es-SV" sz="1800" dirty="0">
                <a:latin typeface="Calibri  "/>
              </a:rPr>
              <a:t> &lt;5 years and </a:t>
            </a:r>
            <a:r>
              <a:rPr lang="es-SV" sz="1800" dirty="0" err="1">
                <a:latin typeface="Calibri  "/>
              </a:rPr>
              <a:t>the</a:t>
            </a:r>
            <a:r>
              <a:rPr lang="es-SV" sz="1800" dirty="0">
                <a:latin typeface="Calibri  "/>
              </a:rPr>
              <a:t> </a:t>
            </a:r>
            <a:r>
              <a:rPr lang="es-SV" sz="1800" dirty="0" err="1">
                <a:latin typeface="Calibri  "/>
              </a:rPr>
              <a:t>elderly</a:t>
            </a:r>
            <a:r>
              <a:rPr lang="es-SV" sz="1800" dirty="0">
                <a:latin typeface="Calibri  "/>
              </a:rPr>
              <a:t>, Chile 2013-14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4459148"/>
            <a:ext cx="4539786" cy="1984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53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00"/>
    </mc:Choice>
    <mc:Fallback xmlns="">
      <p:transition advClick="0" advTm="4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002060"/>
                </a:solidFill>
              </a:rPr>
              <a:t>Sustainability of the platform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002060"/>
                </a:solidFill>
              </a:rPr>
              <a:t>High turnover of surveillance and EPI staff,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002060"/>
                </a:solidFill>
              </a:rPr>
              <a:t>Uses existing surveillance platform (no additional resources for staff or research groups)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002060"/>
                </a:solidFill>
              </a:rPr>
              <a:t>Information systems/integration</a:t>
            </a:r>
            <a:endParaRPr lang="es-ES" dirty="0">
              <a:solidFill>
                <a:srgbClr val="002060"/>
              </a:solidFill>
              <a:ea typeface="ＭＳ Ｐゴシック" pitchFamily="34" charset="-128"/>
              <a:cs typeface="ＭＳ Ｐゴシック" charset="0"/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002060"/>
                </a:solidFill>
              </a:rPr>
              <a:t>Political changes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002060"/>
                </a:solidFill>
              </a:rPr>
              <a:t>Vaccination status retrieval and timeliness of interim VE estimates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002060"/>
                </a:solidFill>
              </a:rPr>
              <a:t>Sample size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002060"/>
                </a:solidFill>
              </a:rPr>
              <a:t>Translation of evidence for decision makers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altLang="en-US" b="0" dirty="0">
              <a:solidFill>
                <a:srgbClr val="002060"/>
              </a:solidFill>
              <a:ea typeface="MS PGothic" pitchFamily="34" charset="-128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altLang="en-US" b="0" dirty="0">
              <a:solidFill>
                <a:srgbClr val="002060"/>
              </a:solidFill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B39F-E887-4C82-81B7-86787D6E3D04}" type="slidenum">
              <a:rPr lang="es-GT" smtClean="0"/>
              <a:pPr/>
              <a:t>23</a:t>
            </a:fld>
            <a:endParaRPr lang="es-GT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752600" y="403225"/>
            <a:ext cx="57912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912813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lang="en-US" sz="3600" b="1" kern="1200" dirty="0">
                <a:ln w="3175">
                  <a:noFill/>
                </a:ln>
                <a:solidFill>
                  <a:schemeClr val="tx1"/>
                </a:solidFill>
                <a:latin typeface="+mj-lt"/>
                <a:ea typeface="+mn-ea"/>
                <a:cs typeface="Arial" charset="0"/>
              </a:defRPr>
            </a:lvl1pPr>
            <a:lvl2pPr algn="l" defTabSz="912813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defTabSz="912813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defTabSz="912813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defTabSz="912813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defTabSz="912813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912813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912813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912813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altLang="en-US" sz="4400" dirty="0">
                <a:ln>
                  <a:noFill/>
                </a:ln>
                <a:solidFill>
                  <a:srgbClr val="0070C0"/>
                </a:solidFill>
                <a:latin typeface="+mn-lt"/>
                <a:ea typeface="MS Mincho" pitchFamily="49" charset="-128"/>
                <a:cs typeface="Arial" pitchFamily="34" charset="0"/>
              </a:rPr>
              <a:t>Challenges for REVELAC-</a:t>
            </a:r>
            <a:r>
              <a:rPr altLang="en-US" sz="4400" dirty="0" err="1">
                <a:ln>
                  <a:noFill/>
                </a:ln>
                <a:solidFill>
                  <a:srgbClr val="0070C0"/>
                </a:solidFill>
                <a:latin typeface="+mn-lt"/>
                <a:ea typeface="MS Mincho" pitchFamily="49" charset="-128"/>
                <a:cs typeface="Arial" pitchFamily="34" charset="0"/>
              </a:rPr>
              <a:t>i</a:t>
            </a:r>
            <a:endParaRPr altLang="en-US" sz="4400" dirty="0">
              <a:ln>
                <a:noFill/>
              </a:ln>
              <a:solidFill>
                <a:srgbClr val="0070C0"/>
              </a:solidFill>
              <a:latin typeface="+mn-lt"/>
              <a:ea typeface="MS Mincho" pitchFamily="49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166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E725-CE43-44EB-A712-6F2E1FD7CE9D}" type="slidenum">
              <a:rPr lang="en-US" smtClean="0"/>
              <a:t>24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8600"/>
            <a:ext cx="4417739" cy="201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28" y="1143000"/>
            <a:ext cx="1844772" cy="257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91000" y="3124200"/>
            <a:ext cx="464633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2060"/>
                </a:solidFill>
              </a:rPr>
              <a:t>Survey among 1,807 pregnant women who delivered at public hospitals in Managua to evaluate the uptake of influenza vaccination and factors associated with vaccination.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2060"/>
                </a:solidFill>
              </a:rPr>
              <a:t>Four antenatal visits were associated with receipt of influenza vaccination (OR=2.6 [1.15; 5.81]).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2060"/>
                </a:solidFill>
              </a:rPr>
              <a:t>Receipt of influenza vaccination recommendation from a health care provider was positively associated with receipt of influenza vaccination (OR=14 [10; 19]).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9600" y="2286000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>
                <a:solidFill>
                  <a:srgbClr val="337AB7"/>
                </a:solidFill>
              </a:rPr>
              <a:t>In 2013, Nicaragua expanded recommendations to include influenza vaccination to all pregnant women in Managua: </a:t>
            </a:r>
            <a:endParaRPr lang="en-US" sz="16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58256" y="253425"/>
            <a:ext cx="4413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337AB7"/>
                </a:solidFill>
              </a:rPr>
              <a:t>31/35 countries that vaccinate pregnant women against influenza are located in the Americas</a:t>
            </a:r>
          </a:p>
        </p:txBody>
      </p:sp>
      <p:sp>
        <p:nvSpPr>
          <p:cNvPr id="6" name="Rectangle 5"/>
          <p:cNvSpPr/>
          <p:nvPr/>
        </p:nvSpPr>
        <p:spPr>
          <a:xfrm>
            <a:off x="364621" y="3940076"/>
            <a:ext cx="31405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Technical guidelines for Maternal and neonatal immunization: 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/>
              <a:t>Vaccination recommendations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/>
              <a:t>Available vaccines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/>
              <a:t>Current evidence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/>
              <a:t>Operational aspects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/>
              <a:t>Communication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/>
              <a:t>Best practices</a:t>
            </a:r>
          </a:p>
        </p:txBody>
      </p:sp>
    </p:spTree>
    <p:extLst>
      <p:ext uri="{BB962C8B-B14F-4D97-AF65-F5344CB8AC3E}">
        <p14:creationId xmlns:p14="http://schemas.microsoft.com/office/powerpoint/2010/main" val="42204271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6"/>
          <p:cNvSpPr>
            <a:spLocks noChangeArrowheads="1"/>
          </p:cNvSpPr>
          <p:nvPr/>
        </p:nvSpPr>
        <p:spPr bwMode="auto">
          <a:xfrm>
            <a:off x="33338" y="5815013"/>
            <a:ext cx="3124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Antigua - Guatemala. 27 February 2013</a:t>
            </a:r>
          </a:p>
        </p:txBody>
      </p:sp>
      <p:sp>
        <p:nvSpPr>
          <p:cNvPr id="121862" name="Rectangle 9"/>
          <p:cNvSpPr>
            <a:spLocks noChangeArrowheads="1"/>
          </p:cNvSpPr>
          <p:nvPr/>
        </p:nvSpPr>
        <p:spPr bwMode="auto">
          <a:xfrm>
            <a:off x="5418768" y="6448193"/>
            <a:ext cx="3679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R" altLang="en-US" sz="2000" dirty="0"/>
              <a:t>  </a:t>
            </a:r>
            <a:r>
              <a:rPr lang="es-CR" altLang="en-US" sz="2000" dirty="0">
                <a:hlinkClick r:id="rId2" tooltip="http://www.paho.org/revelac-i/"/>
              </a:rPr>
              <a:t>http://www.paho.org/revelac-i/</a:t>
            </a:r>
            <a:endParaRPr lang="en-US" altLang="en-US" sz="20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/>
          </a:p>
        </p:txBody>
      </p:sp>
      <p:pic>
        <p:nvPicPr>
          <p:cNvPr id="12186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89"/>
          <a:stretch>
            <a:fillRect/>
          </a:stretch>
        </p:blipFill>
        <p:spPr bwMode="auto">
          <a:xfrm>
            <a:off x="6918325" y="116632"/>
            <a:ext cx="2362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42863"/>
            <a:ext cx="6102350" cy="990601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rgbClr val="002060"/>
                </a:solidFill>
                <a:ea typeface="MS Mincho" pitchFamily="49" charset="-128"/>
                <a:cs typeface="Arial" pitchFamily="34" charset="0"/>
              </a:rPr>
              <a:t>1</a:t>
            </a:r>
            <a:r>
              <a:rPr lang="en-US" sz="2000" b="1" baseline="30000" dirty="0">
                <a:solidFill>
                  <a:srgbClr val="002060"/>
                </a:solidFill>
                <a:ea typeface="MS Mincho" pitchFamily="49" charset="-128"/>
                <a:cs typeface="Arial" pitchFamily="34" charset="0"/>
              </a:rPr>
              <a:t>st</a:t>
            </a:r>
            <a:r>
              <a:rPr lang="en-US" sz="2000" b="1" dirty="0">
                <a:solidFill>
                  <a:srgbClr val="002060"/>
                </a:solidFill>
                <a:ea typeface="MS Mincho" pitchFamily="49" charset="-128"/>
                <a:cs typeface="Arial" pitchFamily="34" charset="0"/>
              </a:rPr>
              <a:t> network meeting </a:t>
            </a:r>
            <a:br>
              <a:rPr lang="en-US" sz="2000" b="1" dirty="0">
                <a:solidFill>
                  <a:srgbClr val="002060"/>
                </a:solidFill>
                <a:ea typeface="MS Mincho" pitchFamily="49" charset="-128"/>
                <a:cs typeface="Arial" pitchFamily="34" charset="0"/>
              </a:rPr>
            </a:br>
            <a:r>
              <a:rPr lang="en-US" sz="2000" b="1" dirty="0">
                <a:solidFill>
                  <a:srgbClr val="002060"/>
                </a:solidFill>
                <a:ea typeface="MS Mincho" pitchFamily="49" charset="-128"/>
                <a:cs typeface="Arial" pitchFamily="34" charset="0"/>
              </a:rPr>
              <a:t>La Antigua Guatemala, 2013  </a:t>
            </a:r>
            <a:br>
              <a:rPr lang="en-US" sz="2000" b="1" dirty="0">
                <a:solidFill>
                  <a:srgbClr val="002060"/>
                </a:solidFill>
                <a:ea typeface="MS Mincho" pitchFamily="49" charset="-128"/>
                <a:cs typeface="Arial" pitchFamily="34" charset="0"/>
              </a:rPr>
            </a:br>
            <a:endParaRPr lang="en-US" sz="2000" b="1" dirty="0">
              <a:solidFill>
                <a:srgbClr val="002060"/>
              </a:solidFill>
              <a:ea typeface="MS Mincho" pitchFamily="49" charset="-128"/>
              <a:cs typeface="Arial" pitchFamily="34" charset="0"/>
            </a:endParaRPr>
          </a:p>
        </p:txBody>
      </p:sp>
      <p:pic>
        <p:nvPicPr>
          <p:cNvPr id="121859" name="Picture 4" descr="fotodegrupo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97"/>
          <a:stretch>
            <a:fillRect/>
          </a:stretch>
        </p:blipFill>
        <p:spPr bwMode="auto">
          <a:xfrm>
            <a:off x="58737" y="637953"/>
            <a:ext cx="4844897" cy="2394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PAHO\Documents\INFLUENZA\REVELAC-i\2014\Cartagena Reunion REVELAC\FOTOS REVELAC-i 2014 Cartagena\FOTOS REVELAC\FOTO GRUPO REVELAC-i 201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0" t="13214" r="22312"/>
          <a:stretch/>
        </p:blipFill>
        <p:spPr bwMode="auto">
          <a:xfrm>
            <a:off x="4927600" y="3403600"/>
            <a:ext cx="4064000" cy="307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913159" y="2780331"/>
            <a:ext cx="5605462" cy="990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b="1" dirty="0">
                <a:solidFill>
                  <a:srgbClr val="002060"/>
                </a:solidFill>
                <a:ea typeface="MS Mincho" pitchFamily="49" charset="-128"/>
                <a:cs typeface="Arial" pitchFamily="34" charset="0"/>
              </a:rPr>
              <a:t>2</a:t>
            </a:r>
            <a:r>
              <a:rPr lang="en-US" sz="2000" b="1" baseline="30000" dirty="0">
                <a:solidFill>
                  <a:srgbClr val="002060"/>
                </a:solidFill>
                <a:ea typeface="MS Mincho" pitchFamily="49" charset="-128"/>
                <a:cs typeface="Arial" pitchFamily="34" charset="0"/>
              </a:rPr>
              <a:t>nd</a:t>
            </a:r>
            <a:r>
              <a:rPr lang="en-US" sz="2000" b="1" dirty="0">
                <a:solidFill>
                  <a:srgbClr val="002060"/>
                </a:solidFill>
                <a:ea typeface="MS Mincho" pitchFamily="49" charset="-128"/>
                <a:cs typeface="Arial" pitchFamily="34" charset="0"/>
              </a:rPr>
              <a:t> network meeting, </a:t>
            </a:r>
          </a:p>
          <a:p>
            <a:pPr>
              <a:defRPr/>
            </a:pPr>
            <a:r>
              <a:rPr lang="en-US" sz="2000" b="1" dirty="0">
                <a:solidFill>
                  <a:srgbClr val="002060"/>
                </a:solidFill>
                <a:ea typeface="MS Mincho" pitchFamily="49" charset="-128"/>
                <a:cs typeface="Arial" pitchFamily="34" charset="0"/>
              </a:rPr>
              <a:t>Cartagena de </a:t>
            </a:r>
            <a:r>
              <a:rPr lang="en-US" sz="2000" b="1" dirty="0" err="1">
                <a:solidFill>
                  <a:srgbClr val="002060"/>
                </a:solidFill>
                <a:ea typeface="MS Mincho" pitchFamily="49" charset="-128"/>
                <a:cs typeface="Arial" pitchFamily="34" charset="0"/>
              </a:rPr>
              <a:t>Indias</a:t>
            </a:r>
            <a:r>
              <a:rPr lang="en-US" sz="2000" b="1" dirty="0">
                <a:solidFill>
                  <a:srgbClr val="002060"/>
                </a:solidFill>
                <a:ea typeface="MS Mincho" pitchFamily="49" charset="-128"/>
                <a:cs typeface="Arial" pitchFamily="34" charset="0"/>
              </a:rPr>
              <a:t>, 2014  </a:t>
            </a:r>
            <a:br>
              <a:rPr lang="en-US" sz="2000" b="1" dirty="0">
                <a:solidFill>
                  <a:srgbClr val="002060"/>
                </a:solidFill>
                <a:ea typeface="MS Mincho" pitchFamily="49" charset="-128"/>
                <a:cs typeface="Arial" pitchFamily="34" charset="0"/>
              </a:rPr>
            </a:br>
            <a:endParaRPr lang="en-US" sz="2000" b="1" dirty="0">
              <a:solidFill>
                <a:srgbClr val="002060"/>
              </a:solidFill>
              <a:ea typeface="MS Mincho" pitchFamily="49" charset="-128"/>
              <a:cs typeface="Arial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87337" y="6019420"/>
            <a:ext cx="4143424" cy="113044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b="1" dirty="0">
                <a:solidFill>
                  <a:srgbClr val="002060"/>
                </a:solidFill>
                <a:ea typeface="MS Mincho" pitchFamily="49" charset="-128"/>
                <a:cs typeface="Arial" pitchFamily="34" charset="0"/>
              </a:rPr>
              <a:t>3</a:t>
            </a:r>
            <a:r>
              <a:rPr lang="en-US" sz="2000" b="1" baseline="30000" dirty="0">
                <a:solidFill>
                  <a:srgbClr val="002060"/>
                </a:solidFill>
                <a:ea typeface="MS Mincho" pitchFamily="49" charset="-128"/>
                <a:cs typeface="Arial" pitchFamily="34" charset="0"/>
              </a:rPr>
              <a:t>rd</a:t>
            </a:r>
            <a:r>
              <a:rPr lang="en-US" sz="2000" b="1" dirty="0">
                <a:solidFill>
                  <a:srgbClr val="002060"/>
                </a:solidFill>
                <a:ea typeface="MS Mincho" pitchFamily="49" charset="-128"/>
                <a:cs typeface="Arial" pitchFamily="34" charset="0"/>
              </a:rPr>
              <a:t> network meeting, </a:t>
            </a:r>
          </a:p>
          <a:p>
            <a:pPr>
              <a:defRPr/>
            </a:pPr>
            <a:r>
              <a:rPr lang="en-US" sz="2000" b="1" dirty="0">
                <a:solidFill>
                  <a:srgbClr val="002060"/>
                </a:solidFill>
                <a:ea typeface="MS Mincho" pitchFamily="49" charset="-128"/>
                <a:cs typeface="Arial" pitchFamily="34" charset="0"/>
              </a:rPr>
              <a:t>Santiago de Chile, March 2016 </a:t>
            </a:r>
            <a:br>
              <a:rPr lang="en-US" sz="2000" b="1" dirty="0">
                <a:solidFill>
                  <a:srgbClr val="002060"/>
                </a:solidFill>
                <a:ea typeface="MS Mincho" pitchFamily="49" charset="-128"/>
                <a:cs typeface="Arial" pitchFamily="34" charset="0"/>
              </a:rPr>
            </a:br>
            <a:endParaRPr lang="en-US" sz="2000" b="1" dirty="0">
              <a:solidFill>
                <a:srgbClr val="002060"/>
              </a:solidFill>
              <a:ea typeface="MS Mincho" pitchFamily="49" charset="-128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63676" y="6257596"/>
            <a:ext cx="3795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62AC"/>
                </a:solidFill>
              </a:rPr>
              <a:t>GRACIAS!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109" y="2996952"/>
            <a:ext cx="4689134" cy="3113773"/>
          </a:xfrm>
          <a:prstGeom prst="rect">
            <a:avLst/>
          </a:prstGeom>
        </p:spPr>
      </p:pic>
      <p:pic>
        <p:nvPicPr>
          <p:cNvPr id="12" name="Picture 7" descr="C:\Users\natelomeiri\Documents\Influenza PAHO 2014\REVELAC-i\REVELAC-i network\Pictures from the field\bogot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669" y="116632"/>
            <a:ext cx="3352025" cy="251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913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219200"/>
            <a:ext cx="854392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-1" y="279737"/>
            <a:ext cx="903649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solidFill>
                  <a:srgbClr val="117AAF"/>
                </a:solidFill>
              </a:rPr>
              <a:t>Distribution of influenza vaccines per WHO region, 2004-13</a:t>
            </a:r>
          </a:p>
          <a:p>
            <a:pPr algn="ctr"/>
            <a:endParaRPr lang="en-US" sz="3200" dirty="0">
              <a:solidFill>
                <a:srgbClr val="000099"/>
              </a:solidFill>
              <a:latin typeface="+mj-lt"/>
              <a:ea typeface="Calibri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410" y="5987533"/>
            <a:ext cx="605086" cy="69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971800" y="6474023"/>
            <a:ext cx="56337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International Federation of Pharmaceutical Manufacturers (IFPMA)</a:t>
            </a:r>
            <a:endParaRPr lang="es-CO" sz="1400" dirty="0"/>
          </a:p>
        </p:txBody>
      </p:sp>
      <p:sp>
        <p:nvSpPr>
          <p:cNvPr id="3" name="Rectángulo 2"/>
          <p:cNvSpPr/>
          <p:nvPr/>
        </p:nvSpPr>
        <p:spPr>
          <a:xfrm>
            <a:off x="2319050" y="1568193"/>
            <a:ext cx="5657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000066"/>
                </a:solidFill>
                <a:ea typeface="ＭＳ Ｐゴシック" pitchFamily="34" charset="-128"/>
              </a:rPr>
              <a:t>Over 250 M doses distributed annually in the Americas</a:t>
            </a:r>
          </a:p>
        </p:txBody>
      </p:sp>
    </p:spTree>
    <p:extLst>
      <p:ext uri="{BB962C8B-B14F-4D97-AF65-F5344CB8AC3E}">
        <p14:creationId xmlns:p14="http://schemas.microsoft.com/office/powerpoint/2010/main" val="316356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05" y="457200"/>
            <a:ext cx="8865095" cy="5890173"/>
          </a:xfrm>
          <a:prstGeom prst="rect">
            <a:avLst/>
          </a:prstGeom>
        </p:spPr>
      </p:pic>
      <p:sp>
        <p:nvSpPr>
          <p:cNvPr id="5" name="Abrir llave 4"/>
          <p:cNvSpPr/>
          <p:nvPr/>
        </p:nvSpPr>
        <p:spPr>
          <a:xfrm>
            <a:off x="121919" y="2699657"/>
            <a:ext cx="479668" cy="2376000"/>
          </a:xfrm>
          <a:prstGeom prst="leftBrace">
            <a:avLst/>
          </a:prstGeom>
          <a:ln w="25400"/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3042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2463" r="25017" b="4106"/>
          <a:stretch/>
        </p:blipFill>
        <p:spPr>
          <a:xfrm>
            <a:off x="1630017" y="811695"/>
            <a:ext cx="4170969" cy="56418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8" t="24205" r="31232" b="15883"/>
          <a:stretch/>
        </p:blipFill>
        <p:spPr>
          <a:xfrm>
            <a:off x="381000" y="3886200"/>
            <a:ext cx="2860014" cy="216712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9" t="6610" r="13576" b="3586"/>
          <a:stretch/>
        </p:blipFill>
        <p:spPr>
          <a:xfrm>
            <a:off x="5562600" y="964294"/>
            <a:ext cx="3515898" cy="23885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2949" name="Line 11"/>
          <p:cNvSpPr>
            <a:spLocks noChangeShapeType="1"/>
          </p:cNvSpPr>
          <p:nvPr/>
        </p:nvSpPr>
        <p:spPr bwMode="auto">
          <a:xfrm flipH="1">
            <a:off x="381000" y="3505200"/>
            <a:ext cx="3124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2950" name="Line 12"/>
          <p:cNvSpPr>
            <a:spLocks noChangeShapeType="1"/>
          </p:cNvSpPr>
          <p:nvPr/>
        </p:nvSpPr>
        <p:spPr bwMode="auto">
          <a:xfrm flipH="1">
            <a:off x="3241013" y="3971925"/>
            <a:ext cx="730911" cy="20814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2951" name="Line 13"/>
          <p:cNvSpPr>
            <a:spLocks noChangeShapeType="1"/>
          </p:cNvSpPr>
          <p:nvPr/>
        </p:nvSpPr>
        <p:spPr bwMode="auto">
          <a:xfrm flipV="1">
            <a:off x="3715501" y="964294"/>
            <a:ext cx="1835193" cy="23885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2952" name="Line 14"/>
          <p:cNvSpPr>
            <a:spLocks noChangeShapeType="1"/>
          </p:cNvSpPr>
          <p:nvPr/>
        </p:nvSpPr>
        <p:spPr bwMode="auto">
          <a:xfrm flipV="1">
            <a:off x="4594225" y="3352799"/>
            <a:ext cx="4473575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228184" y="3861048"/>
            <a:ext cx="298450" cy="930275"/>
            <a:chOff x="6096000" y="4114800"/>
            <a:chExt cx="298450" cy="930275"/>
          </a:xfrm>
        </p:grpSpPr>
        <p:sp>
          <p:nvSpPr>
            <p:cNvPr id="82953" name="Text Box 15"/>
            <p:cNvSpPr txBox="1">
              <a:spLocks noChangeArrowheads="1"/>
            </p:cNvSpPr>
            <p:nvPr/>
          </p:nvSpPr>
          <p:spPr bwMode="auto">
            <a:xfrm>
              <a:off x="6096000" y="4114800"/>
              <a:ext cx="298450" cy="284163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82954" name="Text Box 16"/>
            <p:cNvSpPr txBox="1">
              <a:spLocks noChangeArrowheads="1"/>
            </p:cNvSpPr>
            <p:nvPr/>
          </p:nvSpPr>
          <p:spPr bwMode="auto">
            <a:xfrm>
              <a:off x="6096000" y="4437063"/>
              <a:ext cx="298450" cy="284162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82955" name="Text Box 17"/>
            <p:cNvSpPr txBox="1">
              <a:spLocks noChangeArrowheads="1"/>
            </p:cNvSpPr>
            <p:nvPr/>
          </p:nvSpPr>
          <p:spPr bwMode="auto">
            <a:xfrm>
              <a:off x="6096000" y="4760913"/>
              <a:ext cx="298450" cy="2841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</p:grpSp>
      <p:sp>
        <p:nvSpPr>
          <p:cNvPr id="82956" name="Text Box 18"/>
          <p:cNvSpPr txBox="1">
            <a:spLocks noChangeArrowheads="1"/>
          </p:cNvSpPr>
          <p:nvPr/>
        </p:nvSpPr>
        <p:spPr bwMode="auto">
          <a:xfrm>
            <a:off x="1371600" y="3962400"/>
            <a:ext cx="5286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Belize</a:t>
            </a:r>
          </a:p>
        </p:txBody>
      </p:sp>
      <p:sp>
        <p:nvSpPr>
          <p:cNvPr id="82957" name="Text Box 20"/>
          <p:cNvSpPr txBox="1">
            <a:spLocks noChangeArrowheads="1"/>
          </p:cNvSpPr>
          <p:nvPr/>
        </p:nvSpPr>
        <p:spPr bwMode="auto">
          <a:xfrm>
            <a:off x="385762" y="4819788"/>
            <a:ext cx="8302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El Salvador</a:t>
            </a:r>
          </a:p>
        </p:txBody>
      </p:sp>
      <p:sp>
        <p:nvSpPr>
          <p:cNvPr id="82958" name="Text Box 21"/>
          <p:cNvSpPr txBox="1">
            <a:spLocks noChangeArrowheads="1"/>
          </p:cNvSpPr>
          <p:nvPr/>
        </p:nvSpPr>
        <p:spPr bwMode="auto">
          <a:xfrm>
            <a:off x="1982787" y="4876800"/>
            <a:ext cx="7604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Nicaragua</a:t>
            </a:r>
          </a:p>
        </p:txBody>
      </p:sp>
      <p:sp>
        <p:nvSpPr>
          <p:cNvPr id="82959" name="Text Box 22"/>
          <p:cNvSpPr txBox="1">
            <a:spLocks noChangeArrowheads="1"/>
          </p:cNvSpPr>
          <p:nvPr/>
        </p:nvSpPr>
        <p:spPr bwMode="auto">
          <a:xfrm>
            <a:off x="2286000" y="5715000"/>
            <a:ext cx="654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Panama</a:t>
            </a:r>
          </a:p>
        </p:txBody>
      </p:sp>
      <p:sp>
        <p:nvSpPr>
          <p:cNvPr id="82960" name="Text Box 23"/>
          <p:cNvSpPr txBox="1">
            <a:spLocks noChangeArrowheads="1"/>
          </p:cNvSpPr>
          <p:nvPr/>
        </p:nvSpPr>
        <p:spPr bwMode="auto">
          <a:xfrm>
            <a:off x="1143000" y="5334000"/>
            <a:ext cx="803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Costa Rica</a:t>
            </a:r>
          </a:p>
        </p:txBody>
      </p:sp>
      <p:sp>
        <p:nvSpPr>
          <p:cNvPr id="82961" name="Text Box 24"/>
          <p:cNvSpPr txBox="1">
            <a:spLocks noChangeArrowheads="1"/>
          </p:cNvSpPr>
          <p:nvPr/>
        </p:nvSpPr>
        <p:spPr bwMode="auto">
          <a:xfrm>
            <a:off x="4953000" y="4419600"/>
            <a:ext cx="501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Brazil</a:t>
            </a:r>
          </a:p>
        </p:txBody>
      </p:sp>
      <p:sp>
        <p:nvSpPr>
          <p:cNvPr id="82962" name="Text Box 25"/>
          <p:cNvSpPr txBox="1">
            <a:spLocks noChangeArrowheads="1"/>
          </p:cNvSpPr>
          <p:nvPr/>
        </p:nvSpPr>
        <p:spPr bwMode="auto">
          <a:xfrm>
            <a:off x="5400675" y="5273675"/>
            <a:ext cx="7239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Paraguay</a:t>
            </a:r>
          </a:p>
        </p:txBody>
      </p:sp>
      <p:sp>
        <p:nvSpPr>
          <p:cNvPr id="82963" name="Line 26"/>
          <p:cNvSpPr>
            <a:spLocks noChangeShapeType="1"/>
          </p:cNvSpPr>
          <p:nvPr/>
        </p:nvSpPr>
        <p:spPr bwMode="auto">
          <a:xfrm flipH="1" flipV="1">
            <a:off x="4676775" y="5105400"/>
            <a:ext cx="80010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2964" name="Text Box 27"/>
          <p:cNvSpPr txBox="1">
            <a:spLocks noChangeArrowheads="1"/>
          </p:cNvSpPr>
          <p:nvPr/>
        </p:nvSpPr>
        <p:spPr bwMode="auto">
          <a:xfrm>
            <a:off x="5281612" y="5622925"/>
            <a:ext cx="6619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Uruguay</a:t>
            </a:r>
          </a:p>
        </p:txBody>
      </p:sp>
      <p:sp>
        <p:nvSpPr>
          <p:cNvPr id="82965" name="Text Box 28"/>
          <p:cNvSpPr txBox="1">
            <a:spLocks noChangeArrowheads="1"/>
          </p:cNvSpPr>
          <p:nvPr/>
        </p:nvSpPr>
        <p:spPr bwMode="auto">
          <a:xfrm>
            <a:off x="4352925" y="5897562"/>
            <a:ext cx="7239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Argentina</a:t>
            </a:r>
          </a:p>
        </p:txBody>
      </p:sp>
      <p:sp>
        <p:nvSpPr>
          <p:cNvPr id="82966" name="Line 29"/>
          <p:cNvSpPr>
            <a:spLocks noChangeShapeType="1"/>
          </p:cNvSpPr>
          <p:nvPr/>
        </p:nvSpPr>
        <p:spPr bwMode="auto">
          <a:xfrm flipH="1" flipV="1">
            <a:off x="4724399" y="5530782"/>
            <a:ext cx="609600" cy="1937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2967" name="Text Box 30"/>
          <p:cNvSpPr txBox="1">
            <a:spLocks noChangeArrowheads="1"/>
          </p:cNvSpPr>
          <p:nvPr/>
        </p:nvSpPr>
        <p:spPr bwMode="auto">
          <a:xfrm>
            <a:off x="3749605" y="5232330"/>
            <a:ext cx="498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Chile</a:t>
            </a:r>
          </a:p>
        </p:txBody>
      </p:sp>
      <p:sp>
        <p:nvSpPr>
          <p:cNvPr id="82968" name="Text Box 31"/>
          <p:cNvSpPr txBox="1">
            <a:spLocks noChangeArrowheads="1"/>
          </p:cNvSpPr>
          <p:nvPr/>
        </p:nvSpPr>
        <p:spPr bwMode="auto">
          <a:xfrm>
            <a:off x="3657600" y="4724400"/>
            <a:ext cx="498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Peru</a:t>
            </a:r>
          </a:p>
        </p:txBody>
      </p:sp>
      <p:sp>
        <p:nvSpPr>
          <p:cNvPr id="82969" name="Text Box 32"/>
          <p:cNvSpPr txBox="1">
            <a:spLocks noChangeArrowheads="1"/>
          </p:cNvSpPr>
          <p:nvPr/>
        </p:nvSpPr>
        <p:spPr bwMode="auto">
          <a:xfrm>
            <a:off x="3284538" y="4070350"/>
            <a:ext cx="7842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Ecuador</a:t>
            </a:r>
          </a:p>
        </p:txBody>
      </p:sp>
      <p:sp>
        <p:nvSpPr>
          <p:cNvPr id="82970" name="Text Box 33"/>
          <p:cNvSpPr txBox="1">
            <a:spLocks noChangeArrowheads="1"/>
          </p:cNvSpPr>
          <p:nvPr/>
        </p:nvSpPr>
        <p:spPr bwMode="auto">
          <a:xfrm>
            <a:off x="3265488" y="3844925"/>
            <a:ext cx="7461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Colombia</a:t>
            </a:r>
          </a:p>
        </p:txBody>
      </p:sp>
      <p:sp>
        <p:nvSpPr>
          <p:cNvPr id="82971" name="Text Box 34"/>
          <p:cNvSpPr txBox="1">
            <a:spLocks noChangeArrowheads="1"/>
          </p:cNvSpPr>
          <p:nvPr/>
        </p:nvSpPr>
        <p:spPr bwMode="auto">
          <a:xfrm>
            <a:off x="5137150" y="3813175"/>
            <a:ext cx="7794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Venezuela</a:t>
            </a:r>
          </a:p>
        </p:txBody>
      </p:sp>
      <p:sp>
        <p:nvSpPr>
          <p:cNvPr id="82972" name="Line 35"/>
          <p:cNvSpPr>
            <a:spLocks noChangeShapeType="1"/>
          </p:cNvSpPr>
          <p:nvPr/>
        </p:nvSpPr>
        <p:spPr bwMode="auto">
          <a:xfrm flipH="1" flipV="1">
            <a:off x="4483100" y="3924300"/>
            <a:ext cx="704850" cy="2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2973" name="Text Box 36"/>
          <p:cNvSpPr txBox="1">
            <a:spLocks noChangeArrowheads="1"/>
          </p:cNvSpPr>
          <p:nvPr/>
        </p:nvSpPr>
        <p:spPr bwMode="auto">
          <a:xfrm>
            <a:off x="5541963" y="1295400"/>
            <a:ext cx="4857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Cuba</a:t>
            </a:r>
          </a:p>
        </p:txBody>
      </p:sp>
      <p:sp>
        <p:nvSpPr>
          <p:cNvPr id="82974" name="Text Box 37"/>
          <p:cNvSpPr txBox="1">
            <a:spLocks noChangeArrowheads="1"/>
          </p:cNvSpPr>
          <p:nvPr/>
        </p:nvSpPr>
        <p:spPr bwMode="auto">
          <a:xfrm>
            <a:off x="6913563" y="1238250"/>
            <a:ext cx="717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Bahamas</a:t>
            </a:r>
          </a:p>
        </p:txBody>
      </p:sp>
      <p:sp>
        <p:nvSpPr>
          <p:cNvPr id="82975" name="Text Box 38"/>
          <p:cNvSpPr txBox="1">
            <a:spLocks noChangeArrowheads="1"/>
          </p:cNvSpPr>
          <p:nvPr/>
        </p:nvSpPr>
        <p:spPr bwMode="auto">
          <a:xfrm>
            <a:off x="7351713" y="1631950"/>
            <a:ext cx="12176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I. Turcas &amp; Caicos</a:t>
            </a:r>
          </a:p>
        </p:txBody>
      </p:sp>
      <p:sp>
        <p:nvSpPr>
          <p:cNvPr id="82976" name="Text Box 39"/>
          <p:cNvSpPr txBox="1">
            <a:spLocks noChangeArrowheads="1"/>
          </p:cNvSpPr>
          <p:nvPr/>
        </p:nvSpPr>
        <p:spPr bwMode="auto">
          <a:xfrm>
            <a:off x="5897563" y="2228850"/>
            <a:ext cx="6556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Jamaica</a:t>
            </a:r>
          </a:p>
        </p:txBody>
      </p:sp>
      <p:sp>
        <p:nvSpPr>
          <p:cNvPr id="82977" name="Text Box 40"/>
          <p:cNvSpPr txBox="1">
            <a:spLocks noChangeArrowheads="1"/>
          </p:cNvSpPr>
          <p:nvPr/>
        </p:nvSpPr>
        <p:spPr bwMode="auto">
          <a:xfrm>
            <a:off x="6856413" y="2197100"/>
            <a:ext cx="438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Haiti</a:t>
            </a:r>
          </a:p>
        </p:txBody>
      </p:sp>
      <p:sp>
        <p:nvSpPr>
          <p:cNvPr id="82978" name="Text Box 41"/>
          <p:cNvSpPr txBox="1">
            <a:spLocks noChangeArrowheads="1"/>
          </p:cNvSpPr>
          <p:nvPr/>
        </p:nvSpPr>
        <p:spPr bwMode="auto">
          <a:xfrm>
            <a:off x="7300913" y="2222500"/>
            <a:ext cx="78899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Dominican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Republic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 dirty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2979" name="Text Box 42"/>
          <p:cNvSpPr txBox="1">
            <a:spLocks noChangeArrowheads="1"/>
          </p:cNvSpPr>
          <p:nvPr/>
        </p:nvSpPr>
        <p:spPr bwMode="auto">
          <a:xfrm>
            <a:off x="8475663" y="2120900"/>
            <a:ext cx="6334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Anguilla</a:t>
            </a:r>
          </a:p>
        </p:txBody>
      </p:sp>
      <p:sp>
        <p:nvSpPr>
          <p:cNvPr id="82980" name="Text Box 44"/>
          <p:cNvSpPr txBox="1">
            <a:spLocks noChangeArrowheads="1"/>
          </p:cNvSpPr>
          <p:nvPr/>
        </p:nvSpPr>
        <p:spPr bwMode="auto">
          <a:xfrm>
            <a:off x="7391400" y="3154362"/>
            <a:ext cx="123303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Trinidad &amp; Tobago</a:t>
            </a:r>
          </a:p>
        </p:txBody>
      </p:sp>
      <p:sp>
        <p:nvSpPr>
          <p:cNvPr id="82981" name="Text Box 45"/>
          <p:cNvSpPr txBox="1">
            <a:spLocks noChangeArrowheads="1"/>
          </p:cNvSpPr>
          <p:nvPr/>
        </p:nvSpPr>
        <p:spPr bwMode="auto">
          <a:xfrm>
            <a:off x="8088313" y="2266950"/>
            <a:ext cx="730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Antigua &amp;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Barbuda</a:t>
            </a:r>
          </a:p>
        </p:txBody>
      </p:sp>
      <p:sp>
        <p:nvSpPr>
          <p:cNvPr id="82982" name="Text Box 46"/>
          <p:cNvSpPr txBox="1">
            <a:spLocks noChangeArrowheads="1"/>
          </p:cNvSpPr>
          <p:nvPr/>
        </p:nvSpPr>
        <p:spPr bwMode="auto">
          <a:xfrm>
            <a:off x="8094663" y="2667000"/>
            <a:ext cx="744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Sta. Lucia</a:t>
            </a:r>
          </a:p>
        </p:txBody>
      </p:sp>
      <p:sp>
        <p:nvSpPr>
          <p:cNvPr id="82983" name="Text Box 48"/>
          <p:cNvSpPr txBox="1">
            <a:spLocks noChangeArrowheads="1"/>
          </p:cNvSpPr>
          <p:nvPr/>
        </p:nvSpPr>
        <p:spPr bwMode="auto">
          <a:xfrm>
            <a:off x="215461" y="6387880"/>
            <a:ext cx="5029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1200" b="1" dirty="0" err="1">
                <a:solidFill>
                  <a:srgbClr val="336699"/>
                </a:solidFill>
                <a:ea typeface="MS PGothic" pitchFamily="34" charset="-128"/>
                <a:cs typeface="Lucida Sans Unicode" pitchFamily="34" charset="0"/>
              </a:rPr>
              <a:t>Source</a:t>
            </a:r>
            <a:r>
              <a:rPr lang="es-ES" altLang="en-US" sz="1200" b="1" dirty="0">
                <a:solidFill>
                  <a:srgbClr val="336699"/>
                </a:solidFill>
                <a:ea typeface="MS PGothic" pitchFamily="34" charset="-128"/>
                <a:cs typeface="Lucida Sans Unicode" pitchFamily="34" charset="0"/>
              </a:rPr>
              <a:t>: Country </a:t>
            </a:r>
            <a:r>
              <a:rPr lang="es-ES" altLang="en-US" sz="1200" b="1" dirty="0" err="1">
                <a:solidFill>
                  <a:srgbClr val="336699"/>
                </a:solidFill>
                <a:ea typeface="MS PGothic" pitchFamily="34" charset="-128"/>
                <a:cs typeface="Lucida Sans Unicode" pitchFamily="34" charset="0"/>
              </a:rPr>
              <a:t>reports</a:t>
            </a:r>
            <a:r>
              <a:rPr lang="es-ES" altLang="en-US" sz="1200" b="1" dirty="0">
                <a:solidFill>
                  <a:srgbClr val="336699"/>
                </a:solidFill>
                <a:ea typeface="MS PGothic" pitchFamily="34" charset="-128"/>
                <a:cs typeface="Lucida Sans Unicode" pitchFamily="34" charset="0"/>
              </a:rPr>
              <a:t> </a:t>
            </a:r>
            <a:r>
              <a:rPr lang="es-ES" altLang="en-US" sz="1200" b="1" dirty="0" err="1">
                <a:solidFill>
                  <a:srgbClr val="336699"/>
                </a:solidFill>
                <a:ea typeface="MS PGothic" pitchFamily="34" charset="-128"/>
                <a:cs typeface="Lucida Sans Unicode" pitchFamily="34" charset="0"/>
              </a:rPr>
              <a:t>to</a:t>
            </a:r>
            <a:r>
              <a:rPr lang="es-ES" altLang="en-US" sz="1200" b="1" dirty="0">
                <a:solidFill>
                  <a:srgbClr val="336699"/>
                </a:solidFill>
                <a:ea typeface="MS PGothic" pitchFamily="34" charset="-128"/>
                <a:cs typeface="Lucida Sans Unicode" pitchFamily="34" charset="0"/>
              </a:rPr>
              <a:t> PAHO, </a:t>
            </a:r>
            <a:r>
              <a:rPr lang="es-ES" altLang="en-US" sz="1200" b="1" dirty="0" err="1">
                <a:solidFill>
                  <a:srgbClr val="336699"/>
                </a:solidFill>
                <a:ea typeface="MS PGothic" pitchFamily="34" charset="-128"/>
                <a:cs typeface="Lucida Sans Unicode" pitchFamily="34" charset="0"/>
              </a:rPr>
              <a:t>MOHs</a:t>
            </a:r>
            <a:r>
              <a:rPr lang="es-ES" altLang="en-US" sz="1200" b="1" dirty="0">
                <a:solidFill>
                  <a:srgbClr val="336699"/>
                </a:solidFill>
                <a:ea typeface="MS PGothic" pitchFamily="34" charset="-128"/>
                <a:cs typeface="Lucida Sans Unicode" pitchFamily="34" charset="0"/>
              </a:rPr>
              <a:t> </a:t>
            </a:r>
            <a:r>
              <a:rPr lang="es-ES" altLang="en-US" sz="1200" b="1" dirty="0" err="1">
                <a:solidFill>
                  <a:srgbClr val="336699"/>
                </a:solidFill>
                <a:ea typeface="MS PGothic" pitchFamily="34" charset="-128"/>
                <a:cs typeface="Lucida Sans Unicode" pitchFamily="34" charset="0"/>
              </a:rPr>
              <a:t>Webpage</a:t>
            </a:r>
            <a:r>
              <a:rPr lang="es-ES" altLang="en-US" sz="1200" b="1" dirty="0">
                <a:solidFill>
                  <a:srgbClr val="336699"/>
                </a:solidFill>
                <a:ea typeface="MS PGothic" pitchFamily="34" charset="-128"/>
                <a:cs typeface="Lucida Sans Unicode" pitchFamily="34" charset="0"/>
              </a:rPr>
              <a:t>, PAHO/WHO </a:t>
            </a:r>
            <a:r>
              <a:rPr lang="es-ES" altLang="en-US" sz="1200" b="1" dirty="0" err="1">
                <a:solidFill>
                  <a:srgbClr val="336699"/>
                </a:solidFill>
                <a:ea typeface="MS PGothic" pitchFamily="34" charset="-128"/>
                <a:cs typeface="Lucida Sans Unicode" pitchFamily="34" charset="0"/>
              </a:rPr>
              <a:t>Surveys</a:t>
            </a:r>
            <a:endParaRPr lang="es-ES" altLang="en-US" sz="1200" b="1" dirty="0">
              <a:solidFill>
                <a:srgbClr val="336699"/>
              </a:solidFill>
              <a:ea typeface="MS PGothic" pitchFamily="34" charset="-128"/>
              <a:cs typeface="Lucida Sans Unicode" pitchFamily="34" charset="0"/>
            </a:endParaRPr>
          </a:p>
        </p:txBody>
      </p:sp>
      <p:sp>
        <p:nvSpPr>
          <p:cNvPr id="82985" name="AutoShape 49"/>
          <p:cNvSpPr>
            <a:spLocks noChangeAspect="1" noChangeArrowheads="1" noTextEdit="1"/>
          </p:cNvSpPr>
          <p:nvPr/>
        </p:nvSpPr>
        <p:spPr bwMode="auto">
          <a:xfrm>
            <a:off x="533400" y="3962400"/>
            <a:ext cx="2514600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2998" name="Text Box 47"/>
          <p:cNvSpPr txBox="1">
            <a:spLocks noChangeArrowheads="1"/>
          </p:cNvSpPr>
          <p:nvPr/>
        </p:nvSpPr>
        <p:spPr bwMode="auto">
          <a:xfrm>
            <a:off x="0" y="4343400"/>
            <a:ext cx="8016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Guatemala</a:t>
            </a:r>
          </a:p>
        </p:txBody>
      </p:sp>
      <p:sp>
        <p:nvSpPr>
          <p:cNvPr id="82999" name="Text Box 19"/>
          <p:cNvSpPr txBox="1">
            <a:spLocks noChangeArrowheads="1"/>
          </p:cNvSpPr>
          <p:nvPr/>
        </p:nvSpPr>
        <p:spPr bwMode="auto">
          <a:xfrm>
            <a:off x="1782763" y="4327525"/>
            <a:ext cx="7318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Honduras</a:t>
            </a:r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755576" y="16168"/>
            <a:ext cx="7903715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000066"/>
                </a:solidFill>
                <a:latin typeface="Calibri     "/>
                <a:ea typeface="MS Mincho" pitchFamily="49" charset="-128"/>
              </a:rPr>
              <a:t>Use of seasonal influenza vaccine </a:t>
            </a:r>
          </a:p>
          <a:p>
            <a:pPr algn="ctr" eaLnBrk="1" hangingPunct="1"/>
            <a:r>
              <a:rPr lang="en-US" b="1" dirty="0">
                <a:solidFill>
                  <a:srgbClr val="000066"/>
                </a:solidFill>
                <a:latin typeface="Calibri     "/>
                <a:ea typeface="MS Mincho" pitchFamily="49" charset="-128"/>
              </a:rPr>
              <a:t>&amp; formulation in the Americas, 2014 </a:t>
            </a:r>
          </a:p>
        </p:txBody>
      </p:sp>
      <p:sp>
        <p:nvSpPr>
          <p:cNvPr id="48" name="Text Box 9"/>
          <p:cNvSpPr txBox="1">
            <a:spLocks noChangeArrowheads="1"/>
          </p:cNvSpPr>
          <p:nvPr/>
        </p:nvSpPr>
        <p:spPr bwMode="auto">
          <a:xfrm>
            <a:off x="6616701" y="3945186"/>
            <a:ext cx="2255837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 altLang="en-US" sz="1200" dirty="0" err="1">
                <a:solidFill>
                  <a:srgbClr val="000000"/>
                </a:solidFill>
                <a:latin typeface="Arial Unicode MS" pitchFamily="34" charset="-128"/>
                <a:ea typeface="MS PGothic" pitchFamily="34" charset="-128"/>
              </a:rPr>
              <a:t>Northen</a:t>
            </a:r>
            <a:r>
              <a:rPr lang="es-ES" altLang="en-US" sz="1200" dirty="0">
                <a:solidFill>
                  <a:srgbClr val="000000"/>
                </a:solidFill>
                <a:latin typeface="Arial Unicode MS" pitchFamily="34" charset="-128"/>
                <a:ea typeface="MS PGothic" pitchFamily="34" charset="-128"/>
              </a:rPr>
              <a:t> </a:t>
            </a:r>
            <a:r>
              <a:rPr lang="es-ES" altLang="en-US" sz="1200" dirty="0" err="1">
                <a:solidFill>
                  <a:srgbClr val="000000"/>
                </a:solidFill>
                <a:latin typeface="Arial Unicode MS" pitchFamily="34" charset="-128"/>
                <a:ea typeface="MS PGothic" pitchFamily="34" charset="-128"/>
              </a:rPr>
              <a:t>Hemisphere</a:t>
            </a:r>
            <a:endParaRPr lang="es-ES" altLang="en-US" sz="1200" dirty="0">
              <a:solidFill>
                <a:srgbClr val="000000"/>
              </a:solidFill>
              <a:latin typeface="Arial Unicode MS" pitchFamily="34" charset="-128"/>
              <a:ea typeface="MS PGothic" pitchFamily="34" charset="-128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s-ES" altLang="en-US" sz="1200" dirty="0" err="1">
                <a:solidFill>
                  <a:srgbClr val="000000"/>
                </a:solidFill>
                <a:latin typeface="Arial Unicode MS" pitchFamily="34" charset="-128"/>
                <a:ea typeface="MS PGothic" pitchFamily="34" charset="-128"/>
              </a:rPr>
              <a:t>Southern</a:t>
            </a:r>
            <a:r>
              <a:rPr lang="es-ES" altLang="en-US" sz="1200" dirty="0">
                <a:solidFill>
                  <a:srgbClr val="000000"/>
                </a:solidFill>
                <a:latin typeface="Arial Unicode MS" pitchFamily="34" charset="-128"/>
                <a:ea typeface="MS PGothic" pitchFamily="34" charset="-128"/>
              </a:rPr>
              <a:t> </a:t>
            </a:r>
            <a:r>
              <a:rPr lang="es-ES" altLang="en-US" sz="1200" dirty="0" err="1">
                <a:solidFill>
                  <a:srgbClr val="000000"/>
                </a:solidFill>
                <a:latin typeface="Arial Unicode MS" pitchFamily="34" charset="-128"/>
                <a:ea typeface="MS PGothic" pitchFamily="34" charset="-128"/>
              </a:rPr>
              <a:t>Hemisphere</a:t>
            </a:r>
            <a:endParaRPr lang="es-ES" altLang="en-US" sz="1200" dirty="0">
              <a:solidFill>
                <a:srgbClr val="000000"/>
              </a:solidFill>
              <a:latin typeface="Arial Unicode MS" pitchFamily="34" charset="-128"/>
              <a:ea typeface="MS PGothic" pitchFamily="34" charset="-128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s-ES" altLang="en-US" sz="1200" dirty="0">
                <a:solidFill>
                  <a:srgbClr val="000000"/>
                </a:solidFill>
                <a:latin typeface="Arial Unicode MS" pitchFamily="34" charset="-128"/>
                <a:ea typeface="MS PGothic" pitchFamily="34" charset="-128"/>
              </a:rPr>
              <a:t>No </a:t>
            </a:r>
            <a:r>
              <a:rPr lang="es-ES" altLang="en-US" sz="1200" dirty="0" err="1">
                <a:solidFill>
                  <a:srgbClr val="000000"/>
                </a:solidFill>
                <a:latin typeface="Arial Unicode MS" pitchFamily="34" charset="-128"/>
                <a:ea typeface="MS PGothic" pitchFamily="34" charset="-128"/>
              </a:rPr>
              <a:t>introduced</a:t>
            </a:r>
            <a:r>
              <a:rPr lang="es-ES" altLang="en-US" sz="1200" dirty="0">
                <a:solidFill>
                  <a:srgbClr val="000000"/>
                </a:solidFill>
                <a:latin typeface="Arial Unicode MS" pitchFamily="34" charset="-128"/>
                <a:ea typeface="MS PGothic" pitchFamily="34" charset="-128"/>
              </a:rPr>
              <a:t> in  </a:t>
            </a:r>
            <a:r>
              <a:rPr lang="es-ES" altLang="en-US" sz="1200" dirty="0" err="1">
                <a:solidFill>
                  <a:srgbClr val="000000"/>
                </a:solidFill>
                <a:latin typeface="Arial Unicode MS" pitchFamily="34" charset="-128"/>
                <a:ea typeface="MS PGothic" pitchFamily="34" charset="-128"/>
              </a:rPr>
              <a:t>the</a:t>
            </a:r>
            <a:r>
              <a:rPr lang="es-ES" altLang="en-US" sz="1200" dirty="0">
                <a:solidFill>
                  <a:srgbClr val="000000"/>
                </a:solidFill>
                <a:latin typeface="Arial Unicode MS" pitchFamily="34" charset="-128"/>
                <a:ea typeface="MS PGothic" pitchFamily="34" charset="-128"/>
              </a:rPr>
              <a:t>  </a:t>
            </a:r>
            <a:r>
              <a:rPr lang="es-ES" altLang="en-US" sz="1200" dirty="0" err="1">
                <a:solidFill>
                  <a:srgbClr val="000000"/>
                </a:solidFill>
                <a:latin typeface="Arial Unicode MS" pitchFamily="34" charset="-128"/>
                <a:ea typeface="MS PGothic" pitchFamily="34" charset="-128"/>
              </a:rPr>
              <a:t>public</a:t>
            </a:r>
            <a:r>
              <a:rPr lang="es-ES" altLang="en-US" sz="1200" dirty="0">
                <a:solidFill>
                  <a:srgbClr val="000000"/>
                </a:solidFill>
                <a:latin typeface="Arial Unicode MS" pitchFamily="34" charset="-128"/>
                <a:ea typeface="MS PGothic" pitchFamily="34" charset="-128"/>
              </a:rPr>
              <a:t>  sector</a:t>
            </a:r>
          </a:p>
        </p:txBody>
      </p:sp>
    </p:spTree>
    <p:extLst>
      <p:ext uri="{BB962C8B-B14F-4D97-AF65-F5344CB8AC3E}">
        <p14:creationId xmlns:p14="http://schemas.microsoft.com/office/powerpoint/2010/main" val="1830033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5" t="4204" r="26848" b="4132"/>
          <a:stretch/>
        </p:blipFill>
        <p:spPr>
          <a:xfrm>
            <a:off x="1669774" y="874644"/>
            <a:ext cx="4035187" cy="56418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2" t="18881" r="40938" b="24158"/>
          <a:stretch/>
        </p:blipFill>
        <p:spPr>
          <a:xfrm>
            <a:off x="400847" y="3892429"/>
            <a:ext cx="2840169" cy="22579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3837" r="15842" b="4693"/>
          <a:stretch/>
        </p:blipFill>
        <p:spPr>
          <a:xfrm>
            <a:off x="5521194" y="976155"/>
            <a:ext cx="3566487" cy="238658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82949" name="Line 11"/>
          <p:cNvSpPr>
            <a:spLocks noChangeShapeType="1"/>
          </p:cNvSpPr>
          <p:nvPr/>
        </p:nvSpPr>
        <p:spPr bwMode="auto">
          <a:xfrm flipH="1">
            <a:off x="381000" y="3505200"/>
            <a:ext cx="3124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0" name="Line 12"/>
          <p:cNvSpPr>
            <a:spLocks noChangeShapeType="1"/>
          </p:cNvSpPr>
          <p:nvPr/>
        </p:nvSpPr>
        <p:spPr bwMode="auto">
          <a:xfrm flipH="1">
            <a:off x="3241016" y="3971928"/>
            <a:ext cx="730911" cy="20814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1" name="Line 13"/>
          <p:cNvSpPr>
            <a:spLocks noChangeShapeType="1"/>
          </p:cNvSpPr>
          <p:nvPr/>
        </p:nvSpPr>
        <p:spPr bwMode="auto">
          <a:xfrm flipV="1">
            <a:off x="3715505" y="964294"/>
            <a:ext cx="1835193" cy="23885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2" name="Line 14"/>
          <p:cNvSpPr>
            <a:spLocks noChangeShapeType="1"/>
          </p:cNvSpPr>
          <p:nvPr/>
        </p:nvSpPr>
        <p:spPr bwMode="auto">
          <a:xfrm flipV="1">
            <a:off x="4594228" y="3352799"/>
            <a:ext cx="4473575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6" name="Text Box 18"/>
          <p:cNvSpPr txBox="1">
            <a:spLocks noChangeArrowheads="1"/>
          </p:cNvSpPr>
          <p:nvPr/>
        </p:nvSpPr>
        <p:spPr bwMode="auto">
          <a:xfrm>
            <a:off x="1371600" y="3962403"/>
            <a:ext cx="53251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Belize</a:t>
            </a:r>
          </a:p>
        </p:txBody>
      </p:sp>
      <p:sp>
        <p:nvSpPr>
          <p:cNvPr id="82957" name="Text Box 20"/>
          <p:cNvSpPr txBox="1">
            <a:spLocks noChangeArrowheads="1"/>
          </p:cNvSpPr>
          <p:nvPr/>
        </p:nvSpPr>
        <p:spPr bwMode="auto">
          <a:xfrm>
            <a:off x="385763" y="4819791"/>
            <a:ext cx="83708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El Salvador</a:t>
            </a:r>
          </a:p>
        </p:txBody>
      </p:sp>
      <p:sp>
        <p:nvSpPr>
          <p:cNvPr id="82958" name="Text Box 21"/>
          <p:cNvSpPr txBox="1">
            <a:spLocks noChangeArrowheads="1"/>
          </p:cNvSpPr>
          <p:nvPr/>
        </p:nvSpPr>
        <p:spPr bwMode="auto">
          <a:xfrm>
            <a:off x="1982790" y="4876803"/>
            <a:ext cx="76655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Nicaragua</a:t>
            </a:r>
          </a:p>
        </p:txBody>
      </p:sp>
      <p:sp>
        <p:nvSpPr>
          <p:cNvPr id="82959" name="Text Box 22"/>
          <p:cNvSpPr txBox="1">
            <a:spLocks noChangeArrowheads="1"/>
          </p:cNvSpPr>
          <p:nvPr/>
        </p:nvSpPr>
        <p:spPr bwMode="auto">
          <a:xfrm>
            <a:off x="2286002" y="5715003"/>
            <a:ext cx="65915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Panama</a:t>
            </a:r>
          </a:p>
        </p:txBody>
      </p:sp>
      <p:sp>
        <p:nvSpPr>
          <p:cNvPr id="82960" name="Text Box 23"/>
          <p:cNvSpPr txBox="1">
            <a:spLocks noChangeArrowheads="1"/>
          </p:cNvSpPr>
          <p:nvPr/>
        </p:nvSpPr>
        <p:spPr bwMode="auto">
          <a:xfrm>
            <a:off x="1143003" y="5334003"/>
            <a:ext cx="8098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Costa Rica</a:t>
            </a:r>
          </a:p>
        </p:txBody>
      </p:sp>
      <p:sp>
        <p:nvSpPr>
          <p:cNvPr id="82961" name="Text Box 24"/>
          <p:cNvSpPr txBox="1">
            <a:spLocks noChangeArrowheads="1"/>
          </p:cNvSpPr>
          <p:nvPr/>
        </p:nvSpPr>
        <p:spPr bwMode="auto">
          <a:xfrm>
            <a:off x="4953002" y="4419603"/>
            <a:ext cx="50526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Brazil</a:t>
            </a:r>
          </a:p>
        </p:txBody>
      </p:sp>
      <p:sp>
        <p:nvSpPr>
          <p:cNvPr id="82962" name="Text Box 25"/>
          <p:cNvSpPr txBox="1">
            <a:spLocks noChangeArrowheads="1"/>
          </p:cNvSpPr>
          <p:nvPr/>
        </p:nvSpPr>
        <p:spPr bwMode="auto">
          <a:xfrm>
            <a:off x="5400676" y="5273678"/>
            <a:ext cx="7296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Paraguay</a:t>
            </a:r>
          </a:p>
        </p:txBody>
      </p:sp>
      <p:sp>
        <p:nvSpPr>
          <p:cNvPr id="82963" name="Line 26"/>
          <p:cNvSpPr>
            <a:spLocks noChangeShapeType="1"/>
          </p:cNvSpPr>
          <p:nvPr/>
        </p:nvSpPr>
        <p:spPr bwMode="auto">
          <a:xfrm flipH="1" flipV="1">
            <a:off x="4676775" y="5105402"/>
            <a:ext cx="800100" cy="2857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64" name="Text Box 27"/>
          <p:cNvSpPr txBox="1">
            <a:spLocks noChangeArrowheads="1"/>
          </p:cNvSpPr>
          <p:nvPr/>
        </p:nvSpPr>
        <p:spPr bwMode="auto">
          <a:xfrm>
            <a:off x="5281612" y="5622928"/>
            <a:ext cx="6671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Uruguay</a:t>
            </a:r>
          </a:p>
        </p:txBody>
      </p:sp>
      <p:sp>
        <p:nvSpPr>
          <p:cNvPr id="82965" name="Text Box 28"/>
          <p:cNvSpPr txBox="1">
            <a:spLocks noChangeArrowheads="1"/>
          </p:cNvSpPr>
          <p:nvPr/>
        </p:nvSpPr>
        <p:spPr bwMode="auto">
          <a:xfrm>
            <a:off x="4352927" y="5897566"/>
            <a:ext cx="7296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Argentina</a:t>
            </a:r>
          </a:p>
        </p:txBody>
      </p:sp>
      <p:sp>
        <p:nvSpPr>
          <p:cNvPr id="82966" name="Line 29"/>
          <p:cNvSpPr>
            <a:spLocks noChangeShapeType="1"/>
          </p:cNvSpPr>
          <p:nvPr/>
        </p:nvSpPr>
        <p:spPr bwMode="auto">
          <a:xfrm flipH="1" flipV="1">
            <a:off x="4724399" y="5530786"/>
            <a:ext cx="609600" cy="1937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67" name="Text Box 30"/>
          <p:cNvSpPr txBox="1">
            <a:spLocks noChangeArrowheads="1"/>
          </p:cNvSpPr>
          <p:nvPr/>
        </p:nvSpPr>
        <p:spPr bwMode="auto">
          <a:xfrm>
            <a:off x="3749608" y="5232333"/>
            <a:ext cx="4984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Chile</a:t>
            </a:r>
          </a:p>
        </p:txBody>
      </p:sp>
      <p:sp>
        <p:nvSpPr>
          <p:cNvPr id="82968" name="Text Box 31"/>
          <p:cNvSpPr txBox="1">
            <a:spLocks noChangeArrowheads="1"/>
          </p:cNvSpPr>
          <p:nvPr/>
        </p:nvSpPr>
        <p:spPr bwMode="auto">
          <a:xfrm>
            <a:off x="3657602" y="4724402"/>
            <a:ext cx="4984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Peru</a:t>
            </a:r>
          </a:p>
        </p:txBody>
      </p:sp>
      <p:sp>
        <p:nvSpPr>
          <p:cNvPr id="82969" name="Text Box 32"/>
          <p:cNvSpPr txBox="1">
            <a:spLocks noChangeArrowheads="1"/>
          </p:cNvSpPr>
          <p:nvPr/>
        </p:nvSpPr>
        <p:spPr bwMode="auto">
          <a:xfrm>
            <a:off x="3284542" y="4070353"/>
            <a:ext cx="7842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Ecuador</a:t>
            </a:r>
          </a:p>
        </p:txBody>
      </p:sp>
      <p:sp>
        <p:nvSpPr>
          <p:cNvPr id="82970" name="Text Box 33"/>
          <p:cNvSpPr txBox="1">
            <a:spLocks noChangeArrowheads="1"/>
          </p:cNvSpPr>
          <p:nvPr/>
        </p:nvSpPr>
        <p:spPr bwMode="auto">
          <a:xfrm>
            <a:off x="3265491" y="3844928"/>
            <a:ext cx="746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Colombia</a:t>
            </a:r>
          </a:p>
        </p:txBody>
      </p:sp>
      <p:sp>
        <p:nvSpPr>
          <p:cNvPr id="82971" name="Text Box 34"/>
          <p:cNvSpPr txBox="1">
            <a:spLocks noChangeArrowheads="1"/>
          </p:cNvSpPr>
          <p:nvPr/>
        </p:nvSpPr>
        <p:spPr bwMode="auto">
          <a:xfrm>
            <a:off x="5137152" y="3813178"/>
            <a:ext cx="78579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Venezuela</a:t>
            </a:r>
          </a:p>
        </p:txBody>
      </p:sp>
      <p:sp>
        <p:nvSpPr>
          <p:cNvPr id="82972" name="Line 35"/>
          <p:cNvSpPr>
            <a:spLocks noChangeShapeType="1"/>
          </p:cNvSpPr>
          <p:nvPr/>
        </p:nvSpPr>
        <p:spPr bwMode="auto">
          <a:xfrm flipH="1" flipV="1">
            <a:off x="4483101" y="3924300"/>
            <a:ext cx="704851" cy="2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3" name="Text Box 36"/>
          <p:cNvSpPr txBox="1">
            <a:spLocks noChangeArrowheads="1"/>
          </p:cNvSpPr>
          <p:nvPr/>
        </p:nvSpPr>
        <p:spPr bwMode="auto">
          <a:xfrm>
            <a:off x="5541964" y="1295403"/>
            <a:ext cx="48923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Cuba</a:t>
            </a:r>
          </a:p>
        </p:txBody>
      </p:sp>
      <p:sp>
        <p:nvSpPr>
          <p:cNvPr id="82974" name="Text Box 37"/>
          <p:cNvSpPr txBox="1">
            <a:spLocks noChangeArrowheads="1"/>
          </p:cNvSpPr>
          <p:nvPr/>
        </p:nvSpPr>
        <p:spPr bwMode="auto">
          <a:xfrm>
            <a:off x="6913566" y="1238254"/>
            <a:ext cx="7232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Bahamas</a:t>
            </a:r>
          </a:p>
        </p:txBody>
      </p:sp>
      <p:sp>
        <p:nvSpPr>
          <p:cNvPr id="82975" name="Text Box 38"/>
          <p:cNvSpPr txBox="1">
            <a:spLocks noChangeArrowheads="1"/>
          </p:cNvSpPr>
          <p:nvPr/>
        </p:nvSpPr>
        <p:spPr bwMode="auto">
          <a:xfrm>
            <a:off x="7351715" y="1631954"/>
            <a:ext cx="122822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I. Turcas &amp; Caicos</a:t>
            </a:r>
          </a:p>
        </p:txBody>
      </p:sp>
      <p:sp>
        <p:nvSpPr>
          <p:cNvPr id="82976" name="Text Box 39"/>
          <p:cNvSpPr txBox="1">
            <a:spLocks noChangeArrowheads="1"/>
          </p:cNvSpPr>
          <p:nvPr/>
        </p:nvSpPr>
        <p:spPr bwMode="auto">
          <a:xfrm>
            <a:off x="5897564" y="2228854"/>
            <a:ext cx="66075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Jamaica</a:t>
            </a:r>
          </a:p>
        </p:txBody>
      </p:sp>
      <p:sp>
        <p:nvSpPr>
          <p:cNvPr id="82977" name="Text Box 40"/>
          <p:cNvSpPr txBox="1">
            <a:spLocks noChangeArrowheads="1"/>
          </p:cNvSpPr>
          <p:nvPr/>
        </p:nvSpPr>
        <p:spPr bwMode="auto">
          <a:xfrm>
            <a:off x="6856413" y="2207042"/>
            <a:ext cx="4411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Haiti</a:t>
            </a:r>
          </a:p>
        </p:txBody>
      </p:sp>
      <p:sp>
        <p:nvSpPr>
          <p:cNvPr id="82978" name="Text Box 41"/>
          <p:cNvSpPr txBox="1">
            <a:spLocks noChangeArrowheads="1"/>
          </p:cNvSpPr>
          <p:nvPr/>
        </p:nvSpPr>
        <p:spPr bwMode="auto">
          <a:xfrm>
            <a:off x="7300915" y="2222500"/>
            <a:ext cx="78899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Dominican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Republic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 dirty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2979" name="Text Box 42"/>
          <p:cNvSpPr txBox="1">
            <a:spLocks noChangeArrowheads="1"/>
          </p:cNvSpPr>
          <p:nvPr/>
        </p:nvSpPr>
        <p:spPr bwMode="auto">
          <a:xfrm>
            <a:off x="8475663" y="2120903"/>
            <a:ext cx="63831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Anguilla</a:t>
            </a:r>
          </a:p>
        </p:txBody>
      </p:sp>
      <p:sp>
        <p:nvSpPr>
          <p:cNvPr id="82980" name="Text Box 44"/>
          <p:cNvSpPr txBox="1">
            <a:spLocks noChangeArrowheads="1"/>
          </p:cNvSpPr>
          <p:nvPr/>
        </p:nvSpPr>
        <p:spPr bwMode="auto">
          <a:xfrm>
            <a:off x="7391400" y="3154366"/>
            <a:ext cx="123303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Trinidad &amp; Tobago</a:t>
            </a:r>
          </a:p>
        </p:txBody>
      </p:sp>
      <p:sp>
        <p:nvSpPr>
          <p:cNvPr id="82981" name="Text Box 45"/>
          <p:cNvSpPr txBox="1">
            <a:spLocks noChangeArrowheads="1"/>
          </p:cNvSpPr>
          <p:nvPr/>
        </p:nvSpPr>
        <p:spPr bwMode="auto">
          <a:xfrm>
            <a:off x="8088315" y="2266952"/>
            <a:ext cx="7360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Antigua &amp;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Barbuda</a:t>
            </a:r>
          </a:p>
        </p:txBody>
      </p:sp>
      <p:sp>
        <p:nvSpPr>
          <p:cNvPr id="82982" name="Text Box 46"/>
          <p:cNvSpPr txBox="1">
            <a:spLocks noChangeArrowheads="1"/>
          </p:cNvSpPr>
          <p:nvPr/>
        </p:nvSpPr>
        <p:spPr bwMode="auto">
          <a:xfrm>
            <a:off x="8094664" y="2667003"/>
            <a:ext cx="7505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Sta. Lucia</a:t>
            </a:r>
          </a:p>
        </p:txBody>
      </p:sp>
      <p:sp>
        <p:nvSpPr>
          <p:cNvPr id="82985" name="AutoShape 49"/>
          <p:cNvSpPr>
            <a:spLocks noChangeAspect="1" noChangeArrowheads="1" noTextEdit="1"/>
          </p:cNvSpPr>
          <p:nvPr/>
        </p:nvSpPr>
        <p:spPr bwMode="auto">
          <a:xfrm>
            <a:off x="533400" y="3962402"/>
            <a:ext cx="2514600" cy="1824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98" name="Text Box 47"/>
          <p:cNvSpPr txBox="1">
            <a:spLocks noChangeArrowheads="1"/>
          </p:cNvSpPr>
          <p:nvPr/>
        </p:nvSpPr>
        <p:spPr bwMode="auto">
          <a:xfrm>
            <a:off x="3" y="4343403"/>
            <a:ext cx="8082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Guatemala</a:t>
            </a:r>
          </a:p>
        </p:txBody>
      </p:sp>
      <p:sp>
        <p:nvSpPr>
          <p:cNvPr id="82999" name="Text Box 19"/>
          <p:cNvSpPr txBox="1">
            <a:spLocks noChangeArrowheads="1"/>
          </p:cNvSpPr>
          <p:nvPr/>
        </p:nvSpPr>
        <p:spPr bwMode="auto">
          <a:xfrm>
            <a:off x="1782764" y="4327528"/>
            <a:ext cx="73770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Honduras</a:t>
            </a:r>
          </a:p>
        </p:txBody>
      </p:sp>
      <p:sp>
        <p:nvSpPr>
          <p:cNvPr id="50" name="Text Box 48"/>
          <p:cNvSpPr txBox="1">
            <a:spLocks noChangeArrowheads="1"/>
          </p:cNvSpPr>
          <p:nvPr/>
        </p:nvSpPr>
        <p:spPr bwMode="auto">
          <a:xfrm>
            <a:off x="188807" y="6446840"/>
            <a:ext cx="46566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1200" dirty="0" err="1">
                <a:ea typeface="MS PGothic" pitchFamily="34" charset="-128"/>
                <a:cs typeface="Lucida Sans Unicode" pitchFamily="34" charset="0"/>
              </a:rPr>
              <a:t>Source</a:t>
            </a:r>
            <a:r>
              <a:rPr lang="es-ES" altLang="en-US" sz="1200" dirty="0">
                <a:ea typeface="MS PGothic" pitchFamily="34" charset="-128"/>
                <a:cs typeface="Lucida Sans Unicode" pitchFamily="34" charset="0"/>
              </a:rPr>
              <a:t>: Country </a:t>
            </a:r>
            <a:r>
              <a:rPr lang="es-ES" altLang="en-US" sz="1200" dirty="0" err="1">
                <a:ea typeface="MS PGothic" pitchFamily="34" charset="-128"/>
                <a:cs typeface="Lucida Sans Unicode" pitchFamily="34" charset="0"/>
              </a:rPr>
              <a:t>reports</a:t>
            </a:r>
            <a:r>
              <a:rPr lang="es-ES" altLang="en-US" sz="1200" dirty="0">
                <a:ea typeface="MS PGothic" pitchFamily="34" charset="-128"/>
                <a:cs typeface="Lucida Sans Unicode" pitchFamily="34" charset="0"/>
              </a:rPr>
              <a:t> to PAHO, </a:t>
            </a:r>
            <a:r>
              <a:rPr lang="es-ES" altLang="en-US" sz="1200" dirty="0" err="1">
                <a:ea typeface="MS PGothic" pitchFamily="34" charset="-128"/>
                <a:cs typeface="Lucida Sans Unicode" pitchFamily="34" charset="0"/>
              </a:rPr>
              <a:t>MOHs</a:t>
            </a:r>
            <a:r>
              <a:rPr lang="es-ES" altLang="en-US" sz="1200" dirty="0">
                <a:ea typeface="MS PGothic" pitchFamily="34" charset="-128"/>
                <a:cs typeface="Lucida Sans Unicode" pitchFamily="34" charset="0"/>
              </a:rPr>
              <a:t> </a:t>
            </a:r>
            <a:r>
              <a:rPr lang="es-ES" altLang="en-US" sz="1200" dirty="0" err="1">
                <a:ea typeface="MS PGothic" pitchFamily="34" charset="-128"/>
                <a:cs typeface="Lucida Sans Unicode" pitchFamily="34" charset="0"/>
              </a:rPr>
              <a:t>Webpage</a:t>
            </a:r>
            <a:r>
              <a:rPr lang="es-ES" altLang="en-US" sz="1200" dirty="0">
                <a:ea typeface="MS PGothic" pitchFamily="34" charset="-128"/>
                <a:cs typeface="Lucida Sans Unicode" pitchFamily="34" charset="0"/>
              </a:rPr>
              <a:t>, PAHO/WHO </a:t>
            </a:r>
            <a:r>
              <a:rPr lang="es-ES" altLang="en-US" sz="1200" dirty="0" err="1">
                <a:ea typeface="MS PGothic" pitchFamily="34" charset="-128"/>
                <a:cs typeface="Lucida Sans Unicode" pitchFamily="34" charset="0"/>
              </a:rPr>
              <a:t>Surveys</a:t>
            </a:r>
            <a:endParaRPr lang="es-ES" altLang="en-US" sz="1200" dirty="0">
              <a:ea typeface="MS PGothic" pitchFamily="34" charset="-128"/>
              <a:cs typeface="Lucida Sans Unicode" pitchFamily="34" charset="0"/>
            </a:endParaRPr>
          </a:p>
        </p:txBody>
      </p:sp>
      <p:sp>
        <p:nvSpPr>
          <p:cNvPr id="51" name="TextBox 260"/>
          <p:cNvSpPr txBox="1"/>
          <p:nvPr/>
        </p:nvSpPr>
        <p:spPr>
          <a:xfrm>
            <a:off x="6353747" y="4929296"/>
            <a:ext cx="2432063" cy="175432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sz="1200" b="1" dirty="0" err="1">
                <a:solidFill>
                  <a:srgbClr val="002060"/>
                </a:solidFill>
                <a:latin typeface="Calibri "/>
                <a:ea typeface="MS Mincho" pitchFamily="49" charset="-128"/>
                <a:cs typeface="Arial" pitchFamily="34" charset="0"/>
              </a:rPr>
              <a:t>Policy</a:t>
            </a:r>
            <a:r>
              <a:rPr lang="es-MX" sz="1200" b="1" dirty="0">
                <a:solidFill>
                  <a:srgbClr val="002060"/>
                </a:solidFill>
                <a:latin typeface="Calibri "/>
                <a:ea typeface="MS Mincho" pitchFamily="49" charset="-128"/>
                <a:cs typeface="Arial" pitchFamily="34" charset="0"/>
              </a:rPr>
              <a:t> </a:t>
            </a:r>
            <a:r>
              <a:rPr lang="es-MX" sz="1200" b="1" dirty="0" err="1">
                <a:solidFill>
                  <a:srgbClr val="002060"/>
                </a:solidFill>
                <a:latin typeface="Calibri "/>
                <a:ea typeface="MS Mincho" pitchFamily="49" charset="-128"/>
                <a:cs typeface="Arial" pitchFamily="34" charset="0"/>
              </a:rPr>
              <a:t>change</a:t>
            </a:r>
            <a:r>
              <a:rPr lang="es-MX" sz="1200" b="1" dirty="0">
                <a:solidFill>
                  <a:srgbClr val="002060"/>
                </a:solidFill>
                <a:latin typeface="Calibri "/>
                <a:ea typeface="MS Mincho" pitchFamily="49" charset="-128"/>
                <a:cs typeface="Arial" pitchFamily="34" charset="0"/>
              </a:rPr>
              <a:t> </a:t>
            </a:r>
            <a:r>
              <a:rPr lang="es-MX" sz="1200" b="1" dirty="0" err="1">
                <a:solidFill>
                  <a:srgbClr val="002060"/>
                </a:solidFill>
                <a:latin typeface="Calibri "/>
                <a:ea typeface="MS Mincho" pitchFamily="49" charset="-128"/>
                <a:cs typeface="Arial" pitchFamily="34" charset="0"/>
              </a:rPr>
              <a:t>from</a:t>
            </a:r>
            <a:r>
              <a:rPr lang="es-MX" sz="1200" b="1" dirty="0">
                <a:solidFill>
                  <a:srgbClr val="002060"/>
                </a:solidFill>
                <a:latin typeface="Calibri "/>
                <a:ea typeface="MS Mincho" pitchFamily="49" charset="-128"/>
                <a:cs typeface="Arial" pitchFamily="34" charset="0"/>
              </a:rPr>
              <a:t> NH to SH </a:t>
            </a:r>
            <a:r>
              <a:rPr lang="es-MX" sz="1200" b="1" dirty="0" err="1">
                <a:solidFill>
                  <a:srgbClr val="002060"/>
                </a:solidFill>
                <a:latin typeface="Calibri "/>
                <a:ea typeface="MS Mincho" pitchFamily="49" charset="-128"/>
                <a:cs typeface="Arial" pitchFamily="34" charset="0"/>
              </a:rPr>
              <a:t>vaccine</a:t>
            </a:r>
            <a:endParaRPr lang="es-MX" sz="1200" b="1" dirty="0">
              <a:solidFill>
                <a:srgbClr val="002060"/>
              </a:solidFill>
              <a:latin typeface="Calibri "/>
              <a:ea typeface="MS Mincho" pitchFamily="49" charset="-128"/>
              <a:cs typeface="Arial" pitchFamily="34" charset="0"/>
              <a:sym typeface="Wingdings" pitchFamily="2" charset="2"/>
            </a:endParaRPr>
          </a:p>
          <a:p>
            <a:pPr marL="285744" indent="-285744">
              <a:buFont typeface="Calibri" pitchFamily="34" charset="0"/>
              <a:buChar char="‒"/>
            </a:pPr>
            <a:r>
              <a:rPr lang="es-MX" sz="1400" dirty="0">
                <a:solidFill>
                  <a:srgbClr val="002060"/>
                </a:solidFill>
                <a:latin typeface="Calibri Light" panose="020F0302020204030204" pitchFamily="34" charset="0"/>
                <a:sym typeface="Wingdings" pitchFamily="2" charset="2"/>
              </a:rPr>
              <a:t>Colombia (2007)</a:t>
            </a:r>
            <a:endParaRPr lang="es-GT" sz="1400" dirty="0">
              <a:solidFill>
                <a:srgbClr val="002060"/>
              </a:solidFill>
              <a:latin typeface="Calibri Light" panose="020F0302020204030204" pitchFamily="34" charset="0"/>
            </a:endParaRPr>
          </a:p>
          <a:p>
            <a:pPr marL="285744" indent="-285744">
              <a:buFont typeface="Calibri" pitchFamily="34" charset="0"/>
              <a:buChar char="‒"/>
            </a:pPr>
            <a:r>
              <a:rPr lang="es-MX" sz="1400" dirty="0">
                <a:solidFill>
                  <a:srgbClr val="002060"/>
                </a:solidFill>
                <a:latin typeface="Calibri Light" panose="020F0302020204030204" pitchFamily="34" charset="0"/>
                <a:sym typeface="Wingdings" pitchFamily="2" charset="2"/>
              </a:rPr>
              <a:t>El Salvador (2011)</a:t>
            </a:r>
          </a:p>
          <a:p>
            <a:pPr marL="285744" indent="-285744">
              <a:buFont typeface="Calibri" pitchFamily="34" charset="0"/>
              <a:buChar char="‒"/>
            </a:pPr>
            <a:r>
              <a:rPr lang="es-MX" sz="1400" dirty="0">
                <a:solidFill>
                  <a:srgbClr val="002060"/>
                </a:solidFill>
                <a:latin typeface="Calibri Light" panose="020F0302020204030204" pitchFamily="34" charset="0"/>
                <a:sym typeface="Wingdings" pitchFamily="2" charset="2"/>
              </a:rPr>
              <a:t>Guatemala (2012)</a:t>
            </a:r>
          </a:p>
          <a:p>
            <a:pPr marL="285744" indent="-285744">
              <a:buFont typeface="Calibri" pitchFamily="34" charset="0"/>
              <a:buChar char="‒"/>
            </a:pPr>
            <a:r>
              <a:rPr lang="es-MX" sz="1400" dirty="0">
                <a:solidFill>
                  <a:srgbClr val="002060"/>
                </a:solidFill>
                <a:latin typeface="Calibri Light" panose="020F0302020204030204" pitchFamily="34" charset="0"/>
                <a:sym typeface="Wingdings" pitchFamily="2" charset="2"/>
              </a:rPr>
              <a:t>Cuba (2015)</a:t>
            </a:r>
          </a:p>
          <a:p>
            <a:pPr marL="285744" indent="-285744">
              <a:buFont typeface="Calibri" pitchFamily="34" charset="0"/>
              <a:buChar char="‒"/>
            </a:pPr>
            <a:r>
              <a:rPr lang="es-MX" sz="1400" dirty="0">
                <a:solidFill>
                  <a:srgbClr val="002060"/>
                </a:solidFill>
                <a:latin typeface="Calibri Light" panose="020F0302020204030204" pitchFamily="34" charset="0"/>
                <a:sym typeface="Wingdings" pitchFamily="2" charset="2"/>
              </a:rPr>
              <a:t>Honduras (2015)</a:t>
            </a:r>
          </a:p>
          <a:p>
            <a:pPr marL="285744" indent="-285744">
              <a:buFont typeface="Calibri" pitchFamily="34" charset="0"/>
              <a:buChar char="‒"/>
            </a:pPr>
            <a:r>
              <a:rPr lang="es-MX" sz="1400" dirty="0">
                <a:solidFill>
                  <a:srgbClr val="002060"/>
                </a:solidFill>
                <a:latin typeface="Calibri Light" panose="020F0302020204030204" pitchFamily="34" charset="0"/>
                <a:sym typeface="Wingdings" pitchFamily="2" charset="2"/>
              </a:rPr>
              <a:t>Costa Rica (2015)</a:t>
            </a:r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119509" y="50963"/>
            <a:ext cx="89169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1075A8"/>
                </a:solidFill>
                <a:ea typeface="MS Mincho" pitchFamily="49" charset="-128"/>
                <a:cs typeface="Arial" pitchFamily="34" charset="0"/>
              </a:rPr>
              <a:t>Use and formulation of seasonal influenza vaccines 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1075A8"/>
                </a:solidFill>
                <a:ea typeface="MS Mincho" pitchFamily="49" charset="-128"/>
                <a:cs typeface="Arial" pitchFamily="34" charset="0"/>
              </a:rPr>
              <a:t>in the Americas, 2015</a:t>
            </a:r>
            <a:endParaRPr lang="en-US" sz="2800" dirty="0">
              <a:solidFill>
                <a:srgbClr val="1075A8"/>
              </a:solidFill>
              <a:ea typeface="MS Mincho" pitchFamily="49" charset="-128"/>
              <a:cs typeface="Lucida Sans Unicode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6204521" y="3861050"/>
            <a:ext cx="298451" cy="923112"/>
            <a:chOff x="6096000" y="4114800"/>
            <a:chExt cx="298450" cy="923112"/>
          </a:xfrm>
        </p:grpSpPr>
        <p:sp>
          <p:nvSpPr>
            <p:cNvPr id="52" name="Text Box 15"/>
            <p:cNvSpPr txBox="1">
              <a:spLocks noChangeArrowheads="1"/>
            </p:cNvSpPr>
            <p:nvPr/>
          </p:nvSpPr>
          <p:spPr bwMode="auto">
            <a:xfrm>
              <a:off x="6096000" y="4114800"/>
              <a:ext cx="298450" cy="276999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53" name="Text Box 16"/>
            <p:cNvSpPr txBox="1">
              <a:spLocks noChangeArrowheads="1"/>
            </p:cNvSpPr>
            <p:nvPr/>
          </p:nvSpPr>
          <p:spPr bwMode="auto">
            <a:xfrm>
              <a:off x="6096000" y="4437063"/>
              <a:ext cx="298450" cy="276999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54" name="Text Box 17"/>
            <p:cNvSpPr txBox="1">
              <a:spLocks noChangeArrowheads="1"/>
            </p:cNvSpPr>
            <p:nvPr/>
          </p:nvSpPr>
          <p:spPr bwMode="auto">
            <a:xfrm>
              <a:off x="6096000" y="4760913"/>
              <a:ext cx="298450" cy="2769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</p:grpSp>
      <p:sp>
        <p:nvSpPr>
          <p:cNvPr id="55" name="Text Box 9"/>
          <p:cNvSpPr txBox="1">
            <a:spLocks noChangeArrowheads="1"/>
          </p:cNvSpPr>
          <p:nvPr/>
        </p:nvSpPr>
        <p:spPr bwMode="auto">
          <a:xfrm>
            <a:off x="6521872" y="3945190"/>
            <a:ext cx="2545928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 altLang="en-US" sz="1200" dirty="0" err="1">
                <a:solidFill>
                  <a:srgbClr val="000000"/>
                </a:solidFill>
                <a:latin typeface="Arial Unicode MS" pitchFamily="34" charset="-128"/>
                <a:ea typeface="MS PGothic" pitchFamily="34" charset="-128"/>
              </a:rPr>
              <a:t>Northern</a:t>
            </a:r>
            <a:r>
              <a:rPr lang="es-ES" altLang="en-US" sz="1200" dirty="0">
                <a:solidFill>
                  <a:srgbClr val="000000"/>
                </a:solidFill>
                <a:latin typeface="Arial Unicode MS" pitchFamily="34" charset="-128"/>
                <a:ea typeface="MS PGothic" pitchFamily="34" charset="-128"/>
              </a:rPr>
              <a:t> </a:t>
            </a:r>
            <a:r>
              <a:rPr lang="es-ES" altLang="en-US" sz="1200" dirty="0" err="1">
                <a:solidFill>
                  <a:srgbClr val="000000"/>
                </a:solidFill>
                <a:latin typeface="Arial Unicode MS" pitchFamily="34" charset="-128"/>
                <a:ea typeface="MS PGothic" pitchFamily="34" charset="-128"/>
              </a:rPr>
              <a:t>Hemisphere</a:t>
            </a:r>
            <a:endParaRPr lang="es-ES" altLang="en-US" sz="1200" dirty="0">
              <a:solidFill>
                <a:srgbClr val="000000"/>
              </a:solidFill>
              <a:latin typeface="Arial Unicode MS" pitchFamily="34" charset="-128"/>
              <a:ea typeface="MS PGothic" pitchFamily="34" charset="-128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s-ES" altLang="en-US" sz="1200" dirty="0" err="1">
                <a:solidFill>
                  <a:srgbClr val="000000"/>
                </a:solidFill>
                <a:latin typeface="Arial Unicode MS" pitchFamily="34" charset="-128"/>
                <a:ea typeface="MS PGothic" pitchFamily="34" charset="-128"/>
              </a:rPr>
              <a:t>Southern</a:t>
            </a:r>
            <a:r>
              <a:rPr lang="es-ES" altLang="en-US" sz="1200" dirty="0">
                <a:solidFill>
                  <a:srgbClr val="000000"/>
                </a:solidFill>
                <a:latin typeface="Arial Unicode MS" pitchFamily="34" charset="-128"/>
                <a:ea typeface="MS PGothic" pitchFamily="34" charset="-128"/>
              </a:rPr>
              <a:t> </a:t>
            </a:r>
            <a:r>
              <a:rPr lang="es-ES" altLang="en-US" sz="1200" dirty="0" err="1">
                <a:solidFill>
                  <a:srgbClr val="000000"/>
                </a:solidFill>
                <a:latin typeface="Arial Unicode MS" pitchFamily="34" charset="-128"/>
                <a:ea typeface="MS PGothic" pitchFamily="34" charset="-128"/>
              </a:rPr>
              <a:t>Hemisphere</a:t>
            </a:r>
            <a:endParaRPr lang="es-ES" altLang="en-US" sz="1200" dirty="0">
              <a:solidFill>
                <a:srgbClr val="000000"/>
              </a:solidFill>
              <a:latin typeface="Arial Unicode MS" pitchFamily="34" charset="-128"/>
              <a:ea typeface="MS PGothic" pitchFamily="34" charset="-128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s-ES" altLang="en-US" sz="1200" dirty="0" err="1">
                <a:solidFill>
                  <a:srgbClr val="000000"/>
                </a:solidFill>
                <a:latin typeface="Arial Unicode MS" pitchFamily="34" charset="-128"/>
                <a:ea typeface="MS PGothic" pitchFamily="34" charset="-128"/>
              </a:rPr>
              <a:t>Not</a:t>
            </a:r>
            <a:r>
              <a:rPr lang="es-ES" altLang="en-US" sz="1200" dirty="0">
                <a:solidFill>
                  <a:srgbClr val="000000"/>
                </a:solidFill>
                <a:latin typeface="Arial Unicode MS" pitchFamily="34" charset="-128"/>
                <a:ea typeface="MS PGothic" pitchFamily="34" charset="-128"/>
              </a:rPr>
              <a:t> </a:t>
            </a:r>
            <a:r>
              <a:rPr lang="es-ES" altLang="en-US" sz="1200" dirty="0" err="1">
                <a:solidFill>
                  <a:srgbClr val="000000"/>
                </a:solidFill>
                <a:latin typeface="Arial Unicode MS" pitchFamily="34" charset="-128"/>
                <a:ea typeface="MS PGothic" pitchFamily="34" charset="-128"/>
              </a:rPr>
              <a:t>introduced</a:t>
            </a:r>
            <a:r>
              <a:rPr lang="es-ES" altLang="en-US" sz="1200" dirty="0">
                <a:solidFill>
                  <a:srgbClr val="000000"/>
                </a:solidFill>
                <a:latin typeface="Arial Unicode MS" pitchFamily="34" charset="-128"/>
                <a:ea typeface="MS PGothic" pitchFamily="34" charset="-128"/>
              </a:rPr>
              <a:t> in </a:t>
            </a:r>
            <a:r>
              <a:rPr lang="es-ES" altLang="en-US" sz="1200" dirty="0" err="1">
                <a:solidFill>
                  <a:srgbClr val="000000"/>
                </a:solidFill>
                <a:latin typeface="Arial Unicode MS" pitchFamily="34" charset="-128"/>
                <a:ea typeface="MS PGothic" pitchFamily="34" charset="-128"/>
              </a:rPr>
              <a:t>the</a:t>
            </a:r>
            <a:r>
              <a:rPr lang="es-ES" altLang="en-US" sz="1200" dirty="0">
                <a:solidFill>
                  <a:srgbClr val="000000"/>
                </a:solidFill>
                <a:latin typeface="Arial Unicode MS" pitchFamily="34" charset="-128"/>
                <a:ea typeface="MS PGothic" pitchFamily="34" charset="-128"/>
              </a:rPr>
              <a:t> </a:t>
            </a:r>
            <a:r>
              <a:rPr lang="es-ES" altLang="en-US" sz="1200" dirty="0" err="1">
                <a:solidFill>
                  <a:srgbClr val="000000"/>
                </a:solidFill>
                <a:latin typeface="Arial Unicode MS" pitchFamily="34" charset="-128"/>
                <a:ea typeface="MS PGothic" pitchFamily="34" charset="-128"/>
              </a:rPr>
              <a:t>public</a:t>
            </a:r>
            <a:r>
              <a:rPr lang="es-ES" altLang="en-US" sz="1200" dirty="0">
                <a:solidFill>
                  <a:srgbClr val="000000"/>
                </a:solidFill>
                <a:latin typeface="Arial Unicode MS" pitchFamily="34" charset="-128"/>
                <a:ea typeface="MS PGothic" pitchFamily="34" charset="-128"/>
              </a:rPr>
              <a:t> sector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027E-4BE3-439E-9E6E-8662E54C16F8}" type="slidenum">
              <a:rPr lang="es-CO" smtClean="0"/>
              <a:t>6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50168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31800"/>
            <a:ext cx="9144000" cy="190182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s-ES_tradnl" sz="2800" b="1" dirty="0" err="1">
                <a:solidFill>
                  <a:srgbClr val="1075A8"/>
                </a:solidFill>
                <a:latin typeface="Calibri" pitchFamily="34" charset="0"/>
                <a:ea typeface="MS Mincho" pitchFamily="49" charset="-128"/>
                <a:cs typeface="Arial" pitchFamily="34" charset="0"/>
              </a:rPr>
              <a:t>Seasonality</a:t>
            </a:r>
            <a:r>
              <a:rPr lang="es-ES_tradnl" sz="2800" b="1" dirty="0">
                <a:solidFill>
                  <a:srgbClr val="1075A8"/>
                </a:solidFill>
                <a:latin typeface="Calibri" pitchFamily="34" charset="0"/>
                <a:ea typeface="MS Mincho" pitchFamily="49" charset="-128"/>
                <a:cs typeface="Arial" pitchFamily="34" charset="0"/>
              </a:rPr>
              <a:t> of influenza and vaccination, </a:t>
            </a:r>
            <a:br>
              <a:rPr lang="es-ES_tradnl" sz="2800" b="1" dirty="0">
                <a:solidFill>
                  <a:srgbClr val="1075A8"/>
                </a:solidFill>
                <a:latin typeface="Calibri" pitchFamily="34" charset="0"/>
                <a:ea typeface="MS Mincho" pitchFamily="49" charset="-128"/>
                <a:cs typeface="Arial" pitchFamily="34" charset="0"/>
              </a:rPr>
            </a:br>
            <a:r>
              <a:rPr lang="es-ES_tradnl" sz="2800" b="1" dirty="0">
                <a:solidFill>
                  <a:srgbClr val="1075A8"/>
                </a:solidFill>
                <a:latin typeface="Calibri" pitchFamily="34" charset="0"/>
                <a:ea typeface="MS Mincho" pitchFamily="49" charset="-128"/>
                <a:cs typeface="Arial" pitchFamily="34" charset="0"/>
              </a:rPr>
              <a:t>Ecuador 2011-16 (n=2,075)</a:t>
            </a:r>
            <a:endParaRPr lang="en-US" sz="2800" b="1" dirty="0">
              <a:solidFill>
                <a:srgbClr val="1075A8"/>
              </a:solidFill>
              <a:latin typeface="Calibri" pitchFamily="34" charset="0"/>
              <a:ea typeface="MS Mincho" pitchFamily="49" charset="-128"/>
              <a:cs typeface="Arial" pitchFamily="34" charset="0"/>
            </a:endParaRPr>
          </a:p>
        </p:txBody>
      </p:sp>
      <p:pic>
        <p:nvPicPr>
          <p:cNvPr id="14340" name="Imagen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1712913"/>
            <a:ext cx="8864600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61938" y="5719763"/>
            <a:ext cx="8836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CO" sz="1400" b="1"/>
              <a:t>Fuente:</a:t>
            </a:r>
            <a:r>
              <a:rPr lang="es-ES_tradnl" altLang="es-CO" sz="1400"/>
              <a:t> Ecuador. Vigilancia centinela de IRAG, datos virológicos reportados a FluNet 2011-2016.</a:t>
            </a:r>
            <a:endParaRPr lang="en-US" altLang="es-CO" sz="1400"/>
          </a:p>
        </p:txBody>
      </p:sp>
    </p:spTree>
    <p:extLst>
      <p:ext uri="{BB962C8B-B14F-4D97-AF65-F5344CB8AC3E}">
        <p14:creationId xmlns:p14="http://schemas.microsoft.com/office/powerpoint/2010/main" val="3170515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94198" y="1296062"/>
          <a:ext cx="8593608" cy="4555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58316" y="502704"/>
            <a:ext cx="7964487" cy="498598"/>
          </a:xfrm>
        </p:spPr>
        <p:txBody>
          <a:bodyPr>
            <a:noAutofit/>
          </a:bodyPr>
          <a:lstStyle/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1075A8"/>
                </a:solidFill>
                <a:latin typeface="+mn-lt"/>
                <a:ea typeface="MS Mincho" pitchFamily="49" charset="-128"/>
                <a:cs typeface="+mn-cs"/>
              </a:rPr>
              <a:t>Influenza vaccine coverage among the elderly</a:t>
            </a:r>
            <a:br>
              <a:rPr lang="en-US" altLang="en-US" sz="2800" b="1" dirty="0">
                <a:solidFill>
                  <a:srgbClr val="1075A8"/>
                </a:solidFill>
                <a:latin typeface="+mn-lt"/>
                <a:ea typeface="MS Mincho" pitchFamily="49" charset="-128"/>
                <a:cs typeface="+mn-cs"/>
              </a:rPr>
            </a:br>
            <a:r>
              <a:rPr lang="en-US" altLang="en-US" sz="2800" b="1" dirty="0">
                <a:solidFill>
                  <a:srgbClr val="1075A8"/>
                </a:solidFill>
                <a:latin typeface="+mn-lt"/>
                <a:ea typeface="MS Mincho" pitchFamily="49" charset="-128"/>
                <a:cs typeface="+mn-cs"/>
              </a:rPr>
              <a:t>Latin America and the Caribbean, 2015 and 2016*</a:t>
            </a:r>
            <a:endParaRPr lang="en-US" sz="2800" b="1" dirty="0">
              <a:solidFill>
                <a:srgbClr val="1075A8"/>
              </a:solidFill>
              <a:latin typeface="+mn-lt"/>
              <a:ea typeface="MS Mincho" pitchFamily="49" charset="-128"/>
              <a:cs typeface="+mn-cs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04427" y="6062370"/>
            <a:ext cx="55739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dirty="0">
                <a:solidFill>
                  <a:srgbClr val="337AB7"/>
                </a:solidFill>
              </a:rPr>
              <a:t>Source: Country reports through the PAHO-WHO Joint Reporting Forms (JRF), 2016 and 2017.</a:t>
            </a:r>
          </a:p>
          <a:p>
            <a:pPr eaLnBrk="1" hangingPunct="1"/>
            <a:r>
              <a:rPr lang="it-IT" sz="1000" dirty="0">
                <a:solidFill>
                  <a:srgbClr val="337AB7"/>
                </a:solidFill>
              </a:rPr>
              <a:t>* Provisional data</a:t>
            </a:r>
            <a:endParaRPr lang="en-US" sz="1000" dirty="0">
              <a:solidFill>
                <a:srgbClr val="337A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896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171" y="317420"/>
            <a:ext cx="8810045" cy="883229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2800" b="1" dirty="0">
                <a:solidFill>
                  <a:srgbClr val="1075A8"/>
                </a:solidFill>
                <a:latin typeface="+mn-lt"/>
                <a:ea typeface="MS Mincho" pitchFamily="49" charset="-128"/>
                <a:cs typeface="+mn-cs"/>
              </a:rPr>
              <a:t>Influenza vaccine coverage among children less than 5 years old Latin America and the Caribbean, 2015-2016*</a:t>
            </a:r>
            <a:br>
              <a:rPr lang="en-US" altLang="en-US" sz="2800" b="1" dirty="0">
                <a:solidFill>
                  <a:srgbClr val="1075A8"/>
                </a:solidFill>
                <a:latin typeface="+mn-lt"/>
                <a:ea typeface="MS Mincho" pitchFamily="49" charset="-128"/>
                <a:cs typeface="+mn-cs"/>
              </a:rPr>
            </a:br>
            <a:r>
              <a:rPr lang="en-US" altLang="en-US" sz="2700" b="1" dirty="0">
                <a:solidFill>
                  <a:srgbClr val="1075A8"/>
                </a:solidFill>
                <a:latin typeface="+mn-lt"/>
                <a:ea typeface="MS Mincho" pitchFamily="49" charset="-128"/>
                <a:cs typeface="+mn-cs"/>
              </a:rPr>
              <a:t>(full vaccination only)</a:t>
            </a:r>
            <a:endParaRPr lang="en-US" sz="2700" b="1" dirty="0">
              <a:solidFill>
                <a:srgbClr val="1075A8"/>
              </a:solidFill>
              <a:latin typeface="+mn-lt"/>
              <a:ea typeface="MS Mincho" pitchFamily="49" charset="-128"/>
              <a:cs typeface="+mn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04816" y="1383527"/>
          <a:ext cx="8112738" cy="4414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04816" y="6003058"/>
            <a:ext cx="557396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dirty="0">
                <a:solidFill>
                  <a:srgbClr val="337AB7"/>
                </a:solidFill>
              </a:rPr>
              <a:t>Source: Country reports through the PAHO-WHO Joint Reporting Forms (JRF), 2016 and 2017.</a:t>
            </a:r>
          </a:p>
          <a:p>
            <a:pPr eaLnBrk="1" hangingPunct="1"/>
            <a:r>
              <a:rPr lang="en-US" sz="1000" dirty="0">
                <a:solidFill>
                  <a:srgbClr val="337AB7"/>
                </a:solidFill>
              </a:rPr>
              <a:t>Note Pediatric coverage formula: </a:t>
            </a:r>
            <a:r>
              <a:rPr lang="it-IT" sz="1000" dirty="0">
                <a:solidFill>
                  <a:srgbClr val="337AB7"/>
                </a:solidFill>
              </a:rPr>
              <a:t>((2nd dose+single dose)/denominator)*100</a:t>
            </a:r>
          </a:p>
          <a:p>
            <a:pPr eaLnBrk="1" hangingPunct="1"/>
            <a:r>
              <a:rPr lang="en-US" sz="1000" dirty="0">
                <a:solidFill>
                  <a:srgbClr val="337AB7"/>
                </a:solidFill>
              </a:rPr>
              <a:t>* Provisional data</a:t>
            </a:r>
          </a:p>
        </p:txBody>
      </p:sp>
    </p:spTree>
    <p:extLst>
      <p:ext uri="{BB962C8B-B14F-4D97-AF65-F5344CB8AC3E}">
        <p14:creationId xmlns:p14="http://schemas.microsoft.com/office/powerpoint/2010/main" val="2427994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</TotalTime>
  <Words>2333</Words>
  <Application>Microsoft Office PowerPoint</Application>
  <PresentationFormat>On-screen Show (4:3)</PresentationFormat>
  <Paragraphs>758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2" baseType="lpstr">
      <vt:lpstr>Arial</vt:lpstr>
      <vt:lpstr>Arial Unicode MS</vt:lpstr>
      <vt:lpstr>Calibri</vt:lpstr>
      <vt:lpstr>Calibri </vt:lpstr>
      <vt:lpstr>Calibri  </vt:lpstr>
      <vt:lpstr>Calibri   </vt:lpstr>
      <vt:lpstr>Calibri     </vt:lpstr>
      <vt:lpstr>Calibri (Headings)</vt:lpstr>
      <vt:lpstr>Calibri (Títulos)</vt:lpstr>
      <vt:lpstr>Calibri Light</vt:lpstr>
      <vt:lpstr>Cambria</vt:lpstr>
      <vt:lpstr>Candara</vt:lpstr>
      <vt:lpstr>gobCL</vt:lpstr>
      <vt:lpstr>Times</vt:lpstr>
      <vt:lpstr>Verdana</vt:lpstr>
      <vt:lpstr>Wingdings</vt:lpstr>
      <vt:lpstr>Office Theme</vt:lpstr>
      <vt:lpstr>Seasonal influenza vaccination in the Americas: update on current policies, use and progress in estimating vaccine effectiveness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Seasonality of influenza and vaccination,  Ecuador 2011-16 (n=2,075)</vt:lpstr>
      <vt:lpstr>Influenza vaccine coverage among the elderly Latin America and the Caribbean, 2015 and 2016*</vt:lpstr>
      <vt:lpstr>Influenza vaccine coverage among children less than 5 years old Latin America and the Caribbean, 2015-2016* (full vaccination only)</vt:lpstr>
      <vt:lpstr>REVELAC-i network evolution  (Red para la Evaluación de Vacunas de Influenza en América Latina y el Caribe)</vt:lpstr>
      <vt:lpstr>Network for Evaluation of Influenza Vaccine Effectiveness in Latin America and the Caribbean  REVELAC-i  </vt:lpstr>
      <vt:lpstr>Use of VE estimates in LAC</vt:lpstr>
      <vt:lpstr>PowerPoint Presentation</vt:lpstr>
      <vt:lpstr>Vaccination status ascertainment</vt:lpstr>
      <vt:lpstr>PowerPoint Presentation</vt:lpstr>
      <vt:lpstr>Influenza cases and controls included in regional VE analysis, REVELAC-i </vt:lpstr>
      <vt:lpstr>REVELAC-I 2013-2017</vt:lpstr>
      <vt:lpstr>REVELAC-I 2013-2017</vt:lpstr>
      <vt:lpstr>PowerPoint Presentation</vt:lpstr>
      <vt:lpstr>REVELAC Flu VE estimates 2013-2017</vt:lpstr>
      <vt:lpstr>Distribution of cases, controls per week of symptoms onset and vaccinees per week of vaccination, in 9 LAC countries, 2013 </vt:lpstr>
      <vt:lpstr>PowerPoint Presentation</vt:lpstr>
      <vt:lpstr>PowerPoint Presentation</vt:lpstr>
      <vt:lpstr>PowerPoint Presentation</vt:lpstr>
      <vt:lpstr>1st network meeting  La Antigua Guatemala, 2013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 Omeiri, Ms. Nathalie (WDC)</dc:creator>
  <cp:lastModifiedBy>Mitchell, Mrs. Cristina (WDC)</cp:lastModifiedBy>
  <cp:revision>74</cp:revision>
  <dcterms:created xsi:type="dcterms:W3CDTF">2018-01-22T21:41:32Z</dcterms:created>
  <dcterms:modified xsi:type="dcterms:W3CDTF">2021-04-06T21:42:48Z</dcterms:modified>
</cp:coreProperties>
</file>