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1640" r:id="rId6"/>
    <p:sldId id="1648" r:id="rId7"/>
    <p:sldId id="273" r:id="rId8"/>
    <p:sldId id="263" r:id="rId9"/>
    <p:sldId id="262" r:id="rId10"/>
    <p:sldId id="264" r:id="rId11"/>
    <p:sldId id="1650" r:id="rId12"/>
    <p:sldId id="1644" r:id="rId13"/>
    <p:sldId id="1643" r:id="rId14"/>
    <p:sldId id="257" r:id="rId15"/>
    <p:sldId id="266" r:id="rId16"/>
    <p:sldId id="265" r:id="rId17"/>
    <p:sldId id="258" r:id="rId18"/>
    <p:sldId id="259" r:id="rId19"/>
    <p:sldId id="267" r:id="rId20"/>
    <p:sldId id="1653" r:id="rId21"/>
    <p:sldId id="268" r:id="rId22"/>
    <p:sldId id="1641" r:id="rId23"/>
    <p:sldId id="1676" r:id="rId24"/>
    <p:sldId id="1642" r:id="rId25"/>
    <p:sldId id="1652" r:id="rId26"/>
  </p:sldIdLst>
  <p:sldSz cx="12192000" cy="6858000"/>
  <p:notesSz cx="6858000" cy="9144000"/>
  <p:defaultTextStyle>
    <a:defPPr>
      <a:defRPr lang="en-US"/>
    </a:defPPr>
    <a:lvl1pPr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1pPr>
    <a:lvl2pPr marL="456407" indent="-2278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2pPr>
    <a:lvl3pPr marL="913607" indent="-4564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3pPr>
    <a:lvl4pPr marL="1370807" indent="-6850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4pPr>
    <a:lvl5pPr marL="1828007" indent="-913607" algn="l" defTabSz="913607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5pPr>
    <a:lvl6pPr marL="11430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6pPr>
    <a:lvl7pPr marL="13716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7pPr>
    <a:lvl8pPr marL="16002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8pPr>
    <a:lvl9pPr marL="1828800" algn="l" defTabSz="457200" rtl="0" eaLnBrk="1" latinLnBrk="0" hangingPunct="1">
      <a:defRPr sz="1800" kern="1200">
        <a:solidFill>
          <a:schemeClr val="tx1"/>
        </a:solidFill>
        <a:latin typeface="Lato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7" userDrawn="1">
          <p15:clr>
            <a:srgbClr val="A4A3A4"/>
          </p15:clr>
        </p15:guide>
        <p15:guide id="2" orient="horz" pos="254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pos="3841" userDrawn="1">
          <p15:clr>
            <a:srgbClr val="A4A3A4"/>
          </p15:clr>
        </p15:guide>
        <p15:guide id="5" pos="5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1B"/>
    <a:srgbClr val="FF9B00"/>
    <a:srgbClr val="00A797"/>
    <a:srgbClr val="009ADE"/>
    <a:srgbClr val="276092"/>
    <a:srgbClr val="FF4218"/>
    <a:srgbClr val="00AAF0"/>
    <a:srgbClr val="19D3F0"/>
    <a:srgbClr val="0099D7"/>
    <a:srgbClr val="275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7D67DD-7B4E-46BF-97BB-9FDF4E42A335}" v="106" dt="2019-11-25T18:25:37.229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4"/>
    <p:restoredTop sz="92362" autoAdjust="0"/>
  </p:normalViewPr>
  <p:slideViewPr>
    <p:cSldViewPr snapToGrid="0" snapToObjects="1">
      <p:cViewPr varScale="1">
        <p:scale>
          <a:sx n="102" d="100"/>
          <a:sy n="102" d="100"/>
        </p:scale>
        <p:origin x="1044" y="114"/>
      </p:cViewPr>
      <p:guideLst>
        <p:guide orient="horz" pos="4067"/>
        <p:guide orient="horz" pos="254"/>
        <p:guide pos="7129"/>
        <p:guide pos="3841"/>
        <p:guide pos="5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-dfs-01.wdc.paho.org\AD_DPC_CD\CHA_HT\Surveillance%20and%20M&amp;E\UNIVERSAL%20ACCESS%20DATA%20AND%20FILES\2019\WHO%20UNAIDS%20estimates\Regional%20raw_estimates_19%20Se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-dfs-01.wdc.paho.org\AD_DPC_CD\CHA_HT\Surveillance%20and%20M&amp;E\UNIVERSAL%20ACCESS%20DATA%20AND%20FILES\2019\WHO%20UNAIDS%20estimates\regional_estimates_15_july_2019%20with%20correct%20bound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paho-my.sharepoint.com/personal/serenol_paho_org/Documents/Eliminacao%20HBV/EMTCT%202019/EMTCT%20Plus%20HIV%20and%20ANC%20%20Graphs%202019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-dfs-01.wdc.paho.org\AD_DPC_CD\CHA_HT\Surveillance%20and%20M&amp;E\ppt%20de%20la%20epidemia\2019\new%20infections,%20deaths%20and%20A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-dfs-01.wdc.paho.org\AD_DPC_CD\CHA_HT\Surveillance%20and%20M&amp;E\UNIVERSAL%20ACCESS%20DATA%20AND%20FILES\2019\WHO%20UNAIDS%20estimates\regional_estimates_5_july_2019%20for%20tableau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-dfs-01.wdc.paho.org\AD_DPC_CD\CHA_HT\Surveillance%20and%20M&amp;E\UNIVERSAL%20ACCESS%20DATA%20AND%20FILES\2019\WHO%20UNAIDS%20estimates\regional_estimates_5_july_2019%20for%20tableau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onsomon\Desktop\regional_estimates_5_july_2019%20for%20tableau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hq-dfs-01.wdc.paho.org\AD_DPC_CD\CHA_HT\Surveillance%20and%20M&amp;E\UNIVERSAL%20ACCESS%20DATA%20AND%20FILES\2019\WHO%20UNAIDS%20estimates\regional_estimates_15_july_2019%20with%20correct%20bound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HIV incidence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trendline>
            <c:name>Estimated trend</c:name>
            <c:spPr>
              <a:ln w="41275" cap="rnd">
                <a:solidFill>
                  <a:schemeClr val="tx2"/>
                </a:solidFill>
                <a:prstDash val="sysDot"/>
              </a:ln>
              <a:effectLst/>
            </c:spPr>
            <c:trendlineType val="log"/>
            <c:forward val="12"/>
            <c:dispRSqr val="0"/>
            <c:dispEq val="0"/>
          </c:trendline>
          <c:cat>
            <c:numRef>
              <c:f>'figure incidence'!$H$18:$AQ$18</c:f>
              <c:numCache>
                <c:formatCode>General</c:formatCode>
                <c:ptCount val="3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</c:numCache>
            </c:numRef>
          </c:cat>
          <c:val>
            <c:numRef>
              <c:f>'figure incidence'!$H$19:$AE$19</c:f>
              <c:numCache>
                <c:formatCode>General</c:formatCode>
                <c:ptCount val="24"/>
                <c:pt idx="0">
                  <c:v>0.31217099999999998</c:v>
                </c:pt>
                <c:pt idx="1">
                  <c:v>0.310722</c:v>
                </c:pt>
                <c:pt idx="2">
                  <c:v>0.30646099999999998</c:v>
                </c:pt>
                <c:pt idx="3">
                  <c:v>0.29315600000000003</c:v>
                </c:pt>
                <c:pt idx="4">
                  <c:v>0.28725699999999998</c:v>
                </c:pt>
                <c:pt idx="5">
                  <c:v>0.28021499999999999</c:v>
                </c:pt>
                <c:pt idx="6">
                  <c:v>0.26450000000000001</c:v>
                </c:pt>
                <c:pt idx="7">
                  <c:v>0.25282399999999999</c:v>
                </c:pt>
                <c:pt idx="8">
                  <c:v>0.240513</c:v>
                </c:pt>
                <c:pt idx="9">
                  <c:v>0.219996</c:v>
                </c:pt>
                <c:pt idx="10">
                  <c:v>0.215951</c:v>
                </c:pt>
                <c:pt idx="11">
                  <c:v>0.21065700000000001</c:v>
                </c:pt>
                <c:pt idx="12">
                  <c:v>0.20461599999999999</c:v>
                </c:pt>
                <c:pt idx="13">
                  <c:v>0.20067299999999999</c:v>
                </c:pt>
                <c:pt idx="14">
                  <c:v>0.198299</c:v>
                </c:pt>
                <c:pt idx="15" formatCode="0.000">
                  <c:v>0.19827400000000001</c:v>
                </c:pt>
                <c:pt idx="16">
                  <c:v>0.196579</c:v>
                </c:pt>
                <c:pt idx="17">
                  <c:v>0.194498</c:v>
                </c:pt>
                <c:pt idx="18">
                  <c:v>0.19225800000000001</c:v>
                </c:pt>
                <c:pt idx="19">
                  <c:v>0.192967</c:v>
                </c:pt>
                <c:pt idx="20">
                  <c:v>0.19125800000000001</c:v>
                </c:pt>
                <c:pt idx="21">
                  <c:v>0.19183800000000001</c:v>
                </c:pt>
                <c:pt idx="22">
                  <c:v>0.18887499999999999</c:v>
                </c:pt>
                <c:pt idx="23">
                  <c:v>0.18787699999999999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22-4232-AC59-CAF4850E75C4}"/>
            </c:ext>
          </c:extLst>
        </c:ser>
        <c:ser>
          <c:idx val="1"/>
          <c:order val="1"/>
          <c:tx>
            <c:strRef>
              <c:f>'figure incidence'!$B$20</c:f>
              <c:strCache>
                <c:ptCount val="1"/>
                <c:pt idx="0">
                  <c:v>Trend to meet 2030 target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'figure incidence'!$H$18:$AQ$18</c:f>
              <c:numCache>
                <c:formatCode>General</c:formatCode>
                <c:ptCount val="3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</c:numCache>
            </c:numRef>
          </c:cat>
          <c:val>
            <c:numRef>
              <c:f>'figure incidence'!$H$20:$AQ$20</c:f>
              <c:numCache>
                <c:formatCode>General</c:formatCode>
                <c:ptCount val="36"/>
                <c:pt idx="15" formatCode="0.000">
                  <c:v>0.19827400000000001</c:v>
                </c:pt>
                <c:pt idx="23">
                  <c:v>0.18787699999999999</c:v>
                </c:pt>
                <c:pt idx="24" formatCode="0.00">
                  <c:v>0.1</c:v>
                </c:pt>
                <c:pt idx="25" formatCode="0.00">
                  <c:v>0.05</c:v>
                </c:pt>
                <c:pt idx="26" formatCode="0.00">
                  <c:v>0.05</c:v>
                </c:pt>
                <c:pt idx="27" formatCode="0.00">
                  <c:v>4.9000000000000002E-2</c:v>
                </c:pt>
                <c:pt idx="28" formatCode="0.00">
                  <c:v>4.4999999999999998E-2</c:v>
                </c:pt>
                <c:pt idx="29" formatCode="0.00">
                  <c:v>4.2000000000000003E-2</c:v>
                </c:pt>
                <c:pt idx="30" formatCode="0.00">
                  <c:v>4.1000000000000002E-2</c:v>
                </c:pt>
                <c:pt idx="31" formatCode="0.00">
                  <c:v>3.7999999999999999E-2</c:v>
                </c:pt>
                <c:pt idx="32" formatCode="0.00">
                  <c:v>3.6999999999999998E-2</c:v>
                </c:pt>
                <c:pt idx="33" formatCode="0.00">
                  <c:v>3.3000000000000002E-2</c:v>
                </c:pt>
                <c:pt idx="34" formatCode="0.00">
                  <c:v>3.2000000000000001E-2</c:v>
                </c:pt>
                <c:pt idx="35" formatCode="0.00">
                  <c:v>1.9827399999999995E-2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22-4232-AC59-CAF4850E75C4}"/>
            </c:ext>
          </c:extLst>
        </c:ser>
        <c:ser>
          <c:idx val="2"/>
          <c:order val="2"/>
          <c:tx>
            <c:strRef>
              <c:f>'figure incidence'!$B$22</c:f>
              <c:strCache>
                <c:ptCount val="1"/>
                <c:pt idx="0">
                  <c:v>SDG and Ending AIDS targets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marker>
          <c:dPt>
            <c:idx val="25"/>
            <c:marker>
              <c:symbol val="circle"/>
              <c:size val="9"/>
              <c:spPr>
                <a:solidFill>
                  <a:srgbClr val="00B0F0"/>
                </a:solidFill>
                <a:ln w="19050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22-4232-AC59-CAF4850E75C4}"/>
              </c:ext>
            </c:extLst>
          </c:dPt>
          <c:dPt>
            <c:idx val="35"/>
            <c:marker>
              <c:symbol val="circle"/>
              <c:size val="9"/>
              <c:spPr>
                <a:solidFill>
                  <a:srgbClr val="00B0F0"/>
                </a:solidFill>
                <a:ln w="19050">
                  <a:solidFill>
                    <a:srgbClr val="00B0F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222-4232-AC59-CAF4850E75C4}"/>
              </c:ext>
            </c:extLst>
          </c:dPt>
          <c:dLbls>
            <c:dLbl>
              <c:idx val="25"/>
              <c:layout>
                <c:manualLayout>
                  <c:x val="-3.3952507644448085E-2"/>
                  <c:y val="4.6373861999821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9AD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270540564563196E-2"/>
                      <c:h val="5.92355902543292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222-4232-AC59-CAF4850E75C4}"/>
                </c:ext>
              </c:extLst>
            </c:dLbl>
            <c:dLbl>
              <c:idx val="35"/>
              <c:layout>
                <c:manualLayout>
                  <c:x val="-1.3175347505971764E-3"/>
                  <c:y val="-4.77077096967916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9AD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580263174745228E-2"/>
                      <c:h val="7.07731332179025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222-4232-AC59-CAF4850E7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9AD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'figure incidence'!$H$18:$AQ$18</c:f>
              <c:numCache>
                <c:formatCode>General</c:formatCode>
                <c:ptCount val="3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</c:numCache>
            </c:numRef>
          </c:cat>
          <c:val>
            <c:numRef>
              <c:f>'figure incidence'!$H$22:$AQ$22</c:f>
              <c:numCache>
                <c:formatCode>General</c:formatCode>
                <c:ptCount val="36"/>
                <c:pt idx="25">
                  <c:v>0.05</c:v>
                </c:pt>
                <c:pt idx="35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222-4232-AC59-CAF4850E7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6676079"/>
        <c:axId val="1923689071"/>
      </c:lineChart>
      <c:catAx>
        <c:axId val="1756676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689071"/>
        <c:crosses val="autoZero"/>
        <c:auto val="1"/>
        <c:lblAlgn val="ctr"/>
        <c:lblOffset val="100"/>
        <c:noMultiLvlLbl val="0"/>
      </c:catAx>
      <c:valAx>
        <c:axId val="192368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100"/>
                  <a:t>Incidence per 1,000 pop.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676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20053786296297"/>
          <c:y val="4.1639677205676455E-2"/>
          <c:w val="0.78741865882598283"/>
          <c:h val="0.81819358732627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'pmtct CARIBBEAN'!$A$4</c:f>
              <c:strCache>
                <c:ptCount val="1"/>
                <c:pt idx="0">
                  <c:v>PMTCT antiretroviral coverage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'pmtct CARIBBEAN'!$M$1:$U$1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'pmtct CARIBBEAN'!$M$3:$U$3</c:f>
              <c:numCache>
                <c:formatCode>General</c:formatCode>
                <c:ptCount val="9"/>
                <c:pt idx="0">
                  <c:v>50</c:v>
                </c:pt>
                <c:pt idx="1">
                  <c:v>53</c:v>
                </c:pt>
                <c:pt idx="2">
                  <c:v>58</c:v>
                </c:pt>
                <c:pt idx="3">
                  <c:v>62</c:v>
                </c:pt>
                <c:pt idx="4">
                  <c:v>66</c:v>
                </c:pt>
                <c:pt idx="5">
                  <c:v>68</c:v>
                </c:pt>
                <c:pt idx="6">
                  <c:v>67</c:v>
                </c:pt>
                <c:pt idx="7">
                  <c:v>70</c:v>
                </c:pt>
                <c:pt idx="8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F-46A4-A44C-C522886F0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986394096"/>
        <c:axId val="1858682128"/>
      </c:barChart>
      <c:lineChart>
        <c:grouping val="standard"/>
        <c:varyColors val="0"/>
        <c:ser>
          <c:idx val="1"/>
          <c:order val="1"/>
          <c:tx>
            <c:strRef>
              <c:f>'pmtct CARIBBEAN'!$A$5</c:f>
              <c:strCache>
                <c:ptCount val="1"/>
                <c:pt idx="0">
                  <c:v>MTCT transmission rate</c:v>
                </c:pt>
              </c:strCache>
            </c:strRef>
          </c:tx>
          <c:spPr>
            <a:ln w="28575" cap="rnd">
              <a:solidFill>
                <a:srgbClr val="FF671B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'pmtct CARIBBEAN'!$M$1:$U$1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'pmtct CARIBBEAN'!$M$6:$U$6</c:f>
              <c:numCache>
                <c:formatCode>General</c:formatCode>
                <c:ptCount val="9"/>
                <c:pt idx="0">
                  <c:v>20.014900000000001</c:v>
                </c:pt>
                <c:pt idx="1">
                  <c:v>19.644400000000001</c:v>
                </c:pt>
                <c:pt idx="2">
                  <c:v>18.437000000000001</c:v>
                </c:pt>
                <c:pt idx="3">
                  <c:v>17.444400000000002</c:v>
                </c:pt>
                <c:pt idx="4">
                  <c:v>16.5166</c:v>
                </c:pt>
                <c:pt idx="5">
                  <c:v>15.8949</c:v>
                </c:pt>
                <c:pt idx="6">
                  <c:v>16.0639</c:v>
                </c:pt>
                <c:pt idx="7" formatCode="0.00">
                  <c:v>15.476000000000001</c:v>
                </c:pt>
                <c:pt idx="8" formatCode="0.00">
                  <c:v>14.0717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5F-46A4-A44C-C522886F0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6394096"/>
        <c:axId val="1858682128"/>
      </c:lineChart>
      <c:catAx>
        <c:axId val="98639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682128"/>
        <c:crosses val="autoZero"/>
        <c:auto val="1"/>
        <c:lblAlgn val="ctr"/>
        <c:lblOffset val="100"/>
        <c:noMultiLvlLbl val="0"/>
      </c:catAx>
      <c:valAx>
        <c:axId val="18586821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800" b="1"/>
                  <a:t>%</a:t>
                </a:r>
              </a:p>
            </c:rich>
          </c:tx>
          <c:layout>
            <c:manualLayout>
              <c:xMode val="edge"/>
              <c:yMode val="edge"/>
              <c:x val="2.1828481986632491E-2"/>
              <c:y val="0.431467716681607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39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'HIV Testing 2010---'!$C$55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>
                <a:tint val="4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Testing 2010---'!$B$56:$B$58</c:f>
              <c:strCache>
                <c:ptCount val="3"/>
                <c:pt idx="0">
                  <c:v>Latin America and the Caribbean</c:v>
                </c:pt>
                <c:pt idx="1">
                  <c:v>Latin America</c:v>
                </c:pt>
                <c:pt idx="2">
                  <c:v>The Caribbean</c:v>
                </c:pt>
              </c:strCache>
            </c:strRef>
          </c:cat>
          <c:val>
            <c:numRef>
              <c:f>'HIV Testing 2010---'!$C$56:$C$58</c:f>
              <c:numCache>
                <c:formatCode>0%</c:formatCode>
                <c:ptCount val="3"/>
                <c:pt idx="0">
                  <c:v>0.61611226693303889</c:v>
                </c:pt>
                <c:pt idx="1">
                  <c:v>0.61874099182065134</c:v>
                </c:pt>
                <c:pt idx="2">
                  <c:v>0.5769189578768521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B-47CE-BD1F-28D9BB6089CC}"/>
            </c:ext>
          </c:extLst>
        </c:ser>
        <c:ser>
          <c:idx val="1"/>
          <c:order val="1"/>
          <c:tx>
            <c:strRef>
              <c:f>'HIV Testing 2010---'!$D$55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>
                <a:tint val="6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Testing 2010---'!$B$56:$B$58</c:f>
              <c:strCache>
                <c:ptCount val="3"/>
                <c:pt idx="0">
                  <c:v>Latin America and the Caribbean</c:v>
                </c:pt>
                <c:pt idx="1">
                  <c:v>Latin America</c:v>
                </c:pt>
                <c:pt idx="2">
                  <c:v>The Caribbean</c:v>
                </c:pt>
              </c:strCache>
            </c:strRef>
          </c:cat>
          <c:val>
            <c:numRef>
              <c:f>'HIV Testing 2010---'!$D$56:$D$58</c:f>
              <c:numCache>
                <c:formatCode>0%</c:formatCode>
                <c:ptCount val="3"/>
                <c:pt idx="0">
                  <c:v>0.66085171394535736</c:v>
                </c:pt>
                <c:pt idx="1">
                  <c:v>0.66532964209746648</c:v>
                </c:pt>
                <c:pt idx="2">
                  <c:v>0.59394488923560118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1B-47CE-BD1F-28D9BB6089CC}"/>
            </c:ext>
          </c:extLst>
        </c:ser>
        <c:ser>
          <c:idx val="2"/>
          <c:order val="2"/>
          <c:tx>
            <c:strRef>
              <c:f>'HIV Testing 2010---'!$E$55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Testing 2010---'!$B$56:$B$58</c:f>
              <c:strCache>
                <c:ptCount val="3"/>
                <c:pt idx="0">
                  <c:v>Latin America and the Caribbean</c:v>
                </c:pt>
                <c:pt idx="1">
                  <c:v>Latin America</c:v>
                </c:pt>
                <c:pt idx="2">
                  <c:v>The Caribbean</c:v>
                </c:pt>
              </c:strCache>
            </c:strRef>
          </c:cat>
          <c:val>
            <c:numRef>
              <c:f>'HIV Testing 2010---'!$E$56:$E$58</c:f>
              <c:numCache>
                <c:formatCode>0%</c:formatCode>
                <c:ptCount val="3"/>
                <c:pt idx="0">
                  <c:v>0.69187334322033534</c:v>
                </c:pt>
                <c:pt idx="1">
                  <c:v>0.68708857148214975</c:v>
                </c:pt>
                <c:pt idx="2">
                  <c:v>0.7635013046314354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1B-47CE-BD1F-28D9BB6089CC}"/>
            </c:ext>
          </c:extLst>
        </c:ser>
        <c:ser>
          <c:idx val="3"/>
          <c:order val="3"/>
          <c:tx>
            <c:strRef>
              <c:f>'HIV Testing 2010---'!$F$55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>
                <a:tint val="9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Testing 2010---'!$B$56:$B$58</c:f>
              <c:strCache>
                <c:ptCount val="3"/>
                <c:pt idx="0">
                  <c:v>Latin America and the Caribbean</c:v>
                </c:pt>
                <c:pt idx="1">
                  <c:v>Latin America</c:v>
                </c:pt>
                <c:pt idx="2">
                  <c:v>The Caribbean</c:v>
                </c:pt>
              </c:strCache>
            </c:strRef>
          </c:cat>
          <c:val>
            <c:numRef>
              <c:f>'HIV Testing 2010---'!$F$56:$F$58</c:f>
              <c:numCache>
                <c:formatCode>0%</c:formatCode>
                <c:ptCount val="3"/>
                <c:pt idx="0">
                  <c:v>0.73172661102077752</c:v>
                </c:pt>
                <c:pt idx="1">
                  <c:v>0.72820229659960312</c:v>
                </c:pt>
                <c:pt idx="2">
                  <c:v>0.78454029836930639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1B-47CE-BD1F-28D9BB6089CC}"/>
            </c:ext>
          </c:extLst>
        </c:ser>
        <c:ser>
          <c:idx val="4"/>
          <c:order val="4"/>
          <c:tx>
            <c:strRef>
              <c:f>'HIV Testing 2010---'!$G$55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shade val="9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Testing 2010---'!$B$56:$B$58</c:f>
              <c:strCache>
                <c:ptCount val="3"/>
                <c:pt idx="0">
                  <c:v>Latin America and the Caribbean</c:v>
                </c:pt>
                <c:pt idx="1">
                  <c:v>Latin America</c:v>
                </c:pt>
                <c:pt idx="2">
                  <c:v>The Caribbean</c:v>
                </c:pt>
              </c:strCache>
            </c:strRef>
          </c:cat>
          <c:val>
            <c:numRef>
              <c:f>'HIV Testing 2010---'!$G$56:$G$58</c:f>
              <c:numCache>
                <c:formatCode>0%</c:formatCode>
                <c:ptCount val="3"/>
                <c:pt idx="0">
                  <c:v>0.7542802944696142</c:v>
                </c:pt>
                <c:pt idx="1">
                  <c:v>0.75118482086918803</c:v>
                </c:pt>
                <c:pt idx="2">
                  <c:v>0.80075299961067004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1B-47CE-BD1F-28D9BB6089CC}"/>
            </c:ext>
          </c:extLst>
        </c:ser>
        <c:ser>
          <c:idx val="5"/>
          <c:order val="5"/>
          <c:tx>
            <c:strRef>
              <c:f>'HIV Testing 2010---'!$H$55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Testing 2010---'!$B$56:$B$58</c:f>
              <c:strCache>
                <c:ptCount val="3"/>
                <c:pt idx="0">
                  <c:v>Latin America and the Caribbean</c:v>
                </c:pt>
                <c:pt idx="1">
                  <c:v>Latin America</c:v>
                </c:pt>
                <c:pt idx="2">
                  <c:v>The Caribbean</c:v>
                </c:pt>
              </c:strCache>
            </c:strRef>
          </c:cat>
          <c:val>
            <c:numRef>
              <c:f>'HIV Testing 2010---'!$H$56:$H$58</c:f>
              <c:numCache>
                <c:formatCode>0%</c:formatCode>
                <c:ptCount val="3"/>
                <c:pt idx="0">
                  <c:v>0.73106140700508093</c:v>
                </c:pt>
                <c:pt idx="1">
                  <c:v>0.73364851678318077</c:v>
                </c:pt>
                <c:pt idx="2">
                  <c:v>0.69449330171503065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1B-47CE-BD1F-28D9BB6089CC}"/>
            </c:ext>
          </c:extLst>
        </c:ser>
        <c:ser>
          <c:idx val="6"/>
          <c:order val="6"/>
          <c:tx>
            <c:strRef>
              <c:f>'HIV Testing 2010---'!$I$55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shade val="61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Testing 2010---'!$B$56:$B$58</c:f>
              <c:strCache>
                <c:ptCount val="3"/>
                <c:pt idx="0">
                  <c:v>Latin America and the Caribbean</c:v>
                </c:pt>
                <c:pt idx="1">
                  <c:v>Latin America</c:v>
                </c:pt>
                <c:pt idx="2">
                  <c:v>The Caribbean</c:v>
                </c:pt>
              </c:strCache>
            </c:strRef>
          </c:cat>
          <c:val>
            <c:numRef>
              <c:f>'HIV Testing 2010---'!$I$56:$I$58</c:f>
              <c:numCache>
                <c:formatCode>0%</c:formatCode>
                <c:ptCount val="3"/>
                <c:pt idx="0">
                  <c:v>0.72609622054338829</c:v>
                </c:pt>
                <c:pt idx="1">
                  <c:v>0.72566455840425725</c:v>
                </c:pt>
                <c:pt idx="2">
                  <c:v>0.73205317780109447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1B-47CE-BD1F-28D9BB6089CC}"/>
            </c:ext>
          </c:extLst>
        </c:ser>
        <c:ser>
          <c:idx val="7"/>
          <c:order val="7"/>
          <c:tx>
            <c:strRef>
              <c:f>'HIV Testing 2010---'!$J$55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shade val="4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'HIV Testing 2010---'!$B$56:$B$58</c:f>
              <c:strCache>
                <c:ptCount val="3"/>
                <c:pt idx="0">
                  <c:v>Latin America and the Caribbean</c:v>
                </c:pt>
                <c:pt idx="1">
                  <c:v>Latin America</c:v>
                </c:pt>
                <c:pt idx="2">
                  <c:v>The Caribbean</c:v>
                </c:pt>
              </c:strCache>
            </c:strRef>
          </c:cat>
          <c:val>
            <c:numRef>
              <c:f>'HIV Testing 2010---'!$J$56:$J$58</c:f>
              <c:numCache>
                <c:formatCode>0%</c:formatCode>
                <c:ptCount val="3"/>
                <c:pt idx="0">
                  <c:v>0.7497901799655291</c:v>
                </c:pt>
                <c:pt idx="1">
                  <c:v>0.74803382848353761</c:v>
                </c:pt>
                <c:pt idx="2">
                  <c:v>0.77400552402475775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1B-47CE-BD1F-28D9BB6089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6"/>
        <c:axId val="1729778544"/>
        <c:axId val="1729782352"/>
      </c:barChart>
      <c:catAx>
        <c:axId val="172977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782352"/>
        <c:crosses val="autoZero"/>
        <c:auto val="1"/>
        <c:lblAlgn val="ctr"/>
        <c:lblOffset val="100"/>
        <c:noMultiLvlLbl val="0"/>
      </c:catAx>
      <c:valAx>
        <c:axId val="172978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Percentage of pregnant women tested for HIV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977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HIV mortality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888444027947733E-2"/>
                  <c:y val="2.218700060140747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00-47EF-93B4-FEB96F75E13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name>Estimated trend</c:name>
            <c:spPr>
              <a:ln w="38100" cap="rnd">
                <a:solidFill>
                  <a:schemeClr val="tx1"/>
                </a:solidFill>
                <a:prstDash val="sysDot"/>
              </a:ln>
              <a:effectLst/>
            </c:spPr>
            <c:trendlineType val="exp"/>
            <c:forward val="12"/>
            <c:dispRSqr val="0"/>
            <c:dispEq val="0"/>
          </c:trendline>
          <c:cat>
            <c:numRef>
              <c:f>'[Chart in Microsoft PowerPoint]figure incidence'!$M$18:$AQ$18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'[Chart in Microsoft PowerPoint]figure incidence'!$M$19:$AE$19</c:f>
              <c:numCache>
                <c:formatCode>General</c:formatCode>
                <c:ptCount val="19"/>
                <c:pt idx="0">
                  <c:v>67000</c:v>
                </c:pt>
                <c:pt idx="1">
                  <c:v>68000</c:v>
                </c:pt>
                <c:pt idx="2">
                  <c:v>69000</c:v>
                </c:pt>
                <c:pt idx="3">
                  <c:v>69000</c:v>
                </c:pt>
                <c:pt idx="4">
                  <c:v>68000</c:v>
                </c:pt>
                <c:pt idx="5">
                  <c:v>68000</c:v>
                </c:pt>
                <c:pt idx="6">
                  <c:v>65000</c:v>
                </c:pt>
                <c:pt idx="7">
                  <c:v>58000</c:v>
                </c:pt>
                <c:pt idx="8">
                  <c:v>55000</c:v>
                </c:pt>
                <c:pt idx="9">
                  <c:v>53000</c:v>
                </c:pt>
                <c:pt idx="10">
                  <c:v>51000</c:v>
                </c:pt>
                <c:pt idx="11">
                  <c:v>49000</c:v>
                </c:pt>
                <c:pt idx="12">
                  <c:v>48000</c:v>
                </c:pt>
                <c:pt idx="13">
                  <c:v>47000</c:v>
                </c:pt>
                <c:pt idx="14">
                  <c:v>46000</c:v>
                </c:pt>
                <c:pt idx="15">
                  <c:v>46000</c:v>
                </c:pt>
                <c:pt idx="16">
                  <c:v>43000</c:v>
                </c:pt>
                <c:pt idx="17">
                  <c:v>41000</c:v>
                </c:pt>
                <c:pt idx="18">
                  <c:v>41000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6D-416F-AD16-382FF53BE228}"/>
            </c:ext>
          </c:extLst>
        </c:ser>
        <c:ser>
          <c:idx val="1"/>
          <c:order val="1"/>
          <c:tx>
            <c:strRef>
              <c:f>'[Chart in Microsoft PowerPoint]figure incidence'!$B$20</c:f>
              <c:strCache>
                <c:ptCount val="1"/>
                <c:pt idx="0">
                  <c:v>Trend to meet 2020 target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20"/>
            <c:marker>
              <c:symbol val="none"/>
            </c:marker>
            <c:bubble3D val="0"/>
            <c:spPr>
              <a:ln w="28575" cap="rnd">
                <a:solidFill>
                  <a:srgbClr val="00B0F0"/>
                </a:solidFill>
                <a:prstDash val="solid"/>
                <a:round/>
                <a:tailEnd type="oval"/>
              </a:ln>
              <a:effectLst/>
            </c:spPr>
            <c:extLst>
              <c:ext xmlns:c16="http://schemas.microsoft.com/office/drawing/2014/chart" uri="{C3380CC4-5D6E-409C-BE32-E72D297353CC}">
                <c16:uniqueId val="{00000000-9B00-47EF-93B4-FEB96F75E138}"/>
              </c:ext>
            </c:extLst>
          </c:dPt>
          <c:dLbls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00-47EF-93B4-FEB96F75E138}"/>
                </c:ext>
              </c:extLst>
            </c:dLbl>
            <c:dLbl>
              <c:idx val="20"/>
              <c:layout>
                <c:manualLayout>
                  <c:x val="-3.3191640274207089E-2"/>
                  <c:y val="2.9245349355725214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00-47EF-93B4-FEB96F75E13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PowerPoint]figure incidence'!$M$18:$AQ$18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'[Chart in Microsoft PowerPoint]figure incidence'!$M$20:$AQ$20</c:f>
              <c:numCache>
                <c:formatCode>General</c:formatCode>
                <c:ptCount val="31"/>
                <c:pt idx="10" formatCode="0.000">
                  <c:v>51000</c:v>
                </c:pt>
                <c:pt idx="14">
                  <c:v>46000</c:v>
                </c:pt>
                <c:pt idx="18">
                  <c:v>41000</c:v>
                </c:pt>
                <c:pt idx="19" formatCode="0.00">
                  <c:v>26000</c:v>
                </c:pt>
                <c:pt idx="20">
                  <c:v>10200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56D-416F-AD16-382FF53BE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6676079"/>
        <c:axId val="1923689071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'[Chart in Microsoft PowerPoint]figure incidence'!$B$22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bg1"/>
                    </a:solidFill>
                    <a:round/>
                  </a:ln>
                  <a:effectLst/>
                </c:spPr>
                <c:marker>
                  <c:symbol val="circle"/>
                  <c:size val="9"/>
                  <c:spPr>
                    <a:solidFill>
                      <a:schemeClr val="tx2">
                        <a:lumMod val="60000"/>
                        <a:lumOff val="40000"/>
                      </a:schemeClr>
                    </a:solidFill>
                    <a:ln w="19050">
                      <a:solidFill>
                        <a:schemeClr val="bg1"/>
                      </a:solidFill>
                    </a:ln>
                    <a:effectLst/>
                  </c:spPr>
                </c:marker>
                <c:dLbls>
                  <c:dLbl>
                    <c:idx val="25"/>
                    <c:layout>
                      <c:manualLayout>
                        <c:x val="-5.0860722348724227E-2"/>
                        <c:y val="3.7037037037037035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3-256D-416F-AD16-382FF53BE228}"/>
                      </c:ext>
                    </c:extLst>
                  </c:dLbl>
                  <c:dLbl>
                    <c:idx val="35"/>
                    <c:layout>
                      <c:manualLayout>
                        <c:x val="-1.8738160865319417E-2"/>
                        <c:y val="-3.7037037037037035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000" b="1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4-256D-416F-AD16-382FF53BE22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'[Chart in Microsoft PowerPoint]figure incidence'!$M$18:$AQ$18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'[Chart in Microsoft PowerPoint]figure incidence'!$M$22:$AQ$22</c15:sqref>
                        </c15:formulaRef>
                      </c:ext>
                    </c:extLst>
                    <c:numCache>
                      <c:formatCode>General</c:formatCode>
                      <c:ptCount val="31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256D-416F-AD16-382FF53BE228}"/>
                  </c:ext>
                </c:extLst>
              </c15:ser>
            </c15:filteredLineSeries>
          </c:ext>
        </c:extLst>
      </c:lineChart>
      <c:catAx>
        <c:axId val="1756676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689071"/>
        <c:crosses val="autoZero"/>
        <c:auto val="1"/>
        <c:lblAlgn val="ctr"/>
        <c:lblOffset val="100"/>
        <c:noMultiLvlLbl val="0"/>
      </c:catAx>
      <c:valAx>
        <c:axId val="192368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200" b="1" dirty="0" err="1"/>
                  <a:t>Number</a:t>
                </a:r>
                <a:r>
                  <a:rPr lang="es-ES" sz="1200" b="1" baseline="0" dirty="0"/>
                  <a:t> of AIDS-</a:t>
                </a:r>
                <a:r>
                  <a:rPr lang="es-ES" sz="1200" b="1" baseline="0" dirty="0" err="1"/>
                  <a:t>related</a:t>
                </a:r>
                <a:r>
                  <a:rPr lang="es-ES" sz="1200" b="1" baseline="0" dirty="0"/>
                  <a:t> </a:t>
                </a:r>
                <a:r>
                  <a:rPr lang="es-ES" sz="1200" b="1" baseline="0" dirty="0" err="1"/>
                  <a:t>Deaths</a:t>
                </a:r>
                <a:r>
                  <a:rPr lang="es-ES" sz="1200" b="1" dirty="0"/>
                  <a:t>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676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Sheet1!$A$5</c:f>
              <c:strCache>
                <c:ptCount val="1"/>
                <c:pt idx="0">
                  <c:v>Total number receiving ART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Sheet1!$B$5:$Y$5</c:f>
              <c:numCache>
                <c:formatCode>General</c:formatCode>
                <c:ptCount val="24"/>
                <c:pt idx="5" formatCode="_(* #,##0_);_(* \(#,##0\);_(* &quot;-&quot;??_);_(@_)">
                  <c:v>122000</c:v>
                </c:pt>
                <c:pt idx="6" formatCode="_(* #,##0.00_);_(* \(#,##0.00\);_(* &quot;-&quot;??_);_(@_)">
                  <c:v>154000</c:v>
                </c:pt>
                <c:pt idx="7" formatCode="_(* #,##0.00_);_(* \(#,##0.00\);_(* &quot;-&quot;??_);_(@_)">
                  <c:v>182000</c:v>
                </c:pt>
                <c:pt idx="8" formatCode="_(* #,##0.00_);_(* \(#,##0.00\);_(* &quot;-&quot;??_);_(@_)">
                  <c:v>220000</c:v>
                </c:pt>
                <c:pt idx="9" formatCode="_(* #,##0.00_);_(* \(#,##0.00\);_(* &quot;-&quot;??_);_(@_)">
                  <c:v>253000</c:v>
                </c:pt>
                <c:pt idx="10" formatCode="_(* #,##0.00_);_(* \(#,##0.00\);_(* &quot;-&quot;??_);_(@_)">
                  <c:v>298000</c:v>
                </c:pt>
                <c:pt idx="11" formatCode="_(* #,##0.00_);_(* \(#,##0.00\);_(* &quot;-&quot;??_);_(@_)">
                  <c:v>341000</c:v>
                </c:pt>
                <c:pt idx="12" formatCode="_(* #,##0.00_);_(* \(#,##0.00\);_(* &quot;-&quot;??_);_(@_)">
                  <c:v>386000</c:v>
                </c:pt>
                <c:pt idx="13" formatCode="_(* #,##0.00_);_(* \(#,##0.00\);_(* &quot;-&quot;??_);_(@_)">
                  <c:v>434000</c:v>
                </c:pt>
                <c:pt idx="14" formatCode="_(* #,##0.00_);_(* \(#,##0.00\);_(* &quot;-&quot;??_);_(@_)">
                  <c:v>497000</c:v>
                </c:pt>
                <c:pt idx="15" formatCode="_(* #,##0.00_);_(* \(#,##0.00\);_(* &quot;-&quot;??_);_(@_)">
                  <c:v>574000</c:v>
                </c:pt>
                <c:pt idx="16" formatCode="_(* #,##0.00_);_(* \(#,##0.00\);_(* &quot;-&quot;??_);_(@_)">
                  <c:v>643000</c:v>
                </c:pt>
                <c:pt idx="17" formatCode="_(* #,##0.00_);_(* \(#,##0.00\);_(* &quot;-&quot;??_);_(@_)">
                  <c:v>732000</c:v>
                </c:pt>
                <c:pt idx="18" formatCode="_(* #,##0.00_);_(* \(#,##0.00\);_(* &quot;-&quot;??_);_(@_)">
                  <c:v>819000</c:v>
                </c:pt>
                <c:pt idx="19" formatCode="_(* #,##0.00_);_(* \(#,##0.00\);_(* &quot;-&quot;??_);_(@_)">
                  <c:v>923000</c:v>
                </c:pt>
                <c:pt idx="20" formatCode="_(* #,##0.00_);_(* \(#,##0.00\);_(* &quot;-&quot;??_);_(@_)">
                  <c:v>1060000</c:v>
                </c:pt>
                <c:pt idx="21" formatCode="_(* #,##0.00_);_(* \(#,##0.00\);_(* &quot;-&quot;??_);_(@_)">
                  <c:v>1169000</c:v>
                </c:pt>
                <c:pt idx="22" formatCode="_(* #,##0.00_);_(* \(#,##0.00\);_(* &quot;-&quot;??_);_(@_)">
                  <c:v>1267000</c:v>
                </c:pt>
                <c:pt idx="23" formatCode="_(* #,##0.00_);_(* \(#,##0.00\);_(* &quot;-&quot;??_);_(@_)">
                  <c:v>1399000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1-454F-92AA-4E8C4FB05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9003280"/>
        <c:axId val="996016720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New HIV infections Male+Female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Sheet1!$B$1:$Y$1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Sheet1!$B$2:$Y$2</c:f>
              <c:numCache>
                <c:formatCode>_(* #,##0_);_(* \(#,##0\);_(* "-"??_);_(@_)</c:formatCode>
                <c:ptCount val="24"/>
                <c:pt idx="0">
                  <c:v>150000</c:v>
                </c:pt>
                <c:pt idx="1">
                  <c:v>150000</c:v>
                </c:pt>
                <c:pt idx="2">
                  <c:v>150000</c:v>
                </c:pt>
                <c:pt idx="3">
                  <c:v>150000</c:v>
                </c:pt>
                <c:pt idx="4">
                  <c:v>140000</c:v>
                </c:pt>
                <c:pt idx="5">
                  <c:v>140000</c:v>
                </c:pt>
                <c:pt idx="6" formatCode="_(* #,##0.00_);_(* \(#,##0.00\);_(* &quot;-&quot;??_);_(@_)">
                  <c:v>140000</c:v>
                </c:pt>
                <c:pt idx="7" formatCode="_(* #,##0.00_);_(* \(#,##0.00\);_(* &quot;-&quot;??_);_(@_)">
                  <c:v>130000</c:v>
                </c:pt>
                <c:pt idx="8" formatCode="_(* #,##0.00_);_(* \(#,##0.00\);_(* &quot;-&quot;??_);_(@_)">
                  <c:v>130000</c:v>
                </c:pt>
                <c:pt idx="9" formatCode="_(* #,##0.00_);_(* \(#,##0.00\);_(* &quot;-&quot;??_);_(@_)">
                  <c:v>120000</c:v>
                </c:pt>
                <c:pt idx="10" formatCode="_(* #,##0.00_);_(* \(#,##0.00\);_(* &quot;-&quot;??_);_(@_)">
                  <c:v>120000</c:v>
                </c:pt>
                <c:pt idx="11" formatCode="_(* #,##0.00_);_(* \(#,##0.00\);_(* &quot;-&quot;??_);_(@_)">
                  <c:v>120000</c:v>
                </c:pt>
                <c:pt idx="12" formatCode="_(* #,##0.00_);_(* \(#,##0.00\);_(* &quot;-&quot;??_);_(@_)">
                  <c:v>120000</c:v>
                </c:pt>
                <c:pt idx="13" formatCode="_(* #,##0.00_);_(* \(#,##0.00\);_(* &quot;-&quot;??_);_(@_)">
                  <c:v>110000</c:v>
                </c:pt>
                <c:pt idx="14" formatCode="_(* #,##0.00_);_(* \(#,##0.00\);_(* &quot;-&quot;??_);_(@_)">
                  <c:v>110000</c:v>
                </c:pt>
                <c:pt idx="15" formatCode="_(* #,##0.00_);_(* \(#,##0.00\);_(* &quot;-&quot;??_);_(@_)">
                  <c:v>120000</c:v>
                </c:pt>
                <c:pt idx="16" formatCode="_(* #,##0.00_);_(* \(#,##0.00\);_(* &quot;-&quot;??_);_(@_)">
                  <c:v>120000</c:v>
                </c:pt>
                <c:pt idx="17" formatCode="_(* #,##0.00_);_(* \(#,##0.00\);_(* &quot;-&quot;??_);_(@_)">
                  <c:v>120000</c:v>
                </c:pt>
                <c:pt idx="18" formatCode="_(* #,##0.00_);_(* \(#,##0.00\);_(* &quot;-&quot;??_);_(@_)">
                  <c:v>120000</c:v>
                </c:pt>
                <c:pt idx="19" formatCode="_(* #,##0.00_);_(* \(#,##0.00\);_(* &quot;-&quot;??_);_(@_)">
                  <c:v>120000</c:v>
                </c:pt>
                <c:pt idx="20" formatCode="_(* #,##0.00_);_(* \(#,##0.00\);_(* &quot;-&quot;??_);_(@_)">
                  <c:v>120000</c:v>
                </c:pt>
                <c:pt idx="21" formatCode="_(* #,##0.00_);_(* \(#,##0.00\);_(* &quot;-&quot;??_);_(@_)">
                  <c:v>120000</c:v>
                </c:pt>
                <c:pt idx="22" formatCode="_(* #,##0.00_);_(* \(#,##0.00\);_(* &quot;-&quot;??_);_(@_)">
                  <c:v>120000</c:v>
                </c:pt>
                <c:pt idx="23" formatCode="_(* #,##0.00_);_(* \(#,##0.00\);_(* &quot;-&quot;??_);_(@_)">
                  <c:v>120000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71-454F-92AA-4E8C4FB05A3F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AIDS deaths Male+Female</c:v>
                </c:pt>
              </c:strCache>
            </c:strRef>
          </c:tx>
          <c:spPr>
            <a:ln w="28575" cap="rnd">
              <a:solidFill>
                <a:srgbClr val="FF671B"/>
              </a:solidFill>
              <a:round/>
            </a:ln>
            <a:effectLst/>
          </c:spPr>
          <c:marker>
            <c:symbol val="none"/>
          </c:marker>
          <c:cat>
            <c:numRef>
              <c:f>Sheet1!$B$1:$Y$1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Sheet1!$B$6:$Y$6</c:f>
              <c:numCache>
                <c:formatCode>_(* #,##0_);_(* \(#,##0\);_(* "-"??_);_(@_)</c:formatCode>
                <c:ptCount val="24"/>
                <c:pt idx="0">
                  <c:v>55000</c:v>
                </c:pt>
                <c:pt idx="1">
                  <c:v>63000</c:v>
                </c:pt>
                <c:pt idx="2">
                  <c:v>60000</c:v>
                </c:pt>
                <c:pt idx="3">
                  <c:v>60000</c:v>
                </c:pt>
                <c:pt idx="4">
                  <c:v>63000</c:v>
                </c:pt>
                <c:pt idx="5">
                  <c:v>67000</c:v>
                </c:pt>
                <c:pt idx="6" formatCode="_(* #,##0.00_);_(* \(#,##0.00\);_(* &quot;-&quot;??_);_(@_)">
                  <c:v>68000</c:v>
                </c:pt>
                <c:pt idx="7" formatCode="_(* #,##0.00_);_(* \(#,##0.00\);_(* &quot;-&quot;??_);_(@_)">
                  <c:v>69000</c:v>
                </c:pt>
                <c:pt idx="8" formatCode="_(* #,##0.00_);_(* \(#,##0.00\);_(* &quot;-&quot;??_);_(@_)">
                  <c:v>69000</c:v>
                </c:pt>
                <c:pt idx="9" formatCode="_(* #,##0.00_);_(* \(#,##0.00\);_(* &quot;-&quot;??_);_(@_)">
                  <c:v>68000</c:v>
                </c:pt>
                <c:pt idx="10" formatCode="_(* #,##0.00_);_(* \(#,##0.00\);_(* &quot;-&quot;??_);_(@_)">
                  <c:v>68000</c:v>
                </c:pt>
                <c:pt idx="11" formatCode="_(* #,##0.00_);_(* \(#,##0.00\);_(* &quot;-&quot;??_);_(@_)">
                  <c:v>65000</c:v>
                </c:pt>
                <c:pt idx="12" formatCode="_(* #,##0.00_);_(* \(#,##0.00\);_(* &quot;-&quot;??_);_(@_)">
                  <c:v>58000</c:v>
                </c:pt>
                <c:pt idx="13" formatCode="_(* #,##0.00_);_(* \(#,##0.00\);_(* &quot;-&quot;??_);_(@_)">
                  <c:v>55000</c:v>
                </c:pt>
                <c:pt idx="14" formatCode="_(* #,##0.00_);_(* \(#,##0.00\);_(* &quot;-&quot;??_);_(@_)">
                  <c:v>53000</c:v>
                </c:pt>
                <c:pt idx="15" formatCode="_(* #,##0.00_);_(* \(#,##0.00\);_(* &quot;-&quot;??_);_(@_)">
                  <c:v>51000</c:v>
                </c:pt>
                <c:pt idx="16" formatCode="_(* #,##0.00_);_(* \(#,##0.00\);_(* &quot;-&quot;??_);_(@_)">
                  <c:v>49000</c:v>
                </c:pt>
                <c:pt idx="17" formatCode="_(* #,##0.00_);_(* \(#,##0.00\);_(* &quot;-&quot;??_);_(@_)">
                  <c:v>48000</c:v>
                </c:pt>
                <c:pt idx="18" formatCode="_(* #,##0.00_);_(* \(#,##0.00\);_(* &quot;-&quot;??_);_(@_)">
                  <c:v>47000</c:v>
                </c:pt>
                <c:pt idx="19" formatCode="_(* #,##0.00_);_(* \(#,##0.00\);_(* &quot;-&quot;??_);_(@_)">
                  <c:v>46000</c:v>
                </c:pt>
                <c:pt idx="20" formatCode="_(* #,##0.00_);_(* \(#,##0.00\);_(* &quot;-&quot;??_);_(@_)">
                  <c:v>46000</c:v>
                </c:pt>
                <c:pt idx="21" formatCode="_(* #,##0.00_);_(* \(#,##0.00\);_(* &quot;-&quot;??_);_(@_)">
                  <c:v>43000</c:v>
                </c:pt>
                <c:pt idx="22" formatCode="_(* #,##0.00_);_(* \(#,##0.00\);_(* &quot;-&quot;??_);_(@_)">
                  <c:v>41000</c:v>
                </c:pt>
                <c:pt idx="23" formatCode="_(* #,##0.00_);_(* \(#,##0.00\);_(* &quot;-&quot;??_);_(@_)">
                  <c:v>41000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71-454F-92AA-4E8C4FB05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620032"/>
        <c:axId val="986993408"/>
      </c:lineChart>
      <c:catAx>
        <c:axId val="55362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993408"/>
        <c:crosses val="autoZero"/>
        <c:auto val="1"/>
        <c:lblAlgn val="ctr"/>
        <c:lblOffset val="100"/>
        <c:noMultiLvlLbl val="0"/>
      </c:catAx>
      <c:valAx>
        <c:axId val="98699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100" b="1"/>
                  <a:t>Estimated</a:t>
                </a:r>
                <a:r>
                  <a:rPr lang="es-ES" sz="1100" b="1" baseline="0"/>
                  <a:t> new HIV infectins and deaths</a:t>
                </a:r>
                <a:endParaRPr lang="es-ES" sz="11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620032"/>
        <c:crosses val="autoZero"/>
        <c:crossBetween val="between"/>
      </c:valAx>
      <c:valAx>
        <c:axId val="9960167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100" b="1"/>
                  <a:t>persons</a:t>
                </a:r>
                <a:r>
                  <a:rPr lang="es-ES" sz="1100" b="1" baseline="0"/>
                  <a:t> receiving ART</a:t>
                </a:r>
                <a:endParaRPr lang="es-ES" sz="11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003280"/>
        <c:crosses val="max"/>
        <c:crossBetween val="between"/>
      </c:valAx>
      <c:catAx>
        <c:axId val="979003280"/>
        <c:scaling>
          <c:orientation val="minMax"/>
        </c:scaling>
        <c:delete val="1"/>
        <c:axPos val="b"/>
        <c:majorTickMark val="out"/>
        <c:minorTickMark val="none"/>
        <c:tickLblPos val="nextTo"/>
        <c:crossAx val="996016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es-ES" sz="1800" b="1">
                <a:solidFill>
                  <a:srgbClr val="00B0F0"/>
                </a:solidFill>
              </a:rPr>
              <a:t>The Caribbean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B0F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61313305892689"/>
          <c:y val="0.1517831291338135"/>
          <c:w val="0.87573733113141705"/>
          <c:h val="0.67002992290121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 inf deaths'!$A$3</c:f>
              <c:strCache>
                <c:ptCount val="1"/>
                <c:pt idx="0">
                  <c:v>AIDS deaths Male+Female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41-4265-8FA9-E2A273DEA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inf deaths'!$B$2:$P$2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'new inf deaths'!$B$3:$P$3</c:f>
              <c:numCache>
                <c:formatCode>#,##0</c:formatCode>
                <c:ptCount val="15"/>
                <c:pt idx="0">
                  <c:v>22000</c:v>
                </c:pt>
                <c:pt idx="1">
                  <c:v>21000</c:v>
                </c:pt>
                <c:pt idx="2">
                  <c:v>18000</c:v>
                </c:pt>
                <c:pt idx="3">
                  <c:v>16000</c:v>
                </c:pt>
                <c:pt idx="4">
                  <c:v>13000</c:v>
                </c:pt>
                <c:pt idx="5">
                  <c:v>12000</c:v>
                </c:pt>
                <c:pt idx="6">
                  <c:v>11000</c:v>
                </c:pt>
                <c:pt idx="7">
                  <c:v>11000</c:v>
                </c:pt>
                <c:pt idx="8">
                  <c:v>11000</c:v>
                </c:pt>
                <c:pt idx="9">
                  <c:v>10000</c:v>
                </c:pt>
                <c:pt idx="10">
                  <c:v>9300</c:v>
                </c:pt>
                <c:pt idx="11">
                  <c:v>8700</c:v>
                </c:pt>
                <c:pt idx="12">
                  <c:v>8200</c:v>
                </c:pt>
                <c:pt idx="13">
                  <c:v>7400</c:v>
                </c:pt>
                <c:pt idx="14">
                  <c:v>6700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A-48BE-96C4-80C8FD847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58204815"/>
        <c:axId val="1932340319"/>
      </c:barChart>
      <c:lineChart>
        <c:grouping val="standard"/>
        <c:varyColors val="0"/>
        <c:ser>
          <c:idx val="1"/>
          <c:order val="1"/>
          <c:tx>
            <c:strRef>
              <c:f>'new inf deaths'!$A$4</c:f>
              <c:strCache>
                <c:ptCount val="1"/>
                <c:pt idx="0">
                  <c:v>New HIV infections Male+Female</c:v>
                </c:pt>
              </c:strCache>
            </c:strRef>
          </c:tx>
          <c:spPr>
            <a:ln w="28575" cap="rnd">
              <a:solidFill>
                <a:srgbClr val="FF671B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3.1740660920921343E-2"/>
                  <c:y val="-4.6594974407924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41-4265-8FA9-E2A273DEA4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inf deaths'!$B$2:$P$2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'new inf deaths'!$B$4:$P$4</c:f>
              <c:numCache>
                <c:formatCode>#,##0</c:formatCode>
                <c:ptCount val="15"/>
                <c:pt idx="0">
                  <c:v>22000</c:v>
                </c:pt>
                <c:pt idx="1">
                  <c:v>22000</c:v>
                </c:pt>
                <c:pt idx="2">
                  <c:v>20000</c:v>
                </c:pt>
                <c:pt idx="3">
                  <c:v>19000</c:v>
                </c:pt>
                <c:pt idx="4">
                  <c:v>19000</c:v>
                </c:pt>
                <c:pt idx="5">
                  <c:v>19000</c:v>
                </c:pt>
                <c:pt idx="6">
                  <c:v>19000</c:v>
                </c:pt>
                <c:pt idx="7">
                  <c:v>18000</c:v>
                </c:pt>
                <c:pt idx="8">
                  <c:v>18000</c:v>
                </c:pt>
                <c:pt idx="9">
                  <c:v>18000</c:v>
                </c:pt>
                <c:pt idx="10">
                  <c:v>17000</c:v>
                </c:pt>
                <c:pt idx="11">
                  <c:v>17000</c:v>
                </c:pt>
                <c:pt idx="12">
                  <c:v>17000</c:v>
                </c:pt>
                <c:pt idx="13">
                  <c:v>16000</c:v>
                </c:pt>
                <c:pt idx="14">
                  <c:v>16000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EA-48BE-96C4-80C8FD8470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204815"/>
        <c:axId val="1932340319"/>
      </c:lineChart>
      <c:catAx>
        <c:axId val="175820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340319"/>
        <c:crosses val="autoZero"/>
        <c:auto val="1"/>
        <c:lblAlgn val="ctr"/>
        <c:lblOffset val="100"/>
        <c:noMultiLvlLbl val="0"/>
      </c:catAx>
      <c:valAx>
        <c:axId val="1932340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204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es-ES" sz="1800" b="1" dirty="0" err="1">
                <a:solidFill>
                  <a:srgbClr val="00B0F0"/>
                </a:solidFill>
              </a:rPr>
              <a:t>Latin</a:t>
            </a:r>
            <a:r>
              <a:rPr lang="es-ES" sz="1800" b="1" dirty="0">
                <a:solidFill>
                  <a:srgbClr val="00B0F0"/>
                </a:solidFill>
              </a:rPr>
              <a:t> </a:t>
            </a:r>
            <a:r>
              <a:rPr lang="es-ES" sz="1800" b="1" dirty="0" err="1">
                <a:solidFill>
                  <a:srgbClr val="00B0F0"/>
                </a:solidFill>
              </a:rPr>
              <a:t>America</a:t>
            </a:r>
            <a:r>
              <a:rPr lang="es-ES" sz="1800" b="1" dirty="0">
                <a:solidFill>
                  <a:srgbClr val="00B0F0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00B0F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inf deaths'!$A$3</c:f>
              <c:strCache>
                <c:ptCount val="1"/>
                <c:pt idx="0">
                  <c:v>AIDS deaths Male+Female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48-4854-92E7-1ABD41DFFC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inf deaths'!$B$2:$P$2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'new inf deaths'!$Q$3:$AE$3</c:f>
              <c:numCache>
                <c:formatCode>#,##0</c:formatCode>
                <c:ptCount val="15"/>
                <c:pt idx="0">
                  <c:v>46000</c:v>
                </c:pt>
                <c:pt idx="1">
                  <c:v>47000</c:v>
                </c:pt>
                <c:pt idx="2">
                  <c:v>47000</c:v>
                </c:pt>
                <c:pt idx="3">
                  <c:v>43000</c:v>
                </c:pt>
                <c:pt idx="4">
                  <c:v>41000</c:v>
                </c:pt>
                <c:pt idx="5">
                  <c:v>41000</c:v>
                </c:pt>
                <c:pt idx="6">
                  <c:v>40000</c:v>
                </c:pt>
                <c:pt idx="7">
                  <c:v>39000</c:v>
                </c:pt>
                <c:pt idx="8">
                  <c:v>37000</c:v>
                </c:pt>
                <c:pt idx="9">
                  <c:v>37000</c:v>
                </c:pt>
                <c:pt idx="10">
                  <c:v>37000</c:v>
                </c:pt>
                <c:pt idx="11">
                  <c:v>37000</c:v>
                </c:pt>
                <c:pt idx="12">
                  <c:v>35000</c:v>
                </c:pt>
                <c:pt idx="13">
                  <c:v>34000</c:v>
                </c:pt>
                <c:pt idx="14">
                  <c:v>35000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8-4FA6-BC30-6CAC063CE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58204815"/>
        <c:axId val="1932340319"/>
      </c:barChart>
      <c:lineChart>
        <c:grouping val="standard"/>
        <c:varyColors val="0"/>
        <c:ser>
          <c:idx val="1"/>
          <c:order val="1"/>
          <c:tx>
            <c:strRef>
              <c:f>'new inf deaths'!$A$4</c:f>
              <c:strCache>
                <c:ptCount val="1"/>
                <c:pt idx="0">
                  <c:v>New HIV infections Male+Female</c:v>
                </c:pt>
              </c:strCache>
            </c:strRef>
          </c:tx>
          <c:spPr>
            <a:ln w="28575" cap="rnd">
              <a:solidFill>
                <a:srgbClr val="FF671B"/>
              </a:solidFill>
              <a:round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7.3247679048280027E-3"/>
                  <c:y val="-5.4360803475911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48-4854-92E7-1ABD41DFFC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'new inf deaths'!$B$2:$P$2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'new inf deaths'!$Q$4:$AE$4</c:f>
              <c:numCache>
                <c:formatCode>#,##0</c:formatCode>
                <c:ptCount val="15"/>
                <c:pt idx="0">
                  <c:v>97000</c:v>
                </c:pt>
                <c:pt idx="1">
                  <c:v>97000</c:v>
                </c:pt>
                <c:pt idx="2">
                  <c:v>97000</c:v>
                </c:pt>
                <c:pt idx="3">
                  <c:v>96000</c:v>
                </c:pt>
                <c:pt idx="4">
                  <c:v>96000</c:v>
                </c:pt>
                <c:pt idx="5">
                  <c:v>96000</c:v>
                </c:pt>
                <c:pt idx="6">
                  <c:v>97000</c:v>
                </c:pt>
                <c:pt idx="7">
                  <c:v>98000</c:v>
                </c:pt>
                <c:pt idx="8">
                  <c:v>98000</c:v>
                </c:pt>
                <c:pt idx="9">
                  <c:v>99000</c:v>
                </c:pt>
                <c:pt idx="10">
                  <c:v>100000</c:v>
                </c:pt>
                <c:pt idx="11">
                  <c:v>100000</c:v>
                </c:pt>
                <c:pt idx="12">
                  <c:v>100000</c:v>
                </c:pt>
                <c:pt idx="13">
                  <c:v>100000</c:v>
                </c:pt>
                <c:pt idx="14">
                  <c:v>100000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B8-4FA6-BC30-6CAC063CE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204815"/>
        <c:axId val="1932340319"/>
      </c:lineChart>
      <c:catAx>
        <c:axId val="175820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340319"/>
        <c:crosses val="autoZero"/>
        <c:auto val="1"/>
        <c:lblAlgn val="ctr"/>
        <c:lblOffset val="100"/>
        <c:noMultiLvlLbl val="0"/>
      </c:catAx>
      <c:valAx>
        <c:axId val="1932340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204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v>Latin America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41-4B2A-A668-F1AC1B7887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41-4B2A-A668-F1AC1B7887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41-4B2A-A668-F1AC1B7887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41-4B2A-A668-F1AC1B7887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741-4B2A-A668-F1AC1B7887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741-4B2A-A668-F1AC1B788719}"/>
              </c:ext>
            </c:extLst>
          </c:dPt>
          <c:cat>
            <c:strRef>
              <c:f>Sheet1!$B$5:$B$10</c:f>
              <c:strCache>
                <c:ptCount val="6"/>
                <c:pt idx="0">
                  <c:v>Gay men and other men who have sex with men</c:v>
                </c:pt>
                <c:pt idx="1">
                  <c:v>Transgender women</c:v>
                </c:pt>
                <c:pt idx="2">
                  <c:v>Clients of sex workers and sex partners of other key populations</c:v>
                </c:pt>
                <c:pt idx="3">
                  <c:v>Remaining population</c:v>
                </c:pt>
                <c:pt idx="4">
                  <c:v>Sex workers</c:v>
                </c:pt>
                <c:pt idx="5">
                  <c:v>People who inject drugs</c:v>
                </c:pt>
              </c:strCache>
            </c:strRef>
          </c:cat>
          <c:val>
            <c:numRef>
              <c:f>Sheet1!$C$5:$C$10</c:f>
              <c:numCache>
                <c:formatCode>General</c:formatCode>
                <c:ptCount val="6"/>
                <c:pt idx="0">
                  <c:v>40</c:v>
                </c:pt>
                <c:pt idx="1">
                  <c:v>4</c:v>
                </c:pt>
                <c:pt idx="2">
                  <c:v>15</c:v>
                </c:pt>
                <c:pt idx="3">
                  <c:v>35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741-4B2A-A668-F1AC1B788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v>The Caribbean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80-46AF-88CD-3AF50ED927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80-46AF-88CD-3AF50ED927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80-46AF-88CD-3AF50ED927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80-46AF-88CD-3AF50ED927C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80-46AF-88CD-3AF50ED927C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80-46AF-88CD-3AF50ED927C3}"/>
              </c:ext>
            </c:extLst>
          </c:dPt>
          <c:cat>
            <c:strRef>
              <c:f>Sheet1!$B$5:$B$10</c:f>
              <c:strCache>
                <c:ptCount val="6"/>
                <c:pt idx="0">
                  <c:v>Gay men and other men who have sex with men</c:v>
                </c:pt>
                <c:pt idx="1">
                  <c:v>Transgender women</c:v>
                </c:pt>
                <c:pt idx="2">
                  <c:v>Clients of sex workers and sex partners of other key populations</c:v>
                </c:pt>
                <c:pt idx="3">
                  <c:v>Remaining population</c:v>
                </c:pt>
                <c:pt idx="4">
                  <c:v>Sex workers</c:v>
                </c:pt>
                <c:pt idx="5">
                  <c:v>People who inject drugs</c:v>
                </c:pt>
              </c:strCache>
            </c:strRef>
          </c:cat>
          <c:val>
            <c:numRef>
              <c:f>Sheet1!$D$5:$D$10</c:f>
              <c:numCache>
                <c:formatCode>General</c:formatCode>
                <c:ptCount val="6"/>
                <c:pt idx="0">
                  <c:v>22</c:v>
                </c:pt>
                <c:pt idx="1">
                  <c:v>5</c:v>
                </c:pt>
                <c:pt idx="2">
                  <c:v>12</c:v>
                </c:pt>
                <c:pt idx="3">
                  <c:v>53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80-46AF-88CD-3AF50ED92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Sheet1!$M$22</c:f>
              <c:strCache>
                <c:ptCount val="1"/>
                <c:pt idx="0">
                  <c:v>Persons living with HIV</c:v>
                </c:pt>
              </c:strCache>
            </c:strRef>
          </c:tx>
          <c:spPr>
            <a:solidFill>
              <a:srgbClr val="FFB7B7"/>
            </a:solidFill>
            <a:ln>
              <a:noFill/>
            </a:ln>
            <a:effectLst/>
          </c:spPr>
          <c:invertIfNegative val="0"/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8A-41E2-A38A-85CF021704DE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60-474F-811C-1684640484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Sheet1!$O$3:$O$21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Sheet1!$P$22:$P$40</c:f>
              <c:numCache>
                <c:formatCode>#,##0</c:formatCode>
                <c:ptCount val="19"/>
                <c:pt idx="0">
                  <c:v>1300000</c:v>
                </c:pt>
                <c:pt idx="1">
                  <c:v>1400000</c:v>
                </c:pt>
                <c:pt idx="2">
                  <c:v>1400000</c:v>
                </c:pt>
                <c:pt idx="3">
                  <c:v>1500000</c:v>
                </c:pt>
                <c:pt idx="4">
                  <c:v>1500000</c:v>
                </c:pt>
                <c:pt idx="5">
                  <c:v>1600000</c:v>
                </c:pt>
                <c:pt idx="6">
                  <c:v>1600000</c:v>
                </c:pt>
                <c:pt idx="7">
                  <c:v>1700000</c:v>
                </c:pt>
                <c:pt idx="8">
                  <c:v>1700000</c:v>
                </c:pt>
                <c:pt idx="9">
                  <c:v>1800000</c:v>
                </c:pt>
                <c:pt idx="10">
                  <c:v>1800000</c:v>
                </c:pt>
                <c:pt idx="11">
                  <c:v>1900000</c:v>
                </c:pt>
                <c:pt idx="12">
                  <c:v>1900000</c:v>
                </c:pt>
                <c:pt idx="13">
                  <c:v>2000000</c:v>
                </c:pt>
                <c:pt idx="14">
                  <c:v>2000000</c:v>
                </c:pt>
                <c:pt idx="15">
                  <c:v>2100000</c:v>
                </c:pt>
                <c:pt idx="16">
                  <c:v>2200000</c:v>
                </c:pt>
                <c:pt idx="17">
                  <c:v>2200000</c:v>
                </c:pt>
                <c:pt idx="18">
                  <c:v>2300000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60-474F-811C-1684640484CF}"/>
            </c:ext>
          </c:extLst>
        </c:ser>
        <c:ser>
          <c:idx val="0"/>
          <c:order val="1"/>
          <c:tx>
            <c:strRef>
              <c:f>Sheet1!$M$3</c:f>
              <c:strCache>
                <c:ptCount val="1"/>
                <c:pt idx="0">
                  <c:v>Persons receiving ART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8A-41E2-A38A-85CF021704DE}"/>
                </c:ext>
              </c:extLst>
            </c:dLbl>
            <c:dLbl>
              <c:idx val="18"/>
              <c:layout>
                <c:manualLayout>
                  <c:x val="4.9730851346164217E-3"/>
                  <c:y val="1.78022855058148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60-474F-811C-1684640484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Sheet1!$O$3:$O$21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Sheet1!$P$3:$P$21</c:f>
              <c:numCache>
                <c:formatCode>#,##0</c:formatCode>
                <c:ptCount val="19"/>
                <c:pt idx="0">
                  <c:v>122000</c:v>
                </c:pt>
                <c:pt idx="1">
                  <c:v>154000</c:v>
                </c:pt>
                <c:pt idx="2">
                  <c:v>182000</c:v>
                </c:pt>
                <c:pt idx="3">
                  <c:v>220000</c:v>
                </c:pt>
                <c:pt idx="4">
                  <c:v>253000</c:v>
                </c:pt>
                <c:pt idx="5">
                  <c:v>298000</c:v>
                </c:pt>
                <c:pt idx="6">
                  <c:v>341000</c:v>
                </c:pt>
                <c:pt idx="7">
                  <c:v>386000</c:v>
                </c:pt>
                <c:pt idx="8">
                  <c:v>434000</c:v>
                </c:pt>
                <c:pt idx="9">
                  <c:v>497000</c:v>
                </c:pt>
                <c:pt idx="10">
                  <c:v>574000</c:v>
                </c:pt>
                <c:pt idx="11">
                  <c:v>643000</c:v>
                </c:pt>
                <c:pt idx="12">
                  <c:v>732000</c:v>
                </c:pt>
                <c:pt idx="13">
                  <c:v>819000</c:v>
                </c:pt>
                <c:pt idx="14">
                  <c:v>923000</c:v>
                </c:pt>
                <c:pt idx="15">
                  <c:v>1060000</c:v>
                </c:pt>
                <c:pt idx="16">
                  <c:v>1169000</c:v>
                </c:pt>
                <c:pt idx="17">
                  <c:v>1267000</c:v>
                </c:pt>
                <c:pt idx="18">
                  <c:v>1399000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60-474F-811C-168464048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48716095"/>
        <c:axId val="534366975"/>
      </c:barChart>
      <c:catAx>
        <c:axId val="84871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366975"/>
        <c:crosses val="autoZero"/>
        <c:auto val="1"/>
        <c:lblAlgn val="ctr"/>
        <c:lblOffset val="100"/>
        <c:noMultiLvlLbl val="0"/>
      </c:catAx>
      <c:valAx>
        <c:axId val="534366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8716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'pmtct CARIBBEAN'!$A$4</c:f>
              <c:strCache>
                <c:ptCount val="1"/>
                <c:pt idx="0">
                  <c:v>PMTCT antiretroviral coverage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'pmtct CARIBBEAN'!$M$1:$U$1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'pmtct CARIBBEAN'!$M$4:$U$4</c:f>
              <c:numCache>
                <c:formatCode>General</c:formatCode>
                <c:ptCount val="9"/>
                <c:pt idx="0">
                  <c:v>47</c:v>
                </c:pt>
                <c:pt idx="1">
                  <c:v>70</c:v>
                </c:pt>
                <c:pt idx="2">
                  <c:v>88</c:v>
                </c:pt>
                <c:pt idx="3">
                  <c:v>90</c:v>
                </c:pt>
                <c:pt idx="4">
                  <c:v>83</c:v>
                </c:pt>
                <c:pt idx="5">
                  <c:v>82</c:v>
                </c:pt>
                <c:pt idx="6">
                  <c:v>79</c:v>
                </c:pt>
                <c:pt idx="7">
                  <c:v>80</c:v>
                </c:pt>
                <c:pt idx="8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C-4E90-86F5-6C8B880A6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986394096"/>
        <c:axId val="1858682128"/>
      </c:barChart>
      <c:lineChart>
        <c:grouping val="standard"/>
        <c:varyColors val="0"/>
        <c:ser>
          <c:idx val="1"/>
          <c:order val="1"/>
          <c:tx>
            <c:strRef>
              <c:f>'pmtct CARIBBEAN'!$A$5</c:f>
              <c:strCache>
                <c:ptCount val="1"/>
                <c:pt idx="0">
                  <c:v>MTCT transmission rate</c:v>
                </c:pt>
              </c:strCache>
            </c:strRef>
          </c:tx>
          <c:spPr>
            <a:ln w="28575" cap="rnd">
              <a:solidFill>
                <a:srgbClr val="FF671B"/>
              </a:solidFill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'pmtct CARIBBEAN'!$M$1:$U$1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'pmtct CARIBBEAN'!$M$5:$U$5</c:f>
              <c:numCache>
                <c:formatCode>General</c:formatCode>
                <c:ptCount val="9"/>
                <c:pt idx="0">
                  <c:v>22.442599999999999</c:v>
                </c:pt>
                <c:pt idx="1">
                  <c:v>18.540400000000002</c:v>
                </c:pt>
                <c:pt idx="2">
                  <c:v>15.747400000000001</c:v>
                </c:pt>
                <c:pt idx="3">
                  <c:v>13.873100000000001</c:v>
                </c:pt>
                <c:pt idx="4">
                  <c:v>14.8337</c:v>
                </c:pt>
                <c:pt idx="5">
                  <c:v>15.0006</c:v>
                </c:pt>
                <c:pt idx="6">
                  <c:v>15.2845</c:v>
                </c:pt>
                <c:pt idx="7">
                  <c:v>14.788500000000001</c:v>
                </c:pt>
                <c:pt idx="8">
                  <c:v>13.5708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DC-4E90-86F5-6C8B880A6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6394096"/>
        <c:axId val="1858682128"/>
      </c:lineChart>
      <c:catAx>
        <c:axId val="98639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682128"/>
        <c:crosses val="autoZero"/>
        <c:auto val="1"/>
        <c:lblAlgn val="ctr"/>
        <c:lblOffset val="100"/>
        <c:noMultiLvlLbl val="0"/>
      </c:catAx>
      <c:valAx>
        <c:axId val="185868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200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639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DD7AE-A0E5-F349-8663-FB0464656A5A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87A74-E8EE-0F44-A122-6C0EFDC6D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9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charset="0"/>
              </a:defRPr>
            </a:lvl1pPr>
          </a:lstStyle>
          <a:p>
            <a:fld id="{2DAC1DA2-2AC8-7346-9E9B-A439814CF93A}" type="datetimeFigureOut">
              <a:rPr lang="en-US" altLang="x-none"/>
              <a:pPr/>
              <a:t>11/25/2019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 Light" charset="0"/>
              </a:defRPr>
            </a:lvl1pPr>
          </a:lstStyle>
          <a:p>
            <a:fld id="{DB485D0E-6511-AB44-B03E-8E3001D6D9D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92181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1pPr>
    <a:lvl2pPr marL="4564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2pPr>
    <a:lvl3pPr marL="9136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3pPr>
    <a:lvl4pPr marL="13708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4pPr>
    <a:lvl5pPr marL="1828007" algn="l" defTabSz="456407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/>
        <a:ea typeface="ＭＳ Ｐゴシック" charset="-128"/>
        <a:cs typeface="+mn-cs"/>
      </a:defRPr>
    </a:lvl5pPr>
    <a:lvl6pPr marL="2285543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United Nations General Assembly adopts the 2016 Political Declaration to end AIDS. </a:t>
            </a:r>
          </a:p>
          <a:p>
            <a:r>
              <a:rPr lang="en-US" dirty="0"/>
              <a:t>Member States commit to end the AIDS epidemic as a public health threat by 2030, a key target for the 2030 Agenda on Sustainable Development, adopted by the UN General Assembly in 2015.</a:t>
            </a:r>
          </a:p>
          <a:p>
            <a:endParaRPr lang="en-US" dirty="0"/>
          </a:p>
          <a:p>
            <a:r>
              <a:rPr lang="en-US" dirty="0"/>
              <a:t>There were </a:t>
            </a:r>
            <a:r>
              <a:rPr lang="en-US" b="1" dirty="0"/>
              <a:t>120,000 new HIV infection estimated in 2018 in Latin America and the Caribbean</a:t>
            </a:r>
            <a:r>
              <a:rPr lang="en-US" dirty="0"/>
              <a:t>.  </a:t>
            </a:r>
            <a:r>
              <a:rPr lang="en-US" b="1" dirty="0"/>
              <a:t>Reaching the 2030 target means less than 13,000 new HIV infections per  year </a:t>
            </a:r>
            <a:r>
              <a:rPr lang="en-US" dirty="0"/>
              <a:t>in 2030.  (for </a:t>
            </a:r>
            <a:r>
              <a:rPr lang="en-US" b="1" dirty="0"/>
              <a:t>2020 </a:t>
            </a:r>
            <a:r>
              <a:rPr lang="en-US" dirty="0"/>
              <a:t>it means </a:t>
            </a:r>
            <a:r>
              <a:rPr lang="en-US" b="1" dirty="0"/>
              <a:t>less than 32,000 </a:t>
            </a:r>
            <a:r>
              <a:rPr lang="en-US" dirty="0"/>
              <a:t>new HIV infections per year)</a:t>
            </a:r>
          </a:p>
          <a:p>
            <a:endParaRPr lang="en-US" dirty="0"/>
          </a:p>
          <a:p>
            <a:r>
              <a:rPr lang="en-US" dirty="0"/>
              <a:t>Ending AIDS requires intensified action in:</a:t>
            </a:r>
          </a:p>
          <a:p>
            <a:pPr marL="228600" indent="-228600">
              <a:buAutoNum type="arabicPeriod"/>
            </a:pPr>
            <a:r>
              <a:rPr lang="en-US" b="1" dirty="0"/>
              <a:t>Testing and treatment</a:t>
            </a:r>
            <a:r>
              <a:rPr lang="en-US" dirty="0"/>
              <a:t>. This incudes “</a:t>
            </a:r>
            <a:r>
              <a:rPr lang="en-US" b="1" dirty="0"/>
              <a:t>Treat all</a:t>
            </a:r>
            <a:r>
              <a:rPr lang="en-US" dirty="0"/>
              <a:t>”, </a:t>
            </a:r>
            <a:r>
              <a:rPr lang="en-US" b="1" dirty="0"/>
              <a:t>optimizing treatment regimens </a:t>
            </a:r>
            <a:r>
              <a:rPr lang="en-US" dirty="0"/>
              <a:t>and viral load monitoring for all patients through integrated people-center health services. </a:t>
            </a:r>
          </a:p>
          <a:p>
            <a:pPr marL="228600" indent="-228600">
              <a:buAutoNum type="arabicPeriod"/>
            </a:pPr>
            <a:r>
              <a:rPr lang="en-US" dirty="0"/>
              <a:t>Full package of evidence-based interventions using a </a:t>
            </a:r>
            <a:r>
              <a:rPr lang="en-US" b="1" dirty="0"/>
              <a:t>combination prevention </a:t>
            </a:r>
            <a:r>
              <a:rPr lang="en-US" dirty="0"/>
              <a:t>approach. </a:t>
            </a:r>
            <a:r>
              <a:rPr lang="en-US" b="1" dirty="0"/>
              <a:t>Including </a:t>
            </a:r>
            <a:r>
              <a:rPr lang="en-US" b="1" dirty="0" err="1"/>
              <a:t>PrEP</a:t>
            </a:r>
            <a:r>
              <a:rPr lang="en-US" b="1" dirty="0"/>
              <a:t> </a:t>
            </a:r>
            <a:r>
              <a:rPr lang="en-US" dirty="0"/>
              <a:t>as an additional option for HIV prevention. </a:t>
            </a:r>
          </a:p>
          <a:p>
            <a:pPr marL="228600" indent="-228600">
              <a:buAutoNum type="arabicPeriod"/>
            </a:pPr>
            <a:r>
              <a:rPr lang="en-US" b="1" dirty="0"/>
              <a:t>Eliminating stigma and discrimination</a:t>
            </a:r>
            <a:r>
              <a:rPr lang="en-US" dirty="0"/>
              <a:t>, including in the health services.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34268-5077-442C-A0E3-3E53AF058F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7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were </a:t>
            </a:r>
            <a:r>
              <a:rPr lang="en-US" b="1" dirty="0"/>
              <a:t>41,000 AIDS-related deaths estimated in 2018 in Latin America and the Caribbean</a:t>
            </a:r>
            <a:r>
              <a:rPr lang="en-US" dirty="0"/>
              <a:t>.  </a:t>
            </a:r>
            <a:r>
              <a:rPr lang="en-US" b="1" dirty="0"/>
              <a:t>Reaching the 2020 target means less than 10,200 AIDS related deaths per  year. </a:t>
            </a:r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34268-5077-442C-A0E3-3E53AF058F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8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8481" y="3783303"/>
            <a:ext cx="4564063" cy="863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399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075709" y="2348636"/>
            <a:ext cx="7537425" cy="1325563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878282" y="2296391"/>
            <a:ext cx="0" cy="2712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024" y="5964383"/>
            <a:ext cx="2610357" cy="42268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68111" y="0"/>
            <a:ext cx="12123889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6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2996899" y="4484452"/>
            <a:ext cx="6100832" cy="9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 bwMode="auto">
          <a:xfrm>
            <a:off x="0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05969" y="4960371"/>
            <a:ext cx="835668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38419" y="1359759"/>
            <a:ext cx="10515163" cy="2937439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419" y="4468876"/>
            <a:ext cx="10515163" cy="166429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3"/>
            <a:ext cx="10515163" cy="50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8" name="Rectangle 17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414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9175135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6400490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3719373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944728" y="1714413"/>
            <a:ext cx="2008210" cy="2006407"/>
          </a:xfrm>
          <a:prstGeom prst="ellipse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419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8"/>
          </p:nvPr>
        </p:nvSpPr>
        <p:spPr>
          <a:xfrm>
            <a:off x="3613063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/>
          </p:nvPr>
        </p:nvSpPr>
        <p:spPr>
          <a:xfrm>
            <a:off x="6294180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0"/>
          </p:nvPr>
        </p:nvSpPr>
        <p:spPr>
          <a:xfrm>
            <a:off x="9068826" y="3969835"/>
            <a:ext cx="2114520" cy="202952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6" name="Rectangle 25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grpSpPr>
        <p:sp>
          <p:nvSpPr>
            <p:cNvPr id="29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0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31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8709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Squ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25268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247164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3252541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1269061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7230645" y="1966934"/>
            <a:ext cx="1703304" cy="1923353"/>
          </a:xfr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9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617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418" y="1905788"/>
            <a:ext cx="5154394" cy="4141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auto">
          <a:xfrm>
            <a:off x="6145213" y="1905789"/>
            <a:ext cx="5512412" cy="41410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1067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45213" y="1905788"/>
            <a:ext cx="5154394" cy="4141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9" name="Rectangle 18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1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2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68551" y="1905788"/>
            <a:ext cx="5576638" cy="4141052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7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3137048" y="1891040"/>
            <a:ext cx="2350314" cy="4270550"/>
          </a:xfrm>
          <a:custGeom>
            <a:avLst/>
            <a:gdLst>
              <a:gd name="connsiteX0" fmla="*/ 1549908 w 4572000"/>
              <a:gd name="connsiteY0" fmla="*/ 0 h 8541100"/>
              <a:gd name="connsiteX1" fmla="*/ 3392647 w 4572000"/>
              <a:gd name="connsiteY1" fmla="*/ 42132 h 8541100"/>
              <a:gd name="connsiteX2" fmla="*/ 4435111 w 4572000"/>
              <a:gd name="connsiteY2" fmla="*/ 2190866 h 8541100"/>
              <a:gd name="connsiteX3" fmla="*/ 4572000 w 4572000"/>
              <a:gd name="connsiteY3" fmla="*/ 8531737 h 8541100"/>
              <a:gd name="connsiteX4" fmla="*/ 2246195 w 4572000"/>
              <a:gd name="connsiteY4" fmla="*/ 8541073 h 8541100"/>
              <a:gd name="connsiteX5" fmla="*/ 1718387 w 4572000"/>
              <a:gd name="connsiteY5" fmla="*/ 8531737 h 8541100"/>
              <a:gd name="connsiteX6" fmla="*/ 486384 w 4572000"/>
              <a:gd name="connsiteY6" fmla="*/ 7541635 h 8541100"/>
              <a:gd name="connsiteX7" fmla="*/ 54658 w 4572000"/>
              <a:gd name="connsiteY7" fmla="*/ 5561429 h 8541100"/>
              <a:gd name="connsiteX8" fmla="*/ 1549908 w 4572000"/>
              <a:gd name="connsiteY8" fmla="*/ 0 h 85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8541100">
                <a:moveTo>
                  <a:pt x="1549908" y="0"/>
                </a:moveTo>
                <a:lnTo>
                  <a:pt x="3392647" y="42132"/>
                </a:lnTo>
                <a:cubicBezTo>
                  <a:pt x="3705035" y="84264"/>
                  <a:pt x="4394746" y="196616"/>
                  <a:pt x="4435111" y="2190866"/>
                </a:cubicBezTo>
                <a:lnTo>
                  <a:pt x="4572000" y="8531737"/>
                </a:lnTo>
                <a:cubicBezTo>
                  <a:pt x="4183489" y="8531737"/>
                  <a:pt x="2958835" y="8541695"/>
                  <a:pt x="2246195" y="8541073"/>
                </a:cubicBezTo>
                <a:cubicBezTo>
                  <a:pt x="1922267" y="8540789"/>
                  <a:pt x="1704128" y="8538321"/>
                  <a:pt x="1718387" y="8531737"/>
                </a:cubicBezTo>
                <a:lnTo>
                  <a:pt x="486384" y="7541635"/>
                </a:lnTo>
                <a:cubicBezTo>
                  <a:pt x="258235" y="7264265"/>
                  <a:pt x="-147166" y="6811345"/>
                  <a:pt x="54658" y="5561429"/>
                </a:cubicBezTo>
                <a:cubicBezTo>
                  <a:pt x="109063" y="5385879"/>
                  <a:pt x="1537624" y="63198"/>
                  <a:pt x="1549908" y="0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rtlCol="0">
            <a:noAutofit/>
          </a:bodyPr>
          <a:lstStyle>
            <a:lvl1pPr marL="0" indent="0" algn="r">
              <a:buNone/>
              <a:defRPr sz="7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647434" y="1891040"/>
            <a:ext cx="5706148" cy="4270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580401"/>
            <a:ext cx="10515163" cy="88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0" name="Rectangle 19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2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3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4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 bwMode="auto">
          <a:xfrm>
            <a:off x="987276" y="1891040"/>
            <a:ext cx="2422559" cy="4270551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68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auto">
          <a:xfrm>
            <a:off x="0" y="-2823"/>
            <a:ext cx="12045979" cy="6860823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 marL="0" indent="0">
              <a:buNone/>
              <a:defRPr sz="45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856027" y="1873405"/>
            <a:ext cx="5151219" cy="4248614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0071908" cy="6858000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600"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220647" y="1655691"/>
            <a:ext cx="5151219" cy="4248614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rgbClr val="FF671B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85053" y="6249204"/>
            <a:ext cx="1621441" cy="262553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345C5-4BD2-4388-AC60-636AF8CE3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C51BA-B038-4BA9-A8D1-C7B8F5CB0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0CBAF-EE4C-4FA1-B4BA-41AA4F91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33F0-FAC7-4580-800B-A52FEA807D33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F4B7D-05B6-453B-9714-93250A81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0B8EA-356A-461B-BE35-A5215D882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7EE7-99A6-414C-A6C8-46ADBFB1E3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493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14E1E-3777-4F33-A145-192B32F94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EC0B1-7C67-4A41-B7DA-7667FDECA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0D46D-CF41-414E-9B1A-34FC8A01B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33F0-FAC7-4580-800B-A52FEA807D33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199DA-E894-4542-9779-2757AF4B6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CBC29-30DD-4F41-8673-32B15555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7EE7-99A6-414C-A6C8-46ADBFB1E3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241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2E0D2-41AC-4774-9142-562FD178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4BBAF-279F-47DC-A7F5-471BFFC9F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C2C62-DC43-47C1-9414-E9820ED5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733F0-FAC7-4580-800B-A52FEA807D33}" type="datetimeFigureOut">
              <a:rPr lang="es-ES" smtClean="0"/>
              <a:t>25/11/2019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67FA6-81E6-49A7-9FDC-A0DB713D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00290-FDF8-4319-8522-1A9C72AB9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17EE7-99A6-414C-A6C8-46ADBFB1E3B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35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ADE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rgbClr val="276092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rgbClr val="276092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276092"/>
          </a:solidFill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609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rgbClr val="FF671B"/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rgbClr val="FF671B"/>
          </a:solidFill>
        </p:grpSpPr>
        <p:sp>
          <p:nvSpPr>
            <p:cNvPr id="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55217" y="6425850"/>
            <a:ext cx="1621441" cy="262553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7" y="1873405"/>
            <a:ext cx="5151219" cy="424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3" y="1873405"/>
            <a:ext cx="5151219" cy="4248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4" name="Rectangle 23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6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8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0"/>
          </p:nvPr>
        </p:nvSpPr>
        <p:spPr>
          <a:xfrm>
            <a:off x="856027" y="2497873"/>
            <a:ext cx="5151219" cy="3624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202363" y="2497874"/>
            <a:ext cx="5151219" cy="36241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703" y="1873406"/>
            <a:ext cx="5167879" cy="52410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56027" y="1873406"/>
            <a:ext cx="5136786" cy="52410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19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380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3" name="Rectangle 22"/>
          <p:cNvSpPr>
            <a:spLocks/>
          </p:cNvSpPr>
          <p:nvPr userDrawn="1"/>
        </p:nvSpPr>
        <p:spPr bwMode="auto">
          <a:xfrm>
            <a:off x="5645162" y="364957"/>
            <a:ext cx="9048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 b="1" dirty="0">
                <a:solidFill>
                  <a:schemeClr val="bg1">
                    <a:lumMod val="65000"/>
                  </a:schemeClr>
                </a:solidFill>
                <a:latin typeface="+mn-lt"/>
                <a:sym typeface="Montserrat-Regular" charset="0"/>
              </a:rPr>
              <a:t>PAHO/WHO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5897563" y="1470034"/>
            <a:ext cx="400050" cy="95250"/>
            <a:chOff x="1942594" y="2781300"/>
            <a:chExt cx="799891" cy="190500"/>
          </a:xfrm>
          <a:solidFill>
            <a:schemeClr val="bg1">
              <a:lumMod val="85000"/>
            </a:schemeClr>
          </a:solidFill>
        </p:grpSpPr>
        <p:sp>
          <p:nvSpPr>
            <p:cNvPr id="25" name="Oval 3"/>
            <p:cNvSpPr>
              <a:spLocks/>
            </p:cNvSpPr>
            <p:nvPr/>
          </p:nvSpPr>
          <p:spPr bwMode="auto">
            <a:xfrm>
              <a:off x="1942594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6" name="Oval 4"/>
            <p:cNvSpPr>
              <a:spLocks/>
            </p:cNvSpPr>
            <p:nvPr/>
          </p:nvSpPr>
          <p:spPr bwMode="auto">
            <a:xfrm>
              <a:off x="224731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  <p:sp>
          <p:nvSpPr>
            <p:cNvPr id="27" name="Oval 5"/>
            <p:cNvSpPr>
              <a:spLocks/>
            </p:cNvSpPr>
            <p:nvPr/>
          </p:nvSpPr>
          <p:spPr bwMode="auto">
            <a:xfrm>
              <a:off x="2552035" y="2781300"/>
              <a:ext cx="190450" cy="190500"/>
            </a:xfrm>
            <a:prstGeom prst="ellipse">
              <a:avLst/>
            </a:prstGeom>
            <a:grpFill/>
            <a:ln w="25400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defTabSz="914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j-lt"/>
                <a:ea typeface="+mn-ea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5218" y="6407635"/>
            <a:ext cx="1621441" cy="26255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 marL="0" indent="0" algn="r">
              <a:buFontTx/>
              <a:buNone/>
              <a:defRPr sz="16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24721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419" y="365126"/>
            <a:ext cx="105151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419" y="1825625"/>
            <a:ext cx="1051516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9" y="6356350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0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91421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60" r:id="rId6"/>
    <p:sldLayoutId id="2147483857" r:id="rId7"/>
    <p:sldLayoutId id="2147483858" r:id="rId8"/>
    <p:sldLayoutId id="2147483840" r:id="rId9"/>
    <p:sldLayoutId id="2147483861" r:id="rId10"/>
    <p:sldLayoutId id="2147483864" r:id="rId11"/>
    <p:sldLayoutId id="2147483841" r:id="rId12"/>
    <p:sldLayoutId id="2147483845" r:id="rId13"/>
    <p:sldLayoutId id="2147483844" r:id="rId14"/>
    <p:sldLayoutId id="2147483856" r:id="rId15"/>
    <p:sldLayoutId id="2147483862" r:id="rId16"/>
    <p:sldLayoutId id="2147483846" r:id="rId17"/>
    <p:sldLayoutId id="2147483859" r:id="rId18"/>
    <p:sldLayoutId id="2147483863" r:id="rId19"/>
    <p:sldLayoutId id="2147483872" r:id="rId20"/>
    <p:sldLayoutId id="2147483873" r:id="rId21"/>
    <p:sldLayoutId id="2147483874" r:id="rId22"/>
  </p:sldLayoutIdLst>
  <p:transition spd="slow"/>
  <p:hf hdr="0" ftr="0" dt="0"/>
  <p:txStyles>
    <p:titleStyle>
      <a:lvl1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000" b="0" i="0" kern="1200">
          <a:solidFill>
            <a:schemeClr val="tx1"/>
          </a:solidFill>
          <a:latin typeface="+mj-lt"/>
          <a:ea typeface="Helvetica Light" charset="0"/>
          <a:cs typeface="Helvetica Light" charset="0"/>
        </a:defRPr>
      </a:lvl1pPr>
      <a:lvl2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2pPr>
      <a:lvl3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3pPr>
      <a:lvl4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4pPr>
      <a:lvl5pPr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5pPr>
      <a:lvl6pPr marL="2286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6pPr>
      <a:lvl7pPr marL="4572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7pPr>
      <a:lvl8pPr marL="6858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8pPr>
      <a:lvl9pPr marL="914400" algn="l" defTabSz="91360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Roboto Regular" charset="0"/>
          <a:ea typeface="ＭＳ Ｐゴシック" charset="-128"/>
        </a:defRPr>
      </a:lvl9pPr>
    </p:titleStyle>
    <p:bodyStyle>
      <a:lvl1pPr marL="227807" indent="-227807" algn="l" defTabSz="913607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20000"/>
        <a:buFont typeface="Arial" charset="0"/>
        <a:buChar char="•"/>
        <a:defRPr lang="en-US" sz="24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1pPr>
      <a:lvl2pPr marL="685007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20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2pPr>
      <a:lvl3pPr marL="1142206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18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3pPr>
      <a:lvl4pPr marL="1599407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16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4pPr>
      <a:lvl5pPr marL="2056607" indent="-227807" algn="l" defTabSz="913607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SzPct val="120000"/>
        <a:buFont typeface="Arial" charset="0"/>
        <a:buChar char="•"/>
        <a:defRPr lang="en-US" sz="1600" b="0" i="0" kern="1200" dirty="0">
          <a:solidFill>
            <a:schemeClr val="tx1"/>
          </a:solidFill>
          <a:latin typeface="+mn-lt"/>
          <a:ea typeface="Helvetica" charset="-52"/>
          <a:cs typeface="Helvetica" charset="-52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47A60C-E9E2-4070-BF1A-91C0A42EF6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Latin America and the Caribbean </a:t>
            </a:r>
            <a:r>
              <a:rPr lang="en-US" sz="5400" dirty="0"/>
              <a:t>2019</a:t>
            </a:r>
            <a:endParaRPr lang="es-E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F99191-0951-4A7B-85CF-D0DF25CE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latin typeface="+mn-lt"/>
              </a:rPr>
              <a:t>Status of HIV epidemic and response </a:t>
            </a:r>
            <a:endParaRPr lang="es-ES" sz="4800" b="1" dirty="0">
              <a:latin typeface="+mn-lt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615C47B-F764-45F5-ABC8-E67A1F10E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997" y="-160497"/>
            <a:ext cx="3704274" cy="185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4624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A031-6DE5-4885-9AA2-5B519C0D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</a:rPr>
              <a:t>HIV cascade of care, Latin America and the Caribbean, 2018</a:t>
            </a:r>
            <a:endParaRPr lang="es-ES" sz="3600" dirty="0">
              <a:solidFill>
                <a:srgbClr val="00B0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C1B73-CEA6-440C-9E14-CB0551B0D19D}"/>
              </a:ext>
            </a:extLst>
          </p:cNvPr>
          <p:cNvSpPr txBox="1"/>
          <p:nvPr/>
        </p:nvSpPr>
        <p:spPr>
          <a:xfrm>
            <a:off x="9438311" y="5173886"/>
            <a:ext cx="23665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UNAIDS. Spectrum HIV estimates 2019 and UNAIDS/WHO. Global AIDS monitoring country responses, 2019</a:t>
            </a:r>
            <a:endParaRPr lang="es-E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E19A4F-0753-45C5-950F-1FAB4C81848B}"/>
              </a:ext>
            </a:extLst>
          </p:cNvPr>
          <p:cNvGrpSpPr/>
          <p:nvPr/>
        </p:nvGrpSpPr>
        <p:grpSpPr>
          <a:xfrm>
            <a:off x="2973522" y="1717959"/>
            <a:ext cx="6244955" cy="4850690"/>
            <a:chOff x="2705613" y="1504168"/>
            <a:chExt cx="6780774" cy="515592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10450DE-6F8E-4F32-A75E-46D6B04A1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5613" y="1504168"/>
              <a:ext cx="6780774" cy="515592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102C8C-5DF2-46DA-8B58-510A378D3388}"/>
                </a:ext>
              </a:extLst>
            </p:cNvPr>
            <p:cNvSpPr txBox="1"/>
            <p:nvPr/>
          </p:nvSpPr>
          <p:spPr>
            <a:xfrm>
              <a:off x="7919779" y="3035771"/>
              <a:ext cx="950373" cy="490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</a:rPr>
                <a:t>Target: 72%</a:t>
              </a:r>
              <a:endParaRPr lang="es-ES" sz="1200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FEDAD9-5B1D-49AB-AD20-504E332A53C1}"/>
                </a:ext>
              </a:extLst>
            </p:cNvPr>
            <p:cNvSpPr txBox="1"/>
            <p:nvPr/>
          </p:nvSpPr>
          <p:spPr>
            <a:xfrm>
              <a:off x="3857750" y="2089145"/>
              <a:ext cx="921747" cy="490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70C0"/>
                  </a:solidFill>
                </a:rPr>
                <a:t>Target: 90%</a:t>
              </a:r>
              <a:endParaRPr lang="es-ES" sz="1200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9CB52E-F715-4DEC-B030-C42C8E48F2EB}"/>
                </a:ext>
              </a:extLst>
            </p:cNvPr>
            <p:cNvSpPr/>
            <p:nvPr/>
          </p:nvSpPr>
          <p:spPr>
            <a:xfrm>
              <a:off x="7671121" y="2926080"/>
              <a:ext cx="1537397" cy="953769"/>
            </a:xfrm>
            <a:prstGeom prst="rect">
              <a:avLst/>
            </a:prstGeom>
            <a:solidFill>
              <a:srgbClr val="C0000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70FA186-C52D-4AE8-A8B1-AB7F2BF27A36}"/>
                </a:ext>
              </a:extLst>
            </p:cNvPr>
            <p:cNvSpPr/>
            <p:nvPr/>
          </p:nvSpPr>
          <p:spPr>
            <a:xfrm>
              <a:off x="5597784" y="2485923"/>
              <a:ext cx="1537397" cy="1032224"/>
            </a:xfrm>
            <a:prstGeom prst="rect">
              <a:avLst/>
            </a:prstGeom>
            <a:solidFill>
              <a:srgbClr val="FFC000">
                <a:alpha val="1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2A2BF3-FC64-4E80-812F-B060278C429C}"/>
                </a:ext>
              </a:extLst>
            </p:cNvPr>
            <p:cNvSpPr/>
            <p:nvPr/>
          </p:nvSpPr>
          <p:spPr>
            <a:xfrm>
              <a:off x="3524448" y="2034751"/>
              <a:ext cx="1537397" cy="556836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F95C13-12CD-447E-89E7-2AB156B8AE0D}"/>
                </a:ext>
              </a:extLst>
            </p:cNvPr>
            <p:cNvSpPr txBox="1"/>
            <p:nvPr/>
          </p:nvSpPr>
          <p:spPr>
            <a:xfrm>
              <a:off x="5884854" y="2680722"/>
              <a:ext cx="946340" cy="490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671B"/>
                  </a:solidFill>
                </a:rPr>
                <a:t>Target: 81%</a:t>
              </a:r>
              <a:endParaRPr lang="es-ES" sz="1200" dirty="0">
                <a:solidFill>
                  <a:srgbClr val="FF671B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7A8CECF-D96A-473A-8A3D-0AC7BA212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3713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A031-6DE5-4885-9AA2-5B519C0D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093" y="611654"/>
            <a:ext cx="10161813" cy="85838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HIV cascade of care, Latin America and the Caribbean, 2015-2018</a:t>
            </a:r>
            <a:endParaRPr lang="es-ES" sz="3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9ACCA-F318-4F87-A3EF-A92AE7184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123" y="1415846"/>
            <a:ext cx="7620154" cy="5320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5C1B73-CEA6-440C-9E14-CB0551B0D19D}"/>
              </a:ext>
            </a:extLst>
          </p:cNvPr>
          <p:cNvSpPr txBox="1"/>
          <p:nvPr/>
        </p:nvSpPr>
        <p:spPr>
          <a:xfrm>
            <a:off x="9838236" y="5161432"/>
            <a:ext cx="199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UNAIDS. Spectrum HIV estimates 2019 and UNAIDS/WHO. Global AIDS monitoring country responses, 2019</a:t>
            </a:r>
            <a:endParaRPr lang="es-E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75BDF1-CA82-49E8-910C-DAE3EAA983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2173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9F7A-EA96-41B4-B08A-3DAF7375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People with HIV  that know their status, by sex in Latin America and the Caribbean (%), 2018</a:t>
            </a:r>
            <a:endParaRPr lang="es-ES" sz="36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7633F3-CC7A-4D76-95EB-7A716B73A63A}"/>
              </a:ext>
            </a:extLst>
          </p:cNvPr>
          <p:cNvSpPr txBox="1"/>
          <p:nvPr/>
        </p:nvSpPr>
        <p:spPr>
          <a:xfrm>
            <a:off x="10235417" y="5151184"/>
            <a:ext cx="17797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UNAIDS. Spectrum HIV estimates 2019 and UNAIDS/WHO. Global AIDS monitoring country responses, 2019</a:t>
            </a:r>
            <a:endParaRPr lang="es-E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4D2E4-6E43-400B-BE26-447BA8EBF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15" y="1722686"/>
            <a:ext cx="8257914" cy="48182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4AB263-25D6-4360-BD0D-56C880EB6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459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4E2E-ACBD-4256-B3C4-6A284E1B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+mn-lt"/>
              </a:rPr>
              <a:t>Persons living with HIV and persons receiving ART in Latin America and the Caribbean, 2000-2018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6913C03-4C2F-4050-B67F-4A52D367AF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385316"/>
              </p:ext>
            </p:extLst>
          </p:nvPr>
        </p:nvGraphicFramePr>
        <p:xfrm>
          <a:off x="1170432" y="2303337"/>
          <a:ext cx="9882754" cy="411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F0B7E18-8509-4442-9ADE-EEDB34983AD1}"/>
              </a:ext>
            </a:extLst>
          </p:cNvPr>
          <p:cNvSpPr txBox="1"/>
          <p:nvPr/>
        </p:nvSpPr>
        <p:spPr>
          <a:xfrm>
            <a:off x="4923658" y="1713210"/>
            <a:ext cx="583883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+mn-lt"/>
              </a:rPr>
              <a:t>10% increase in persons on ART from 2018 to 2019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+mn-lt"/>
              </a:rPr>
              <a:t>ART coverage is now at 61%  (2019) up from 57% (2018)</a:t>
            </a:r>
            <a:endParaRPr lang="es-ES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3D79E-2DB8-4E8F-B195-ACED21BEBC02}"/>
              </a:ext>
            </a:extLst>
          </p:cNvPr>
          <p:cNvSpPr txBox="1"/>
          <p:nvPr/>
        </p:nvSpPr>
        <p:spPr>
          <a:xfrm>
            <a:off x="3114101" y="6517996"/>
            <a:ext cx="88992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UNAIDS. Spectrum HIV estimates 2019 and UNAIDS/WHO. Global AIDS monitoring country responses, 2019</a:t>
            </a:r>
            <a:endParaRPr lang="es-E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F85D2C-9782-4475-B42B-C6DE7287D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314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4E2E-ACBD-4256-B3C4-6A284E1B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25" y="552652"/>
            <a:ext cx="9669671" cy="858380"/>
          </a:xfrm>
        </p:spPr>
        <p:txBody>
          <a:bodyPr>
            <a:normAutofit fontScale="90000"/>
          </a:bodyPr>
          <a:lstStyle/>
          <a:p>
            <a:r>
              <a:rPr lang="es-ES_tradnl" sz="3200" b="1" dirty="0" err="1">
                <a:latin typeface="+mn-lt"/>
              </a:rPr>
              <a:t>Percent</a:t>
            </a:r>
            <a:r>
              <a:rPr lang="es-ES_tradnl" sz="3200" b="1" dirty="0">
                <a:latin typeface="+mn-lt"/>
              </a:rPr>
              <a:t> of </a:t>
            </a:r>
            <a:r>
              <a:rPr lang="es-ES_tradnl" sz="3200" b="1" dirty="0" err="1">
                <a:latin typeface="+mn-lt"/>
              </a:rPr>
              <a:t>men</a:t>
            </a:r>
            <a:r>
              <a:rPr lang="es-ES_tradnl" sz="3200" b="1" dirty="0">
                <a:latin typeface="+mn-lt"/>
              </a:rPr>
              <a:t> and </a:t>
            </a:r>
            <a:r>
              <a:rPr lang="es-ES_tradnl" sz="3200" b="1" dirty="0" err="1">
                <a:latin typeface="+mn-lt"/>
              </a:rPr>
              <a:t>women</a:t>
            </a:r>
            <a:r>
              <a:rPr lang="es-ES_tradnl" sz="3200" b="1" dirty="0">
                <a:latin typeface="+mn-lt"/>
              </a:rPr>
              <a:t> (15+) </a:t>
            </a:r>
            <a:r>
              <a:rPr lang="es-ES_tradnl" sz="3200" b="1" dirty="0" err="1">
                <a:latin typeface="+mn-lt"/>
              </a:rPr>
              <a:t>on</a:t>
            </a:r>
            <a:r>
              <a:rPr lang="es-ES_tradnl" sz="3200" b="1" dirty="0">
                <a:latin typeface="+mn-lt"/>
              </a:rPr>
              <a:t> ART, </a:t>
            </a:r>
            <a:r>
              <a:rPr lang="es-ES_tradnl" sz="3200" b="1" dirty="0" err="1">
                <a:latin typeface="+mn-lt"/>
              </a:rPr>
              <a:t>Latin</a:t>
            </a:r>
            <a:r>
              <a:rPr lang="es-ES_tradnl" sz="3200" b="1" dirty="0">
                <a:latin typeface="+mn-lt"/>
              </a:rPr>
              <a:t> </a:t>
            </a:r>
            <a:r>
              <a:rPr lang="es-ES_tradnl" sz="3200" b="1" dirty="0" err="1">
                <a:latin typeface="+mn-lt"/>
              </a:rPr>
              <a:t>America</a:t>
            </a:r>
            <a:r>
              <a:rPr lang="es-ES_tradnl" sz="3200" b="1" dirty="0">
                <a:latin typeface="+mn-lt"/>
              </a:rPr>
              <a:t> and </a:t>
            </a:r>
            <a:r>
              <a:rPr lang="es-ES_tradnl" sz="3200" b="1" dirty="0" err="1">
                <a:latin typeface="+mn-lt"/>
              </a:rPr>
              <a:t>the</a:t>
            </a:r>
            <a:r>
              <a:rPr lang="es-ES_tradnl" sz="3200" b="1" dirty="0">
                <a:latin typeface="+mn-lt"/>
              </a:rPr>
              <a:t> </a:t>
            </a:r>
            <a:r>
              <a:rPr lang="es-ES_tradnl" sz="3200" b="1" dirty="0" err="1">
                <a:latin typeface="+mn-lt"/>
              </a:rPr>
              <a:t>Caribbean</a:t>
            </a:r>
            <a:r>
              <a:rPr lang="es-ES_tradnl" sz="3200" b="1" dirty="0">
                <a:latin typeface="+mn-lt"/>
              </a:rPr>
              <a:t>, 2015-2018</a:t>
            </a:r>
            <a:endParaRPr lang="es-ES" sz="3200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9BD40-CB02-44DD-A229-7B8FAD910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590"/>
          <a:stretch/>
        </p:blipFill>
        <p:spPr>
          <a:xfrm>
            <a:off x="2682908" y="1700784"/>
            <a:ext cx="6826184" cy="4777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A67BA1-02A5-4364-A723-C73F2B628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048" y="5060062"/>
            <a:ext cx="2775870" cy="580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F732AD-936A-4E44-8C01-D4C8E9AE84F5}"/>
              </a:ext>
            </a:extLst>
          </p:cNvPr>
          <p:cNvSpPr txBox="1"/>
          <p:nvPr/>
        </p:nvSpPr>
        <p:spPr>
          <a:xfrm>
            <a:off x="9706464" y="3697335"/>
            <a:ext cx="1526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UNAIDS. Spectrum HIV estimates 2019 and UNAIDS/WHO. Global AIDS monitoring country responses, 2019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0F5966-ECD1-4303-AE81-5FB075149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5477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DA39E-C511-4E48-B08B-2B880E50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3600" b="1" dirty="0" err="1">
                <a:latin typeface="+mn-lt"/>
              </a:rPr>
              <a:t>Percent</a:t>
            </a:r>
            <a:r>
              <a:rPr lang="es-ES_tradnl" sz="3600" b="1" dirty="0">
                <a:latin typeface="+mn-lt"/>
              </a:rPr>
              <a:t> of </a:t>
            </a:r>
            <a:r>
              <a:rPr lang="es-ES_tradnl" sz="3600" b="1" dirty="0" err="1">
                <a:latin typeface="+mn-lt"/>
              </a:rPr>
              <a:t>men</a:t>
            </a:r>
            <a:r>
              <a:rPr lang="es-ES_tradnl" sz="3600" b="1" dirty="0">
                <a:latin typeface="+mn-lt"/>
              </a:rPr>
              <a:t> and </a:t>
            </a:r>
            <a:r>
              <a:rPr lang="es-ES_tradnl" sz="3600" b="1" dirty="0" err="1">
                <a:latin typeface="+mn-lt"/>
              </a:rPr>
              <a:t>women</a:t>
            </a:r>
            <a:r>
              <a:rPr lang="es-ES_tradnl" sz="3600" b="1" dirty="0">
                <a:latin typeface="+mn-lt"/>
              </a:rPr>
              <a:t> (15+) </a:t>
            </a:r>
            <a:r>
              <a:rPr lang="es-ES_tradnl" sz="3600" b="1" dirty="0" err="1">
                <a:latin typeface="+mn-lt"/>
              </a:rPr>
              <a:t>on</a:t>
            </a:r>
            <a:r>
              <a:rPr lang="es-ES_tradnl" sz="3600" b="1" dirty="0">
                <a:latin typeface="+mn-lt"/>
              </a:rPr>
              <a:t> ART, </a:t>
            </a:r>
            <a:r>
              <a:rPr lang="es-ES_tradnl" sz="3600" b="1" dirty="0" err="1">
                <a:latin typeface="+mn-lt"/>
              </a:rPr>
              <a:t>by</a:t>
            </a:r>
            <a:r>
              <a:rPr lang="es-ES_tradnl" sz="3600" b="1" dirty="0">
                <a:latin typeface="+mn-lt"/>
              </a:rPr>
              <a:t> </a:t>
            </a:r>
            <a:r>
              <a:rPr lang="es-ES_tradnl" sz="3600" b="1" dirty="0" err="1">
                <a:latin typeface="+mn-lt"/>
              </a:rPr>
              <a:t>subregion</a:t>
            </a:r>
            <a:r>
              <a:rPr lang="es-ES_tradnl" sz="3600" b="1" dirty="0">
                <a:latin typeface="+mn-lt"/>
              </a:rPr>
              <a:t>, 2015-2018</a:t>
            </a:r>
            <a:endParaRPr lang="es-ES" sz="36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2CC3D-E040-49B5-8F13-C29A1C63B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574"/>
          <a:stretch/>
        </p:blipFill>
        <p:spPr>
          <a:xfrm>
            <a:off x="690553" y="2073179"/>
            <a:ext cx="10300714" cy="38165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77C3AC-532D-432C-9660-CAC3A2260E5E}"/>
              </a:ext>
            </a:extLst>
          </p:cNvPr>
          <p:cNvSpPr txBox="1"/>
          <p:nvPr/>
        </p:nvSpPr>
        <p:spPr>
          <a:xfrm>
            <a:off x="2386585" y="6377151"/>
            <a:ext cx="9427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UNAIDS. Spectrum HIV estimates 2019 and UNAIDS/WHO. Global AIDS monitoring country responses, 2019</a:t>
            </a:r>
            <a:endParaRPr lang="es-E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9F8171-A301-4B07-A289-B3CAFC524D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238"/>
          <a:stretch/>
        </p:blipFill>
        <p:spPr>
          <a:xfrm>
            <a:off x="9406293" y="4825618"/>
            <a:ext cx="2095154" cy="589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182D39-078D-4CD1-9752-A52FFB53D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604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9F7A-EA96-41B4-B08A-3DAF7375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latin typeface="+mn-lt"/>
              </a:rPr>
              <a:t>Persons receiving antiretroviral </a:t>
            </a:r>
            <a:r>
              <a:rPr lang="en-US" sz="3200" b="1">
                <a:latin typeface="+mn-lt"/>
              </a:rPr>
              <a:t>treatment (%), in </a:t>
            </a:r>
            <a:r>
              <a:rPr lang="en-US" sz="3200" b="1" dirty="0">
                <a:latin typeface="+mn-lt"/>
              </a:rPr>
              <a:t>Latin America and the Caribbean, by age and sex, 2016-2018 </a:t>
            </a:r>
            <a:endParaRPr lang="es-ES" sz="32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5C72E-F714-4B51-8365-16C58BC6E3E1}"/>
              </a:ext>
            </a:extLst>
          </p:cNvPr>
          <p:cNvSpPr txBox="1"/>
          <p:nvPr/>
        </p:nvSpPr>
        <p:spPr>
          <a:xfrm>
            <a:off x="2237013" y="6431134"/>
            <a:ext cx="9116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UNAIDS. Spectrum HIV estimates 2019 and UNAIDS/WHO. Global AIDS monitoring country responses, 2019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610BC-6838-4834-9918-FEBFB1B89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83" y="1755482"/>
            <a:ext cx="9119403" cy="4490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4208B8-6DD8-4DBB-954B-75F94D027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793" y="4581144"/>
            <a:ext cx="2553510" cy="941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9DAD7A-790C-42A8-8EEE-EB72E6D84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67" y="5814060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374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9F7A-EA96-41B4-B08A-3DAF7375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>
                <a:latin typeface="+mn-lt"/>
              </a:rPr>
              <a:t>Children (0-14 years old)  receiving antiretroviral treatment (%), by subregion in Latin America and the Caribbean, 2016-2018 </a:t>
            </a:r>
            <a:endParaRPr lang="es-ES" sz="28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D5C72E-F714-4B51-8365-16C58BC6E3E1}"/>
              </a:ext>
            </a:extLst>
          </p:cNvPr>
          <p:cNvSpPr txBox="1"/>
          <p:nvPr/>
        </p:nvSpPr>
        <p:spPr>
          <a:xfrm>
            <a:off x="2874590" y="6370612"/>
            <a:ext cx="9793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UNAIDS. Spectrum HIV estimates 2019 and UNAIDS/WHO. Global AIDS monitoring country responses, 2019</a:t>
            </a:r>
            <a:endParaRPr lang="es-E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32A91E-DC62-4EC4-8E10-368D165E2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75" y="1601621"/>
            <a:ext cx="10541212" cy="4498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54A247-7FD9-4618-86C3-074A23D66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639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9F7A-EA96-41B4-B08A-3DAF7375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latin typeface="+mn-lt"/>
              </a:rPr>
              <a:t>Viral load testing and suppression, in Latin America and the Caribbean, 2016-2018</a:t>
            </a:r>
            <a:endParaRPr lang="es-ES" sz="32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99C12-C364-461E-901E-D30E8CCD0448}"/>
              </a:ext>
            </a:extLst>
          </p:cNvPr>
          <p:cNvSpPr txBox="1"/>
          <p:nvPr/>
        </p:nvSpPr>
        <p:spPr>
          <a:xfrm>
            <a:off x="2627702" y="6545538"/>
            <a:ext cx="95189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UNAIDS. Spectrum HIV estimates 2019 and UNAIDS/WHO. Global AIDS monitoring country responses, 2019</a:t>
            </a:r>
            <a:endParaRPr lang="es-E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82805-F03A-4B68-8A84-F1E0B6341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547" y="1607442"/>
            <a:ext cx="9518905" cy="4684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7380EE-616C-411D-916B-B440F59D9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4705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C423-C618-469D-9BD4-EC7F63AA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57" y="611654"/>
            <a:ext cx="10515163" cy="8583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latin typeface="+mn-lt"/>
              </a:rPr>
              <a:t>Antiretroviral coverage among pregnant women with HIV and final MTCT transmission rate, by subregion, 2010-2018</a:t>
            </a:r>
            <a:endParaRPr lang="en-US" sz="28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2FC86FA-77FD-4E89-ACC9-1E6A6064DC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50541"/>
              </p:ext>
            </p:extLst>
          </p:nvPr>
        </p:nvGraphicFramePr>
        <p:xfrm>
          <a:off x="1316401" y="1989573"/>
          <a:ext cx="4666388" cy="425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DB5F737-3CCB-42C5-BD90-941D63F124CC}"/>
              </a:ext>
            </a:extLst>
          </p:cNvPr>
          <p:cNvSpPr txBox="1"/>
          <p:nvPr/>
        </p:nvSpPr>
        <p:spPr>
          <a:xfrm>
            <a:off x="3276516" y="6561733"/>
            <a:ext cx="7540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UNAIDS. Spectrum HIV estimates 2019 and UNAIDS/WHO. Global AIDS monitoring country responses, 2019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5573E-0BC3-4E2C-82F2-9170452F89E7}"/>
              </a:ext>
            </a:extLst>
          </p:cNvPr>
          <p:cNvSpPr txBox="1"/>
          <p:nvPr/>
        </p:nvSpPr>
        <p:spPr>
          <a:xfrm>
            <a:off x="3371274" y="1724853"/>
            <a:ext cx="154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Caribbean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3DDBE-B713-40F1-9F4F-C15045E6164C}"/>
              </a:ext>
            </a:extLst>
          </p:cNvPr>
          <p:cNvSpPr txBox="1"/>
          <p:nvPr/>
        </p:nvSpPr>
        <p:spPr>
          <a:xfrm>
            <a:off x="8035535" y="1726884"/>
            <a:ext cx="205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Latin America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BA41DB6-E3DA-46E4-BE17-9AD5485695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964360"/>
              </p:ext>
            </p:extLst>
          </p:nvPr>
        </p:nvGraphicFramePr>
        <p:xfrm>
          <a:off x="6433978" y="2060021"/>
          <a:ext cx="4806946" cy="4198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8002BD1-C420-4130-802F-5BFA5DC7A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017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AC47-B449-4ABE-B9A3-F9C46D3B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HIV incidence per 1000 population, 2030 forecast, and targets for Ending AIDS, in Latin America and the Caribbean, 1995-2030</a:t>
            </a:r>
            <a:endParaRPr lang="es-E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F17C42-4BFB-426B-BAA1-B87B79CA8D86}"/>
              </a:ext>
            </a:extLst>
          </p:cNvPr>
          <p:cNvSpPr txBox="1"/>
          <p:nvPr/>
        </p:nvSpPr>
        <p:spPr>
          <a:xfrm>
            <a:off x="3230029" y="6466876"/>
            <a:ext cx="8302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UNAIDS. Spectrum HIV estimates 2019 and projected values</a:t>
            </a:r>
            <a:endParaRPr lang="es-E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30CFDF-8796-4954-AAB7-2D21F9ADD425}"/>
              </a:ext>
            </a:extLst>
          </p:cNvPr>
          <p:cNvGrpSpPr/>
          <p:nvPr/>
        </p:nvGrpSpPr>
        <p:grpSpPr>
          <a:xfrm>
            <a:off x="1837600" y="1338037"/>
            <a:ext cx="9498059" cy="5009113"/>
            <a:chOff x="1837600" y="1338037"/>
            <a:chExt cx="9498059" cy="5009113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117C2482-7A3D-488D-B9A6-579E0CA9A39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5693259"/>
                </p:ext>
              </p:extLst>
            </p:nvPr>
          </p:nvGraphicFramePr>
          <p:xfrm>
            <a:off x="1837600" y="1586431"/>
            <a:ext cx="7886699" cy="47607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1E9349-5947-421E-B9DA-31AAD410AA9A}"/>
                </a:ext>
              </a:extLst>
            </p:cNvPr>
            <p:cNvSpPr txBox="1"/>
            <p:nvPr/>
          </p:nvSpPr>
          <p:spPr>
            <a:xfrm>
              <a:off x="7958272" y="1338037"/>
              <a:ext cx="2916874" cy="109260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Target:</a:t>
              </a:r>
            </a:p>
            <a:p>
              <a:r>
                <a:rPr lang="en-US" b="1" dirty="0"/>
                <a:t>75% reduction by 2020</a:t>
              </a:r>
            </a:p>
            <a:p>
              <a:r>
                <a:rPr lang="en-US" b="1" dirty="0"/>
                <a:t>90% reduction by 2030</a:t>
              </a:r>
            </a:p>
            <a:p>
              <a:r>
                <a:rPr lang="en-US" sz="1100" b="1" dirty="0"/>
                <a:t>(compared to 2010 values)</a:t>
              </a:r>
              <a:endParaRPr lang="es-ES" sz="11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DF7184-AE9E-43DD-B6A8-1B5BAE1DFEEC}"/>
                </a:ext>
              </a:extLst>
            </p:cNvPr>
            <p:cNvSpPr txBox="1"/>
            <p:nvPr/>
          </p:nvSpPr>
          <p:spPr>
            <a:xfrm>
              <a:off x="6829450" y="3511297"/>
              <a:ext cx="8443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0.19</a:t>
              </a:r>
              <a:endParaRPr lang="es-E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6DB3C4-5F3B-4FEE-B6B7-E8F60956F5B1}"/>
                </a:ext>
              </a:extLst>
            </p:cNvPr>
            <p:cNvSpPr txBox="1"/>
            <p:nvPr/>
          </p:nvSpPr>
          <p:spPr>
            <a:xfrm>
              <a:off x="9229287" y="3762850"/>
              <a:ext cx="8443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0.16</a:t>
              </a:r>
              <a:endParaRPr lang="es-ES" sz="1400" b="1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3F65587-FCCF-447B-9977-42CBC43A09C7}"/>
                </a:ext>
              </a:extLst>
            </p:cNvPr>
            <p:cNvCxnSpPr>
              <a:cxnSpLocks/>
            </p:cNvCxnSpPr>
            <p:nvPr/>
          </p:nvCxnSpPr>
          <p:spPr>
            <a:xfrm>
              <a:off x="5539576" y="2895098"/>
              <a:ext cx="0" cy="277177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03D905-2572-425A-99F5-9852347FAACA}"/>
                </a:ext>
              </a:extLst>
            </p:cNvPr>
            <p:cNvSpPr txBox="1"/>
            <p:nvPr/>
          </p:nvSpPr>
          <p:spPr>
            <a:xfrm>
              <a:off x="5159566" y="2277620"/>
              <a:ext cx="1167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Baseline 2010</a:t>
              </a:r>
              <a:endParaRPr lang="es-ES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2811B7-A1BB-4C85-9794-3284B09A48F9}"/>
                </a:ext>
              </a:extLst>
            </p:cNvPr>
            <p:cNvSpPr txBox="1"/>
            <p:nvPr/>
          </p:nvSpPr>
          <p:spPr>
            <a:xfrm>
              <a:off x="6173203" y="5025891"/>
              <a:ext cx="1356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Target 2020</a:t>
              </a:r>
              <a:endParaRPr lang="es-ES" sz="1600" b="1" dirty="0">
                <a:solidFill>
                  <a:srgbClr val="00B0F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364BDE-2DC9-4146-B60B-BD028BF7B961}"/>
                </a:ext>
              </a:extLst>
            </p:cNvPr>
            <p:cNvSpPr txBox="1"/>
            <p:nvPr/>
          </p:nvSpPr>
          <p:spPr>
            <a:xfrm>
              <a:off x="9651451" y="5233555"/>
              <a:ext cx="1684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End AIDS 2030</a:t>
              </a:r>
              <a:endParaRPr lang="es-ES" sz="1600" b="1" dirty="0">
                <a:solidFill>
                  <a:srgbClr val="00B0F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54B6B1D-9EA3-4ABA-BE66-D198707C9252}"/>
                </a:ext>
              </a:extLst>
            </p:cNvPr>
            <p:cNvSpPr txBox="1"/>
            <p:nvPr/>
          </p:nvSpPr>
          <p:spPr>
            <a:xfrm>
              <a:off x="2467702" y="2262231"/>
              <a:ext cx="8443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0.31</a:t>
              </a:r>
              <a:endParaRPr lang="es-E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B47B2E0-0B00-44BA-972A-F753E8A9105A}"/>
                </a:ext>
              </a:extLst>
            </p:cNvPr>
            <p:cNvSpPr txBox="1"/>
            <p:nvPr/>
          </p:nvSpPr>
          <p:spPr>
            <a:xfrm>
              <a:off x="5300032" y="3451626"/>
              <a:ext cx="8891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0.20</a:t>
              </a:r>
              <a:endParaRPr lang="es-ES" sz="14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C01E31-6334-490B-8FF4-EE5BF1947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4512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4482E-0497-4E2E-9AF2-8B463FCE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973" y="611654"/>
            <a:ext cx="9796053" cy="85838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+mn-lt"/>
              </a:rPr>
              <a:t>HIV testing coverage among pregnant women by subregion, 2010-2018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6A0D7E-904F-4241-BACF-11D9CE8781C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15195655"/>
              </p:ext>
            </p:extLst>
          </p:nvPr>
        </p:nvGraphicFramePr>
        <p:xfrm>
          <a:off x="838419" y="176688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12F058E-B1CF-4842-AC6C-65948CE0F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021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88B9-B360-43D5-BEC2-165BE95F5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037" y="591179"/>
            <a:ext cx="10515163" cy="8583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Number of new child HIV infections and new infections averted due to PMTCT by subregion, 1990-2018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D1B8F-7452-47BD-8B7D-AC9B4B061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84" y="3269496"/>
            <a:ext cx="5449824" cy="2495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19D240-13BB-4547-8A61-D10992F3FFEC}"/>
              </a:ext>
            </a:extLst>
          </p:cNvPr>
          <p:cNvSpPr txBox="1"/>
          <p:nvPr/>
        </p:nvSpPr>
        <p:spPr>
          <a:xfrm>
            <a:off x="4409197" y="6510609"/>
            <a:ext cx="34751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UNAIDS. Spectrum HIV estimates 2019 AIDS </a:t>
            </a:r>
            <a:endParaRPr lang="es-E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7892341-FBFF-41E5-9644-56604E783E04}"/>
              </a:ext>
            </a:extLst>
          </p:cNvPr>
          <p:cNvGrpSpPr/>
          <p:nvPr/>
        </p:nvGrpSpPr>
        <p:grpSpPr>
          <a:xfrm>
            <a:off x="2498457" y="2050619"/>
            <a:ext cx="2598244" cy="1050729"/>
            <a:chOff x="2508176" y="2082799"/>
            <a:chExt cx="2860277" cy="10926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E8FB29A-BD55-4DF0-B2C3-EB53E966C002}"/>
                </a:ext>
              </a:extLst>
            </p:cNvPr>
            <p:cNvSpPr txBox="1"/>
            <p:nvPr/>
          </p:nvSpPr>
          <p:spPr>
            <a:xfrm>
              <a:off x="2508176" y="2631330"/>
              <a:ext cx="2860277" cy="5440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1100 new infections among 0-14-year-olds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BAF19D-586D-4A89-902C-9CAB99380314}"/>
                </a:ext>
              </a:extLst>
            </p:cNvPr>
            <p:cNvSpPr txBox="1"/>
            <p:nvPr/>
          </p:nvSpPr>
          <p:spPr>
            <a:xfrm>
              <a:off x="2512567" y="2082799"/>
              <a:ext cx="2855886" cy="5440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In 2018:</a:t>
              </a:r>
            </a:p>
            <a:p>
              <a:r>
                <a:rPr lang="en-US" sz="1400" b="1" dirty="0">
                  <a:solidFill>
                    <a:schemeClr val="accent6">
                      <a:lumMod val="50000"/>
                    </a:schemeClr>
                  </a:solidFill>
                </a:rPr>
                <a:t>1,300 infections averted</a:t>
              </a:r>
              <a:endParaRPr lang="es-E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738F58C-B692-4D1B-981D-CB35A694C995}"/>
              </a:ext>
            </a:extLst>
          </p:cNvPr>
          <p:cNvSpPr txBox="1"/>
          <p:nvPr/>
        </p:nvSpPr>
        <p:spPr>
          <a:xfrm>
            <a:off x="621726" y="2573838"/>
            <a:ext cx="1542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A797"/>
                </a:solidFill>
              </a:rPr>
              <a:t>Caribbean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665500-DBC0-4666-804B-E19F76C4A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683"/>
          <a:stretch/>
        </p:blipFill>
        <p:spPr>
          <a:xfrm>
            <a:off x="5654199" y="1609589"/>
            <a:ext cx="6029522" cy="4740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F91097-9E87-4814-8DE3-460B740B6EE9}"/>
              </a:ext>
            </a:extLst>
          </p:cNvPr>
          <p:cNvSpPr txBox="1"/>
          <p:nvPr/>
        </p:nvSpPr>
        <p:spPr>
          <a:xfrm>
            <a:off x="6402778" y="2068998"/>
            <a:ext cx="2942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797"/>
                </a:solidFill>
              </a:rPr>
              <a:t>Latin America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A91B76-F064-4099-9FEE-D06AF5F0DD85}"/>
              </a:ext>
            </a:extLst>
          </p:cNvPr>
          <p:cNvGrpSpPr/>
          <p:nvPr/>
        </p:nvGrpSpPr>
        <p:grpSpPr>
          <a:xfrm>
            <a:off x="9341157" y="1609589"/>
            <a:ext cx="2610254" cy="1038075"/>
            <a:chOff x="8778241" y="1677452"/>
            <a:chExt cx="2898647" cy="10380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99E7D7-BF5B-44A9-B162-723D9B16BF99}"/>
                </a:ext>
              </a:extLst>
            </p:cNvPr>
            <p:cNvSpPr txBox="1"/>
            <p:nvPr/>
          </p:nvSpPr>
          <p:spPr>
            <a:xfrm>
              <a:off x="8778241" y="1677452"/>
              <a:ext cx="2898647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In 2018:</a:t>
              </a:r>
            </a:p>
            <a:p>
              <a:r>
                <a:rPr lang="en-US" sz="1400" b="1" dirty="0"/>
                <a:t>1800 infections averted</a:t>
              </a:r>
              <a:endParaRPr lang="es-ES" sz="1400" b="1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15B439-C8D7-4786-8A99-6D17B8E81229}"/>
                </a:ext>
              </a:extLst>
            </p:cNvPr>
            <p:cNvSpPr txBox="1"/>
            <p:nvPr/>
          </p:nvSpPr>
          <p:spPr>
            <a:xfrm>
              <a:off x="8778241" y="2192307"/>
              <a:ext cx="2898647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3100 new infections among 0-14-year-olds</a:t>
              </a:r>
              <a:endParaRPr lang="es-ES" sz="1400" b="1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A6B52D8-D2A4-4B63-A197-B43508438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0726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442AE4-92B5-4C60-95D2-DDA41872E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6529" y="448056"/>
            <a:ext cx="9438799" cy="568279"/>
          </a:xfrm>
        </p:spPr>
        <p:txBody>
          <a:bodyPr/>
          <a:lstStyle/>
          <a:p>
            <a:r>
              <a:rPr lang="en-US" sz="6600" dirty="0"/>
              <a:t>Thank you!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CC2EC84-235B-44BF-A9A1-6248D5B1B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9953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AF7D1A-2FEF-4E6A-8A5C-4BD54AB59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>
                <a:latin typeface="+mn-lt"/>
              </a:rPr>
              <a:t>HIV/AIDS mortality, 2030 f</a:t>
            </a:r>
            <a:r>
              <a:rPr lang="en-US" sz="2700" b="1" dirty="0"/>
              <a:t>orecast, and targets for Ending AIDS </a:t>
            </a:r>
            <a:r>
              <a:rPr lang="en-US" sz="2700" b="1" dirty="0">
                <a:latin typeface="+mn-lt"/>
              </a:rPr>
              <a:t>in Latin America and the Caribbean, 2000-2030</a:t>
            </a:r>
            <a:endParaRPr lang="es-ES" sz="27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B3D99-B429-4864-8AF9-962FD1B169F7}"/>
              </a:ext>
            </a:extLst>
          </p:cNvPr>
          <p:cNvSpPr txBox="1"/>
          <p:nvPr/>
        </p:nvSpPr>
        <p:spPr>
          <a:xfrm>
            <a:off x="8103346" y="1999110"/>
            <a:ext cx="2904800" cy="8156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Target:</a:t>
            </a:r>
          </a:p>
          <a:p>
            <a:r>
              <a:rPr lang="en-US" b="1" dirty="0"/>
              <a:t>80% reduction by 2020</a:t>
            </a:r>
          </a:p>
          <a:p>
            <a:r>
              <a:rPr lang="en-US" sz="1100" b="1" dirty="0"/>
              <a:t>(compared to 2010 values)</a:t>
            </a:r>
            <a:endParaRPr lang="es-ES" sz="11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61B58B-F7F5-4FB3-9623-A77BAC3C00B0}"/>
              </a:ext>
            </a:extLst>
          </p:cNvPr>
          <p:cNvGrpSpPr/>
          <p:nvPr/>
        </p:nvGrpSpPr>
        <p:grpSpPr>
          <a:xfrm>
            <a:off x="2307771" y="1516742"/>
            <a:ext cx="7897027" cy="4579258"/>
            <a:chOff x="2307771" y="1516742"/>
            <a:chExt cx="7897027" cy="4579258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117C2482-7A3D-488D-B9A6-579E0CA9A39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96368559"/>
                </p:ext>
              </p:extLst>
            </p:nvPr>
          </p:nvGraphicFramePr>
          <p:xfrm>
            <a:off x="2307771" y="1516742"/>
            <a:ext cx="7286172" cy="45792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5DAAF7-7225-4FF1-86A3-ABD2EEF93223}"/>
                </a:ext>
              </a:extLst>
            </p:cNvPr>
            <p:cNvSpPr txBox="1"/>
            <p:nvPr/>
          </p:nvSpPr>
          <p:spPr>
            <a:xfrm>
              <a:off x="9360470" y="3945241"/>
              <a:ext cx="844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27,000</a:t>
              </a:r>
              <a:endParaRPr lang="es-ES" sz="12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73EC82-8C51-4F2A-915C-8289ABA8440D}"/>
                </a:ext>
              </a:extLst>
            </p:cNvPr>
            <p:cNvSpPr txBox="1"/>
            <p:nvPr/>
          </p:nvSpPr>
          <p:spPr>
            <a:xfrm>
              <a:off x="5789451" y="4864159"/>
              <a:ext cx="13213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B0F0"/>
                  </a:solidFill>
                </a:rPr>
                <a:t>Target 2020</a:t>
              </a:r>
              <a:endParaRPr lang="es-ES" sz="16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CC37618-13C8-4DDF-A93A-4BF32749FBAD}"/>
                </a:ext>
              </a:extLst>
            </p:cNvPr>
            <p:cNvCxnSpPr>
              <a:cxnSpLocks/>
            </p:cNvCxnSpPr>
            <p:nvPr/>
          </p:nvCxnSpPr>
          <p:spPr>
            <a:xfrm>
              <a:off x="5284137" y="2678317"/>
              <a:ext cx="0" cy="2771770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2085F-F628-4487-ADD5-F2F73609E7A9}"/>
                </a:ext>
              </a:extLst>
            </p:cNvPr>
            <p:cNvSpPr txBox="1"/>
            <p:nvPr/>
          </p:nvSpPr>
          <p:spPr>
            <a:xfrm>
              <a:off x="4621666" y="2041040"/>
              <a:ext cx="11677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Baseline 2010</a:t>
              </a:r>
              <a:endParaRPr lang="es-ES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010031-6DE0-4C65-9786-32F1F184B226}"/>
                </a:ext>
              </a:extLst>
            </p:cNvPr>
            <p:cNvSpPr txBox="1"/>
            <p:nvPr/>
          </p:nvSpPr>
          <p:spPr>
            <a:xfrm>
              <a:off x="6632633" y="3183697"/>
              <a:ext cx="844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41,000</a:t>
              </a:r>
              <a:endParaRPr lang="es-ES" sz="1200" b="1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134A958-4B38-4DBA-A102-369B1DB11C55}"/>
              </a:ext>
            </a:extLst>
          </p:cNvPr>
          <p:cNvSpPr txBox="1"/>
          <p:nvPr/>
        </p:nvSpPr>
        <p:spPr>
          <a:xfrm>
            <a:off x="3677950" y="6447563"/>
            <a:ext cx="8302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Source: UNAIDS. Spectrum HIV estimates 2019 and projected values</a:t>
            </a:r>
            <a:endParaRPr lang="es-E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3C7209-B866-4003-A173-19577EC2B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821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6FD5D-0F1E-4BA4-9964-9790DE10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32" y="611654"/>
            <a:ext cx="10207533" cy="858380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b="1" dirty="0">
                <a:latin typeface="+mn-lt"/>
              </a:rPr>
              <a:t>New HIV infections, deaths and persons living with HIV receiving ART in Latin America and the Caribbean, 1995-2018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F042159-BCE9-42B4-8535-31B8781253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769680"/>
              </p:ext>
            </p:extLst>
          </p:nvPr>
        </p:nvGraphicFramePr>
        <p:xfrm>
          <a:off x="1741789" y="1873767"/>
          <a:ext cx="8708421" cy="390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218A4F3-454F-40C0-869D-3E86988867C9}"/>
              </a:ext>
            </a:extLst>
          </p:cNvPr>
          <p:cNvSpPr txBox="1"/>
          <p:nvPr/>
        </p:nvSpPr>
        <p:spPr>
          <a:xfrm>
            <a:off x="2715182" y="6456013"/>
            <a:ext cx="8302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UNAIDS. Spectrum HIV estimates 2019, GARPR and GAM country reports 2000-2019</a:t>
            </a:r>
            <a:endParaRPr lang="es-E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B03D6-774C-446D-B6B1-BD047746A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607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AC47-B449-4ABE-B9A3-F9C46D3BC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418" y="611654"/>
            <a:ext cx="10515163" cy="85838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New HIV infections and AIDS deaths in Latin America and the Caribbean, 2004-2018</a:t>
            </a:r>
            <a:endParaRPr lang="es-ES" sz="3200" dirty="0"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969BF5-883B-4099-B1F3-1B473EFADA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788621"/>
              </p:ext>
            </p:extLst>
          </p:nvPr>
        </p:nvGraphicFramePr>
        <p:xfrm>
          <a:off x="1085089" y="1989838"/>
          <a:ext cx="5077968" cy="360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83A3BF7-CA00-48A2-B96C-5659A2E37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107007"/>
              </p:ext>
            </p:extLst>
          </p:nvPr>
        </p:nvGraphicFramePr>
        <p:xfrm>
          <a:off x="6970775" y="1690688"/>
          <a:ext cx="4660393" cy="392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CF17C42-4BFB-426B-BAA1-B87B79CA8D86}"/>
              </a:ext>
            </a:extLst>
          </p:cNvPr>
          <p:cNvSpPr txBox="1"/>
          <p:nvPr/>
        </p:nvSpPr>
        <p:spPr>
          <a:xfrm>
            <a:off x="3002513" y="6377151"/>
            <a:ext cx="110701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UNAIDS. Spectrum HIV estimates 2019 and UNAIDS/WHO. Global AIDS monitoring country responses, 2019</a:t>
            </a:r>
            <a:endParaRPr lang="es-E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89BAC6-4679-4F3C-AC33-76A470ECB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613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CDE0E5-48D0-421F-9BA8-9415A2F4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93" y="603015"/>
            <a:ext cx="9476013" cy="85838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New HIV infections and AIDS deaths in Latin America and the Caribbean, 2004-2018</a:t>
            </a:r>
            <a:endParaRPr lang="es-ES" sz="2800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95C5AA-5919-4DED-9993-BDA1025C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944" y="1663938"/>
            <a:ext cx="7913066" cy="50428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88075F-909F-4C38-8F41-0F0ECFA1DD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10"/>
          <a:stretch/>
        </p:blipFill>
        <p:spPr>
          <a:xfrm>
            <a:off x="8530689" y="5194062"/>
            <a:ext cx="3044145" cy="4738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7BF47C-21B3-4BAC-A96C-33599DFE0A2E}"/>
              </a:ext>
            </a:extLst>
          </p:cNvPr>
          <p:cNvSpPr txBox="1"/>
          <p:nvPr/>
        </p:nvSpPr>
        <p:spPr>
          <a:xfrm>
            <a:off x="314177" y="6159660"/>
            <a:ext cx="1706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Source: UNAIDS. Spectrum HIV estimates 2019</a:t>
            </a:r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C8C789-CC70-4866-8A90-C3D5C6E0DD69}"/>
              </a:ext>
            </a:extLst>
          </p:cNvPr>
          <p:cNvSpPr txBox="1"/>
          <p:nvPr/>
        </p:nvSpPr>
        <p:spPr>
          <a:xfrm>
            <a:off x="9971763" y="4118598"/>
            <a:ext cx="1562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UNAIDS. Spectrum HIV estimates 2019 and UNAIDS/WHO. Global AIDS monitoring country responses, 2019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091BFB-A831-4EC1-A987-C67E38BAC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798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02CC11-2E65-4D32-B108-3550EA91EDB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30059" y="514732"/>
            <a:ext cx="10587037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B0F0"/>
                </a:solidFill>
                <a:latin typeface="+mj-lt"/>
              </a:rPr>
              <a:t>New HIV infections in Latin America and the Caribbean among 15 to 24 years old by sex, 2004-2018</a:t>
            </a:r>
          </a:p>
          <a:p>
            <a:pPr algn="ctr"/>
            <a:endParaRPr lang="en-US" sz="28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F2D18-CFD5-49CE-A2FD-655A3865B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23" y="1760572"/>
            <a:ext cx="6328578" cy="4755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221C1-A411-4094-9DF9-FE3AF25EC6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08"/>
          <a:stretch/>
        </p:blipFill>
        <p:spPr>
          <a:xfrm>
            <a:off x="7905564" y="5043360"/>
            <a:ext cx="2894382" cy="476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9BC82E-0845-416D-A25D-FA78C4D8F64F}"/>
              </a:ext>
            </a:extLst>
          </p:cNvPr>
          <p:cNvSpPr txBox="1"/>
          <p:nvPr/>
        </p:nvSpPr>
        <p:spPr>
          <a:xfrm>
            <a:off x="2688917" y="6516422"/>
            <a:ext cx="6059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Source: UNAIDS. Spectrum HIV estimates 2019</a:t>
            </a:r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4E8A8-FFD7-4965-B9A0-50069F336851}"/>
              </a:ext>
            </a:extLst>
          </p:cNvPr>
          <p:cNvSpPr txBox="1"/>
          <p:nvPr/>
        </p:nvSpPr>
        <p:spPr>
          <a:xfrm>
            <a:off x="9180576" y="2401903"/>
            <a:ext cx="2892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New infections among young people represent 20%  (1/5) of all new infections in Latin America and 27% in the Caribbean </a:t>
            </a:r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EEDB5-9572-4058-835D-8253CFB7A65C}"/>
              </a:ext>
            </a:extLst>
          </p:cNvPr>
          <p:cNvSpPr txBox="1"/>
          <p:nvPr/>
        </p:nvSpPr>
        <p:spPr>
          <a:xfrm>
            <a:off x="1181337" y="4961511"/>
            <a:ext cx="1706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Source: UNAIDS. Spectrum HIV estimates 2019 and UNAIDS/WHO. Global AIDS monitoring country responses, 2019</a:t>
            </a:r>
            <a:endParaRPr lang="es-E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E162B3-2B01-4BD5-98AB-88C03F287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406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9E7D283-DBC9-40F3-BAD1-D04D1566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Distribution of new HIV infections (aged 15–49 years), by population group, Latin America and the Caribbean, 2018</a:t>
            </a:r>
            <a:endParaRPr lang="es-ES" sz="2800" dirty="0"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299F82-304F-4285-8757-D2FCEE0E7549}"/>
              </a:ext>
            </a:extLst>
          </p:cNvPr>
          <p:cNvGrpSpPr/>
          <p:nvPr/>
        </p:nvGrpSpPr>
        <p:grpSpPr>
          <a:xfrm>
            <a:off x="234247" y="1618921"/>
            <a:ext cx="5994248" cy="5110089"/>
            <a:chOff x="-385141" y="1479516"/>
            <a:chExt cx="6325752" cy="527466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AB804E-B54D-45D7-928C-B56C864CCE82}"/>
                </a:ext>
              </a:extLst>
            </p:cNvPr>
            <p:cNvSpPr txBox="1"/>
            <p:nvPr/>
          </p:nvSpPr>
          <p:spPr>
            <a:xfrm>
              <a:off x="1787892" y="3777937"/>
              <a:ext cx="18448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Latin America</a:t>
              </a:r>
            </a:p>
          </p:txBody>
        </p: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BA6824A1-20E3-469C-824B-A527CC3BF44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08545785"/>
                </p:ext>
              </p:extLst>
            </p:nvPr>
          </p:nvGraphicFramePr>
          <p:xfrm>
            <a:off x="-385141" y="2016301"/>
            <a:ext cx="6325752" cy="39233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2EF2C51-1D2E-4139-A8A0-180305763126}"/>
                </a:ext>
              </a:extLst>
            </p:cNvPr>
            <p:cNvSpPr txBox="1"/>
            <p:nvPr/>
          </p:nvSpPr>
          <p:spPr>
            <a:xfrm>
              <a:off x="4209848" y="2624602"/>
              <a:ext cx="1730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Gay men and other men who have sex with men </a:t>
              </a:r>
            </a:p>
            <a:p>
              <a:pPr algn="ctr"/>
              <a:r>
                <a:rPr lang="en-US" sz="1200" b="1" dirty="0"/>
                <a:t>40%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B63173-6DD5-4A04-A36E-09486BDB1E00}"/>
                </a:ext>
              </a:extLst>
            </p:cNvPr>
            <p:cNvSpPr txBox="1"/>
            <p:nvPr/>
          </p:nvSpPr>
          <p:spPr>
            <a:xfrm>
              <a:off x="3491786" y="5569211"/>
              <a:ext cx="1436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Transgender women</a:t>
              </a:r>
            </a:p>
            <a:p>
              <a:pPr algn="ctr"/>
              <a:r>
                <a:rPr lang="en-US" sz="1200" b="1" dirty="0"/>
                <a:t>4%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DC5248-D83D-4367-8AFA-0FD8BD66B610}"/>
                </a:ext>
              </a:extLst>
            </p:cNvPr>
            <p:cNvSpPr txBox="1"/>
            <p:nvPr/>
          </p:nvSpPr>
          <p:spPr>
            <a:xfrm>
              <a:off x="1367030" y="5738514"/>
              <a:ext cx="16789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Clients of sex workers and sex partners of other key populations</a:t>
              </a:r>
            </a:p>
            <a:p>
              <a:pPr algn="ctr"/>
              <a:r>
                <a:rPr lang="en-US" sz="1200" b="1" dirty="0"/>
                <a:t>15%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378AE2-3CB0-430A-A3B1-730D39C9B47E}"/>
                </a:ext>
              </a:extLst>
            </p:cNvPr>
            <p:cNvSpPr txBox="1"/>
            <p:nvPr/>
          </p:nvSpPr>
          <p:spPr>
            <a:xfrm>
              <a:off x="-156137" y="3539486"/>
              <a:ext cx="1117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Remaining </a:t>
              </a:r>
            </a:p>
            <a:p>
              <a:pPr algn="ctr"/>
              <a:r>
                <a:rPr lang="en-US" sz="1200" b="1" dirty="0"/>
                <a:t>population</a:t>
              </a:r>
            </a:p>
            <a:p>
              <a:pPr algn="ctr"/>
              <a:r>
                <a:rPr lang="en-US" sz="1200" b="1" dirty="0"/>
                <a:t>35%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23D27B-F809-4557-9B95-8632093EEE38}"/>
                </a:ext>
              </a:extLst>
            </p:cNvPr>
            <p:cNvSpPr txBox="1"/>
            <p:nvPr/>
          </p:nvSpPr>
          <p:spPr>
            <a:xfrm>
              <a:off x="1448516" y="1612626"/>
              <a:ext cx="914199" cy="667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Sex workers</a:t>
              </a:r>
            </a:p>
            <a:p>
              <a:pPr algn="ctr"/>
              <a:r>
                <a:rPr lang="en-US" sz="1200" b="1" dirty="0"/>
                <a:t>3%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3EF44C-1872-4662-A60C-8FAFC1E8EC4C}"/>
                </a:ext>
              </a:extLst>
            </p:cNvPr>
            <p:cNvSpPr txBox="1"/>
            <p:nvPr/>
          </p:nvSpPr>
          <p:spPr>
            <a:xfrm>
              <a:off x="2034025" y="1479516"/>
              <a:ext cx="13869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People who inject drugs</a:t>
              </a:r>
            </a:p>
            <a:p>
              <a:pPr algn="ctr"/>
              <a:r>
                <a:rPr lang="en-US" sz="1200" b="1" dirty="0"/>
                <a:t>3%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B370D2-3E14-49D5-AAC6-8A1808E6D439}"/>
              </a:ext>
            </a:extLst>
          </p:cNvPr>
          <p:cNvGrpSpPr/>
          <p:nvPr/>
        </p:nvGrpSpPr>
        <p:grpSpPr>
          <a:xfrm>
            <a:off x="6080823" y="1759583"/>
            <a:ext cx="5659927" cy="4255811"/>
            <a:chOff x="6080823" y="1658610"/>
            <a:chExt cx="5996877" cy="435678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CDFD2F-2A54-44A9-B45E-B458CDCB22F8}"/>
                </a:ext>
              </a:extLst>
            </p:cNvPr>
            <p:cNvSpPr txBox="1"/>
            <p:nvPr/>
          </p:nvSpPr>
          <p:spPr>
            <a:xfrm>
              <a:off x="7794735" y="3727647"/>
              <a:ext cx="19233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1"/>
                  </a:solidFill>
                </a:rPr>
                <a:t>The Caribbean</a:t>
              </a:r>
            </a:p>
          </p:txBody>
        </p:sp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EC762A2A-DB13-4905-9884-E8FAC2EA642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81907498"/>
                </p:ext>
              </p:extLst>
            </p:nvPr>
          </p:nvGraphicFramePr>
          <p:xfrm>
            <a:off x="6080823" y="2166814"/>
            <a:ext cx="5261364" cy="3848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CF2A90-B58C-43E8-8F8C-6E02E386ABD1}"/>
                </a:ext>
              </a:extLst>
            </p:cNvPr>
            <p:cNvSpPr txBox="1"/>
            <p:nvPr/>
          </p:nvSpPr>
          <p:spPr>
            <a:xfrm>
              <a:off x="9754869" y="2231377"/>
              <a:ext cx="1673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Gay men and other men who have sex with men </a:t>
              </a:r>
            </a:p>
            <a:p>
              <a:pPr algn="ctr"/>
              <a:r>
                <a:rPr lang="en-US" sz="1200" b="1" dirty="0"/>
                <a:t>22%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EF4854-7E09-449F-84B5-54F15A344F0F}"/>
                </a:ext>
              </a:extLst>
            </p:cNvPr>
            <p:cNvSpPr txBox="1"/>
            <p:nvPr/>
          </p:nvSpPr>
          <p:spPr>
            <a:xfrm>
              <a:off x="10267496" y="3719968"/>
              <a:ext cx="1499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Transgender women</a:t>
              </a:r>
            </a:p>
            <a:p>
              <a:pPr algn="ctr"/>
              <a:r>
                <a:rPr lang="en-US" sz="1200" b="1" dirty="0"/>
                <a:t>5%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047FCA-6805-484B-B5EF-A268BF68E98D}"/>
                </a:ext>
              </a:extLst>
            </p:cNvPr>
            <p:cNvSpPr txBox="1"/>
            <p:nvPr/>
          </p:nvSpPr>
          <p:spPr>
            <a:xfrm>
              <a:off x="10071100" y="4904900"/>
              <a:ext cx="2006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Clients of sex workers and sex partners of other key populations</a:t>
              </a:r>
            </a:p>
            <a:p>
              <a:pPr algn="ctr"/>
              <a:r>
                <a:rPr lang="en-US" sz="1200" b="1" dirty="0"/>
                <a:t>12%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9A0FA9-64DA-4CC1-AE10-5B23D26708EE}"/>
                </a:ext>
              </a:extLst>
            </p:cNvPr>
            <p:cNvSpPr txBox="1"/>
            <p:nvPr/>
          </p:nvSpPr>
          <p:spPr>
            <a:xfrm>
              <a:off x="6080823" y="4789700"/>
              <a:ext cx="1117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Remaining </a:t>
              </a:r>
            </a:p>
            <a:p>
              <a:pPr algn="ctr"/>
              <a:r>
                <a:rPr lang="en-US" sz="1200" b="1" dirty="0"/>
                <a:t>population</a:t>
              </a:r>
            </a:p>
            <a:p>
              <a:pPr algn="ctr"/>
              <a:r>
                <a:rPr lang="en-US" sz="1200" b="1" dirty="0"/>
                <a:t>53%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744A6B8-5A9C-471F-88A3-293018B00D3B}"/>
                </a:ext>
              </a:extLst>
            </p:cNvPr>
            <p:cNvSpPr txBox="1"/>
            <p:nvPr/>
          </p:nvSpPr>
          <p:spPr>
            <a:xfrm>
              <a:off x="7363199" y="1840010"/>
              <a:ext cx="1034792" cy="6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Sex workers</a:t>
              </a:r>
            </a:p>
            <a:p>
              <a:pPr algn="ctr"/>
              <a:r>
                <a:rPr lang="en-US" sz="1200" b="1" dirty="0"/>
                <a:t>6%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91780E-F47F-4089-9EC8-3D1DCF2D6DA1}"/>
                </a:ext>
              </a:extLst>
            </p:cNvPr>
            <p:cNvSpPr txBox="1"/>
            <p:nvPr/>
          </p:nvSpPr>
          <p:spPr>
            <a:xfrm>
              <a:off x="7929110" y="1658610"/>
              <a:ext cx="13869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People who inject drugs</a:t>
              </a:r>
            </a:p>
            <a:p>
              <a:pPr algn="ctr"/>
              <a:r>
                <a:rPr lang="en-US" sz="1200" b="1" dirty="0"/>
                <a:t>2%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3D5FB65-41C5-458D-BE0E-3AFB9724FCA6}"/>
              </a:ext>
            </a:extLst>
          </p:cNvPr>
          <p:cNvSpPr txBox="1"/>
          <p:nvPr/>
        </p:nvSpPr>
        <p:spPr>
          <a:xfrm>
            <a:off x="4474972" y="6496730"/>
            <a:ext cx="433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UNAIDS. Modes of transmission study, 2019</a:t>
            </a:r>
            <a:endParaRPr lang="es-E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2E4D99B-0853-4435-B0DC-7207865F2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57FEF-7BF5-4089-B47F-4364F758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Latin America and the Caribbean towards 90 90 90 Targets, 2018</a:t>
            </a:r>
            <a:endParaRPr lang="es-ES" sz="3600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0BFF6-3DB2-488B-B428-DC7A0EA11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78" y="1764792"/>
            <a:ext cx="6228444" cy="4735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05445A-7BF5-4F93-8E39-CDDB77AF50BC}"/>
              </a:ext>
            </a:extLst>
          </p:cNvPr>
          <p:cNvSpPr txBox="1"/>
          <p:nvPr/>
        </p:nvSpPr>
        <p:spPr>
          <a:xfrm>
            <a:off x="9385025" y="5184517"/>
            <a:ext cx="22644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Source: UNAIDS. Spectrum HIV estimates 2019 and UNAIDS/WHO. Global AIDS monitoring country responses, 2019</a:t>
            </a:r>
            <a:endParaRPr lang="es-E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D6F618-491C-41A5-8B12-043E65D10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" y="5786628"/>
            <a:ext cx="2142743" cy="107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289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Theme">
  <a:themeElements>
    <a:clrScheme name="Jetfabrik - Corporate Color 2 - Light">
      <a:dk1>
        <a:srgbClr val="1C2835"/>
      </a:dk1>
      <a:lt1>
        <a:sysClr val="window" lastClr="FFFFFF"/>
      </a:lt1>
      <a:dk2>
        <a:srgbClr val="1C2835"/>
      </a:dk2>
      <a:lt2>
        <a:srgbClr val="F6F7FA"/>
      </a:lt2>
      <a:accent1>
        <a:srgbClr val="165AB6"/>
      </a:accent1>
      <a:accent2>
        <a:srgbClr val="1B8BCD"/>
      </a:accent2>
      <a:accent3>
        <a:srgbClr val="27C7CF"/>
      </a:accent3>
      <a:accent4>
        <a:srgbClr val="27C78A"/>
      </a:accent4>
      <a:accent5>
        <a:srgbClr val="70C456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HO-WHO_PowerPoint_16x9_Templatepptx" id="{20C5B6BF-7ED2-7647-96F5-6257EAA73E20}" vid="{BC1A3D61-D917-6847-A44C-BF33CDA86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EF060558018742A70C8C9DDE990482" ma:contentTypeVersion="13" ma:contentTypeDescription="Create a new document." ma:contentTypeScope="" ma:versionID="ee1a0c2053607b8bd6a7ae33dcd83e58">
  <xsd:schema xmlns:xsd="http://www.w3.org/2001/XMLSchema" xmlns:xs="http://www.w3.org/2001/XMLSchema" xmlns:p="http://schemas.microsoft.com/office/2006/metadata/properties" xmlns:ns3="cfde9d2c-7290-4067-abf2-09e7dda717bf" xmlns:ns4="93d729a5-b5c6-451c-bb7a-c72dbaff9bea" targetNamespace="http://schemas.microsoft.com/office/2006/metadata/properties" ma:root="true" ma:fieldsID="3947d21071988ae8d0f5d180147cdf5d" ns3:_="" ns4:_="">
    <xsd:import namespace="cfde9d2c-7290-4067-abf2-09e7dda717bf"/>
    <xsd:import namespace="93d729a5-b5c6-451c-bb7a-c72dbaff9b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e9d2c-7290-4067-abf2-09e7dda71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729a5-b5c6-451c-bb7a-c72dbaff9b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91E8F9-3ECD-45AC-8028-4365607AF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e9d2c-7290-4067-abf2-09e7dda717bf"/>
    <ds:schemaRef ds:uri="93d729a5-b5c6-451c-bb7a-c72dbaff9b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8935B8-23B0-4733-BF40-4BD288B1A2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60A11C-C5CE-4DED-8D1B-427A65B88167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cfde9d2c-7290-4067-abf2-09e7dda717bf"/>
    <ds:schemaRef ds:uri="93d729a5-b5c6-451c-bb7a-c72dbaff9bea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PAHO-WHO_PowerPoint_16x9_Template</Template>
  <TotalTime>364</TotalTime>
  <Words>1152</Words>
  <Application>Microsoft Office PowerPoint</Application>
  <PresentationFormat>Widescreen</PresentationFormat>
  <Paragraphs>127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Lato Light</vt:lpstr>
      <vt:lpstr>Roboto Regular</vt:lpstr>
      <vt:lpstr>Wingdings</vt:lpstr>
      <vt:lpstr>Default Theme</vt:lpstr>
      <vt:lpstr>Status of HIV epidemic and response </vt:lpstr>
      <vt:lpstr>HIV incidence per 1000 population, 2030 forecast, and targets for Ending AIDS, in Latin America and the Caribbean, 1995-2030</vt:lpstr>
      <vt:lpstr>HIV/AIDS mortality, 2030 forecast, and targets for Ending AIDS in Latin America and the Caribbean, 2000-2030</vt:lpstr>
      <vt:lpstr>New HIV infections, deaths and persons living with HIV receiving ART in Latin America and the Caribbean, 1995-2018</vt:lpstr>
      <vt:lpstr>New HIV infections and AIDS deaths in Latin America and the Caribbean, 2004-2018</vt:lpstr>
      <vt:lpstr>New HIV infections and AIDS deaths in Latin America and the Caribbean, 2004-2018</vt:lpstr>
      <vt:lpstr>PowerPoint Presentation</vt:lpstr>
      <vt:lpstr>Distribution of new HIV infections (aged 15–49 years), by population group, Latin America and the Caribbean, 2018</vt:lpstr>
      <vt:lpstr>Latin America and the Caribbean towards 90 90 90 Targets, 2018</vt:lpstr>
      <vt:lpstr>HIV cascade of care, Latin America and the Caribbean, 2018</vt:lpstr>
      <vt:lpstr>HIV cascade of care, Latin America and the Caribbean, 2015-2018</vt:lpstr>
      <vt:lpstr>People with HIV  that know their status, by sex in Latin America and the Caribbean (%), 2018</vt:lpstr>
      <vt:lpstr>Persons living with HIV and persons receiving ART in Latin America and the Caribbean, 2000-2018</vt:lpstr>
      <vt:lpstr>Percent of men and women (15+) on ART, Latin America and the Caribbean, 2015-2018</vt:lpstr>
      <vt:lpstr>Percent of men and women (15+) on ART, by subregion, 2015-2018</vt:lpstr>
      <vt:lpstr>Persons receiving antiretroviral treatment (%), in Latin America and the Caribbean, by age and sex, 2016-2018 </vt:lpstr>
      <vt:lpstr>Children (0-14 years old)  receiving antiretroviral treatment (%), by subregion in Latin America and the Caribbean, 2016-2018 </vt:lpstr>
      <vt:lpstr>Viral load testing and suppression, in Latin America and the Caribbean, 2016-2018</vt:lpstr>
      <vt:lpstr>Antiretroviral coverage among pregnant women with HIV and final MTCT transmission rate, by subregion, 2010-2018</vt:lpstr>
      <vt:lpstr>HIV testing coverage among pregnant women by subregion, 2010-2018</vt:lpstr>
      <vt:lpstr>Number of new child HIV infections and new infections averted due to PMTCT by subregion, 1990-2018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Sanchez, Mr. Juan David (WDC)</cp:lastModifiedBy>
  <cp:revision>21</cp:revision>
  <dcterms:created xsi:type="dcterms:W3CDTF">2018-05-29T20:46:12Z</dcterms:created>
  <dcterms:modified xsi:type="dcterms:W3CDTF">2019-11-25T18:57:53Z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d83fd6fe-7b41-49cd-81d3-adc05f9ea57e</vt:lpwstr>
  </property>
  <property fmtid="{D5CDD505-2E9C-101B-9397-08002B2CF9AE}" pid="3" name="ContentTypeId">
    <vt:lpwstr>0x010100C7EF060558018742A70C8C9DDE990482</vt:lpwstr>
  </property>
</Properties>
</file>