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56" r:id="rId5"/>
    <p:sldId id="2141412193" r:id="rId6"/>
    <p:sldId id="517" r:id="rId7"/>
    <p:sldId id="2141412195" r:id="rId8"/>
    <p:sldId id="2141412196" r:id="rId9"/>
    <p:sldId id="2141412200" r:id="rId10"/>
    <p:sldId id="2141412198" r:id="rId11"/>
    <p:sldId id="2141412199" r:id="rId12"/>
    <p:sldId id="2141412205" r:id="rId13"/>
    <p:sldId id="2141412201" r:id="rId14"/>
    <p:sldId id="2141412202" r:id="rId15"/>
    <p:sldId id="2141412203" r:id="rId16"/>
    <p:sldId id="214141220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7D3115-17AB-722A-6D6F-D653F187D69B}" name="HERICK DE SA, Thiago" initials="HT" userId="S::herickdesat@who.int::ba8496c3-ff94-4355-9250-859c593e94b9" providerId="AD"/>
  <p188:author id="{3EC1C433-55E4-66DD-6888-652FDFD36A5C}" name="Morsch,  Patricia (WDC)" initials="M(" userId="S::morschpat@paho.org::a3579ae3-4711-47cb-a5e8-d3cfd1b24b6d" providerId="AD"/>
  <p188:author id="{9CC20CF2-EACA-E78D-9B47-550D75581CBB}" name="Alvarez,  Delfina (OS-)" initials="A(" userId="S::alvarezdel_paho.org#ext#@worldhealthorg.onmicrosoft.com::99383dab-3a42-479f-8f61-a21d4466e8c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7095"/>
    <a:srgbClr val="171A17"/>
    <a:srgbClr val="1F2B51"/>
    <a:srgbClr val="081F5C"/>
    <a:srgbClr val="F5A81C"/>
    <a:srgbClr val="FFC813"/>
    <a:srgbClr val="892C2F"/>
    <a:srgbClr val="F5887C"/>
    <a:srgbClr val="0093D5"/>
    <a:srgbClr val="5C82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8" autoAdjust="0"/>
    <p:restoredTop sz="95450" autoAdjust="0"/>
  </p:normalViewPr>
  <p:slideViewPr>
    <p:cSldViewPr snapToGrid="0">
      <p:cViewPr>
        <p:scale>
          <a:sx n="117" d="100"/>
          <a:sy n="117" d="100"/>
        </p:scale>
        <p:origin x="1280" y="992"/>
      </p:cViewPr>
      <p:guideLst/>
    </p:cSldViewPr>
  </p:slideViewPr>
  <p:outlineViewPr>
    <p:cViewPr>
      <p:scale>
        <a:sx n="33" d="100"/>
        <a:sy n="33" d="100"/>
      </p:scale>
      <p:origin x="0" y="0"/>
    </p:cViewPr>
  </p:outlineViewPr>
  <p:notesTextViewPr>
    <p:cViewPr>
      <p:scale>
        <a:sx n="55" d="100"/>
        <a:sy n="5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5D58A-E863-2743-8E62-D449675ACE94}" type="datetimeFigureOut">
              <a:rPr lang="en-GB" smtClean="0"/>
              <a:t>14/03/2024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B4BA71-AE02-BD4D-9CC1-A544F88169CD}" type="slidenum">
              <a:rPr lang="en-GB" smtClean="0"/>
              <a:t>‹N›</a:t>
            </a:fld>
            <a:endParaRPr lang="en-GB"/>
          </a:p>
        </p:txBody>
      </p:sp>
    </p:spTree>
    <p:extLst>
      <p:ext uri="{BB962C8B-B14F-4D97-AF65-F5344CB8AC3E}">
        <p14:creationId xmlns:p14="http://schemas.microsoft.com/office/powerpoint/2010/main" val="3626351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a:t>Aumenta</a:t>
            </a:r>
            <a:r>
              <a:rPr lang="en-US" dirty="0"/>
              <a:t> a </a:t>
            </a:r>
            <a:r>
              <a:rPr lang="en-US" dirty="0" err="1"/>
              <a:t>disparidade</a:t>
            </a:r>
            <a:r>
              <a:rPr lang="en-US" dirty="0"/>
              <a:t> entre a </a:t>
            </a:r>
            <a:r>
              <a:rPr lang="en-US" dirty="0" err="1"/>
              <a:t>esperança</a:t>
            </a:r>
            <a:r>
              <a:rPr lang="en-US" dirty="0"/>
              <a:t> de </a:t>
            </a:r>
            <a:r>
              <a:rPr lang="en-US" dirty="0" err="1"/>
              <a:t>vida</a:t>
            </a:r>
            <a:r>
              <a:rPr lang="en-US" dirty="0"/>
              <a:t> e a </a:t>
            </a:r>
            <a:r>
              <a:rPr lang="en-US" dirty="0" err="1"/>
              <a:t>esperança</a:t>
            </a:r>
            <a:r>
              <a:rPr lang="en-US" dirty="0"/>
              <a:t> de </a:t>
            </a:r>
            <a:r>
              <a:rPr lang="en-US" dirty="0" err="1"/>
              <a:t>vida</a:t>
            </a:r>
            <a:r>
              <a:rPr lang="en-US" dirty="0"/>
              <a:t> </a:t>
            </a:r>
            <a:r>
              <a:rPr lang="en-US" dirty="0" err="1"/>
              <a:t>saudável</a:t>
            </a:r>
            <a:r>
              <a:rPr lang="en-US" dirty="0"/>
              <a:t> à </a:t>
            </a:r>
            <a:r>
              <a:rPr lang="en-US" dirty="0" err="1"/>
              <a:t>nascença</a:t>
            </a:r>
            <a:r>
              <a:rPr lang="en-US" dirty="0"/>
              <a:t>, 2000-2019</a:t>
            </a:r>
            <a:endParaRPr lang="es-ES" dirty="0"/>
          </a:p>
          <a:p>
            <a:r>
              <a:rPr lang="en-US" dirty="0"/>
              <a:t> </a:t>
            </a:r>
            <a:endParaRPr lang="es-ES" dirty="0"/>
          </a:p>
          <a:p>
            <a:r>
              <a:rPr lang="en-US" dirty="0"/>
              <a:t>EXPECTATIVA (ANOS) DE NASCIMENTO</a:t>
            </a:r>
            <a:endParaRPr lang="es-ES" dirty="0"/>
          </a:p>
          <a:p>
            <a:r>
              <a:rPr lang="en-US" dirty="0"/>
              <a:t> </a:t>
            </a:r>
            <a:endParaRPr lang="es-ES" dirty="0"/>
          </a:p>
          <a:p>
            <a:r>
              <a:rPr lang="en-US" dirty="0"/>
              <a:t>MULHERES EXPECTATIVA DE VIDA</a:t>
            </a:r>
          </a:p>
          <a:p>
            <a:r>
              <a:rPr lang="en-US" dirty="0"/>
              <a:t>HOMENS EXPECTATIVA DE VIDA</a:t>
            </a:r>
            <a:endParaRPr lang="en-US" dirty="0">
              <a:cs typeface="Calibri"/>
            </a:endParaRPr>
          </a:p>
          <a:p>
            <a:r>
              <a:rPr lang="en-US" dirty="0"/>
              <a:t>MULHERES EXPECTATIVA DE VIDA SAUDÁVEL</a:t>
            </a:r>
            <a:endParaRPr lang="en-US" dirty="0">
              <a:cs typeface="Calibri"/>
            </a:endParaRPr>
          </a:p>
          <a:p>
            <a:r>
              <a:rPr lang="en-US" dirty="0"/>
              <a:t>HOMENS EXPECTATIVA DE VIDA SAUDÁVEL</a:t>
            </a:r>
            <a:endParaRPr lang="es-ES" dirty="0"/>
          </a:p>
          <a:p>
            <a:r>
              <a:rPr lang="en-US" dirty="0"/>
              <a:t> </a:t>
            </a:r>
            <a:endParaRPr lang="es-ES" dirty="0"/>
          </a:p>
          <a:p>
            <a:r>
              <a:rPr lang="en-US" dirty="0"/>
              <a:t>Em 2000, a </a:t>
            </a:r>
            <a:r>
              <a:rPr lang="en-US" dirty="0" err="1"/>
              <a:t>diferença</a:t>
            </a:r>
            <a:r>
              <a:rPr lang="en-US" dirty="0"/>
              <a:t> entre LE e HALE </a:t>
            </a:r>
            <a:r>
              <a:rPr lang="en-US" dirty="0" err="1"/>
              <a:t>ao</a:t>
            </a:r>
            <a:r>
              <a:rPr lang="en-US" dirty="0"/>
              <a:t> </a:t>
            </a:r>
            <a:r>
              <a:rPr lang="en-US" dirty="0" err="1"/>
              <a:t>nascer</a:t>
            </a:r>
            <a:r>
              <a:rPr lang="en-US" dirty="0"/>
              <a:t> para </a:t>
            </a:r>
            <a:r>
              <a:rPr lang="en-US" dirty="0" err="1"/>
              <a:t>os</a:t>
            </a:r>
            <a:r>
              <a:rPr lang="en-US" dirty="0"/>
              <a:t> </a:t>
            </a:r>
            <a:r>
              <a:rPr lang="en-US" dirty="0" err="1"/>
              <a:t>homens</a:t>
            </a:r>
            <a:r>
              <a:rPr lang="en-US" dirty="0"/>
              <a:t> era de 7,3 </a:t>
            </a:r>
            <a:r>
              <a:rPr lang="en-US" dirty="0" err="1"/>
              <a:t>anos</a:t>
            </a:r>
            <a:r>
              <a:rPr lang="en-US" dirty="0"/>
              <a:t> e para as </a:t>
            </a:r>
            <a:r>
              <a:rPr lang="en-US" dirty="0" err="1"/>
              <a:t>mulheres</a:t>
            </a:r>
            <a:r>
              <a:rPr lang="en-US" dirty="0"/>
              <a:t> de 9,7 </a:t>
            </a:r>
            <a:r>
              <a:rPr lang="en-US" dirty="0" err="1"/>
              <a:t>anos</a:t>
            </a:r>
            <a:endParaRPr lang="es-ES" dirty="0" err="1"/>
          </a:p>
          <a:p>
            <a:r>
              <a:rPr lang="en-US" dirty="0"/>
              <a:t> </a:t>
            </a:r>
            <a:endParaRPr lang="es-ES" dirty="0"/>
          </a:p>
          <a:p>
            <a:r>
              <a:rPr lang="en-US" dirty="0"/>
              <a:t>Em 2019, as </a:t>
            </a:r>
            <a:r>
              <a:rPr lang="en-US" dirty="0" err="1"/>
              <a:t>diferenças</a:t>
            </a:r>
            <a:r>
              <a:rPr lang="en-US" dirty="0"/>
              <a:t> </a:t>
            </a:r>
            <a:r>
              <a:rPr lang="en-US" dirty="0" err="1"/>
              <a:t>aumentaram</a:t>
            </a:r>
            <a:r>
              <a:rPr lang="en-US" dirty="0"/>
              <a:t> para 8,3 </a:t>
            </a:r>
            <a:r>
              <a:rPr lang="en-US" dirty="0" err="1"/>
              <a:t>anos</a:t>
            </a:r>
            <a:r>
              <a:rPr lang="en-US" dirty="0"/>
              <a:t> para </a:t>
            </a:r>
            <a:r>
              <a:rPr lang="en-US" dirty="0" err="1"/>
              <a:t>os</a:t>
            </a:r>
            <a:r>
              <a:rPr lang="en-US" dirty="0"/>
              <a:t> </a:t>
            </a:r>
            <a:r>
              <a:rPr lang="en-US" dirty="0" err="1"/>
              <a:t>homens</a:t>
            </a:r>
            <a:r>
              <a:rPr lang="en-US" dirty="0"/>
              <a:t> e 11,0 </a:t>
            </a:r>
            <a:r>
              <a:rPr lang="en-US" dirty="0" err="1"/>
              <a:t>anos</a:t>
            </a:r>
            <a:r>
              <a:rPr lang="en-US" dirty="0"/>
              <a:t> para as </a:t>
            </a:r>
            <a:r>
              <a:rPr lang="en-US" dirty="0" err="1"/>
              <a:t>mulheres</a:t>
            </a:r>
            <a:endParaRPr lang="en-US" dirty="0">
              <a:cs typeface="Calibri"/>
            </a:endParaRPr>
          </a:p>
          <a:p>
            <a:endParaRPr lang="en-US" dirty="0">
              <a:cs typeface="Calibri"/>
            </a:endParaRPr>
          </a:p>
          <a:p>
            <a:endParaRPr lang="en-US" dirty="0">
              <a:cs typeface="Calibri"/>
            </a:endParaRPr>
          </a:p>
          <a:p>
            <a:endParaRPr lang="en-US" dirty="0">
              <a:cs typeface="Calibri"/>
            </a:endParaRPr>
          </a:p>
          <a:p>
            <a:r>
              <a:rPr lang="en-US" dirty="0"/>
              <a:t>A </a:t>
            </a:r>
            <a:r>
              <a:rPr lang="en-US" dirty="0" err="1"/>
              <a:t>disparidade</a:t>
            </a:r>
            <a:r>
              <a:rPr lang="en-US" dirty="0"/>
              <a:t> </a:t>
            </a:r>
            <a:r>
              <a:rPr lang="en-US" dirty="0" err="1"/>
              <a:t>aumenta</a:t>
            </a:r>
            <a:r>
              <a:rPr lang="en-US" dirty="0"/>
              <a:t> entre a </a:t>
            </a:r>
            <a:r>
              <a:rPr lang="en-US" dirty="0" err="1"/>
              <a:t>esperança</a:t>
            </a:r>
            <a:r>
              <a:rPr lang="en-US" dirty="0"/>
              <a:t> de </a:t>
            </a:r>
            <a:r>
              <a:rPr lang="en-US" dirty="0" err="1"/>
              <a:t>vida</a:t>
            </a:r>
            <a:r>
              <a:rPr lang="en-US" dirty="0"/>
              <a:t> e a </a:t>
            </a:r>
            <a:r>
              <a:rPr lang="en-US" dirty="0" err="1"/>
              <a:t>esperança</a:t>
            </a:r>
            <a:r>
              <a:rPr lang="en-US" dirty="0"/>
              <a:t> de </a:t>
            </a:r>
            <a:r>
              <a:rPr lang="en-US" dirty="0" err="1"/>
              <a:t>vida</a:t>
            </a:r>
            <a:r>
              <a:rPr lang="en-US" dirty="0"/>
              <a:t> </a:t>
            </a:r>
            <a:r>
              <a:rPr lang="en-US" dirty="0" err="1"/>
              <a:t>saudável</a:t>
            </a:r>
            <a:r>
              <a:rPr lang="en-US" dirty="0"/>
              <a:t> </a:t>
            </a:r>
            <a:r>
              <a:rPr lang="en-US" dirty="0" err="1"/>
              <a:t>aos</a:t>
            </a:r>
            <a:r>
              <a:rPr lang="en-US" dirty="0"/>
              <a:t> 60 </a:t>
            </a:r>
            <a:r>
              <a:rPr lang="en-US" dirty="0" err="1"/>
              <a:t>anos</a:t>
            </a:r>
            <a:r>
              <a:rPr lang="en-US" dirty="0"/>
              <a:t>, 2000-2019</a:t>
            </a:r>
          </a:p>
          <a:p>
            <a:r>
              <a:rPr lang="en-US" dirty="0"/>
              <a:t> </a:t>
            </a:r>
            <a:endParaRPr lang="en-US" dirty="0">
              <a:cs typeface="Calibri"/>
            </a:endParaRPr>
          </a:p>
          <a:p>
            <a:r>
              <a:rPr lang="en-US" dirty="0"/>
              <a:t>EXPECTATIVA (ANOS) AOS 60 ANOS</a:t>
            </a:r>
            <a:endParaRPr lang="en-US" dirty="0">
              <a:cs typeface="Calibri"/>
            </a:endParaRPr>
          </a:p>
          <a:p>
            <a:r>
              <a:rPr lang="en-US" dirty="0"/>
              <a:t> </a:t>
            </a:r>
            <a:endParaRPr lang="en-US" dirty="0">
              <a:cs typeface="Calibri"/>
            </a:endParaRPr>
          </a:p>
          <a:p>
            <a:r>
              <a:rPr lang="en-US" dirty="0"/>
              <a:t>MULHERES EXPECTATIVA DE VIDA</a:t>
            </a:r>
            <a:endParaRPr lang="en-US" dirty="0">
              <a:cs typeface="Calibri"/>
            </a:endParaRPr>
          </a:p>
          <a:p>
            <a:r>
              <a:rPr lang="en-US" dirty="0"/>
              <a:t>HOMENS EXPECTATIVA DE VIDA</a:t>
            </a:r>
            <a:endParaRPr lang="en-US" dirty="0">
              <a:cs typeface="Calibri"/>
            </a:endParaRPr>
          </a:p>
          <a:p>
            <a:r>
              <a:rPr lang="en-US" dirty="0"/>
              <a:t>MULHERES EXPECTATIVA DE VIDA SAUDÁVEL</a:t>
            </a:r>
            <a:endParaRPr lang="en-US" dirty="0">
              <a:cs typeface="Calibri"/>
            </a:endParaRPr>
          </a:p>
          <a:p>
            <a:r>
              <a:rPr lang="en-US" dirty="0"/>
              <a:t>HOMENS EXPECTATIVA DE VIDA SAUDÁVEL</a:t>
            </a:r>
            <a:endParaRPr lang="en-US" dirty="0">
              <a:cs typeface="Calibri"/>
            </a:endParaRPr>
          </a:p>
          <a:p>
            <a:r>
              <a:rPr lang="en-US" dirty="0"/>
              <a:t> </a:t>
            </a:r>
            <a:endParaRPr lang="en-US" dirty="0">
              <a:cs typeface="Calibri"/>
            </a:endParaRPr>
          </a:p>
          <a:p>
            <a:r>
              <a:rPr lang="en-US" dirty="0"/>
              <a:t>Aos 60 </a:t>
            </a:r>
            <a:r>
              <a:rPr lang="en-US" dirty="0" err="1"/>
              <a:t>anos</a:t>
            </a:r>
            <a:r>
              <a:rPr lang="en-US" dirty="0"/>
              <a:t>, a </a:t>
            </a:r>
            <a:r>
              <a:rPr lang="en-US" dirty="0" err="1"/>
              <a:t>diferença</a:t>
            </a:r>
            <a:r>
              <a:rPr lang="en-US" dirty="0"/>
              <a:t> para </a:t>
            </a:r>
            <a:r>
              <a:rPr lang="en-US" dirty="0" err="1"/>
              <a:t>os</a:t>
            </a:r>
            <a:r>
              <a:rPr lang="en-US" dirty="0"/>
              <a:t> </a:t>
            </a:r>
            <a:r>
              <a:rPr lang="en-US" dirty="0" err="1"/>
              <a:t>homens</a:t>
            </a:r>
            <a:r>
              <a:rPr lang="en-US" dirty="0"/>
              <a:t> era de 4,1 </a:t>
            </a:r>
            <a:r>
              <a:rPr lang="en-US" dirty="0" err="1"/>
              <a:t>anos</a:t>
            </a:r>
            <a:r>
              <a:rPr lang="en-US" dirty="0"/>
              <a:t> e para as </a:t>
            </a:r>
            <a:r>
              <a:rPr lang="en-US" dirty="0" err="1"/>
              <a:t>mulheres</a:t>
            </a:r>
            <a:r>
              <a:rPr lang="en-US" dirty="0"/>
              <a:t> de 5,3 </a:t>
            </a:r>
            <a:r>
              <a:rPr lang="en-US" dirty="0" err="1"/>
              <a:t>anos</a:t>
            </a:r>
            <a:endParaRPr lang="en-US" dirty="0" err="1">
              <a:cs typeface="Calibri"/>
            </a:endParaRPr>
          </a:p>
          <a:p>
            <a:r>
              <a:rPr lang="en-US" dirty="0"/>
              <a:t> </a:t>
            </a:r>
            <a:endParaRPr lang="en-US" dirty="0">
              <a:cs typeface="Calibri"/>
            </a:endParaRPr>
          </a:p>
          <a:p>
            <a:r>
              <a:rPr lang="en-US" dirty="0"/>
              <a:t>Em 2019, </a:t>
            </a:r>
            <a:r>
              <a:rPr lang="en-US" dirty="0" err="1"/>
              <a:t>este</a:t>
            </a:r>
            <a:r>
              <a:rPr lang="en-US" dirty="0"/>
              <a:t> </a:t>
            </a:r>
            <a:r>
              <a:rPr lang="en-US" dirty="0" err="1"/>
              <a:t>número</a:t>
            </a:r>
            <a:r>
              <a:rPr lang="en-US" dirty="0"/>
              <a:t> </a:t>
            </a:r>
            <a:r>
              <a:rPr lang="en-US" dirty="0" err="1"/>
              <a:t>aumentou</a:t>
            </a:r>
            <a:r>
              <a:rPr lang="en-US" dirty="0"/>
              <a:t> para 4,7 para </a:t>
            </a:r>
            <a:r>
              <a:rPr lang="en-US" dirty="0" err="1"/>
              <a:t>os</a:t>
            </a:r>
            <a:r>
              <a:rPr lang="en-US" dirty="0"/>
              <a:t> </a:t>
            </a:r>
            <a:r>
              <a:rPr lang="en-US" dirty="0" err="1"/>
              <a:t>homens</a:t>
            </a:r>
            <a:r>
              <a:rPr lang="en-US" dirty="0"/>
              <a:t> e 6,0 </a:t>
            </a:r>
            <a:r>
              <a:rPr lang="en-US" dirty="0" err="1"/>
              <a:t>anos</a:t>
            </a:r>
            <a:r>
              <a:rPr lang="en-US" dirty="0"/>
              <a:t> para as </a:t>
            </a:r>
            <a:r>
              <a:rPr lang="en-US" dirty="0" err="1"/>
              <a:t>mulheres</a:t>
            </a:r>
            <a:endParaRPr lang="en-US" dirty="0" err="1">
              <a:cs typeface="Calibri"/>
            </a:endParaRPr>
          </a:p>
        </p:txBody>
      </p:sp>
      <p:sp>
        <p:nvSpPr>
          <p:cNvPr id="4" name="Marcador de número de diapositiva 3"/>
          <p:cNvSpPr>
            <a:spLocks noGrp="1"/>
          </p:cNvSpPr>
          <p:nvPr>
            <p:ph type="sldNum" sz="quarter" idx="5"/>
          </p:nvPr>
        </p:nvSpPr>
        <p:spPr/>
        <p:txBody>
          <a:bodyPr/>
          <a:lstStyle/>
          <a:p>
            <a:fld id="{39B4BA71-AE02-BD4D-9CC1-A544F88169CD}" type="slidenum">
              <a:rPr lang="en-GB" smtClean="0"/>
              <a:t>2</a:t>
            </a:fld>
            <a:endParaRPr lang="en-GB"/>
          </a:p>
        </p:txBody>
      </p:sp>
    </p:spTree>
    <p:extLst>
      <p:ext uri="{BB962C8B-B14F-4D97-AF65-F5344CB8AC3E}">
        <p14:creationId xmlns:p14="http://schemas.microsoft.com/office/powerpoint/2010/main" val="1792781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 good way to start disentangling this we of relations is to better understand the environments which do not refer only to the physical environment but rather to </a:t>
            </a:r>
            <a:r>
              <a:rPr lang="en-US">
                <a:latin typeface="Myriad pro"/>
              </a:rPr>
              <a:t>all the factors in the extrinsic world (body out) that form the context of an individual’s life. This includes, for instance, built environment, people and their relationships, attitudes and values, health and social policies, the systems that support them, and the services that they implement.  </a:t>
            </a:r>
          </a:p>
          <a:p>
            <a:pPr lvl="0"/>
            <a:r>
              <a:rPr lang="en-US" sz="1200" kern="120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49FFFB7-8D7A-4E22-ACA0-74CD91F8A27B}" type="slidenum">
              <a:rPr lang="en-US" smtClean="0"/>
              <a:t>3</a:t>
            </a:fld>
            <a:endParaRPr lang="en-US"/>
          </a:p>
        </p:txBody>
      </p:sp>
    </p:spTree>
    <p:extLst>
      <p:ext uri="{BB962C8B-B14F-4D97-AF65-F5344CB8AC3E}">
        <p14:creationId xmlns:p14="http://schemas.microsoft.com/office/powerpoint/2010/main" val="3713286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a:t>Seja</a:t>
            </a:r>
            <a:r>
              <a:rPr lang="en-US" dirty="0"/>
              <a:t> </a:t>
            </a:r>
            <a:r>
              <a:rPr lang="en-US" dirty="0" err="1"/>
              <a:t>móvel</a:t>
            </a:r>
            <a:endParaRPr lang="es-ES" dirty="0"/>
          </a:p>
          <a:p>
            <a:r>
              <a:rPr lang="en-US" dirty="0" err="1"/>
              <a:t>Construir</a:t>
            </a:r>
            <a:r>
              <a:rPr lang="en-US" dirty="0"/>
              <a:t> e </a:t>
            </a:r>
            <a:r>
              <a:rPr lang="en-US" dirty="0" err="1"/>
              <a:t>manter</a:t>
            </a:r>
            <a:r>
              <a:rPr lang="en-US" dirty="0"/>
              <a:t> </a:t>
            </a:r>
            <a:r>
              <a:rPr lang="en-US" dirty="0" err="1"/>
              <a:t>relacionamentos</a:t>
            </a:r>
            <a:endParaRPr lang="es-ES" dirty="0" err="1"/>
          </a:p>
          <a:p>
            <a:r>
              <a:rPr lang="en-US" dirty="0" err="1"/>
              <a:t>Aprenda</a:t>
            </a:r>
            <a:r>
              <a:rPr lang="en-US" dirty="0"/>
              <a:t>, </a:t>
            </a:r>
            <a:r>
              <a:rPr lang="en-US" dirty="0" err="1"/>
              <a:t>cresça</a:t>
            </a:r>
            <a:r>
              <a:rPr lang="en-US" dirty="0"/>
              <a:t> e tome </a:t>
            </a:r>
            <a:r>
              <a:rPr lang="en-US" dirty="0" err="1"/>
              <a:t>decisões</a:t>
            </a:r>
            <a:endParaRPr lang="es-ES" dirty="0" err="1"/>
          </a:p>
          <a:p>
            <a:r>
              <a:rPr lang="en-US" dirty="0" err="1"/>
              <a:t>Contribuir</a:t>
            </a:r>
            <a:endParaRPr lang="es-ES" dirty="0" err="1"/>
          </a:p>
          <a:p>
            <a:r>
              <a:rPr lang="en-US" dirty="0" err="1"/>
              <a:t>Atender</a:t>
            </a:r>
            <a:r>
              <a:rPr lang="en-US" dirty="0"/>
              <a:t> </a:t>
            </a:r>
            <a:r>
              <a:rPr lang="en-US" dirty="0" err="1"/>
              <a:t>às</a:t>
            </a:r>
            <a:r>
              <a:rPr lang="en-US" dirty="0"/>
              <a:t> </a:t>
            </a:r>
            <a:r>
              <a:rPr lang="en-US" dirty="0" err="1"/>
              <a:t>necessidades</a:t>
            </a:r>
            <a:r>
              <a:rPr lang="en-US" dirty="0"/>
              <a:t> </a:t>
            </a:r>
            <a:r>
              <a:rPr lang="en-US" dirty="0" err="1"/>
              <a:t>básicas</a:t>
            </a:r>
            <a:endParaRPr lang="es-ES" dirty="0" err="1"/>
          </a:p>
        </p:txBody>
      </p:sp>
      <p:sp>
        <p:nvSpPr>
          <p:cNvPr id="4" name="Marcador de número de diapositiva 3"/>
          <p:cNvSpPr>
            <a:spLocks noGrp="1"/>
          </p:cNvSpPr>
          <p:nvPr>
            <p:ph type="sldNum" sz="quarter" idx="5"/>
          </p:nvPr>
        </p:nvSpPr>
        <p:spPr/>
        <p:txBody>
          <a:bodyPr/>
          <a:lstStyle/>
          <a:p>
            <a:fld id="{39B4BA71-AE02-BD4D-9CC1-A544F88169CD}" type="slidenum">
              <a:rPr lang="en-GB" smtClean="0"/>
              <a:t>4</a:t>
            </a:fld>
            <a:endParaRPr lang="en-GB"/>
          </a:p>
        </p:txBody>
      </p:sp>
    </p:spTree>
    <p:extLst>
      <p:ext uri="{BB962C8B-B14F-4D97-AF65-F5344CB8AC3E}">
        <p14:creationId xmlns:p14="http://schemas.microsoft.com/office/powerpoint/2010/main" val="2257267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9B4BA71-AE02-BD4D-9CC1-A544F88169CD}" type="slidenum">
              <a:rPr lang="en-GB" smtClean="0"/>
              <a:t>11</a:t>
            </a:fld>
            <a:endParaRPr lang="en-GB"/>
          </a:p>
        </p:txBody>
      </p:sp>
    </p:spTree>
    <p:extLst>
      <p:ext uri="{BB962C8B-B14F-4D97-AF65-F5344CB8AC3E}">
        <p14:creationId xmlns:p14="http://schemas.microsoft.com/office/powerpoint/2010/main" val="2051472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11DDD-56CF-D808-E32E-2D73E8FE5CE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A3115F3-776A-BE04-F917-3980751987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8F0890B-8CD1-AA4F-1235-BA9EF8F21C99}"/>
              </a:ext>
            </a:extLst>
          </p:cNvPr>
          <p:cNvSpPr>
            <a:spLocks noGrp="1"/>
          </p:cNvSpPr>
          <p:nvPr>
            <p:ph type="dt" sz="half" idx="10"/>
          </p:nvPr>
        </p:nvSpPr>
        <p:spPr/>
        <p:txBody>
          <a:bodyPr/>
          <a:lstStyle/>
          <a:p>
            <a:fld id="{AA59745D-3483-C342-AA99-EA930D57BB96}" type="datetimeFigureOut">
              <a:rPr lang="en-GB" smtClean="0"/>
              <a:t>14/03/2024</a:t>
            </a:fld>
            <a:endParaRPr lang="en-GB"/>
          </a:p>
        </p:txBody>
      </p:sp>
      <p:sp>
        <p:nvSpPr>
          <p:cNvPr id="5" name="Footer Placeholder 4">
            <a:extLst>
              <a:ext uri="{FF2B5EF4-FFF2-40B4-BE49-F238E27FC236}">
                <a16:creationId xmlns:a16="http://schemas.microsoft.com/office/drawing/2014/main" id="{810C9BED-3BA8-2812-73C6-6F1B380B74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C830D8-DE64-44B5-AC29-39A4AB4F4178}"/>
              </a:ext>
            </a:extLst>
          </p:cNvPr>
          <p:cNvSpPr>
            <a:spLocks noGrp="1"/>
          </p:cNvSpPr>
          <p:nvPr>
            <p:ph type="sldNum" sz="quarter" idx="12"/>
          </p:nvPr>
        </p:nvSpPr>
        <p:spPr/>
        <p:txBody>
          <a:bodyPr/>
          <a:lstStyle/>
          <a:p>
            <a:fld id="{33A329DB-128A-524B-ABDD-A43F5DC5755E}" type="slidenum">
              <a:rPr lang="en-GB" smtClean="0"/>
              <a:t>‹N›</a:t>
            </a:fld>
            <a:endParaRPr lang="en-GB"/>
          </a:p>
        </p:txBody>
      </p:sp>
    </p:spTree>
    <p:extLst>
      <p:ext uri="{BB962C8B-B14F-4D97-AF65-F5344CB8AC3E}">
        <p14:creationId xmlns:p14="http://schemas.microsoft.com/office/powerpoint/2010/main" val="3972168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A38E-DD02-D1FB-17F1-1927B42EAD7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8F14A21-EE9F-80AD-F359-035DC42A358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E6B9855-7B82-C108-E8DD-AEB88F60EA68}"/>
              </a:ext>
            </a:extLst>
          </p:cNvPr>
          <p:cNvSpPr>
            <a:spLocks noGrp="1"/>
          </p:cNvSpPr>
          <p:nvPr>
            <p:ph type="dt" sz="half" idx="10"/>
          </p:nvPr>
        </p:nvSpPr>
        <p:spPr/>
        <p:txBody>
          <a:bodyPr/>
          <a:lstStyle/>
          <a:p>
            <a:fld id="{AA59745D-3483-C342-AA99-EA930D57BB96}" type="datetimeFigureOut">
              <a:rPr lang="en-GB" smtClean="0"/>
              <a:t>14/03/2024</a:t>
            </a:fld>
            <a:endParaRPr lang="en-GB"/>
          </a:p>
        </p:txBody>
      </p:sp>
      <p:sp>
        <p:nvSpPr>
          <p:cNvPr id="5" name="Footer Placeholder 4">
            <a:extLst>
              <a:ext uri="{FF2B5EF4-FFF2-40B4-BE49-F238E27FC236}">
                <a16:creationId xmlns:a16="http://schemas.microsoft.com/office/drawing/2014/main" id="{AC4B1BF7-02E2-5278-070F-7AF1E2D947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BFBAD-F23A-FEFC-65C3-71B99447884E}"/>
              </a:ext>
            </a:extLst>
          </p:cNvPr>
          <p:cNvSpPr>
            <a:spLocks noGrp="1"/>
          </p:cNvSpPr>
          <p:nvPr>
            <p:ph type="sldNum" sz="quarter" idx="12"/>
          </p:nvPr>
        </p:nvSpPr>
        <p:spPr/>
        <p:txBody>
          <a:bodyPr/>
          <a:lstStyle/>
          <a:p>
            <a:fld id="{33A329DB-128A-524B-ABDD-A43F5DC5755E}" type="slidenum">
              <a:rPr lang="en-GB" smtClean="0"/>
              <a:t>‹N›</a:t>
            </a:fld>
            <a:endParaRPr lang="en-GB"/>
          </a:p>
        </p:txBody>
      </p:sp>
    </p:spTree>
    <p:extLst>
      <p:ext uri="{BB962C8B-B14F-4D97-AF65-F5344CB8AC3E}">
        <p14:creationId xmlns:p14="http://schemas.microsoft.com/office/powerpoint/2010/main" val="4197006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422404-7D89-9CF3-2C13-EB4C0611CF5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2CD6DA0-4E93-0278-ED3F-BE8F71BBB70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43422BC-7048-384F-A179-06C54124481E}"/>
              </a:ext>
            </a:extLst>
          </p:cNvPr>
          <p:cNvSpPr>
            <a:spLocks noGrp="1"/>
          </p:cNvSpPr>
          <p:nvPr>
            <p:ph type="dt" sz="half" idx="10"/>
          </p:nvPr>
        </p:nvSpPr>
        <p:spPr/>
        <p:txBody>
          <a:bodyPr/>
          <a:lstStyle/>
          <a:p>
            <a:fld id="{AA59745D-3483-C342-AA99-EA930D57BB96}" type="datetimeFigureOut">
              <a:rPr lang="en-GB" smtClean="0"/>
              <a:t>14/03/2024</a:t>
            </a:fld>
            <a:endParaRPr lang="en-GB"/>
          </a:p>
        </p:txBody>
      </p:sp>
      <p:sp>
        <p:nvSpPr>
          <p:cNvPr id="5" name="Footer Placeholder 4">
            <a:extLst>
              <a:ext uri="{FF2B5EF4-FFF2-40B4-BE49-F238E27FC236}">
                <a16:creationId xmlns:a16="http://schemas.microsoft.com/office/drawing/2014/main" id="{46F59F5F-8A8B-819A-E861-98CD8F36C1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6C488D-2F38-F673-72C0-E10296067B9D}"/>
              </a:ext>
            </a:extLst>
          </p:cNvPr>
          <p:cNvSpPr>
            <a:spLocks noGrp="1"/>
          </p:cNvSpPr>
          <p:nvPr>
            <p:ph type="sldNum" sz="quarter" idx="12"/>
          </p:nvPr>
        </p:nvSpPr>
        <p:spPr/>
        <p:txBody>
          <a:bodyPr/>
          <a:lstStyle/>
          <a:p>
            <a:fld id="{33A329DB-128A-524B-ABDD-A43F5DC5755E}" type="slidenum">
              <a:rPr lang="en-GB" smtClean="0"/>
              <a:t>‹N›</a:t>
            </a:fld>
            <a:endParaRPr lang="en-GB"/>
          </a:p>
        </p:txBody>
      </p:sp>
    </p:spTree>
    <p:extLst>
      <p:ext uri="{BB962C8B-B14F-4D97-AF65-F5344CB8AC3E}">
        <p14:creationId xmlns:p14="http://schemas.microsoft.com/office/powerpoint/2010/main" val="32518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DBB84-8487-1777-F9AB-D02CB25FCAD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73DD766-9C3A-1BAB-2B7A-3C345EFFD30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2EC20B0-BAC7-3F71-BED2-C14D90CD47E0}"/>
              </a:ext>
            </a:extLst>
          </p:cNvPr>
          <p:cNvSpPr>
            <a:spLocks noGrp="1"/>
          </p:cNvSpPr>
          <p:nvPr>
            <p:ph type="dt" sz="half" idx="10"/>
          </p:nvPr>
        </p:nvSpPr>
        <p:spPr/>
        <p:txBody>
          <a:bodyPr/>
          <a:lstStyle/>
          <a:p>
            <a:fld id="{AA59745D-3483-C342-AA99-EA930D57BB96}" type="datetimeFigureOut">
              <a:rPr lang="en-GB" smtClean="0"/>
              <a:t>14/03/2024</a:t>
            </a:fld>
            <a:endParaRPr lang="en-GB"/>
          </a:p>
        </p:txBody>
      </p:sp>
      <p:sp>
        <p:nvSpPr>
          <p:cNvPr id="5" name="Footer Placeholder 4">
            <a:extLst>
              <a:ext uri="{FF2B5EF4-FFF2-40B4-BE49-F238E27FC236}">
                <a16:creationId xmlns:a16="http://schemas.microsoft.com/office/drawing/2014/main" id="{E1E2754C-3FFF-8A8A-D48A-553F05F8A0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495618-7286-A650-415F-537EFA3F4FE2}"/>
              </a:ext>
            </a:extLst>
          </p:cNvPr>
          <p:cNvSpPr>
            <a:spLocks noGrp="1"/>
          </p:cNvSpPr>
          <p:nvPr>
            <p:ph type="sldNum" sz="quarter" idx="12"/>
          </p:nvPr>
        </p:nvSpPr>
        <p:spPr/>
        <p:txBody>
          <a:bodyPr/>
          <a:lstStyle/>
          <a:p>
            <a:fld id="{33A329DB-128A-524B-ABDD-A43F5DC5755E}" type="slidenum">
              <a:rPr lang="en-GB" smtClean="0"/>
              <a:t>‹N›</a:t>
            </a:fld>
            <a:endParaRPr lang="en-GB"/>
          </a:p>
        </p:txBody>
      </p:sp>
    </p:spTree>
    <p:extLst>
      <p:ext uri="{BB962C8B-B14F-4D97-AF65-F5344CB8AC3E}">
        <p14:creationId xmlns:p14="http://schemas.microsoft.com/office/powerpoint/2010/main" val="3140291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81ABE-0D81-DD61-B5E9-A33FE0C2B60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ACB894C-4E72-3E0D-8422-AE2FE787AB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41EB331-792C-D407-42CB-DF23FCE3EF60}"/>
              </a:ext>
            </a:extLst>
          </p:cNvPr>
          <p:cNvSpPr>
            <a:spLocks noGrp="1"/>
          </p:cNvSpPr>
          <p:nvPr>
            <p:ph type="dt" sz="half" idx="10"/>
          </p:nvPr>
        </p:nvSpPr>
        <p:spPr/>
        <p:txBody>
          <a:bodyPr/>
          <a:lstStyle/>
          <a:p>
            <a:fld id="{AA59745D-3483-C342-AA99-EA930D57BB96}" type="datetimeFigureOut">
              <a:rPr lang="en-GB" smtClean="0"/>
              <a:t>14/03/2024</a:t>
            </a:fld>
            <a:endParaRPr lang="en-GB"/>
          </a:p>
        </p:txBody>
      </p:sp>
      <p:sp>
        <p:nvSpPr>
          <p:cNvPr id="5" name="Footer Placeholder 4">
            <a:extLst>
              <a:ext uri="{FF2B5EF4-FFF2-40B4-BE49-F238E27FC236}">
                <a16:creationId xmlns:a16="http://schemas.microsoft.com/office/drawing/2014/main" id="{13A579AD-E7EC-6BF1-F9BE-17E6470AE8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5DB9E0-BB20-01A6-BE4A-80C3ADFE009C}"/>
              </a:ext>
            </a:extLst>
          </p:cNvPr>
          <p:cNvSpPr>
            <a:spLocks noGrp="1"/>
          </p:cNvSpPr>
          <p:nvPr>
            <p:ph type="sldNum" sz="quarter" idx="12"/>
          </p:nvPr>
        </p:nvSpPr>
        <p:spPr/>
        <p:txBody>
          <a:bodyPr/>
          <a:lstStyle/>
          <a:p>
            <a:fld id="{33A329DB-128A-524B-ABDD-A43F5DC5755E}" type="slidenum">
              <a:rPr lang="en-GB" smtClean="0"/>
              <a:t>‹N›</a:t>
            </a:fld>
            <a:endParaRPr lang="en-GB"/>
          </a:p>
        </p:txBody>
      </p:sp>
    </p:spTree>
    <p:extLst>
      <p:ext uri="{BB962C8B-B14F-4D97-AF65-F5344CB8AC3E}">
        <p14:creationId xmlns:p14="http://schemas.microsoft.com/office/powerpoint/2010/main" val="3959610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06E28-C38A-57DE-B572-AEAC85C5763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7458A40-6A2B-A3C5-AC3F-9A6DB7C87F3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F1B34A7-18F7-E34C-42B9-094EFC4E3A0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D318A65-88C3-CCEF-D883-736F76196273}"/>
              </a:ext>
            </a:extLst>
          </p:cNvPr>
          <p:cNvSpPr>
            <a:spLocks noGrp="1"/>
          </p:cNvSpPr>
          <p:nvPr>
            <p:ph type="dt" sz="half" idx="10"/>
          </p:nvPr>
        </p:nvSpPr>
        <p:spPr/>
        <p:txBody>
          <a:bodyPr/>
          <a:lstStyle/>
          <a:p>
            <a:fld id="{AA59745D-3483-C342-AA99-EA930D57BB96}" type="datetimeFigureOut">
              <a:rPr lang="en-GB" smtClean="0"/>
              <a:t>14/03/2024</a:t>
            </a:fld>
            <a:endParaRPr lang="en-GB"/>
          </a:p>
        </p:txBody>
      </p:sp>
      <p:sp>
        <p:nvSpPr>
          <p:cNvPr id="6" name="Footer Placeholder 5">
            <a:extLst>
              <a:ext uri="{FF2B5EF4-FFF2-40B4-BE49-F238E27FC236}">
                <a16:creationId xmlns:a16="http://schemas.microsoft.com/office/drawing/2014/main" id="{ECA5C83D-AFF6-03F2-AB3D-F3BC2D9219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47A4C1-27CD-112C-5411-ABBE30E2271F}"/>
              </a:ext>
            </a:extLst>
          </p:cNvPr>
          <p:cNvSpPr>
            <a:spLocks noGrp="1"/>
          </p:cNvSpPr>
          <p:nvPr>
            <p:ph type="sldNum" sz="quarter" idx="12"/>
          </p:nvPr>
        </p:nvSpPr>
        <p:spPr/>
        <p:txBody>
          <a:bodyPr/>
          <a:lstStyle/>
          <a:p>
            <a:fld id="{33A329DB-128A-524B-ABDD-A43F5DC5755E}" type="slidenum">
              <a:rPr lang="en-GB" smtClean="0"/>
              <a:t>‹N›</a:t>
            </a:fld>
            <a:endParaRPr lang="en-GB"/>
          </a:p>
        </p:txBody>
      </p:sp>
    </p:spTree>
    <p:extLst>
      <p:ext uri="{BB962C8B-B14F-4D97-AF65-F5344CB8AC3E}">
        <p14:creationId xmlns:p14="http://schemas.microsoft.com/office/powerpoint/2010/main" val="3862537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BD211-78B4-5979-940D-53A90DDDA307}"/>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A1042C6-C3A9-F3BC-D569-F73A3CC47A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6B988DC-6C30-5B97-27F6-4E6F2691B26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B1047E0-3AD0-000D-82DB-EAA873D598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A865D32-143B-AA92-0E40-82F64D74854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057789F-F4A4-327B-25C2-EFE0164FD15C}"/>
              </a:ext>
            </a:extLst>
          </p:cNvPr>
          <p:cNvSpPr>
            <a:spLocks noGrp="1"/>
          </p:cNvSpPr>
          <p:nvPr>
            <p:ph type="dt" sz="half" idx="10"/>
          </p:nvPr>
        </p:nvSpPr>
        <p:spPr/>
        <p:txBody>
          <a:bodyPr/>
          <a:lstStyle/>
          <a:p>
            <a:fld id="{AA59745D-3483-C342-AA99-EA930D57BB96}" type="datetimeFigureOut">
              <a:rPr lang="en-GB" smtClean="0"/>
              <a:t>14/03/2024</a:t>
            </a:fld>
            <a:endParaRPr lang="en-GB"/>
          </a:p>
        </p:txBody>
      </p:sp>
      <p:sp>
        <p:nvSpPr>
          <p:cNvPr id="8" name="Footer Placeholder 7">
            <a:extLst>
              <a:ext uri="{FF2B5EF4-FFF2-40B4-BE49-F238E27FC236}">
                <a16:creationId xmlns:a16="http://schemas.microsoft.com/office/drawing/2014/main" id="{B19BA97A-7BAE-4E67-F076-A71E26AFA35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9B90256-9C84-4D4A-5A56-1E46E5ACC238}"/>
              </a:ext>
            </a:extLst>
          </p:cNvPr>
          <p:cNvSpPr>
            <a:spLocks noGrp="1"/>
          </p:cNvSpPr>
          <p:nvPr>
            <p:ph type="sldNum" sz="quarter" idx="12"/>
          </p:nvPr>
        </p:nvSpPr>
        <p:spPr/>
        <p:txBody>
          <a:bodyPr/>
          <a:lstStyle/>
          <a:p>
            <a:fld id="{33A329DB-128A-524B-ABDD-A43F5DC5755E}" type="slidenum">
              <a:rPr lang="en-GB" smtClean="0"/>
              <a:t>‹N›</a:t>
            </a:fld>
            <a:endParaRPr lang="en-GB"/>
          </a:p>
        </p:txBody>
      </p:sp>
    </p:spTree>
    <p:extLst>
      <p:ext uri="{BB962C8B-B14F-4D97-AF65-F5344CB8AC3E}">
        <p14:creationId xmlns:p14="http://schemas.microsoft.com/office/powerpoint/2010/main" val="179292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A739F-581C-BD6B-977A-4149523C58F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5048A79-393F-1A87-98A1-CBDEA109E017}"/>
              </a:ext>
            </a:extLst>
          </p:cNvPr>
          <p:cNvSpPr>
            <a:spLocks noGrp="1"/>
          </p:cNvSpPr>
          <p:nvPr>
            <p:ph type="dt" sz="half" idx="10"/>
          </p:nvPr>
        </p:nvSpPr>
        <p:spPr/>
        <p:txBody>
          <a:bodyPr/>
          <a:lstStyle/>
          <a:p>
            <a:fld id="{AA59745D-3483-C342-AA99-EA930D57BB96}" type="datetimeFigureOut">
              <a:rPr lang="en-GB" smtClean="0"/>
              <a:t>14/03/2024</a:t>
            </a:fld>
            <a:endParaRPr lang="en-GB"/>
          </a:p>
        </p:txBody>
      </p:sp>
      <p:sp>
        <p:nvSpPr>
          <p:cNvPr id="4" name="Footer Placeholder 3">
            <a:extLst>
              <a:ext uri="{FF2B5EF4-FFF2-40B4-BE49-F238E27FC236}">
                <a16:creationId xmlns:a16="http://schemas.microsoft.com/office/drawing/2014/main" id="{A8A1DD8F-2810-49AD-398E-678CF618860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477B2B5-A625-8143-2FD9-DD0770789B63}"/>
              </a:ext>
            </a:extLst>
          </p:cNvPr>
          <p:cNvSpPr>
            <a:spLocks noGrp="1"/>
          </p:cNvSpPr>
          <p:nvPr>
            <p:ph type="sldNum" sz="quarter" idx="12"/>
          </p:nvPr>
        </p:nvSpPr>
        <p:spPr/>
        <p:txBody>
          <a:bodyPr/>
          <a:lstStyle/>
          <a:p>
            <a:fld id="{33A329DB-128A-524B-ABDD-A43F5DC5755E}" type="slidenum">
              <a:rPr lang="en-GB" smtClean="0"/>
              <a:t>‹N›</a:t>
            </a:fld>
            <a:endParaRPr lang="en-GB"/>
          </a:p>
        </p:txBody>
      </p:sp>
    </p:spTree>
    <p:extLst>
      <p:ext uri="{BB962C8B-B14F-4D97-AF65-F5344CB8AC3E}">
        <p14:creationId xmlns:p14="http://schemas.microsoft.com/office/powerpoint/2010/main" val="867849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481B0-63C3-F584-CC05-3F8A78CA833F}"/>
              </a:ext>
            </a:extLst>
          </p:cNvPr>
          <p:cNvSpPr>
            <a:spLocks noGrp="1"/>
          </p:cNvSpPr>
          <p:nvPr>
            <p:ph type="dt" sz="half" idx="10"/>
          </p:nvPr>
        </p:nvSpPr>
        <p:spPr/>
        <p:txBody>
          <a:bodyPr/>
          <a:lstStyle/>
          <a:p>
            <a:fld id="{AA59745D-3483-C342-AA99-EA930D57BB96}" type="datetimeFigureOut">
              <a:rPr lang="en-GB" smtClean="0"/>
              <a:t>14/03/2024</a:t>
            </a:fld>
            <a:endParaRPr lang="en-GB"/>
          </a:p>
        </p:txBody>
      </p:sp>
      <p:sp>
        <p:nvSpPr>
          <p:cNvPr id="3" name="Footer Placeholder 2">
            <a:extLst>
              <a:ext uri="{FF2B5EF4-FFF2-40B4-BE49-F238E27FC236}">
                <a16:creationId xmlns:a16="http://schemas.microsoft.com/office/drawing/2014/main" id="{24735FB8-344D-5430-5C3A-16A08260CBE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8EBA4AC-EEFF-167E-FFDD-84BE115F0709}"/>
              </a:ext>
            </a:extLst>
          </p:cNvPr>
          <p:cNvSpPr>
            <a:spLocks noGrp="1"/>
          </p:cNvSpPr>
          <p:nvPr>
            <p:ph type="sldNum" sz="quarter" idx="12"/>
          </p:nvPr>
        </p:nvSpPr>
        <p:spPr/>
        <p:txBody>
          <a:bodyPr/>
          <a:lstStyle/>
          <a:p>
            <a:fld id="{33A329DB-128A-524B-ABDD-A43F5DC5755E}" type="slidenum">
              <a:rPr lang="en-GB" smtClean="0"/>
              <a:t>‹N›</a:t>
            </a:fld>
            <a:endParaRPr lang="en-GB"/>
          </a:p>
        </p:txBody>
      </p:sp>
    </p:spTree>
    <p:extLst>
      <p:ext uri="{BB962C8B-B14F-4D97-AF65-F5344CB8AC3E}">
        <p14:creationId xmlns:p14="http://schemas.microsoft.com/office/powerpoint/2010/main" val="1074210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BB77E-84DC-E3E2-D77D-FA7EC528D3E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03115800-E450-966F-999D-B586C73983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B913532-EE59-5EF7-5F88-ECD0131813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3E15FB8-6146-37F8-ADB7-5A8D38DEA006}"/>
              </a:ext>
            </a:extLst>
          </p:cNvPr>
          <p:cNvSpPr>
            <a:spLocks noGrp="1"/>
          </p:cNvSpPr>
          <p:nvPr>
            <p:ph type="dt" sz="half" idx="10"/>
          </p:nvPr>
        </p:nvSpPr>
        <p:spPr/>
        <p:txBody>
          <a:bodyPr/>
          <a:lstStyle/>
          <a:p>
            <a:fld id="{AA59745D-3483-C342-AA99-EA930D57BB96}" type="datetimeFigureOut">
              <a:rPr lang="en-GB" smtClean="0"/>
              <a:t>14/03/2024</a:t>
            </a:fld>
            <a:endParaRPr lang="en-GB"/>
          </a:p>
        </p:txBody>
      </p:sp>
      <p:sp>
        <p:nvSpPr>
          <p:cNvPr id="6" name="Footer Placeholder 5">
            <a:extLst>
              <a:ext uri="{FF2B5EF4-FFF2-40B4-BE49-F238E27FC236}">
                <a16:creationId xmlns:a16="http://schemas.microsoft.com/office/drawing/2014/main" id="{EF1E86A4-4B95-FAA4-28EE-51B4B366AAC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76E084-4CB8-39A7-338F-03E9ADF7CE17}"/>
              </a:ext>
            </a:extLst>
          </p:cNvPr>
          <p:cNvSpPr>
            <a:spLocks noGrp="1"/>
          </p:cNvSpPr>
          <p:nvPr>
            <p:ph type="sldNum" sz="quarter" idx="12"/>
          </p:nvPr>
        </p:nvSpPr>
        <p:spPr/>
        <p:txBody>
          <a:bodyPr/>
          <a:lstStyle/>
          <a:p>
            <a:fld id="{33A329DB-128A-524B-ABDD-A43F5DC5755E}" type="slidenum">
              <a:rPr lang="en-GB" smtClean="0"/>
              <a:t>‹N›</a:t>
            </a:fld>
            <a:endParaRPr lang="en-GB"/>
          </a:p>
        </p:txBody>
      </p:sp>
    </p:spTree>
    <p:extLst>
      <p:ext uri="{BB962C8B-B14F-4D97-AF65-F5344CB8AC3E}">
        <p14:creationId xmlns:p14="http://schemas.microsoft.com/office/powerpoint/2010/main" val="3083975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8659C-4B41-E24D-D414-3A39198C38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02121E3D-3156-38F9-AF92-FF27D4CE98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E9AE445-30FC-1A07-82B0-06BB77266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8488EC3-3904-C45C-74A6-0B17705E2AEF}"/>
              </a:ext>
            </a:extLst>
          </p:cNvPr>
          <p:cNvSpPr>
            <a:spLocks noGrp="1"/>
          </p:cNvSpPr>
          <p:nvPr>
            <p:ph type="dt" sz="half" idx="10"/>
          </p:nvPr>
        </p:nvSpPr>
        <p:spPr/>
        <p:txBody>
          <a:bodyPr/>
          <a:lstStyle/>
          <a:p>
            <a:fld id="{AA59745D-3483-C342-AA99-EA930D57BB96}" type="datetimeFigureOut">
              <a:rPr lang="en-GB" smtClean="0"/>
              <a:t>14/03/2024</a:t>
            </a:fld>
            <a:endParaRPr lang="en-GB"/>
          </a:p>
        </p:txBody>
      </p:sp>
      <p:sp>
        <p:nvSpPr>
          <p:cNvPr id="6" name="Footer Placeholder 5">
            <a:extLst>
              <a:ext uri="{FF2B5EF4-FFF2-40B4-BE49-F238E27FC236}">
                <a16:creationId xmlns:a16="http://schemas.microsoft.com/office/drawing/2014/main" id="{06DBDE1F-09BD-40D4-0413-7AB46633C6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B0C422-847F-9456-34F4-763AC2F5FE43}"/>
              </a:ext>
            </a:extLst>
          </p:cNvPr>
          <p:cNvSpPr>
            <a:spLocks noGrp="1"/>
          </p:cNvSpPr>
          <p:nvPr>
            <p:ph type="sldNum" sz="quarter" idx="12"/>
          </p:nvPr>
        </p:nvSpPr>
        <p:spPr/>
        <p:txBody>
          <a:bodyPr/>
          <a:lstStyle/>
          <a:p>
            <a:fld id="{33A329DB-128A-524B-ABDD-A43F5DC5755E}" type="slidenum">
              <a:rPr lang="en-GB" smtClean="0"/>
              <a:t>‹N›</a:t>
            </a:fld>
            <a:endParaRPr lang="en-GB"/>
          </a:p>
        </p:txBody>
      </p:sp>
    </p:spTree>
    <p:extLst>
      <p:ext uri="{BB962C8B-B14F-4D97-AF65-F5344CB8AC3E}">
        <p14:creationId xmlns:p14="http://schemas.microsoft.com/office/powerpoint/2010/main" val="3890162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E3EAFF-BE40-610F-5B5B-DE4AC6FE12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CC0C635-9C25-A345-4496-320E50B52B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4F3BCE3-EE60-0400-27ED-B6E9CAFDC8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59745D-3483-C342-AA99-EA930D57BB96}" type="datetimeFigureOut">
              <a:rPr lang="en-GB" smtClean="0"/>
              <a:t>14/03/2024</a:t>
            </a:fld>
            <a:endParaRPr lang="en-GB"/>
          </a:p>
        </p:txBody>
      </p:sp>
      <p:sp>
        <p:nvSpPr>
          <p:cNvPr id="5" name="Footer Placeholder 4">
            <a:extLst>
              <a:ext uri="{FF2B5EF4-FFF2-40B4-BE49-F238E27FC236}">
                <a16:creationId xmlns:a16="http://schemas.microsoft.com/office/drawing/2014/main" id="{17812D85-0DEE-300B-67E4-0E6449F9E8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277FD10-3476-DFD0-1967-71328D052F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A329DB-128A-524B-ABDD-A43F5DC5755E}" type="slidenum">
              <a:rPr lang="en-GB" smtClean="0"/>
              <a:t>‹N›</a:t>
            </a:fld>
            <a:endParaRPr lang="en-GB"/>
          </a:p>
        </p:txBody>
      </p:sp>
    </p:spTree>
    <p:extLst>
      <p:ext uri="{BB962C8B-B14F-4D97-AF65-F5344CB8AC3E}">
        <p14:creationId xmlns:p14="http://schemas.microsoft.com/office/powerpoint/2010/main" val="2794002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_lT_2ZmTorA?feature=oembed" TargetMode="External"/><Relationship Id="rId6" Type="http://schemas.openxmlformats.org/officeDocument/2006/relationships/image" Target="../media/image16.png"/><Relationship Id="rId11" Type="http://schemas.openxmlformats.org/officeDocument/2006/relationships/image" Target="../media/image28.jpeg"/><Relationship Id="rId5" Type="http://schemas.openxmlformats.org/officeDocument/2006/relationships/image" Target="../media/image17.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7.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10" Type="http://schemas.openxmlformats.org/officeDocument/2006/relationships/image" Target="../media/image31.png"/><Relationship Id="rId4" Type="http://schemas.openxmlformats.org/officeDocument/2006/relationships/image" Target="../media/image5.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7.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B10DBBA2-6B4C-3A16-935B-5D1C8AEB6181}"/>
              </a:ext>
            </a:extLst>
          </p:cNvPr>
          <p:cNvPicPr>
            <a:picLocks noChangeAspect="1"/>
          </p:cNvPicPr>
          <p:nvPr/>
        </p:nvPicPr>
        <p:blipFill rotWithShape="1">
          <a:blip r:embed="rId2"/>
          <a:srcRect l="-3170" t="6522" r="40806" b="40322"/>
          <a:stretch/>
        </p:blipFill>
        <p:spPr>
          <a:xfrm>
            <a:off x="4457701" y="1"/>
            <a:ext cx="7734299" cy="6858000"/>
          </a:xfrm>
          <a:prstGeom prst="rect">
            <a:avLst/>
          </a:prstGeom>
        </p:spPr>
      </p:pic>
      <p:sp>
        <p:nvSpPr>
          <p:cNvPr id="6" name="TextBox 5">
            <a:extLst>
              <a:ext uri="{FF2B5EF4-FFF2-40B4-BE49-F238E27FC236}">
                <a16:creationId xmlns:a16="http://schemas.microsoft.com/office/drawing/2014/main" id="{C09ECE65-D85E-4E61-F74A-2D3E257A5523}"/>
              </a:ext>
            </a:extLst>
          </p:cNvPr>
          <p:cNvSpPr txBox="1"/>
          <p:nvPr/>
        </p:nvSpPr>
        <p:spPr>
          <a:xfrm>
            <a:off x="674557" y="839449"/>
            <a:ext cx="6086006" cy="2800767"/>
          </a:xfrm>
          <a:prstGeom prst="rect">
            <a:avLst/>
          </a:prstGeom>
          <a:noFill/>
        </p:spPr>
        <p:txBody>
          <a:bodyPr wrap="square" lIns="91440" tIns="45720" rIns="91440" bIns="45720" rtlCol="0" anchor="t">
            <a:spAutoFit/>
          </a:bodyPr>
          <a:lstStyle/>
          <a:p>
            <a:r>
              <a:rPr lang="pt-BR" sz="4400" b="1" dirty="0">
                <a:solidFill>
                  <a:srgbClr val="081F5C"/>
                </a:solidFill>
                <a:latin typeface="Source Sans Pro"/>
                <a:ea typeface="Source Sans Pro"/>
              </a:rPr>
              <a:t>Programas nacionais de cidades e comunidades amigas das pessoas idosas</a:t>
            </a:r>
            <a:endParaRPr lang="pt-BR" dirty="0">
              <a:cs typeface="Calibri"/>
            </a:endParaRPr>
          </a:p>
        </p:txBody>
      </p:sp>
      <p:sp>
        <p:nvSpPr>
          <p:cNvPr id="7" name="TextBox 6">
            <a:extLst>
              <a:ext uri="{FF2B5EF4-FFF2-40B4-BE49-F238E27FC236}">
                <a16:creationId xmlns:a16="http://schemas.microsoft.com/office/drawing/2014/main" id="{8F4E0BC3-65DE-E9C7-3E6B-3C0690BB0A9D}"/>
              </a:ext>
            </a:extLst>
          </p:cNvPr>
          <p:cNvSpPr txBox="1"/>
          <p:nvPr/>
        </p:nvSpPr>
        <p:spPr>
          <a:xfrm>
            <a:off x="674557" y="3886681"/>
            <a:ext cx="5099226" cy="1077218"/>
          </a:xfrm>
          <a:prstGeom prst="rect">
            <a:avLst/>
          </a:prstGeom>
          <a:noFill/>
        </p:spPr>
        <p:txBody>
          <a:bodyPr wrap="square" lIns="91440" tIns="45720" rIns="91440" bIns="45720" rtlCol="0" anchor="t">
            <a:spAutoFit/>
          </a:bodyPr>
          <a:lstStyle/>
          <a:p>
            <a:r>
              <a:rPr lang="pt-BR" sz="3200">
                <a:solidFill>
                  <a:srgbClr val="081F5C"/>
                </a:solidFill>
                <a:latin typeface="Source Sans Pro"/>
                <a:ea typeface="Source Sans Pro"/>
              </a:rPr>
              <a:t>O que são, seus benefícios e como desenvolvê-los</a:t>
            </a:r>
            <a:endParaRPr lang="pt-BR">
              <a:cs typeface="Calibri"/>
            </a:endParaRPr>
          </a:p>
        </p:txBody>
      </p:sp>
    </p:spTree>
    <p:extLst>
      <p:ext uri="{BB962C8B-B14F-4D97-AF65-F5344CB8AC3E}">
        <p14:creationId xmlns:p14="http://schemas.microsoft.com/office/powerpoint/2010/main" val="2644241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5C206D8-3ADB-B2E2-70C3-4FC3CD688402}"/>
              </a:ext>
            </a:extLst>
          </p:cNvPr>
          <p:cNvSpPr txBox="1"/>
          <p:nvPr/>
        </p:nvSpPr>
        <p:spPr>
          <a:xfrm>
            <a:off x="469844" y="746842"/>
            <a:ext cx="5307502" cy="5262979"/>
          </a:xfrm>
          <a:prstGeom prst="rect">
            <a:avLst/>
          </a:prstGeom>
          <a:noFill/>
        </p:spPr>
        <p:txBody>
          <a:bodyPr wrap="square" lIns="91440" tIns="45720" rIns="91440" bIns="45720" anchor="t">
            <a:spAutoFit/>
          </a:bodyPr>
          <a:lstStyle/>
          <a:p>
            <a:r>
              <a:rPr lang="pt-BR" sz="2400" b="1" kern="100" dirty="0">
                <a:solidFill>
                  <a:srgbClr val="081F5C"/>
                </a:solidFill>
                <a:latin typeface="Source Sans Pro"/>
                <a:ea typeface="Source Sans Pro"/>
                <a:cs typeface="Times New Roman"/>
              </a:rPr>
              <a:t>Os programas nacionais são uma forma de os países acelerarem o desenvolvimento de cidades e comunidades amigas das pessoas idosas</a:t>
            </a:r>
            <a:r>
              <a:rPr lang="pt-BR" sz="2400" b="1" kern="100" dirty="0">
                <a:solidFill>
                  <a:srgbClr val="081F5C"/>
                </a:solidFill>
                <a:effectLst/>
                <a:latin typeface="Source Sans Pro"/>
                <a:ea typeface="Source Sans Pro"/>
                <a:cs typeface="Times New Roman"/>
              </a:rPr>
              <a:t>.</a:t>
            </a:r>
            <a:r>
              <a:rPr lang="pt-BR" sz="2400" b="1" kern="100" dirty="0">
                <a:solidFill>
                  <a:srgbClr val="081F5C"/>
                </a:solidFill>
                <a:latin typeface="Source Sans Pro"/>
                <a:ea typeface="Source Sans Pro"/>
                <a:cs typeface="Times New Roman"/>
              </a:rPr>
              <a:t> </a:t>
            </a:r>
            <a:r>
              <a:rPr lang="pt-BR" sz="2400" kern="100" dirty="0">
                <a:solidFill>
                  <a:srgbClr val="081F5C"/>
                </a:solidFill>
                <a:latin typeface="Source Sans Pro"/>
                <a:ea typeface="Source Sans Pro"/>
                <a:cs typeface="Times New Roman"/>
              </a:rPr>
              <a:t>Eles</a:t>
            </a:r>
            <a:r>
              <a:rPr lang="pt-BR" sz="2400" kern="100" dirty="0">
                <a:solidFill>
                  <a:srgbClr val="081F5C"/>
                </a:solidFill>
                <a:effectLst/>
                <a:latin typeface="Source Sans Pro"/>
                <a:ea typeface="Source Sans Pro"/>
                <a:cs typeface="Times New Roman"/>
              </a:rPr>
              <a:t>:</a:t>
            </a:r>
            <a:r>
              <a:rPr lang="pt-BR" sz="2400" b="1" kern="100" dirty="0">
                <a:solidFill>
                  <a:srgbClr val="081F5C"/>
                </a:solidFill>
                <a:latin typeface="Source Sans Pro"/>
                <a:ea typeface="Source Sans Pro"/>
                <a:cs typeface="Times New Roman"/>
              </a:rPr>
              <a:t> </a:t>
            </a:r>
            <a:endParaRPr lang="pt-BR" sz="2400" dirty="0">
              <a:solidFill>
                <a:srgbClr val="000000"/>
              </a:solidFill>
              <a:latin typeface="Source Sans Pro" panose="020B0503030403020204" pitchFamily="34" charset="0"/>
              <a:ea typeface="Yu Mincho" panose="02020400000000000000" pitchFamily="18" charset="-128"/>
              <a:cs typeface="Times New Roman" panose="02020603050405020304" pitchFamily="18" charset="0"/>
            </a:endParaRPr>
          </a:p>
          <a:p>
            <a:pPr marL="457200" indent="-457200">
              <a:buFont typeface="Arial"/>
              <a:buChar char="•"/>
            </a:pPr>
            <a:endParaRPr lang="pt-BR" sz="2400" kern="100" dirty="0">
              <a:solidFill>
                <a:srgbClr val="081F5C"/>
              </a:solidFill>
              <a:latin typeface="Source Sans Pro"/>
              <a:ea typeface="Source Sans Pro"/>
              <a:cs typeface="Times New Roman"/>
            </a:endParaRPr>
          </a:p>
          <a:p>
            <a:pPr marL="457200" indent="-457200">
              <a:buFont typeface="Arial"/>
              <a:buChar char="•"/>
            </a:pPr>
            <a:r>
              <a:rPr lang="pt-BR" sz="2400" kern="100" dirty="0">
                <a:solidFill>
                  <a:srgbClr val="081F5C"/>
                </a:solidFill>
                <a:latin typeface="Source Sans Pro"/>
                <a:ea typeface="Source Sans Pro"/>
                <a:cs typeface="Times New Roman"/>
              </a:rPr>
              <a:t>Permitem que os países cumpram os compromissos globais</a:t>
            </a:r>
            <a:r>
              <a:rPr lang="pt-BR" sz="2400" kern="100" dirty="0">
                <a:solidFill>
                  <a:srgbClr val="081F5C"/>
                </a:solidFill>
                <a:effectLst/>
                <a:latin typeface="Source Sans Pro"/>
                <a:ea typeface="Source Sans Pro"/>
                <a:cs typeface="Times New Roman"/>
              </a:rPr>
              <a:t>, </a:t>
            </a:r>
            <a:r>
              <a:rPr lang="pt-BR" sz="2400" kern="100" dirty="0">
                <a:solidFill>
                  <a:srgbClr val="081F5C"/>
                </a:solidFill>
                <a:latin typeface="Source Sans Pro"/>
                <a:ea typeface="Source Sans Pro"/>
                <a:cs typeface="Times New Roman"/>
              </a:rPr>
              <a:t>como a Década do Envelhecimento Saudável da ONU </a:t>
            </a:r>
            <a:endParaRPr lang="pt-BR" sz="2400" dirty="0">
              <a:solidFill>
                <a:srgbClr val="000000"/>
              </a:solidFill>
              <a:latin typeface="Source Sans Pro" panose="020B0503030403020204" pitchFamily="34" charset="0"/>
              <a:ea typeface="Yu Mincho" panose="02020400000000000000" pitchFamily="18" charset="-128"/>
              <a:cs typeface="Times New Roman" panose="02020603050405020304" pitchFamily="18" charset="0"/>
            </a:endParaRPr>
          </a:p>
          <a:p>
            <a:pPr marL="457200" indent="-457200">
              <a:buFont typeface="Arial"/>
              <a:buChar char="•"/>
            </a:pPr>
            <a:r>
              <a:rPr lang="pt-BR" sz="2400" kern="100" dirty="0">
                <a:solidFill>
                  <a:srgbClr val="081F5C"/>
                </a:solidFill>
                <a:latin typeface="Source Sans Pro"/>
                <a:ea typeface="Source Sans Pro"/>
                <a:cs typeface="Times New Roman"/>
              </a:rPr>
              <a:t>Inspiram e apoiam ações locais em áreas rurais e urbanas </a:t>
            </a:r>
            <a:endParaRPr lang="pt-BR" sz="2400" dirty="0">
              <a:solidFill>
                <a:srgbClr val="000000"/>
              </a:solidFill>
              <a:latin typeface="Source Sans Pro" panose="020B0503030403020204" pitchFamily="34" charset="0"/>
              <a:ea typeface="Yu Mincho" panose="02020400000000000000" pitchFamily="18" charset="-128"/>
              <a:cs typeface="Times New Roman" panose="02020603050405020304" pitchFamily="18" charset="0"/>
            </a:endParaRPr>
          </a:p>
          <a:p>
            <a:pPr marL="457200" indent="-457200">
              <a:buFont typeface="Arial"/>
              <a:buChar char="•"/>
            </a:pPr>
            <a:r>
              <a:rPr lang="pt-BR" sz="2400" kern="100" dirty="0">
                <a:solidFill>
                  <a:srgbClr val="081F5C"/>
                </a:solidFill>
                <a:latin typeface="Source Sans Pro"/>
                <a:ea typeface="Source Sans Pro"/>
                <a:cs typeface="Times New Roman"/>
              </a:rPr>
              <a:t>Garantem que mais pessoas possam envelhecer com saúde e bem-estar</a:t>
            </a:r>
            <a:endParaRPr lang="pt-BR" sz="2400" dirty="0">
              <a:solidFill>
                <a:srgbClr val="000000"/>
              </a:solidFill>
              <a:effectLst/>
              <a:latin typeface="Source Sans Pro" panose="020B0503030403020204" pitchFamily="34" charset="0"/>
              <a:ea typeface="Yu Mincho" panose="02020400000000000000" pitchFamily="18" charset="-128"/>
              <a:cs typeface="Times New Roman" panose="02020603050405020304" pitchFamily="18" charset="0"/>
            </a:endParaRPr>
          </a:p>
        </p:txBody>
      </p:sp>
      <p:pic>
        <p:nvPicPr>
          <p:cNvPr id="5" name="Imagen 1">
            <a:extLst>
              <a:ext uri="{FF2B5EF4-FFF2-40B4-BE49-F238E27FC236}">
                <a16:creationId xmlns:a16="http://schemas.microsoft.com/office/drawing/2014/main" id="{B8B91DA5-E811-142F-1E27-AE2607EC2406}"/>
              </a:ext>
            </a:extLst>
          </p:cNvPr>
          <p:cNvPicPr>
            <a:picLocks noChangeAspect="1"/>
          </p:cNvPicPr>
          <p:nvPr/>
        </p:nvPicPr>
        <p:blipFill>
          <a:blip r:embed="rId2"/>
          <a:srcRect l="371" r="371"/>
          <a:stretch/>
        </p:blipFill>
        <p:spPr>
          <a:xfrm>
            <a:off x="5777346" y="871730"/>
            <a:ext cx="6209369" cy="5396867"/>
          </a:xfrm>
          <a:prstGeom prst="rect">
            <a:avLst/>
          </a:prstGeom>
        </p:spPr>
      </p:pic>
    </p:spTree>
    <p:extLst>
      <p:ext uri="{BB962C8B-B14F-4D97-AF65-F5344CB8AC3E}">
        <p14:creationId xmlns:p14="http://schemas.microsoft.com/office/powerpoint/2010/main" val="548458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E542DD34-C73B-3D1D-DC99-92E6A5E34C3B}"/>
              </a:ext>
            </a:extLst>
          </p:cNvPr>
          <p:cNvPicPr>
            <a:picLocks noChangeAspect="1"/>
          </p:cNvPicPr>
          <p:nvPr/>
        </p:nvPicPr>
        <p:blipFill>
          <a:blip r:embed="rId4"/>
          <a:stretch>
            <a:fillRect/>
          </a:stretch>
        </p:blipFill>
        <p:spPr>
          <a:xfrm>
            <a:off x="-10886" y="182982"/>
            <a:ext cx="12216366" cy="6844349"/>
          </a:xfrm>
          <a:prstGeom prst="rect">
            <a:avLst/>
          </a:prstGeom>
        </p:spPr>
      </p:pic>
      <p:pic>
        <p:nvPicPr>
          <p:cNvPr id="4" name="Picture 3">
            <a:extLst>
              <a:ext uri="{FF2B5EF4-FFF2-40B4-BE49-F238E27FC236}">
                <a16:creationId xmlns:a16="http://schemas.microsoft.com/office/drawing/2014/main" id="{C859CB6A-D40A-7CD2-1BF1-0475E9A8442A}"/>
              </a:ext>
            </a:extLst>
          </p:cNvPr>
          <p:cNvPicPr>
            <a:picLocks noChangeAspect="1"/>
          </p:cNvPicPr>
          <p:nvPr/>
        </p:nvPicPr>
        <p:blipFill>
          <a:blip r:embed="rId5"/>
          <a:stretch>
            <a:fillRect/>
          </a:stretch>
        </p:blipFill>
        <p:spPr>
          <a:xfrm>
            <a:off x="10987512" y="4201885"/>
            <a:ext cx="1731537" cy="2457041"/>
          </a:xfrm>
          <a:prstGeom prst="rect">
            <a:avLst/>
          </a:prstGeom>
        </p:spPr>
      </p:pic>
      <p:pic>
        <p:nvPicPr>
          <p:cNvPr id="8" name="Picture 7">
            <a:extLst>
              <a:ext uri="{FF2B5EF4-FFF2-40B4-BE49-F238E27FC236}">
                <a16:creationId xmlns:a16="http://schemas.microsoft.com/office/drawing/2014/main" id="{27C4AF33-33CB-E789-C050-3C7F7C1358DC}"/>
              </a:ext>
            </a:extLst>
          </p:cNvPr>
          <p:cNvPicPr>
            <a:picLocks noChangeAspect="1"/>
          </p:cNvPicPr>
          <p:nvPr/>
        </p:nvPicPr>
        <p:blipFill>
          <a:blip r:embed="rId6"/>
          <a:stretch>
            <a:fillRect/>
          </a:stretch>
        </p:blipFill>
        <p:spPr>
          <a:xfrm>
            <a:off x="214917" y="5122044"/>
            <a:ext cx="544389" cy="1268530"/>
          </a:xfrm>
          <a:prstGeom prst="rect">
            <a:avLst/>
          </a:prstGeom>
        </p:spPr>
      </p:pic>
      <p:pic>
        <p:nvPicPr>
          <p:cNvPr id="9" name="Picture 8" descr="A picture containing text, lamp&#10;&#10;Description automatically generated">
            <a:extLst>
              <a:ext uri="{FF2B5EF4-FFF2-40B4-BE49-F238E27FC236}">
                <a16:creationId xmlns:a16="http://schemas.microsoft.com/office/drawing/2014/main" id="{2441E805-4E70-5ED3-4B61-5D8FAD525655}"/>
              </a:ext>
            </a:extLst>
          </p:cNvPr>
          <p:cNvPicPr>
            <a:picLocks noChangeAspect="1"/>
          </p:cNvPicPr>
          <p:nvPr/>
        </p:nvPicPr>
        <p:blipFill>
          <a:blip r:embed="rId7"/>
          <a:stretch>
            <a:fillRect/>
          </a:stretch>
        </p:blipFill>
        <p:spPr>
          <a:xfrm rot="482372">
            <a:off x="10211996" y="6118243"/>
            <a:ext cx="675209" cy="423074"/>
          </a:xfrm>
          <a:prstGeom prst="rect">
            <a:avLst/>
          </a:prstGeom>
        </p:spPr>
      </p:pic>
      <p:pic>
        <p:nvPicPr>
          <p:cNvPr id="14" name="Picture 13" descr="A picture containing text, light&#10;&#10;Description automatically generated">
            <a:extLst>
              <a:ext uri="{FF2B5EF4-FFF2-40B4-BE49-F238E27FC236}">
                <a16:creationId xmlns:a16="http://schemas.microsoft.com/office/drawing/2014/main" id="{F0C2B3A3-4A61-1664-03B0-CD8C9FC22DF8}"/>
              </a:ext>
            </a:extLst>
          </p:cNvPr>
          <p:cNvPicPr>
            <a:picLocks noChangeAspect="1"/>
          </p:cNvPicPr>
          <p:nvPr/>
        </p:nvPicPr>
        <p:blipFill>
          <a:blip r:embed="rId8"/>
          <a:stretch>
            <a:fillRect/>
          </a:stretch>
        </p:blipFill>
        <p:spPr>
          <a:xfrm rot="754336" flipH="1">
            <a:off x="1782985" y="5789246"/>
            <a:ext cx="338046" cy="321556"/>
          </a:xfrm>
          <a:prstGeom prst="rect">
            <a:avLst/>
          </a:prstGeom>
        </p:spPr>
      </p:pic>
      <p:pic>
        <p:nvPicPr>
          <p:cNvPr id="15" name="Picture 14" descr="A picture containing text, light, dark, sign&#10;&#10;Description automatically generated">
            <a:extLst>
              <a:ext uri="{FF2B5EF4-FFF2-40B4-BE49-F238E27FC236}">
                <a16:creationId xmlns:a16="http://schemas.microsoft.com/office/drawing/2014/main" id="{8ABE8058-5E5C-B3E9-A5F8-E99396684226}"/>
              </a:ext>
            </a:extLst>
          </p:cNvPr>
          <p:cNvPicPr>
            <a:picLocks noChangeAspect="1"/>
          </p:cNvPicPr>
          <p:nvPr/>
        </p:nvPicPr>
        <p:blipFill>
          <a:blip r:embed="rId9"/>
          <a:stretch>
            <a:fillRect/>
          </a:stretch>
        </p:blipFill>
        <p:spPr>
          <a:xfrm rot="21280640">
            <a:off x="795702" y="5455828"/>
            <a:ext cx="949836" cy="732731"/>
          </a:xfrm>
          <a:prstGeom prst="rect">
            <a:avLst/>
          </a:prstGeom>
        </p:spPr>
      </p:pic>
      <p:pic>
        <p:nvPicPr>
          <p:cNvPr id="16" name="Picture 15" descr="A picture containing dark, night sky&#10;&#10;Description automatically generated">
            <a:extLst>
              <a:ext uri="{FF2B5EF4-FFF2-40B4-BE49-F238E27FC236}">
                <a16:creationId xmlns:a16="http://schemas.microsoft.com/office/drawing/2014/main" id="{3D0D245B-323F-8A4C-160E-087E12DE6FB9}"/>
              </a:ext>
            </a:extLst>
          </p:cNvPr>
          <p:cNvPicPr>
            <a:picLocks noChangeAspect="1"/>
          </p:cNvPicPr>
          <p:nvPr/>
        </p:nvPicPr>
        <p:blipFill>
          <a:blip r:embed="rId10"/>
          <a:stretch>
            <a:fillRect/>
          </a:stretch>
        </p:blipFill>
        <p:spPr>
          <a:xfrm>
            <a:off x="11101475" y="5550557"/>
            <a:ext cx="129389" cy="1082555"/>
          </a:xfrm>
          <a:prstGeom prst="rect">
            <a:avLst/>
          </a:prstGeom>
        </p:spPr>
      </p:pic>
      <p:sp>
        <p:nvSpPr>
          <p:cNvPr id="18" name="TextBox 17">
            <a:extLst>
              <a:ext uri="{FF2B5EF4-FFF2-40B4-BE49-F238E27FC236}">
                <a16:creationId xmlns:a16="http://schemas.microsoft.com/office/drawing/2014/main" id="{956FDE31-F86F-F321-F63D-571A50463A07}"/>
              </a:ext>
            </a:extLst>
          </p:cNvPr>
          <p:cNvSpPr txBox="1"/>
          <p:nvPr/>
        </p:nvSpPr>
        <p:spPr>
          <a:xfrm>
            <a:off x="499032" y="776736"/>
            <a:ext cx="4142241" cy="3785652"/>
          </a:xfrm>
          <a:prstGeom prst="rect">
            <a:avLst/>
          </a:prstGeom>
          <a:noFill/>
        </p:spPr>
        <p:txBody>
          <a:bodyPr wrap="square" lIns="91440" tIns="45720" rIns="91440" bIns="45720" anchor="t">
            <a:spAutoFit/>
          </a:bodyPr>
          <a:lstStyle/>
          <a:p>
            <a:pPr>
              <a:tabLst>
                <a:tab pos="2659063" algn="l"/>
              </a:tabLst>
            </a:pPr>
            <a:r>
              <a:rPr lang="pt-BR" sz="2400" b="1" kern="100" dirty="0">
                <a:solidFill>
                  <a:srgbClr val="081F5C"/>
                </a:solidFill>
                <a:latin typeface="Source Sans Pro"/>
                <a:ea typeface="Source Sans Pro"/>
                <a:cs typeface="Times New Roman"/>
              </a:rPr>
              <a:t>Já existem exemplos bem-sucedidos de programas nacionais de cidades e comunidades amigas das pessoas idosas em todo o mundo</a:t>
            </a:r>
            <a:r>
              <a:rPr lang="pt-BR" sz="2400" b="1" kern="100" dirty="0">
                <a:solidFill>
                  <a:srgbClr val="081F5C"/>
                </a:solidFill>
                <a:effectLst/>
                <a:latin typeface="Source Sans Pro"/>
                <a:ea typeface="Source Sans Pro"/>
                <a:cs typeface="Times New Roman"/>
              </a:rPr>
              <a:t>.</a:t>
            </a:r>
            <a:endParaRPr lang="pt-BR" sz="2400" dirty="0">
              <a:latin typeface="Source Sans Pro"/>
              <a:ea typeface="Source Sans Pro"/>
              <a:cs typeface="Times New Roman"/>
            </a:endParaRPr>
          </a:p>
          <a:p>
            <a:pPr>
              <a:tabLst>
                <a:tab pos="2659063" algn="l"/>
              </a:tabLst>
            </a:pPr>
            <a:endParaRPr lang="pt-BR" sz="2400" kern="100" dirty="0">
              <a:solidFill>
                <a:srgbClr val="081F5C"/>
              </a:solidFill>
              <a:effectLst/>
              <a:latin typeface="Source Sans Pro" panose="020B0503030403020204" pitchFamily="34" charset="0"/>
              <a:ea typeface="Yu Mincho" panose="02020400000000000000" pitchFamily="18" charset="-128"/>
              <a:cs typeface="Times New Roman" panose="02020603050405020304" pitchFamily="18" charset="0"/>
            </a:endParaRPr>
          </a:p>
          <a:p>
            <a:pPr>
              <a:tabLst>
                <a:tab pos="2659063" algn="l"/>
              </a:tabLst>
            </a:pPr>
            <a:r>
              <a:rPr lang="pt-BR" sz="2400" kern="100" dirty="0">
                <a:solidFill>
                  <a:srgbClr val="081F5C"/>
                </a:solidFill>
                <a:latin typeface="Source Sans Pro"/>
                <a:ea typeface="Source Sans Pro"/>
                <a:cs typeface="Times New Roman"/>
              </a:rPr>
              <a:t>Aqui está o que alguns deles têm a dizer sobre os benefícios</a:t>
            </a:r>
            <a:r>
              <a:rPr lang="pt-BR" sz="2400" kern="100" dirty="0">
                <a:solidFill>
                  <a:srgbClr val="081F5C"/>
                </a:solidFill>
                <a:effectLst/>
                <a:latin typeface="Source Sans Pro"/>
                <a:ea typeface="Source Sans Pro"/>
                <a:cs typeface="Times New Roman"/>
              </a:rPr>
              <a:t>:</a:t>
            </a:r>
            <a:endParaRPr lang="pt-BR" sz="2400" dirty="0">
              <a:latin typeface="Source Sans Pro"/>
              <a:ea typeface="Source Sans Pro"/>
              <a:cs typeface="Times New Roman"/>
            </a:endParaRPr>
          </a:p>
        </p:txBody>
      </p:sp>
      <p:pic>
        <p:nvPicPr>
          <p:cNvPr id="2" name="Online Media 1" descr="Why are age-friendly cities and communities important? – Perspectives from Poland and beyond">
            <a:hlinkClick r:id="" action="ppaction://media"/>
            <a:extLst>
              <a:ext uri="{FF2B5EF4-FFF2-40B4-BE49-F238E27FC236}">
                <a16:creationId xmlns:a16="http://schemas.microsoft.com/office/drawing/2014/main" id="{D95B372F-12AA-A661-77CD-3464E72CD1A2}"/>
              </a:ext>
            </a:extLst>
          </p:cNvPr>
          <p:cNvPicPr>
            <a:picLocks noRot="1" noChangeAspect="1"/>
          </p:cNvPicPr>
          <p:nvPr>
            <a:videoFile r:link="rId1"/>
          </p:nvPr>
        </p:nvPicPr>
        <p:blipFill>
          <a:blip r:embed="rId11"/>
          <a:stretch>
            <a:fillRect/>
          </a:stretch>
        </p:blipFill>
        <p:spPr>
          <a:xfrm>
            <a:off x="5192425" y="489393"/>
            <a:ext cx="6565279" cy="4923959"/>
          </a:xfrm>
          <a:prstGeom prst="rect">
            <a:avLst/>
          </a:prstGeom>
        </p:spPr>
      </p:pic>
    </p:spTree>
    <p:extLst>
      <p:ext uri="{BB962C8B-B14F-4D97-AF65-F5344CB8AC3E}">
        <p14:creationId xmlns:p14="http://schemas.microsoft.com/office/powerpoint/2010/main" val="394860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5C206D8-3ADB-B2E2-70C3-4FC3CD688402}"/>
              </a:ext>
            </a:extLst>
          </p:cNvPr>
          <p:cNvSpPr txBox="1"/>
          <p:nvPr/>
        </p:nvSpPr>
        <p:spPr>
          <a:xfrm>
            <a:off x="5064657" y="709193"/>
            <a:ext cx="6800305" cy="5293757"/>
          </a:xfrm>
          <a:prstGeom prst="rect">
            <a:avLst/>
          </a:prstGeom>
          <a:noFill/>
        </p:spPr>
        <p:txBody>
          <a:bodyPr wrap="square" lIns="91440" tIns="45720" rIns="91440" bIns="45720" anchor="t">
            <a:spAutoFit/>
          </a:bodyPr>
          <a:lstStyle/>
          <a:p>
            <a:r>
              <a:rPr lang="pt-BR" sz="2600" kern="100" dirty="0">
                <a:solidFill>
                  <a:srgbClr val="081F5C"/>
                </a:solidFill>
                <a:effectLst/>
                <a:latin typeface="Source Sans Pro"/>
                <a:ea typeface="Source Sans Pro"/>
                <a:cs typeface="Times New Roman"/>
              </a:rPr>
              <a:t>A </a:t>
            </a:r>
            <a:r>
              <a:rPr lang="pt-BR" sz="2600" kern="100" dirty="0">
                <a:solidFill>
                  <a:srgbClr val="081F5C"/>
                </a:solidFill>
                <a:latin typeface="Source Sans Pro"/>
                <a:ea typeface="Source Sans Pro"/>
                <a:cs typeface="Times New Roman"/>
              </a:rPr>
              <a:t>OMS disponibiliza </a:t>
            </a:r>
            <a:r>
              <a:rPr lang="pt-BR" sz="2600" b="1" kern="100" dirty="0">
                <a:solidFill>
                  <a:srgbClr val="081F5C"/>
                </a:solidFill>
                <a:latin typeface="Source Sans Pro"/>
                <a:ea typeface="Source Sans Pro"/>
                <a:cs typeface="Times New Roman"/>
              </a:rPr>
              <a:t>um novo guia e kit de ferramentas </a:t>
            </a:r>
            <a:r>
              <a:rPr lang="pt-BR" sz="2600" kern="100" dirty="0">
                <a:solidFill>
                  <a:srgbClr val="081F5C"/>
                </a:solidFill>
                <a:latin typeface="Source Sans Pro"/>
                <a:ea typeface="Source Sans Pro"/>
                <a:cs typeface="Times New Roman"/>
              </a:rPr>
              <a:t>com recursos para apoiar os países no desenvolvimento de programas nacionais para cidades e comunidades amigas das pessoas idosas</a:t>
            </a:r>
            <a:r>
              <a:rPr lang="pt-BR" sz="2600" kern="100" dirty="0">
                <a:solidFill>
                  <a:srgbClr val="081F5C"/>
                </a:solidFill>
                <a:effectLst/>
                <a:latin typeface="Source Sans Pro"/>
                <a:ea typeface="Source Sans Pro"/>
                <a:cs typeface="Times New Roman"/>
              </a:rPr>
              <a:t>.</a:t>
            </a:r>
            <a:r>
              <a:rPr lang="pt-BR" sz="2600" kern="100" dirty="0">
                <a:solidFill>
                  <a:srgbClr val="081F5C"/>
                </a:solidFill>
                <a:latin typeface="Source Sans Pro"/>
                <a:ea typeface="Source Sans Pro"/>
                <a:cs typeface="Times New Roman"/>
              </a:rPr>
              <a:t> Inclui</a:t>
            </a:r>
            <a:r>
              <a:rPr lang="pt-BR" sz="2600" kern="100" dirty="0">
                <a:solidFill>
                  <a:srgbClr val="081F5C"/>
                </a:solidFill>
                <a:effectLst/>
                <a:latin typeface="Source Sans Pro"/>
                <a:ea typeface="Source Sans Pro"/>
                <a:cs typeface="Times New Roman"/>
              </a:rPr>
              <a:t>:</a:t>
            </a:r>
            <a:r>
              <a:rPr lang="pt-BR" sz="2600" kern="100" dirty="0">
                <a:solidFill>
                  <a:srgbClr val="081F5C"/>
                </a:solidFill>
                <a:latin typeface="Source Sans Pro"/>
                <a:ea typeface="Source Sans Pro"/>
                <a:cs typeface="Times New Roman"/>
              </a:rPr>
              <a:t> </a:t>
            </a:r>
            <a:endParaRPr lang="pt-BR" sz="2600" dirty="0">
              <a:solidFill>
                <a:srgbClr val="000000"/>
              </a:solidFill>
              <a:latin typeface="Source Sans Pro" panose="020B0503030403020204" pitchFamily="34" charset="0"/>
              <a:ea typeface="Yu Mincho" panose="02020400000000000000" pitchFamily="18" charset="-128"/>
              <a:cs typeface="Times New Roman" panose="02020603050405020304" pitchFamily="18" charset="0"/>
            </a:endParaRPr>
          </a:p>
          <a:p>
            <a:pPr marL="457200" indent="-457200">
              <a:buFont typeface="Arial"/>
              <a:buChar char="•"/>
            </a:pPr>
            <a:r>
              <a:rPr lang="pt-BR" sz="2600" kern="100" dirty="0">
                <a:solidFill>
                  <a:srgbClr val="081F5C"/>
                </a:solidFill>
                <a:latin typeface="Source Sans Pro"/>
                <a:ea typeface="Source Sans Pro"/>
                <a:cs typeface="Times New Roman"/>
              </a:rPr>
              <a:t>Uma estrutura prática passo a passo que abrange planejamento</a:t>
            </a:r>
            <a:r>
              <a:rPr lang="pt-BR" sz="2600" kern="100" dirty="0">
                <a:solidFill>
                  <a:srgbClr val="081F5C"/>
                </a:solidFill>
                <a:effectLst/>
                <a:latin typeface="Source Sans Pro"/>
                <a:ea typeface="Source Sans Pro"/>
                <a:cs typeface="Times New Roman"/>
              </a:rPr>
              <a:t>, </a:t>
            </a:r>
            <a:r>
              <a:rPr lang="pt-BR" sz="2600" kern="100" dirty="0">
                <a:solidFill>
                  <a:srgbClr val="081F5C"/>
                </a:solidFill>
                <a:latin typeface="Source Sans Pro"/>
                <a:ea typeface="Source Sans Pro"/>
                <a:cs typeface="Times New Roman"/>
              </a:rPr>
              <a:t>implementação</a:t>
            </a:r>
            <a:r>
              <a:rPr lang="pt-BR" sz="2600" kern="100" dirty="0">
                <a:solidFill>
                  <a:srgbClr val="081F5C"/>
                </a:solidFill>
                <a:effectLst/>
                <a:latin typeface="Source Sans Pro"/>
                <a:ea typeface="Source Sans Pro"/>
                <a:cs typeface="Times New Roman"/>
              </a:rPr>
              <a:t>, </a:t>
            </a:r>
            <a:r>
              <a:rPr lang="pt-BR" sz="2600" kern="100" dirty="0">
                <a:solidFill>
                  <a:srgbClr val="081F5C"/>
                </a:solidFill>
                <a:latin typeface="Source Sans Pro"/>
                <a:ea typeface="Source Sans Pro"/>
                <a:cs typeface="Times New Roman"/>
              </a:rPr>
              <a:t>avaliação e reflexão </a:t>
            </a:r>
            <a:endParaRPr lang="pt-BR" sz="2600" dirty="0">
              <a:solidFill>
                <a:srgbClr val="000000"/>
              </a:solidFill>
              <a:latin typeface="Source Sans Pro" panose="020B0503030403020204" pitchFamily="34" charset="0"/>
              <a:ea typeface="Yu Mincho" panose="02020400000000000000" pitchFamily="18" charset="-128"/>
              <a:cs typeface="Times New Roman" panose="02020603050405020304" pitchFamily="18" charset="0"/>
            </a:endParaRPr>
          </a:p>
          <a:p>
            <a:pPr marL="457200" indent="-457200">
              <a:buFont typeface="Arial"/>
              <a:buChar char="•"/>
            </a:pPr>
            <a:r>
              <a:rPr lang="pt-BR" sz="2600" kern="100" dirty="0">
                <a:solidFill>
                  <a:srgbClr val="081F5C"/>
                </a:solidFill>
                <a:latin typeface="Source Sans Pro"/>
                <a:ea typeface="Source Sans Pro"/>
                <a:cs typeface="Times New Roman"/>
              </a:rPr>
              <a:t>Estudos de caso detalhados </a:t>
            </a:r>
            <a:br>
              <a:rPr lang="pt-BR" sz="2600" kern="100" dirty="0">
                <a:solidFill>
                  <a:srgbClr val="081F5C"/>
                </a:solidFill>
                <a:latin typeface="Source Sans Pro"/>
                <a:ea typeface="Source Sans Pro"/>
                <a:cs typeface="Times New Roman"/>
              </a:rPr>
            </a:br>
            <a:r>
              <a:rPr lang="pt-BR" sz="2600" kern="100" dirty="0">
                <a:solidFill>
                  <a:srgbClr val="081F5C"/>
                </a:solidFill>
                <a:latin typeface="Source Sans Pro"/>
                <a:ea typeface="Source Sans Pro"/>
                <a:cs typeface="Times New Roman"/>
              </a:rPr>
              <a:t>de programas nacionais existentes </a:t>
            </a:r>
            <a:endParaRPr lang="pt-BR" sz="2600" dirty="0">
              <a:solidFill>
                <a:srgbClr val="000000"/>
              </a:solidFill>
              <a:latin typeface="Source Sans Pro" panose="020B0503030403020204" pitchFamily="34" charset="0"/>
              <a:ea typeface="Yu Mincho" panose="02020400000000000000" pitchFamily="18" charset="-128"/>
              <a:cs typeface="Times New Roman" panose="02020603050405020304" pitchFamily="18" charset="0"/>
            </a:endParaRPr>
          </a:p>
          <a:p>
            <a:pPr marL="457200" indent="-457200">
              <a:buFont typeface="Arial"/>
              <a:buChar char="•"/>
            </a:pPr>
            <a:r>
              <a:rPr lang="pt-BR" sz="2600" kern="100" dirty="0">
                <a:solidFill>
                  <a:srgbClr val="081F5C"/>
                </a:solidFill>
                <a:latin typeface="Source Sans Pro"/>
                <a:ea typeface="Source Sans Pro"/>
                <a:cs typeface="Times New Roman"/>
              </a:rPr>
              <a:t>Principais contatos para </a:t>
            </a:r>
            <a:br>
              <a:rPr lang="pt-BR" sz="2600" kern="100" dirty="0">
                <a:solidFill>
                  <a:srgbClr val="081F5C"/>
                </a:solidFill>
                <a:latin typeface="Source Sans Pro"/>
                <a:ea typeface="Source Sans Pro"/>
                <a:cs typeface="Times New Roman"/>
              </a:rPr>
            </a:br>
            <a:r>
              <a:rPr lang="pt-BR" sz="2600" kern="100" dirty="0">
                <a:solidFill>
                  <a:srgbClr val="081F5C"/>
                </a:solidFill>
                <a:latin typeface="Source Sans Pro"/>
                <a:ea typeface="Source Sans Pro"/>
                <a:cs typeface="Times New Roman"/>
              </a:rPr>
              <a:t>mais suporte </a:t>
            </a:r>
            <a:endParaRPr lang="pt-BR" sz="2600" dirty="0">
              <a:solidFill>
                <a:srgbClr val="000000"/>
              </a:solidFill>
              <a:latin typeface="Source Sans Pro" panose="020B0503030403020204" pitchFamily="34" charset="0"/>
              <a:ea typeface="Yu Mincho" panose="02020400000000000000" pitchFamily="18" charset="-128"/>
              <a:cs typeface="Times New Roman" panose="02020603050405020304" pitchFamily="18" charset="0"/>
            </a:endParaRPr>
          </a:p>
          <a:p>
            <a:pPr marL="457200" indent="-457200">
              <a:buFont typeface="Arial"/>
              <a:buChar char="•"/>
            </a:pPr>
            <a:r>
              <a:rPr lang="pt-BR" sz="2600" kern="100" dirty="0">
                <a:solidFill>
                  <a:srgbClr val="081F5C"/>
                </a:solidFill>
                <a:effectLst/>
                <a:latin typeface="Source Sans Pro"/>
                <a:ea typeface="Source Sans Pro"/>
                <a:cs typeface="Times New Roman"/>
              </a:rPr>
              <a:t>… </a:t>
            </a:r>
            <a:r>
              <a:rPr lang="pt-BR" sz="2600" kern="100" dirty="0">
                <a:solidFill>
                  <a:srgbClr val="081F5C"/>
                </a:solidFill>
                <a:latin typeface="Source Sans Pro"/>
                <a:ea typeface="Source Sans Pro"/>
                <a:cs typeface="Times New Roman"/>
              </a:rPr>
              <a:t>e muito mais</a:t>
            </a:r>
            <a:endParaRPr lang="pt-BR" sz="2600" dirty="0">
              <a:solidFill>
                <a:srgbClr val="000000"/>
              </a:solidFill>
              <a:effectLst/>
              <a:latin typeface="Source Sans Pro" panose="020B0503030403020204" pitchFamily="34" charset="0"/>
              <a:ea typeface="Yu Mincho" panose="02020400000000000000" pitchFamily="18" charset="-128"/>
              <a:cs typeface="Times New Roman" panose="02020603050405020304" pitchFamily="18" charset="0"/>
            </a:endParaRPr>
          </a:p>
        </p:txBody>
      </p:sp>
      <p:pic>
        <p:nvPicPr>
          <p:cNvPr id="2" name="Imagen 1" descr="Imagen que contiene Diagrama&#10;&#10;Descripción generada automáticamente">
            <a:extLst>
              <a:ext uri="{FF2B5EF4-FFF2-40B4-BE49-F238E27FC236}">
                <a16:creationId xmlns:a16="http://schemas.microsoft.com/office/drawing/2014/main" id="{2E8FE372-EDD1-F942-8748-4EEBD8ED65F7}"/>
              </a:ext>
            </a:extLst>
          </p:cNvPr>
          <p:cNvPicPr>
            <a:picLocks noChangeAspect="1"/>
          </p:cNvPicPr>
          <p:nvPr/>
        </p:nvPicPr>
        <p:blipFill>
          <a:blip r:embed="rId2"/>
          <a:stretch>
            <a:fillRect/>
          </a:stretch>
        </p:blipFill>
        <p:spPr>
          <a:xfrm>
            <a:off x="327038" y="499734"/>
            <a:ext cx="4204354" cy="5923432"/>
          </a:xfrm>
          <a:prstGeom prst="rect">
            <a:avLst/>
          </a:prstGeom>
          <a:ln>
            <a:noFill/>
          </a:ln>
          <a:effectLst>
            <a:outerShdw blurRad="292100" dist="139700" dir="2700000" algn="tl" rotWithShape="0">
              <a:srgbClr val="333333">
                <a:alpha val="65000"/>
              </a:srgbClr>
            </a:outerShdw>
          </a:effectLst>
        </p:spPr>
      </p:pic>
      <p:pic>
        <p:nvPicPr>
          <p:cNvPr id="3" name="Picture 1" descr="Qr code&#10;&#10;Description automatically generated">
            <a:extLst>
              <a:ext uri="{FF2B5EF4-FFF2-40B4-BE49-F238E27FC236}">
                <a16:creationId xmlns:a16="http://schemas.microsoft.com/office/drawing/2014/main" id="{49A39761-15BD-E2FD-C240-ACCDE2C39A1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79464" y="4955590"/>
            <a:ext cx="1489397" cy="1489397"/>
          </a:xfrm>
          <a:prstGeom prst="rect">
            <a:avLst/>
          </a:prstGeom>
        </p:spPr>
      </p:pic>
    </p:spTree>
    <p:extLst>
      <p:ext uri="{BB962C8B-B14F-4D97-AF65-F5344CB8AC3E}">
        <p14:creationId xmlns:p14="http://schemas.microsoft.com/office/powerpoint/2010/main" val="2081660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E542DD34-C73B-3D1D-DC99-92E6A5E34C3B}"/>
              </a:ext>
            </a:extLst>
          </p:cNvPr>
          <p:cNvPicPr>
            <a:picLocks noChangeAspect="1"/>
          </p:cNvPicPr>
          <p:nvPr/>
        </p:nvPicPr>
        <p:blipFill>
          <a:blip r:embed="rId2"/>
          <a:stretch>
            <a:fillRect/>
          </a:stretch>
        </p:blipFill>
        <p:spPr>
          <a:xfrm>
            <a:off x="-10886" y="182982"/>
            <a:ext cx="12216366" cy="6844349"/>
          </a:xfrm>
          <a:prstGeom prst="rect">
            <a:avLst/>
          </a:prstGeom>
        </p:spPr>
      </p:pic>
      <p:pic>
        <p:nvPicPr>
          <p:cNvPr id="4" name="Picture 3">
            <a:extLst>
              <a:ext uri="{FF2B5EF4-FFF2-40B4-BE49-F238E27FC236}">
                <a16:creationId xmlns:a16="http://schemas.microsoft.com/office/drawing/2014/main" id="{C859CB6A-D40A-7CD2-1BF1-0475E9A8442A}"/>
              </a:ext>
            </a:extLst>
          </p:cNvPr>
          <p:cNvPicPr>
            <a:picLocks noChangeAspect="1"/>
          </p:cNvPicPr>
          <p:nvPr/>
        </p:nvPicPr>
        <p:blipFill>
          <a:blip r:embed="rId3"/>
          <a:stretch>
            <a:fillRect/>
          </a:stretch>
        </p:blipFill>
        <p:spPr>
          <a:xfrm>
            <a:off x="10987512" y="4593771"/>
            <a:ext cx="1455365" cy="2065155"/>
          </a:xfrm>
          <a:prstGeom prst="rect">
            <a:avLst/>
          </a:prstGeom>
        </p:spPr>
      </p:pic>
      <p:pic>
        <p:nvPicPr>
          <p:cNvPr id="9" name="Picture 8" descr="A picture containing text, lamp&#10;&#10;Description automatically generated">
            <a:extLst>
              <a:ext uri="{FF2B5EF4-FFF2-40B4-BE49-F238E27FC236}">
                <a16:creationId xmlns:a16="http://schemas.microsoft.com/office/drawing/2014/main" id="{2441E805-4E70-5ED3-4B61-5D8FAD525655}"/>
              </a:ext>
            </a:extLst>
          </p:cNvPr>
          <p:cNvPicPr>
            <a:picLocks noChangeAspect="1"/>
          </p:cNvPicPr>
          <p:nvPr/>
        </p:nvPicPr>
        <p:blipFill>
          <a:blip r:embed="rId4"/>
          <a:stretch>
            <a:fillRect/>
          </a:stretch>
        </p:blipFill>
        <p:spPr>
          <a:xfrm rot="482372">
            <a:off x="10211996" y="6118243"/>
            <a:ext cx="675209" cy="423074"/>
          </a:xfrm>
          <a:prstGeom prst="rect">
            <a:avLst/>
          </a:prstGeom>
        </p:spPr>
      </p:pic>
      <p:pic>
        <p:nvPicPr>
          <p:cNvPr id="16" name="Picture 15" descr="A picture containing dark, night sky&#10;&#10;Description automatically generated">
            <a:extLst>
              <a:ext uri="{FF2B5EF4-FFF2-40B4-BE49-F238E27FC236}">
                <a16:creationId xmlns:a16="http://schemas.microsoft.com/office/drawing/2014/main" id="{3D0D245B-323F-8A4C-160E-087E12DE6FB9}"/>
              </a:ext>
            </a:extLst>
          </p:cNvPr>
          <p:cNvPicPr>
            <a:picLocks noChangeAspect="1"/>
          </p:cNvPicPr>
          <p:nvPr/>
        </p:nvPicPr>
        <p:blipFill>
          <a:blip r:embed="rId5"/>
          <a:stretch>
            <a:fillRect/>
          </a:stretch>
        </p:blipFill>
        <p:spPr>
          <a:xfrm>
            <a:off x="11101475" y="5550557"/>
            <a:ext cx="129389" cy="1082555"/>
          </a:xfrm>
          <a:prstGeom prst="rect">
            <a:avLst/>
          </a:prstGeom>
        </p:spPr>
      </p:pic>
      <p:pic>
        <p:nvPicPr>
          <p:cNvPr id="11" name="Picture 13" descr="A picture containing text, light&#10;&#10;Description automatically generated">
            <a:extLst>
              <a:ext uri="{FF2B5EF4-FFF2-40B4-BE49-F238E27FC236}">
                <a16:creationId xmlns:a16="http://schemas.microsoft.com/office/drawing/2014/main" id="{E09F69F1-92E7-4F62-6801-4CE8ED2498DB}"/>
              </a:ext>
            </a:extLst>
          </p:cNvPr>
          <p:cNvPicPr>
            <a:picLocks noChangeAspect="1"/>
          </p:cNvPicPr>
          <p:nvPr/>
        </p:nvPicPr>
        <p:blipFill>
          <a:blip r:embed="rId6"/>
          <a:stretch>
            <a:fillRect/>
          </a:stretch>
        </p:blipFill>
        <p:spPr>
          <a:xfrm rot="754336" flipH="1">
            <a:off x="1782985" y="5789246"/>
            <a:ext cx="338046" cy="321556"/>
          </a:xfrm>
          <a:prstGeom prst="rect">
            <a:avLst/>
          </a:prstGeom>
        </p:spPr>
      </p:pic>
      <p:pic>
        <p:nvPicPr>
          <p:cNvPr id="12" name="Picture 14" descr="A picture containing text, light, dark, sign&#10;&#10;Description automatically generated">
            <a:extLst>
              <a:ext uri="{FF2B5EF4-FFF2-40B4-BE49-F238E27FC236}">
                <a16:creationId xmlns:a16="http://schemas.microsoft.com/office/drawing/2014/main" id="{897DBB53-A92A-51AF-C3F8-17D69D9ADB3A}"/>
              </a:ext>
            </a:extLst>
          </p:cNvPr>
          <p:cNvPicPr>
            <a:picLocks noChangeAspect="1"/>
          </p:cNvPicPr>
          <p:nvPr/>
        </p:nvPicPr>
        <p:blipFill>
          <a:blip r:embed="rId7"/>
          <a:stretch>
            <a:fillRect/>
          </a:stretch>
        </p:blipFill>
        <p:spPr>
          <a:xfrm rot="21280640">
            <a:off x="795702" y="5455828"/>
            <a:ext cx="949836" cy="732731"/>
          </a:xfrm>
          <a:prstGeom prst="rect">
            <a:avLst/>
          </a:prstGeom>
        </p:spPr>
      </p:pic>
      <p:pic>
        <p:nvPicPr>
          <p:cNvPr id="13" name="Picture 7">
            <a:extLst>
              <a:ext uri="{FF2B5EF4-FFF2-40B4-BE49-F238E27FC236}">
                <a16:creationId xmlns:a16="http://schemas.microsoft.com/office/drawing/2014/main" id="{C31E3CE1-08C9-C4B2-3612-414FD5811EAD}"/>
              </a:ext>
            </a:extLst>
          </p:cNvPr>
          <p:cNvPicPr>
            <a:picLocks noChangeAspect="1"/>
          </p:cNvPicPr>
          <p:nvPr/>
        </p:nvPicPr>
        <p:blipFill>
          <a:blip r:embed="rId8"/>
          <a:stretch>
            <a:fillRect/>
          </a:stretch>
        </p:blipFill>
        <p:spPr>
          <a:xfrm>
            <a:off x="93701" y="4525119"/>
            <a:ext cx="765387" cy="1783497"/>
          </a:xfrm>
          <a:prstGeom prst="rect">
            <a:avLst/>
          </a:prstGeom>
        </p:spPr>
      </p:pic>
      <p:sp>
        <p:nvSpPr>
          <p:cNvPr id="7" name="TextBox 12">
            <a:extLst>
              <a:ext uri="{FF2B5EF4-FFF2-40B4-BE49-F238E27FC236}">
                <a16:creationId xmlns:a16="http://schemas.microsoft.com/office/drawing/2014/main" id="{EF5CE928-086E-AD8D-E8F9-266E9BFB6CFD}"/>
              </a:ext>
            </a:extLst>
          </p:cNvPr>
          <p:cNvSpPr txBox="1"/>
          <p:nvPr/>
        </p:nvSpPr>
        <p:spPr>
          <a:xfrm>
            <a:off x="467360" y="426222"/>
            <a:ext cx="11257280" cy="1323439"/>
          </a:xfrm>
          <a:prstGeom prst="rect">
            <a:avLst/>
          </a:prstGeom>
          <a:noFill/>
        </p:spPr>
        <p:txBody>
          <a:bodyPr wrap="square">
            <a:spAutoFit/>
          </a:bodyPr>
          <a:lstStyle/>
          <a:p>
            <a:pPr algn="ctr"/>
            <a:r>
              <a:rPr lang="en-GB" sz="4000" b="1" kern="100" dirty="0">
                <a:solidFill>
                  <a:srgbClr val="081F5C"/>
                </a:solidFill>
                <a:effectLst/>
                <a:latin typeface="Source Sans Pro" panose="020B0503030403020204" pitchFamily="34" charset="0"/>
                <a:ea typeface="Yu Mincho" panose="02020400000000000000" pitchFamily="18" charset="-128"/>
                <a:cs typeface="Times New Roman" panose="02020603050405020304" pitchFamily="18" charset="0"/>
              </a:rPr>
              <a:t>Juntos, </a:t>
            </a:r>
            <a:r>
              <a:rPr lang="en-GB" sz="4000" b="1" kern="100" dirty="0" err="1">
                <a:solidFill>
                  <a:srgbClr val="081F5C"/>
                </a:solidFill>
                <a:effectLst/>
                <a:latin typeface="Source Sans Pro" panose="020B0503030403020204" pitchFamily="34" charset="0"/>
                <a:ea typeface="Yu Mincho" panose="02020400000000000000" pitchFamily="18" charset="-128"/>
                <a:cs typeface="Times New Roman" panose="02020603050405020304" pitchFamily="18" charset="0"/>
              </a:rPr>
              <a:t>podemos</a:t>
            </a:r>
            <a:r>
              <a:rPr lang="en-GB" sz="4000" b="1" kern="100" dirty="0">
                <a:solidFill>
                  <a:srgbClr val="081F5C"/>
                </a:solidFill>
                <a:effectLst/>
                <a:latin typeface="Source Sans Pro" panose="020B0503030403020204" pitchFamily="34" charset="0"/>
                <a:ea typeface="Yu Mincho" panose="02020400000000000000" pitchFamily="18" charset="-128"/>
                <a:cs typeface="Times New Roman" panose="02020603050405020304" pitchFamily="18" charset="0"/>
              </a:rPr>
              <a:t> </a:t>
            </a:r>
            <a:r>
              <a:rPr lang="en-GB" sz="4000" b="1" kern="100" dirty="0" err="1">
                <a:solidFill>
                  <a:srgbClr val="081F5C"/>
                </a:solidFill>
                <a:effectLst/>
                <a:latin typeface="Source Sans Pro" panose="020B0503030403020204" pitchFamily="34" charset="0"/>
                <a:ea typeface="Yu Mincho" panose="02020400000000000000" pitchFamily="18" charset="-128"/>
                <a:cs typeface="Times New Roman" panose="02020603050405020304" pitchFamily="18" charset="0"/>
              </a:rPr>
              <a:t>criar</a:t>
            </a:r>
            <a:r>
              <a:rPr lang="en-GB" sz="4000" b="1" kern="100" dirty="0">
                <a:solidFill>
                  <a:srgbClr val="081F5C"/>
                </a:solidFill>
                <a:effectLst/>
                <a:latin typeface="Source Sans Pro" panose="020B0503030403020204" pitchFamily="34" charset="0"/>
                <a:ea typeface="Yu Mincho" panose="02020400000000000000" pitchFamily="18" charset="-128"/>
                <a:cs typeface="Times New Roman" panose="02020603050405020304" pitchFamily="18" charset="0"/>
              </a:rPr>
              <a:t> um </a:t>
            </a:r>
            <a:r>
              <a:rPr lang="en-GB" sz="4000" b="1" kern="100" dirty="0" err="1">
                <a:solidFill>
                  <a:srgbClr val="081F5C"/>
                </a:solidFill>
                <a:effectLst/>
                <a:latin typeface="Source Sans Pro" panose="020B0503030403020204" pitchFamily="34" charset="0"/>
                <a:ea typeface="Yu Mincho" panose="02020400000000000000" pitchFamily="18" charset="-128"/>
                <a:cs typeface="Times New Roman" panose="02020603050405020304" pitchFamily="18" charset="0"/>
              </a:rPr>
              <a:t>mundo</a:t>
            </a:r>
            <a:r>
              <a:rPr lang="en-GB" sz="4000" b="1" kern="100" dirty="0">
                <a:solidFill>
                  <a:srgbClr val="081F5C"/>
                </a:solidFill>
                <a:effectLst/>
                <a:latin typeface="Source Sans Pro" panose="020B0503030403020204" pitchFamily="34" charset="0"/>
                <a:ea typeface="Yu Mincho" panose="02020400000000000000" pitchFamily="18" charset="-128"/>
                <a:cs typeface="Times New Roman" panose="02020603050405020304" pitchFamily="18" charset="0"/>
              </a:rPr>
              <a:t> amigo das </a:t>
            </a:r>
            <a:r>
              <a:rPr lang="en-GB" sz="4000" b="1" kern="100" dirty="0" err="1">
                <a:solidFill>
                  <a:srgbClr val="081F5C"/>
                </a:solidFill>
                <a:effectLst/>
                <a:latin typeface="Source Sans Pro" panose="020B0503030403020204" pitchFamily="34" charset="0"/>
                <a:ea typeface="Yu Mincho" panose="02020400000000000000" pitchFamily="18" charset="-128"/>
                <a:cs typeface="Times New Roman" panose="02020603050405020304" pitchFamily="18" charset="0"/>
              </a:rPr>
              <a:t>pessoas</a:t>
            </a:r>
            <a:r>
              <a:rPr lang="en-GB" sz="4000" b="1" kern="100" dirty="0">
                <a:solidFill>
                  <a:srgbClr val="081F5C"/>
                </a:solidFill>
                <a:effectLst/>
                <a:latin typeface="Source Sans Pro" panose="020B0503030403020204" pitchFamily="34" charset="0"/>
                <a:ea typeface="Yu Mincho" panose="02020400000000000000" pitchFamily="18" charset="-128"/>
                <a:cs typeface="Times New Roman" panose="02020603050405020304" pitchFamily="18" charset="0"/>
              </a:rPr>
              <a:t> </a:t>
            </a:r>
            <a:r>
              <a:rPr lang="en-GB" sz="4000" b="1" kern="100" dirty="0" err="1">
                <a:solidFill>
                  <a:srgbClr val="081F5C"/>
                </a:solidFill>
                <a:effectLst/>
                <a:latin typeface="Source Sans Pro" panose="020B0503030403020204" pitchFamily="34" charset="0"/>
                <a:ea typeface="Yu Mincho" panose="02020400000000000000" pitchFamily="18" charset="-128"/>
                <a:cs typeface="Times New Roman" panose="02020603050405020304" pitchFamily="18" charset="0"/>
              </a:rPr>
              <a:t>idosas</a:t>
            </a:r>
            <a:endParaRPr lang="en-GB" sz="4000" b="1" kern="100" dirty="0">
              <a:solidFill>
                <a:srgbClr val="081F5C"/>
              </a:solidFill>
              <a:effectLst/>
              <a:latin typeface="Source Sans Pro" panose="020B0503030403020204" pitchFamily="34" charset="0"/>
              <a:ea typeface="Yu Mincho" panose="02020400000000000000" pitchFamily="18" charset="-128"/>
              <a:cs typeface="Times New Roman" panose="02020603050405020304" pitchFamily="18" charset="0"/>
            </a:endParaRPr>
          </a:p>
        </p:txBody>
      </p:sp>
      <p:sp>
        <p:nvSpPr>
          <p:cNvPr id="8" name="TextBox 17">
            <a:extLst>
              <a:ext uri="{FF2B5EF4-FFF2-40B4-BE49-F238E27FC236}">
                <a16:creationId xmlns:a16="http://schemas.microsoft.com/office/drawing/2014/main" id="{DB726580-C33B-0014-4EB0-146C8DADB208}"/>
              </a:ext>
            </a:extLst>
          </p:cNvPr>
          <p:cNvSpPr txBox="1"/>
          <p:nvPr/>
        </p:nvSpPr>
        <p:spPr>
          <a:xfrm>
            <a:off x="3338944" y="2353300"/>
            <a:ext cx="7648568" cy="2677656"/>
          </a:xfrm>
          <a:prstGeom prst="rect">
            <a:avLst/>
          </a:prstGeom>
          <a:noFill/>
        </p:spPr>
        <p:txBody>
          <a:bodyPr wrap="square" lIns="91440" tIns="45720" rIns="91440" bIns="45720" anchor="t">
            <a:spAutoFit/>
          </a:bodyPr>
          <a:lstStyle/>
          <a:p>
            <a:r>
              <a:rPr lang="pt-BR" sz="2400" kern="100" dirty="0">
                <a:solidFill>
                  <a:srgbClr val="081F5C"/>
                </a:solidFill>
                <a:latin typeface="Source Sans Pro"/>
                <a:ea typeface="Source Sans Pro"/>
                <a:cs typeface="Times New Roman"/>
              </a:rPr>
              <a:t>Para obter mais informações, visite o centro de recursos da OMS sobre programas nacionais para cidades e comunidades amigas das pessoas idosas </a:t>
            </a:r>
          </a:p>
          <a:p>
            <a:endParaRPr lang="pt-BR" sz="2400" kern="100" dirty="0">
              <a:solidFill>
                <a:srgbClr val="081F5C"/>
              </a:solidFill>
              <a:latin typeface="Source Sans Pro"/>
              <a:ea typeface="Source Sans Pro"/>
              <a:cs typeface="Times New Roman"/>
            </a:endParaRPr>
          </a:p>
          <a:p>
            <a:r>
              <a:rPr lang="pt-BR" sz="2400" kern="100" dirty="0">
                <a:solidFill>
                  <a:srgbClr val="081F5C"/>
                </a:solidFill>
                <a:latin typeface="Source Sans Pro"/>
                <a:ea typeface="Source Sans Pro"/>
                <a:cs typeface="Times New Roman"/>
              </a:rPr>
              <a:t>Junte-se à Rede Global da OMS para Cidades e Comunidades Amigas das Pessoas Idosas para se conectar com outras pessoas, inspirar-se e receber apoio</a:t>
            </a:r>
          </a:p>
        </p:txBody>
      </p:sp>
      <p:pic>
        <p:nvPicPr>
          <p:cNvPr id="6" name="Picture 6" descr="Qr code&#10;&#10;Description automatically generated">
            <a:extLst>
              <a:ext uri="{FF2B5EF4-FFF2-40B4-BE49-F238E27FC236}">
                <a16:creationId xmlns:a16="http://schemas.microsoft.com/office/drawing/2014/main" id="{CB1D92E5-FDFA-4979-0F1D-39DE1D820F8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427469" y="2237618"/>
            <a:ext cx="1343093" cy="1343093"/>
          </a:xfrm>
          <a:prstGeom prst="rect">
            <a:avLst/>
          </a:prstGeom>
        </p:spPr>
      </p:pic>
      <p:pic>
        <p:nvPicPr>
          <p:cNvPr id="10" name="Picture 10" descr="Qr code&#10;&#10;Description automatically generated">
            <a:extLst>
              <a:ext uri="{FF2B5EF4-FFF2-40B4-BE49-F238E27FC236}">
                <a16:creationId xmlns:a16="http://schemas.microsoft.com/office/drawing/2014/main" id="{7D491E26-0EE5-5545-27BB-D365FB2A2DC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427469" y="3858213"/>
            <a:ext cx="1343093" cy="1343093"/>
          </a:xfrm>
          <a:prstGeom prst="rect">
            <a:avLst/>
          </a:prstGeom>
        </p:spPr>
      </p:pic>
    </p:spTree>
    <p:extLst>
      <p:ext uri="{BB962C8B-B14F-4D97-AF65-F5344CB8AC3E}">
        <p14:creationId xmlns:p14="http://schemas.microsoft.com/office/powerpoint/2010/main" val="3833864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941824BB-0294-4EC7-8AA2-6726DF4A71FA}"/>
              </a:ext>
            </a:extLst>
          </p:cNvPr>
          <p:cNvPicPr>
            <a:picLocks noChangeAspect="1"/>
          </p:cNvPicPr>
          <p:nvPr/>
        </p:nvPicPr>
        <p:blipFill>
          <a:blip r:embed="rId3"/>
          <a:stretch>
            <a:fillRect/>
          </a:stretch>
        </p:blipFill>
        <p:spPr>
          <a:xfrm>
            <a:off x="-17940" y="182982"/>
            <a:ext cx="12227880" cy="6850800"/>
          </a:xfrm>
          <a:prstGeom prst="rect">
            <a:avLst/>
          </a:prstGeom>
        </p:spPr>
      </p:pic>
      <p:pic>
        <p:nvPicPr>
          <p:cNvPr id="6" name="Picture 5">
            <a:extLst>
              <a:ext uri="{FF2B5EF4-FFF2-40B4-BE49-F238E27FC236}">
                <a16:creationId xmlns:a16="http://schemas.microsoft.com/office/drawing/2014/main" id="{48B41179-D9C7-2F63-C4BB-4742C9FE9501}"/>
              </a:ext>
            </a:extLst>
          </p:cNvPr>
          <p:cNvPicPr>
            <a:picLocks noChangeAspect="1"/>
          </p:cNvPicPr>
          <p:nvPr/>
        </p:nvPicPr>
        <p:blipFill rotWithShape="1">
          <a:blip r:embed="rId4"/>
          <a:srcRect l="11328" t="27422" r="63088" b="12890"/>
          <a:stretch/>
        </p:blipFill>
        <p:spPr>
          <a:xfrm>
            <a:off x="6257679" y="1325182"/>
            <a:ext cx="5791556" cy="4067752"/>
          </a:xfrm>
          <a:prstGeom prst="rect">
            <a:avLst/>
          </a:prstGeom>
        </p:spPr>
      </p:pic>
      <p:pic>
        <p:nvPicPr>
          <p:cNvPr id="5" name="Picture 4">
            <a:extLst>
              <a:ext uri="{FF2B5EF4-FFF2-40B4-BE49-F238E27FC236}">
                <a16:creationId xmlns:a16="http://schemas.microsoft.com/office/drawing/2014/main" id="{BD10051A-C99D-2314-5B58-0E2BDB84BABB}"/>
              </a:ext>
            </a:extLst>
          </p:cNvPr>
          <p:cNvPicPr>
            <a:picLocks noChangeAspect="1"/>
          </p:cNvPicPr>
          <p:nvPr/>
        </p:nvPicPr>
        <p:blipFill rotWithShape="1">
          <a:blip r:embed="rId5"/>
          <a:srcRect l="15774" t="25346" r="66250" b="33391"/>
          <a:stretch/>
        </p:blipFill>
        <p:spPr>
          <a:xfrm>
            <a:off x="258529" y="1325182"/>
            <a:ext cx="5886449" cy="4067752"/>
          </a:xfrm>
          <a:prstGeom prst="rect">
            <a:avLst/>
          </a:prstGeom>
        </p:spPr>
      </p:pic>
      <p:pic>
        <p:nvPicPr>
          <p:cNvPr id="10" name="Picture 9" descr="A picture containing text, lamp&#10;&#10;Description automatically generated">
            <a:extLst>
              <a:ext uri="{FF2B5EF4-FFF2-40B4-BE49-F238E27FC236}">
                <a16:creationId xmlns:a16="http://schemas.microsoft.com/office/drawing/2014/main" id="{8B272EE6-8708-DAA9-5538-F020DAF19A2B}"/>
              </a:ext>
            </a:extLst>
          </p:cNvPr>
          <p:cNvPicPr>
            <a:picLocks noChangeAspect="1"/>
          </p:cNvPicPr>
          <p:nvPr/>
        </p:nvPicPr>
        <p:blipFill>
          <a:blip r:embed="rId6"/>
          <a:stretch>
            <a:fillRect/>
          </a:stretch>
        </p:blipFill>
        <p:spPr>
          <a:xfrm rot="482372">
            <a:off x="10953246" y="6185015"/>
            <a:ext cx="675209" cy="423074"/>
          </a:xfrm>
          <a:prstGeom prst="rect">
            <a:avLst/>
          </a:prstGeom>
        </p:spPr>
      </p:pic>
      <p:pic>
        <p:nvPicPr>
          <p:cNvPr id="11" name="Picture 10" descr="A picture containing text, light&#10;&#10;Description automatically generated">
            <a:extLst>
              <a:ext uri="{FF2B5EF4-FFF2-40B4-BE49-F238E27FC236}">
                <a16:creationId xmlns:a16="http://schemas.microsoft.com/office/drawing/2014/main" id="{B3E326F7-7D5B-EE13-4FA5-2008888AF0DC}"/>
              </a:ext>
            </a:extLst>
          </p:cNvPr>
          <p:cNvPicPr>
            <a:picLocks noChangeAspect="1"/>
          </p:cNvPicPr>
          <p:nvPr/>
        </p:nvPicPr>
        <p:blipFill>
          <a:blip r:embed="rId7"/>
          <a:stretch>
            <a:fillRect/>
          </a:stretch>
        </p:blipFill>
        <p:spPr>
          <a:xfrm rot="754336" flipH="1">
            <a:off x="1259556" y="5854859"/>
            <a:ext cx="338046" cy="321556"/>
          </a:xfrm>
          <a:prstGeom prst="rect">
            <a:avLst/>
          </a:prstGeom>
        </p:spPr>
      </p:pic>
      <p:pic>
        <p:nvPicPr>
          <p:cNvPr id="12" name="Picture 11" descr="A picture containing text, light, dark, sign&#10;&#10;Description automatically generated">
            <a:extLst>
              <a:ext uri="{FF2B5EF4-FFF2-40B4-BE49-F238E27FC236}">
                <a16:creationId xmlns:a16="http://schemas.microsoft.com/office/drawing/2014/main" id="{CB078B64-FBEB-CED8-4C4F-BC786F333092}"/>
              </a:ext>
            </a:extLst>
          </p:cNvPr>
          <p:cNvPicPr>
            <a:picLocks noChangeAspect="1"/>
          </p:cNvPicPr>
          <p:nvPr/>
        </p:nvPicPr>
        <p:blipFill>
          <a:blip r:embed="rId8"/>
          <a:stretch>
            <a:fillRect/>
          </a:stretch>
        </p:blipFill>
        <p:spPr>
          <a:xfrm rot="21023632">
            <a:off x="220833" y="5531251"/>
            <a:ext cx="949836" cy="732731"/>
          </a:xfrm>
          <a:prstGeom prst="rect">
            <a:avLst/>
          </a:prstGeom>
        </p:spPr>
      </p:pic>
      <p:pic>
        <p:nvPicPr>
          <p:cNvPr id="13" name="Picture 12" descr="A picture containing dark, night sky&#10;&#10;Description automatically generated">
            <a:extLst>
              <a:ext uri="{FF2B5EF4-FFF2-40B4-BE49-F238E27FC236}">
                <a16:creationId xmlns:a16="http://schemas.microsoft.com/office/drawing/2014/main" id="{BE3EB2D1-11EF-11AC-8CFB-4640F8D690D3}"/>
              </a:ext>
            </a:extLst>
          </p:cNvPr>
          <p:cNvPicPr>
            <a:picLocks noChangeAspect="1"/>
          </p:cNvPicPr>
          <p:nvPr/>
        </p:nvPicPr>
        <p:blipFill>
          <a:blip r:embed="rId9"/>
          <a:stretch>
            <a:fillRect/>
          </a:stretch>
        </p:blipFill>
        <p:spPr>
          <a:xfrm>
            <a:off x="11767537" y="5592463"/>
            <a:ext cx="129389" cy="1082555"/>
          </a:xfrm>
          <a:prstGeom prst="rect">
            <a:avLst/>
          </a:prstGeom>
        </p:spPr>
      </p:pic>
      <p:sp>
        <p:nvSpPr>
          <p:cNvPr id="2" name="Title 1">
            <a:extLst>
              <a:ext uri="{FF2B5EF4-FFF2-40B4-BE49-F238E27FC236}">
                <a16:creationId xmlns:a16="http://schemas.microsoft.com/office/drawing/2014/main" id="{3F0F560E-55DC-F489-7E2C-5EC40D1F5201}"/>
              </a:ext>
            </a:extLst>
          </p:cNvPr>
          <p:cNvSpPr>
            <a:spLocks noGrp="1"/>
          </p:cNvSpPr>
          <p:nvPr>
            <p:ph type="title"/>
          </p:nvPr>
        </p:nvSpPr>
        <p:spPr>
          <a:xfrm>
            <a:off x="393002" y="362530"/>
            <a:ext cx="11182212" cy="720000"/>
          </a:xfrm>
        </p:spPr>
        <p:txBody>
          <a:bodyPr>
            <a:noAutofit/>
          </a:bodyPr>
          <a:lstStyle/>
          <a:p>
            <a:r>
              <a:rPr lang="pt-BR" sz="3200" b="1" dirty="0">
                <a:solidFill>
                  <a:srgbClr val="002060"/>
                </a:solidFill>
                <a:latin typeface="Source Sans Pro"/>
                <a:ea typeface="Source Sans Pro"/>
                <a:cs typeface="Open Sans"/>
              </a:rPr>
              <a:t>Estamos vivendo mais, mas não com mais saúde </a:t>
            </a:r>
            <a:r>
              <a:rPr lang="pt-BR" sz="3200" b="1" dirty="0">
                <a:solidFill>
                  <a:srgbClr val="002060"/>
                </a:solidFill>
                <a:ea typeface="+mj-lt"/>
                <a:cs typeface="+mj-lt"/>
              </a:rPr>
              <a:t>(ainda) </a:t>
            </a:r>
            <a:endParaRPr lang="pt-BR" sz="3200" b="1" dirty="0">
              <a:ea typeface="+mj-lt"/>
              <a:cs typeface="+mj-lt"/>
            </a:endParaRPr>
          </a:p>
        </p:txBody>
      </p:sp>
      <p:sp>
        <p:nvSpPr>
          <p:cNvPr id="3" name="CasellaDiTesto 2">
            <a:extLst>
              <a:ext uri="{FF2B5EF4-FFF2-40B4-BE49-F238E27FC236}">
                <a16:creationId xmlns:a16="http://schemas.microsoft.com/office/drawing/2014/main" id="{4FF41DD1-4F4A-1807-EF2F-1DAF495F1D5A}"/>
              </a:ext>
            </a:extLst>
          </p:cNvPr>
          <p:cNvSpPr txBox="1"/>
          <p:nvPr/>
        </p:nvSpPr>
        <p:spPr>
          <a:xfrm>
            <a:off x="393001" y="1325182"/>
            <a:ext cx="4450461" cy="738664"/>
          </a:xfrm>
          <a:prstGeom prst="rect">
            <a:avLst/>
          </a:prstGeom>
          <a:solidFill>
            <a:schemeClr val="bg1"/>
          </a:solidFill>
        </p:spPr>
        <p:txBody>
          <a:bodyPr wrap="square" rtlCol="0">
            <a:spAutoFit/>
          </a:bodyPr>
          <a:lstStyle/>
          <a:p>
            <a:r>
              <a:rPr lang="it-IT" sz="1400" b="1" dirty="0">
                <a:solidFill>
                  <a:srgbClr val="171A17"/>
                </a:solidFill>
                <a:latin typeface="Source Sans Pro" panose="020B0503030403020204" pitchFamily="34" charset="77"/>
              </a:rPr>
              <a:t>Aumenta a disparidade entre a esperança de vida (EV) e a esperança de vida saudável (EVISA) ao nascer</a:t>
            </a:r>
            <a:r>
              <a:rPr lang="it-IT" sz="1400" dirty="0">
                <a:solidFill>
                  <a:srgbClr val="171A17"/>
                </a:solidFill>
                <a:latin typeface="Source Sans Pro" panose="020B0503030403020204" pitchFamily="34" charset="77"/>
              </a:rPr>
              <a:t>, 2000-2019</a:t>
            </a:r>
          </a:p>
        </p:txBody>
      </p:sp>
      <p:sp>
        <p:nvSpPr>
          <p:cNvPr id="4" name="CasellaDiTesto 3">
            <a:extLst>
              <a:ext uri="{FF2B5EF4-FFF2-40B4-BE49-F238E27FC236}">
                <a16:creationId xmlns:a16="http://schemas.microsoft.com/office/drawing/2014/main" id="{77D10550-DD3F-5A67-9FA2-4660F104F0B6}"/>
              </a:ext>
            </a:extLst>
          </p:cNvPr>
          <p:cNvSpPr txBox="1"/>
          <p:nvPr/>
        </p:nvSpPr>
        <p:spPr>
          <a:xfrm>
            <a:off x="6435825" y="1325182"/>
            <a:ext cx="4450461" cy="523220"/>
          </a:xfrm>
          <a:prstGeom prst="rect">
            <a:avLst/>
          </a:prstGeom>
          <a:solidFill>
            <a:schemeClr val="bg1"/>
          </a:solidFill>
        </p:spPr>
        <p:txBody>
          <a:bodyPr wrap="square" rtlCol="0">
            <a:spAutoFit/>
          </a:bodyPr>
          <a:lstStyle/>
          <a:p>
            <a:r>
              <a:rPr lang="it-IT" sz="1400" b="1" dirty="0">
                <a:solidFill>
                  <a:srgbClr val="171A17"/>
                </a:solidFill>
                <a:latin typeface="Source Sans Pro" panose="020B0503030403020204" pitchFamily="34" charset="77"/>
              </a:rPr>
              <a:t>A </a:t>
            </a:r>
            <a:r>
              <a:rPr lang="it-IT" sz="1400" b="1" dirty="0" err="1">
                <a:solidFill>
                  <a:srgbClr val="171A17"/>
                </a:solidFill>
                <a:latin typeface="Source Sans Pro" panose="020B0503030403020204" pitchFamily="34" charset="77"/>
              </a:rPr>
              <a:t>disparidade</a:t>
            </a:r>
            <a:r>
              <a:rPr lang="it-IT" sz="1400" b="1" dirty="0">
                <a:solidFill>
                  <a:srgbClr val="171A17"/>
                </a:solidFill>
                <a:latin typeface="Source Sans Pro" panose="020B0503030403020204" pitchFamily="34" charset="77"/>
              </a:rPr>
              <a:t> aumenta </a:t>
            </a:r>
            <a:r>
              <a:rPr lang="it-IT" sz="1400" b="1" dirty="0" err="1">
                <a:solidFill>
                  <a:srgbClr val="171A17"/>
                </a:solidFill>
                <a:latin typeface="Source Sans Pro" panose="020B0503030403020204" pitchFamily="34" charset="77"/>
              </a:rPr>
              <a:t>entre</a:t>
            </a:r>
            <a:r>
              <a:rPr lang="it-IT" sz="1400" b="1" dirty="0">
                <a:solidFill>
                  <a:srgbClr val="171A17"/>
                </a:solidFill>
                <a:latin typeface="Source Sans Pro" panose="020B0503030403020204" pitchFamily="34" charset="77"/>
              </a:rPr>
              <a:t> a </a:t>
            </a:r>
            <a:r>
              <a:rPr lang="it-IT" sz="1400" b="1" dirty="0" err="1">
                <a:solidFill>
                  <a:srgbClr val="171A17"/>
                </a:solidFill>
                <a:latin typeface="Source Sans Pro" panose="020B0503030403020204" pitchFamily="34" charset="77"/>
              </a:rPr>
              <a:t>esperança</a:t>
            </a:r>
            <a:r>
              <a:rPr lang="it-IT" sz="1400" b="1" dirty="0">
                <a:solidFill>
                  <a:srgbClr val="171A17"/>
                </a:solidFill>
                <a:latin typeface="Source Sans Pro" panose="020B0503030403020204" pitchFamily="34" charset="77"/>
              </a:rPr>
              <a:t> de </a:t>
            </a:r>
            <a:r>
              <a:rPr lang="it-IT" sz="1400" b="1" dirty="0" err="1">
                <a:solidFill>
                  <a:srgbClr val="171A17"/>
                </a:solidFill>
                <a:latin typeface="Source Sans Pro" panose="020B0503030403020204" pitchFamily="34" charset="77"/>
              </a:rPr>
              <a:t>vida</a:t>
            </a:r>
            <a:r>
              <a:rPr lang="it-IT" sz="1400" b="1" dirty="0">
                <a:solidFill>
                  <a:srgbClr val="171A17"/>
                </a:solidFill>
                <a:latin typeface="Source Sans Pro" panose="020B0503030403020204" pitchFamily="34" charset="77"/>
              </a:rPr>
              <a:t> e a </a:t>
            </a:r>
            <a:r>
              <a:rPr lang="it-IT" sz="1400" b="1" dirty="0" err="1">
                <a:solidFill>
                  <a:srgbClr val="171A17"/>
                </a:solidFill>
                <a:latin typeface="Source Sans Pro" panose="020B0503030403020204" pitchFamily="34" charset="77"/>
              </a:rPr>
              <a:t>esperança</a:t>
            </a:r>
            <a:r>
              <a:rPr lang="it-IT" sz="1400" b="1" dirty="0">
                <a:solidFill>
                  <a:srgbClr val="171A17"/>
                </a:solidFill>
                <a:latin typeface="Source Sans Pro" panose="020B0503030403020204" pitchFamily="34" charset="77"/>
              </a:rPr>
              <a:t> de </a:t>
            </a:r>
            <a:r>
              <a:rPr lang="it-IT" sz="1400" b="1" dirty="0" err="1">
                <a:solidFill>
                  <a:srgbClr val="171A17"/>
                </a:solidFill>
                <a:latin typeface="Source Sans Pro" panose="020B0503030403020204" pitchFamily="34" charset="77"/>
              </a:rPr>
              <a:t>vida</a:t>
            </a:r>
            <a:r>
              <a:rPr lang="it-IT" sz="1400" b="1" dirty="0">
                <a:solidFill>
                  <a:srgbClr val="171A17"/>
                </a:solidFill>
                <a:latin typeface="Source Sans Pro" panose="020B0503030403020204" pitchFamily="34" charset="77"/>
              </a:rPr>
              <a:t> </a:t>
            </a:r>
            <a:r>
              <a:rPr lang="it-IT" sz="1400" b="1" dirty="0" err="1">
                <a:solidFill>
                  <a:srgbClr val="171A17"/>
                </a:solidFill>
                <a:latin typeface="Source Sans Pro" panose="020B0503030403020204" pitchFamily="34" charset="77"/>
              </a:rPr>
              <a:t>saudável</a:t>
            </a:r>
            <a:r>
              <a:rPr lang="it-IT" sz="1400" b="1" dirty="0">
                <a:solidFill>
                  <a:srgbClr val="171A17"/>
                </a:solidFill>
                <a:latin typeface="Source Sans Pro" panose="020B0503030403020204" pitchFamily="34" charset="77"/>
              </a:rPr>
              <a:t> </a:t>
            </a:r>
            <a:r>
              <a:rPr lang="it-IT" sz="1400" b="1" dirty="0" err="1">
                <a:solidFill>
                  <a:srgbClr val="171A17"/>
                </a:solidFill>
                <a:latin typeface="Source Sans Pro" panose="020B0503030403020204" pitchFamily="34" charset="77"/>
              </a:rPr>
              <a:t>aos</a:t>
            </a:r>
            <a:r>
              <a:rPr lang="it-IT" sz="1400" b="1" dirty="0">
                <a:solidFill>
                  <a:srgbClr val="171A17"/>
                </a:solidFill>
                <a:latin typeface="Source Sans Pro" panose="020B0503030403020204" pitchFamily="34" charset="77"/>
              </a:rPr>
              <a:t> 60 </a:t>
            </a:r>
            <a:r>
              <a:rPr lang="it-IT" sz="1400" b="1" dirty="0" err="1">
                <a:solidFill>
                  <a:srgbClr val="171A17"/>
                </a:solidFill>
                <a:latin typeface="Source Sans Pro" panose="020B0503030403020204" pitchFamily="34" charset="77"/>
              </a:rPr>
              <a:t>anos</a:t>
            </a:r>
            <a:r>
              <a:rPr lang="it-IT" sz="1400" b="1" dirty="0">
                <a:solidFill>
                  <a:srgbClr val="171A17"/>
                </a:solidFill>
                <a:latin typeface="Source Sans Pro" panose="020B0503030403020204" pitchFamily="34" charset="77"/>
              </a:rPr>
              <a:t>, </a:t>
            </a:r>
            <a:r>
              <a:rPr lang="it-IT" sz="1400" dirty="0">
                <a:solidFill>
                  <a:srgbClr val="171A17"/>
                </a:solidFill>
                <a:latin typeface="Source Sans Pro" panose="020B0503030403020204" pitchFamily="34" charset="77"/>
              </a:rPr>
              <a:t>2000-2019</a:t>
            </a:r>
          </a:p>
        </p:txBody>
      </p:sp>
      <p:sp>
        <p:nvSpPr>
          <p:cNvPr id="17" name="CasellaDiTesto 16">
            <a:extLst>
              <a:ext uri="{FF2B5EF4-FFF2-40B4-BE49-F238E27FC236}">
                <a16:creationId xmlns:a16="http://schemas.microsoft.com/office/drawing/2014/main" id="{77B28D57-8B0C-1F58-D743-50EB4E82F2BA}"/>
              </a:ext>
            </a:extLst>
          </p:cNvPr>
          <p:cNvSpPr txBox="1"/>
          <p:nvPr/>
        </p:nvSpPr>
        <p:spPr>
          <a:xfrm>
            <a:off x="732450" y="2473599"/>
            <a:ext cx="1594371" cy="584775"/>
          </a:xfrm>
          <a:prstGeom prst="rect">
            <a:avLst/>
          </a:prstGeom>
          <a:solidFill>
            <a:srgbClr val="287095"/>
          </a:solidFill>
        </p:spPr>
        <p:txBody>
          <a:bodyPr wrap="square" rtlCol="0">
            <a:spAutoFit/>
          </a:bodyPr>
          <a:lstStyle/>
          <a:p>
            <a:r>
              <a:rPr lang="en-US" sz="800" i="1" dirty="0">
                <a:solidFill>
                  <a:schemeClr val="bg1"/>
                </a:solidFill>
                <a:latin typeface="Source Sans Pro" panose="020B0503030403020204" pitchFamily="34" charset="77"/>
              </a:rPr>
              <a:t>Em 2000, a </a:t>
            </a:r>
            <a:r>
              <a:rPr lang="en-US" sz="800" i="1" dirty="0" err="1">
                <a:solidFill>
                  <a:schemeClr val="bg1"/>
                </a:solidFill>
                <a:latin typeface="Source Sans Pro" panose="020B0503030403020204" pitchFamily="34" charset="77"/>
              </a:rPr>
              <a:t>diferença</a:t>
            </a:r>
            <a:r>
              <a:rPr lang="en-US" sz="800" i="1" dirty="0">
                <a:solidFill>
                  <a:schemeClr val="bg1"/>
                </a:solidFill>
                <a:latin typeface="Source Sans Pro" panose="020B0503030403020204" pitchFamily="34" charset="77"/>
              </a:rPr>
              <a:t> entre EV e EVISA </a:t>
            </a:r>
            <a:r>
              <a:rPr lang="en-US" sz="800" i="1" dirty="0" err="1">
                <a:solidFill>
                  <a:schemeClr val="bg1"/>
                </a:solidFill>
                <a:latin typeface="Source Sans Pro" panose="020B0503030403020204" pitchFamily="34" charset="77"/>
              </a:rPr>
              <a:t>ao</a:t>
            </a:r>
            <a:r>
              <a:rPr lang="en-US" sz="800" i="1" dirty="0">
                <a:solidFill>
                  <a:schemeClr val="bg1"/>
                </a:solidFill>
                <a:latin typeface="Source Sans Pro" panose="020B0503030403020204" pitchFamily="34" charset="77"/>
              </a:rPr>
              <a:t> </a:t>
            </a:r>
            <a:r>
              <a:rPr lang="en-US" sz="800" i="1" dirty="0" err="1">
                <a:solidFill>
                  <a:schemeClr val="bg1"/>
                </a:solidFill>
                <a:latin typeface="Source Sans Pro" panose="020B0503030403020204" pitchFamily="34" charset="77"/>
              </a:rPr>
              <a:t>nascer</a:t>
            </a:r>
            <a:r>
              <a:rPr lang="en-US" sz="800" i="1" dirty="0">
                <a:solidFill>
                  <a:schemeClr val="bg1"/>
                </a:solidFill>
                <a:latin typeface="Source Sans Pro" panose="020B0503030403020204" pitchFamily="34" charset="77"/>
              </a:rPr>
              <a:t> para </a:t>
            </a:r>
            <a:r>
              <a:rPr lang="en-US" sz="800" i="1" dirty="0" err="1">
                <a:solidFill>
                  <a:schemeClr val="bg1"/>
                </a:solidFill>
                <a:latin typeface="Source Sans Pro" panose="020B0503030403020204" pitchFamily="34" charset="77"/>
              </a:rPr>
              <a:t>os</a:t>
            </a:r>
            <a:r>
              <a:rPr lang="en-US" sz="800" i="1" dirty="0">
                <a:solidFill>
                  <a:schemeClr val="bg1"/>
                </a:solidFill>
                <a:latin typeface="Source Sans Pro" panose="020B0503030403020204" pitchFamily="34" charset="77"/>
              </a:rPr>
              <a:t> </a:t>
            </a:r>
            <a:r>
              <a:rPr lang="en-US" sz="800" i="1" dirty="0" err="1">
                <a:solidFill>
                  <a:schemeClr val="bg1"/>
                </a:solidFill>
                <a:latin typeface="Source Sans Pro" panose="020B0503030403020204" pitchFamily="34" charset="77"/>
              </a:rPr>
              <a:t>homens</a:t>
            </a:r>
            <a:r>
              <a:rPr lang="en-US" sz="800" i="1" dirty="0">
                <a:solidFill>
                  <a:schemeClr val="bg1"/>
                </a:solidFill>
                <a:latin typeface="Source Sans Pro" panose="020B0503030403020204" pitchFamily="34" charset="77"/>
              </a:rPr>
              <a:t> era de 7,3 </a:t>
            </a:r>
            <a:r>
              <a:rPr lang="en-US" sz="800" i="1" dirty="0" err="1">
                <a:solidFill>
                  <a:schemeClr val="bg1"/>
                </a:solidFill>
                <a:latin typeface="Source Sans Pro" panose="020B0503030403020204" pitchFamily="34" charset="77"/>
              </a:rPr>
              <a:t>anos</a:t>
            </a:r>
            <a:r>
              <a:rPr lang="en-US" sz="800" i="1" dirty="0">
                <a:solidFill>
                  <a:schemeClr val="bg1"/>
                </a:solidFill>
                <a:latin typeface="Source Sans Pro" panose="020B0503030403020204" pitchFamily="34" charset="77"/>
              </a:rPr>
              <a:t> e para as </a:t>
            </a:r>
            <a:r>
              <a:rPr lang="en-US" sz="800" i="1" dirty="0" err="1">
                <a:solidFill>
                  <a:schemeClr val="bg1"/>
                </a:solidFill>
                <a:latin typeface="Source Sans Pro" panose="020B0503030403020204" pitchFamily="34" charset="77"/>
              </a:rPr>
              <a:t>mulheres</a:t>
            </a:r>
            <a:r>
              <a:rPr lang="en-US" sz="800" i="1" dirty="0">
                <a:solidFill>
                  <a:schemeClr val="bg1"/>
                </a:solidFill>
                <a:latin typeface="Source Sans Pro" panose="020B0503030403020204" pitchFamily="34" charset="77"/>
              </a:rPr>
              <a:t> de 9,7 </a:t>
            </a:r>
            <a:r>
              <a:rPr lang="en-US" sz="800" i="1" dirty="0" err="1">
                <a:solidFill>
                  <a:schemeClr val="bg1"/>
                </a:solidFill>
                <a:latin typeface="Source Sans Pro" panose="020B0503030403020204" pitchFamily="34" charset="77"/>
              </a:rPr>
              <a:t>anos</a:t>
            </a:r>
            <a:endParaRPr lang="en-US" sz="800" i="1" dirty="0">
              <a:solidFill>
                <a:schemeClr val="bg1"/>
              </a:solidFill>
              <a:latin typeface="Source Sans Pro" panose="020B0503030403020204" pitchFamily="34" charset="77"/>
            </a:endParaRPr>
          </a:p>
        </p:txBody>
      </p:sp>
      <p:sp>
        <p:nvSpPr>
          <p:cNvPr id="18" name="CasellaDiTesto 17">
            <a:extLst>
              <a:ext uri="{FF2B5EF4-FFF2-40B4-BE49-F238E27FC236}">
                <a16:creationId xmlns:a16="http://schemas.microsoft.com/office/drawing/2014/main" id="{F16D2CED-079C-2286-5B49-2AF954FAF0F5}"/>
              </a:ext>
            </a:extLst>
          </p:cNvPr>
          <p:cNvSpPr txBox="1"/>
          <p:nvPr/>
        </p:nvSpPr>
        <p:spPr>
          <a:xfrm>
            <a:off x="4478826" y="2868656"/>
            <a:ext cx="1202883" cy="707886"/>
          </a:xfrm>
          <a:prstGeom prst="rect">
            <a:avLst/>
          </a:prstGeom>
          <a:solidFill>
            <a:srgbClr val="287095"/>
          </a:solidFill>
        </p:spPr>
        <p:txBody>
          <a:bodyPr wrap="square" rtlCol="0">
            <a:spAutoFit/>
          </a:bodyPr>
          <a:lstStyle/>
          <a:p>
            <a:r>
              <a:rPr lang="en-US" sz="800" i="1" dirty="0" err="1">
                <a:solidFill>
                  <a:schemeClr val="bg1"/>
                </a:solidFill>
                <a:latin typeface="Source Sans Pro" panose="020B0503030403020204" pitchFamily="34" charset="77"/>
              </a:rPr>
              <a:t>Em</a:t>
            </a:r>
            <a:r>
              <a:rPr lang="en-US" sz="800" i="1" dirty="0">
                <a:solidFill>
                  <a:schemeClr val="bg1"/>
                </a:solidFill>
                <a:latin typeface="Source Sans Pro" panose="020B0503030403020204" pitchFamily="34" charset="77"/>
              </a:rPr>
              <a:t> 2019, as </a:t>
            </a:r>
            <a:r>
              <a:rPr lang="en-US" sz="800" i="1" dirty="0" err="1">
                <a:solidFill>
                  <a:schemeClr val="bg1"/>
                </a:solidFill>
                <a:latin typeface="Source Sans Pro" panose="020B0503030403020204" pitchFamily="34" charset="77"/>
              </a:rPr>
              <a:t>diferenças</a:t>
            </a:r>
            <a:r>
              <a:rPr lang="en-US" sz="800" i="1" dirty="0">
                <a:solidFill>
                  <a:schemeClr val="bg1"/>
                </a:solidFill>
                <a:latin typeface="Source Sans Pro" panose="020B0503030403020204" pitchFamily="34" charset="77"/>
              </a:rPr>
              <a:t> </a:t>
            </a:r>
            <a:r>
              <a:rPr lang="en-US" sz="800" i="1" dirty="0" err="1">
                <a:solidFill>
                  <a:schemeClr val="bg1"/>
                </a:solidFill>
                <a:latin typeface="Source Sans Pro" panose="020B0503030403020204" pitchFamily="34" charset="77"/>
              </a:rPr>
              <a:t>aumentaram</a:t>
            </a:r>
            <a:r>
              <a:rPr lang="en-US" sz="800" i="1" dirty="0">
                <a:solidFill>
                  <a:schemeClr val="bg1"/>
                </a:solidFill>
                <a:latin typeface="Source Sans Pro" panose="020B0503030403020204" pitchFamily="34" charset="77"/>
              </a:rPr>
              <a:t> para 8,3 </a:t>
            </a:r>
            <a:r>
              <a:rPr lang="en-US" sz="800" i="1" dirty="0" err="1">
                <a:solidFill>
                  <a:schemeClr val="bg1"/>
                </a:solidFill>
                <a:latin typeface="Source Sans Pro" panose="020B0503030403020204" pitchFamily="34" charset="77"/>
              </a:rPr>
              <a:t>anos</a:t>
            </a:r>
            <a:r>
              <a:rPr lang="en-US" sz="800" i="1" dirty="0">
                <a:solidFill>
                  <a:schemeClr val="bg1"/>
                </a:solidFill>
                <a:latin typeface="Source Sans Pro" panose="020B0503030403020204" pitchFamily="34" charset="77"/>
              </a:rPr>
              <a:t> para </a:t>
            </a:r>
            <a:r>
              <a:rPr lang="en-US" sz="800" i="1" dirty="0" err="1">
                <a:solidFill>
                  <a:schemeClr val="bg1"/>
                </a:solidFill>
                <a:latin typeface="Source Sans Pro" panose="020B0503030403020204" pitchFamily="34" charset="77"/>
              </a:rPr>
              <a:t>os</a:t>
            </a:r>
            <a:r>
              <a:rPr lang="en-US" sz="800" i="1" dirty="0">
                <a:solidFill>
                  <a:schemeClr val="bg1"/>
                </a:solidFill>
                <a:latin typeface="Source Sans Pro" panose="020B0503030403020204" pitchFamily="34" charset="77"/>
              </a:rPr>
              <a:t> </a:t>
            </a:r>
            <a:r>
              <a:rPr lang="en-US" sz="800" i="1" dirty="0" err="1">
                <a:solidFill>
                  <a:schemeClr val="bg1"/>
                </a:solidFill>
                <a:latin typeface="Source Sans Pro" panose="020B0503030403020204" pitchFamily="34" charset="77"/>
              </a:rPr>
              <a:t>homens</a:t>
            </a:r>
            <a:r>
              <a:rPr lang="en-US" sz="800" i="1" dirty="0">
                <a:solidFill>
                  <a:schemeClr val="bg1"/>
                </a:solidFill>
                <a:latin typeface="Source Sans Pro" panose="020B0503030403020204" pitchFamily="34" charset="77"/>
              </a:rPr>
              <a:t> e 11,0 </a:t>
            </a:r>
            <a:r>
              <a:rPr lang="en-US" sz="800" i="1" dirty="0" err="1">
                <a:solidFill>
                  <a:schemeClr val="bg1"/>
                </a:solidFill>
                <a:latin typeface="Source Sans Pro" panose="020B0503030403020204" pitchFamily="34" charset="77"/>
              </a:rPr>
              <a:t>anos</a:t>
            </a:r>
            <a:r>
              <a:rPr lang="en-US" sz="800" i="1" dirty="0">
                <a:solidFill>
                  <a:schemeClr val="bg1"/>
                </a:solidFill>
                <a:latin typeface="Source Sans Pro" panose="020B0503030403020204" pitchFamily="34" charset="77"/>
              </a:rPr>
              <a:t> para as </a:t>
            </a:r>
            <a:r>
              <a:rPr lang="en-US" sz="800" i="1" dirty="0" err="1">
                <a:solidFill>
                  <a:schemeClr val="bg1"/>
                </a:solidFill>
                <a:latin typeface="Source Sans Pro" panose="020B0503030403020204" pitchFamily="34" charset="77"/>
              </a:rPr>
              <a:t>mulheres</a:t>
            </a:r>
            <a:endParaRPr lang="en-US" sz="800" i="1" dirty="0">
              <a:solidFill>
                <a:schemeClr val="bg1"/>
              </a:solidFill>
              <a:latin typeface="Source Sans Pro" panose="020B0503030403020204" pitchFamily="34" charset="77"/>
            </a:endParaRPr>
          </a:p>
        </p:txBody>
      </p:sp>
      <p:sp>
        <p:nvSpPr>
          <p:cNvPr id="23" name="Rettangolo 22">
            <a:extLst>
              <a:ext uri="{FF2B5EF4-FFF2-40B4-BE49-F238E27FC236}">
                <a16:creationId xmlns:a16="http://schemas.microsoft.com/office/drawing/2014/main" id="{1CD23A0F-2912-3866-E795-F11285014DF4}"/>
              </a:ext>
            </a:extLst>
          </p:cNvPr>
          <p:cNvSpPr/>
          <p:nvPr/>
        </p:nvSpPr>
        <p:spPr>
          <a:xfrm>
            <a:off x="3271137" y="2073790"/>
            <a:ext cx="1131785" cy="81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id="{15A1C438-93CF-50FC-C264-F8C209C45B69}"/>
              </a:ext>
            </a:extLst>
          </p:cNvPr>
          <p:cNvSpPr/>
          <p:nvPr/>
        </p:nvSpPr>
        <p:spPr>
          <a:xfrm>
            <a:off x="2991642" y="2142802"/>
            <a:ext cx="317452"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a:extLst>
              <a:ext uri="{FF2B5EF4-FFF2-40B4-BE49-F238E27FC236}">
                <a16:creationId xmlns:a16="http://schemas.microsoft.com/office/drawing/2014/main" id="{DBADB255-8BBF-FCED-7F27-C31EF6C3FFA8}"/>
              </a:ext>
            </a:extLst>
          </p:cNvPr>
          <p:cNvSpPr/>
          <p:nvPr/>
        </p:nvSpPr>
        <p:spPr>
          <a:xfrm>
            <a:off x="3234248" y="2655218"/>
            <a:ext cx="1168674" cy="141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CasellaDiTesto 25">
            <a:extLst>
              <a:ext uri="{FF2B5EF4-FFF2-40B4-BE49-F238E27FC236}">
                <a16:creationId xmlns:a16="http://schemas.microsoft.com/office/drawing/2014/main" id="{7FDDB22E-126C-02F6-0706-2CC1A1F9105B}"/>
              </a:ext>
            </a:extLst>
          </p:cNvPr>
          <p:cNvSpPr txBox="1"/>
          <p:nvPr/>
        </p:nvSpPr>
        <p:spPr>
          <a:xfrm>
            <a:off x="3299360" y="2103078"/>
            <a:ext cx="2047339" cy="584774"/>
          </a:xfrm>
          <a:prstGeom prst="rect">
            <a:avLst/>
          </a:prstGeom>
          <a:noFill/>
          <a:ln>
            <a:solidFill>
              <a:schemeClr val="bg2">
                <a:lumMod val="90000"/>
              </a:schemeClr>
            </a:solidFill>
          </a:ln>
        </p:spPr>
        <p:txBody>
          <a:bodyPr wrap="square" rtlCol="0">
            <a:spAutoFit/>
          </a:bodyPr>
          <a:lstStyle/>
          <a:p>
            <a:pPr>
              <a:spcAft>
                <a:spcPts val="200"/>
              </a:spcAft>
            </a:pPr>
            <a:endParaRPr lang="en-US" sz="600" i="1" dirty="0">
              <a:latin typeface="Source Sans Pro" panose="020B0503030403020204" pitchFamily="34" charset="77"/>
            </a:endParaRPr>
          </a:p>
        </p:txBody>
      </p:sp>
      <p:sp>
        <p:nvSpPr>
          <p:cNvPr id="28" name="Rettangolo 27">
            <a:extLst>
              <a:ext uri="{FF2B5EF4-FFF2-40B4-BE49-F238E27FC236}">
                <a16:creationId xmlns:a16="http://schemas.microsoft.com/office/drawing/2014/main" id="{D9044C0D-514D-27A7-5963-24D3C5A1A8C2}"/>
              </a:ext>
            </a:extLst>
          </p:cNvPr>
          <p:cNvSpPr/>
          <p:nvPr/>
        </p:nvSpPr>
        <p:spPr>
          <a:xfrm>
            <a:off x="9420174" y="2073790"/>
            <a:ext cx="1131785" cy="81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28">
            <a:extLst>
              <a:ext uri="{FF2B5EF4-FFF2-40B4-BE49-F238E27FC236}">
                <a16:creationId xmlns:a16="http://schemas.microsoft.com/office/drawing/2014/main" id="{34AF1454-4315-AB7B-9E05-BE433A36D36F}"/>
              </a:ext>
            </a:extLst>
          </p:cNvPr>
          <p:cNvSpPr/>
          <p:nvPr/>
        </p:nvSpPr>
        <p:spPr>
          <a:xfrm>
            <a:off x="9192045" y="2142802"/>
            <a:ext cx="317452"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a:extLst>
              <a:ext uri="{FF2B5EF4-FFF2-40B4-BE49-F238E27FC236}">
                <a16:creationId xmlns:a16="http://schemas.microsoft.com/office/drawing/2014/main" id="{78C65302-C067-7F45-832E-E9FFA59D8FC6}"/>
              </a:ext>
            </a:extLst>
          </p:cNvPr>
          <p:cNvSpPr/>
          <p:nvPr/>
        </p:nvSpPr>
        <p:spPr>
          <a:xfrm>
            <a:off x="9383285" y="2655218"/>
            <a:ext cx="1168674" cy="141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31">
            <a:extLst>
              <a:ext uri="{FF2B5EF4-FFF2-40B4-BE49-F238E27FC236}">
                <a16:creationId xmlns:a16="http://schemas.microsoft.com/office/drawing/2014/main" id="{09505D66-D01E-729D-6197-0A25C8F5408E}"/>
              </a:ext>
            </a:extLst>
          </p:cNvPr>
          <p:cNvSpPr/>
          <p:nvPr/>
        </p:nvSpPr>
        <p:spPr>
          <a:xfrm>
            <a:off x="10427914" y="2057077"/>
            <a:ext cx="317452" cy="630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CasellaDiTesto 33">
            <a:extLst>
              <a:ext uri="{FF2B5EF4-FFF2-40B4-BE49-F238E27FC236}">
                <a16:creationId xmlns:a16="http://schemas.microsoft.com/office/drawing/2014/main" id="{16789A62-C51F-B223-64D0-7F9B0FEC8F02}"/>
              </a:ext>
            </a:extLst>
          </p:cNvPr>
          <p:cNvSpPr txBox="1"/>
          <p:nvPr/>
        </p:nvSpPr>
        <p:spPr>
          <a:xfrm>
            <a:off x="9448397" y="2103078"/>
            <a:ext cx="2011153" cy="584774"/>
          </a:xfrm>
          <a:prstGeom prst="rect">
            <a:avLst/>
          </a:prstGeom>
          <a:noFill/>
          <a:ln>
            <a:solidFill>
              <a:schemeClr val="bg2">
                <a:lumMod val="90000"/>
              </a:schemeClr>
            </a:solidFill>
          </a:ln>
        </p:spPr>
        <p:txBody>
          <a:bodyPr wrap="square" rtlCol="0">
            <a:spAutoFit/>
          </a:bodyPr>
          <a:lstStyle/>
          <a:p>
            <a:pPr>
              <a:spcAft>
                <a:spcPts val="200"/>
              </a:spcAft>
            </a:pPr>
            <a:endParaRPr lang="en-US" sz="600" i="1" dirty="0">
              <a:latin typeface="Source Sans Pro" panose="020B0503030403020204" pitchFamily="34" charset="77"/>
            </a:endParaRPr>
          </a:p>
        </p:txBody>
      </p:sp>
      <p:sp>
        <p:nvSpPr>
          <p:cNvPr id="35" name="CasellaDiTesto 34">
            <a:extLst>
              <a:ext uri="{FF2B5EF4-FFF2-40B4-BE49-F238E27FC236}">
                <a16:creationId xmlns:a16="http://schemas.microsoft.com/office/drawing/2014/main" id="{0AA40021-17FD-8AC4-860E-0DBF2CD59CA1}"/>
              </a:ext>
            </a:extLst>
          </p:cNvPr>
          <p:cNvSpPr txBox="1"/>
          <p:nvPr/>
        </p:nvSpPr>
        <p:spPr>
          <a:xfrm>
            <a:off x="6877755" y="2374317"/>
            <a:ext cx="1201661" cy="584775"/>
          </a:xfrm>
          <a:prstGeom prst="rect">
            <a:avLst/>
          </a:prstGeom>
          <a:solidFill>
            <a:srgbClr val="287095"/>
          </a:solidFill>
        </p:spPr>
        <p:txBody>
          <a:bodyPr wrap="square" rtlCol="0">
            <a:spAutoFit/>
          </a:bodyPr>
          <a:lstStyle/>
          <a:p>
            <a:r>
              <a:rPr lang="en-US" sz="800" i="1" dirty="0" err="1">
                <a:solidFill>
                  <a:schemeClr val="bg1"/>
                </a:solidFill>
                <a:latin typeface="Source Sans Pro" panose="020B0503030403020204" pitchFamily="34" charset="77"/>
              </a:rPr>
              <a:t>Aos</a:t>
            </a:r>
            <a:r>
              <a:rPr lang="en-US" sz="800" i="1" dirty="0">
                <a:solidFill>
                  <a:schemeClr val="bg1"/>
                </a:solidFill>
                <a:latin typeface="Source Sans Pro" panose="020B0503030403020204" pitchFamily="34" charset="77"/>
              </a:rPr>
              <a:t> 60 </a:t>
            </a:r>
            <a:r>
              <a:rPr lang="en-US" sz="800" i="1" dirty="0" err="1">
                <a:solidFill>
                  <a:schemeClr val="bg1"/>
                </a:solidFill>
                <a:latin typeface="Source Sans Pro" panose="020B0503030403020204" pitchFamily="34" charset="77"/>
              </a:rPr>
              <a:t>anos</a:t>
            </a:r>
            <a:r>
              <a:rPr lang="en-US" sz="800" i="1" dirty="0">
                <a:solidFill>
                  <a:schemeClr val="bg1"/>
                </a:solidFill>
                <a:latin typeface="Source Sans Pro" panose="020B0503030403020204" pitchFamily="34" charset="77"/>
              </a:rPr>
              <a:t>, a </a:t>
            </a:r>
            <a:r>
              <a:rPr lang="en-US" sz="800" i="1" dirty="0" err="1">
                <a:solidFill>
                  <a:schemeClr val="bg1"/>
                </a:solidFill>
                <a:latin typeface="Source Sans Pro" panose="020B0503030403020204" pitchFamily="34" charset="77"/>
              </a:rPr>
              <a:t>diferença</a:t>
            </a:r>
            <a:r>
              <a:rPr lang="en-US" sz="800" i="1" dirty="0">
                <a:solidFill>
                  <a:schemeClr val="bg1"/>
                </a:solidFill>
                <a:latin typeface="Source Sans Pro" panose="020B0503030403020204" pitchFamily="34" charset="77"/>
              </a:rPr>
              <a:t> para </a:t>
            </a:r>
            <a:r>
              <a:rPr lang="en-US" sz="800" i="1" dirty="0" err="1">
                <a:solidFill>
                  <a:schemeClr val="bg1"/>
                </a:solidFill>
                <a:latin typeface="Source Sans Pro" panose="020B0503030403020204" pitchFamily="34" charset="77"/>
              </a:rPr>
              <a:t>os</a:t>
            </a:r>
            <a:r>
              <a:rPr lang="en-US" sz="800" i="1" dirty="0">
                <a:solidFill>
                  <a:schemeClr val="bg1"/>
                </a:solidFill>
                <a:latin typeface="Source Sans Pro" panose="020B0503030403020204" pitchFamily="34" charset="77"/>
              </a:rPr>
              <a:t> </a:t>
            </a:r>
            <a:r>
              <a:rPr lang="en-US" sz="800" i="1" dirty="0" err="1">
                <a:solidFill>
                  <a:schemeClr val="bg1"/>
                </a:solidFill>
                <a:latin typeface="Source Sans Pro" panose="020B0503030403020204" pitchFamily="34" charset="77"/>
              </a:rPr>
              <a:t>homens</a:t>
            </a:r>
            <a:r>
              <a:rPr lang="en-US" sz="800" i="1" dirty="0">
                <a:solidFill>
                  <a:schemeClr val="bg1"/>
                </a:solidFill>
                <a:latin typeface="Source Sans Pro" panose="020B0503030403020204" pitchFamily="34" charset="77"/>
              </a:rPr>
              <a:t> era de 4,1 </a:t>
            </a:r>
            <a:r>
              <a:rPr lang="en-US" sz="800" i="1" dirty="0" err="1">
                <a:solidFill>
                  <a:schemeClr val="bg1"/>
                </a:solidFill>
                <a:latin typeface="Source Sans Pro" panose="020B0503030403020204" pitchFamily="34" charset="77"/>
              </a:rPr>
              <a:t>anos</a:t>
            </a:r>
            <a:r>
              <a:rPr lang="en-US" sz="800" i="1" dirty="0">
                <a:solidFill>
                  <a:schemeClr val="bg1"/>
                </a:solidFill>
                <a:latin typeface="Source Sans Pro" panose="020B0503030403020204" pitchFamily="34" charset="77"/>
              </a:rPr>
              <a:t> e para as </a:t>
            </a:r>
            <a:r>
              <a:rPr lang="en-US" sz="800" i="1" dirty="0" err="1">
                <a:solidFill>
                  <a:schemeClr val="bg1"/>
                </a:solidFill>
                <a:latin typeface="Source Sans Pro" panose="020B0503030403020204" pitchFamily="34" charset="77"/>
              </a:rPr>
              <a:t>mulheres</a:t>
            </a:r>
            <a:r>
              <a:rPr lang="en-US" sz="800" i="1" dirty="0">
                <a:solidFill>
                  <a:schemeClr val="bg1"/>
                </a:solidFill>
                <a:latin typeface="Source Sans Pro" panose="020B0503030403020204" pitchFamily="34" charset="77"/>
              </a:rPr>
              <a:t> de 5,3 </a:t>
            </a:r>
            <a:r>
              <a:rPr lang="en-US" sz="800" i="1" dirty="0" err="1">
                <a:solidFill>
                  <a:schemeClr val="bg1"/>
                </a:solidFill>
                <a:latin typeface="Source Sans Pro" panose="020B0503030403020204" pitchFamily="34" charset="77"/>
              </a:rPr>
              <a:t>anos</a:t>
            </a:r>
            <a:endParaRPr lang="en-US" sz="800" i="1" dirty="0">
              <a:solidFill>
                <a:schemeClr val="bg1"/>
              </a:solidFill>
              <a:latin typeface="Source Sans Pro" panose="020B0503030403020204" pitchFamily="34" charset="77"/>
            </a:endParaRPr>
          </a:p>
        </p:txBody>
      </p:sp>
      <p:sp>
        <p:nvSpPr>
          <p:cNvPr id="36" name="CasellaDiTesto 35">
            <a:extLst>
              <a:ext uri="{FF2B5EF4-FFF2-40B4-BE49-F238E27FC236}">
                <a16:creationId xmlns:a16="http://schemas.microsoft.com/office/drawing/2014/main" id="{8E657AE2-22A4-4D8C-68B4-76EDA1496ECE}"/>
              </a:ext>
            </a:extLst>
          </p:cNvPr>
          <p:cNvSpPr txBox="1"/>
          <p:nvPr/>
        </p:nvSpPr>
        <p:spPr>
          <a:xfrm>
            <a:off x="10565876" y="3017669"/>
            <a:ext cx="1279760" cy="584775"/>
          </a:xfrm>
          <a:prstGeom prst="rect">
            <a:avLst/>
          </a:prstGeom>
          <a:solidFill>
            <a:srgbClr val="287095"/>
          </a:solidFill>
        </p:spPr>
        <p:txBody>
          <a:bodyPr wrap="square" rtlCol="0">
            <a:spAutoFit/>
          </a:bodyPr>
          <a:lstStyle/>
          <a:p>
            <a:r>
              <a:rPr lang="en-US" sz="800" i="1" dirty="0" err="1">
                <a:solidFill>
                  <a:schemeClr val="bg1"/>
                </a:solidFill>
                <a:latin typeface="Source Sans Pro" panose="020B0503030403020204" pitchFamily="34" charset="77"/>
              </a:rPr>
              <a:t>Em</a:t>
            </a:r>
            <a:r>
              <a:rPr lang="en-US" sz="800" i="1" dirty="0">
                <a:solidFill>
                  <a:schemeClr val="bg1"/>
                </a:solidFill>
                <a:latin typeface="Source Sans Pro" panose="020B0503030403020204" pitchFamily="34" charset="77"/>
              </a:rPr>
              <a:t> 2019, </a:t>
            </a:r>
            <a:r>
              <a:rPr lang="en-US" sz="800" i="1" dirty="0" err="1">
                <a:solidFill>
                  <a:schemeClr val="bg1"/>
                </a:solidFill>
                <a:latin typeface="Source Sans Pro" panose="020B0503030403020204" pitchFamily="34" charset="77"/>
              </a:rPr>
              <a:t>este</a:t>
            </a:r>
            <a:r>
              <a:rPr lang="en-US" sz="800" i="1" dirty="0">
                <a:solidFill>
                  <a:schemeClr val="bg1"/>
                </a:solidFill>
                <a:latin typeface="Source Sans Pro" panose="020B0503030403020204" pitchFamily="34" charset="77"/>
              </a:rPr>
              <a:t> </a:t>
            </a:r>
            <a:r>
              <a:rPr lang="en-US" sz="800" i="1" dirty="0" err="1">
                <a:solidFill>
                  <a:schemeClr val="bg1"/>
                </a:solidFill>
                <a:latin typeface="Source Sans Pro" panose="020B0503030403020204" pitchFamily="34" charset="77"/>
              </a:rPr>
              <a:t>número</a:t>
            </a:r>
            <a:r>
              <a:rPr lang="en-US" sz="800" i="1" dirty="0">
                <a:solidFill>
                  <a:schemeClr val="bg1"/>
                </a:solidFill>
                <a:latin typeface="Source Sans Pro" panose="020B0503030403020204" pitchFamily="34" charset="77"/>
              </a:rPr>
              <a:t> </a:t>
            </a:r>
            <a:r>
              <a:rPr lang="en-US" sz="800" i="1" dirty="0" err="1">
                <a:solidFill>
                  <a:schemeClr val="bg1"/>
                </a:solidFill>
                <a:latin typeface="Source Sans Pro" panose="020B0503030403020204" pitchFamily="34" charset="77"/>
              </a:rPr>
              <a:t>aumentou</a:t>
            </a:r>
            <a:r>
              <a:rPr lang="en-US" sz="800" i="1" dirty="0">
                <a:solidFill>
                  <a:schemeClr val="bg1"/>
                </a:solidFill>
                <a:latin typeface="Source Sans Pro" panose="020B0503030403020204" pitchFamily="34" charset="77"/>
              </a:rPr>
              <a:t> para 4,7 para </a:t>
            </a:r>
            <a:r>
              <a:rPr lang="en-US" sz="800" i="1" dirty="0" err="1">
                <a:solidFill>
                  <a:schemeClr val="bg1"/>
                </a:solidFill>
                <a:latin typeface="Source Sans Pro" panose="020B0503030403020204" pitchFamily="34" charset="77"/>
              </a:rPr>
              <a:t>os</a:t>
            </a:r>
            <a:r>
              <a:rPr lang="en-US" sz="800" i="1" dirty="0">
                <a:solidFill>
                  <a:schemeClr val="bg1"/>
                </a:solidFill>
                <a:latin typeface="Source Sans Pro" panose="020B0503030403020204" pitchFamily="34" charset="77"/>
              </a:rPr>
              <a:t> </a:t>
            </a:r>
            <a:r>
              <a:rPr lang="en-US" sz="800" i="1" dirty="0" err="1">
                <a:solidFill>
                  <a:schemeClr val="bg1"/>
                </a:solidFill>
                <a:latin typeface="Source Sans Pro" panose="020B0503030403020204" pitchFamily="34" charset="77"/>
              </a:rPr>
              <a:t>homens</a:t>
            </a:r>
            <a:r>
              <a:rPr lang="en-US" sz="800" i="1" dirty="0">
                <a:solidFill>
                  <a:schemeClr val="bg1"/>
                </a:solidFill>
                <a:latin typeface="Source Sans Pro" panose="020B0503030403020204" pitchFamily="34" charset="77"/>
              </a:rPr>
              <a:t> e 6,0 </a:t>
            </a:r>
            <a:r>
              <a:rPr lang="en-US" sz="800" i="1" dirty="0" err="1">
                <a:solidFill>
                  <a:schemeClr val="bg1"/>
                </a:solidFill>
                <a:latin typeface="Source Sans Pro" panose="020B0503030403020204" pitchFamily="34" charset="77"/>
              </a:rPr>
              <a:t>anos</a:t>
            </a:r>
            <a:r>
              <a:rPr lang="en-US" sz="800" i="1" dirty="0">
                <a:solidFill>
                  <a:schemeClr val="bg1"/>
                </a:solidFill>
                <a:latin typeface="Source Sans Pro" panose="020B0503030403020204" pitchFamily="34" charset="77"/>
              </a:rPr>
              <a:t> para as </a:t>
            </a:r>
            <a:r>
              <a:rPr lang="en-US" sz="800" i="1" dirty="0" err="1">
                <a:solidFill>
                  <a:schemeClr val="bg1"/>
                </a:solidFill>
                <a:latin typeface="Source Sans Pro" panose="020B0503030403020204" pitchFamily="34" charset="77"/>
              </a:rPr>
              <a:t>mulheres</a:t>
            </a:r>
            <a:endParaRPr lang="en-US" sz="800" i="1" dirty="0">
              <a:solidFill>
                <a:schemeClr val="bg1"/>
              </a:solidFill>
              <a:latin typeface="Source Sans Pro" panose="020B0503030403020204" pitchFamily="34" charset="77"/>
            </a:endParaRPr>
          </a:p>
        </p:txBody>
      </p:sp>
      <p:sp>
        <p:nvSpPr>
          <p:cNvPr id="27" name="CasellaDiTesto 26">
            <a:extLst>
              <a:ext uri="{FF2B5EF4-FFF2-40B4-BE49-F238E27FC236}">
                <a16:creationId xmlns:a16="http://schemas.microsoft.com/office/drawing/2014/main" id="{C049C359-0AC1-2CAB-CA9D-ECA2BDBF0C48}"/>
              </a:ext>
            </a:extLst>
          </p:cNvPr>
          <p:cNvSpPr txBox="1"/>
          <p:nvPr/>
        </p:nvSpPr>
        <p:spPr>
          <a:xfrm>
            <a:off x="9933880" y="2125205"/>
            <a:ext cx="1496545" cy="538609"/>
          </a:xfrm>
          <a:prstGeom prst="rect">
            <a:avLst/>
          </a:prstGeom>
          <a:solidFill>
            <a:schemeClr val="bg1"/>
          </a:solidFill>
        </p:spPr>
        <p:txBody>
          <a:bodyPr wrap="square" rtlCol="0">
            <a:spAutoFit/>
          </a:bodyPr>
          <a:lstStyle/>
          <a:p>
            <a:pPr>
              <a:spcAft>
                <a:spcPts val="200"/>
              </a:spcAft>
            </a:pPr>
            <a:r>
              <a:rPr lang="en-US" sz="600" i="1" dirty="0">
                <a:latin typeface="Source Sans Pro" panose="020B0503030403020204" pitchFamily="34" charset="77"/>
              </a:rPr>
              <a:t>MULHERES ESPERANÇA DE VIDA</a:t>
            </a:r>
          </a:p>
          <a:p>
            <a:pPr>
              <a:spcAft>
                <a:spcPts val="200"/>
              </a:spcAft>
            </a:pPr>
            <a:r>
              <a:rPr lang="en-US" sz="600" i="1" dirty="0">
                <a:latin typeface="Source Sans Pro" panose="020B0503030403020204" pitchFamily="34" charset="77"/>
              </a:rPr>
              <a:t>HOMENS ESPERANÇA DE VIDA</a:t>
            </a:r>
          </a:p>
          <a:p>
            <a:pPr>
              <a:spcAft>
                <a:spcPts val="200"/>
              </a:spcAft>
            </a:pPr>
            <a:r>
              <a:rPr lang="en-US" sz="600" i="1" dirty="0">
                <a:latin typeface="Source Sans Pro" panose="020B0503030403020204" pitchFamily="34" charset="77"/>
              </a:rPr>
              <a:t>MULHERES ESPERANÇA DE VIDA SAUDÁVEL</a:t>
            </a:r>
          </a:p>
          <a:p>
            <a:pPr>
              <a:spcAft>
                <a:spcPts val="200"/>
              </a:spcAft>
            </a:pPr>
            <a:r>
              <a:rPr lang="en-US" sz="600" i="1" dirty="0">
                <a:latin typeface="Source Sans Pro" panose="020B0503030403020204" pitchFamily="34" charset="77"/>
              </a:rPr>
              <a:t>HOMENS ESPERANÇA DE VIDA SAUDÁVEL</a:t>
            </a:r>
          </a:p>
        </p:txBody>
      </p:sp>
      <p:sp>
        <p:nvSpPr>
          <p:cNvPr id="16" name="CasellaDiTesto 15">
            <a:extLst>
              <a:ext uri="{FF2B5EF4-FFF2-40B4-BE49-F238E27FC236}">
                <a16:creationId xmlns:a16="http://schemas.microsoft.com/office/drawing/2014/main" id="{0E235FE0-B448-9652-34D3-BD68D6C4BBE5}"/>
              </a:ext>
            </a:extLst>
          </p:cNvPr>
          <p:cNvSpPr txBox="1"/>
          <p:nvPr/>
        </p:nvSpPr>
        <p:spPr>
          <a:xfrm>
            <a:off x="3822002" y="2125205"/>
            <a:ext cx="1496545" cy="538609"/>
          </a:xfrm>
          <a:prstGeom prst="rect">
            <a:avLst/>
          </a:prstGeom>
          <a:solidFill>
            <a:schemeClr val="bg1"/>
          </a:solidFill>
        </p:spPr>
        <p:txBody>
          <a:bodyPr wrap="square" rtlCol="0">
            <a:spAutoFit/>
          </a:bodyPr>
          <a:lstStyle/>
          <a:p>
            <a:pPr>
              <a:spcAft>
                <a:spcPts val="200"/>
              </a:spcAft>
            </a:pPr>
            <a:r>
              <a:rPr lang="en-US" sz="600" i="1" dirty="0">
                <a:latin typeface="Source Sans Pro" panose="020B0503030403020204" pitchFamily="34" charset="77"/>
              </a:rPr>
              <a:t>MULHERES ESPERANÇA DE VIDA</a:t>
            </a:r>
          </a:p>
          <a:p>
            <a:pPr>
              <a:spcAft>
                <a:spcPts val="200"/>
              </a:spcAft>
            </a:pPr>
            <a:r>
              <a:rPr lang="en-US" sz="600" i="1" dirty="0">
                <a:latin typeface="Source Sans Pro" panose="020B0503030403020204" pitchFamily="34" charset="77"/>
              </a:rPr>
              <a:t>HOMENS ESPERANÇA DE VIDA</a:t>
            </a:r>
          </a:p>
          <a:p>
            <a:pPr>
              <a:spcAft>
                <a:spcPts val="200"/>
              </a:spcAft>
            </a:pPr>
            <a:r>
              <a:rPr lang="en-US" sz="600" i="1" dirty="0">
                <a:latin typeface="Source Sans Pro" panose="020B0503030403020204" pitchFamily="34" charset="77"/>
              </a:rPr>
              <a:t>MULHERES ESPERANÇA DE VIDA SAUDÁVEL</a:t>
            </a:r>
          </a:p>
          <a:p>
            <a:pPr>
              <a:spcAft>
                <a:spcPts val="200"/>
              </a:spcAft>
            </a:pPr>
            <a:r>
              <a:rPr lang="en-US" sz="600" i="1" dirty="0">
                <a:latin typeface="Source Sans Pro" panose="020B0503030403020204" pitchFamily="34" charset="77"/>
              </a:rPr>
              <a:t>HOMENS ESPERANÇA DE VIDA SAUDÁVEL</a:t>
            </a:r>
          </a:p>
        </p:txBody>
      </p:sp>
      <p:sp>
        <p:nvSpPr>
          <p:cNvPr id="9" name="Rettangolo 8">
            <a:extLst>
              <a:ext uri="{FF2B5EF4-FFF2-40B4-BE49-F238E27FC236}">
                <a16:creationId xmlns:a16="http://schemas.microsoft.com/office/drawing/2014/main" id="{610D2D97-BBFA-B5A3-3D5F-D8CCAA9ECE0E}"/>
              </a:ext>
            </a:extLst>
          </p:cNvPr>
          <p:cNvSpPr/>
          <p:nvPr/>
        </p:nvSpPr>
        <p:spPr>
          <a:xfrm>
            <a:off x="393001" y="2224730"/>
            <a:ext cx="1322983" cy="120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09358326-6696-3ECA-E143-3F6A1001E3E7}"/>
              </a:ext>
            </a:extLst>
          </p:cNvPr>
          <p:cNvSpPr txBox="1"/>
          <p:nvPr/>
        </p:nvSpPr>
        <p:spPr>
          <a:xfrm>
            <a:off x="442418" y="2037890"/>
            <a:ext cx="1800362" cy="230832"/>
          </a:xfrm>
          <a:prstGeom prst="rect">
            <a:avLst/>
          </a:prstGeom>
          <a:solidFill>
            <a:schemeClr val="bg1"/>
          </a:solidFill>
        </p:spPr>
        <p:txBody>
          <a:bodyPr wrap="square" rtlCol="0">
            <a:spAutoFit/>
          </a:bodyPr>
          <a:lstStyle/>
          <a:p>
            <a:r>
              <a:rPr lang="en-US" sz="900" dirty="0">
                <a:latin typeface="Source Sans Pro" panose="020B0503030403020204" pitchFamily="34" charset="77"/>
              </a:rPr>
              <a:t>ESPERANÇA (ANOS) AO NASCER</a:t>
            </a:r>
            <a:endParaRPr lang="es-ES" sz="900" dirty="0">
              <a:latin typeface="Source Sans Pro" panose="020B0503030403020204" pitchFamily="34" charset="77"/>
            </a:endParaRPr>
          </a:p>
        </p:txBody>
      </p:sp>
      <p:sp>
        <p:nvSpPr>
          <p:cNvPr id="19" name="Rettangolo 18">
            <a:extLst>
              <a:ext uri="{FF2B5EF4-FFF2-40B4-BE49-F238E27FC236}">
                <a16:creationId xmlns:a16="http://schemas.microsoft.com/office/drawing/2014/main" id="{26F10E19-F23B-5A4E-737D-614DB552C218}"/>
              </a:ext>
            </a:extLst>
          </p:cNvPr>
          <p:cNvSpPr/>
          <p:nvPr/>
        </p:nvSpPr>
        <p:spPr>
          <a:xfrm>
            <a:off x="6431176" y="2153306"/>
            <a:ext cx="1322983" cy="120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CAA314DB-ABC9-5BAA-3458-D4137D3E796C}"/>
              </a:ext>
            </a:extLst>
          </p:cNvPr>
          <p:cNvSpPr txBox="1"/>
          <p:nvPr/>
        </p:nvSpPr>
        <p:spPr>
          <a:xfrm>
            <a:off x="6420240" y="2040065"/>
            <a:ext cx="2121468" cy="230832"/>
          </a:xfrm>
          <a:prstGeom prst="rect">
            <a:avLst/>
          </a:prstGeom>
          <a:solidFill>
            <a:schemeClr val="bg1"/>
          </a:solidFill>
        </p:spPr>
        <p:txBody>
          <a:bodyPr wrap="square" rtlCol="0">
            <a:spAutoFit/>
          </a:bodyPr>
          <a:lstStyle/>
          <a:p>
            <a:r>
              <a:rPr lang="en-US" sz="900" dirty="0">
                <a:latin typeface="Source Sans Pro" panose="020B0503030403020204" pitchFamily="34" charset="77"/>
              </a:rPr>
              <a:t>ESPERANÇA (ANOS) AOS 60 ANOS</a:t>
            </a:r>
            <a:endParaRPr lang="es-ES" sz="900" dirty="0">
              <a:latin typeface="Source Sans Pro" panose="020B0503030403020204" pitchFamily="34" charset="77"/>
            </a:endParaRPr>
          </a:p>
        </p:txBody>
      </p:sp>
    </p:spTree>
    <p:extLst>
      <p:ext uri="{BB962C8B-B14F-4D97-AF65-F5344CB8AC3E}">
        <p14:creationId xmlns:p14="http://schemas.microsoft.com/office/powerpoint/2010/main" val="2256100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BC039C-8285-42F5-9F0F-AFE791B84999}"/>
              </a:ext>
            </a:extLst>
          </p:cNvPr>
          <p:cNvSpPr/>
          <p:nvPr/>
        </p:nvSpPr>
        <p:spPr>
          <a:xfrm>
            <a:off x="0" y="0"/>
            <a:ext cx="12192000" cy="1216800"/>
          </a:xfrm>
          <a:prstGeom prst="rect">
            <a:avLst/>
          </a:prstGeom>
          <a:solidFill>
            <a:srgbClr val="081F5C"/>
          </a:solidFill>
        </p:spPr>
        <p:txBody>
          <a:bodyPr wrap="square" lIns="91440" tIns="45720" rIns="91440" bIns="45720" anchor="ctr" anchorCtr="0">
            <a:noAutofit/>
          </a:bodyPr>
          <a:lstStyle/>
          <a:p>
            <a:pPr>
              <a:defRPr/>
            </a:pPr>
            <a:endParaRPr lang="en-US" sz="1200" b="1" dirty="0">
              <a:solidFill>
                <a:prstClr val="white"/>
              </a:solidFill>
              <a:latin typeface="Source Sans Pro" panose="020B0503030403020204" pitchFamily="34" charset="0"/>
              <a:ea typeface="Ebrima" panose="02000000000000000000" pitchFamily="2" charset="0"/>
              <a:cs typeface="Ebrima" panose="02000000000000000000" pitchFamily="2" charset="0"/>
            </a:endParaRPr>
          </a:p>
          <a:p>
            <a:pPr algn="ctr">
              <a:defRPr/>
            </a:pPr>
            <a:r>
              <a:rPr lang="pt-BR" sz="3200" b="1">
                <a:solidFill>
                  <a:prstClr val="white"/>
                </a:solidFill>
                <a:latin typeface="Source Sans Pro"/>
                <a:ea typeface="Source Sans Pro"/>
                <a:cs typeface="Ebrima"/>
              </a:rPr>
              <a:t>Nossos ambientes são fundamentais para preencher as lacunas</a:t>
            </a:r>
            <a:endParaRPr lang="pt-BR" sz="3200">
              <a:solidFill>
                <a:prstClr val="white"/>
              </a:solidFill>
              <a:cs typeface="Ebrima"/>
            </a:endParaRPr>
          </a:p>
          <a:p>
            <a:pPr algn="ctr">
              <a:defRPr/>
            </a:pPr>
            <a:endParaRPr lang="en-US" sz="1200" b="1" dirty="0">
              <a:solidFill>
                <a:prstClr val="white"/>
              </a:solidFill>
              <a:latin typeface="Source Sans Pro" panose="020B0503030403020204" pitchFamily="34" charset="0"/>
              <a:ea typeface="Ebrima" panose="02000000000000000000" pitchFamily="2" charset="0"/>
              <a:cs typeface="Ebrima" panose="02000000000000000000" pitchFamily="2" charset="0"/>
            </a:endParaRPr>
          </a:p>
        </p:txBody>
      </p:sp>
      <p:sp>
        <p:nvSpPr>
          <p:cNvPr id="6" name="Content Placeholder 9">
            <a:extLst>
              <a:ext uri="{FF2B5EF4-FFF2-40B4-BE49-F238E27FC236}">
                <a16:creationId xmlns:a16="http://schemas.microsoft.com/office/drawing/2014/main" id="{B2BDAE7F-D632-4071-99C1-16F6A10F9118}"/>
              </a:ext>
            </a:extLst>
          </p:cNvPr>
          <p:cNvSpPr txBox="1">
            <a:spLocks/>
          </p:cNvSpPr>
          <p:nvPr/>
        </p:nvSpPr>
        <p:spPr>
          <a:xfrm>
            <a:off x="4781390" y="2146661"/>
            <a:ext cx="7086600" cy="3878095"/>
          </a:xfrm>
          <a:prstGeom prst="rect">
            <a:avLst/>
          </a:prstGeom>
        </p:spPr>
        <p:txBody>
          <a:bodyPr vert="horz" lIns="91440" tIns="45720" rIns="91440" bIns="45720" rtlCol="0" anchor="t">
            <a:normAutofit fontScale="77500" lnSpcReduction="20000"/>
          </a:bodyPr>
          <a:lstStyle>
            <a:lvl1pPr marL="0" indent="0" algn="l" defTabSz="457200" rtl="0" eaLnBrk="1" latinLnBrk="0" hangingPunct="1">
              <a:spcBef>
                <a:spcPct val="20000"/>
              </a:spcBef>
              <a:buClr>
                <a:schemeClr val="tx2">
                  <a:lumMod val="60000"/>
                  <a:lumOff val="40000"/>
                </a:schemeClr>
              </a:buClr>
              <a:buFont typeface="Arial"/>
              <a:buNone/>
              <a:defRPr sz="2800" kern="1200">
                <a:solidFill>
                  <a:schemeClr val="tx1"/>
                </a:solidFill>
                <a:latin typeface="Arial"/>
                <a:ea typeface="+mn-ea"/>
                <a:cs typeface="Arial"/>
              </a:defRPr>
            </a:lvl1pPr>
            <a:lvl2pPr marL="742950" indent="-285750" algn="l" defTabSz="457200" rtl="0" eaLnBrk="1" latinLnBrk="0" hangingPunct="1">
              <a:spcBef>
                <a:spcPct val="20000"/>
              </a:spcBef>
              <a:buClr>
                <a:schemeClr val="accent4"/>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4"/>
              </a:buClr>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4"/>
              </a:buClr>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4"/>
              </a:buClr>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120000"/>
              </a:lnSpc>
            </a:pPr>
            <a:r>
              <a:rPr lang="pt-BR" b="1" dirty="0">
                <a:solidFill>
                  <a:srgbClr val="081F5C"/>
                </a:solidFill>
                <a:latin typeface="Source Sans Pro"/>
                <a:ea typeface="Source Sans Pro"/>
              </a:rPr>
              <a:t>Os ambientes </a:t>
            </a:r>
            <a:r>
              <a:rPr lang="pt-BR" dirty="0">
                <a:solidFill>
                  <a:srgbClr val="081F5C"/>
                </a:solidFill>
                <a:latin typeface="Source Sans Pro"/>
                <a:ea typeface="Source Sans Pro"/>
              </a:rPr>
              <a:t>compreendem todos os fatores do mundo extrínseco que formam o contexto da vida de um indivíduo.​
Estes incluem o lar, as comunidades e a sociedade em geral. Dentro destes ambientes há uma série de fatores, incluindo o ambiente construído, as pessoas e as suas relações, atitudes e valores, políticas sociais e de saúde, os sistemas que os apoiam e os serviços que implementam.​</a:t>
            </a:r>
            <a:endParaRPr lang="pt-BR" dirty="0"/>
          </a:p>
        </p:txBody>
      </p:sp>
      <p:pic>
        <p:nvPicPr>
          <p:cNvPr id="3" name="Picture 2" descr="A picture containing text, light, dark, sign&#10;&#10;Description automatically generated">
            <a:extLst>
              <a:ext uri="{FF2B5EF4-FFF2-40B4-BE49-F238E27FC236}">
                <a16:creationId xmlns:a16="http://schemas.microsoft.com/office/drawing/2014/main" id="{B50541B7-1145-86C1-0510-6FB5E7C28BDA}"/>
              </a:ext>
            </a:extLst>
          </p:cNvPr>
          <p:cNvPicPr>
            <a:picLocks noChangeAspect="1"/>
          </p:cNvPicPr>
          <p:nvPr/>
        </p:nvPicPr>
        <p:blipFill>
          <a:blip r:embed="rId3"/>
          <a:stretch>
            <a:fillRect/>
          </a:stretch>
        </p:blipFill>
        <p:spPr>
          <a:xfrm>
            <a:off x="925356" y="2010564"/>
            <a:ext cx="949836" cy="732731"/>
          </a:xfrm>
          <a:prstGeom prst="rect">
            <a:avLst/>
          </a:prstGeom>
        </p:spPr>
      </p:pic>
      <p:sp>
        <p:nvSpPr>
          <p:cNvPr id="5" name="Content Placeholder 9">
            <a:extLst>
              <a:ext uri="{FF2B5EF4-FFF2-40B4-BE49-F238E27FC236}">
                <a16:creationId xmlns:a16="http://schemas.microsoft.com/office/drawing/2014/main" id="{8D37D754-1941-4FF7-0B44-447F7E9D8C9C}"/>
              </a:ext>
            </a:extLst>
          </p:cNvPr>
          <p:cNvSpPr txBox="1">
            <a:spLocks/>
          </p:cNvSpPr>
          <p:nvPr/>
        </p:nvSpPr>
        <p:spPr>
          <a:xfrm>
            <a:off x="2111790" y="2129401"/>
            <a:ext cx="1964212" cy="613894"/>
          </a:xfrm>
          <a:prstGeom prst="rect">
            <a:avLst/>
          </a:prstGeom>
        </p:spPr>
        <p:txBody>
          <a:bodyPr vert="horz" lIns="91440" tIns="45720" rIns="91440" bIns="45720" rtlCol="0" anchor="ctr">
            <a:noAutofit/>
          </a:bodyPr>
          <a:lstStyle>
            <a:lvl1pPr marL="0" indent="0" algn="l" defTabSz="457200" rtl="0" eaLnBrk="1" latinLnBrk="0" hangingPunct="1">
              <a:spcBef>
                <a:spcPct val="20000"/>
              </a:spcBef>
              <a:buClr>
                <a:schemeClr val="tx2">
                  <a:lumMod val="60000"/>
                  <a:lumOff val="40000"/>
                </a:schemeClr>
              </a:buClr>
              <a:buFont typeface="Arial"/>
              <a:buNone/>
              <a:defRPr sz="2800" kern="1200">
                <a:solidFill>
                  <a:schemeClr val="tx1"/>
                </a:solidFill>
                <a:latin typeface="Arial"/>
                <a:ea typeface="+mn-ea"/>
                <a:cs typeface="Arial"/>
              </a:defRPr>
            </a:lvl1pPr>
            <a:lvl2pPr marL="742950" indent="-285750" algn="l" defTabSz="457200" rtl="0" eaLnBrk="1" latinLnBrk="0" hangingPunct="1">
              <a:spcBef>
                <a:spcPct val="20000"/>
              </a:spcBef>
              <a:buClr>
                <a:schemeClr val="accent4"/>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4"/>
              </a:buClr>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4"/>
              </a:buClr>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4"/>
              </a:buClr>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80000"/>
              </a:lnSpc>
            </a:pPr>
            <a:r>
              <a:rPr lang="pt-BR" sz="2200" b="1" dirty="0">
                <a:solidFill>
                  <a:srgbClr val="081F5C"/>
                </a:solidFill>
                <a:latin typeface="Source Sans Pro"/>
                <a:ea typeface="Source Sans Pro"/>
              </a:rPr>
              <a:t>Lugar de moradia</a:t>
            </a:r>
            <a:endParaRPr lang="pt-BR" sz="2200" dirty="0"/>
          </a:p>
        </p:txBody>
      </p:sp>
      <p:pic>
        <p:nvPicPr>
          <p:cNvPr id="9" name="Picture 8" descr="A picture containing light&#10;&#10;Description automatically generated">
            <a:extLst>
              <a:ext uri="{FF2B5EF4-FFF2-40B4-BE49-F238E27FC236}">
                <a16:creationId xmlns:a16="http://schemas.microsoft.com/office/drawing/2014/main" id="{D68DE456-01F0-569A-6948-43EE379A63B6}"/>
              </a:ext>
            </a:extLst>
          </p:cNvPr>
          <p:cNvPicPr>
            <a:picLocks noChangeAspect="1"/>
          </p:cNvPicPr>
          <p:nvPr/>
        </p:nvPicPr>
        <p:blipFill>
          <a:blip r:embed="rId4"/>
          <a:stretch>
            <a:fillRect/>
          </a:stretch>
        </p:blipFill>
        <p:spPr>
          <a:xfrm>
            <a:off x="1109075" y="3007543"/>
            <a:ext cx="913541" cy="892296"/>
          </a:xfrm>
          <a:prstGeom prst="rect">
            <a:avLst/>
          </a:prstGeom>
        </p:spPr>
      </p:pic>
      <p:sp>
        <p:nvSpPr>
          <p:cNvPr id="11" name="Content Placeholder 9">
            <a:extLst>
              <a:ext uri="{FF2B5EF4-FFF2-40B4-BE49-F238E27FC236}">
                <a16:creationId xmlns:a16="http://schemas.microsoft.com/office/drawing/2014/main" id="{8C2CE861-ED49-9C93-2662-223D0D28A4B8}"/>
              </a:ext>
            </a:extLst>
          </p:cNvPr>
          <p:cNvSpPr txBox="1">
            <a:spLocks/>
          </p:cNvSpPr>
          <p:nvPr/>
        </p:nvSpPr>
        <p:spPr>
          <a:xfrm>
            <a:off x="2111790" y="3089848"/>
            <a:ext cx="2108953" cy="955974"/>
          </a:xfrm>
          <a:prstGeom prst="rect">
            <a:avLst/>
          </a:prstGeom>
        </p:spPr>
        <p:txBody>
          <a:bodyPr vert="horz" lIns="91440" tIns="45720" rIns="91440" bIns="45720" rtlCol="0" anchor="ctr">
            <a:normAutofit fontScale="92500" lnSpcReduction="20000"/>
          </a:bodyPr>
          <a:lstStyle>
            <a:lvl1pPr marL="0" indent="0" algn="l" defTabSz="457200" rtl="0" eaLnBrk="1" latinLnBrk="0" hangingPunct="1">
              <a:spcBef>
                <a:spcPct val="20000"/>
              </a:spcBef>
              <a:buClr>
                <a:schemeClr val="tx2">
                  <a:lumMod val="60000"/>
                  <a:lumOff val="40000"/>
                </a:schemeClr>
              </a:buClr>
              <a:buFont typeface="Arial"/>
              <a:buNone/>
              <a:defRPr sz="2800" kern="1200">
                <a:solidFill>
                  <a:schemeClr val="tx1"/>
                </a:solidFill>
                <a:latin typeface="Arial"/>
                <a:ea typeface="+mn-ea"/>
                <a:cs typeface="Arial"/>
              </a:defRPr>
            </a:lvl1pPr>
            <a:lvl2pPr marL="742950" indent="-285750" algn="l" defTabSz="457200" rtl="0" eaLnBrk="1" latinLnBrk="0" hangingPunct="1">
              <a:spcBef>
                <a:spcPct val="20000"/>
              </a:spcBef>
              <a:buClr>
                <a:schemeClr val="accent4"/>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4"/>
              </a:buClr>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4"/>
              </a:buClr>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4"/>
              </a:buClr>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pt-BR" sz="2400" b="1" dirty="0">
                <a:solidFill>
                  <a:srgbClr val="081F5C"/>
                </a:solidFill>
                <a:latin typeface="Source Sans Pro"/>
                <a:ea typeface="Source Sans Pro"/>
              </a:rPr>
              <a:t>Tecnologias assistivas/de suporte</a:t>
            </a:r>
            <a:endParaRPr lang="pt-BR" dirty="0"/>
          </a:p>
        </p:txBody>
      </p:sp>
      <p:pic>
        <p:nvPicPr>
          <p:cNvPr id="13" name="Picture 12" descr="A picture containing text, sign, light&#10;&#10;Description automatically generated">
            <a:extLst>
              <a:ext uri="{FF2B5EF4-FFF2-40B4-BE49-F238E27FC236}">
                <a16:creationId xmlns:a16="http://schemas.microsoft.com/office/drawing/2014/main" id="{0AA09470-9BAD-7D7B-C6E0-33E5BAD00238}"/>
              </a:ext>
            </a:extLst>
          </p:cNvPr>
          <p:cNvPicPr>
            <a:picLocks noChangeAspect="1"/>
          </p:cNvPicPr>
          <p:nvPr/>
        </p:nvPicPr>
        <p:blipFill>
          <a:blip r:embed="rId5"/>
          <a:stretch>
            <a:fillRect/>
          </a:stretch>
        </p:blipFill>
        <p:spPr>
          <a:xfrm>
            <a:off x="949061" y="4164087"/>
            <a:ext cx="933387" cy="796794"/>
          </a:xfrm>
          <a:prstGeom prst="rect">
            <a:avLst/>
          </a:prstGeom>
        </p:spPr>
      </p:pic>
      <p:sp>
        <p:nvSpPr>
          <p:cNvPr id="14" name="Content Placeholder 9">
            <a:extLst>
              <a:ext uri="{FF2B5EF4-FFF2-40B4-BE49-F238E27FC236}">
                <a16:creationId xmlns:a16="http://schemas.microsoft.com/office/drawing/2014/main" id="{241547B6-A19C-631A-6AA0-C7D87A4D523A}"/>
              </a:ext>
            </a:extLst>
          </p:cNvPr>
          <p:cNvSpPr txBox="1">
            <a:spLocks/>
          </p:cNvSpPr>
          <p:nvPr/>
        </p:nvSpPr>
        <p:spPr>
          <a:xfrm>
            <a:off x="2111790" y="4392125"/>
            <a:ext cx="1964212" cy="507039"/>
          </a:xfrm>
          <a:prstGeom prst="rect">
            <a:avLst/>
          </a:prstGeom>
        </p:spPr>
        <p:txBody>
          <a:bodyPr vert="horz" lIns="91440" tIns="45720" rIns="91440" bIns="45720" rtlCol="0" anchor="ctr">
            <a:normAutofit/>
          </a:bodyPr>
          <a:lstStyle>
            <a:lvl1pPr marL="0" indent="0" algn="l" defTabSz="457200" rtl="0" eaLnBrk="1" latinLnBrk="0" hangingPunct="1">
              <a:spcBef>
                <a:spcPct val="20000"/>
              </a:spcBef>
              <a:buClr>
                <a:schemeClr val="tx2">
                  <a:lumMod val="60000"/>
                  <a:lumOff val="40000"/>
                </a:schemeClr>
              </a:buClr>
              <a:buFont typeface="Arial"/>
              <a:buNone/>
              <a:defRPr sz="2800" kern="1200">
                <a:solidFill>
                  <a:schemeClr val="tx1"/>
                </a:solidFill>
                <a:latin typeface="Arial"/>
                <a:ea typeface="+mn-ea"/>
                <a:cs typeface="Arial"/>
              </a:defRPr>
            </a:lvl1pPr>
            <a:lvl2pPr marL="742950" indent="-285750" algn="l" defTabSz="457200" rtl="0" eaLnBrk="1" latinLnBrk="0" hangingPunct="1">
              <a:spcBef>
                <a:spcPct val="20000"/>
              </a:spcBef>
              <a:buClr>
                <a:schemeClr val="accent4"/>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4"/>
              </a:buClr>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4"/>
              </a:buClr>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4"/>
              </a:buClr>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80000"/>
              </a:lnSpc>
            </a:pPr>
            <a:r>
              <a:rPr lang="en-US" sz="2200" b="1" dirty="0">
                <a:solidFill>
                  <a:srgbClr val="081F5C"/>
                </a:solidFill>
                <a:latin typeface="Source Sans Pro"/>
                <a:ea typeface="Source Sans Pro"/>
              </a:rPr>
              <a:t>Transporte</a:t>
            </a:r>
            <a:endParaRPr lang="en-US" sz="2200" dirty="0">
              <a:solidFill>
                <a:srgbClr val="081F5C"/>
              </a:solidFill>
              <a:latin typeface="Source Sans Pro" panose="020B0503030403020204" pitchFamily="34" charset="0"/>
            </a:endParaRPr>
          </a:p>
        </p:txBody>
      </p:sp>
      <p:pic>
        <p:nvPicPr>
          <p:cNvPr id="16" name="Picture 15" descr="A picture containing text, light, sign, lit&#10;&#10;Description automatically generated">
            <a:extLst>
              <a:ext uri="{FF2B5EF4-FFF2-40B4-BE49-F238E27FC236}">
                <a16:creationId xmlns:a16="http://schemas.microsoft.com/office/drawing/2014/main" id="{1E4E5BAD-7855-3958-ADCB-8F63E8E1F62E}"/>
              </a:ext>
            </a:extLst>
          </p:cNvPr>
          <p:cNvPicPr>
            <a:picLocks noChangeAspect="1"/>
          </p:cNvPicPr>
          <p:nvPr/>
        </p:nvPicPr>
        <p:blipFill>
          <a:blip r:embed="rId6"/>
          <a:stretch>
            <a:fillRect/>
          </a:stretch>
        </p:blipFill>
        <p:spPr>
          <a:xfrm>
            <a:off x="959097" y="5225129"/>
            <a:ext cx="939800" cy="838200"/>
          </a:xfrm>
          <a:prstGeom prst="rect">
            <a:avLst/>
          </a:prstGeom>
        </p:spPr>
      </p:pic>
      <p:sp>
        <p:nvSpPr>
          <p:cNvPr id="17" name="Content Placeholder 9">
            <a:extLst>
              <a:ext uri="{FF2B5EF4-FFF2-40B4-BE49-F238E27FC236}">
                <a16:creationId xmlns:a16="http://schemas.microsoft.com/office/drawing/2014/main" id="{95D67F03-D08B-3715-6115-A8B903394348}"/>
              </a:ext>
            </a:extLst>
          </p:cNvPr>
          <p:cNvSpPr txBox="1">
            <a:spLocks/>
          </p:cNvSpPr>
          <p:nvPr/>
        </p:nvSpPr>
        <p:spPr>
          <a:xfrm>
            <a:off x="2111790" y="5245467"/>
            <a:ext cx="2108953" cy="955974"/>
          </a:xfrm>
          <a:prstGeom prst="rect">
            <a:avLst/>
          </a:prstGeom>
        </p:spPr>
        <p:txBody>
          <a:bodyPr vert="horz" lIns="91440" tIns="45720" rIns="91440" bIns="45720" rtlCol="0" anchor="ctr">
            <a:normAutofit/>
          </a:bodyPr>
          <a:lstStyle>
            <a:lvl1pPr marL="0" indent="0" algn="l" defTabSz="457200" rtl="0" eaLnBrk="1" latinLnBrk="0" hangingPunct="1">
              <a:spcBef>
                <a:spcPct val="20000"/>
              </a:spcBef>
              <a:buClr>
                <a:schemeClr val="tx2">
                  <a:lumMod val="60000"/>
                  <a:lumOff val="40000"/>
                </a:schemeClr>
              </a:buClr>
              <a:buFont typeface="Arial"/>
              <a:buNone/>
              <a:defRPr sz="2800" kern="1200">
                <a:solidFill>
                  <a:schemeClr val="tx1"/>
                </a:solidFill>
                <a:latin typeface="Arial"/>
                <a:ea typeface="+mn-ea"/>
                <a:cs typeface="Arial"/>
              </a:defRPr>
            </a:lvl1pPr>
            <a:lvl2pPr marL="742950" indent="-285750" algn="l" defTabSz="457200" rtl="0" eaLnBrk="1" latinLnBrk="0" hangingPunct="1">
              <a:spcBef>
                <a:spcPct val="20000"/>
              </a:spcBef>
              <a:buClr>
                <a:schemeClr val="accent4"/>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4"/>
              </a:buClr>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4"/>
              </a:buClr>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4"/>
              </a:buClr>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80000"/>
              </a:lnSpc>
            </a:pPr>
            <a:r>
              <a:rPr lang="pt-BR" sz="2200" b="1" dirty="0">
                <a:solidFill>
                  <a:srgbClr val="081F5C"/>
                </a:solidFill>
                <a:latin typeface="Source Sans Pro"/>
                <a:ea typeface="Source Sans Pro"/>
              </a:rPr>
              <a:t>Recursos sociais</a:t>
            </a:r>
            <a:endParaRPr lang="pt-BR" sz="2200" dirty="0"/>
          </a:p>
        </p:txBody>
      </p:sp>
      <p:sp>
        <p:nvSpPr>
          <p:cNvPr id="18" name="Rectangle 17">
            <a:extLst>
              <a:ext uri="{FF2B5EF4-FFF2-40B4-BE49-F238E27FC236}">
                <a16:creationId xmlns:a16="http://schemas.microsoft.com/office/drawing/2014/main" id="{A2B2EA6A-9EAC-201A-1BAB-886A9E4F9D2E}"/>
              </a:ext>
            </a:extLst>
          </p:cNvPr>
          <p:cNvSpPr/>
          <p:nvPr/>
        </p:nvSpPr>
        <p:spPr>
          <a:xfrm>
            <a:off x="477079" y="1630017"/>
            <a:ext cx="3909392" cy="4810540"/>
          </a:xfrm>
          <a:custGeom>
            <a:avLst/>
            <a:gdLst>
              <a:gd name="connsiteX0" fmla="*/ 0 w 3909392"/>
              <a:gd name="connsiteY0" fmla="*/ 0 h 4810540"/>
              <a:gd name="connsiteX1" fmla="*/ 612471 w 3909392"/>
              <a:gd name="connsiteY1" fmla="*/ 0 h 4810540"/>
              <a:gd name="connsiteX2" fmla="*/ 1146755 w 3909392"/>
              <a:gd name="connsiteY2" fmla="*/ 0 h 4810540"/>
              <a:gd name="connsiteX3" fmla="*/ 1876508 w 3909392"/>
              <a:gd name="connsiteY3" fmla="*/ 0 h 4810540"/>
              <a:gd name="connsiteX4" fmla="*/ 2488980 w 3909392"/>
              <a:gd name="connsiteY4" fmla="*/ 0 h 4810540"/>
              <a:gd name="connsiteX5" fmla="*/ 3101451 w 3909392"/>
              <a:gd name="connsiteY5" fmla="*/ 0 h 4810540"/>
              <a:gd name="connsiteX6" fmla="*/ 3909392 w 3909392"/>
              <a:gd name="connsiteY6" fmla="*/ 0 h 4810540"/>
              <a:gd name="connsiteX7" fmla="*/ 3909392 w 3909392"/>
              <a:gd name="connsiteY7" fmla="*/ 591009 h 4810540"/>
              <a:gd name="connsiteX8" fmla="*/ 3909392 w 3909392"/>
              <a:gd name="connsiteY8" fmla="*/ 1278229 h 4810540"/>
              <a:gd name="connsiteX9" fmla="*/ 3909392 w 3909392"/>
              <a:gd name="connsiteY9" fmla="*/ 1869238 h 4810540"/>
              <a:gd name="connsiteX10" fmla="*/ 3909392 w 3909392"/>
              <a:gd name="connsiteY10" fmla="*/ 2460248 h 4810540"/>
              <a:gd name="connsiteX11" fmla="*/ 3909392 w 3909392"/>
              <a:gd name="connsiteY11" fmla="*/ 3147468 h 4810540"/>
              <a:gd name="connsiteX12" fmla="*/ 3909392 w 3909392"/>
              <a:gd name="connsiteY12" fmla="*/ 3882793 h 4810540"/>
              <a:gd name="connsiteX13" fmla="*/ 3909392 w 3909392"/>
              <a:gd name="connsiteY13" fmla="*/ 4810540 h 4810540"/>
              <a:gd name="connsiteX14" fmla="*/ 3257827 w 3909392"/>
              <a:gd name="connsiteY14" fmla="*/ 4810540 h 4810540"/>
              <a:gd name="connsiteX15" fmla="*/ 2684449 w 3909392"/>
              <a:gd name="connsiteY15" fmla="*/ 4810540 h 4810540"/>
              <a:gd name="connsiteX16" fmla="*/ 2032884 w 3909392"/>
              <a:gd name="connsiteY16" fmla="*/ 4810540 h 4810540"/>
              <a:gd name="connsiteX17" fmla="*/ 1303131 w 3909392"/>
              <a:gd name="connsiteY17" fmla="*/ 4810540 h 4810540"/>
              <a:gd name="connsiteX18" fmla="*/ 651565 w 3909392"/>
              <a:gd name="connsiteY18" fmla="*/ 4810540 h 4810540"/>
              <a:gd name="connsiteX19" fmla="*/ 0 w 3909392"/>
              <a:gd name="connsiteY19" fmla="*/ 4810540 h 4810540"/>
              <a:gd name="connsiteX20" fmla="*/ 0 w 3909392"/>
              <a:gd name="connsiteY20" fmla="*/ 4219531 h 4810540"/>
              <a:gd name="connsiteX21" fmla="*/ 0 w 3909392"/>
              <a:gd name="connsiteY21" fmla="*/ 3580416 h 4810540"/>
              <a:gd name="connsiteX22" fmla="*/ 0 w 3909392"/>
              <a:gd name="connsiteY22" fmla="*/ 2796985 h 4810540"/>
              <a:gd name="connsiteX23" fmla="*/ 0 w 3909392"/>
              <a:gd name="connsiteY23" fmla="*/ 2109765 h 4810540"/>
              <a:gd name="connsiteX24" fmla="*/ 0 w 3909392"/>
              <a:gd name="connsiteY24" fmla="*/ 1470651 h 4810540"/>
              <a:gd name="connsiteX25" fmla="*/ 0 w 3909392"/>
              <a:gd name="connsiteY25" fmla="*/ 927747 h 4810540"/>
              <a:gd name="connsiteX26" fmla="*/ 0 w 3909392"/>
              <a:gd name="connsiteY26" fmla="*/ 0 h 481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09392" h="4810540" extrusionOk="0">
                <a:moveTo>
                  <a:pt x="0" y="0"/>
                </a:moveTo>
                <a:cubicBezTo>
                  <a:pt x="260922" y="27334"/>
                  <a:pt x="433811" y="21655"/>
                  <a:pt x="612471" y="0"/>
                </a:cubicBezTo>
                <a:cubicBezTo>
                  <a:pt x="791131" y="-21655"/>
                  <a:pt x="988028" y="14230"/>
                  <a:pt x="1146755" y="0"/>
                </a:cubicBezTo>
                <a:cubicBezTo>
                  <a:pt x="1305482" y="-14230"/>
                  <a:pt x="1709074" y="-32973"/>
                  <a:pt x="1876508" y="0"/>
                </a:cubicBezTo>
                <a:cubicBezTo>
                  <a:pt x="2043942" y="32973"/>
                  <a:pt x="2284811" y="2177"/>
                  <a:pt x="2488980" y="0"/>
                </a:cubicBezTo>
                <a:cubicBezTo>
                  <a:pt x="2693149" y="-2177"/>
                  <a:pt x="2933032" y="24352"/>
                  <a:pt x="3101451" y="0"/>
                </a:cubicBezTo>
                <a:cubicBezTo>
                  <a:pt x="3269870" y="-24352"/>
                  <a:pt x="3632015" y="21375"/>
                  <a:pt x="3909392" y="0"/>
                </a:cubicBezTo>
                <a:cubicBezTo>
                  <a:pt x="3880829" y="187500"/>
                  <a:pt x="3924336" y="415845"/>
                  <a:pt x="3909392" y="591009"/>
                </a:cubicBezTo>
                <a:cubicBezTo>
                  <a:pt x="3894448" y="766173"/>
                  <a:pt x="3943454" y="1116979"/>
                  <a:pt x="3909392" y="1278229"/>
                </a:cubicBezTo>
                <a:cubicBezTo>
                  <a:pt x="3875330" y="1439479"/>
                  <a:pt x="3917114" y="1616524"/>
                  <a:pt x="3909392" y="1869238"/>
                </a:cubicBezTo>
                <a:cubicBezTo>
                  <a:pt x="3901670" y="2121952"/>
                  <a:pt x="3923297" y="2198202"/>
                  <a:pt x="3909392" y="2460248"/>
                </a:cubicBezTo>
                <a:cubicBezTo>
                  <a:pt x="3895488" y="2722294"/>
                  <a:pt x="3886180" y="2806745"/>
                  <a:pt x="3909392" y="3147468"/>
                </a:cubicBezTo>
                <a:cubicBezTo>
                  <a:pt x="3932604" y="3488191"/>
                  <a:pt x="3919354" y="3586563"/>
                  <a:pt x="3909392" y="3882793"/>
                </a:cubicBezTo>
                <a:cubicBezTo>
                  <a:pt x="3899430" y="4179024"/>
                  <a:pt x="3864919" y="4546355"/>
                  <a:pt x="3909392" y="4810540"/>
                </a:cubicBezTo>
                <a:cubicBezTo>
                  <a:pt x="3698942" y="4840799"/>
                  <a:pt x="3400824" y="4821534"/>
                  <a:pt x="3257827" y="4810540"/>
                </a:cubicBezTo>
                <a:cubicBezTo>
                  <a:pt x="3114830" y="4799546"/>
                  <a:pt x="2954039" y="4832117"/>
                  <a:pt x="2684449" y="4810540"/>
                </a:cubicBezTo>
                <a:cubicBezTo>
                  <a:pt x="2414859" y="4788963"/>
                  <a:pt x="2306364" y="4778729"/>
                  <a:pt x="2032884" y="4810540"/>
                </a:cubicBezTo>
                <a:cubicBezTo>
                  <a:pt x="1759405" y="4842351"/>
                  <a:pt x="1508823" y="4794489"/>
                  <a:pt x="1303131" y="4810540"/>
                </a:cubicBezTo>
                <a:cubicBezTo>
                  <a:pt x="1097439" y="4826591"/>
                  <a:pt x="804380" y="4826381"/>
                  <a:pt x="651565" y="4810540"/>
                </a:cubicBezTo>
                <a:cubicBezTo>
                  <a:pt x="498750" y="4794699"/>
                  <a:pt x="267140" y="4827621"/>
                  <a:pt x="0" y="4810540"/>
                </a:cubicBezTo>
                <a:cubicBezTo>
                  <a:pt x="14990" y="4668446"/>
                  <a:pt x="-18491" y="4353661"/>
                  <a:pt x="0" y="4219531"/>
                </a:cubicBezTo>
                <a:cubicBezTo>
                  <a:pt x="18491" y="4085401"/>
                  <a:pt x="-30873" y="3819383"/>
                  <a:pt x="0" y="3580416"/>
                </a:cubicBezTo>
                <a:cubicBezTo>
                  <a:pt x="30873" y="3341450"/>
                  <a:pt x="38263" y="3154076"/>
                  <a:pt x="0" y="2796985"/>
                </a:cubicBezTo>
                <a:cubicBezTo>
                  <a:pt x="-38263" y="2439894"/>
                  <a:pt x="-2003" y="2394476"/>
                  <a:pt x="0" y="2109765"/>
                </a:cubicBezTo>
                <a:cubicBezTo>
                  <a:pt x="2003" y="1825054"/>
                  <a:pt x="-21587" y="1737602"/>
                  <a:pt x="0" y="1470651"/>
                </a:cubicBezTo>
                <a:cubicBezTo>
                  <a:pt x="21587" y="1203700"/>
                  <a:pt x="22940" y="1143135"/>
                  <a:pt x="0" y="927747"/>
                </a:cubicBezTo>
                <a:cubicBezTo>
                  <a:pt x="-22940" y="712359"/>
                  <a:pt x="-4836" y="348174"/>
                  <a:pt x="0" y="0"/>
                </a:cubicBezTo>
                <a:close/>
              </a:path>
            </a:pathLst>
          </a:custGeom>
          <a:noFill/>
          <a:ln w="25400">
            <a:solidFill>
              <a:srgbClr val="081F5C"/>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5257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A picture containing shape&#10;&#10;Description automatically generated">
            <a:extLst>
              <a:ext uri="{FF2B5EF4-FFF2-40B4-BE49-F238E27FC236}">
                <a16:creationId xmlns:a16="http://schemas.microsoft.com/office/drawing/2014/main" id="{A4D0FFC5-00ED-E7EE-FF56-287F6954F797}"/>
              </a:ext>
            </a:extLst>
          </p:cNvPr>
          <p:cNvPicPr>
            <a:picLocks noChangeAspect="1"/>
          </p:cNvPicPr>
          <p:nvPr/>
        </p:nvPicPr>
        <p:blipFill>
          <a:blip r:embed="rId3"/>
          <a:stretch>
            <a:fillRect/>
          </a:stretch>
        </p:blipFill>
        <p:spPr>
          <a:xfrm>
            <a:off x="-12183" y="182981"/>
            <a:ext cx="12216366" cy="6844349"/>
          </a:xfrm>
          <a:prstGeom prst="rect">
            <a:avLst/>
          </a:prstGeom>
        </p:spPr>
      </p:pic>
      <p:pic>
        <p:nvPicPr>
          <p:cNvPr id="35" name="Picture 8" descr="A picture containing text, lamp&#10;&#10;Description automatically generated">
            <a:extLst>
              <a:ext uri="{FF2B5EF4-FFF2-40B4-BE49-F238E27FC236}">
                <a16:creationId xmlns:a16="http://schemas.microsoft.com/office/drawing/2014/main" id="{0235B07D-4CAB-E362-72C1-1D60C179AF1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482372">
            <a:off x="10951826" y="6206807"/>
            <a:ext cx="675209" cy="423074"/>
          </a:xfrm>
          <a:prstGeom prst="rect">
            <a:avLst/>
          </a:prstGeom>
        </p:spPr>
      </p:pic>
      <p:pic>
        <p:nvPicPr>
          <p:cNvPr id="36" name="Picture 13" descr="A picture containing text, light&#10;&#10;Description automatically generated">
            <a:extLst>
              <a:ext uri="{FF2B5EF4-FFF2-40B4-BE49-F238E27FC236}">
                <a16:creationId xmlns:a16="http://schemas.microsoft.com/office/drawing/2014/main" id="{D05FC080-0A04-2570-4A0A-80AE2731D9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754336" flipH="1">
            <a:off x="1782985" y="5789246"/>
            <a:ext cx="338046" cy="321556"/>
          </a:xfrm>
          <a:prstGeom prst="rect">
            <a:avLst/>
          </a:prstGeom>
        </p:spPr>
      </p:pic>
      <p:pic>
        <p:nvPicPr>
          <p:cNvPr id="37" name="Picture 14" descr="A picture containing text, light, dark, sign&#10;&#10;Description automatically generated">
            <a:extLst>
              <a:ext uri="{FF2B5EF4-FFF2-40B4-BE49-F238E27FC236}">
                <a16:creationId xmlns:a16="http://schemas.microsoft.com/office/drawing/2014/main" id="{651231BF-2ACF-9501-990E-D4291622D0B8}"/>
              </a:ext>
            </a:extLst>
          </p:cNvPr>
          <p:cNvPicPr>
            <a:picLocks noChangeAspect="1"/>
          </p:cNvPicPr>
          <p:nvPr/>
        </p:nvPicPr>
        <p:blipFill>
          <a:blip r:embed="rId6"/>
          <a:stretch>
            <a:fillRect/>
          </a:stretch>
        </p:blipFill>
        <p:spPr>
          <a:xfrm rot="21280640">
            <a:off x="795702" y="5455828"/>
            <a:ext cx="949836" cy="732731"/>
          </a:xfrm>
          <a:prstGeom prst="rect">
            <a:avLst/>
          </a:prstGeom>
        </p:spPr>
      </p:pic>
      <p:pic>
        <p:nvPicPr>
          <p:cNvPr id="38" name="Picture 15" descr="A picture containing dark, night sky&#10;&#10;Description automatically generated">
            <a:extLst>
              <a:ext uri="{FF2B5EF4-FFF2-40B4-BE49-F238E27FC236}">
                <a16:creationId xmlns:a16="http://schemas.microsoft.com/office/drawing/2014/main" id="{10D869A3-A7F9-C9BD-7E9D-C21FABF50C7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841305" y="5639121"/>
            <a:ext cx="129389" cy="1082555"/>
          </a:xfrm>
          <a:prstGeom prst="rect">
            <a:avLst/>
          </a:prstGeom>
        </p:spPr>
      </p:pic>
      <p:sp>
        <p:nvSpPr>
          <p:cNvPr id="18" name="TextBox 17">
            <a:extLst>
              <a:ext uri="{FF2B5EF4-FFF2-40B4-BE49-F238E27FC236}">
                <a16:creationId xmlns:a16="http://schemas.microsoft.com/office/drawing/2014/main" id="{956FDE31-F86F-F321-F63D-571A50463A07}"/>
              </a:ext>
            </a:extLst>
          </p:cNvPr>
          <p:cNvSpPr txBox="1"/>
          <p:nvPr/>
        </p:nvSpPr>
        <p:spPr>
          <a:xfrm>
            <a:off x="6435959" y="746842"/>
            <a:ext cx="5405346" cy="4462760"/>
          </a:xfrm>
          <a:prstGeom prst="rect">
            <a:avLst/>
          </a:prstGeom>
          <a:noFill/>
        </p:spPr>
        <p:txBody>
          <a:bodyPr wrap="square" lIns="91440" tIns="45720" rIns="91440" bIns="45720" anchor="t">
            <a:spAutoFit/>
          </a:bodyPr>
          <a:lstStyle/>
          <a:p>
            <a:r>
              <a:rPr lang="pt-BR" sz="2400" b="1" dirty="0">
                <a:solidFill>
                  <a:srgbClr val="081F5C"/>
                </a:solidFill>
                <a:latin typeface="Source Sans Pro"/>
                <a:ea typeface="Source Sans Pro"/>
              </a:rPr>
              <a:t>Ambientes amigos das pessoas idosas</a:t>
            </a:r>
            <a:r>
              <a:rPr lang="pt-BR" sz="2400" dirty="0">
                <a:solidFill>
                  <a:srgbClr val="081F5C"/>
                </a:solidFill>
                <a:latin typeface="Source Sans Pro"/>
                <a:ea typeface="Source Sans Pro"/>
              </a:rPr>
              <a:t> permitem que todas as pessoas</a:t>
            </a:r>
            <a:r>
              <a:rPr lang="pt-BR" sz="2400" dirty="0">
                <a:solidFill>
                  <a:srgbClr val="081F5C"/>
                </a:solidFill>
                <a:effectLst/>
                <a:latin typeface="Source Sans Pro"/>
                <a:ea typeface="Yu Mincho"/>
              </a:rPr>
              <a:t>:</a:t>
            </a:r>
            <a:endParaRPr lang="pt-BR" sz="2400" dirty="0">
              <a:latin typeface="Source Sans Pro"/>
              <a:ea typeface="Yu Mincho"/>
            </a:endParaRPr>
          </a:p>
          <a:p>
            <a:endParaRPr lang="pt-BR" sz="2400" dirty="0">
              <a:solidFill>
                <a:srgbClr val="081F5C"/>
              </a:solidFill>
              <a:latin typeface="Source Sans Pro" panose="020B0503030403020204" pitchFamily="34" charset="0"/>
              <a:ea typeface="Yu Mincho" panose="02020400000000000000" pitchFamily="18" charset="-128"/>
            </a:endParaRPr>
          </a:p>
          <a:p>
            <a:pPr marL="457200" indent="-457200">
              <a:spcAft>
                <a:spcPts val="600"/>
              </a:spcAft>
              <a:buFont typeface="Wingdings" pitchFamily="2" charset="2"/>
              <a:buChar char="ü"/>
            </a:pPr>
            <a:r>
              <a:rPr lang="pt-BR" sz="2400" dirty="0">
                <a:solidFill>
                  <a:srgbClr val="081F5C"/>
                </a:solidFill>
                <a:latin typeface="Source Sans Pro"/>
                <a:ea typeface="Yu Mincho"/>
              </a:rPr>
              <a:t>envelheçam bem em um lugar que seja certo para elas</a:t>
            </a:r>
            <a:endParaRPr lang="pt-BR" sz="2400" dirty="0">
              <a:solidFill>
                <a:srgbClr val="081F5C"/>
              </a:solidFill>
              <a:latin typeface="Source Sans Pro" panose="020B0503030403020204" pitchFamily="34" charset="0"/>
              <a:ea typeface="Yu Mincho"/>
            </a:endParaRPr>
          </a:p>
          <a:p>
            <a:pPr marL="457200" indent="-457200">
              <a:spcAft>
                <a:spcPts val="600"/>
              </a:spcAft>
              <a:buFont typeface="Wingdings" pitchFamily="2" charset="2"/>
              <a:buChar char="ü"/>
            </a:pPr>
            <a:r>
              <a:rPr lang="pt-BR" sz="2400" dirty="0">
                <a:solidFill>
                  <a:srgbClr val="081F5C"/>
                </a:solidFill>
                <a:latin typeface="Source Sans Pro"/>
                <a:ea typeface="Yu Mincho"/>
              </a:rPr>
              <a:t>continuem </a:t>
            </a:r>
            <a:r>
              <a:rPr lang="pt-BR" sz="2400" dirty="0">
                <a:solidFill>
                  <a:srgbClr val="081F5C"/>
                </a:solidFill>
                <a:effectLst/>
                <a:latin typeface="Source Sans Pro"/>
                <a:ea typeface="Yu Mincho"/>
              </a:rPr>
              <a:t>a</a:t>
            </a:r>
            <a:r>
              <a:rPr lang="pt-BR" sz="2400" dirty="0">
                <a:solidFill>
                  <a:srgbClr val="081F5C"/>
                </a:solidFill>
                <a:latin typeface="Source Sans Pro"/>
                <a:ea typeface="Yu Mincho"/>
              </a:rPr>
              <a:t> se</a:t>
            </a:r>
            <a:r>
              <a:rPr lang="pt-BR" sz="2400" dirty="0">
                <a:solidFill>
                  <a:srgbClr val="081F5C"/>
                </a:solidFill>
                <a:effectLst/>
                <a:latin typeface="Source Sans Pro"/>
                <a:ea typeface="Yu Mincho"/>
              </a:rPr>
              <a:t> </a:t>
            </a:r>
            <a:r>
              <a:rPr lang="pt-BR" sz="2400" dirty="0">
                <a:solidFill>
                  <a:srgbClr val="081F5C"/>
                </a:solidFill>
                <a:latin typeface="Source Sans Pro"/>
                <a:ea typeface="Yu Mincho"/>
              </a:rPr>
              <a:t>desenvolver pessoalmente </a:t>
            </a:r>
            <a:endParaRPr lang="pt-BR" sz="2400" dirty="0">
              <a:solidFill>
                <a:srgbClr val="081F5C"/>
              </a:solidFill>
              <a:latin typeface="Source Sans Pro" panose="020B0503030403020204" pitchFamily="34" charset="0"/>
              <a:ea typeface="Yu Mincho"/>
            </a:endParaRPr>
          </a:p>
          <a:p>
            <a:pPr marL="457200" indent="-457200">
              <a:spcAft>
                <a:spcPts val="600"/>
              </a:spcAft>
              <a:buFont typeface="Wingdings" pitchFamily="2" charset="2"/>
              <a:buChar char="ü"/>
            </a:pPr>
            <a:r>
              <a:rPr lang="pt-BR" sz="2400" dirty="0">
                <a:solidFill>
                  <a:srgbClr val="081F5C"/>
                </a:solidFill>
                <a:latin typeface="Source Sans Pro"/>
                <a:ea typeface="Yu Mincho"/>
              </a:rPr>
              <a:t>estejam incluídas </a:t>
            </a:r>
            <a:endParaRPr lang="pt-BR" sz="2400" dirty="0">
              <a:solidFill>
                <a:srgbClr val="081F5C"/>
              </a:solidFill>
              <a:latin typeface="Source Sans Pro" panose="020B0503030403020204" pitchFamily="34" charset="0"/>
              <a:ea typeface="Yu Mincho"/>
            </a:endParaRPr>
          </a:p>
          <a:p>
            <a:pPr marL="457200" indent="-457200">
              <a:spcAft>
                <a:spcPts val="600"/>
              </a:spcAft>
              <a:buFont typeface="Wingdings" pitchFamily="2" charset="2"/>
              <a:buChar char="ü"/>
            </a:pPr>
            <a:r>
              <a:rPr lang="pt-BR" sz="2400" dirty="0">
                <a:solidFill>
                  <a:srgbClr val="081F5C"/>
                </a:solidFill>
                <a:latin typeface="Source Sans Pro"/>
                <a:ea typeface="Yu Mincho"/>
              </a:rPr>
              <a:t>contribuam para suas comunidades </a:t>
            </a:r>
            <a:endParaRPr lang="pt-BR" sz="2400" dirty="0">
              <a:solidFill>
                <a:srgbClr val="081F5C"/>
              </a:solidFill>
              <a:latin typeface="Source Sans Pro" panose="020B0503030403020204" pitchFamily="34" charset="0"/>
              <a:ea typeface="Yu Mincho"/>
            </a:endParaRPr>
          </a:p>
          <a:p>
            <a:pPr marL="457200" indent="-457200">
              <a:spcAft>
                <a:spcPts val="600"/>
              </a:spcAft>
              <a:buFont typeface="Wingdings" pitchFamily="2" charset="2"/>
              <a:buChar char="ü"/>
            </a:pPr>
            <a:r>
              <a:rPr lang="pt-BR" sz="2400" dirty="0">
                <a:solidFill>
                  <a:srgbClr val="081F5C"/>
                </a:solidFill>
                <a:latin typeface="Source Sans Pro"/>
                <a:ea typeface="Yu Mincho"/>
              </a:rPr>
              <a:t>desfrutem de independência e boa saúde</a:t>
            </a:r>
            <a:endParaRPr lang="pt-BR" sz="2400" dirty="0">
              <a:solidFill>
                <a:srgbClr val="081F5C"/>
              </a:solidFill>
              <a:latin typeface="Source Sans Pro" panose="020B0503030403020204" pitchFamily="34" charset="0"/>
              <a:ea typeface="Yu Mincho"/>
            </a:endParaRPr>
          </a:p>
        </p:txBody>
      </p:sp>
      <p:pic>
        <p:nvPicPr>
          <p:cNvPr id="17" name="Image 16" descr="05.png">
            <a:extLst>
              <a:ext uri="{FF2B5EF4-FFF2-40B4-BE49-F238E27FC236}">
                <a16:creationId xmlns:a16="http://schemas.microsoft.com/office/drawing/2014/main" id="{FAAB8CD4-0E32-EDFD-095C-57150967937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1" b="5704"/>
          <a:stretch/>
        </p:blipFill>
        <p:spPr>
          <a:xfrm>
            <a:off x="176856" y="785506"/>
            <a:ext cx="6055404" cy="4168346"/>
          </a:xfrm>
          <a:prstGeom prst="rect">
            <a:avLst/>
          </a:prstGeom>
        </p:spPr>
      </p:pic>
      <p:sp>
        <p:nvSpPr>
          <p:cNvPr id="25" name="CasellaDiTesto 24">
            <a:extLst>
              <a:ext uri="{FF2B5EF4-FFF2-40B4-BE49-F238E27FC236}">
                <a16:creationId xmlns:a16="http://schemas.microsoft.com/office/drawing/2014/main" id="{A3EC5706-13E4-AA19-1534-CEAAEF34DA9B}"/>
              </a:ext>
            </a:extLst>
          </p:cNvPr>
          <p:cNvSpPr txBox="1"/>
          <p:nvPr/>
        </p:nvSpPr>
        <p:spPr>
          <a:xfrm>
            <a:off x="379326" y="1689130"/>
            <a:ext cx="1154660" cy="584775"/>
          </a:xfrm>
          <a:prstGeom prst="rect">
            <a:avLst/>
          </a:prstGeom>
          <a:solidFill>
            <a:schemeClr val="bg1"/>
          </a:solidFill>
        </p:spPr>
        <p:txBody>
          <a:bodyPr wrap="square" rtlCol="0">
            <a:spAutoFit/>
          </a:bodyPr>
          <a:lstStyle/>
          <a:p>
            <a:pPr algn="r"/>
            <a:r>
              <a:rPr lang="it-IT" sz="1600" dirty="0">
                <a:solidFill>
                  <a:srgbClr val="5C82A1"/>
                </a:solidFill>
                <a:latin typeface="Source Sans Pro" panose="020B0503030403020204" pitchFamily="34" charset="77"/>
              </a:rPr>
              <a:t>Manter a mobilidade</a:t>
            </a:r>
          </a:p>
        </p:txBody>
      </p:sp>
      <p:sp>
        <p:nvSpPr>
          <p:cNvPr id="28" name="CasellaDiTesto 27">
            <a:extLst>
              <a:ext uri="{FF2B5EF4-FFF2-40B4-BE49-F238E27FC236}">
                <a16:creationId xmlns:a16="http://schemas.microsoft.com/office/drawing/2014/main" id="{92CEB5E2-E8B0-A0DF-70F0-BAA1773D929F}"/>
              </a:ext>
            </a:extLst>
          </p:cNvPr>
          <p:cNvSpPr txBox="1"/>
          <p:nvPr/>
        </p:nvSpPr>
        <p:spPr>
          <a:xfrm>
            <a:off x="0" y="2240425"/>
            <a:ext cx="1533986" cy="830997"/>
          </a:xfrm>
          <a:prstGeom prst="rect">
            <a:avLst/>
          </a:prstGeom>
          <a:solidFill>
            <a:schemeClr val="bg1"/>
          </a:solidFill>
        </p:spPr>
        <p:txBody>
          <a:bodyPr wrap="square" rtlCol="0">
            <a:spAutoFit/>
          </a:bodyPr>
          <a:lstStyle/>
          <a:p>
            <a:pPr algn="r"/>
            <a:r>
              <a:rPr lang="it-IT" sz="1600" dirty="0">
                <a:solidFill>
                  <a:srgbClr val="FFC813"/>
                </a:solidFill>
                <a:latin typeface="Source Sans Pro" panose="020B0503030403020204" pitchFamily="34" charset="77"/>
              </a:rPr>
              <a:t>Aprender, crescer e tomar decisões</a:t>
            </a:r>
          </a:p>
        </p:txBody>
      </p:sp>
      <p:sp>
        <p:nvSpPr>
          <p:cNvPr id="29" name="CasellaDiTesto 28">
            <a:extLst>
              <a:ext uri="{FF2B5EF4-FFF2-40B4-BE49-F238E27FC236}">
                <a16:creationId xmlns:a16="http://schemas.microsoft.com/office/drawing/2014/main" id="{0A96D393-7A4B-3544-080D-23E52CB428AB}"/>
              </a:ext>
            </a:extLst>
          </p:cNvPr>
          <p:cNvSpPr txBox="1"/>
          <p:nvPr/>
        </p:nvSpPr>
        <p:spPr>
          <a:xfrm>
            <a:off x="70136" y="3310290"/>
            <a:ext cx="2048770" cy="584775"/>
          </a:xfrm>
          <a:prstGeom prst="rect">
            <a:avLst/>
          </a:prstGeom>
          <a:solidFill>
            <a:schemeClr val="bg1"/>
          </a:solidFill>
        </p:spPr>
        <p:txBody>
          <a:bodyPr wrap="square" rtlCol="0">
            <a:spAutoFit/>
          </a:bodyPr>
          <a:lstStyle/>
          <a:p>
            <a:pPr algn="r"/>
            <a:r>
              <a:rPr lang="it-IT" sz="1600" dirty="0" err="1">
                <a:solidFill>
                  <a:srgbClr val="0093D5"/>
                </a:solidFill>
                <a:latin typeface="Source Sans Pro" panose="020B0503030403020204" pitchFamily="34" charset="77"/>
              </a:rPr>
              <a:t>Atender</a:t>
            </a:r>
            <a:r>
              <a:rPr lang="it-IT" sz="1600" dirty="0">
                <a:solidFill>
                  <a:srgbClr val="0093D5"/>
                </a:solidFill>
                <a:latin typeface="Source Sans Pro" panose="020B0503030403020204" pitchFamily="34" charset="77"/>
              </a:rPr>
              <a:t> </a:t>
            </a:r>
            <a:r>
              <a:rPr lang="it-IT" sz="1600" dirty="0" err="1">
                <a:solidFill>
                  <a:srgbClr val="0093D5"/>
                </a:solidFill>
                <a:latin typeface="Source Sans Pro" panose="020B0503030403020204" pitchFamily="34" charset="77"/>
              </a:rPr>
              <a:t>às</a:t>
            </a:r>
            <a:r>
              <a:rPr lang="it-IT" sz="1600" dirty="0">
                <a:solidFill>
                  <a:srgbClr val="0093D5"/>
                </a:solidFill>
                <a:latin typeface="Source Sans Pro" panose="020B0503030403020204" pitchFamily="34" charset="77"/>
              </a:rPr>
              <a:t> </a:t>
            </a:r>
            <a:r>
              <a:rPr lang="it-IT" sz="1600" dirty="0" err="1">
                <a:solidFill>
                  <a:srgbClr val="0093D5"/>
                </a:solidFill>
                <a:latin typeface="Source Sans Pro" panose="020B0503030403020204" pitchFamily="34" charset="77"/>
              </a:rPr>
              <a:t>necessidades</a:t>
            </a:r>
            <a:r>
              <a:rPr lang="it-IT" sz="1600" dirty="0">
                <a:solidFill>
                  <a:srgbClr val="0093D5"/>
                </a:solidFill>
                <a:latin typeface="Source Sans Pro" panose="020B0503030403020204" pitchFamily="34" charset="77"/>
              </a:rPr>
              <a:t> </a:t>
            </a:r>
            <a:r>
              <a:rPr lang="it-IT" sz="1600" dirty="0" err="1">
                <a:solidFill>
                  <a:srgbClr val="0093D5"/>
                </a:solidFill>
                <a:latin typeface="Source Sans Pro" panose="020B0503030403020204" pitchFamily="34" charset="77"/>
              </a:rPr>
              <a:t>básicas</a:t>
            </a:r>
            <a:endParaRPr lang="it-IT" sz="1600" dirty="0">
              <a:solidFill>
                <a:srgbClr val="0093D5"/>
              </a:solidFill>
              <a:latin typeface="Source Sans Pro" panose="020B0503030403020204" pitchFamily="34" charset="77"/>
            </a:endParaRPr>
          </a:p>
        </p:txBody>
      </p:sp>
      <p:pic>
        <p:nvPicPr>
          <p:cNvPr id="39" name="Picture 7">
            <a:extLst>
              <a:ext uri="{FF2B5EF4-FFF2-40B4-BE49-F238E27FC236}">
                <a16:creationId xmlns:a16="http://schemas.microsoft.com/office/drawing/2014/main" id="{9C13E885-62E4-F294-3458-C6A47B399C8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3701" y="4525119"/>
            <a:ext cx="765387" cy="1783497"/>
          </a:xfrm>
          <a:prstGeom prst="rect">
            <a:avLst/>
          </a:prstGeom>
        </p:spPr>
      </p:pic>
      <p:sp>
        <p:nvSpPr>
          <p:cNvPr id="40" name="CasellaDiTesto 39">
            <a:extLst>
              <a:ext uri="{FF2B5EF4-FFF2-40B4-BE49-F238E27FC236}">
                <a16:creationId xmlns:a16="http://schemas.microsoft.com/office/drawing/2014/main" id="{94CF505D-2FED-522A-A1EE-E5A45FE9E946}"/>
              </a:ext>
            </a:extLst>
          </p:cNvPr>
          <p:cNvSpPr txBox="1"/>
          <p:nvPr/>
        </p:nvSpPr>
        <p:spPr>
          <a:xfrm>
            <a:off x="4764268" y="1576112"/>
            <a:ext cx="1642172" cy="830997"/>
          </a:xfrm>
          <a:prstGeom prst="rect">
            <a:avLst/>
          </a:prstGeom>
          <a:solidFill>
            <a:schemeClr val="bg1"/>
          </a:solidFill>
        </p:spPr>
        <p:txBody>
          <a:bodyPr wrap="square" rtlCol="0">
            <a:spAutoFit/>
          </a:bodyPr>
          <a:lstStyle/>
          <a:p>
            <a:r>
              <a:rPr lang="it-IT" sz="1600" dirty="0">
                <a:solidFill>
                  <a:srgbClr val="F5887C"/>
                </a:solidFill>
                <a:latin typeface="Source Sans Pro" panose="020B0503030403020204" pitchFamily="34" charset="77"/>
              </a:rPr>
              <a:t>Construir e manter relações</a:t>
            </a:r>
          </a:p>
          <a:p>
            <a:endParaRPr lang="it-IT" sz="1600" dirty="0" err="1">
              <a:solidFill>
                <a:srgbClr val="F5887C"/>
              </a:solidFill>
              <a:latin typeface="Source Sans Pro" panose="020B0503030403020204" pitchFamily="34" charset="77"/>
            </a:endParaRPr>
          </a:p>
        </p:txBody>
      </p:sp>
      <p:sp>
        <p:nvSpPr>
          <p:cNvPr id="41" name="CasellaDiTesto 40">
            <a:extLst>
              <a:ext uri="{FF2B5EF4-FFF2-40B4-BE49-F238E27FC236}">
                <a16:creationId xmlns:a16="http://schemas.microsoft.com/office/drawing/2014/main" id="{515F6681-5294-0436-C1C8-6BBCC3BBBBAC}"/>
              </a:ext>
            </a:extLst>
          </p:cNvPr>
          <p:cNvSpPr txBox="1"/>
          <p:nvPr/>
        </p:nvSpPr>
        <p:spPr>
          <a:xfrm>
            <a:off x="4682358" y="2611045"/>
            <a:ext cx="1154660" cy="338554"/>
          </a:xfrm>
          <a:prstGeom prst="rect">
            <a:avLst/>
          </a:prstGeom>
          <a:solidFill>
            <a:schemeClr val="bg1"/>
          </a:solidFill>
        </p:spPr>
        <p:txBody>
          <a:bodyPr wrap="square" rtlCol="0">
            <a:spAutoFit/>
          </a:bodyPr>
          <a:lstStyle/>
          <a:p>
            <a:r>
              <a:rPr lang="it-IT" sz="1600" dirty="0">
                <a:solidFill>
                  <a:srgbClr val="892C2F"/>
                </a:solidFill>
                <a:latin typeface="Source Sans Pro" panose="020B0503030403020204" pitchFamily="34" charset="77"/>
              </a:rPr>
              <a:t>Contribuir</a:t>
            </a:r>
          </a:p>
        </p:txBody>
      </p:sp>
    </p:spTree>
    <p:extLst>
      <p:ext uri="{BB962C8B-B14F-4D97-AF65-F5344CB8AC3E}">
        <p14:creationId xmlns:p14="http://schemas.microsoft.com/office/powerpoint/2010/main" val="2716871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E542DD34-C73B-3D1D-DC99-92E6A5E34C3B}"/>
              </a:ext>
            </a:extLst>
          </p:cNvPr>
          <p:cNvPicPr>
            <a:picLocks noChangeAspect="1"/>
          </p:cNvPicPr>
          <p:nvPr/>
        </p:nvPicPr>
        <p:blipFill>
          <a:blip r:embed="rId2"/>
          <a:stretch>
            <a:fillRect/>
          </a:stretch>
        </p:blipFill>
        <p:spPr>
          <a:xfrm>
            <a:off x="-10886" y="182982"/>
            <a:ext cx="12216366" cy="6844349"/>
          </a:xfrm>
          <a:prstGeom prst="rect">
            <a:avLst/>
          </a:prstGeom>
        </p:spPr>
      </p:pic>
      <p:pic>
        <p:nvPicPr>
          <p:cNvPr id="4" name="Picture 3">
            <a:extLst>
              <a:ext uri="{FF2B5EF4-FFF2-40B4-BE49-F238E27FC236}">
                <a16:creationId xmlns:a16="http://schemas.microsoft.com/office/drawing/2014/main" id="{C859CB6A-D40A-7CD2-1BF1-0475E9A8442A}"/>
              </a:ext>
            </a:extLst>
          </p:cNvPr>
          <p:cNvPicPr>
            <a:picLocks noChangeAspect="1"/>
          </p:cNvPicPr>
          <p:nvPr/>
        </p:nvPicPr>
        <p:blipFill>
          <a:blip r:embed="rId3"/>
          <a:stretch>
            <a:fillRect/>
          </a:stretch>
        </p:blipFill>
        <p:spPr>
          <a:xfrm>
            <a:off x="10987512" y="4201885"/>
            <a:ext cx="1731537" cy="2457041"/>
          </a:xfrm>
          <a:prstGeom prst="rect">
            <a:avLst/>
          </a:prstGeom>
        </p:spPr>
      </p:pic>
      <p:pic>
        <p:nvPicPr>
          <p:cNvPr id="9" name="Picture 8" descr="A picture containing text, lamp&#10;&#10;Description automatically generated">
            <a:extLst>
              <a:ext uri="{FF2B5EF4-FFF2-40B4-BE49-F238E27FC236}">
                <a16:creationId xmlns:a16="http://schemas.microsoft.com/office/drawing/2014/main" id="{2441E805-4E70-5ED3-4B61-5D8FAD525655}"/>
              </a:ext>
            </a:extLst>
          </p:cNvPr>
          <p:cNvPicPr>
            <a:picLocks noChangeAspect="1"/>
          </p:cNvPicPr>
          <p:nvPr/>
        </p:nvPicPr>
        <p:blipFill>
          <a:blip r:embed="rId4"/>
          <a:stretch>
            <a:fillRect/>
          </a:stretch>
        </p:blipFill>
        <p:spPr>
          <a:xfrm rot="482372">
            <a:off x="10211996" y="6118243"/>
            <a:ext cx="675209" cy="423074"/>
          </a:xfrm>
          <a:prstGeom prst="rect">
            <a:avLst/>
          </a:prstGeom>
        </p:spPr>
      </p:pic>
      <p:pic>
        <p:nvPicPr>
          <p:cNvPr id="14" name="Picture 13" descr="A picture containing text, light&#10;&#10;Description automatically generated">
            <a:extLst>
              <a:ext uri="{FF2B5EF4-FFF2-40B4-BE49-F238E27FC236}">
                <a16:creationId xmlns:a16="http://schemas.microsoft.com/office/drawing/2014/main" id="{F0C2B3A3-4A61-1664-03B0-CD8C9FC22DF8}"/>
              </a:ext>
            </a:extLst>
          </p:cNvPr>
          <p:cNvPicPr>
            <a:picLocks noChangeAspect="1"/>
          </p:cNvPicPr>
          <p:nvPr/>
        </p:nvPicPr>
        <p:blipFill>
          <a:blip r:embed="rId5"/>
          <a:stretch>
            <a:fillRect/>
          </a:stretch>
        </p:blipFill>
        <p:spPr>
          <a:xfrm rot="754336" flipH="1">
            <a:off x="1782985" y="5789246"/>
            <a:ext cx="338046" cy="321556"/>
          </a:xfrm>
          <a:prstGeom prst="rect">
            <a:avLst/>
          </a:prstGeom>
        </p:spPr>
      </p:pic>
      <p:pic>
        <p:nvPicPr>
          <p:cNvPr id="15" name="Picture 14" descr="A picture containing text, light, dark, sign&#10;&#10;Description automatically generated">
            <a:extLst>
              <a:ext uri="{FF2B5EF4-FFF2-40B4-BE49-F238E27FC236}">
                <a16:creationId xmlns:a16="http://schemas.microsoft.com/office/drawing/2014/main" id="{8ABE8058-5E5C-B3E9-A5F8-E99396684226}"/>
              </a:ext>
            </a:extLst>
          </p:cNvPr>
          <p:cNvPicPr>
            <a:picLocks noChangeAspect="1"/>
          </p:cNvPicPr>
          <p:nvPr/>
        </p:nvPicPr>
        <p:blipFill>
          <a:blip r:embed="rId6"/>
          <a:stretch>
            <a:fillRect/>
          </a:stretch>
        </p:blipFill>
        <p:spPr>
          <a:xfrm rot="21280640">
            <a:off x="795702" y="5455828"/>
            <a:ext cx="949836" cy="732731"/>
          </a:xfrm>
          <a:prstGeom prst="rect">
            <a:avLst/>
          </a:prstGeom>
        </p:spPr>
      </p:pic>
      <p:pic>
        <p:nvPicPr>
          <p:cNvPr id="16" name="Picture 15" descr="A picture containing dark, night sky&#10;&#10;Description automatically generated">
            <a:extLst>
              <a:ext uri="{FF2B5EF4-FFF2-40B4-BE49-F238E27FC236}">
                <a16:creationId xmlns:a16="http://schemas.microsoft.com/office/drawing/2014/main" id="{3D0D245B-323F-8A4C-160E-087E12DE6FB9}"/>
              </a:ext>
            </a:extLst>
          </p:cNvPr>
          <p:cNvPicPr>
            <a:picLocks noChangeAspect="1"/>
          </p:cNvPicPr>
          <p:nvPr/>
        </p:nvPicPr>
        <p:blipFill>
          <a:blip r:embed="rId7"/>
          <a:stretch>
            <a:fillRect/>
          </a:stretch>
        </p:blipFill>
        <p:spPr>
          <a:xfrm>
            <a:off x="11101475" y="5550557"/>
            <a:ext cx="129389" cy="1082555"/>
          </a:xfrm>
          <a:prstGeom prst="rect">
            <a:avLst/>
          </a:prstGeom>
        </p:spPr>
      </p:pic>
      <p:sp>
        <p:nvSpPr>
          <p:cNvPr id="18" name="TextBox 17">
            <a:extLst>
              <a:ext uri="{FF2B5EF4-FFF2-40B4-BE49-F238E27FC236}">
                <a16:creationId xmlns:a16="http://schemas.microsoft.com/office/drawing/2014/main" id="{956FDE31-F86F-F321-F63D-571A50463A07}"/>
              </a:ext>
            </a:extLst>
          </p:cNvPr>
          <p:cNvSpPr txBox="1"/>
          <p:nvPr/>
        </p:nvSpPr>
        <p:spPr>
          <a:xfrm>
            <a:off x="763764" y="761752"/>
            <a:ext cx="5555165" cy="3785652"/>
          </a:xfrm>
          <a:prstGeom prst="rect">
            <a:avLst/>
          </a:prstGeom>
          <a:noFill/>
        </p:spPr>
        <p:txBody>
          <a:bodyPr wrap="square" lIns="91440" tIns="45720" rIns="91440" bIns="45720" anchor="t">
            <a:spAutoFit/>
          </a:bodyPr>
          <a:lstStyle/>
          <a:p>
            <a:r>
              <a:rPr lang="pt-BR" sz="2400" b="1" kern="100" dirty="0">
                <a:solidFill>
                  <a:srgbClr val="081F5C"/>
                </a:solidFill>
                <a:latin typeface="Source Sans Pro"/>
                <a:ea typeface="Source Sans Pro"/>
                <a:cs typeface="Times New Roman"/>
              </a:rPr>
              <a:t>Os ambientes amigos das pessoas idosas </a:t>
            </a:r>
            <a:r>
              <a:rPr lang="pt-BR" sz="2400" b="1" kern="100" dirty="0">
                <a:solidFill>
                  <a:srgbClr val="081F5C"/>
                </a:solidFill>
                <a:latin typeface="Source Sans Pro"/>
                <a:ea typeface="Yu Mincho"/>
                <a:cs typeface="Times New Roman"/>
              </a:rPr>
              <a:t>beneficiam</a:t>
            </a:r>
            <a:r>
              <a:rPr lang="pt-BR" sz="2400" kern="100" dirty="0">
                <a:solidFill>
                  <a:srgbClr val="202124"/>
                </a:solidFill>
                <a:latin typeface="Consolas"/>
                <a:ea typeface="Yu Mincho"/>
                <a:cs typeface="Times New Roman"/>
              </a:rPr>
              <a:t> </a:t>
            </a:r>
            <a:r>
              <a:rPr lang="pt-BR" sz="2400" b="1" kern="100" dirty="0">
                <a:solidFill>
                  <a:srgbClr val="081F5C"/>
                </a:solidFill>
                <a:latin typeface="Source Sans Pro"/>
                <a:ea typeface="Yu Mincho"/>
                <a:cs typeface="Times New Roman"/>
              </a:rPr>
              <a:t>todos os membros da comunidade, </a:t>
            </a:r>
            <a:r>
              <a:rPr lang="pt-BR" sz="2400" kern="100" dirty="0">
                <a:solidFill>
                  <a:srgbClr val="081F5C"/>
                </a:solidFill>
                <a:latin typeface="Source Sans Pro"/>
                <a:ea typeface="Yu Mincho"/>
                <a:cs typeface="Times New Roman"/>
              </a:rPr>
              <a:t>eliminando barreiras físicas e sociais e promovendo a inclusão.​
Eles não beneficiam apenas as pessoas idosas. Também melhoram a acessibilidade, abordam as desigualdades de gênero e ajudam a construir a resiliência das comunidades em resposta a emergências.​</a:t>
            </a:r>
            <a:endParaRPr lang="pt-BR" sz="2400" dirty="0">
              <a:solidFill>
                <a:srgbClr val="081F5C"/>
              </a:solidFill>
              <a:latin typeface="Source Sans Pro" panose="020B0503030403020204" pitchFamily="34" charset="0"/>
              <a:ea typeface="Source Sans Pro"/>
              <a:cs typeface="Times New Roman"/>
            </a:endParaRPr>
          </a:p>
        </p:txBody>
      </p:sp>
      <p:pic>
        <p:nvPicPr>
          <p:cNvPr id="7" name="Picture 6" descr="A person sitting on a bus&#10;&#10;Description automatically generated with medium confidence">
            <a:extLst>
              <a:ext uri="{FF2B5EF4-FFF2-40B4-BE49-F238E27FC236}">
                <a16:creationId xmlns:a16="http://schemas.microsoft.com/office/drawing/2014/main" id="{191DFCF7-CBA6-EBBE-22E2-B7BEBC2B120D}"/>
              </a:ext>
            </a:extLst>
          </p:cNvPr>
          <p:cNvPicPr>
            <a:picLocks noChangeAspect="1"/>
          </p:cNvPicPr>
          <p:nvPr/>
        </p:nvPicPr>
        <p:blipFill rotWithShape="1">
          <a:blip r:embed="rId8"/>
          <a:srcRect l="48062" t="30386" r="13336" b="10428"/>
          <a:stretch/>
        </p:blipFill>
        <p:spPr>
          <a:xfrm>
            <a:off x="6923273" y="886587"/>
            <a:ext cx="4307591" cy="4401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7">
            <a:extLst>
              <a:ext uri="{FF2B5EF4-FFF2-40B4-BE49-F238E27FC236}">
                <a16:creationId xmlns:a16="http://schemas.microsoft.com/office/drawing/2014/main" id="{9813B753-FC59-9CDA-4DC8-8A00997120E9}"/>
              </a:ext>
            </a:extLst>
          </p:cNvPr>
          <p:cNvPicPr>
            <a:picLocks noChangeAspect="1"/>
          </p:cNvPicPr>
          <p:nvPr/>
        </p:nvPicPr>
        <p:blipFill>
          <a:blip r:embed="rId9"/>
          <a:stretch>
            <a:fillRect/>
          </a:stretch>
        </p:blipFill>
        <p:spPr>
          <a:xfrm>
            <a:off x="93701" y="4525119"/>
            <a:ext cx="765387" cy="1783497"/>
          </a:xfrm>
          <a:prstGeom prst="rect">
            <a:avLst/>
          </a:prstGeom>
        </p:spPr>
      </p:pic>
    </p:spTree>
    <p:extLst>
      <p:ext uri="{BB962C8B-B14F-4D97-AF65-F5344CB8AC3E}">
        <p14:creationId xmlns:p14="http://schemas.microsoft.com/office/powerpoint/2010/main" val="383028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E542DD34-C73B-3D1D-DC99-92E6A5E34C3B}"/>
              </a:ext>
            </a:extLst>
          </p:cNvPr>
          <p:cNvPicPr>
            <a:picLocks noChangeAspect="1"/>
          </p:cNvPicPr>
          <p:nvPr/>
        </p:nvPicPr>
        <p:blipFill>
          <a:blip r:embed="rId2"/>
          <a:stretch>
            <a:fillRect/>
          </a:stretch>
        </p:blipFill>
        <p:spPr>
          <a:xfrm>
            <a:off x="-10886" y="182982"/>
            <a:ext cx="12216366" cy="6844349"/>
          </a:xfrm>
          <a:prstGeom prst="rect">
            <a:avLst/>
          </a:prstGeom>
        </p:spPr>
      </p:pic>
      <p:pic>
        <p:nvPicPr>
          <p:cNvPr id="4" name="Picture 3">
            <a:extLst>
              <a:ext uri="{FF2B5EF4-FFF2-40B4-BE49-F238E27FC236}">
                <a16:creationId xmlns:a16="http://schemas.microsoft.com/office/drawing/2014/main" id="{C859CB6A-D40A-7CD2-1BF1-0475E9A8442A}"/>
              </a:ext>
            </a:extLst>
          </p:cNvPr>
          <p:cNvPicPr>
            <a:picLocks noChangeAspect="1"/>
          </p:cNvPicPr>
          <p:nvPr/>
        </p:nvPicPr>
        <p:blipFill>
          <a:blip r:embed="rId3"/>
          <a:stretch>
            <a:fillRect/>
          </a:stretch>
        </p:blipFill>
        <p:spPr>
          <a:xfrm>
            <a:off x="10987512" y="4201885"/>
            <a:ext cx="1731537" cy="2457041"/>
          </a:xfrm>
          <a:prstGeom prst="rect">
            <a:avLst/>
          </a:prstGeom>
        </p:spPr>
      </p:pic>
      <p:pic>
        <p:nvPicPr>
          <p:cNvPr id="8" name="Picture 7">
            <a:extLst>
              <a:ext uri="{FF2B5EF4-FFF2-40B4-BE49-F238E27FC236}">
                <a16:creationId xmlns:a16="http://schemas.microsoft.com/office/drawing/2014/main" id="{27C4AF33-33CB-E789-C050-3C7F7C1358DC}"/>
              </a:ext>
            </a:extLst>
          </p:cNvPr>
          <p:cNvPicPr>
            <a:picLocks noChangeAspect="1"/>
          </p:cNvPicPr>
          <p:nvPr/>
        </p:nvPicPr>
        <p:blipFill>
          <a:blip r:embed="rId4"/>
          <a:stretch>
            <a:fillRect/>
          </a:stretch>
        </p:blipFill>
        <p:spPr>
          <a:xfrm>
            <a:off x="93701" y="4525119"/>
            <a:ext cx="765387" cy="1783497"/>
          </a:xfrm>
          <a:prstGeom prst="rect">
            <a:avLst/>
          </a:prstGeom>
        </p:spPr>
      </p:pic>
      <p:pic>
        <p:nvPicPr>
          <p:cNvPr id="9" name="Picture 8" descr="A picture containing text, lamp&#10;&#10;Description automatically generated">
            <a:extLst>
              <a:ext uri="{FF2B5EF4-FFF2-40B4-BE49-F238E27FC236}">
                <a16:creationId xmlns:a16="http://schemas.microsoft.com/office/drawing/2014/main" id="{2441E805-4E70-5ED3-4B61-5D8FAD525655}"/>
              </a:ext>
            </a:extLst>
          </p:cNvPr>
          <p:cNvPicPr>
            <a:picLocks noChangeAspect="1"/>
          </p:cNvPicPr>
          <p:nvPr/>
        </p:nvPicPr>
        <p:blipFill>
          <a:blip r:embed="rId5"/>
          <a:stretch>
            <a:fillRect/>
          </a:stretch>
        </p:blipFill>
        <p:spPr>
          <a:xfrm rot="482372">
            <a:off x="10211996" y="6118243"/>
            <a:ext cx="675209" cy="423074"/>
          </a:xfrm>
          <a:prstGeom prst="rect">
            <a:avLst/>
          </a:prstGeom>
        </p:spPr>
      </p:pic>
      <p:pic>
        <p:nvPicPr>
          <p:cNvPr id="14" name="Picture 13" descr="A picture containing text, light&#10;&#10;Description automatically generated">
            <a:extLst>
              <a:ext uri="{FF2B5EF4-FFF2-40B4-BE49-F238E27FC236}">
                <a16:creationId xmlns:a16="http://schemas.microsoft.com/office/drawing/2014/main" id="{F0C2B3A3-4A61-1664-03B0-CD8C9FC22DF8}"/>
              </a:ext>
            </a:extLst>
          </p:cNvPr>
          <p:cNvPicPr>
            <a:picLocks noChangeAspect="1"/>
          </p:cNvPicPr>
          <p:nvPr/>
        </p:nvPicPr>
        <p:blipFill>
          <a:blip r:embed="rId6"/>
          <a:stretch>
            <a:fillRect/>
          </a:stretch>
        </p:blipFill>
        <p:spPr>
          <a:xfrm rot="754336" flipH="1">
            <a:off x="1782985" y="5789246"/>
            <a:ext cx="338046" cy="321556"/>
          </a:xfrm>
          <a:prstGeom prst="rect">
            <a:avLst/>
          </a:prstGeom>
        </p:spPr>
      </p:pic>
      <p:pic>
        <p:nvPicPr>
          <p:cNvPr id="15" name="Picture 14" descr="A picture containing text, light, dark, sign&#10;&#10;Description automatically generated">
            <a:extLst>
              <a:ext uri="{FF2B5EF4-FFF2-40B4-BE49-F238E27FC236}">
                <a16:creationId xmlns:a16="http://schemas.microsoft.com/office/drawing/2014/main" id="{8ABE8058-5E5C-B3E9-A5F8-E99396684226}"/>
              </a:ext>
            </a:extLst>
          </p:cNvPr>
          <p:cNvPicPr>
            <a:picLocks noChangeAspect="1"/>
          </p:cNvPicPr>
          <p:nvPr/>
        </p:nvPicPr>
        <p:blipFill>
          <a:blip r:embed="rId7"/>
          <a:stretch>
            <a:fillRect/>
          </a:stretch>
        </p:blipFill>
        <p:spPr>
          <a:xfrm rot="21280640">
            <a:off x="795702" y="5455828"/>
            <a:ext cx="949836" cy="732731"/>
          </a:xfrm>
          <a:prstGeom prst="rect">
            <a:avLst/>
          </a:prstGeom>
        </p:spPr>
      </p:pic>
      <p:pic>
        <p:nvPicPr>
          <p:cNvPr id="16" name="Picture 15" descr="A picture containing dark, night sky&#10;&#10;Description automatically generated">
            <a:extLst>
              <a:ext uri="{FF2B5EF4-FFF2-40B4-BE49-F238E27FC236}">
                <a16:creationId xmlns:a16="http://schemas.microsoft.com/office/drawing/2014/main" id="{3D0D245B-323F-8A4C-160E-087E12DE6FB9}"/>
              </a:ext>
            </a:extLst>
          </p:cNvPr>
          <p:cNvPicPr>
            <a:picLocks noChangeAspect="1"/>
          </p:cNvPicPr>
          <p:nvPr/>
        </p:nvPicPr>
        <p:blipFill>
          <a:blip r:embed="rId8"/>
          <a:stretch>
            <a:fillRect/>
          </a:stretch>
        </p:blipFill>
        <p:spPr>
          <a:xfrm>
            <a:off x="11101475" y="5550557"/>
            <a:ext cx="129389" cy="1082555"/>
          </a:xfrm>
          <a:prstGeom prst="rect">
            <a:avLst/>
          </a:prstGeom>
        </p:spPr>
      </p:pic>
      <p:sp>
        <p:nvSpPr>
          <p:cNvPr id="18" name="TextBox 17">
            <a:extLst>
              <a:ext uri="{FF2B5EF4-FFF2-40B4-BE49-F238E27FC236}">
                <a16:creationId xmlns:a16="http://schemas.microsoft.com/office/drawing/2014/main" id="{956FDE31-F86F-F321-F63D-571A50463A07}"/>
              </a:ext>
            </a:extLst>
          </p:cNvPr>
          <p:cNvSpPr txBox="1"/>
          <p:nvPr/>
        </p:nvSpPr>
        <p:spPr>
          <a:xfrm>
            <a:off x="4753863" y="927441"/>
            <a:ext cx="6477001" cy="4093428"/>
          </a:xfrm>
          <a:prstGeom prst="rect">
            <a:avLst/>
          </a:prstGeom>
          <a:noFill/>
        </p:spPr>
        <p:txBody>
          <a:bodyPr wrap="square" lIns="91440" tIns="45720" rIns="91440" bIns="45720" anchor="t">
            <a:spAutoFit/>
          </a:bodyPr>
          <a:lstStyle/>
          <a:p>
            <a:r>
              <a:rPr lang="pt-BR" sz="2600" kern="100" dirty="0">
                <a:solidFill>
                  <a:srgbClr val="081F5C"/>
                </a:solidFill>
                <a:latin typeface="Source Sans Pro" panose="020B0503030403020204" pitchFamily="34" charset="77"/>
                <a:ea typeface="+mn-lt"/>
                <a:cs typeface="+mn-lt"/>
              </a:rPr>
              <a:t>A criação de ambientes amigos das  pessoas idosas é também uma das áreas de ação da </a:t>
            </a:r>
            <a:r>
              <a:rPr lang="pt-BR" sz="2600" b="1" kern="100" dirty="0">
                <a:solidFill>
                  <a:srgbClr val="081F5C"/>
                </a:solidFill>
                <a:latin typeface="Source Sans Pro" panose="020B0503030403020204" pitchFamily="34" charset="77"/>
                <a:ea typeface="+mn-lt"/>
                <a:cs typeface="+mn-lt"/>
              </a:rPr>
              <a:t>Década do Envelhecimento Saudável das Nações Unidas </a:t>
            </a:r>
            <a:r>
              <a:rPr lang="pt-BR" sz="2600" b="1" kern="100" dirty="0">
                <a:solidFill>
                  <a:srgbClr val="081F5C"/>
                </a:solidFill>
                <a:effectLst/>
                <a:latin typeface="Source Sans Pro" panose="020B0503030403020204" pitchFamily="34" charset="77"/>
                <a:ea typeface="+mn-lt"/>
                <a:cs typeface="+mn-lt"/>
              </a:rPr>
              <a:t>(2021–2030).</a:t>
            </a:r>
            <a:r>
              <a:rPr lang="pt-BR" sz="2600" b="1" kern="100" dirty="0">
                <a:solidFill>
                  <a:srgbClr val="081F5C"/>
                </a:solidFill>
                <a:latin typeface="Source Sans Pro" panose="020B0503030403020204" pitchFamily="34" charset="77"/>
                <a:ea typeface="+mn-lt"/>
                <a:cs typeface="+mn-lt"/>
              </a:rPr>
              <a:t> </a:t>
            </a:r>
            <a:endParaRPr lang="pt-BR" sz="2600" b="1" dirty="0">
              <a:latin typeface="Source Sans Pro" panose="020B0503030403020204" pitchFamily="34" charset="77"/>
              <a:ea typeface="Calibri"/>
              <a:cs typeface="Calibri"/>
            </a:endParaRPr>
          </a:p>
          <a:p>
            <a:endParaRPr lang="pt-BR" sz="2600" dirty="0">
              <a:latin typeface="Source Sans Pro" panose="020B0503030403020204" pitchFamily="34" charset="77"/>
              <a:ea typeface="Calibri" panose="020F0502020204030204"/>
              <a:cs typeface="Calibri" panose="020F0502020204030204"/>
            </a:endParaRPr>
          </a:p>
          <a:p>
            <a:r>
              <a:rPr lang="pt-BR" sz="2600" kern="100" dirty="0">
                <a:solidFill>
                  <a:srgbClr val="081F5C"/>
                </a:solidFill>
                <a:latin typeface="Source Sans Pro" panose="020B0503030403020204" pitchFamily="34" charset="77"/>
                <a:ea typeface="+mn-lt"/>
                <a:cs typeface="+mn-lt"/>
              </a:rPr>
              <a:t>A Década está alinhada com a Agenda </a:t>
            </a:r>
            <a:r>
              <a:rPr lang="pt-BR" sz="2600" kern="100" dirty="0">
                <a:solidFill>
                  <a:srgbClr val="081F5C"/>
                </a:solidFill>
                <a:effectLst/>
                <a:latin typeface="Source Sans Pro" panose="020B0503030403020204" pitchFamily="34" charset="77"/>
                <a:ea typeface="+mn-lt"/>
                <a:cs typeface="+mn-lt"/>
              </a:rPr>
              <a:t>2030</a:t>
            </a:r>
            <a:r>
              <a:rPr lang="pt-BR" sz="2600" kern="100" dirty="0">
                <a:solidFill>
                  <a:srgbClr val="081F5C"/>
                </a:solidFill>
                <a:latin typeface="Source Sans Pro" panose="020B0503030403020204" pitchFamily="34" charset="77"/>
                <a:ea typeface="+mn-lt"/>
                <a:cs typeface="+mn-lt"/>
              </a:rPr>
              <a:t> para o Desenvolvimento Sustentável e com o compromisso de todos os Estados-Membros de melhorar </a:t>
            </a:r>
            <a:r>
              <a:rPr lang="pt-BR" sz="2600" kern="100" dirty="0">
                <a:solidFill>
                  <a:srgbClr val="081F5C"/>
                </a:solidFill>
                <a:effectLst/>
                <a:latin typeface="Source Sans Pro" panose="020B0503030403020204" pitchFamily="34" charset="77"/>
                <a:ea typeface="+mn-lt"/>
                <a:cs typeface="+mn-lt"/>
              </a:rPr>
              <a:t>a </a:t>
            </a:r>
            <a:r>
              <a:rPr lang="pt-BR" sz="2600" kern="100" dirty="0">
                <a:solidFill>
                  <a:srgbClr val="081F5C"/>
                </a:solidFill>
                <a:latin typeface="Source Sans Pro" panose="020B0503030403020204" pitchFamily="34" charset="77"/>
                <a:ea typeface="+mn-lt"/>
                <a:cs typeface="+mn-lt"/>
              </a:rPr>
              <a:t>vida das gerações atuais e futuras de pessoas idosas</a:t>
            </a:r>
            <a:r>
              <a:rPr lang="pt-BR" sz="2600" kern="100" dirty="0">
                <a:solidFill>
                  <a:srgbClr val="081F5C"/>
                </a:solidFill>
                <a:effectLst/>
                <a:latin typeface="Source Sans Pro" panose="020B0503030403020204" pitchFamily="34" charset="77"/>
                <a:ea typeface="+mn-lt"/>
                <a:cs typeface="+mn-lt"/>
              </a:rPr>
              <a:t>.</a:t>
            </a:r>
            <a:endParaRPr lang="pt-BR" sz="2600" b="1" kern="100" dirty="0">
              <a:solidFill>
                <a:srgbClr val="081F5C"/>
              </a:solidFill>
              <a:effectLst/>
              <a:latin typeface="Source Sans Pro" panose="020B0503030403020204" pitchFamily="34" charset="77"/>
              <a:ea typeface="Yu Mincho" panose="02020400000000000000" pitchFamily="18" charset="-128"/>
              <a:cs typeface="Times New Roman" panose="02020603050405020304" pitchFamily="18" charset="0"/>
            </a:endParaRPr>
          </a:p>
        </p:txBody>
      </p:sp>
      <p:pic>
        <p:nvPicPr>
          <p:cNvPr id="6" name="Imagen 5" descr="ODS BRASIL">
            <a:extLst>
              <a:ext uri="{FF2B5EF4-FFF2-40B4-BE49-F238E27FC236}">
                <a16:creationId xmlns:a16="http://schemas.microsoft.com/office/drawing/2014/main" id="{A0CDF9B0-BC50-CF81-011D-4E8DF87641A4}"/>
              </a:ext>
            </a:extLst>
          </p:cNvPr>
          <p:cNvPicPr>
            <a:picLocks noChangeAspect="1"/>
          </p:cNvPicPr>
          <p:nvPr/>
        </p:nvPicPr>
        <p:blipFill>
          <a:blip r:embed="rId9"/>
          <a:stretch>
            <a:fillRect/>
          </a:stretch>
        </p:blipFill>
        <p:spPr>
          <a:xfrm>
            <a:off x="420110" y="3252392"/>
            <a:ext cx="3902757" cy="443071"/>
          </a:xfrm>
          <a:prstGeom prst="rect">
            <a:avLst/>
          </a:prstGeom>
        </p:spPr>
      </p:pic>
      <p:pic>
        <p:nvPicPr>
          <p:cNvPr id="12" name="Picture 11" descr="Purple text on a white background&#10;&#10;Description automatically generated">
            <a:extLst>
              <a:ext uri="{FF2B5EF4-FFF2-40B4-BE49-F238E27FC236}">
                <a16:creationId xmlns:a16="http://schemas.microsoft.com/office/drawing/2014/main" id="{5A0AA0B3-64CE-3491-379A-DC4A04D86E23}"/>
              </a:ext>
            </a:extLst>
          </p:cNvPr>
          <p:cNvPicPr>
            <a:picLocks noChangeAspect="1"/>
          </p:cNvPicPr>
          <p:nvPr/>
        </p:nvPicPr>
        <p:blipFill>
          <a:blip r:embed="rId10"/>
          <a:stretch>
            <a:fillRect/>
          </a:stretch>
        </p:blipFill>
        <p:spPr>
          <a:xfrm>
            <a:off x="394305" y="1491148"/>
            <a:ext cx="3819676" cy="1197621"/>
          </a:xfrm>
          <a:prstGeom prst="rect">
            <a:avLst/>
          </a:prstGeom>
        </p:spPr>
      </p:pic>
    </p:spTree>
    <p:extLst>
      <p:ext uri="{BB962C8B-B14F-4D97-AF65-F5344CB8AC3E}">
        <p14:creationId xmlns:p14="http://schemas.microsoft.com/office/powerpoint/2010/main" val="254089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941824BB-0294-4EC7-8AA2-6726DF4A71FA}"/>
              </a:ext>
            </a:extLst>
          </p:cNvPr>
          <p:cNvPicPr>
            <a:picLocks noChangeAspect="1"/>
          </p:cNvPicPr>
          <p:nvPr/>
        </p:nvPicPr>
        <p:blipFill>
          <a:blip r:embed="rId2"/>
          <a:stretch>
            <a:fillRect/>
          </a:stretch>
        </p:blipFill>
        <p:spPr>
          <a:xfrm>
            <a:off x="0" y="182981"/>
            <a:ext cx="12227880" cy="6850800"/>
          </a:xfrm>
          <a:prstGeom prst="rect">
            <a:avLst/>
          </a:prstGeom>
        </p:spPr>
      </p:pic>
      <p:pic>
        <p:nvPicPr>
          <p:cNvPr id="28" name="Picture 13" descr="Diagram&#10;&#10;Description automatically generated">
            <a:extLst>
              <a:ext uri="{FF2B5EF4-FFF2-40B4-BE49-F238E27FC236}">
                <a16:creationId xmlns:a16="http://schemas.microsoft.com/office/drawing/2014/main" id="{31BB2AEA-78B8-E10C-E97B-8A0C4DA960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18325" y="535468"/>
            <a:ext cx="6109528" cy="6139550"/>
          </a:xfrm>
          <a:prstGeom prst="rect">
            <a:avLst/>
          </a:prstGeom>
        </p:spPr>
      </p:pic>
      <p:pic>
        <p:nvPicPr>
          <p:cNvPr id="10" name="Picture 9" descr="A picture containing text, lamp&#10;&#10;Description automatically generated">
            <a:extLst>
              <a:ext uri="{FF2B5EF4-FFF2-40B4-BE49-F238E27FC236}">
                <a16:creationId xmlns:a16="http://schemas.microsoft.com/office/drawing/2014/main" id="{8B272EE6-8708-DAA9-5538-F020DAF19A2B}"/>
              </a:ext>
            </a:extLst>
          </p:cNvPr>
          <p:cNvPicPr>
            <a:picLocks noChangeAspect="1"/>
          </p:cNvPicPr>
          <p:nvPr/>
        </p:nvPicPr>
        <p:blipFill>
          <a:blip r:embed="rId4"/>
          <a:stretch>
            <a:fillRect/>
          </a:stretch>
        </p:blipFill>
        <p:spPr>
          <a:xfrm rot="482372">
            <a:off x="10953246" y="6185015"/>
            <a:ext cx="675209" cy="423074"/>
          </a:xfrm>
          <a:prstGeom prst="rect">
            <a:avLst/>
          </a:prstGeom>
        </p:spPr>
      </p:pic>
      <p:pic>
        <p:nvPicPr>
          <p:cNvPr id="11" name="Picture 10" descr="A picture containing text, light&#10;&#10;Description automatically generated">
            <a:extLst>
              <a:ext uri="{FF2B5EF4-FFF2-40B4-BE49-F238E27FC236}">
                <a16:creationId xmlns:a16="http://schemas.microsoft.com/office/drawing/2014/main" id="{B3E326F7-7D5B-EE13-4FA5-2008888AF0DC}"/>
              </a:ext>
            </a:extLst>
          </p:cNvPr>
          <p:cNvPicPr>
            <a:picLocks noChangeAspect="1"/>
          </p:cNvPicPr>
          <p:nvPr/>
        </p:nvPicPr>
        <p:blipFill>
          <a:blip r:embed="rId5"/>
          <a:stretch>
            <a:fillRect/>
          </a:stretch>
        </p:blipFill>
        <p:spPr>
          <a:xfrm rot="754336" flipH="1">
            <a:off x="1259556" y="5854859"/>
            <a:ext cx="338046" cy="321556"/>
          </a:xfrm>
          <a:prstGeom prst="rect">
            <a:avLst/>
          </a:prstGeom>
        </p:spPr>
      </p:pic>
      <p:pic>
        <p:nvPicPr>
          <p:cNvPr id="12" name="Picture 11" descr="A picture containing text, light, dark, sign&#10;&#10;Description automatically generated">
            <a:extLst>
              <a:ext uri="{FF2B5EF4-FFF2-40B4-BE49-F238E27FC236}">
                <a16:creationId xmlns:a16="http://schemas.microsoft.com/office/drawing/2014/main" id="{CB078B64-FBEB-CED8-4C4F-BC786F333092}"/>
              </a:ext>
            </a:extLst>
          </p:cNvPr>
          <p:cNvPicPr>
            <a:picLocks noChangeAspect="1"/>
          </p:cNvPicPr>
          <p:nvPr/>
        </p:nvPicPr>
        <p:blipFill>
          <a:blip r:embed="rId6"/>
          <a:stretch>
            <a:fillRect/>
          </a:stretch>
        </p:blipFill>
        <p:spPr>
          <a:xfrm rot="21023632">
            <a:off x="220833" y="5531251"/>
            <a:ext cx="949836" cy="732731"/>
          </a:xfrm>
          <a:prstGeom prst="rect">
            <a:avLst/>
          </a:prstGeom>
        </p:spPr>
      </p:pic>
      <p:pic>
        <p:nvPicPr>
          <p:cNvPr id="13" name="Picture 12" descr="A picture containing dark, night sky&#10;&#10;Description automatically generated">
            <a:extLst>
              <a:ext uri="{FF2B5EF4-FFF2-40B4-BE49-F238E27FC236}">
                <a16:creationId xmlns:a16="http://schemas.microsoft.com/office/drawing/2014/main" id="{BE3EB2D1-11EF-11AC-8CFB-4640F8D690D3}"/>
              </a:ext>
            </a:extLst>
          </p:cNvPr>
          <p:cNvPicPr>
            <a:picLocks noChangeAspect="1"/>
          </p:cNvPicPr>
          <p:nvPr/>
        </p:nvPicPr>
        <p:blipFill>
          <a:blip r:embed="rId7"/>
          <a:stretch>
            <a:fillRect/>
          </a:stretch>
        </p:blipFill>
        <p:spPr>
          <a:xfrm>
            <a:off x="11767537" y="5592463"/>
            <a:ext cx="129389" cy="1082555"/>
          </a:xfrm>
          <a:prstGeom prst="rect">
            <a:avLst/>
          </a:prstGeom>
        </p:spPr>
      </p:pic>
      <p:sp>
        <p:nvSpPr>
          <p:cNvPr id="8" name="TextBox 7">
            <a:extLst>
              <a:ext uri="{FF2B5EF4-FFF2-40B4-BE49-F238E27FC236}">
                <a16:creationId xmlns:a16="http://schemas.microsoft.com/office/drawing/2014/main" id="{D5C206D8-3ADB-B2E2-70C3-4FC3CD688402}"/>
              </a:ext>
            </a:extLst>
          </p:cNvPr>
          <p:cNvSpPr txBox="1"/>
          <p:nvPr/>
        </p:nvSpPr>
        <p:spPr>
          <a:xfrm>
            <a:off x="469844" y="742526"/>
            <a:ext cx="5648481" cy="4493538"/>
          </a:xfrm>
          <a:prstGeom prst="rect">
            <a:avLst/>
          </a:prstGeom>
          <a:noFill/>
        </p:spPr>
        <p:txBody>
          <a:bodyPr wrap="square" lIns="91440" tIns="45720" rIns="91440" bIns="45720" anchor="t">
            <a:spAutoFit/>
          </a:bodyPr>
          <a:lstStyle/>
          <a:p>
            <a:r>
              <a:rPr lang="pt-BR" sz="2600" b="1" kern="100" dirty="0">
                <a:solidFill>
                  <a:srgbClr val="081F5C"/>
                </a:solidFill>
                <a:latin typeface="Source Sans Pro"/>
                <a:ea typeface="Source Sans Pro"/>
                <a:cs typeface="Times New Roman"/>
              </a:rPr>
              <a:t>O desenvolvimento de cidades e comunidades amigas das pessoas idosas é uma forma comprovada de criar ambientes amigos das pessoas idosas</a:t>
            </a:r>
            <a:r>
              <a:rPr lang="pt-BR" sz="2600" b="1" kern="100" dirty="0">
                <a:solidFill>
                  <a:srgbClr val="081F5C"/>
                </a:solidFill>
                <a:effectLst/>
                <a:latin typeface="Source Sans Pro"/>
                <a:ea typeface="Source Sans Pro"/>
                <a:cs typeface="Times New Roman"/>
              </a:rPr>
              <a:t>.</a:t>
            </a:r>
            <a:endParaRPr lang="pt-BR" sz="2600" dirty="0">
              <a:latin typeface="Source Sans Pro"/>
              <a:ea typeface="Source Sans Pro"/>
              <a:cs typeface="Times New Roman"/>
            </a:endParaRPr>
          </a:p>
          <a:p>
            <a:endParaRPr lang="pt-BR" sz="2600" b="1" kern="100" dirty="0">
              <a:solidFill>
                <a:srgbClr val="081F5C"/>
              </a:solidFill>
              <a:effectLst/>
              <a:latin typeface="Source Sans Pro" panose="020B0503030403020204" pitchFamily="34" charset="0"/>
              <a:ea typeface="Yu Mincho" panose="02020400000000000000" pitchFamily="18" charset="-128"/>
              <a:cs typeface="Times New Roman" panose="02020603050405020304" pitchFamily="18" charset="0"/>
            </a:endParaRPr>
          </a:p>
          <a:p>
            <a:r>
              <a:rPr lang="pt-BR" sz="2600" kern="100" dirty="0">
                <a:solidFill>
                  <a:srgbClr val="081F5C"/>
                </a:solidFill>
                <a:latin typeface="Source Sans Pro"/>
                <a:ea typeface="Source Sans Pro"/>
                <a:cs typeface="Times New Roman"/>
              </a:rPr>
              <a:t>Cidades e comunidades amigas das pessoas idosas melhoram o acesso a serviços essenciais e permitem que as pessoas sejam e façam o que valorizam através de ações em </a:t>
            </a:r>
            <a:r>
              <a:rPr lang="pt-BR" sz="2600" b="1" kern="100" dirty="0">
                <a:solidFill>
                  <a:srgbClr val="081F5C"/>
                </a:solidFill>
                <a:latin typeface="Source Sans Pro"/>
                <a:ea typeface="Source Sans Pro"/>
                <a:cs typeface="Times New Roman"/>
              </a:rPr>
              <a:t>oito domínios</a:t>
            </a:r>
            <a:r>
              <a:rPr lang="pt-BR" sz="2600" b="1" kern="100" dirty="0">
                <a:solidFill>
                  <a:srgbClr val="081F5C"/>
                </a:solidFill>
                <a:effectLst/>
                <a:latin typeface="Source Sans Pro"/>
                <a:ea typeface="Source Sans Pro"/>
                <a:cs typeface="Times New Roman"/>
              </a:rPr>
              <a:t>:</a:t>
            </a:r>
            <a:endParaRPr lang="pt-BR" sz="2600" b="1" dirty="0">
              <a:latin typeface="Source Sans Pro"/>
              <a:ea typeface="Source Sans Pro"/>
              <a:cs typeface="Times New Roman"/>
            </a:endParaRPr>
          </a:p>
        </p:txBody>
      </p:sp>
      <p:sp>
        <p:nvSpPr>
          <p:cNvPr id="29" name="CasellaDiTesto 28">
            <a:extLst>
              <a:ext uri="{FF2B5EF4-FFF2-40B4-BE49-F238E27FC236}">
                <a16:creationId xmlns:a16="http://schemas.microsoft.com/office/drawing/2014/main" id="{3A3F501D-C6EB-E08E-D4F7-A75A7CBB378D}"/>
              </a:ext>
            </a:extLst>
          </p:cNvPr>
          <p:cNvSpPr txBox="1"/>
          <p:nvPr/>
        </p:nvSpPr>
        <p:spPr>
          <a:xfrm rot="4181963">
            <a:off x="7797559" y="1953669"/>
            <a:ext cx="1543112" cy="276999"/>
          </a:xfrm>
          <a:prstGeom prst="rect">
            <a:avLst/>
          </a:prstGeom>
          <a:solidFill>
            <a:srgbClr val="F5A81C"/>
          </a:solidFill>
        </p:spPr>
        <p:txBody>
          <a:bodyPr wrap="square" rtlCol="0">
            <a:spAutoFit/>
          </a:bodyPr>
          <a:lstStyle/>
          <a:p>
            <a:pPr algn="r"/>
            <a:r>
              <a:rPr lang="it-IT" sz="1200" b="1" dirty="0">
                <a:solidFill>
                  <a:srgbClr val="081F5C"/>
                </a:solidFill>
                <a:latin typeface="Source Sans Pro Semibold" panose="020B0503030403020204" pitchFamily="34" charset="77"/>
              </a:rPr>
              <a:t>TRANSPORTES</a:t>
            </a:r>
          </a:p>
        </p:txBody>
      </p:sp>
      <p:sp>
        <p:nvSpPr>
          <p:cNvPr id="3" name="CasellaDiTesto 2">
            <a:extLst>
              <a:ext uri="{FF2B5EF4-FFF2-40B4-BE49-F238E27FC236}">
                <a16:creationId xmlns:a16="http://schemas.microsoft.com/office/drawing/2014/main" id="{00437A2C-2F3E-8973-277D-F260AEED89BC}"/>
              </a:ext>
            </a:extLst>
          </p:cNvPr>
          <p:cNvSpPr txBox="1"/>
          <p:nvPr/>
        </p:nvSpPr>
        <p:spPr>
          <a:xfrm rot="17484023">
            <a:off x="8912965" y="1851602"/>
            <a:ext cx="1826538" cy="276999"/>
          </a:xfrm>
          <a:prstGeom prst="rect">
            <a:avLst/>
          </a:prstGeom>
          <a:solidFill>
            <a:srgbClr val="F5A81C"/>
          </a:solidFill>
        </p:spPr>
        <p:txBody>
          <a:bodyPr wrap="square" rtlCol="0">
            <a:spAutoFit/>
          </a:bodyPr>
          <a:lstStyle/>
          <a:p>
            <a:r>
              <a:rPr lang="it-IT" sz="1200" b="1" dirty="0">
                <a:solidFill>
                  <a:srgbClr val="081F5C"/>
                </a:solidFill>
                <a:latin typeface="Source Sans Pro Semibold" panose="020B0503030403020204" pitchFamily="34" charset="77"/>
              </a:rPr>
              <a:t>HABITAÇÃO</a:t>
            </a:r>
          </a:p>
        </p:txBody>
      </p:sp>
      <p:sp>
        <p:nvSpPr>
          <p:cNvPr id="4" name="CasellaDiTesto 3">
            <a:extLst>
              <a:ext uri="{FF2B5EF4-FFF2-40B4-BE49-F238E27FC236}">
                <a16:creationId xmlns:a16="http://schemas.microsoft.com/office/drawing/2014/main" id="{2315E1B7-E20B-22EF-2C99-2B369B6193B1}"/>
              </a:ext>
            </a:extLst>
          </p:cNvPr>
          <p:cNvSpPr txBox="1"/>
          <p:nvPr/>
        </p:nvSpPr>
        <p:spPr>
          <a:xfrm rot="20277807">
            <a:off x="9930196" y="2853718"/>
            <a:ext cx="1216227" cy="461665"/>
          </a:xfrm>
          <a:prstGeom prst="rect">
            <a:avLst/>
          </a:prstGeom>
          <a:solidFill>
            <a:srgbClr val="F5A81C"/>
          </a:solidFill>
        </p:spPr>
        <p:txBody>
          <a:bodyPr wrap="square" rtlCol="0">
            <a:spAutoFit/>
          </a:bodyPr>
          <a:lstStyle/>
          <a:p>
            <a:r>
              <a:rPr lang="it-IT" sz="1200" b="1" dirty="0">
                <a:solidFill>
                  <a:srgbClr val="081F5C"/>
                </a:solidFill>
                <a:latin typeface="Source Sans Pro Semibold" panose="020B0503030403020204" pitchFamily="34" charset="77"/>
              </a:rPr>
              <a:t>PARTICIPAÇÃO SOCIAL</a:t>
            </a:r>
          </a:p>
        </p:txBody>
      </p:sp>
      <p:sp>
        <p:nvSpPr>
          <p:cNvPr id="5" name="CasellaDiTesto 4">
            <a:extLst>
              <a:ext uri="{FF2B5EF4-FFF2-40B4-BE49-F238E27FC236}">
                <a16:creationId xmlns:a16="http://schemas.microsoft.com/office/drawing/2014/main" id="{5A0F4EEE-4240-F841-0B96-00E2082736FA}"/>
              </a:ext>
            </a:extLst>
          </p:cNvPr>
          <p:cNvSpPr txBox="1"/>
          <p:nvPr/>
        </p:nvSpPr>
        <p:spPr>
          <a:xfrm rot="1513386">
            <a:off x="9877605" y="3990268"/>
            <a:ext cx="1417231" cy="461665"/>
          </a:xfrm>
          <a:prstGeom prst="rect">
            <a:avLst/>
          </a:prstGeom>
          <a:solidFill>
            <a:srgbClr val="F5A81C"/>
          </a:solidFill>
        </p:spPr>
        <p:txBody>
          <a:bodyPr wrap="square" rtlCol="0">
            <a:spAutoFit/>
          </a:bodyPr>
          <a:lstStyle/>
          <a:p>
            <a:r>
              <a:rPr lang="it-IT" sz="1200" b="1" dirty="0">
                <a:solidFill>
                  <a:srgbClr val="081F5C"/>
                </a:solidFill>
                <a:latin typeface="Source Sans Pro Semibold" panose="020B0503030403020204" pitchFamily="34" charset="77"/>
              </a:rPr>
              <a:t>RESPEITO E INCLUSÃO SOCIAL</a:t>
            </a:r>
          </a:p>
        </p:txBody>
      </p:sp>
      <p:sp>
        <p:nvSpPr>
          <p:cNvPr id="6" name="CasellaDiTesto 5">
            <a:extLst>
              <a:ext uri="{FF2B5EF4-FFF2-40B4-BE49-F238E27FC236}">
                <a16:creationId xmlns:a16="http://schemas.microsoft.com/office/drawing/2014/main" id="{A1367DD6-76BC-BCD1-A06D-3C550E7B6427}"/>
              </a:ext>
            </a:extLst>
          </p:cNvPr>
          <p:cNvSpPr txBox="1"/>
          <p:nvPr/>
        </p:nvSpPr>
        <p:spPr>
          <a:xfrm rot="4179339">
            <a:off x="9048278" y="4805629"/>
            <a:ext cx="1429972" cy="461665"/>
          </a:xfrm>
          <a:prstGeom prst="rect">
            <a:avLst/>
          </a:prstGeom>
          <a:solidFill>
            <a:srgbClr val="F5A81C"/>
          </a:solidFill>
        </p:spPr>
        <p:txBody>
          <a:bodyPr wrap="square" rtlCol="0">
            <a:spAutoFit/>
          </a:bodyPr>
          <a:lstStyle/>
          <a:p>
            <a:r>
              <a:rPr lang="it-IT" sz="1200" b="1" dirty="0">
                <a:solidFill>
                  <a:srgbClr val="081F5C"/>
                </a:solidFill>
                <a:latin typeface="Source Sans Pro Semibold" panose="020B0503030403020204" pitchFamily="34" charset="77"/>
              </a:rPr>
              <a:t>PARTICIPAÇÃO CÍVICA E EMPREGO</a:t>
            </a:r>
          </a:p>
        </p:txBody>
      </p:sp>
      <p:sp>
        <p:nvSpPr>
          <p:cNvPr id="9" name="CasellaDiTesto 8">
            <a:extLst>
              <a:ext uri="{FF2B5EF4-FFF2-40B4-BE49-F238E27FC236}">
                <a16:creationId xmlns:a16="http://schemas.microsoft.com/office/drawing/2014/main" id="{54C02D8A-9BFD-2789-A687-D03B4ADD6F26}"/>
              </a:ext>
            </a:extLst>
          </p:cNvPr>
          <p:cNvSpPr txBox="1"/>
          <p:nvPr/>
        </p:nvSpPr>
        <p:spPr>
          <a:xfrm rot="17524310">
            <a:off x="7960349" y="4765179"/>
            <a:ext cx="1243290" cy="461665"/>
          </a:xfrm>
          <a:prstGeom prst="rect">
            <a:avLst/>
          </a:prstGeom>
          <a:solidFill>
            <a:srgbClr val="F5A81C"/>
          </a:solidFill>
        </p:spPr>
        <p:txBody>
          <a:bodyPr wrap="square" rtlCol="0">
            <a:spAutoFit/>
          </a:bodyPr>
          <a:lstStyle/>
          <a:p>
            <a:pPr algn="r"/>
            <a:r>
              <a:rPr lang="it-IT" sz="1200" b="1" dirty="0">
                <a:solidFill>
                  <a:srgbClr val="081F5C"/>
                </a:solidFill>
                <a:latin typeface="Source Sans Pro Semibold" panose="020B0503030403020204" pitchFamily="34" charset="77"/>
              </a:rPr>
              <a:t>COMUNICAÇÃO E INFORMAÇÃO</a:t>
            </a:r>
          </a:p>
        </p:txBody>
      </p:sp>
      <p:sp>
        <p:nvSpPr>
          <p:cNvPr id="14" name="CasellaDiTesto 13">
            <a:extLst>
              <a:ext uri="{FF2B5EF4-FFF2-40B4-BE49-F238E27FC236}">
                <a16:creationId xmlns:a16="http://schemas.microsoft.com/office/drawing/2014/main" id="{5F270DA1-94E1-4B30-C2F4-B2874581275B}"/>
              </a:ext>
            </a:extLst>
          </p:cNvPr>
          <p:cNvSpPr txBox="1"/>
          <p:nvPr/>
        </p:nvSpPr>
        <p:spPr>
          <a:xfrm rot="20415662">
            <a:off x="6949888" y="3871004"/>
            <a:ext cx="1490926" cy="646331"/>
          </a:xfrm>
          <a:prstGeom prst="rect">
            <a:avLst/>
          </a:prstGeom>
          <a:solidFill>
            <a:srgbClr val="F5A81C"/>
          </a:solidFill>
        </p:spPr>
        <p:txBody>
          <a:bodyPr wrap="square" rtlCol="0">
            <a:spAutoFit/>
          </a:bodyPr>
          <a:lstStyle/>
          <a:p>
            <a:pPr algn="r"/>
            <a:r>
              <a:rPr lang="it-IT" sz="1200" b="1" dirty="0">
                <a:solidFill>
                  <a:srgbClr val="081F5C"/>
                </a:solidFill>
                <a:latin typeface="Source Sans Pro Semibold" panose="020B0503030403020204" pitchFamily="34" charset="77"/>
              </a:rPr>
              <a:t>APOIO COMUNITÁRIO E SEVIÇOS DE SAÚDE</a:t>
            </a:r>
          </a:p>
        </p:txBody>
      </p:sp>
      <p:sp>
        <p:nvSpPr>
          <p:cNvPr id="15" name="CasellaDiTesto 14">
            <a:extLst>
              <a:ext uri="{FF2B5EF4-FFF2-40B4-BE49-F238E27FC236}">
                <a16:creationId xmlns:a16="http://schemas.microsoft.com/office/drawing/2014/main" id="{63CB9D22-821E-25CF-902B-74BA697E654F}"/>
              </a:ext>
            </a:extLst>
          </p:cNvPr>
          <p:cNvSpPr txBox="1"/>
          <p:nvPr/>
        </p:nvSpPr>
        <p:spPr>
          <a:xfrm rot="1551773">
            <a:off x="7096891" y="2671945"/>
            <a:ext cx="1329934" cy="646331"/>
          </a:xfrm>
          <a:prstGeom prst="rect">
            <a:avLst/>
          </a:prstGeom>
          <a:solidFill>
            <a:srgbClr val="F5A81C"/>
          </a:solidFill>
        </p:spPr>
        <p:txBody>
          <a:bodyPr wrap="square" rtlCol="0">
            <a:spAutoFit/>
          </a:bodyPr>
          <a:lstStyle/>
          <a:p>
            <a:pPr algn="r"/>
            <a:r>
              <a:rPr lang="it-IT" sz="1200" b="1" dirty="0">
                <a:solidFill>
                  <a:srgbClr val="081F5C"/>
                </a:solidFill>
                <a:latin typeface="Source Sans Pro Semibold" panose="020B0503030403020204" pitchFamily="34" charset="77"/>
              </a:rPr>
              <a:t>ESPAÇOS EXTERIORES E EDIFÍCIOS</a:t>
            </a:r>
          </a:p>
        </p:txBody>
      </p:sp>
      <p:sp>
        <p:nvSpPr>
          <p:cNvPr id="16" name="CasellaDiTesto 15">
            <a:extLst>
              <a:ext uri="{FF2B5EF4-FFF2-40B4-BE49-F238E27FC236}">
                <a16:creationId xmlns:a16="http://schemas.microsoft.com/office/drawing/2014/main" id="{8D839C14-9FA2-8A01-1ECA-24AE93AA4ACA}"/>
              </a:ext>
            </a:extLst>
          </p:cNvPr>
          <p:cNvSpPr txBox="1"/>
          <p:nvPr/>
        </p:nvSpPr>
        <p:spPr>
          <a:xfrm>
            <a:off x="8501194" y="3284934"/>
            <a:ext cx="1300591" cy="738664"/>
          </a:xfrm>
          <a:prstGeom prst="rect">
            <a:avLst/>
          </a:prstGeom>
          <a:solidFill>
            <a:srgbClr val="1F2B51"/>
          </a:solidFill>
        </p:spPr>
        <p:txBody>
          <a:bodyPr wrap="square" rtlCol="0">
            <a:spAutoFit/>
          </a:bodyPr>
          <a:lstStyle/>
          <a:p>
            <a:pPr algn="ctr"/>
            <a:r>
              <a:rPr lang="it-IT" sz="1400" b="1" dirty="0">
                <a:solidFill>
                  <a:schemeClr val="bg1"/>
                </a:solidFill>
                <a:latin typeface="Source Sans Pro Semibold" panose="020B0503030403020204" pitchFamily="34" charset="77"/>
              </a:rPr>
              <a:t>CIDADE AMIGA DAS PESSOAS IDOSAS</a:t>
            </a:r>
          </a:p>
        </p:txBody>
      </p:sp>
    </p:spTree>
    <p:extLst>
      <p:ext uri="{BB962C8B-B14F-4D97-AF65-F5344CB8AC3E}">
        <p14:creationId xmlns:p14="http://schemas.microsoft.com/office/powerpoint/2010/main" val="2466686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5C206D8-3ADB-B2E2-70C3-4FC3CD688402}"/>
              </a:ext>
            </a:extLst>
          </p:cNvPr>
          <p:cNvSpPr txBox="1"/>
          <p:nvPr/>
        </p:nvSpPr>
        <p:spPr>
          <a:xfrm>
            <a:off x="610108" y="420198"/>
            <a:ext cx="10944074" cy="1569660"/>
          </a:xfrm>
          <a:prstGeom prst="rect">
            <a:avLst/>
          </a:prstGeom>
          <a:noFill/>
        </p:spPr>
        <p:txBody>
          <a:bodyPr wrap="square" lIns="91440" tIns="45720" rIns="91440" bIns="45720" anchor="t">
            <a:spAutoFit/>
          </a:bodyPr>
          <a:lstStyle/>
          <a:p>
            <a:r>
              <a:rPr lang="pt-BR" sz="2400" b="1" kern="100" dirty="0">
                <a:solidFill>
                  <a:srgbClr val="081F5C"/>
                </a:solidFill>
                <a:latin typeface="Source Sans Pro"/>
                <a:ea typeface="Source Sans Pro"/>
                <a:cs typeface="Times New Roman"/>
              </a:rPr>
              <a:t>Os benefícios são demonstrados diariamente pela Rede </a:t>
            </a:r>
            <a:r>
              <a:rPr lang="pt-BR" sz="2400" b="1" kern="100" dirty="0">
                <a:solidFill>
                  <a:srgbClr val="081F5C"/>
                </a:solidFill>
                <a:effectLst/>
                <a:latin typeface="Source Sans Pro"/>
                <a:ea typeface="Source Sans Pro"/>
                <a:cs typeface="Times New Roman"/>
              </a:rPr>
              <a:t>Global </a:t>
            </a:r>
            <a:r>
              <a:rPr lang="pt-BR" sz="2400" b="1" kern="100" dirty="0">
                <a:solidFill>
                  <a:srgbClr val="081F5C"/>
                </a:solidFill>
                <a:latin typeface="Source Sans Pro"/>
                <a:ea typeface="Source Sans Pro"/>
                <a:cs typeface="Times New Roman"/>
              </a:rPr>
              <a:t>da OMS de Cidades e Comunidades Amigas das Pessoas Idosas</a:t>
            </a:r>
            <a:r>
              <a:rPr lang="pt-BR" sz="2400" kern="100" dirty="0">
                <a:solidFill>
                  <a:srgbClr val="081F5C"/>
                </a:solidFill>
                <a:effectLst/>
                <a:latin typeface="Source Sans Pro"/>
                <a:ea typeface="Source Sans Pro"/>
                <a:cs typeface="Times New Roman"/>
              </a:rPr>
              <a:t>, </a:t>
            </a:r>
            <a:r>
              <a:rPr lang="pt-BR" sz="2400" kern="100" dirty="0">
                <a:solidFill>
                  <a:srgbClr val="081F5C"/>
                </a:solidFill>
                <a:latin typeface="Source Sans Pro"/>
                <a:ea typeface="Source Sans Pro"/>
                <a:cs typeface="Times New Roman"/>
              </a:rPr>
              <a:t>que conta com mais de 1500</a:t>
            </a:r>
            <a:r>
              <a:rPr lang="pt-BR" sz="2400" kern="100" dirty="0">
                <a:solidFill>
                  <a:srgbClr val="081F5C"/>
                </a:solidFill>
                <a:effectLst/>
                <a:latin typeface="Source Sans Pro"/>
                <a:ea typeface="Source Sans Pro"/>
                <a:cs typeface="Times New Roman"/>
              </a:rPr>
              <a:t> </a:t>
            </a:r>
            <a:r>
              <a:rPr lang="pt-BR" sz="2400" kern="100" dirty="0">
                <a:solidFill>
                  <a:srgbClr val="081F5C"/>
                </a:solidFill>
                <a:latin typeface="Source Sans Pro"/>
                <a:ea typeface="Source Sans Pro"/>
                <a:cs typeface="Times New Roman"/>
              </a:rPr>
              <a:t>membros em </a:t>
            </a:r>
            <a:r>
              <a:rPr lang="pt-BR" sz="2400" kern="100" dirty="0">
                <a:solidFill>
                  <a:srgbClr val="081F5C"/>
                </a:solidFill>
                <a:effectLst/>
                <a:latin typeface="Source Sans Pro"/>
                <a:ea typeface="Source Sans Pro"/>
                <a:cs typeface="Times New Roman"/>
              </a:rPr>
              <a:t>51 </a:t>
            </a:r>
            <a:r>
              <a:rPr lang="pt-BR" sz="2400" kern="100" dirty="0">
                <a:solidFill>
                  <a:srgbClr val="081F5C"/>
                </a:solidFill>
                <a:latin typeface="Source Sans Pro"/>
                <a:ea typeface="Source Sans Pro"/>
                <a:cs typeface="Times New Roman"/>
              </a:rPr>
              <a:t>países, todos empenhados em tornarem-se mais amigos das pessoas idosas</a:t>
            </a:r>
            <a:r>
              <a:rPr lang="pt-BR" sz="2400" kern="100" dirty="0">
                <a:solidFill>
                  <a:srgbClr val="081F5C"/>
                </a:solidFill>
                <a:effectLst/>
                <a:latin typeface="Source Sans Pro"/>
                <a:ea typeface="Source Sans Pro"/>
                <a:cs typeface="Times New Roman"/>
              </a:rPr>
              <a:t>.</a:t>
            </a:r>
            <a:endParaRPr lang="pt-BR" sz="1600" dirty="0">
              <a:latin typeface="Source Sans Pro"/>
              <a:ea typeface="Source Sans Pro"/>
              <a:cs typeface="Times New Roman"/>
            </a:endParaRPr>
          </a:p>
        </p:txBody>
      </p:sp>
      <p:pic>
        <p:nvPicPr>
          <p:cNvPr id="2" name="Imagen 1" descr="Texto&#10;&#10;Descripción generada automáticamente">
            <a:extLst>
              <a:ext uri="{FF2B5EF4-FFF2-40B4-BE49-F238E27FC236}">
                <a16:creationId xmlns:a16="http://schemas.microsoft.com/office/drawing/2014/main" id="{A7DD6F15-7B32-14D2-2DB3-D3659498FCFB}"/>
              </a:ext>
            </a:extLst>
          </p:cNvPr>
          <p:cNvPicPr>
            <a:picLocks noChangeAspect="1"/>
          </p:cNvPicPr>
          <p:nvPr/>
        </p:nvPicPr>
        <p:blipFill>
          <a:blip r:embed="rId2"/>
          <a:stretch>
            <a:fillRect/>
          </a:stretch>
        </p:blipFill>
        <p:spPr>
          <a:xfrm>
            <a:off x="8351114" y="1989858"/>
            <a:ext cx="3230778" cy="1032714"/>
          </a:xfrm>
          <a:prstGeom prst="rect">
            <a:avLst/>
          </a:prstGeom>
        </p:spPr>
      </p:pic>
      <p:pic>
        <p:nvPicPr>
          <p:cNvPr id="9" name="Immagine 8" descr="Immagine che contiene mappa, testo, atlante&#10;&#10;Descrizione generata automaticamente">
            <a:extLst>
              <a:ext uri="{FF2B5EF4-FFF2-40B4-BE49-F238E27FC236}">
                <a16:creationId xmlns:a16="http://schemas.microsoft.com/office/drawing/2014/main" id="{58C3018E-A088-CF3A-4854-FF2FC081C679}"/>
              </a:ext>
            </a:extLst>
          </p:cNvPr>
          <p:cNvPicPr>
            <a:picLocks noChangeAspect="1"/>
          </p:cNvPicPr>
          <p:nvPr/>
        </p:nvPicPr>
        <p:blipFill rotWithShape="1">
          <a:blip r:embed="rId3"/>
          <a:srcRect l="3319" t="15437" r="3906" b="9960"/>
          <a:stretch/>
        </p:blipFill>
        <p:spPr>
          <a:xfrm>
            <a:off x="679890" y="2280890"/>
            <a:ext cx="7305870" cy="4156912"/>
          </a:xfrm>
          <a:prstGeom prst="rect">
            <a:avLst/>
          </a:prstGeom>
        </p:spPr>
      </p:pic>
      <p:pic>
        <p:nvPicPr>
          <p:cNvPr id="5" name="Picture 2" descr="Qr code&#10;&#10;Description automatically generated">
            <a:extLst>
              <a:ext uri="{FF2B5EF4-FFF2-40B4-BE49-F238E27FC236}">
                <a16:creationId xmlns:a16="http://schemas.microsoft.com/office/drawing/2014/main" id="{ABE749D3-EB1E-F236-F7A4-A8119393B1D7}"/>
              </a:ext>
            </a:extLst>
          </p:cNvPr>
          <p:cNvPicPr>
            <a:picLocks noChangeAspect="1"/>
          </p:cNvPicPr>
          <p:nvPr/>
        </p:nvPicPr>
        <p:blipFill>
          <a:blip r:embed="rId4"/>
          <a:stretch>
            <a:fillRect/>
          </a:stretch>
        </p:blipFill>
        <p:spPr>
          <a:xfrm>
            <a:off x="8410770" y="3058627"/>
            <a:ext cx="3230777" cy="3230777"/>
          </a:xfrm>
          <a:prstGeom prst="rect">
            <a:avLst/>
          </a:prstGeom>
        </p:spPr>
      </p:pic>
    </p:spTree>
    <p:extLst>
      <p:ext uri="{BB962C8B-B14F-4D97-AF65-F5344CB8AC3E}">
        <p14:creationId xmlns:p14="http://schemas.microsoft.com/office/powerpoint/2010/main" val="1467241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73FE6C-FB9B-52CF-DB74-8E7E1128A554}"/>
              </a:ext>
            </a:extLst>
          </p:cNvPr>
          <p:cNvPicPr>
            <a:picLocks noChangeAspect="1"/>
          </p:cNvPicPr>
          <p:nvPr/>
        </p:nvPicPr>
        <p:blipFill>
          <a:blip r:embed="rId2"/>
          <a:stretch>
            <a:fillRect/>
          </a:stretch>
        </p:blipFill>
        <p:spPr>
          <a:xfrm>
            <a:off x="488092" y="4631214"/>
            <a:ext cx="1728031" cy="1728031"/>
          </a:xfrm>
          <a:prstGeom prst="rect">
            <a:avLst/>
          </a:prstGeom>
        </p:spPr>
      </p:pic>
      <p:pic>
        <p:nvPicPr>
          <p:cNvPr id="3" name="Content Placeholder 5" descr="Graphical user interface, application, website&#10;&#10;Description automatically generated">
            <a:extLst>
              <a:ext uri="{FF2B5EF4-FFF2-40B4-BE49-F238E27FC236}">
                <a16:creationId xmlns:a16="http://schemas.microsoft.com/office/drawing/2014/main" id="{EBE1F9BC-EC15-A396-0F9E-1AEAFE5B03AF}"/>
              </a:ext>
            </a:extLst>
          </p:cNvPr>
          <p:cNvPicPr>
            <a:picLocks noGrp="1" noChangeAspect="1"/>
          </p:cNvPicPr>
          <p:nvPr>
            <p:ph idx="1"/>
          </p:nvPr>
        </p:nvPicPr>
        <p:blipFill>
          <a:blip r:embed="rId3"/>
          <a:stretch>
            <a:fillRect/>
          </a:stretch>
        </p:blipFill>
        <p:spPr>
          <a:xfrm>
            <a:off x="4264405" y="544475"/>
            <a:ext cx="7291248" cy="5814770"/>
          </a:xfrm>
          <a:prstGeom prst="rect">
            <a:avLst/>
          </a:prstGeom>
          <a:effectLst>
            <a:outerShdw blurRad="281837" dir="2700000" sx="100880" sy="100880" algn="tl" rotWithShape="0">
              <a:prstClr val="black">
                <a:alpha val="26902"/>
              </a:prstClr>
            </a:outerShdw>
          </a:effectLst>
        </p:spPr>
      </p:pic>
      <p:sp>
        <p:nvSpPr>
          <p:cNvPr id="6" name="TextBox 7">
            <a:extLst>
              <a:ext uri="{FF2B5EF4-FFF2-40B4-BE49-F238E27FC236}">
                <a16:creationId xmlns:a16="http://schemas.microsoft.com/office/drawing/2014/main" id="{868E74F3-3F68-5D6E-803D-A62EF039F32A}"/>
              </a:ext>
            </a:extLst>
          </p:cNvPr>
          <p:cNvSpPr txBox="1"/>
          <p:nvPr/>
        </p:nvSpPr>
        <p:spPr>
          <a:xfrm>
            <a:off x="469845" y="498755"/>
            <a:ext cx="3492556" cy="3477875"/>
          </a:xfrm>
          <a:prstGeom prst="rect">
            <a:avLst/>
          </a:prstGeom>
          <a:noFill/>
        </p:spPr>
        <p:txBody>
          <a:bodyPr wrap="square" lIns="91440" tIns="45720" rIns="91440" bIns="45720" anchor="t">
            <a:spAutoFit/>
          </a:bodyPr>
          <a:lstStyle/>
          <a:p>
            <a:r>
              <a:rPr lang="pt-BR" sz="2200" b="1" kern="100" dirty="0">
                <a:solidFill>
                  <a:srgbClr val="081F5C"/>
                </a:solidFill>
                <a:latin typeface="Source Sans Pro"/>
                <a:ea typeface="Source Sans Pro"/>
                <a:cs typeface="Times New Roman"/>
              </a:rPr>
              <a:t>Por exemplo</a:t>
            </a:r>
            <a:r>
              <a:rPr lang="pt-BR" sz="2200" b="1" kern="100" dirty="0">
                <a:solidFill>
                  <a:srgbClr val="081F5C"/>
                </a:solidFill>
                <a:effectLst/>
                <a:latin typeface="Source Sans Pro"/>
                <a:ea typeface="Source Sans Pro"/>
                <a:cs typeface="Times New Roman"/>
              </a:rPr>
              <a:t>, </a:t>
            </a:r>
            <a:r>
              <a:rPr lang="pt-BR" sz="2200" b="1" kern="100" dirty="0">
                <a:solidFill>
                  <a:srgbClr val="081F5C"/>
                </a:solidFill>
                <a:latin typeface="Source Sans Pro"/>
                <a:ea typeface="Source Sans Pro"/>
                <a:cs typeface="Times New Roman"/>
              </a:rPr>
              <a:t>a Base de Dados </a:t>
            </a:r>
            <a:r>
              <a:rPr lang="pt-BR" sz="2200" b="1" kern="100" dirty="0">
                <a:solidFill>
                  <a:srgbClr val="081F5C"/>
                </a:solidFill>
                <a:effectLst/>
                <a:latin typeface="Source Sans Pro"/>
                <a:ea typeface="Source Sans Pro"/>
                <a:cs typeface="Times New Roman"/>
              </a:rPr>
              <a:t>Global </a:t>
            </a:r>
            <a:r>
              <a:rPr lang="pt-BR" sz="2200" b="1" kern="100" dirty="0">
                <a:solidFill>
                  <a:srgbClr val="081F5C"/>
                </a:solidFill>
                <a:latin typeface="Source Sans Pro"/>
                <a:ea typeface="Source Sans Pro"/>
                <a:cs typeface="Times New Roman"/>
              </a:rPr>
              <a:t>de Práticas Amigas das Pessoas Idosas</a:t>
            </a:r>
            <a:r>
              <a:rPr lang="pt-BR" sz="2200" kern="100" dirty="0">
                <a:solidFill>
                  <a:srgbClr val="081F5C"/>
                </a:solidFill>
                <a:latin typeface="Source Sans Pro"/>
                <a:ea typeface="Source Sans Pro"/>
                <a:cs typeface="Times New Roman"/>
              </a:rPr>
              <a:t> apresenta mais de </a:t>
            </a:r>
            <a:r>
              <a:rPr lang="pt-BR" sz="2200" kern="100" dirty="0">
                <a:solidFill>
                  <a:srgbClr val="081F5C"/>
                </a:solidFill>
                <a:effectLst/>
                <a:latin typeface="Source Sans Pro"/>
                <a:ea typeface="Source Sans Pro"/>
                <a:cs typeface="Times New Roman"/>
              </a:rPr>
              <a:t>700 </a:t>
            </a:r>
            <a:r>
              <a:rPr lang="pt-BR" sz="2200" kern="100" dirty="0">
                <a:solidFill>
                  <a:srgbClr val="081F5C"/>
                </a:solidFill>
                <a:latin typeface="Source Sans Pro"/>
                <a:ea typeface="Source Sans Pro"/>
                <a:cs typeface="Times New Roman"/>
              </a:rPr>
              <a:t>atividades concretas implementadas pelos membros da Rede </a:t>
            </a:r>
            <a:r>
              <a:rPr lang="pt-BR" sz="2200" kern="100" dirty="0">
                <a:solidFill>
                  <a:srgbClr val="081F5C"/>
                </a:solidFill>
                <a:effectLst/>
                <a:latin typeface="Source Sans Pro"/>
                <a:ea typeface="Source Sans Pro"/>
                <a:cs typeface="Times New Roman"/>
              </a:rPr>
              <a:t>Global </a:t>
            </a:r>
            <a:r>
              <a:rPr lang="pt-BR" sz="2200" kern="100" dirty="0">
                <a:solidFill>
                  <a:srgbClr val="081F5C"/>
                </a:solidFill>
                <a:latin typeface="Source Sans Pro"/>
                <a:ea typeface="Source Sans Pro"/>
                <a:cs typeface="Times New Roman"/>
              </a:rPr>
              <a:t>para tornar as suas comunidades locais melhores para envelhecer</a:t>
            </a:r>
            <a:r>
              <a:rPr lang="pt-BR" sz="2200" kern="100" dirty="0">
                <a:solidFill>
                  <a:srgbClr val="081F5C"/>
                </a:solidFill>
                <a:effectLst/>
                <a:latin typeface="Source Sans Pro"/>
                <a:ea typeface="Source Sans Pro"/>
                <a:cs typeface="Times New Roman"/>
              </a:rPr>
              <a:t>.</a:t>
            </a:r>
            <a:endParaRPr lang="pt-BR" sz="2200" dirty="0">
              <a:latin typeface="Source Sans Pro"/>
              <a:ea typeface="Source Sans Pro"/>
              <a:cs typeface="Times New Roman"/>
            </a:endParaRPr>
          </a:p>
        </p:txBody>
      </p:sp>
    </p:spTree>
    <p:extLst>
      <p:ext uri="{BB962C8B-B14F-4D97-AF65-F5344CB8AC3E}">
        <p14:creationId xmlns:p14="http://schemas.microsoft.com/office/powerpoint/2010/main" val="14832633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6BDAF08E0C894489539E7AEF7B173D" ma:contentTypeVersion="12" ma:contentTypeDescription="Create a new document." ma:contentTypeScope="" ma:versionID="9ae20e2a20a721dfe2299c102b0d8de4">
  <xsd:schema xmlns:xsd="http://www.w3.org/2001/XMLSchema" xmlns:xs="http://www.w3.org/2001/XMLSchema" xmlns:p="http://schemas.microsoft.com/office/2006/metadata/properties" xmlns:ns2="5e5b709c-0542-46d4-a0ec-b810a7da6f94" xmlns:ns3="05206086-a3ae-410a-b55f-bbf20f59fc94" targetNamespace="http://schemas.microsoft.com/office/2006/metadata/properties" ma:root="true" ma:fieldsID="f1830ce9fd2a8c708e109199f944b377" ns2:_="" ns3:_="">
    <xsd:import namespace="5e5b709c-0542-46d4-a0ec-b810a7da6f94"/>
    <xsd:import namespace="05206086-a3ae-410a-b55f-bbf20f59fc9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b709c-0542-46d4-a0ec-b810a7da6f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206086-a3ae-410a-b55f-bbf20f59fc9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0aaa65f-0262-4cd0-9ecc-d8e28cb4024c}" ma:internalName="TaxCatchAll" ma:showField="CatchAllData" ma:web="05206086-a3ae-410a-b55f-bbf20f59fc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5206086-a3ae-410a-b55f-bbf20f59fc94" xsi:nil="true"/>
    <lcf76f155ced4ddcb4097134ff3c332f xmlns="5e5b709c-0542-46d4-a0ec-b810a7da6f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1EB2E47-F805-43B7-A1FD-2AA22C32D1BC}"/>
</file>

<file path=customXml/itemProps2.xml><?xml version="1.0" encoding="utf-8"?>
<ds:datastoreItem xmlns:ds="http://schemas.openxmlformats.org/officeDocument/2006/customXml" ds:itemID="{75859BF9-99F6-49C0-9152-8206068FB94A}">
  <ds:schemaRefs>
    <ds:schemaRef ds:uri="http://schemas.microsoft.com/sharepoint/v3/contenttype/forms"/>
  </ds:schemaRefs>
</ds:datastoreItem>
</file>

<file path=customXml/itemProps3.xml><?xml version="1.0" encoding="utf-8"?>
<ds:datastoreItem xmlns:ds="http://schemas.openxmlformats.org/officeDocument/2006/customXml" ds:itemID="{81E1460D-0019-4FAE-971C-F418CEB47266}">
  <ds:schemaRefs>
    <ds:schemaRef ds:uri="http://purl.org/dc/terms/"/>
    <ds:schemaRef ds:uri="http://schemas.microsoft.com/office/2006/documentManagement/types"/>
    <ds:schemaRef ds:uri="http://www.w3.org/XML/1998/namespace"/>
    <ds:schemaRef ds:uri="http://purl.org/dc/elements/1.1/"/>
    <ds:schemaRef ds:uri="http://schemas.microsoft.com/office/infopath/2007/PartnerControls"/>
    <ds:schemaRef ds:uri="http://purl.org/dc/dcmitype/"/>
    <ds:schemaRef ds:uri="http://schemas.openxmlformats.org/package/2006/metadata/core-properties"/>
    <ds:schemaRef ds:uri="0ab2535a-157c-4a1f-82c4-963aa5cb7318"/>
    <ds:schemaRef ds:uri="ed989559-3918-4617-9419-96baf48391f5"/>
    <ds:schemaRef ds:uri="http://schemas.microsoft.com/office/2006/metadata/properties"/>
    <ds:schemaRef ds:uri="49a55fd1-98e3-4296-b206-96d91aa97ef2"/>
    <ds:schemaRef ds:uri="2224b2ff-404b-477d-a3c3-2dfab7719f3c"/>
  </ds:schemaRefs>
</ds:datastoreItem>
</file>

<file path=docProps/app.xml><?xml version="1.0" encoding="utf-8"?>
<Properties xmlns="http://schemas.openxmlformats.org/officeDocument/2006/extended-properties" xmlns:vt="http://schemas.openxmlformats.org/officeDocument/2006/docPropsVTypes">
  <TotalTime>255</TotalTime>
  <Words>1124</Words>
  <Application>Microsoft Macintosh PowerPoint</Application>
  <PresentationFormat>Widescreen</PresentationFormat>
  <Paragraphs>111</Paragraphs>
  <Slides>13</Slides>
  <Notes>4</Notes>
  <HiddenSlides>0</HiddenSlides>
  <MMClips>1</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13</vt:i4>
      </vt:variant>
    </vt:vector>
  </HeadingPairs>
  <TitlesOfParts>
    <vt:vector size="22" baseType="lpstr">
      <vt:lpstr>Arial</vt:lpstr>
      <vt:lpstr>Calibri</vt:lpstr>
      <vt:lpstr>Calibri Light</vt:lpstr>
      <vt:lpstr>Consolas</vt:lpstr>
      <vt:lpstr>Myriad pro</vt:lpstr>
      <vt:lpstr>Source Sans Pro</vt:lpstr>
      <vt:lpstr>Source Sans Pro Semibold</vt:lpstr>
      <vt:lpstr>Wingdings</vt:lpstr>
      <vt:lpstr>Office Theme</vt:lpstr>
      <vt:lpstr>Presentazione standard di PowerPoint</vt:lpstr>
      <vt:lpstr>Estamos vivendo mais, mas não com mais saúde (ainda)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YAMADA, Kazuki</dc:creator>
  <cp:lastModifiedBy>Microsoft Office User</cp:lastModifiedBy>
  <cp:revision>323</cp:revision>
  <dcterms:created xsi:type="dcterms:W3CDTF">2023-04-17T03:15:29Z</dcterms:created>
  <dcterms:modified xsi:type="dcterms:W3CDTF">2024-03-14T09:23:12Z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0x0101004E2373C8D223904899B19F81321465FA</vt:lpwstr>
  </property>
</Properties>
</file>