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16"/>
  </p:notesMasterIdLst>
  <p:sldIdLst>
    <p:sldId id="256" r:id="rId5"/>
    <p:sldId id="257" r:id="rId6"/>
    <p:sldId id="298" r:id="rId7"/>
    <p:sldId id="259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9144000" cy="5143500" type="screen16x9"/>
  <p:notesSz cx="6858000" cy="9144000"/>
  <p:embeddedFontLst>
    <p:embeddedFont>
      <p:font typeface="Poppins" pitchFamily="2" charset="77"/>
      <p:regular r:id="rId17"/>
      <p:bold r:id="rId18"/>
      <p:italic r:id="rId19"/>
      <p:boldItalic r:id="rId20"/>
    </p:embeddedFont>
    <p:embeddedFont>
      <p:font typeface="Poppins Black" pitchFamily="2" charset="77"/>
      <p:bold r:id="rId21"/>
      <p:italic r:id="rId22"/>
      <p:boldItalic r:id="rId23"/>
    </p:embeddedFont>
    <p:embeddedFont>
      <p:font typeface="Poppins SemiBold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40">
          <p15:clr>
            <a:srgbClr val="747775"/>
          </p15:clr>
        </p15:guide>
        <p15:guide id="2" pos="39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9B0D6-EB2C-A34F-026B-B31744B1801B}" v="34" dt="2023-12-21T18:59:22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340"/>
        <p:guide pos="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7db20ce4d_0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7db20ce4d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8949b986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8949b986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a0e127621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a0e127621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a04eae5a1a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a04eae5a1a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a04eae5a1a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a04eae5a1a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296508" y="567183"/>
            <a:ext cx="5014800" cy="3180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500" dirty="0"/>
              <a:t>Ferramenta </a:t>
            </a:r>
            <a:r>
              <a:rPr lang="pt" sz="3500" dirty="0" err="1"/>
              <a:t>de monitoramento </a:t>
            </a:r>
            <a:r>
              <a:rPr lang="pt" sz="3500" dirty="0"/>
              <a:t>do programa </a:t>
            </a:r>
            <a:r>
              <a:rPr lang="pt" sz="3500" dirty="0" err="1"/>
              <a:t>_</a:t>
            </a:r>
            <a:r>
              <a:rPr lang="pt" sz="3500" dirty="0"/>
              <a:t> Imunização Nacional </a:t>
            </a:r>
            <a:endParaRPr sz="3500" dirty="0"/>
          </a:p>
        </p:txBody>
      </p:sp>
      <p:sp>
        <p:nvSpPr>
          <p:cNvPr id="224" name="Google Shape;224;p24"/>
          <p:cNvSpPr txBox="1"/>
          <p:nvPr/>
        </p:nvSpPr>
        <p:spPr>
          <a:xfrm>
            <a:off x="0" y="-923"/>
            <a:ext cx="1080000" cy="386700"/>
          </a:xfrm>
          <a:prstGeom prst="rect">
            <a:avLst/>
          </a:prstGeom>
          <a:solidFill>
            <a:srgbClr val="FF2F9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 dirty="0">
                <a:solidFill>
                  <a:schemeClr val="bg1"/>
                </a:solidFill>
                <a:latin typeface="Poppins" pitchFamily="2" charset="77"/>
                <a:ea typeface="Source Serif Pro"/>
                <a:cs typeface="Poppins" pitchFamily="2" charset="77"/>
                <a:sym typeface="Source Serif Pro"/>
              </a:rPr>
              <a:t>Modelo</a:t>
            </a:r>
            <a:endParaRPr sz="1200" b="1" dirty="0">
              <a:solidFill>
                <a:schemeClr val="bg1"/>
              </a:solidFill>
              <a:latin typeface="Poppins" pitchFamily="2" charset="77"/>
              <a:ea typeface="Source Serif Pro"/>
              <a:cs typeface="Poppins" pitchFamily="2" charset="77"/>
              <a:sym typeface="Source Serif Pr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296508" y="3672904"/>
            <a:ext cx="4071000" cy="5541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" i="1" dirty="0">
                <a:latin typeface="Poppins SemiBold"/>
                <a:ea typeface="Poppins SemiBold"/>
                <a:cs typeface="Poppins SemiBold"/>
                <a:sym typeface="Poppins SemiBold"/>
              </a:rPr>
              <a:t>Anexo 12. </a:t>
            </a:r>
            <a:r>
              <a:rPr lang="en-US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Apresentação</a:t>
            </a:r>
            <a:r>
              <a:rPr lang="en-US" i="1" dirty="0">
                <a:latin typeface="Poppins SemiBold"/>
                <a:ea typeface="Poppins SemiBold"/>
                <a:cs typeface="Poppins SemiBold"/>
                <a:sym typeface="Poppins SemiBold"/>
              </a:rPr>
              <a:t> da </a:t>
            </a:r>
            <a:r>
              <a:rPr lang="en-US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cerimônia</a:t>
            </a:r>
            <a:r>
              <a:rPr lang="en-US" i="1" dirty="0">
                <a:latin typeface="Poppins SemiBold"/>
                <a:ea typeface="Poppins SemiBold"/>
                <a:cs typeface="Poppins SemiBold"/>
                <a:sym typeface="Poppins SemiBold"/>
              </a:rPr>
              <a:t> de </a:t>
            </a:r>
            <a:r>
              <a:rPr lang="en-US" i="1" dirty="0" err="1">
                <a:latin typeface="Poppins SemiBold"/>
                <a:ea typeface="Poppins SemiBold"/>
                <a:cs typeface="Poppins SemiBold"/>
                <a:sym typeface="Poppins SemiBold"/>
              </a:rPr>
              <a:t>abertura</a:t>
            </a:r>
            <a:r>
              <a:rPr lang="pt" i="1" dirty="0"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i="1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A755BB-6363-E1E6-7671-4EEC39439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08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2"/>
          <p:cNvSpPr/>
          <p:nvPr/>
        </p:nvSpPr>
        <p:spPr>
          <a:xfrm>
            <a:off x="657745" y="1688755"/>
            <a:ext cx="2907260" cy="965100"/>
          </a:xfrm>
          <a:prstGeom prst="rect">
            <a:avLst/>
          </a:prstGeom>
          <a:solidFill>
            <a:srgbClr val="FFCB03">
              <a:alpha val="64709"/>
            </a:srgbClr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2"/>
          <p:cNvSpPr/>
          <p:nvPr/>
        </p:nvSpPr>
        <p:spPr>
          <a:xfrm>
            <a:off x="1812517" y="1688755"/>
            <a:ext cx="2661600" cy="965100"/>
          </a:xfrm>
          <a:prstGeom prst="chevron">
            <a:avLst>
              <a:gd name="adj" fmla="val 50000"/>
            </a:avLst>
          </a:prstGeom>
          <a:solidFill>
            <a:srgbClr val="FFCB07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2"/>
          <p:cNvSpPr/>
          <p:nvPr/>
        </p:nvSpPr>
        <p:spPr>
          <a:xfrm>
            <a:off x="3144809" y="1688755"/>
            <a:ext cx="2201534" cy="965100"/>
          </a:xfrm>
          <a:prstGeom prst="chevron">
            <a:avLst>
              <a:gd name="adj" fmla="val 50000"/>
            </a:avLst>
          </a:prstGeom>
          <a:solidFill>
            <a:srgbClr val="F5821A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4835503" y="1688755"/>
            <a:ext cx="2428520" cy="965100"/>
          </a:xfrm>
          <a:prstGeom prst="chevron">
            <a:avLst>
              <a:gd name="adj" fmla="val 50000"/>
            </a:avLst>
          </a:prstGeom>
          <a:solidFill>
            <a:srgbClr val="F04E98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6738785" y="1688755"/>
            <a:ext cx="2219700" cy="965100"/>
          </a:xfrm>
          <a:prstGeom prst="chevron">
            <a:avLst>
              <a:gd name="adj" fmla="val 50000"/>
            </a:avLst>
          </a:prstGeom>
          <a:solidFill>
            <a:srgbClr val="30B67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116445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1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2509630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2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385480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3</a:t>
            </a:r>
            <a:endParaRPr sz="270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707729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4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7553135" y="1875805"/>
            <a:ext cx="591000" cy="591000"/>
          </a:xfrm>
          <a:prstGeom prst="ellipse">
            <a:avLst/>
          </a:prstGeom>
          <a:solidFill>
            <a:srgbClr val="7F7F7F">
              <a:alpha val="49800"/>
            </a:srgbClr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7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5</a:t>
            </a:r>
            <a:endParaRPr sz="2700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 idx="4294967295"/>
          </p:nvPr>
        </p:nvSpPr>
        <p:spPr>
          <a:xfrm>
            <a:off x="765362" y="220166"/>
            <a:ext cx="7872300" cy="764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Escala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cinco pontos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ajuda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a avaliar a maturidade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_ _ _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em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cada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 </a:t>
            </a:r>
            <a:r>
              <a:rPr lang="pt" sz="2400" dirty="0" err="1">
                <a:latin typeface="Poppins Black"/>
                <a:ea typeface="Poppins Black"/>
                <a:cs typeface="Poppins Black"/>
                <a:sym typeface="Poppins Black"/>
              </a:rPr>
              <a:t>perguntar </a:t>
            </a:r>
            <a:r>
              <a:rPr lang="pt" sz="2400" dirty="0">
                <a:latin typeface="Poppins Black"/>
                <a:ea typeface="Poppins Black"/>
                <a:cs typeface="Poppins Black"/>
                <a:sym typeface="Poppins Black"/>
              </a:rPr>
              <a:t>.</a:t>
            </a:r>
            <a:endParaRPr sz="2400" dirty="0"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B5F809-A3BD-29B5-D8D1-ED2C89EC57C4}"/>
              </a:ext>
            </a:extLst>
          </p:cNvPr>
          <p:cNvSpPr txBox="1"/>
          <p:nvPr/>
        </p:nvSpPr>
        <p:spPr>
          <a:xfrm>
            <a:off x="677474" y="2686114"/>
            <a:ext cx="118704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iniciante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114B90D-2520-684F-32FD-1A4DD3C3C70A}"/>
              </a:ext>
            </a:extLst>
          </p:cNvPr>
          <p:cNvSpPr txBox="1"/>
          <p:nvPr/>
        </p:nvSpPr>
        <p:spPr>
          <a:xfrm>
            <a:off x="711241" y="3036289"/>
            <a:ext cx="1400134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Unid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insuficiente 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ou </a:t>
            </a:r>
            <a:r>
              <a:rPr lang="pt" sz="1000" dirty="0" err="1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indisponível </a:t>
            </a:r>
            <a:r>
              <a:rPr lang="pt" sz="1000" dirty="0">
                <a:solidFill>
                  <a:srgbClr val="000000"/>
                </a:solidFill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  <a:endParaRPr lang="en-GB" sz="1000" dirty="0">
              <a:latin typeface="Poppins" pitchFamily="2" charset="77"/>
              <a:ea typeface="Poppins"/>
              <a:cs typeface="Poppins" pitchFamily="2" charset="77"/>
              <a:sym typeface="Poppins"/>
            </a:endParaRP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26DD3B-05B9-C79D-6F3F-A58A1C04B375}"/>
              </a:ext>
            </a:extLst>
          </p:cNvPr>
          <p:cNvSpPr txBox="1"/>
          <p:nvPr/>
        </p:nvSpPr>
        <p:spPr>
          <a:xfrm>
            <a:off x="1878063" y="2696993"/>
            <a:ext cx="1564015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gerenciado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FBEE29-9E31-2104-1C12-5B0A6709783D}"/>
              </a:ext>
            </a:extLst>
          </p:cNvPr>
          <p:cNvSpPr txBox="1"/>
          <p:nvPr/>
        </p:nvSpPr>
        <p:spPr>
          <a:xfrm>
            <a:off x="2041944" y="3047168"/>
            <a:ext cx="140013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685663">
              <a:buClrTx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disponível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presente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completude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atualização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sua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 uso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não é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apropriado </a:t>
            </a:r>
            <a:r>
              <a:rPr lang="pt" sz="1000" kern="1200" dirty="0">
                <a:solidFill>
                  <a:srgbClr val="999999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D6ACC-E329-08CE-C822-E30C84F2169F}"/>
              </a:ext>
            </a:extLst>
          </p:cNvPr>
          <p:cNvSpPr txBox="1"/>
          <p:nvPr/>
        </p:nvSpPr>
        <p:spPr>
          <a:xfrm>
            <a:off x="3565005" y="2696993"/>
            <a:ext cx="140013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definido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51C22B-4870-DBE2-6DB7-BE5AF91E9D4F}"/>
              </a:ext>
            </a:extLst>
          </p:cNvPr>
          <p:cNvSpPr txBox="1"/>
          <p:nvPr/>
        </p:nvSpPr>
        <p:spPr>
          <a:xfrm>
            <a:off x="3545193" y="3086842"/>
            <a:ext cx="1439758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elementos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 a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funcionalidade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um sistema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de rotina .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Eles não 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reconhecidos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preconceitos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nenhum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3A140D-C6B1-5E96-A823-03C618FF3D94}"/>
              </a:ext>
            </a:extLst>
          </p:cNvPr>
          <p:cNvSpPr txBox="1"/>
          <p:nvPr/>
        </p:nvSpPr>
        <p:spPr>
          <a:xfrm>
            <a:off x="5243143" y="2684786"/>
            <a:ext cx="14245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de estresse quantitativo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B4F4351-A278-072B-EB99-CA95D2AC0F40}"/>
              </a:ext>
            </a:extLst>
          </p:cNvPr>
          <p:cNvSpPr txBox="1"/>
          <p:nvPr/>
        </p:nvSpPr>
        <p:spPr>
          <a:xfrm>
            <a:off x="5189588" y="3112175"/>
            <a:ext cx="153167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artigos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estão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disponível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confiável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atualizado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 e eles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se conhecem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alguns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preconceitos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/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problemas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que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podem ser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melhorar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CB85C-DF72-0F61-5F21-9EF0A505B27F}"/>
              </a:ext>
            </a:extLst>
          </p:cNvPr>
          <p:cNvSpPr txBox="1"/>
          <p:nvPr/>
        </p:nvSpPr>
        <p:spPr>
          <a:xfrm>
            <a:off x="6769962" y="2712617"/>
            <a:ext cx="159439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" sz="1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Nível otimizado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933549-21DB-CB74-2766-4D9531BFCE12}"/>
              </a:ext>
            </a:extLst>
          </p:cNvPr>
          <p:cNvSpPr txBox="1"/>
          <p:nvPr/>
        </p:nvSpPr>
        <p:spPr>
          <a:xfrm>
            <a:off x="6885379" y="3112175"/>
            <a:ext cx="1752283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Todos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Unid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estão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disponíveis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são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confiáveis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completos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,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atualizados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implementados de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forma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padronizada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 </a:t>
            </a:r>
            <a:r>
              <a:rPr lang="pt" sz="1000" dirty="0" err="1">
                <a:latin typeface="Poppins" pitchFamily="2" charset="77"/>
                <a:ea typeface="Poppins"/>
                <a:cs typeface="Poppins" pitchFamily="2" charset="77"/>
                <a:sym typeface="Poppins"/>
              </a:rPr>
              <a:t>eficiente </a:t>
            </a:r>
            <a:r>
              <a:rPr lang="pt" sz="1000" dirty="0">
                <a:latin typeface="Poppins" pitchFamily="2" charset="77"/>
                <a:ea typeface="Poppins"/>
                <a:cs typeface="Poppins" pitchFamily="2" charset="77"/>
                <a:sym typeface="Poppins"/>
              </a:rPr>
              <a:t>.</a:t>
            </a:r>
          </a:p>
          <a:p>
            <a:endParaRPr lang="es-MX" sz="1000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1914CD8-5DE0-6DA9-51FA-CE705059AE7A}"/>
              </a:ext>
            </a:extLst>
          </p:cNvPr>
          <p:cNvSpPr txBox="1"/>
          <p:nvPr/>
        </p:nvSpPr>
        <p:spPr>
          <a:xfrm>
            <a:off x="1864522" y="1212112"/>
            <a:ext cx="549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" sz="1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Níveis de desempenho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D51C35-B8E4-6BC8-EE53-8E37A097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930506"/>
              </p:ext>
            </p:extLst>
          </p:nvPr>
        </p:nvGraphicFramePr>
        <p:xfrm>
          <a:off x="1057940" y="1779426"/>
          <a:ext cx="7198242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394538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Os assessores da CIM da OPAS apenas prestam apoio técnico e esclarecimentos. Eles não dão recomendações para a seleção de uma nota final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0" defTabSz="914400">
                        <a:buNone/>
                        <a:tabLst/>
                        <a:defRPr/>
                      </a:pPr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" sz="1400" b="0" i="0" u="none" strike="noStrike" baseline="0" noProof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A ferramenta foi concebida para autoavaliação do PAV e promoção da melhoria do programa. Não se destina a avaliar ou julgar o desempenho do país.</a:t>
                      </a:r>
                      <a:endParaRPr lang="es-ES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lvl="0" defTabSz="914400">
                        <a:buNone/>
                        <a:tabLst/>
                        <a:defRPr/>
                      </a:pPr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pt" sz="1400" b="0" i="0" u="none" strike="noStrike" baseline="0" noProof="0" dirty="0">
                          <a:solidFill>
                            <a:srgbClr val="000000"/>
                          </a:solidFill>
                          <a:latin typeface="Poppins" pitchFamily="2" charset="77"/>
                          <a:cs typeface="Poppins" pitchFamily="2" charset="77"/>
                        </a:rPr>
                        <a:t>Classificar a escala de maturidade não é o foco principal ; A identificação das causas subjacentes dos estrangulamentos e das conquistas é o que ajudará o país a melhorar.</a:t>
                      </a:r>
                      <a:endParaRPr lang="es-ES" dirty="0">
                        <a:latin typeface="Poppins" pitchFamily="2" charset="77"/>
                        <a:cs typeface="Poppins" pitchFamily="2" charset="77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Tx/>
                        <a:buFont typeface="Arial"/>
                        <a:buNone/>
                      </a:pPr>
                      <a:endParaRPr lang="en-GB" sz="1400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3" name="Google Shape;350;p33">
            <a:extLst>
              <a:ext uri="{FF2B5EF4-FFF2-40B4-BE49-F238E27FC236}">
                <a16:creationId xmlns:a16="http://schemas.microsoft.com/office/drawing/2014/main" id="{DC9D4B99-50AB-26E2-695E-1C356B6E344F}"/>
              </a:ext>
            </a:extLst>
          </p:cNvPr>
          <p:cNvSpPr txBox="1">
            <a:spLocks/>
          </p:cNvSpPr>
          <p:nvPr/>
        </p:nvSpPr>
        <p:spPr>
          <a:xfrm>
            <a:off x="720911" y="314671"/>
            <a:ext cx="78723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500"/>
            </a:pPr>
            <a:r>
              <a:rPr lang="pt" sz="2400" b="0" dirty="0">
                <a:latin typeface="Poppins Black"/>
                <a:cs typeface="Poppins Black"/>
                <a:sym typeface="Poppins Black"/>
              </a:rPr>
              <a:t>Há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três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pontos-chave a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serem considerados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ao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realizar </a:t>
            </a:r>
            <a:r>
              <a:rPr lang="pt" sz="2400" b="0" dirty="0">
                <a:latin typeface="Poppins Black"/>
                <a:cs typeface="Poppins Black"/>
                <a:sym typeface="Poppins Black"/>
              </a:rPr>
              <a:t>a </a:t>
            </a:r>
            <a:r>
              <a:rPr lang="pt" sz="2400" b="0" dirty="0" err="1">
                <a:latin typeface="Poppins Black"/>
                <a:cs typeface="Poppins Black"/>
                <a:sym typeface="Poppins Black"/>
              </a:rPr>
              <a:t>autoavaliação</a:t>
            </a:r>
            <a:endParaRPr lang="en-GB" sz="2400" b="0" dirty="0">
              <a:latin typeface="Poppins Black"/>
              <a:cs typeface="Poppins Black"/>
              <a:sym typeface="Poppins Black"/>
            </a:endParaRPr>
          </a:p>
        </p:txBody>
      </p:sp>
      <p:grpSp>
        <p:nvGrpSpPr>
          <p:cNvPr id="11" name="Google Shape;358;p33">
            <a:extLst>
              <a:ext uri="{FF2B5EF4-FFF2-40B4-BE49-F238E27FC236}">
                <a16:creationId xmlns:a16="http://schemas.microsoft.com/office/drawing/2014/main" id="{3E4018A8-991F-9018-A022-82DDE9BF73D6}"/>
              </a:ext>
            </a:extLst>
          </p:cNvPr>
          <p:cNvGrpSpPr/>
          <p:nvPr/>
        </p:nvGrpSpPr>
        <p:grpSpPr>
          <a:xfrm>
            <a:off x="1253582" y="2179962"/>
            <a:ext cx="243599" cy="242286"/>
            <a:chOff x="-35482200" y="3561225"/>
            <a:chExt cx="292225" cy="290650"/>
          </a:xfrm>
        </p:grpSpPr>
        <p:sp>
          <p:nvSpPr>
            <p:cNvPr id="12" name="Google Shape;359;p33">
              <a:extLst>
                <a:ext uri="{FF2B5EF4-FFF2-40B4-BE49-F238E27FC236}">
                  <a16:creationId xmlns:a16="http://schemas.microsoft.com/office/drawing/2014/main" id="{FA213D53-5838-214C-2809-A36E3454A7AA}"/>
                </a:ext>
              </a:extLst>
            </p:cNvPr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60;p33">
              <a:extLst>
                <a:ext uri="{FF2B5EF4-FFF2-40B4-BE49-F238E27FC236}">
                  <a16:creationId xmlns:a16="http://schemas.microsoft.com/office/drawing/2014/main" id="{4BBA10FD-9334-9CE9-56B5-57190ED0F76E}"/>
                </a:ext>
              </a:extLst>
            </p:cNvPr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61;p33">
              <a:extLst>
                <a:ext uri="{FF2B5EF4-FFF2-40B4-BE49-F238E27FC236}">
                  <a16:creationId xmlns:a16="http://schemas.microsoft.com/office/drawing/2014/main" id="{C28EAE4C-BFAE-A3DC-C5D2-ADAF2912EDEE}"/>
                </a:ext>
              </a:extLst>
            </p:cNvPr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362;p33">
            <a:extLst>
              <a:ext uri="{FF2B5EF4-FFF2-40B4-BE49-F238E27FC236}">
                <a16:creationId xmlns:a16="http://schemas.microsoft.com/office/drawing/2014/main" id="{6883A1D3-604D-AC34-DEC9-EB34F312A8EF}"/>
              </a:ext>
            </a:extLst>
          </p:cNvPr>
          <p:cNvGrpSpPr/>
          <p:nvPr/>
        </p:nvGrpSpPr>
        <p:grpSpPr>
          <a:xfrm>
            <a:off x="1231632" y="2952843"/>
            <a:ext cx="272603" cy="236678"/>
            <a:chOff x="6218300" y="4416175"/>
            <a:chExt cx="516000" cy="448000"/>
          </a:xfrm>
        </p:grpSpPr>
        <p:sp>
          <p:nvSpPr>
            <p:cNvPr id="16" name="Google Shape;363;p33">
              <a:extLst>
                <a:ext uri="{FF2B5EF4-FFF2-40B4-BE49-F238E27FC236}">
                  <a16:creationId xmlns:a16="http://schemas.microsoft.com/office/drawing/2014/main" id="{98E2A343-DFE2-E59F-D091-D54A6D0BC18F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" name="Google Shape;364;p33">
              <a:extLst>
                <a:ext uri="{FF2B5EF4-FFF2-40B4-BE49-F238E27FC236}">
                  <a16:creationId xmlns:a16="http://schemas.microsoft.com/office/drawing/2014/main" id="{54909662-C619-BA16-CFF2-28454A6A35CC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" name="Google Shape;365;p33">
              <a:extLst>
                <a:ext uri="{FF2B5EF4-FFF2-40B4-BE49-F238E27FC236}">
                  <a16:creationId xmlns:a16="http://schemas.microsoft.com/office/drawing/2014/main" id="{B56D852F-DB8A-7CEA-06AA-1F4FF7437CDA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" name="Google Shape;366;p33">
            <a:extLst>
              <a:ext uri="{FF2B5EF4-FFF2-40B4-BE49-F238E27FC236}">
                <a16:creationId xmlns:a16="http://schemas.microsoft.com/office/drawing/2014/main" id="{888E1C0D-00F3-B0EB-9483-865239A9D0E4}"/>
              </a:ext>
            </a:extLst>
          </p:cNvPr>
          <p:cNvGrpSpPr/>
          <p:nvPr/>
        </p:nvGrpSpPr>
        <p:grpSpPr>
          <a:xfrm>
            <a:off x="1226553" y="3692761"/>
            <a:ext cx="257044" cy="253544"/>
            <a:chOff x="2084100" y="4400250"/>
            <a:chExt cx="486550" cy="479925"/>
          </a:xfrm>
        </p:grpSpPr>
        <p:sp>
          <p:nvSpPr>
            <p:cNvPr id="20" name="Google Shape;367;p33">
              <a:extLst>
                <a:ext uri="{FF2B5EF4-FFF2-40B4-BE49-F238E27FC236}">
                  <a16:creationId xmlns:a16="http://schemas.microsoft.com/office/drawing/2014/main" id="{9E5755FF-2531-E042-8C3F-9540EFACDB8E}"/>
                </a:ext>
              </a:extLst>
            </p:cNvPr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1" name="Google Shape;368;p33">
              <a:extLst>
                <a:ext uri="{FF2B5EF4-FFF2-40B4-BE49-F238E27FC236}">
                  <a16:creationId xmlns:a16="http://schemas.microsoft.com/office/drawing/2014/main" id="{04D8B8E4-ACAB-E070-BB11-93A745BD3DE2}"/>
                </a:ext>
              </a:extLst>
            </p:cNvPr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" name="Google Shape;369;p33">
              <a:extLst>
                <a:ext uri="{FF2B5EF4-FFF2-40B4-BE49-F238E27FC236}">
                  <a16:creationId xmlns:a16="http://schemas.microsoft.com/office/drawing/2014/main" id="{7FF31005-5AE8-98CD-0EBE-595CCF17BDC9}"/>
                </a:ext>
              </a:extLst>
            </p:cNvPr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" name="Google Shape;370;p33">
              <a:extLst>
                <a:ext uri="{FF2B5EF4-FFF2-40B4-BE49-F238E27FC236}">
                  <a16:creationId xmlns:a16="http://schemas.microsoft.com/office/drawing/2014/main" id="{A9D07952-1C6F-4A68-E69E-CA5C88C45CF1}"/>
                </a:ext>
              </a:extLst>
            </p:cNvPr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" name="Google Shape;371;p33">
              <a:extLst>
                <a:ext uri="{FF2B5EF4-FFF2-40B4-BE49-F238E27FC236}">
                  <a16:creationId xmlns:a16="http://schemas.microsoft.com/office/drawing/2014/main" id="{DB7B1E2C-0BD9-7283-334C-F61B1232F9BC}"/>
                </a:ext>
              </a:extLst>
            </p:cNvPr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5" name="Google Shape;372;p33">
              <a:extLst>
                <a:ext uri="{FF2B5EF4-FFF2-40B4-BE49-F238E27FC236}">
                  <a16:creationId xmlns:a16="http://schemas.microsoft.com/office/drawing/2014/main" id="{D3457AE1-F3B2-9992-9FDD-48F9E6A1B537}"/>
                </a:ext>
              </a:extLst>
            </p:cNvPr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019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"/>
          <p:cNvSpPr/>
          <p:nvPr/>
        </p:nvSpPr>
        <p:spPr>
          <a:xfrm flipH="1">
            <a:off x="2224925" y="-453625"/>
            <a:ext cx="49293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5"/>
          <p:cNvSpPr/>
          <p:nvPr/>
        </p:nvSpPr>
        <p:spPr>
          <a:xfrm flipH="1">
            <a:off x="2811725" y="-453625"/>
            <a:ext cx="5564100" cy="6050700"/>
          </a:xfrm>
          <a:prstGeom prst="flowChartDelay">
            <a:avLst/>
          </a:prstGeom>
          <a:solidFill>
            <a:srgbClr val="FFCB03">
              <a:alpha val="647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25"/>
          <p:cNvSpPr/>
          <p:nvPr/>
        </p:nvSpPr>
        <p:spPr>
          <a:xfrm flipH="1">
            <a:off x="3466350" y="-453625"/>
            <a:ext cx="6506400" cy="6050700"/>
          </a:xfrm>
          <a:prstGeom prst="flowChartDelay">
            <a:avLst/>
          </a:prstGeom>
          <a:solidFill>
            <a:srgbClr val="FFCB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4294967295"/>
          </p:nvPr>
        </p:nvSpPr>
        <p:spPr>
          <a:xfrm>
            <a:off x="4572000" y="372300"/>
            <a:ext cx="4295100" cy="4398900"/>
          </a:xfrm>
          <a:prstGeom prst="rect">
            <a:avLst/>
          </a:prstGeom>
          <a:noFill/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244800" lvl="0" indent="-181968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Situação atual da imunização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Finalidade e objetivo da ferramenta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Diferentes partes da ferramenta.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Classificando perguntas em uma escala de maturidade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Pontos-chave a considerar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  <a:p>
            <a:pPr marL="244800" lvl="0" indent="-18196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5"/>
              <a:buFont typeface="Poppins"/>
              <a:buChar char="●"/>
            </a:pPr>
            <a:r>
              <a:rPr lang="pt" sz="1505">
                <a:latin typeface="Poppins"/>
                <a:ea typeface="Poppins"/>
                <a:cs typeface="Poppins"/>
                <a:sym typeface="Poppins"/>
              </a:rPr>
              <a:t>Resultados esperados</a:t>
            </a:r>
            <a:endParaRPr sz="1505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25"/>
          <p:cNvSpPr txBox="1">
            <a:spLocks noGrp="1"/>
          </p:cNvSpPr>
          <p:nvPr>
            <p:ph type="ctrTitle"/>
          </p:nvPr>
        </p:nvSpPr>
        <p:spPr>
          <a:xfrm>
            <a:off x="648725" y="276700"/>
            <a:ext cx="4165500" cy="1004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3900"/>
              <a:t>Diário</a:t>
            </a:r>
            <a:endParaRPr sz="3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5;p26">
            <a:extLst>
              <a:ext uri="{FF2B5EF4-FFF2-40B4-BE49-F238E27FC236}">
                <a16:creationId xmlns:a16="http://schemas.microsoft.com/office/drawing/2014/main" id="{9361F819-3DBE-3291-0F20-39332505FDAD}"/>
              </a:ext>
            </a:extLst>
          </p:cNvPr>
          <p:cNvSpPr txBox="1">
            <a:spLocks/>
          </p:cNvSpPr>
          <p:nvPr/>
        </p:nvSpPr>
        <p:spPr>
          <a:xfrm>
            <a:off x="567761" y="543102"/>
            <a:ext cx="8009311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pt" sz="2400"/>
              <a:t>Situação atual da imunização no país</a:t>
            </a:r>
            <a:endParaRPr lang="en-GB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1313FF-2908-7A17-7404-2668552B2E1D}"/>
              </a:ext>
            </a:extLst>
          </p:cNvPr>
          <p:cNvSpPr txBox="1"/>
          <p:nvPr/>
        </p:nvSpPr>
        <p:spPr>
          <a:xfrm>
            <a:off x="953103" y="1246058"/>
            <a:ext cx="72377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Situação dos serviços de saúde em consequência da pandemia e das operações de vacinação contra a COVID-19.</a:t>
            </a:r>
          </a:p>
          <a:p>
            <a:pPr marL="342900" lvl="0" indent="-342900" algn="just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285750" lvl="0" indent="-285750" algn="just">
              <a:buSzPts val="1100"/>
              <a:buFont typeface="Wingdings" pitchFamily="2" charset="2"/>
              <a:buChar char="§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Principais indicadores de desempenho do PAI:</a:t>
            </a:r>
            <a:endParaRPr lang="es-MX" sz="1600" dirty="0"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625475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pt" sz="1600" dirty="0">
                <a:effectLst/>
                <a:latin typeface="Poppins" pitchFamily="2" charset="77"/>
                <a:ea typeface="Noto Sans Symbols"/>
                <a:cs typeface="Poppins" pitchFamily="2" charset="77"/>
              </a:rPr>
              <a:t>Taxas de cobertura na população pediátrica (de acordo com vacinas e calendários).</a:t>
            </a:r>
          </a:p>
          <a:p>
            <a:pPr marL="625475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pt" sz="1600" dirty="0">
                <a:latin typeface="Poppins" pitchFamily="2" charset="77"/>
                <a:ea typeface="Noto Sans Symbols"/>
                <a:cs typeface="Poppins" pitchFamily="2" charset="77"/>
              </a:rPr>
              <a:t>Taxas de cobertura na população adolescente e adulta (meninas até 15 anos, grávidas, idosos (≥60 anos), trabalhadores de saúde, outros grupos populacionais.</a:t>
            </a:r>
          </a:p>
          <a:p>
            <a:pPr marL="625475" lvl="8" indent="-279400" algn="just">
              <a:buSzPts val="1100"/>
              <a:buFont typeface="Courier New" panose="02070309020205020404" pitchFamily="49" charset="0"/>
              <a:buChar char="o"/>
              <a:tabLst>
                <a:tab pos="269875" algn="l"/>
              </a:tabLst>
            </a:pPr>
            <a:r>
              <a:rPr lang="pt" sz="1600" dirty="0">
                <a:latin typeface="Poppins" pitchFamily="2" charset="77"/>
                <a:cs typeface="Poppins" pitchFamily="2" charset="77"/>
              </a:rPr>
              <a:t>Crianças menores de um ano com dose zero (Proporção de crianças sem DTP1).</a:t>
            </a:r>
          </a:p>
          <a:p>
            <a:pPr lvl="8" algn="just">
              <a:buSzPts val="1100"/>
              <a:tabLst>
                <a:tab pos="270510" algn="l"/>
              </a:tabLst>
            </a:pPr>
            <a:endParaRPr lang="es-MX" sz="1600" dirty="0">
              <a:effectLst/>
              <a:latin typeface="Poppins" pitchFamily="2" charset="77"/>
              <a:ea typeface="Noto Sans Symbols"/>
              <a:cs typeface="Poppins" pitchFamily="2" charset="77"/>
            </a:endParaRPr>
          </a:p>
          <a:p>
            <a:pPr marL="342900" lvl="0" indent="-342900">
              <a:buSzPts val="1100"/>
              <a:buFont typeface="Arial" panose="020B0604020202020204" pitchFamily="34" charset="0"/>
              <a:buChar char="●"/>
              <a:tabLst>
                <a:tab pos="270510" algn="l"/>
              </a:tabLst>
            </a:pP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Principais recomendações da última avaliação nacional do MYP: desafios, recomendações </a:t>
            </a:r>
            <a:r>
              <a:rPr lang="pt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</a:t>
            </a: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alcançados </a:t>
            </a:r>
            <a:r>
              <a:rPr lang="pt" sz="16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, </a:t>
            </a:r>
            <a:r>
              <a:rPr lang="pt" sz="1600" dirty="0">
                <a:solidFill>
                  <a:srgbClr val="000000"/>
                </a:solidFill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em andamento, não cumpridos</a:t>
            </a:r>
            <a:endParaRPr lang="es-MX" sz="16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166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7"/>
          <p:cNvSpPr txBox="1"/>
          <p:nvPr/>
        </p:nvSpPr>
        <p:spPr>
          <a:xfrm>
            <a:off x="541379" y="173301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Situação geral do país.</a:t>
            </a:r>
            <a:endParaRPr sz="2400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61" name="Google Shape;261;p27"/>
          <p:cNvSpPr txBox="1"/>
          <p:nvPr/>
        </p:nvSpPr>
        <p:spPr>
          <a:xfrm>
            <a:off x="1229150" y="2007250"/>
            <a:ext cx="70320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rgbClr val="CC0000"/>
                </a:solidFill>
                <a:latin typeface="Poppins"/>
                <a:ea typeface="Poppins"/>
                <a:cs typeface="Poppins"/>
                <a:sym typeface="Poppins"/>
              </a:rPr>
              <a:t>Nota: Incluir slides relevantes do “Anexo 4b: Apresentação da Análise da Situação”</a:t>
            </a:r>
            <a:endParaRPr sz="2400" b="1">
              <a:solidFill>
                <a:srgbClr val="CC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AD61954-7CAA-FA31-7B57-B693776CB0AE}"/>
              </a:ext>
            </a:extLst>
          </p:cNvPr>
          <p:cNvSpPr txBox="1">
            <a:spLocks/>
          </p:cNvSpPr>
          <p:nvPr/>
        </p:nvSpPr>
        <p:spPr>
          <a:xfrm>
            <a:off x="724341" y="595755"/>
            <a:ext cx="8236500" cy="452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700" dirty="0"/>
              <a:t>Propósito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51BB31E-AF11-A6A2-CD86-EEE3D4ED9190}"/>
              </a:ext>
            </a:extLst>
          </p:cNvPr>
          <p:cNvSpPr txBox="1">
            <a:spLocks/>
          </p:cNvSpPr>
          <p:nvPr/>
        </p:nvSpPr>
        <p:spPr>
          <a:xfrm>
            <a:off x="829465" y="1273526"/>
            <a:ext cx="8026253" cy="3048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48"/>
            <a:r>
              <a:rPr lang="pt" sz="1800" dirty="0">
                <a:latin typeface="Poppins" pitchFamily="2" charset="77"/>
                <a:cs typeface="Poppins" pitchFamily="2" charset="77"/>
              </a:rPr>
              <a:t>O protocolo oferece aos Estados-Membros</a:t>
            </a:r>
            <a:r>
              <a:rPr lang="pt" sz="2400" dirty="0">
                <a:latin typeface="Poppins" pitchFamily="2" charset="77"/>
                <a:cs typeface="Poppins" pitchFamily="2" charset="77"/>
              </a:rPr>
              <a:t> </a:t>
            </a:r>
            <a:r>
              <a:rPr lang="pt" sz="1800" dirty="0">
                <a:latin typeface="Poppins" pitchFamily="2" charset="77"/>
                <a:cs typeface="Poppins" pitchFamily="2" charset="77"/>
              </a:rPr>
              <a:t>uma metodologia e ferramentas para:</a:t>
            </a:r>
          </a:p>
          <a:p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Realizar uma autoavaliação visando reconhecer o nível de desempenho dos 13 componentes do PAI para cumprir seus objetivos e estratégias voltadas ao controle e eliminação de DVPs,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identificar as dificuldades e desafios enfrentados durante a execução de cada componente do MYP,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s-MX" sz="1800" dirty="0">
              <a:latin typeface="Poppins" pitchFamily="2" charset="77"/>
              <a:cs typeface="Poppins" pitchFamily="2" charset="77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t" sz="1800" dirty="0">
                <a:latin typeface="Poppins" pitchFamily="2" charset="77"/>
                <a:cs typeface="Poppins" pitchFamily="2" charset="77"/>
              </a:rPr>
              <a:t>Propor planos de melhoria contínua a curto e médio prazo, gerindo os processos de implementação e monitorização </a:t>
            </a:r>
            <a:r>
              <a:rPr lang="pt" sz="2400" dirty="0"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.</a:t>
            </a:r>
            <a:endParaRPr lang="es-MX" sz="2400" dirty="0"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6726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7C6F-7724-0AB9-B59E-09DF2A78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2744"/>
            <a:ext cx="7886700" cy="75751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4500"/>
            </a:pPr>
            <a:r>
              <a:rPr lang="pt" sz="2700" b="1" dirty="0">
                <a:solidFill>
                  <a:schemeClr val="dk1"/>
                </a:solidFill>
                <a:latin typeface="Poppins Black"/>
                <a:cs typeface="Poppins Black"/>
                <a:sym typeface="Poppins Black"/>
              </a:rPr>
              <a:t>Objetivos da ferramenta</a:t>
            </a:r>
          </a:p>
        </p:txBody>
      </p:sp>
      <p:sp>
        <p:nvSpPr>
          <p:cNvPr id="3" name="Google Shape;248;p27">
            <a:extLst>
              <a:ext uri="{FF2B5EF4-FFF2-40B4-BE49-F238E27FC236}">
                <a16:creationId xmlns:a16="http://schemas.microsoft.com/office/drawing/2014/main" id="{29F15B19-D820-4666-BB1B-C784D7F0ECD3}"/>
              </a:ext>
            </a:extLst>
          </p:cNvPr>
          <p:cNvSpPr txBox="1">
            <a:spLocks/>
          </p:cNvSpPr>
          <p:nvPr/>
        </p:nvSpPr>
        <p:spPr>
          <a:xfrm>
            <a:off x="703078" y="911057"/>
            <a:ext cx="5028855" cy="3981229"/>
          </a:xfrm>
          <a:prstGeom prst="rect">
            <a:avLst/>
          </a:prstGeom>
          <a:noFill/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1600" dirty="0">
                <a:latin typeface="Poppins" pitchFamily="2" charset="77"/>
                <a:cs typeface="Poppins" pitchFamily="2" charset="77"/>
              </a:rPr>
              <a:t>Autoavaliar o desempenho de cada componente do MYP (conforme mostrado no diagrama)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r>
              <a:rPr lang="pt" sz="1600" dirty="0">
                <a:latin typeface="Poppins" pitchFamily="2" charset="77"/>
                <a:cs typeface="Poppins" pitchFamily="2" charset="77"/>
              </a:rPr>
              <a:t>Desenvolver um plano de acção nacional para melhorar o PAV visando:</a:t>
            </a:r>
          </a:p>
          <a:p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Priorizar recomendações que exijam intervenção imediata,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Definir o cronograma de atividades e o orçamento necessário,</a:t>
            </a:r>
          </a:p>
          <a:p>
            <a:pPr marL="914378"/>
            <a:endParaRPr lang="es-ES" sz="1600" dirty="0">
              <a:latin typeface="Poppins" pitchFamily="2" charset="77"/>
              <a:cs typeface="Poppins" pitchFamily="2" charset="77"/>
            </a:endParaRPr>
          </a:p>
          <a:p>
            <a:pPr marL="266393" lvl="1" indent="-172545">
              <a:buSzPts val="1300"/>
              <a:buFont typeface="Poppins"/>
              <a:buChar char="•"/>
            </a:pPr>
            <a:r>
              <a:rPr lang="pt" sz="1600" dirty="0">
                <a:latin typeface="Poppins" pitchFamily="2" charset="77"/>
                <a:cs typeface="Poppins" pitchFamily="2" charset="77"/>
                <a:sym typeface="Poppins"/>
              </a:rPr>
              <a:t>Determine se é necessário expandir a avaliação ou apoiar a abordagem de lacunas em componentes específicos.</a:t>
            </a:r>
          </a:p>
        </p:txBody>
      </p:sp>
      <p:pic>
        <p:nvPicPr>
          <p:cNvPr id="4" name="Google Shape;249;p27">
            <a:extLst>
              <a:ext uri="{FF2B5EF4-FFF2-40B4-BE49-F238E27FC236}">
                <a16:creationId xmlns:a16="http://schemas.microsoft.com/office/drawing/2014/main" id="{A09A1EE5-23F1-715D-1E13-89BA9C5E06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433" t="6496" b="2387"/>
          <a:stretch/>
        </p:blipFill>
        <p:spPr>
          <a:xfrm>
            <a:off x="5411972" y="938994"/>
            <a:ext cx="3694589" cy="3633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39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8;p29">
            <a:extLst>
              <a:ext uri="{FF2B5EF4-FFF2-40B4-BE49-F238E27FC236}">
                <a16:creationId xmlns:a16="http://schemas.microsoft.com/office/drawing/2014/main" id="{5B5BC3C5-8130-EFEC-9D4E-0AAEAB0C2CAD}"/>
              </a:ext>
            </a:extLst>
          </p:cNvPr>
          <p:cNvSpPr txBox="1">
            <a:spLocks/>
          </p:cNvSpPr>
          <p:nvPr/>
        </p:nvSpPr>
        <p:spPr>
          <a:xfrm>
            <a:off x="586425" y="223300"/>
            <a:ext cx="7757100" cy="7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990"/>
              <a:buFont typeface="Arial"/>
              <a:buNone/>
            </a:pPr>
            <a:r>
              <a:rPr lang="pt" sz="2400"/>
              <a:t>Objetivo da ferramenta em nível subnacional e local</a:t>
            </a:r>
            <a:endParaRPr lang="en-GB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882D5A3-155A-2E0D-CD1F-DC1F367E5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82084"/>
              </p:ext>
            </p:extLst>
          </p:nvPr>
        </p:nvGraphicFramePr>
        <p:xfrm>
          <a:off x="1233376" y="1179572"/>
          <a:ext cx="7198242" cy="3779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424">
                  <a:extLst>
                    <a:ext uri="{9D8B030D-6E8A-4147-A177-3AD203B41FA5}">
                      <a16:colId xmlns:a16="http://schemas.microsoft.com/office/drawing/2014/main" val="27425468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56737641"/>
                    </a:ext>
                  </a:extLst>
                </a:gridCol>
                <a:gridCol w="6394538">
                  <a:extLst>
                    <a:ext uri="{9D8B030D-6E8A-4147-A177-3AD203B41FA5}">
                      <a16:colId xmlns:a16="http://schemas.microsoft.com/office/drawing/2014/main" val="2458714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Está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ferramenta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tem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mirar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autoavaliar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ele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desempenho do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PAV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identificar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conquistas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lacunas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em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ele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programar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promover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melhorias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31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Para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nivelar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local, 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ferramenta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ele serve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como um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meio de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validar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reivindicações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realizado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4764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Permite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rever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implementação local ,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ajudando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confirmar e complementar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o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descobertas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4637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s-MX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As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pontuações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gerado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subnacionais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locais não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contribuem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para 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avaliação final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Eles desempenham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um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papel crucial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 informação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e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no refinamento da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pontuação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nível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nacional ,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fornecendo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a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compreensão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mais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granular do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desempenho </a:t>
                      </a:r>
                      <a:r>
                        <a:rPr lang="pt" sz="1400" dirty="0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do programa </a:t>
                      </a:r>
                      <a:r>
                        <a:rPr lang="pt" sz="1400" dirty="0" err="1">
                          <a:latin typeface="Poppins" pitchFamily="2" charset="77"/>
                          <a:ea typeface="Poppins"/>
                          <a:cs typeface="Poppins" pitchFamily="2" charset="77"/>
                          <a:sym typeface="Poppins"/>
                        </a:rPr>
                        <a:t>.</a:t>
                      </a:r>
                    </a:p>
                    <a:p>
                      <a:endParaRPr lang="es-MX" dirty="0">
                        <a:latin typeface="Poppins" pitchFamily="2" charset="77"/>
                        <a:cs typeface="Poppins" pitchFamily="2" charset="7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076437"/>
                  </a:ext>
                </a:extLst>
              </a:tr>
            </a:tbl>
          </a:graphicData>
        </a:graphic>
      </p:graphicFrame>
      <p:sp>
        <p:nvSpPr>
          <p:cNvPr id="4" name="Google Shape;280;p29">
            <a:extLst>
              <a:ext uri="{FF2B5EF4-FFF2-40B4-BE49-F238E27FC236}">
                <a16:creationId xmlns:a16="http://schemas.microsoft.com/office/drawing/2014/main" id="{A9A35DCC-0712-78BD-C72E-C2FCF4B5BE43}"/>
              </a:ext>
            </a:extLst>
          </p:cNvPr>
          <p:cNvSpPr/>
          <p:nvPr/>
        </p:nvSpPr>
        <p:spPr>
          <a:xfrm>
            <a:off x="1375814" y="1382860"/>
            <a:ext cx="295841" cy="2754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81;p29">
            <a:extLst>
              <a:ext uri="{FF2B5EF4-FFF2-40B4-BE49-F238E27FC236}">
                <a16:creationId xmlns:a16="http://schemas.microsoft.com/office/drawing/2014/main" id="{23DDEB2F-FB44-9DE8-C334-E7B6AD79D0FE}"/>
              </a:ext>
            </a:extLst>
          </p:cNvPr>
          <p:cNvGrpSpPr/>
          <p:nvPr/>
        </p:nvGrpSpPr>
        <p:grpSpPr>
          <a:xfrm>
            <a:off x="1399185" y="2106749"/>
            <a:ext cx="230614" cy="302528"/>
            <a:chOff x="-3365275" y="3253275"/>
            <a:chExt cx="222150" cy="291425"/>
          </a:xfrm>
        </p:grpSpPr>
        <p:sp>
          <p:nvSpPr>
            <p:cNvPr id="9" name="Google Shape;282;p29">
              <a:extLst>
                <a:ext uri="{FF2B5EF4-FFF2-40B4-BE49-F238E27FC236}">
                  <a16:creationId xmlns:a16="http://schemas.microsoft.com/office/drawing/2014/main" id="{9DF2B22B-7A7D-E560-3234-BE2DF1B65144}"/>
                </a:ext>
              </a:extLst>
            </p:cNvPr>
            <p:cNvSpPr/>
            <p:nvPr/>
          </p:nvSpPr>
          <p:spPr>
            <a:xfrm>
              <a:off x="-3365275" y="3253275"/>
              <a:ext cx="222150" cy="291425"/>
            </a:xfrm>
            <a:custGeom>
              <a:avLst/>
              <a:gdLst/>
              <a:ahLst/>
              <a:cxnLst/>
              <a:rect l="l" t="t" r="r" b="b"/>
              <a:pathLst>
                <a:path w="8886" h="11657" extrusionOk="0">
                  <a:moveTo>
                    <a:pt x="5861" y="662"/>
                  </a:moveTo>
                  <a:cubicBezTo>
                    <a:pt x="6302" y="662"/>
                    <a:pt x="6302" y="1323"/>
                    <a:pt x="5861" y="1323"/>
                  </a:cubicBezTo>
                  <a:lnTo>
                    <a:pt x="3120" y="1323"/>
                  </a:lnTo>
                  <a:cubicBezTo>
                    <a:pt x="2647" y="1323"/>
                    <a:pt x="2647" y="662"/>
                    <a:pt x="3120" y="662"/>
                  </a:cubicBezTo>
                  <a:close/>
                  <a:moveTo>
                    <a:pt x="7215" y="3466"/>
                  </a:moveTo>
                  <a:cubicBezTo>
                    <a:pt x="7625" y="3466"/>
                    <a:pt x="7625" y="4127"/>
                    <a:pt x="7215" y="4127"/>
                  </a:cubicBezTo>
                  <a:lnTo>
                    <a:pt x="4443" y="4127"/>
                  </a:lnTo>
                  <a:cubicBezTo>
                    <a:pt x="4002" y="4127"/>
                    <a:pt x="3970" y="3466"/>
                    <a:pt x="4443" y="3466"/>
                  </a:cubicBezTo>
                  <a:close/>
                  <a:moveTo>
                    <a:pt x="3101" y="2795"/>
                  </a:moveTo>
                  <a:cubicBezTo>
                    <a:pt x="3360" y="2795"/>
                    <a:pt x="3582" y="3129"/>
                    <a:pt x="3340" y="3371"/>
                  </a:cubicBezTo>
                  <a:lnTo>
                    <a:pt x="2899" y="3812"/>
                  </a:lnTo>
                  <a:lnTo>
                    <a:pt x="3340" y="4253"/>
                  </a:lnTo>
                  <a:cubicBezTo>
                    <a:pt x="3582" y="4495"/>
                    <a:pt x="3360" y="4830"/>
                    <a:pt x="3101" y="4830"/>
                  </a:cubicBezTo>
                  <a:cubicBezTo>
                    <a:pt x="3023" y="4830"/>
                    <a:pt x="2941" y="4799"/>
                    <a:pt x="2868" y="4726"/>
                  </a:cubicBezTo>
                  <a:lnTo>
                    <a:pt x="2427" y="4285"/>
                  </a:lnTo>
                  <a:lnTo>
                    <a:pt x="2017" y="4726"/>
                  </a:lnTo>
                  <a:cubicBezTo>
                    <a:pt x="1944" y="4799"/>
                    <a:pt x="1862" y="4830"/>
                    <a:pt x="1784" y="4830"/>
                  </a:cubicBezTo>
                  <a:cubicBezTo>
                    <a:pt x="1525" y="4830"/>
                    <a:pt x="1303" y="4495"/>
                    <a:pt x="1545" y="4253"/>
                  </a:cubicBezTo>
                  <a:lnTo>
                    <a:pt x="1954" y="3812"/>
                  </a:lnTo>
                  <a:lnTo>
                    <a:pt x="1545" y="3371"/>
                  </a:lnTo>
                  <a:cubicBezTo>
                    <a:pt x="1303" y="3129"/>
                    <a:pt x="1525" y="2795"/>
                    <a:pt x="1784" y="2795"/>
                  </a:cubicBezTo>
                  <a:cubicBezTo>
                    <a:pt x="1862" y="2795"/>
                    <a:pt x="1944" y="2825"/>
                    <a:pt x="2017" y="2899"/>
                  </a:cubicBezTo>
                  <a:lnTo>
                    <a:pt x="2427" y="3340"/>
                  </a:lnTo>
                  <a:lnTo>
                    <a:pt x="2868" y="2899"/>
                  </a:lnTo>
                  <a:cubicBezTo>
                    <a:pt x="2941" y="2825"/>
                    <a:pt x="3023" y="2795"/>
                    <a:pt x="3101" y="2795"/>
                  </a:cubicBezTo>
                  <a:close/>
                  <a:moveTo>
                    <a:pt x="7242" y="6206"/>
                  </a:moveTo>
                  <a:cubicBezTo>
                    <a:pt x="7625" y="6206"/>
                    <a:pt x="7616" y="6868"/>
                    <a:pt x="7215" y="6868"/>
                  </a:cubicBezTo>
                  <a:lnTo>
                    <a:pt x="4443" y="6868"/>
                  </a:lnTo>
                  <a:cubicBezTo>
                    <a:pt x="4002" y="6868"/>
                    <a:pt x="3970" y="6207"/>
                    <a:pt x="4443" y="6207"/>
                  </a:cubicBezTo>
                  <a:lnTo>
                    <a:pt x="7215" y="6207"/>
                  </a:lnTo>
                  <a:cubicBezTo>
                    <a:pt x="7225" y="6206"/>
                    <a:pt x="7233" y="6206"/>
                    <a:pt x="7242" y="6206"/>
                  </a:cubicBezTo>
                  <a:close/>
                  <a:moveTo>
                    <a:pt x="3101" y="5504"/>
                  </a:moveTo>
                  <a:cubicBezTo>
                    <a:pt x="3360" y="5504"/>
                    <a:pt x="3582" y="5839"/>
                    <a:pt x="3340" y="6081"/>
                  </a:cubicBezTo>
                  <a:lnTo>
                    <a:pt x="2899" y="6522"/>
                  </a:lnTo>
                  <a:lnTo>
                    <a:pt x="3340" y="6963"/>
                  </a:lnTo>
                  <a:cubicBezTo>
                    <a:pt x="3582" y="7205"/>
                    <a:pt x="3360" y="7539"/>
                    <a:pt x="3101" y="7539"/>
                  </a:cubicBezTo>
                  <a:cubicBezTo>
                    <a:pt x="3023" y="7539"/>
                    <a:pt x="2941" y="7509"/>
                    <a:pt x="2868" y="7435"/>
                  </a:cubicBezTo>
                  <a:lnTo>
                    <a:pt x="2427" y="6994"/>
                  </a:lnTo>
                  <a:lnTo>
                    <a:pt x="2017" y="7435"/>
                  </a:lnTo>
                  <a:cubicBezTo>
                    <a:pt x="1944" y="7509"/>
                    <a:pt x="1862" y="7539"/>
                    <a:pt x="1784" y="7539"/>
                  </a:cubicBezTo>
                  <a:cubicBezTo>
                    <a:pt x="1525" y="7539"/>
                    <a:pt x="1303" y="7205"/>
                    <a:pt x="1545" y="6963"/>
                  </a:cubicBezTo>
                  <a:lnTo>
                    <a:pt x="1954" y="6522"/>
                  </a:lnTo>
                  <a:lnTo>
                    <a:pt x="1545" y="6081"/>
                  </a:lnTo>
                  <a:cubicBezTo>
                    <a:pt x="1303" y="5839"/>
                    <a:pt x="1525" y="5504"/>
                    <a:pt x="1784" y="5504"/>
                  </a:cubicBezTo>
                  <a:cubicBezTo>
                    <a:pt x="1862" y="5504"/>
                    <a:pt x="1944" y="5535"/>
                    <a:pt x="2017" y="5608"/>
                  </a:cubicBezTo>
                  <a:lnTo>
                    <a:pt x="2427" y="6049"/>
                  </a:lnTo>
                  <a:lnTo>
                    <a:pt x="2868" y="5608"/>
                  </a:lnTo>
                  <a:cubicBezTo>
                    <a:pt x="2941" y="5535"/>
                    <a:pt x="3023" y="5504"/>
                    <a:pt x="3101" y="5504"/>
                  </a:cubicBezTo>
                  <a:close/>
                  <a:moveTo>
                    <a:pt x="7215" y="8916"/>
                  </a:moveTo>
                  <a:cubicBezTo>
                    <a:pt x="7625" y="8916"/>
                    <a:pt x="7625" y="9609"/>
                    <a:pt x="7215" y="9609"/>
                  </a:cubicBezTo>
                  <a:lnTo>
                    <a:pt x="4443" y="9609"/>
                  </a:lnTo>
                  <a:cubicBezTo>
                    <a:pt x="4002" y="9609"/>
                    <a:pt x="3970" y="8916"/>
                    <a:pt x="4443" y="8916"/>
                  </a:cubicBezTo>
                  <a:close/>
                  <a:moveTo>
                    <a:pt x="2395" y="8254"/>
                  </a:moveTo>
                  <a:cubicBezTo>
                    <a:pt x="2962" y="8254"/>
                    <a:pt x="3435" y="8727"/>
                    <a:pt x="3435" y="9263"/>
                  </a:cubicBezTo>
                  <a:cubicBezTo>
                    <a:pt x="3435" y="9830"/>
                    <a:pt x="2994" y="10302"/>
                    <a:pt x="2395" y="10302"/>
                  </a:cubicBezTo>
                  <a:cubicBezTo>
                    <a:pt x="1860" y="10302"/>
                    <a:pt x="1387" y="9830"/>
                    <a:pt x="1387" y="9263"/>
                  </a:cubicBezTo>
                  <a:cubicBezTo>
                    <a:pt x="1387" y="8727"/>
                    <a:pt x="1860" y="8254"/>
                    <a:pt x="2395" y="8254"/>
                  </a:cubicBezTo>
                  <a:close/>
                  <a:moveTo>
                    <a:pt x="3057" y="0"/>
                  </a:moveTo>
                  <a:cubicBezTo>
                    <a:pt x="2647" y="0"/>
                    <a:pt x="2238" y="252"/>
                    <a:pt x="2112" y="662"/>
                  </a:cubicBezTo>
                  <a:lnTo>
                    <a:pt x="1009" y="662"/>
                  </a:lnTo>
                  <a:cubicBezTo>
                    <a:pt x="473" y="662"/>
                    <a:pt x="1" y="1134"/>
                    <a:pt x="1" y="1670"/>
                  </a:cubicBezTo>
                  <a:lnTo>
                    <a:pt x="1" y="10617"/>
                  </a:lnTo>
                  <a:cubicBezTo>
                    <a:pt x="1" y="11153"/>
                    <a:pt x="473" y="11657"/>
                    <a:pt x="1009" y="11657"/>
                  </a:cubicBezTo>
                  <a:lnTo>
                    <a:pt x="7877" y="11657"/>
                  </a:lnTo>
                  <a:cubicBezTo>
                    <a:pt x="8413" y="11657"/>
                    <a:pt x="8885" y="11184"/>
                    <a:pt x="8885" y="10617"/>
                  </a:cubicBezTo>
                  <a:lnTo>
                    <a:pt x="8885" y="1670"/>
                  </a:lnTo>
                  <a:cubicBezTo>
                    <a:pt x="8885" y="1134"/>
                    <a:pt x="8476" y="662"/>
                    <a:pt x="7877" y="662"/>
                  </a:cubicBezTo>
                  <a:lnTo>
                    <a:pt x="6774" y="662"/>
                  </a:lnTo>
                  <a:cubicBezTo>
                    <a:pt x="6617" y="252"/>
                    <a:pt x="6270" y="0"/>
                    <a:pt x="5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3;p29">
              <a:extLst>
                <a:ext uri="{FF2B5EF4-FFF2-40B4-BE49-F238E27FC236}">
                  <a16:creationId xmlns:a16="http://schemas.microsoft.com/office/drawing/2014/main" id="{5E778501-FBD1-738F-0635-8C83EC3707B9}"/>
                </a:ext>
              </a:extLst>
            </p:cNvPr>
            <p:cNvSpPr/>
            <p:nvPr/>
          </p:nvSpPr>
          <p:spPr>
            <a:xfrm>
              <a:off x="-3314075" y="34761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84;p29">
            <a:extLst>
              <a:ext uri="{FF2B5EF4-FFF2-40B4-BE49-F238E27FC236}">
                <a16:creationId xmlns:a16="http://schemas.microsoft.com/office/drawing/2014/main" id="{E3AA87D7-CE79-FF21-2E1D-26C58B7C1662}"/>
              </a:ext>
            </a:extLst>
          </p:cNvPr>
          <p:cNvGrpSpPr/>
          <p:nvPr/>
        </p:nvGrpSpPr>
        <p:grpSpPr>
          <a:xfrm>
            <a:off x="1399185" y="2855972"/>
            <a:ext cx="333480" cy="330800"/>
            <a:chOff x="946175" y="3253275"/>
            <a:chExt cx="298550" cy="296150"/>
          </a:xfrm>
        </p:grpSpPr>
        <p:sp>
          <p:nvSpPr>
            <p:cNvPr id="12" name="Google Shape;285;p29">
              <a:extLst>
                <a:ext uri="{FF2B5EF4-FFF2-40B4-BE49-F238E27FC236}">
                  <a16:creationId xmlns:a16="http://schemas.microsoft.com/office/drawing/2014/main" id="{FB1BE25D-33F1-A24B-1616-D2FF2D97C5C1}"/>
                </a:ext>
              </a:extLst>
            </p:cNvPr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6;p29">
              <a:extLst>
                <a:ext uri="{FF2B5EF4-FFF2-40B4-BE49-F238E27FC236}">
                  <a16:creationId xmlns:a16="http://schemas.microsoft.com/office/drawing/2014/main" id="{BBA887CC-FB82-419A-67A1-21DAE556CC6C}"/>
                </a:ext>
              </a:extLst>
            </p:cNvPr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7;p29">
              <a:extLst>
                <a:ext uri="{FF2B5EF4-FFF2-40B4-BE49-F238E27FC236}">
                  <a16:creationId xmlns:a16="http://schemas.microsoft.com/office/drawing/2014/main" id="{BF3AA1CE-D7AE-9930-A7DA-212856C26944}"/>
                </a:ext>
              </a:extLst>
            </p:cNvPr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8;p29">
              <a:extLst>
                <a:ext uri="{FF2B5EF4-FFF2-40B4-BE49-F238E27FC236}">
                  <a16:creationId xmlns:a16="http://schemas.microsoft.com/office/drawing/2014/main" id="{E1B1EB6D-FA8D-6790-C2FD-27D3CBA5B6C9}"/>
                </a:ext>
              </a:extLst>
            </p:cNvPr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9;p29">
              <a:extLst>
                <a:ext uri="{FF2B5EF4-FFF2-40B4-BE49-F238E27FC236}">
                  <a16:creationId xmlns:a16="http://schemas.microsoft.com/office/drawing/2014/main" id="{A65E4D1B-4C26-DDFF-6ABF-70630C368DCA}"/>
                </a:ext>
              </a:extLst>
            </p:cNvPr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290;p29">
            <a:extLst>
              <a:ext uri="{FF2B5EF4-FFF2-40B4-BE49-F238E27FC236}">
                <a16:creationId xmlns:a16="http://schemas.microsoft.com/office/drawing/2014/main" id="{5B6898ED-8289-01F8-D5AC-65DE0425A612}"/>
              </a:ext>
            </a:extLst>
          </p:cNvPr>
          <p:cNvGrpSpPr/>
          <p:nvPr/>
        </p:nvGrpSpPr>
        <p:grpSpPr>
          <a:xfrm>
            <a:off x="1356988" y="3729457"/>
            <a:ext cx="333491" cy="275430"/>
            <a:chOff x="6218300" y="4416175"/>
            <a:chExt cx="516000" cy="448000"/>
          </a:xfrm>
        </p:grpSpPr>
        <p:sp>
          <p:nvSpPr>
            <p:cNvPr id="18" name="Google Shape;291;p29">
              <a:extLst>
                <a:ext uri="{FF2B5EF4-FFF2-40B4-BE49-F238E27FC236}">
                  <a16:creationId xmlns:a16="http://schemas.microsoft.com/office/drawing/2014/main" id="{BB167759-5454-BC97-8CAA-1B910E05F3F0}"/>
                </a:ext>
              </a:extLst>
            </p:cNvPr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" name="Google Shape;292;p29">
              <a:extLst>
                <a:ext uri="{FF2B5EF4-FFF2-40B4-BE49-F238E27FC236}">
                  <a16:creationId xmlns:a16="http://schemas.microsoft.com/office/drawing/2014/main" id="{C1C6348F-DD78-1315-9AAD-D2B566E52660}"/>
                </a:ext>
              </a:extLst>
            </p:cNvPr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" name="Google Shape;293;p29">
              <a:extLst>
                <a:ext uri="{FF2B5EF4-FFF2-40B4-BE49-F238E27FC236}">
                  <a16:creationId xmlns:a16="http://schemas.microsoft.com/office/drawing/2014/main" id="{1319B68A-07BA-41E4-46B3-594405DECCB5}"/>
                </a:ext>
              </a:extLst>
            </p:cNvPr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416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0"/>
          <p:cNvSpPr txBox="1">
            <a:spLocks noGrp="1"/>
          </p:cNvSpPr>
          <p:nvPr>
            <p:ph type="ctrTitle"/>
          </p:nvPr>
        </p:nvSpPr>
        <p:spPr>
          <a:xfrm>
            <a:off x="693980" y="149735"/>
            <a:ext cx="8014086" cy="621409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dirty="0"/>
              <a:t>A </a:t>
            </a:r>
            <a:r>
              <a:rPr lang="pt" sz="2400" dirty="0" err="1"/>
              <a:t>ferramenta</a:t>
            </a:r>
            <a:r>
              <a:rPr lang="pt" sz="2400" dirty="0"/>
              <a:t> </a:t>
            </a:r>
            <a:r>
              <a:rPr lang="pt" sz="2400" dirty="0" err="1"/>
              <a:t>tem </a:t>
            </a:r>
            <a:r>
              <a:rPr lang="pt" sz="2400" dirty="0"/>
              <a:t>quatro </a:t>
            </a:r>
            <a:r>
              <a:rPr lang="pt" sz="2400" dirty="0" err="1"/>
              <a:t>partes</a:t>
            </a:r>
            <a:r>
              <a:rPr lang="pt" sz="2400" dirty="0"/>
              <a:t> </a:t>
            </a:r>
            <a:r>
              <a:rPr lang="pt" sz="2400" dirty="0" err="1"/>
              <a:t>principal</a:t>
            </a:r>
            <a:r>
              <a:rPr lang="pt" sz="2400" dirty="0"/>
              <a:t> </a:t>
            </a:r>
            <a:r>
              <a:rPr lang="pt" sz="2400" dirty="0" err="1"/>
              <a:t>diferente </a:t>
            </a:r>
            <a:r>
              <a:rPr lang="pt" sz="2400" dirty="0"/>
              <a:t>.</a:t>
            </a:r>
            <a:endParaRPr sz="2400" dirty="0"/>
          </a:p>
        </p:txBody>
      </p:sp>
      <p:pic>
        <p:nvPicPr>
          <p:cNvPr id="299" name="Google Shape;2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4775" y="1606991"/>
            <a:ext cx="6338074" cy="3311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0"/>
          <p:cNvGrpSpPr/>
          <p:nvPr/>
        </p:nvGrpSpPr>
        <p:grpSpPr>
          <a:xfrm>
            <a:off x="1395006" y="985698"/>
            <a:ext cx="1236900" cy="491700"/>
            <a:chOff x="526681" y="1086707"/>
            <a:chExt cx="1236900" cy="491700"/>
          </a:xfrm>
        </p:grpSpPr>
        <p:sp>
          <p:nvSpPr>
            <p:cNvPr id="301" name="Google Shape;301;p30"/>
            <p:cNvSpPr/>
            <p:nvPr/>
          </p:nvSpPr>
          <p:spPr>
            <a:xfrm rot="-5400000">
              <a:off x="899281" y="714107"/>
              <a:ext cx="491700" cy="1236900"/>
            </a:xfrm>
            <a:prstGeom prst="wedgeRectCallout">
              <a:avLst>
                <a:gd name="adj1" fmla="val -128527"/>
                <a:gd name="adj2" fmla="val 8506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0"/>
            <p:cNvSpPr txBox="1"/>
            <p:nvPr/>
          </p:nvSpPr>
          <p:spPr>
            <a:xfrm>
              <a:off x="575536" y="1137899"/>
              <a:ext cx="11523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1. Perguntas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3" name="Google Shape;303;p30"/>
          <p:cNvGrpSpPr/>
          <p:nvPr/>
        </p:nvGrpSpPr>
        <p:grpSpPr>
          <a:xfrm>
            <a:off x="5703750" y="835941"/>
            <a:ext cx="2422125" cy="491700"/>
            <a:chOff x="6554025" y="963851"/>
            <a:chExt cx="2422125" cy="491700"/>
          </a:xfrm>
        </p:grpSpPr>
        <p:sp>
          <p:nvSpPr>
            <p:cNvPr id="304" name="Google Shape;304;p30"/>
            <p:cNvSpPr/>
            <p:nvPr/>
          </p:nvSpPr>
          <p:spPr>
            <a:xfrm rot="-5400000">
              <a:off x="7512525" y="5351"/>
              <a:ext cx="491700" cy="2408700"/>
            </a:xfrm>
            <a:prstGeom prst="wedgeRectCallout">
              <a:avLst>
                <a:gd name="adj1" fmla="val -131701"/>
                <a:gd name="adj2" fmla="val -47970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6580650" y="1006150"/>
              <a:ext cx="23955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2. Escala de maturidade de cinco pontos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358975" y="2939742"/>
            <a:ext cx="1706100" cy="426599"/>
            <a:chOff x="-326325" y="2510706"/>
            <a:chExt cx="1706100" cy="491700"/>
          </a:xfrm>
        </p:grpSpPr>
        <p:sp>
          <p:nvSpPr>
            <p:cNvPr id="307" name="Google Shape;307;p30"/>
            <p:cNvSpPr/>
            <p:nvPr/>
          </p:nvSpPr>
          <p:spPr>
            <a:xfrm rot="-5400000">
              <a:off x="217100" y="1972956"/>
              <a:ext cx="491700" cy="1567200"/>
            </a:xfrm>
            <a:prstGeom prst="wedgeRectCallout">
              <a:avLst>
                <a:gd name="adj1" fmla="val -123107"/>
                <a:gd name="adj2" fmla="val -25528"/>
              </a:avLst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-326325" y="2572745"/>
              <a:ext cx="1706100" cy="34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" sz="12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4. Subseções</a:t>
              </a:r>
              <a:endParaRPr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309" name="Google Shape;309;p30"/>
          <p:cNvSpPr/>
          <p:nvPr/>
        </p:nvSpPr>
        <p:spPr>
          <a:xfrm rot="-5400000">
            <a:off x="3781875" y="-18559"/>
            <a:ext cx="426600" cy="2500200"/>
          </a:xfrm>
          <a:prstGeom prst="wedgeRectCallout">
            <a:avLst>
              <a:gd name="adj1" fmla="val -181364"/>
              <a:gd name="adj2" fmla="val -74568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0"/>
          <p:cNvSpPr txBox="1"/>
          <p:nvPr/>
        </p:nvSpPr>
        <p:spPr>
          <a:xfrm>
            <a:off x="2718379" y="1054245"/>
            <a:ext cx="26517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Nível nacional/subnacional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5;p31">
            <a:extLst>
              <a:ext uri="{FF2B5EF4-FFF2-40B4-BE49-F238E27FC236}">
                <a16:creationId xmlns:a16="http://schemas.microsoft.com/office/drawing/2014/main" id="{FC48E5BA-C28D-8B7D-DD76-D8EAAADA5399}"/>
              </a:ext>
            </a:extLst>
          </p:cNvPr>
          <p:cNvSpPr txBox="1">
            <a:spLocks/>
          </p:cNvSpPr>
          <p:nvPr/>
        </p:nvSpPr>
        <p:spPr>
          <a:xfrm>
            <a:off x="1201479" y="1487550"/>
            <a:ext cx="6759021" cy="2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15000"/>
              </a:lnSpc>
              <a:buFont typeface="Arial"/>
              <a:buNone/>
            </a:pPr>
            <a:r>
              <a:rPr lang="pt" sz="3000" b="1" dirty="0">
                <a:latin typeface="Poppins"/>
                <a:ea typeface="Poppins"/>
                <a:cs typeface="Poppins"/>
                <a:sym typeface="Poppins"/>
              </a:rPr>
              <a:t>196</a:t>
            </a:r>
            <a:r>
              <a:rPr lang="pt" sz="2300" b="1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questões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em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todos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componentes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marL="342900" indent="-342900">
              <a:lnSpc>
                <a:spcPct val="115000"/>
              </a:lnSpc>
            </a:pP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Nível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109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nível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67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sub nacional</a:t>
            </a:r>
            <a:endParaRPr lang="en-GB" sz="2300" dirty="0">
              <a:latin typeface="Poppins"/>
              <a:ea typeface="Poppins"/>
              <a:cs typeface="Poppins"/>
              <a:sym typeface="Poppins"/>
            </a:endParaRPr>
          </a:p>
          <a:p>
            <a:pPr marL="342900" indent="-342900">
              <a:lnSpc>
                <a:spcPct val="115000"/>
              </a:lnSpc>
            </a:pP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20 </a:t>
            </a:r>
            <a:r>
              <a:rPr lang="pt" sz="2300" dirty="0" err="1">
                <a:latin typeface="Poppins"/>
                <a:ea typeface="Poppins"/>
                <a:cs typeface="Poppins"/>
                <a:sym typeface="Poppins"/>
              </a:rPr>
              <a:t>localmente </a:t>
            </a:r>
            <a:r>
              <a:rPr lang="pt" sz="2300" dirty="0">
                <a:latin typeface="Poppins"/>
                <a:ea typeface="Poppins"/>
                <a:cs typeface="Poppins"/>
                <a:sym typeface="Poppins"/>
              </a:rPr>
              <a:t>_</a:t>
            </a:r>
          </a:p>
        </p:txBody>
      </p:sp>
      <p:sp>
        <p:nvSpPr>
          <p:cNvPr id="3" name="Google Shape;316;p31">
            <a:extLst>
              <a:ext uri="{FF2B5EF4-FFF2-40B4-BE49-F238E27FC236}">
                <a16:creationId xmlns:a16="http://schemas.microsoft.com/office/drawing/2014/main" id="{2579161F-75AE-8AAD-0AB1-BB2720FF53DE}"/>
              </a:ext>
            </a:extLst>
          </p:cNvPr>
          <p:cNvSpPr txBox="1">
            <a:spLocks/>
          </p:cNvSpPr>
          <p:nvPr/>
        </p:nvSpPr>
        <p:spPr>
          <a:xfrm>
            <a:off x="1116419" y="556613"/>
            <a:ext cx="6844081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sz="33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" sz="2400" dirty="0" err="1"/>
              <a:t>Perguntas sobre </a:t>
            </a:r>
            <a:r>
              <a:rPr lang="pt" sz="2400" dirty="0"/>
              <a:t>a ferramenta de monitoramento </a:t>
            </a:r>
            <a:r>
              <a:rPr lang="pt" sz="2400" dirty="0" err="1"/>
              <a:t>_ _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7844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285901-EB6F-412E-A6B8-0401F2D66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04B321-8A1D-469A-8F29-7FF7FC90A87A}">
  <ds:schemaRefs>
    <ds:schemaRef ds:uri="http://schemas.microsoft.com/office/2006/metadata/properties"/>
    <ds:schemaRef ds:uri="http://schemas.microsoft.com/office/infopath/2007/PartnerControls"/>
    <ds:schemaRef ds:uri="13824d70-7bf2-44bc-87a6-298660e5dadd"/>
    <ds:schemaRef ds:uri="5e13aadc-de86-43ee-b386-40c01ba74c80"/>
  </ds:schemaRefs>
</ds:datastoreItem>
</file>

<file path=customXml/itemProps3.xml><?xml version="1.0" encoding="utf-8"?>
<ds:datastoreItem xmlns:ds="http://schemas.openxmlformats.org/officeDocument/2006/customXml" ds:itemID="{244800F0-D398-41A1-8242-4386CA10BA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692</Words>
  <Application>Microsoft Macintosh PowerPoint</Application>
  <PresentationFormat>On-screen Show (16:9)</PresentationFormat>
  <Paragraphs>76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Poppins</vt:lpstr>
      <vt:lpstr>Calibri</vt:lpstr>
      <vt:lpstr>Wingdings</vt:lpstr>
      <vt:lpstr>Courier New</vt:lpstr>
      <vt:lpstr>Poppins Black</vt:lpstr>
      <vt:lpstr>Poppins SemiBold</vt:lpstr>
      <vt:lpstr>Arial</vt:lpstr>
      <vt:lpstr>Office Theme</vt:lpstr>
      <vt:lpstr>Ferramenta de monitoramento do programa _ Imunização Nacional </vt:lpstr>
      <vt:lpstr>Diário</vt:lpstr>
      <vt:lpstr>PowerPoint Presentation</vt:lpstr>
      <vt:lpstr>PowerPoint Presentation</vt:lpstr>
      <vt:lpstr>PowerPoint Presentation</vt:lpstr>
      <vt:lpstr>Objetivos da ferramenta</vt:lpstr>
      <vt:lpstr>PowerPoint Presentation</vt:lpstr>
      <vt:lpstr>A ferramenta tem quatro partes principal diferente .</vt:lpstr>
      <vt:lpstr>PowerPoint Presentation</vt:lpstr>
      <vt:lpstr>Escala de cinco pontos ajuda a avaliar a maturidade _ _ _ em cada perguntar 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PAHO's performance monitoring tool for national EPI teams</dc:title>
  <cp:lastModifiedBy>Juanjo J. Vasquez Rojas</cp:lastModifiedBy>
  <cp:revision>23</cp:revision>
  <dcterms:modified xsi:type="dcterms:W3CDTF">2024-06-04T00:54:16Z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  <property fmtid="{D5CDD505-2E9C-101B-9397-08002B2CF9AE}" pid="4" name="MediaServiceImageTags">
    <vt:lpwstr/>
  </property>
</Properties>
</file>