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4"/>
    <p:sldMasterId id="2147483670" r:id="rId5"/>
  </p:sldMasterIdLst>
  <p:notesMasterIdLst>
    <p:notesMasterId r:id="rId41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5143500" type="screen16x9"/>
  <p:notesSz cx="6858000" cy="9144000"/>
  <p:embeddedFontLst>
    <p:embeddedFont>
      <p:font typeface="Poppins" pitchFamily="2" charset="77"/>
      <p:regular r:id="rId42"/>
      <p:bold r:id="rId43"/>
      <p:italic r:id="rId44"/>
      <p:boldItalic r:id="rId45"/>
    </p:embeddedFont>
    <p:embeddedFont>
      <p:font typeface="Poppins Black" pitchFamily="2" charset="77"/>
      <p:bold r:id="rId46"/>
      <p:italic r:id="rId47"/>
      <p:boldItalic r:id="rId48"/>
    </p:embeddedFont>
    <p:embeddedFont>
      <p:font typeface="Poppins SemiBold" pitchFamily="2" charset="77"/>
      <p:regular r:id="rId49"/>
      <p:bold r:id="rId50"/>
      <p:italic r:id="rId51"/>
      <p:boldItalic r:id="rId52"/>
    </p:embeddedFont>
    <p:embeddedFont>
      <p:font typeface="Roboto" panose="02000000000000000000" pitchFamily="2" charset="0"/>
      <p:regular r:id="rId53"/>
      <p:bold r:id="rId54"/>
      <p:italic r:id="rId55"/>
      <p:boldItalic r:id="rId56"/>
    </p:embeddedFont>
    <p:embeddedFont>
      <p:font typeface="Source Serif Pro" panose="02040603050405020204" pitchFamily="18" charset="0"/>
      <p:regular r:id="rId57"/>
      <p:bold r:id="rId58"/>
      <p:italic r:id="rId59"/>
      <p:boldItalic r:id="rId6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4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BD8962-8763-4663-86EE-D6ED15365E42}">
  <a:tblStyle styleId="{5ABD8962-8763-4663-86EE-D6ED15365E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1D8EBA1-5CBE-45A2-8EB1-9592F92A4EF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  <a:fill>
          <a:solidFill>
            <a:srgbClr val="F2F2F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F2F2F2"/>
          </a:solidFill>
        </a:fill>
      </a:tcStyle>
    </a:band1V>
    <a:band2V>
      <a:tcTxStyle/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6350" cap="flat" cmpd="sng">
              <a:solidFill>
                <a:srgbClr val="BFBFBF"/>
              </a:solidFill>
              <a:prstDash val="solid"/>
              <a:round/>
              <a:headEnd type="none" w="sm" len="sm"/>
              <a:tailEnd type="none" w="sm" len="sm"/>
            </a:ln>
          </a:top>
        </a:tcBdr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CEC4B3F-B27B-4BB2-9CD3-D1223950BCCE}" styleName="Table_2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8"/>
  </p:normalViewPr>
  <p:slideViewPr>
    <p:cSldViewPr snapToGrid="0">
      <p:cViewPr varScale="1">
        <p:scale>
          <a:sx n="150" d="100"/>
          <a:sy n="150" d="100"/>
        </p:scale>
        <p:origin x="424" y="160"/>
      </p:cViewPr>
      <p:guideLst>
        <p:guide orient="horz" pos="9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font" Target="fonts/font1.fntdata"/><Relationship Id="rId47" Type="http://schemas.openxmlformats.org/officeDocument/2006/relationships/font" Target="fonts/font6.fntdata"/><Relationship Id="rId50" Type="http://schemas.openxmlformats.org/officeDocument/2006/relationships/font" Target="fonts/font9.fntdata"/><Relationship Id="rId55" Type="http://schemas.openxmlformats.org/officeDocument/2006/relationships/font" Target="fonts/font14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font" Target="fonts/font4.fntdata"/><Relationship Id="rId53" Type="http://schemas.openxmlformats.org/officeDocument/2006/relationships/font" Target="fonts/font12.fntdata"/><Relationship Id="rId58" Type="http://schemas.openxmlformats.org/officeDocument/2006/relationships/font" Target="fonts/font17.fntdata"/><Relationship Id="rId5" Type="http://schemas.openxmlformats.org/officeDocument/2006/relationships/slideMaster" Target="slideMasters/slideMaster2.xml"/><Relationship Id="rId61" Type="http://schemas.openxmlformats.org/officeDocument/2006/relationships/presProps" Target="presProp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font" Target="fonts/font2.fntdata"/><Relationship Id="rId48" Type="http://schemas.openxmlformats.org/officeDocument/2006/relationships/font" Target="fonts/font7.fntdata"/><Relationship Id="rId56" Type="http://schemas.openxmlformats.org/officeDocument/2006/relationships/font" Target="fonts/font15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font" Target="fonts/font10.fntdata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font" Target="fonts/font5.fntdata"/><Relationship Id="rId59" Type="http://schemas.openxmlformats.org/officeDocument/2006/relationships/font" Target="fonts/font18.fntdata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Relationship Id="rId54" Type="http://schemas.openxmlformats.org/officeDocument/2006/relationships/font" Target="fonts/font13.fntdata"/><Relationship Id="rId62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font" Target="fonts/font8.fntdata"/><Relationship Id="rId57" Type="http://schemas.openxmlformats.org/officeDocument/2006/relationships/font" Target="fonts/font16.fntdata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font" Target="fonts/font3.fntdata"/><Relationship Id="rId52" Type="http://schemas.openxmlformats.org/officeDocument/2006/relationships/font" Target="fonts/font11.fntdata"/><Relationship Id="rId60" Type="http://schemas.openxmlformats.org/officeDocument/2006/relationships/font" Target="fonts/font1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9ff159593a_0_1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g29ff159593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9ff159593a_0_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9ff159593a_0_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a16323744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a16323744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9ff159593a_0_5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9ff159593a_0_5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a163237447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a163237447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9ff159593a_0_5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9ff159593a_0_5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a16323744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a16323744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9ff159593a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29ff159593a_0_5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a16323744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2a16323744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29ff159593a_0_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29ff159593a_0_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a16323744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a163237447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9ff159593a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9ff159593a_0_5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ff159593a_0_5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ff159593a_0_5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a16323744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a16323744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ff159593a_0_5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9ff159593a_0_5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2a16323744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2a163237447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29ff159593a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29ff159593a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a163237447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2a163237447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9ff159593a_0_5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Google Shape;373;g29ff159593a_0_5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2a163237447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9" name="Google Shape;379;g2a163237447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29ff159593a_0_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29ff159593a_0_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a163237447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2a163237447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9ff159593a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9ff159593a_0_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29ff159593a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29ff159593a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a163237447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3" name="Google Shape;403;g2a163237447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29ff159593a_0_6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29ff159593a_0_6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a163237447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2a163237447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29ff159593a_0_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29ff159593a_0_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2a163237447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2a163237447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9ff159593a_0_3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9ff159593a_0_3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9ff159593a_0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9ff159593a_0_3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29ff159593a_0_3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29ff159593a_0_3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9ff159593a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Google Shape;258;g29ff159593a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9ff159593a_0_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29ff159593a_0_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9ff159593a_0_7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9ff159593a_0_7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433552" y="1008589"/>
            <a:ext cx="52893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433553" y="2868345"/>
            <a:ext cx="4560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5"/>
          <p:cNvSpPr txBox="1">
            <a:spLocks noGrp="1"/>
          </p:cNvSpPr>
          <p:nvPr>
            <p:ph type="title"/>
          </p:nvPr>
        </p:nvSpPr>
        <p:spPr>
          <a:xfrm>
            <a:off x="628649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82365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ose Slide">
  <p:cSld name="Clos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7"/>
          <p:cNvSpPr txBox="1">
            <a:spLocks noGrp="1"/>
          </p:cNvSpPr>
          <p:nvPr>
            <p:ph type="ctrTitle"/>
          </p:nvPr>
        </p:nvSpPr>
        <p:spPr>
          <a:xfrm>
            <a:off x="648729" y="1658107"/>
            <a:ext cx="3354900" cy="18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 Black"/>
              <a:buNone/>
              <a:defRPr sz="36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82365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oppins"/>
              <a:buNone/>
              <a:defRPr b="1" i="0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body" idx="1"/>
          </p:nvPr>
        </p:nvSpPr>
        <p:spPr>
          <a:xfrm>
            <a:off x="628649" y="1369219"/>
            <a:ext cx="40710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8"/>
          <p:cNvSpPr txBox="1">
            <a:spLocks noGrp="1"/>
          </p:cNvSpPr>
          <p:nvPr>
            <p:ph type="body" idx="2"/>
          </p:nvPr>
        </p:nvSpPr>
        <p:spPr>
          <a:xfrm>
            <a:off x="4871196" y="1369219"/>
            <a:ext cx="3993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Yellow">
  <p:cSld name="Title Yellow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range">
  <p:cSld name="Title Orang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0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Green">
  <p:cSld name="Title Gree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ink">
  <p:cSld name="Title Pi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ctrTitle"/>
          </p:nvPr>
        </p:nvSpPr>
        <p:spPr>
          <a:xfrm>
            <a:off x="648725" y="276702"/>
            <a:ext cx="6700500" cy="120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Poppins Black"/>
              <a:buNone/>
              <a:defRPr sz="4500" b="1" i="0">
                <a:latin typeface="Poppins Black"/>
                <a:ea typeface="Poppins Black"/>
                <a:cs typeface="Poppins Black"/>
                <a:sym typeface="Poppi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ctrTitle"/>
          </p:nvPr>
        </p:nvSpPr>
        <p:spPr>
          <a:xfrm>
            <a:off x="496325" y="590000"/>
            <a:ext cx="4543800" cy="3811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/>
              <a:t>Análise da Situação Nacional do PAV</a:t>
            </a: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4D4242-9CA2-511E-351A-600A45EB2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84" y="4573858"/>
            <a:ext cx="4027930" cy="3677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3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eriod"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Prioridade política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80" name="Google Shape;280;p33"/>
          <p:cNvGraphicFramePr/>
          <p:nvPr/>
        </p:nvGraphicFramePr>
        <p:xfrm>
          <a:off x="1638300" y="1047750"/>
          <a:ext cx="5763300" cy="365852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Leis e políticas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3000" b="1">
                          <a:solidFill>
                            <a:srgbClr val="6AA84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✓</a:t>
                      </a: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Participação do Poder Legislativo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pt" sz="3000" b="1">
                          <a:solidFill>
                            <a:srgbClr val="FF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x</a:t>
                      </a: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Financiamento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Abordagem do curso de vida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oppins"/>
              <a:buAutoNum type="arabicPeriod"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Prioridade política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" name="Google Shape;286;p3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Planejamento e programação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92" name="Google Shape;292;p35"/>
          <p:cNvGraphicFramePr/>
          <p:nvPr/>
        </p:nvGraphicFramePr>
        <p:xfrm>
          <a:off x="1638300" y="1047750"/>
          <a:ext cx="5763300" cy="403407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Planos nacionais e subnacionais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23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Metas e objetivos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Priorização de grupos vulneráveis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Introdução de novas vacinas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8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Estratégias de vacinação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6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2. Planejamento e programação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98" name="Google Shape;298;p3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7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Organização e coordenação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04" name="Google Shape;304;p37"/>
          <p:cNvGraphicFramePr/>
          <p:nvPr/>
        </p:nvGraphicFramePr>
        <p:xfrm>
          <a:off x="1638300" y="1045644"/>
          <a:ext cx="5763300" cy="392522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68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Estrutura do EPI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2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Coordenação intra e intersetorial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Coordenação entre níveis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0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Comitês técnicos nacionais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8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3. Organização e coordenação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10" name="Google Shape;310;p3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9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Vigilância epidemiológica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16" name="Google Shape;316;p39"/>
          <p:cNvGraphicFramePr/>
          <p:nvPr/>
        </p:nvGraphicFramePr>
        <p:xfrm>
          <a:off x="1638300" y="1047750"/>
          <a:ext cx="5763300" cy="369657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Diretrizes e protocolos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7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Indicadores de desempenho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Análise de risco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6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3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Preparação e resposta rápida a surtos e epidemias</a:t>
                      </a: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3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0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4. Vigilância epidemiológica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2" name="Google Shape;322;p40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1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Recursos humanos e gestão financeira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28" name="Google Shape;328;p41"/>
          <p:cNvGraphicFramePr/>
          <p:nvPr/>
        </p:nvGraphicFramePr>
        <p:xfrm>
          <a:off x="1638300" y="1047750"/>
          <a:ext cx="5763300" cy="365852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Disponibilidade de profissionais de saúde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Planejamento, retenção e monitoramento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Fluxo financeiro para RH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Fluxo financeiro para vacinas, suprimentos e custos operacionais para operações de vacinação e vigilância</a:t>
                      </a:r>
                      <a:endParaRPr sz="13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2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5. Recursos humanos e gestão financeira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34" name="Google Shape;334;p42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6E6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5"/>
          <p:cNvSpPr txBox="1"/>
          <p:nvPr/>
        </p:nvSpPr>
        <p:spPr>
          <a:xfrm>
            <a:off x="115325" y="276701"/>
            <a:ext cx="6700500" cy="7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" sz="4500" b="1">
                <a:latin typeface="Poppins Black"/>
                <a:ea typeface="Poppins Black"/>
                <a:cs typeface="Poppins Black"/>
                <a:sym typeface="Poppins Black"/>
              </a:rPr>
              <a:t>Instruções</a:t>
            </a:r>
            <a:endParaRPr sz="4500" b="1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174200" y="1332925"/>
            <a:ext cx="8496900" cy="33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pt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Esta apresentação deve ser usada para apresentar uma “visão geral da situação do país” durante: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lphaLcPeriod"/>
            </a:pPr>
            <a:r>
              <a:rPr lang="pt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Cerimônia de abertura (slides 1 a 8)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1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lphaLcPeriod"/>
            </a:pPr>
            <a:r>
              <a:rPr lang="pt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Workshops de componentes (slides 10-35)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pt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Os dados para esta apresentação devem ser aproveitados no Anexo 4a - Relatório de Análise da Situação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pt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Incorporar os slides 1 a 8 no Anexo 12: “Cerimônia de abertura - Apresentação de introdução da ferramenta”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oppins"/>
              <a:buAutoNum type="arabicPeriod"/>
            </a:pPr>
            <a:r>
              <a:rPr lang="pt" sz="15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Incorporar os slides relevantes 10-35 no Anexo 13: “Component_workshop - Apresentação para apresentar a ferramenta”</a:t>
            </a:r>
            <a:endParaRPr sz="15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3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 Treinamento e supervisão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40" name="Google Shape;340;p43"/>
          <p:cNvGraphicFramePr/>
          <p:nvPr/>
        </p:nvGraphicFramePr>
        <p:xfrm>
          <a:off x="1638300" y="1047750"/>
          <a:ext cx="5763300" cy="365852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Programas de treinamento</a:t>
                      </a:r>
                      <a:endParaRPr sz="1200">
                        <a:solidFill>
                          <a:srgbClr val="4C4C4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6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Planos de supervisão</a:t>
                      </a:r>
                      <a:endParaRPr sz="1200">
                        <a:solidFill>
                          <a:srgbClr val="4C4C4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Monitoramento de implementação</a:t>
                      </a:r>
                      <a:endParaRPr sz="1200">
                        <a:solidFill>
                          <a:srgbClr val="4C4C4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09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Opinião</a:t>
                      </a:r>
                      <a:endParaRPr sz="1200">
                        <a:solidFill>
                          <a:srgbClr val="4C4C4C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6. Treinamento e supervisão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6" name="Google Shape;346;p4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5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Sistema de informação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52" name="Google Shape;352;p45"/>
          <p:cNvGraphicFramePr/>
          <p:nvPr/>
        </p:nvGraphicFramePr>
        <p:xfrm>
          <a:off x="1638300" y="1047750"/>
          <a:ext cx="5763300" cy="401474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7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Diretrizes e protocolos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2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Sistemas de informação e fluxo de informações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Monitoramento das taxas de cobertura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Qualidade e uso dos dados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64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Gravação e relatórios regulares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7. Sistema de informação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58" name="Google Shape;358;p4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7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Cadeia de frio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64" name="Google Shape;364;p47"/>
          <p:cNvGraphicFramePr/>
          <p:nvPr/>
        </p:nvGraphicFramePr>
        <p:xfrm>
          <a:off x="1638300" y="1047750"/>
          <a:ext cx="5763300" cy="3861095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Inventário de equipamentos da cadeia de frio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78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Capacidade de armazenamento e distribuição de vacinas e suprimentos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Manutenção de equipamentos da cadeia de frio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Gestão de resíduos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8. Cadeia de frio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0" name="Google Shape;370;p4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9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9. Fornecimento de vacinas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76" name="Google Shape;376;p49"/>
          <p:cNvGraphicFramePr/>
          <p:nvPr/>
        </p:nvGraphicFramePr>
        <p:xfrm>
          <a:off x="1638300" y="1047750"/>
          <a:ext cx="5763300" cy="363377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Estimativa da demanda por vacinas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Fornecimento de vacinas e insumos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Estimativa do fator de desperdício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Prevenção de rupturas de estoque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0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9. Fornecimento de vacinas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82" name="Google Shape;382;p50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51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 Avaliação e pesquisa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388" name="Google Shape;388;p51"/>
          <p:cNvGraphicFramePr/>
          <p:nvPr/>
        </p:nvGraphicFramePr>
        <p:xfrm>
          <a:off x="1638300" y="1047750"/>
          <a:ext cx="5763300" cy="363377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Avaliação interna/externa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Pesquisas de cobertura vacinal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Pesquisa Operacional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Colaboração intersetorial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52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10. Avaliação e pesquisa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94" name="Google Shape;394;p52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>
            <a:spLocks noGrp="1"/>
          </p:cNvSpPr>
          <p:nvPr>
            <p:ph type="ctrTitle"/>
          </p:nvPr>
        </p:nvSpPr>
        <p:spPr>
          <a:xfrm>
            <a:off x="821900" y="1597225"/>
            <a:ext cx="7757100" cy="125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" sz="4450"/>
              <a:t>Para cerimônia de abertura em nível nacional</a:t>
            </a:r>
            <a:endParaRPr sz="445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" sz="2400" b="0" i="1">
                <a:latin typeface="Poppins SemiBold"/>
                <a:ea typeface="Poppins SemiBold"/>
                <a:cs typeface="Poppins SemiBold"/>
                <a:sym typeface="Poppins SemiBold"/>
              </a:rPr>
              <a:t>Observação: transporte os slides 4 a 8 para a apresentação da cerimônia de abertura</a:t>
            </a:r>
            <a:endParaRPr sz="2400" b="0" i="1">
              <a:latin typeface="Poppins SemiBold"/>
              <a:ea typeface="Poppins SemiBold"/>
              <a:cs typeface="Poppins SemiBold"/>
              <a:sym typeface="Poppins SemiBold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" sz="4450"/>
              <a:t> </a:t>
            </a:r>
            <a:endParaRPr sz="445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3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 Comunicação social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00" name="Google Shape;400;p53"/>
          <p:cNvGraphicFramePr/>
          <p:nvPr/>
        </p:nvGraphicFramePr>
        <p:xfrm>
          <a:off x="1638300" y="1047750"/>
          <a:ext cx="5763300" cy="3725998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Comunicação de Risco e Envolvimento Comunitário (RCCE)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Comunicação de crise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Monitoramento dos motivadores comportamentais e sociais (BeSD) da vacinação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Escuta social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54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11. Comunicação social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06" name="Google Shape;406;p54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5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 Vacinação segura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12" name="Google Shape;412;p55"/>
          <p:cNvGraphicFramePr/>
          <p:nvPr/>
        </p:nvGraphicFramePr>
        <p:xfrm>
          <a:off x="1638300" y="1047750"/>
          <a:ext cx="5763300" cy="3528364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Coordenação com Autoridades Reguladoras Nacionais para avaliação de segurança, eficácia e qualidade durante a produção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 e formação de profissionais de saúde sobre injeções seguras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Sistemas de vigilância ESAVI/EVADIE reforçados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Comitês Nacionais de Vacinação Segura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6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12. Vacinação segura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18" name="Google Shape;418;p56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7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 Execução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424" name="Google Shape;424;p57"/>
          <p:cNvGraphicFramePr/>
          <p:nvPr/>
        </p:nvGraphicFramePr>
        <p:xfrm>
          <a:off x="1638300" y="1047750"/>
          <a:ext cx="5763300" cy="3633770"/>
        </p:xfrm>
        <a:graphic>
          <a:graphicData uri="http://schemas.openxmlformats.org/drawingml/2006/table">
            <a:tbl>
              <a:tblPr>
                <a:noFill/>
                <a:tableStyleId>{CCEC4B3F-B27B-4BB2-9CD3-D1223950BCCE}</a:tableStyleId>
              </a:tblPr>
              <a:tblGrid>
                <a:gridCol w="3926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6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Documentos/diretrizes/dados necessários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Disponibilidade</a:t>
                      </a:r>
                      <a:endParaRPr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>
                    <a:solidFill>
                      <a:srgbClr val="FFCB0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Normas e estratégias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5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Microplanejamento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47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Estratégias de recuperação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42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solidFill>
                            <a:srgbClr val="4C4C4C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Locais de vacinação</a:t>
                      </a:r>
                      <a:endParaRPr sz="1200">
                        <a:solidFill>
                          <a:srgbClr val="4C4C4C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58"/>
          <p:cNvSpPr txBox="1"/>
          <p:nvPr/>
        </p:nvSpPr>
        <p:spPr>
          <a:xfrm>
            <a:off x="796675" y="258400"/>
            <a:ext cx="83472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13. Execução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872875" y="1751650"/>
            <a:ext cx="77685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i="1">
                <a:solidFill>
                  <a:srgbClr val="FF000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Observação: inclua um parágrafo de resumo sobre as principais conclusões da revisão documental deste componente</a:t>
            </a:r>
            <a:endParaRPr sz="2400" i="1">
              <a:solidFill>
                <a:srgbClr val="FF000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7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Situação geral do país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40" name="Google Shape;240;p27"/>
          <p:cNvGraphicFramePr/>
          <p:nvPr/>
        </p:nvGraphicFramePr>
        <p:xfrm>
          <a:off x="907125" y="1370850"/>
          <a:ext cx="7119375" cy="330187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2028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6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9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747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225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Vacina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Taxa de cobertura (%)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25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BCG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pólio3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DTP1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DTP3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MMR1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MMR2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Rotavírus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49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PCV3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51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Taxa de abandono entre DTP1 e DTP3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distritos DTP3 &lt;50%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62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distritos DTP3 &lt;80%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1" name="Google Shape;241;p27"/>
          <p:cNvSpPr txBox="1"/>
          <p:nvPr/>
        </p:nvSpPr>
        <p:spPr>
          <a:xfrm>
            <a:off x="845453" y="1023407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Cobertura vacinal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6" name="Google Shape;246;p28"/>
          <p:cNvGraphicFramePr/>
          <p:nvPr/>
        </p:nvGraphicFramePr>
        <p:xfrm>
          <a:off x="851575" y="1398075"/>
          <a:ext cx="7549425" cy="278122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1502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0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7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97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62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7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63500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Biológico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População alvo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Taxa de cobertura vacinal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2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Td/Tdap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grávida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HPV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Meninas até 15 anos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300">
                <a:tc row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Gripe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Idosos (≥60 anos)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73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grávida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3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trabalhadores de saúde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3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COVID 19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população geral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7" name="Google Shape;247;p28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Situação geral do país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845453" y="1023407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Indicadores nacionais de desempenho do PAV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29"/>
          <p:cNvGraphicFramePr/>
          <p:nvPr/>
        </p:nvGraphicFramePr>
        <p:xfrm>
          <a:off x="1291000" y="1524525"/>
          <a:ext cx="6489925" cy="2437505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1792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7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71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9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467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Biológico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Taxa de cobertura vacinal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6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28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Tamanho da população alvo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9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Proporção de crianças sem DTP1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54" name="Google Shape;254;p29"/>
          <p:cNvSpPr txBox="1"/>
          <p:nvPr/>
        </p:nvSpPr>
        <p:spPr>
          <a:xfrm>
            <a:off x="1240774" y="1179986"/>
            <a:ext cx="44502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Crianças menores de um ano com dose zero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Situação geral do país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0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Situação geral do país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61" name="Google Shape;261;p30"/>
          <p:cNvGraphicFramePr/>
          <p:nvPr/>
        </p:nvGraphicFramePr>
        <p:xfrm>
          <a:off x="946025" y="1097850"/>
          <a:ext cx="7374475" cy="3892610"/>
        </p:xfrm>
        <a:graphic>
          <a:graphicData uri="http://schemas.openxmlformats.org/drawingml/2006/table">
            <a:tbl>
              <a:tblPr bandRow="1">
                <a:noFill/>
                <a:tableStyleId>{5ABD8962-8763-4663-86EE-D6ED15365E42}</a:tableStyleId>
              </a:tblPr>
              <a:tblGrid>
                <a:gridCol w="3945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0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04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0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0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6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987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Indicador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Source Serif Pro"/>
                          <a:ea typeface="Source Serif Pro"/>
                          <a:cs typeface="Source Serif Pro"/>
                          <a:sym typeface="Source Serif Pro"/>
                        </a:rPr>
                        <a:t>Indicadores de desempenho</a:t>
                      </a:r>
                      <a:endParaRPr sz="1200" b="1">
                        <a:latin typeface="Source Serif Pro"/>
                        <a:ea typeface="Source Serif Pro"/>
                        <a:cs typeface="Source Serif Pro"/>
                        <a:sym typeface="Source Serif Pro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87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2018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2019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2020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2021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 b="1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2022</a:t>
                      </a:r>
                      <a:endParaRPr sz="1200" b="1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Número de casos suspeitos de sarampo notificados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Taxa de notificação de casos suspeitos de sarampo/rubéola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sites com relatório semanal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casos suspeitos de sarampo/rubéola com investigação adequada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casos suspeitos de sarampo/rubéola com amostra adequada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casos suspeitos de sarampo/rubéola com amostras recebidas no laboratório em ≤5 dias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7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casos suspeitos de sarampo/rubéola com resultados laboratoriais em ≤4 dias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Número de casos suspeitos de PFA notificados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Taxa anual de AFP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1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 sz="1200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% de casos de PFA com amostra adequada</a:t>
                      </a: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262" name="Google Shape;262;p30"/>
          <p:cNvSpPr txBox="1"/>
          <p:nvPr/>
        </p:nvSpPr>
        <p:spPr>
          <a:xfrm>
            <a:off x="905857" y="742325"/>
            <a:ext cx="747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Indicadores de desempenho da vigilância epidemiológica e laboratorial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31"/>
          <p:cNvSpPr txBox="1"/>
          <p:nvPr/>
        </p:nvSpPr>
        <p:spPr>
          <a:xfrm>
            <a:off x="796675" y="258400"/>
            <a:ext cx="6961800" cy="5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24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Situação geral do país</a:t>
            </a:r>
            <a:endParaRPr sz="24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68" name="Google Shape;268;p31"/>
          <p:cNvSpPr txBox="1"/>
          <p:nvPr/>
        </p:nvSpPr>
        <p:spPr>
          <a:xfrm>
            <a:off x="982057" y="1504325"/>
            <a:ext cx="74733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" sz="1500" b="1" i="1">
                <a:solidFill>
                  <a:srgbClr val="6ACD9A"/>
                </a:solidFill>
                <a:latin typeface="Poppins"/>
                <a:ea typeface="Poppins"/>
                <a:cs typeface="Poppins"/>
                <a:sym typeface="Poppins"/>
              </a:rPr>
              <a:t>Surtos de DVP relatados nos últimos 5 anos</a:t>
            </a:r>
            <a:endParaRPr sz="1500" b="1" i="1">
              <a:solidFill>
                <a:srgbClr val="6ACD9A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269" name="Google Shape;269;p31"/>
          <p:cNvGraphicFramePr/>
          <p:nvPr/>
        </p:nvGraphicFramePr>
        <p:xfrm>
          <a:off x="1056525" y="1875375"/>
          <a:ext cx="6961800" cy="2080480"/>
        </p:xfrm>
        <a:graphic>
          <a:graphicData uri="http://schemas.openxmlformats.org/drawingml/2006/table">
            <a:tbl>
              <a:tblPr firstRow="1" firstCol="1" bandRow="1">
                <a:noFill/>
                <a:tableStyleId>{71D8EBA1-5CBE-45A2-8EB1-9592F92A4EF9}</a:tableStyleId>
              </a:tblPr>
              <a:tblGrid>
                <a:gridCol w="130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23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Ano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DPV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Número de casos confirmados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Número de mortes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t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Duração do surto (datas)</a:t>
                      </a: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 anchor="ctr">
                    <a:solidFill>
                      <a:srgbClr val="6ACD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4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73025" marR="73025" marT="0" marB="0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2"/>
          <p:cNvSpPr txBox="1">
            <a:spLocks noGrp="1"/>
          </p:cNvSpPr>
          <p:nvPr>
            <p:ph type="ctrTitle"/>
          </p:nvPr>
        </p:nvSpPr>
        <p:spPr>
          <a:xfrm>
            <a:off x="804100" y="1944875"/>
            <a:ext cx="7757100" cy="1251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" sz="3350"/>
              <a:t>Para workshops sobre componentes</a:t>
            </a:r>
            <a:endParaRPr sz="335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pt" sz="2400" b="0" i="1">
                <a:latin typeface="Poppins SemiBold"/>
                <a:ea typeface="Poppins SemiBold"/>
                <a:cs typeface="Poppins SemiBold"/>
                <a:sym typeface="Poppins SemiBold"/>
              </a:rPr>
              <a:t>Observação: transporte o slide do componente relevante para o deck de introdução do workshop relevante</a:t>
            </a:r>
            <a:endParaRPr sz="2400" b="0" i="1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044fde1cc444aeb99680595bf09c781 xmlns="13824d70-7bf2-44bc-87a6-298660e5dadd">
      <Terms xmlns="http://schemas.microsoft.com/office/infopath/2007/PartnerControls"/>
    </c044fde1cc444aeb99680595bf09c781>
    <lcf76f155ced4ddcb4097134ff3c332f xmlns="13824d70-7bf2-44bc-87a6-298660e5dadd">
      <Terms xmlns="http://schemas.microsoft.com/office/infopath/2007/PartnerControls"/>
    </lcf76f155ced4ddcb4097134ff3c332f>
    <TaxCatchAll xmlns="5e13aadc-de86-43ee-b386-40c01ba74c8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717C0D6E002DC4A9954B279402C024D" ma:contentTypeVersion="19" ma:contentTypeDescription="Crear nuevo documento." ma:contentTypeScope="" ma:versionID="023348eecbb07787457b681df530a965">
  <xsd:schema xmlns:xsd="http://www.w3.org/2001/XMLSchema" xmlns:xs="http://www.w3.org/2001/XMLSchema" xmlns:p="http://schemas.microsoft.com/office/2006/metadata/properties" xmlns:ns2="13824d70-7bf2-44bc-87a6-298660e5dadd" xmlns:ns3="824a6a19-c959-42ab-aba9-d8066f14d880" xmlns:ns4="5e13aadc-de86-43ee-b386-40c01ba74c80" targetNamespace="http://schemas.microsoft.com/office/2006/metadata/properties" ma:root="true" ma:fieldsID="bf1bf37f4097ae2edf9dcf7e96079616" ns2:_="" ns3:_="" ns4:_="">
    <xsd:import namespace="13824d70-7bf2-44bc-87a6-298660e5dadd"/>
    <xsd:import namespace="824a6a19-c959-42ab-aba9-d8066f14d880"/>
    <xsd:import namespace="5e13aadc-de86-43ee-b386-40c01ba74c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c044fde1cc444aeb99680595bf09c781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824d70-7bf2-44bc-87a6-298660e5dad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c0f44cca-6aff-4d49-827c-e4b3bc2e3f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044fde1cc444aeb99680595bf09c781" ma:index="25" nillable="true" ma:taxonomy="true" ma:internalName="c044fde1cc444aeb99680595bf09c781" ma:taxonomyFieldName="PAHO_x0020_Keyword" ma:displayName="PAHO Keyword" ma:default="" ma:fieldId="{c044fde1-cc44-4aeb-9968-0595bf09c781}" ma:taxonomyMulti="true" ma:sspId="c0f44cca-6aff-4d49-827c-e4b3bc2e3f13" ma:termSetId="e04e7722-c50b-42ac-a63e-7080933752e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4a6a19-c959-42ab-aba9-d8066f14d88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13aadc-de86-43ee-b386-40c01ba74c80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ba6e248f-8c9f-452a-954e-7ee3bb8c38b6}" ma:internalName="TaxCatchAll" ma:showField="CatchAllData" ma:web="824a6a19-c959-42ab-aba9-d8066f14d88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0C7173-44B2-4787-92E1-97509467F0E3}">
  <ds:schemaRefs>
    <ds:schemaRef ds:uri="http://schemas.microsoft.com/office/2006/metadata/properties"/>
    <ds:schemaRef ds:uri="http://schemas.microsoft.com/office/infopath/2007/PartnerControls"/>
    <ds:schemaRef ds:uri="13824d70-7bf2-44bc-87a6-298660e5dadd"/>
    <ds:schemaRef ds:uri="5e13aadc-de86-43ee-b386-40c01ba74c80"/>
  </ds:schemaRefs>
</ds:datastoreItem>
</file>

<file path=customXml/itemProps2.xml><?xml version="1.0" encoding="utf-8"?>
<ds:datastoreItem xmlns:ds="http://schemas.openxmlformats.org/officeDocument/2006/customXml" ds:itemID="{922A7321-022F-4FA4-B06F-C59733709F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824d70-7bf2-44bc-87a6-298660e5dadd"/>
    <ds:schemaRef ds:uri="824a6a19-c959-42ab-aba9-d8066f14d880"/>
    <ds:schemaRef ds:uri="5e13aadc-de86-43ee-b386-40c01ba74c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47F2DB1-3D1E-43B3-94A7-2BD99FD884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1079</Words>
  <Application>Microsoft Macintosh PowerPoint</Application>
  <PresentationFormat>On-screen Show (16:9)</PresentationFormat>
  <Paragraphs>214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Source Serif Pro</vt:lpstr>
      <vt:lpstr>Poppins</vt:lpstr>
      <vt:lpstr>Calibri</vt:lpstr>
      <vt:lpstr>Roboto</vt:lpstr>
      <vt:lpstr>Poppins Black</vt:lpstr>
      <vt:lpstr>Poppins SemiBold</vt:lpstr>
      <vt:lpstr>Arial</vt:lpstr>
      <vt:lpstr>Simple Light</vt:lpstr>
      <vt:lpstr>Office Theme</vt:lpstr>
      <vt:lpstr>Análise da Situação Nacional do PAV</vt:lpstr>
      <vt:lpstr>PowerPoint Presentation</vt:lpstr>
      <vt:lpstr>Para cerimônia de abertura em nível nacional Observação: transporte os slides 4 a 8 para a apresentação da cerimônia de abertura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Para workshops sobre componentes Observação: transporte o slide do componente relevante para o deck de introdução do workshop relevante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EPI Situation Analysis </dc:title>
  <cp:lastModifiedBy>Juanjo J. Vasquez Rojas</cp:lastModifiedBy>
  <cp:revision>2</cp:revision>
  <dcterms:modified xsi:type="dcterms:W3CDTF">2024-06-03T16:44:29Z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0x0101003717C0D6E002DC4A9954B279402C024D</vt:lpwstr>
  </property>
  <property fmtid="{D5CDD505-2E9C-101B-9397-08002B2CF9AE}" pid="3" name="PAHO Keyword">
    <vt:lpwstr/>
  </property>
</Properties>
</file>