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3" r:id="rId3"/>
    <p:sldMasterId id="2147483664" r:id="rId4"/>
    <p:sldMasterId id="2147483746" r:id="rId5"/>
  </p:sldMasterIdLst>
  <p:notesMasterIdLst>
    <p:notesMasterId r:id="rId21"/>
  </p:notesMasterIdLst>
  <p:sldIdLst>
    <p:sldId id="2195" r:id="rId6"/>
    <p:sldId id="2171" r:id="rId7"/>
    <p:sldId id="2218" r:id="rId8"/>
    <p:sldId id="2197" r:id="rId9"/>
    <p:sldId id="2216" r:id="rId10"/>
    <p:sldId id="2196" r:id="rId11"/>
    <p:sldId id="2203" r:id="rId12"/>
    <p:sldId id="2205" r:id="rId13"/>
    <p:sldId id="2217" r:id="rId14"/>
    <p:sldId id="2213" r:id="rId15"/>
    <p:sldId id="2214" r:id="rId16"/>
    <p:sldId id="2206" r:id="rId17"/>
    <p:sldId id="2211" r:id="rId18"/>
    <p:sldId id="2212" r:id="rId19"/>
    <p:sldId id="221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99"/>
    <a:srgbClr val="3366CC"/>
    <a:srgbClr val="3399FF"/>
    <a:srgbClr val="820000"/>
    <a:srgbClr val="2F9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3" autoAdjust="0"/>
    <p:restoredTop sz="96374" autoAdjust="0"/>
  </p:normalViewPr>
  <p:slideViewPr>
    <p:cSldViewPr>
      <p:cViewPr varScale="1">
        <p:scale>
          <a:sx n="75" d="100"/>
          <a:sy n="75" d="100"/>
        </p:scale>
        <p:origin x="5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4997B3-75DC-41AE-A26E-20BF4BC3A91E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AE1476-04BC-48BB-A517-2023044AD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76CAFE-4039-4B92-925E-31B8E264AA58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0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La calidad inicial aumenta con la aleatorizacion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4E8FC6-655C-4EAF-98AE-FD3D78F554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Surviving Sepsis Campaign: guidelines on the management of critically ill adults with Coronavirus Disease 2020 (COVID-19)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E1476-04BC-48BB-A517-2023044AD2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Vertical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52738"/>
            <a:ext cx="3527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60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03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84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8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17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4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46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54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17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511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69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5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690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42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459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82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233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8138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80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151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61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634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70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439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152E-5F10-4EE6-A866-A29B026B3C41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335A-A5DC-4419-AF5A-285183573C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2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1B7CD-D9A8-40C6-A037-4F1A32675D81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49B28-E8C1-44BB-8252-154989405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6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5D924-1376-40EF-B42F-CB8A097BDF2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7A2FB-DA5A-472E-A5A5-C74D9E50E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9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25122-7E4D-40DF-B2C2-903B5908850A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B3D7B-8A20-46E1-8D47-FB64748C6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88CC5-F2F0-46AF-92B8-6DDD7396D5A8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A06CD-935B-46F5-AE87-7845ECB6F1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360F8-3713-40EE-88D5-D9416578880A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AB210-5A25-436E-BCB0-BA3606D36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4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0F860-022B-49D9-A068-F5F6DEF2F18C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88082-7F14-4533-93A6-B9807B1D9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91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1B485-3C12-4A63-BDC5-66385D3ED61C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F80C5-B196-4406-B7D6-3EE98A443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0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520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0E28E-0910-4052-BC6A-DA62A4BC43D2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6C58A-5538-4517-9C16-D9BA3459CB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70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E66CA-3F81-416A-9724-F4E141BDAFBE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DE5E9-C88D-44FF-AB11-65C5AF3D16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1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5CF20-E917-4275-B3AB-7547735081DD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9AAE2-1188-4A7A-8CE2-A0924C197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86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7774"/>
            <a:ext cx="7886700" cy="78291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84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  <a:lvl2pPr>
              <a:defRPr b="0" i="0">
                <a:latin typeface="Frutiger 57 Condensed" pitchFamily="2" charset="0"/>
              </a:defRPr>
            </a:lvl2pPr>
            <a:lvl3pPr>
              <a:defRPr b="0" i="0">
                <a:latin typeface="Frutiger 57 Condensed" pitchFamily="2" charset="0"/>
              </a:defRPr>
            </a:lvl3pPr>
            <a:lvl4pPr>
              <a:defRPr b="0" i="0">
                <a:latin typeface="Frutiger 57 Condensed" pitchFamily="2" charset="0"/>
              </a:defRPr>
            </a:lvl4pPr>
            <a:lvl5pPr>
              <a:defRPr b="0" i="0">
                <a:latin typeface="Frutiger 57 Condense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</a:lstStyle>
          <a:p>
            <a:fld id="{D248ED30-771D-E242-B107-042EF2250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73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58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  <a:lvl2pPr>
              <a:defRPr b="0" i="0">
                <a:latin typeface="Frutiger 57 Condensed" pitchFamily="2" charset="0"/>
              </a:defRPr>
            </a:lvl2pPr>
            <a:lvl3pPr>
              <a:defRPr b="0" i="0">
                <a:latin typeface="Frutiger 57 Condensed" pitchFamily="2" charset="0"/>
              </a:defRPr>
            </a:lvl3pPr>
            <a:lvl4pPr>
              <a:defRPr b="0" i="0">
                <a:latin typeface="Frutiger 57 Condensed" pitchFamily="2" charset="0"/>
              </a:defRPr>
            </a:lvl4pPr>
            <a:lvl5pPr>
              <a:defRPr b="0" i="0">
                <a:latin typeface="Frutiger 57 Condense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58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  <a:lvl2pPr>
              <a:defRPr b="0" i="0">
                <a:latin typeface="Frutiger 57 Condensed" pitchFamily="2" charset="0"/>
              </a:defRPr>
            </a:lvl2pPr>
            <a:lvl3pPr>
              <a:defRPr b="0" i="0">
                <a:latin typeface="Frutiger 57 Condensed" pitchFamily="2" charset="0"/>
              </a:defRPr>
            </a:lvl3pPr>
            <a:lvl4pPr>
              <a:defRPr b="0" i="0">
                <a:latin typeface="Frutiger 57 Condensed" pitchFamily="2" charset="0"/>
              </a:defRPr>
            </a:lvl4pPr>
            <a:lvl5pPr>
              <a:defRPr b="0" i="0">
                <a:latin typeface="Frutiger 57 Condense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</a:lstStyle>
          <a:p>
            <a:fld id="{D248ED30-771D-E242-B107-042EF2250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93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47530"/>
            <a:ext cx="7886700" cy="5669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7373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Frutiger 57 Condense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987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  <a:lvl2pPr>
              <a:defRPr b="0" i="0">
                <a:latin typeface="Frutiger 57 Condensed" pitchFamily="2" charset="0"/>
              </a:defRPr>
            </a:lvl2pPr>
            <a:lvl3pPr>
              <a:defRPr b="0" i="0">
                <a:latin typeface="Frutiger 57 Condensed" pitchFamily="2" charset="0"/>
              </a:defRPr>
            </a:lvl3pPr>
            <a:lvl4pPr>
              <a:defRPr b="0" i="0">
                <a:latin typeface="Frutiger 57 Condensed" pitchFamily="2" charset="0"/>
              </a:defRPr>
            </a:lvl4pPr>
            <a:lvl5pPr>
              <a:defRPr b="0" i="0">
                <a:latin typeface="Frutiger 57 Condense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7373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Frutiger 57 Condense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987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  <a:lvl2pPr>
              <a:defRPr b="0" i="0">
                <a:latin typeface="Frutiger 57 Condensed" pitchFamily="2" charset="0"/>
              </a:defRPr>
            </a:lvl2pPr>
            <a:lvl3pPr>
              <a:defRPr b="0" i="0">
                <a:latin typeface="Frutiger 57 Condensed" pitchFamily="2" charset="0"/>
              </a:defRPr>
            </a:lvl3pPr>
            <a:lvl4pPr>
              <a:defRPr b="0" i="0">
                <a:latin typeface="Frutiger 57 Condensed" pitchFamily="2" charset="0"/>
              </a:defRPr>
            </a:lvl4pPr>
            <a:lvl5pPr>
              <a:defRPr b="0" i="0">
                <a:latin typeface="Frutiger 57 Condense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</a:lstStyle>
          <a:p>
            <a:fld id="{D248ED30-771D-E242-B107-042EF2250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84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847"/>
            <a:ext cx="7886700" cy="44652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</a:lstStyle>
          <a:p>
            <a:fld id="{D248ED30-771D-E242-B107-042EF2250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55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</a:lstStyle>
          <a:p>
            <a:fld id="{D248ED30-771D-E242-B107-042EF2250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0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9142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Frutiger 57 Condensed" pitchFamily="2" charset="0"/>
              </a:defRPr>
            </a:lvl1pPr>
            <a:lvl2pPr>
              <a:defRPr sz="2800" b="0" i="0">
                <a:latin typeface="Frutiger 57 Condensed" pitchFamily="2" charset="0"/>
              </a:defRPr>
            </a:lvl2pPr>
            <a:lvl3pPr>
              <a:defRPr sz="2400" b="0" i="0">
                <a:latin typeface="Frutiger 57 Condensed" pitchFamily="2" charset="0"/>
              </a:defRPr>
            </a:lvl3pPr>
            <a:lvl4pPr>
              <a:defRPr sz="2000" b="0" i="0">
                <a:latin typeface="Frutiger 57 Condensed" pitchFamily="2" charset="0"/>
              </a:defRPr>
            </a:lvl4pPr>
            <a:lvl5pPr>
              <a:defRPr sz="2000" b="0" i="0">
                <a:latin typeface="Frutiger 57 Condense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rutiger 57 Condense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Frutiger 57 Condensed" pitchFamily="2" charset="0"/>
              </a:defRPr>
            </a:lvl1pPr>
          </a:lstStyle>
          <a:p>
            <a:fld id="{D248ED30-771D-E242-B107-042EF2250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1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25C1-17D0-47A9-A77E-AEFF3BD9B7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CFAF-BF93-4F5F-B7C6-EA186600B6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6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36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64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44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8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541463"/>
            <a:ext cx="8291512" cy="431006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89015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10" descr="Screen shot 2013-06-06 at 1.52.12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6140450"/>
            <a:ext cx="328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9" descr="Screen shot 2013-06-06 at 1.56.39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541463"/>
            <a:ext cx="8291512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7088" y="6426200"/>
            <a:ext cx="4348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96CCEE"/>
                </a:solidFill>
                <a:latin typeface="Arial Narrow" charset="0"/>
                <a:cs typeface="+mn-cs"/>
              </a:rPr>
              <a:t>Presentation title </a:t>
            </a:r>
            <a:r>
              <a:rPr lang="en-US" baseline="12000" dirty="0">
                <a:solidFill>
                  <a:schemeClr val="bg1"/>
                </a:solidFill>
                <a:latin typeface="Arial Narrow" charset="0"/>
                <a:cs typeface="+mn-cs"/>
              </a:rPr>
              <a:t>|</a:t>
            </a:r>
            <a:r>
              <a:rPr lang="en-US" sz="1200" dirty="0">
                <a:solidFill>
                  <a:srgbClr val="96CCEE"/>
                </a:solidFill>
                <a:latin typeface="Arial Narrow" charset="0"/>
                <a:cs typeface="+mn-cs"/>
              </a:rPr>
              <a:t> 2013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335A5E-B46A-4E7A-8FB4-CEFA1104CF42}" type="slidenum">
              <a:rPr lang="ar-SA" sz="1500">
                <a:solidFill>
                  <a:srgbClr val="72BBE8"/>
                </a:solidFill>
                <a:latin typeface="Arial Narrow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500">
                <a:solidFill>
                  <a:srgbClr val="72BBE8"/>
                </a:solidFill>
                <a:latin typeface="Arial Narrow" charset="0"/>
                <a:cs typeface="+mn-cs"/>
              </a:rPr>
              <a:t> </a:t>
            </a:r>
            <a:r>
              <a:rPr lang="en-US" sz="2100" baseline="14000">
                <a:solidFill>
                  <a:schemeClr val="bg1"/>
                </a:solidFill>
                <a:latin typeface="Arial Narrow" charset="0"/>
                <a:cs typeface="+mn-cs"/>
              </a:rPr>
              <a:t>|</a:t>
            </a:r>
          </a:p>
        </p:txBody>
      </p:sp>
      <p:graphicFrame>
        <p:nvGraphicFramePr>
          <p:cNvPr id="1047" name="AutoShape 2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0" imgH="0" progId="PowerPoint.Show.8">
                  <p:embed/>
                </p:oleObj>
              </mc:Choice>
              <mc:Fallback>
                <p:oleObj r:id="rId13" imgW="0" imgH="0" progId="PowerPoint.Show.8">
                  <p:embed/>
                  <p:pic>
                    <p:nvPicPr>
                      <p:cNvPr id="1047" name="AutoShape 2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BDF5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969696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5" name="Picture 8" descr="COVERUPjpg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5784850"/>
            <a:ext cx="40243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ea typeface="+mn-ea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4pPr>
      <a:lvl5pPr marL="1989138" indent="-14605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4463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035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3607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179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</p:spPr>
        <p:txBody>
          <a:bodyPr/>
          <a:lstStyle/>
          <a:p>
            <a:pPr rtl="1">
              <a:defRPr/>
            </a:pPr>
            <a:endParaRPr lang="en-US" sz="39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pPr defTabSz="801688" rtl="1">
              <a:defRPr/>
            </a:pPr>
            <a:endParaRPr lang="en-US" sz="34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927100" y="6426200"/>
            <a:ext cx="5295900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>
                <a:solidFill>
                  <a:srgbClr val="96CCEE"/>
                </a:solidFill>
                <a:latin typeface="Arial Narrow" pitchFamily="34" charset="0"/>
                <a:cs typeface="Arial" charset="0"/>
              </a:rPr>
              <a:t>The World Health Report 2013 - Research for Universal Health Coverage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9DD5EF98-0C07-4E2E-A733-57AE13174CEC}" type="slidenum">
              <a:rPr lang="en-US" sz="1500" b="1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pPr algn="r">
                <a:defRPr/>
              </a:pPr>
              <a:t>‹#›</a:t>
            </a:fld>
            <a:r>
              <a:rPr lang="en-US" sz="1500" b="1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100" b="1" baseline="14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|</a:t>
            </a:r>
          </a:p>
        </p:txBody>
      </p:sp>
      <p:pic>
        <p:nvPicPr>
          <p:cNvPr id="11270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605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</p:spPr>
        <p:txBody>
          <a:bodyPr/>
          <a:lstStyle/>
          <a:p>
            <a:pPr rtl="1">
              <a:defRPr/>
            </a:pPr>
            <a:endParaRPr lang="en-US" sz="39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</p:spPr>
        <p:txBody>
          <a:bodyPr wrap="none" lIns="80119" tIns="40060" rIns="80119" bIns="40060" anchor="ctr"/>
          <a:lstStyle/>
          <a:p>
            <a:pPr defTabSz="801688" rtl="1">
              <a:defRPr/>
            </a:pPr>
            <a:endParaRPr lang="en-US" sz="34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927100" y="6426200"/>
            <a:ext cx="5295900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>
                <a:solidFill>
                  <a:srgbClr val="96CCEE"/>
                </a:solidFill>
                <a:latin typeface="Arial Narrow" pitchFamily="34" charset="0"/>
                <a:cs typeface="Arial" charset="0"/>
              </a:rPr>
              <a:t>The World Health Report 2013 - Research for Universal Health Coverage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97160F98-5405-4F2B-8842-CF8E4BA59523}" type="slidenum">
              <a:rPr lang="en-US" sz="1500" b="1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pPr algn="r">
                <a:defRPr/>
              </a:pPr>
              <a:t>‹#›</a:t>
            </a:fld>
            <a:r>
              <a:rPr lang="en-US" sz="1500" b="1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100" b="1" baseline="14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|</a:t>
            </a:r>
          </a:p>
        </p:txBody>
      </p:sp>
      <p:pic>
        <p:nvPicPr>
          <p:cNvPr id="23558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</p:spPr>
        <p:txBody>
          <a:bodyPr/>
          <a:lstStyle/>
          <a:p>
            <a:pPr rtl="1">
              <a:defRPr/>
            </a:pPr>
            <a:endParaRPr lang="en-US" sz="39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</p:spPr>
        <p:txBody>
          <a:bodyPr wrap="none" lIns="80105" tIns="40053" rIns="80105" bIns="40053" anchor="ctr"/>
          <a:lstStyle/>
          <a:p>
            <a:pPr defTabSz="801688" rtl="1">
              <a:defRPr/>
            </a:pPr>
            <a:endParaRPr lang="en-US" sz="34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927100" y="6426200"/>
            <a:ext cx="5295900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>
                <a:solidFill>
                  <a:srgbClr val="96CCEE"/>
                </a:solidFill>
                <a:latin typeface="Arial Narrow" pitchFamily="34" charset="0"/>
                <a:cs typeface="Arial" charset="0"/>
              </a:rPr>
              <a:t>The World Health Report 2013 - Research for Universal Health Coverage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02EAF911-A42D-4E95-81C6-27272F253D31}" type="slidenum">
              <a:rPr lang="en-US" sz="1500" b="1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pPr algn="r">
                <a:defRPr/>
              </a:pPr>
              <a:t>‹#›</a:t>
            </a:fld>
            <a:r>
              <a:rPr lang="en-US" sz="1500" b="1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100" b="1" baseline="14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|</a:t>
            </a:r>
          </a:p>
        </p:txBody>
      </p:sp>
      <p:pic>
        <p:nvPicPr>
          <p:cNvPr id="35846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rtl="1">
              <a:defRPr sz="3400" b="1">
                <a:solidFill>
                  <a:srgbClr val="000066"/>
                </a:solidFill>
              </a:defRPr>
            </a:lvl1pPr>
          </a:lstStyle>
          <a:p>
            <a:fld id="{E5A853EB-FF9A-45D8-9978-9FEE52F4EE6E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solidFill>
                  <a:srgbClr val="000066"/>
                </a:solidFill>
              </a:defRPr>
            </a:lvl1pPr>
          </a:lstStyle>
          <a:p>
            <a:r>
              <a:rPr lang="en-US"/>
              <a:t>Research for Universal Health Coverage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 rtl="1">
              <a:defRPr sz="1100" b="1">
                <a:solidFill>
                  <a:srgbClr val="898989"/>
                </a:solidFill>
              </a:defRPr>
            </a:lvl1pPr>
          </a:lstStyle>
          <a:p>
            <a:fld id="{411B7EEC-873F-4193-A07E-64BABABA1D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7638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C1E3C1-CC5B-9341-8DE9-46C3834F110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" y="-1"/>
            <a:ext cx="9230139" cy="6865392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00E9EBF0-A995-DE40-9BFF-034364C4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68" y="172276"/>
            <a:ext cx="6196219" cy="4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75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bg1"/>
          </a:solidFill>
          <a:latin typeface="Frutiger 57 Condens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F1A91-B6A6-4518-9D84-AA570BAA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500" b="1" dirty="0">
                <a:solidFill>
                  <a:schemeClr val="tx1"/>
                </a:solidFill>
                <a:latin typeface="Arial" panose="020B0604020202020204" pitchFamily="34" charset="0"/>
              </a:rPr>
              <a:t>GUÍA PARA EL CUIDADO DE</a:t>
            </a:r>
            <a:br>
              <a:rPr lang="es-CO" sz="25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CO" sz="2500" b="1" dirty="0">
                <a:solidFill>
                  <a:schemeClr val="tx1"/>
                </a:solidFill>
                <a:latin typeface="Arial" panose="020B0604020202020204" pitchFamily="34" charset="0"/>
              </a:rPr>
              <a:t>PACIENTES ADULTOS CRÍTICOS</a:t>
            </a:r>
            <a:br>
              <a:rPr lang="es-CO" sz="25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MX" sz="2500" b="1" dirty="0">
                <a:solidFill>
                  <a:schemeClr val="tx1"/>
                </a:solidFill>
                <a:latin typeface="Arial" panose="020B0604020202020204" pitchFamily="34" charset="0"/>
              </a:rPr>
              <a:t>CON COVID-19 EN LAS AMÉRICAS</a:t>
            </a:r>
            <a:br>
              <a:rPr lang="es-MX" sz="25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s-MX" sz="25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s-MX" sz="25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</a:rPr>
              <a:t>Marcela Torres</a:t>
            </a:r>
            <a:br>
              <a:rPr lang="es-MX" sz="15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</a:rPr>
              <a:t>Consultora</a:t>
            </a:r>
            <a:br>
              <a:rPr lang="es-MX" sz="15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</a:rPr>
              <a:t>Departamento de Evidencia e Inteligencia para la Acción</a:t>
            </a:r>
            <a:br>
              <a:rPr lang="es-MX" sz="15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MX" sz="1500" dirty="0">
                <a:solidFill>
                  <a:schemeClr val="tx1"/>
                </a:solidFill>
                <a:latin typeface="Arial" panose="020B0604020202020204" pitchFamily="34" charset="0"/>
              </a:rPr>
              <a:t>de Salud y del equipo del Sistema de Gestión de Incidente para la respuesta a COVID-19 de la OPS</a:t>
            </a:r>
            <a:br>
              <a:rPr lang="es-MX" sz="25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s-MX" sz="25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s-CO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20E82-11EE-424F-9631-323D4703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F2390-E164-4239-A9C4-50827005D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301F25-4B60-435B-BE1B-684009730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B60896-BE7B-4377-BAEE-2B5A8D5C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936"/>
            <a:ext cx="9144000" cy="35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9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F2719-5646-4097-A47F-298CE80B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95FD3D-0811-4A29-8EFB-DB5023B72A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C60AAF-5B94-4CC1-A637-182C336865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2D43CC-57D0-467F-82BE-996B66236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843"/>
            <a:ext cx="9144000" cy="32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65FA21F-8AD1-48C7-AF23-0CFDC7AF5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066800"/>
            <a:ext cx="7131627" cy="9229164"/>
          </a:xfrm>
        </p:spPr>
      </p:pic>
    </p:spTree>
    <p:extLst>
      <p:ext uri="{BB962C8B-B14F-4D97-AF65-F5344CB8AC3E}">
        <p14:creationId xmlns:p14="http://schemas.microsoft.com/office/powerpoint/2010/main" val="241380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24F1-E324-4E41-86A6-E74334D7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A76BF0-9A88-4D43-AF0D-0285BC0EE0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B10CF9-BCED-471A-81FE-FEB7A2A0BE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146DCD-4186-4345-BB46-8243064CA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"/>
            <a:ext cx="7514461" cy="61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8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79679-AD60-4209-8E31-C3A65D2D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20BD91-1362-46CA-BA49-4813001797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30F190-A366-46C3-8ED5-DEE2ECDF77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3E5894-BF6B-4E03-8503-72917291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2" y="101765"/>
            <a:ext cx="7554876" cy="58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1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069E0-6C80-477F-9D16-1C6C56DE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9028B8-D202-4E8E-94D7-17269EBA53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255B1F-AFC2-4321-B81F-0C7497B0B9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439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7200" y="76200"/>
            <a:ext cx="7924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tabLst/>
              <a:defRPr/>
            </a:pPr>
            <a:r>
              <a:rPr lang="es-EC" sz="2500" b="1" dirty="0">
                <a:solidFill>
                  <a:schemeClr val="bg1"/>
                </a:solidFill>
                <a:latin typeface="Frutiger 57 Condensed" pitchFamily="2" charset="0"/>
                <a:ea typeface="+mj-ea"/>
                <a:cs typeface="+mj-cs"/>
              </a:rPr>
              <a:t>Metodología</a:t>
            </a:r>
          </a:p>
        </p:txBody>
      </p:sp>
      <p:pic>
        <p:nvPicPr>
          <p:cNvPr id="5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89" y="6229350"/>
            <a:ext cx="2600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4186DCE-C717-43A8-8552-30D988D5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0929"/>
            <a:ext cx="3200401" cy="423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AD21D9-D20A-42AA-BE26-E8B335AD7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864" y="1330929"/>
            <a:ext cx="3384498" cy="42332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5D6B10-4DA2-4803-B586-84C62F7F79F8}"/>
              </a:ext>
            </a:extLst>
          </p:cNvPr>
          <p:cNvSpPr/>
          <p:nvPr/>
        </p:nvSpPr>
        <p:spPr>
          <a:xfrm>
            <a:off x="3329126" y="6249879"/>
            <a:ext cx="1322773" cy="443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>
            <a:extLst>
              <a:ext uri="{FF2B5EF4-FFF2-40B4-BE49-F238E27FC236}">
                <a16:creationId xmlns:a16="http://schemas.microsoft.com/office/drawing/2014/main" id="{F9FA7361-3D8C-4384-9804-8CFBAE7AB0C4}"/>
              </a:ext>
            </a:extLst>
          </p:cNvPr>
          <p:cNvGrpSpPr/>
          <p:nvPr/>
        </p:nvGrpSpPr>
        <p:grpSpPr>
          <a:xfrm>
            <a:off x="1901228" y="1515288"/>
            <a:ext cx="5161360" cy="3857627"/>
            <a:chOff x="1901228" y="1515288"/>
            <a:chExt cx="5161360" cy="3857627"/>
          </a:xfrm>
        </p:grpSpPr>
        <p:grpSp>
          <p:nvGrpSpPr>
            <p:cNvPr id="2" name="Group 101"/>
            <p:cNvGrpSpPr>
              <a:grpSpLocks/>
            </p:cNvGrpSpPr>
            <p:nvPr/>
          </p:nvGrpSpPr>
          <p:grpSpPr bwMode="auto">
            <a:xfrm>
              <a:off x="1919086" y="1515288"/>
              <a:ext cx="5143500" cy="2057400"/>
              <a:chOff x="0" y="1752600"/>
              <a:chExt cx="9144000" cy="36576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0" y="1752600"/>
                <a:ext cx="9144000" cy="3657600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13"/>
              </a:p>
            </p:txBody>
          </p:sp>
          <p:sp>
            <p:nvSpPr>
              <p:cNvPr id="1724536" name="TextBox 92"/>
              <p:cNvSpPr txBox="1">
                <a:spLocks noChangeArrowheads="1"/>
              </p:cNvSpPr>
              <p:nvPr/>
            </p:nvSpPr>
            <p:spPr bwMode="auto">
              <a:xfrm>
                <a:off x="0" y="5029201"/>
                <a:ext cx="2209801" cy="379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O" sz="788" b="1" i="1">
                    <a:solidFill>
                      <a:srgbClr val="00B050"/>
                    </a:solidFill>
                    <a:latin typeface="Corbel" pitchFamily="34" charset="0"/>
                  </a:rPr>
                  <a:t>Revisión sistemática</a:t>
                </a:r>
              </a:p>
            </p:txBody>
          </p:sp>
        </p:grpSp>
        <p:grpSp>
          <p:nvGrpSpPr>
            <p:cNvPr id="3" name="Group 124"/>
            <p:cNvGrpSpPr>
              <a:grpSpLocks/>
            </p:cNvGrpSpPr>
            <p:nvPr/>
          </p:nvGrpSpPr>
          <p:grpSpPr bwMode="auto">
            <a:xfrm>
              <a:off x="1901228" y="3588763"/>
              <a:ext cx="5161360" cy="1784152"/>
              <a:chOff x="-20" y="2322"/>
              <a:chExt cx="5780" cy="1998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0" y="2352"/>
                <a:ext cx="5760" cy="1968"/>
              </a:xfrm>
              <a:prstGeom prst="rect">
                <a:avLst/>
              </a:prstGeom>
              <a:solidFill>
                <a:schemeClr val="accent2">
                  <a:alpha val="20000"/>
                </a:schemeClr>
              </a:solidFill>
              <a:ln>
                <a:solidFill>
                  <a:schemeClr val="accent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13"/>
              </a:p>
            </p:txBody>
          </p:sp>
          <p:sp>
            <p:nvSpPr>
              <p:cNvPr id="1724534" name="TextBox 94"/>
              <p:cNvSpPr txBox="1">
                <a:spLocks noChangeArrowheads="1"/>
              </p:cNvSpPr>
              <p:nvPr/>
            </p:nvSpPr>
            <p:spPr bwMode="auto">
              <a:xfrm>
                <a:off x="-20" y="2322"/>
                <a:ext cx="1392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788" b="1" i="1" dirty="0" err="1">
                    <a:solidFill>
                      <a:schemeClr val="accent2"/>
                    </a:solidFill>
                    <a:latin typeface="Corbel" pitchFamily="34" charset="0"/>
                  </a:rPr>
                  <a:t>Recomendaciones</a:t>
                </a:r>
                <a:endParaRPr lang="en-US" sz="788" b="1" i="1" dirty="0">
                  <a:solidFill>
                    <a:schemeClr val="accent2"/>
                  </a:solidFill>
                  <a:latin typeface="Corbel" pitchFamily="34" charset="0"/>
                </a:endParaRPr>
              </a:p>
            </p:txBody>
          </p:sp>
        </p:grp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090538" y="2286814"/>
              <a:ext cx="214313" cy="7158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13">
                  <a:latin typeface="Corbel" pitchFamily="34" charset="0"/>
                </a:rPr>
                <a:t>P</a:t>
              </a:r>
            </a:p>
            <a:p>
              <a:pPr algn="ctr"/>
              <a:r>
                <a:rPr lang="en-US" sz="1013">
                  <a:latin typeface="Corbel" pitchFamily="34" charset="0"/>
                </a:rPr>
                <a:t>I</a:t>
              </a:r>
            </a:p>
            <a:p>
              <a:pPr algn="ctr"/>
              <a:r>
                <a:rPr lang="en-US" sz="1013">
                  <a:latin typeface="Corbel" pitchFamily="34" charset="0"/>
                </a:rPr>
                <a:t>C</a:t>
              </a:r>
            </a:p>
            <a:p>
              <a:pPr algn="ctr"/>
              <a:r>
                <a:rPr lang="en-US" sz="1013">
                  <a:latin typeface="Corbel" pitchFamily="34" charset="0"/>
                </a:rPr>
                <a:t>O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347713" y="2286815"/>
              <a:ext cx="557213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88">
                  <a:latin typeface="Corbel" pitchFamily="34" charset="0"/>
                </a:rPr>
                <a:t>Resultado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347713" y="2458265"/>
              <a:ext cx="557213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88">
                  <a:latin typeface="Corbel" pitchFamily="34" charset="0"/>
                </a:rPr>
                <a:t>Resultado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347713" y="2629715"/>
              <a:ext cx="557213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88">
                  <a:latin typeface="Corbel" pitchFamily="34" charset="0"/>
                </a:rPr>
                <a:t>Resultado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347713" y="2801165"/>
              <a:ext cx="557213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88">
                  <a:latin typeface="Corbel" pitchFamily="34" charset="0"/>
                </a:rPr>
                <a:t>Resultado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 rot="-1800000">
              <a:off x="1969092" y="1765683"/>
              <a:ext cx="1179612" cy="21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O" sz="788">
                  <a:latin typeface="Corbel" pitchFamily="34" charset="0"/>
                </a:rPr>
                <a:t>Formular la pregunta.</a:t>
              </a:r>
            </a:p>
          </p:txBody>
        </p:sp>
        <p:grpSp>
          <p:nvGrpSpPr>
            <p:cNvPr id="4" name="Group 160"/>
            <p:cNvGrpSpPr>
              <a:grpSpLocks/>
            </p:cNvGrpSpPr>
            <p:nvPr/>
          </p:nvGrpSpPr>
          <p:grpSpPr bwMode="auto">
            <a:xfrm>
              <a:off x="3400525" y="2143938"/>
              <a:ext cx="1237655" cy="871538"/>
              <a:chOff x="2633524" y="1117453"/>
              <a:chExt cx="2200909" cy="1549547"/>
            </a:xfrm>
          </p:grpSpPr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57600" y="1143000"/>
                <a:ext cx="1176833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isometricOffAxis1Left"/>
                <a:lightRig rig="threePt" dir="t"/>
              </a:scene3d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07873" y="1117453"/>
                <a:ext cx="1176833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isometricOffAxis1Left"/>
                <a:lightRig rig="threePt" dir="t"/>
              </a:scene3d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71800" y="1143000"/>
                <a:ext cx="1176833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isometricOffAxis1Left"/>
                <a:lightRig rig="threePt" dir="t"/>
              </a:scene3d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33524" y="1117453"/>
                <a:ext cx="1176833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isometricOffAxis1Left"/>
                <a:lightRig rig="threePt" dir="t"/>
              </a:scene3d>
            </p:spPr>
          </p:pic>
        </p:grp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 rot="-1800000">
              <a:off x="3009402" y="1673804"/>
              <a:ext cx="1005483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O" sz="788">
                  <a:latin typeface="Corbel" pitchFamily="34" charset="0"/>
                </a:rPr>
                <a:t>Valorar importancia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2862062" y="2286815"/>
              <a:ext cx="428625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O" sz="788">
                  <a:latin typeface="Corbel" pitchFamily="34" charset="0"/>
                </a:rPr>
                <a:t>Crítico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862062" y="2629715"/>
              <a:ext cx="685484" cy="21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88">
                  <a:latin typeface="Corbel" pitchFamily="34" charset="0"/>
                </a:rPr>
                <a:t>Importante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2862062" y="2458265"/>
              <a:ext cx="428625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O" sz="788">
                  <a:latin typeface="Corbel" pitchFamily="34" charset="0"/>
                </a:rPr>
                <a:t>Crítico</a:t>
              </a:r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2880665" y="2820391"/>
              <a:ext cx="810965" cy="388353"/>
              <a:chOff x="1709487" y="2320126"/>
              <a:chExt cx="1442385" cy="689362"/>
            </a:xfrm>
          </p:grpSpPr>
          <p:sp>
            <p:nvSpPr>
              <p:cNvPr id="1724527" name="TextBox 20"/>
              <p:cNvSpPr txBox="1">
                <a:spLocks noChangeArrowheads="1"/>
              </p:cNvSpPr>
              <p:nvPr/>
            </p:nvSpPr>
            <p:spPr bwMode="auto">
              <a:xfrm>
                <a:off x="1709487" y="2320126"/>
                <a:ext cx="685801" cy="379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788" dirty="0">
                    <a:latin typeface="Corbel" pitchFamily="34" charset="0"/>
                  </a:rPr>
                  <a:t>Sin</a:t>
                </a:r>
              </a:p>
            </p:txBody>
          </p:sp>
          <p:sp>
            <p:nvSpPr>
              <p:cNvPr id="1724528" name="TextBox 26"/>
              <p:cNvSpPr txBox="1">
                <a:spLocks noChangeArrowheads="1"/>
              </p:cNvSpPr>
              <p:nvPr/>
            </p:nvSpPr>
            <p:spPr bwMode="auto">
              <a:xfrm rot="1800000">
                <a:off x="1979618" y="2415125"/>
                <a:ext cx="1172254" cy="594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O" sz="788">
                    <a:latin typeface="Corbel" pitchFamily="34" charset="0"/>
                  </a:rPr>
                  <a:t>importancia</a:t>
                </a:r>
              </a:p>
            </p:txBody>
          </p:sp>
        </p:grpSp>
        <p:grpSp>
          <p:nvGrpSpPr>
            <p:cNvPr id="6" name="Group 122"/>
            <p:cNvGrpSpPr>
              <a:grpSpLocks/>
            </p:cNvGrpSpPr>
            <p:nvPr/>
          </p:nvGrpSpPr>
          <p:grpSpPr bwMode="auto">
            <a:xfrm>
              <a:off x="4375644" y="1608159"/>
              <a:ext cx="1186755" cy="1656457"/>
              <a:chOff x="2751" y="104"/>
              <a:chExt cx="1329" cy="1855"/>
            </a:xfrm>
          </p:grpSpPr>
          <p:pic>
            <p:nvPicPr>
              <p:cNvPr id="1724524" name="Picture 1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6" y="864"/>
                <a:ext cx="1104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24525" name="TextBox 17"/>
              <p:cNvSpPr txBox="1">
                <a:spLocks noChangeArrowheads="1"/>
              </p:cNvSpPr>
              <p:nvPr/>
            </p:nvSpPr>
            <p:spPr bwMode="auto">
              <a:xfrm rot="19800000">
                <a:off x="2751" y="104"/>
                <a:ext cx="1292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788">
                    <a:latin typeface="Corbel" pitchFamily="34" charset="0"/>
                  </a:rPr>
                  <a:t>Crear el perfil de evidencia con GRADEpro</a:t>
                </a:r>
              </a:p>
            </p:txBody>
          </p:sp>
          <p:sp>
            <p:nvSpPr>
              <p:cNvPr id="1724526" name="TextBox 85"/>
              <p:cNvSpPr txBox="1">
                <a:spLocks noChangeArrowheads="1"/>
              </p:cNvSpPr>
              <p:nvPr/>
            </p:nvSpPr>
            <p:spPr bwMode="auto">
              <a:xfrm>
                <a:off x="2928" y="1584"/>
                <a:ext cx="1104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788">
                    <a:latin typeface="Corbel" pitchFamily="34" charset="0"/>
                  </a:rPr>
                  <a:t>Resumen de </a:t>
                </a:r>
                <a:r>
                  <a:rPr lang="es-CO" sz="788">
                    <a:latin typeface="Corbel" pitchFamily="34" charset="0"/>
                  </a:rPr>
                  <a:t>hallazgos</a:t>
                </a:r>
                <a:r>
                  <a:rPr lang="es-ES_tradnl" sz="788">
                    <a:latin typeface="Corbel" pitchFamily="34" charset="0"/>
                  </a:rPr>
                  <a:t> </a:t>
                </a:r>
              </a:p>
            </p:txBody>
          </p:sp>
        </p:grpSp>
        <p:grpSp>
          <p:nvGrpSpPr>
            <p:cNvPr id="12" name="Group 123"/>
            <p:cNvGrpSpPr>
              <a:grpSpLocks/>
            </p:cNvGrpSpPr>
            <p:nvPr/>
          </p:nvGrpSpPr>
          <p:grpSpPr bwMode="auto">
            <a:xfrm>
              <a:off x="5675750" y="2128121"/>
              <a:ext cx="1328738" cy="2030612"/>
              <a:chOff x="4176" y="864"/>
              <a:chExt cx="1488" cy="2274"/>
            </a:xfrm>
          </p:grpSpPr>
          <p:sp>
            <p:nvSpPr>
              <p:cNvPr id="96" name="Down Arrow 95"/>
              <p:cNvSpPr/>
              <p:nvPr/>
            </p:nvSpPr>
            <p:spPr>
              <a:xfrm>
                <a:off x="4323" y="864"/>
                <a:ext cx="308" cy="1846"/>
              </a:xfrm>
              <a:prstGeom prst="downArrow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13"/>
              </a:p>
            </p:txBody>
          </p:sp>
          <p:sp>
            <p:nvSpPr>
              <p:cNvPr id="1724523" name="TextBox 98"/>
              <p:cNvSpPr txBox="1">
                <a:spLocks noChangeArrowheads="1"/>
              </p:cNvSpPr>
              <p:nvPr/>
            </p:nvSpPr>
            <p:spPr bwMode="auto">
              <a:xfrm>
                <a:off x="4176" y="2899"/>
                <a:ext cx="1488" cy="2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O" sz="788" dirty="0">
                    <a:latin typeface="Corbel" pitchFamily="34" charset="0"/>
                  </a:rPr>
                  <a:t>GRADE</a:t>
                </a:r>
              </a:p>
            </p:txBody>
          </p:sp>
        </p:grpSp>
        <p:grpSp>
          <p:nvGrpSpPr>
            <p:cNvPr id="13" name="Group 138"/>
            <p:cNvGrpSpPr>
              <a:grpSpLocks/>
            </p:cNvGrpSpPr>
            <p:nvPr/>
          </p:nvGrpSpPr>
          <p:grpSpPr bwMode="auto">
            <a:xfrm>
              <a:off x="5454309" y="4023637"/>
              <a:ext cx="1303735" cy="1200150"/>
              <a:chOff x="2743200" y="3276600"/>
              <a:chExt cx="2393950" cy="2209800"/>
            </a:xfrm>
          </p:grpSpPr>
          <p:grpSp>
            <p:nvGrpSpPr>
              <p:cNvPr id="17" name="Group 136"/>
              <p:cNvGrpSpPr>
                <a:grpSpLocks/>
              </p:cNvGrpSpPr>
              <p:nvPr/>
            </p:nvGrpSpPr>
            <p:grpSpPr bwMode="auto">
              <a:xfrm>
                <a:off x="2743200" y="3276600"/>
                <a:ext cx="2393950" cy="2209800"/>
                <a:chOff x="2438400" y="3124200"/>
                <a:chExt cx="2971800" cy="2743200"/>
              </a:xfrm>
            </p:grpSpPr>
            <p:grpSp>
              <p:nvGrpSpPr>
                <p:cNvPr id="18" name="Group 111"/>
                <p:cNvGrpSpPr>
                  <a:grpSpLocks/>
                </p:cNvGrpSpPr>
                <p:nvPr/>
              </p:nvGrpSpPr>
              <p:grpSpPr bwMode="auto">
                <a:xfrm>
                  <a:off x="2438400" y="38862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11" name="Flowchart: Delay 110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  <p:grpSp>
              <p:nvGrpSpPr>
                <p:cNvPr id="19" name="Group 112"/>
                <p:cNvGrpSpPr>
                  <a:grpSpLocks/>
                </p:cNvGrpSpPr>
                <p:nvPr/>
              </p:nvGrpSpPr>
              <p:grpSpPr bwMode="auto">
                <a:xfrm>
                  <a:off x="3048000" y="36576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14" name="Flowchart: Delay 113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  <p:grpSp>
              <p:nvGrpSpPr>
                <p:cNvPr id="20" name="Group 115"/>
                <p:cNvGrpSpPr>
                  <a:grpSpLocks/>
                </p:cNvGrpSpPr>
                <p:nvPr/>
              </p:nvGrpSpPr>
              <p:grpSpPr bwMode="auto">
                <a:xfrm>
                  <a:off x="3657600" y="35814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17" name="Flowchart: Delay 116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  <p:grpSp>
              <p:nvGrpSpPr>
                <p:cNvPr id="21" name="Group 118"/>
                <p:cNvGrpSpPr>
                  <a:grpSpLocks/>
                </p:cNvGrpSpPr>
                <p:nvPr/>
              </p:nvGrpSpPr>
              <p:grpSpPr bwMode="auto">
                <a:xfrm>
                  <a:off x="4267200" y="36576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20" name="Flowchart: Delay 119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  <p:grpSp>
              <p:nvGrpSpPr>
                <p:cNvPr id="27" name="Group 121"/>
                <p:cNvGrpSpPr>
                  <a:grpSpLocks/>
                </p:cNvGrpSpPr>
                <p:nvPr/>
              </p:nvGrpSpPr>
              <p:grpSpPr bwMode="auto">
                <a:xfrm>
                  <a:off x="4876800" y="38100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23" name="Flowchart: Delay 122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  <p:sp>
              <p:nvSpPr>
                <p:cNvPr id="105" name="Oval 104"/>
                <p:cNvSpPr/>
                <p:nvPr/>
              </p:nvSpPr>
              <p:spPr>
                <a:xfrm>
                  <a:off x="2590800" y="3124200"/>
                  <a:ext cx="2743200" cy="274320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cene3d>
                  <a:camera prst="orthographicFront">
                    <a:rot lat="17099997" lon="0" rev="0"/>
                  </a:camera>
                  <a:lightRig rig="freezing" dir="t"/>
                </a:scene3d>
                <a:sp3d>
                  <a:bevelT w="101600" h="1016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/>
                </a:p>
              </p:txBody>
            </p:sp>
            <p:grpSp>
              <p:nvGrpSpPr>
                <p:cNvPr id="28" name="Group 124"/>
                <p:cNvGrpSpPr>
                  <a:grpSpLocks/>
                </p:cNvGrpSpPr>
                <p:nvPr/>
              </p:nvGrpSpPr>
              <p:grpSpPr bwMode="auto">
                <a:xfrm>
                  <a:off x="2819400" y="43434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26" name="Flowchart: Delay 125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  <p:grpSp>
              <p:nvGrpSpPr>
                <p:cNvPr id="29" name="Group 127"/>
                <p:cNvGrpSpPr>
                  <a:grpSpLocks/>
                </p:cNvGrpSpPr>
                <p:nvPr/>
              </p:nvGrpSpPr>
              <p:grpSpPr bwMode="auto">
                <a:xfrm>
                  <a:off x="4724400" y="43434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29" name="Flowchart: Delay 128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  <p:grpSp>
              <p:nvGrpSpPr>
                <p:cNvPr id="30" name="Group 130"/>
                <p:cNvGrpSpPr>
                  <a:grpSpLocks/>
                </p:cNvGrpSpPr>
                <p:nvPr/>
              </p:nvGrpSpPr>
              <p:grpSpPr bwMode="auto">
                <a:xfrm>
                  <a:off x="3429000" y="44958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32" name="Flowchart: Delay 131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  <p:grpSp>
              <p:nvGrpSpPr>
                <p:cNvPr id="21536" name="Group 133"/>
                <p:cNvGrpSpPr>
                  <a:grpSpLocks/>
                </p:cNvGrpSpPr>
                <p:nvPr/>
              </p:nvGrpSpPr>
              <p:grpSpPr bwMode="auto">
                <a:xfrm>
                  <a:off x="4114800" y="4495800"/>
                  <a:ext cx="533400" cy="711200"/>
                  <a:chOff x="1600200" y="3886200"/>
                  <a:chExt cx="685800" cy="914400"/>
                </a:xfrm>
              </p:grpSpPr>
              <p:sp>
                <p:nvSpPr>
                  <p:cNvPr id="135" name="Flowchart: Delay 134"/>
                  <p:cNvSpPr/>
                  <p:nvPr/>
                </p:nvSpPr>
                <p:spPr>
                  <a:xfrm rot="16200000">
                    <a:off x="1676400" y="4191000"/>
                    <a:ext cx="533400" cy="685800"/>
                  </a:xfrm>
                  <a:prstGeom prst="flowChartDelay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morning" dir="t"/>
                  </a:scene3d>
                  <a:sp3d prstMaterial="dkEdge"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1676400" y="3886200"/>
                    <a:ext cx="533400" cy="533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 w="127000" h="1270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/>
                  </a:p>
                </p:txBody>
              </p:sp>
            </p:grpSp>
          </p:grpSp>
          <p:sp>
            <p:nvSpPr>
              <p:cNvPr id="138" name="TextBox 137"/>
              <p:cNvSpPr txBox="1"/>
              <p:nvPr/>
            </p:nvSpPr>
            <p:spPr>
              <a:xfrm rot="582617">
                <a:off x="3361319" y="3755257"/>
                <a:ext cx="1219200" cy="1190070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/>
                  <a:t>Panel</a:t>
                </a:r>
              </a:p>
            </p:txBody>
          </p:sp>
        </p:grpSp>
        <p:sp>
          <p:nvSpPr>
            <p:cNvPr id="144" name="TextBox 143"/>
            <p:cNvSpPr txBox="1">
              <a:spLocks noChangeArrowheads="1"/>
            </p:cNvSpPr>
            <p:nvPr/>
          </p:nvSpPr>
          <p:spPr bwMode="auto">
            <a:xfrm>
              <a:off x="6076749" y="1648867"/>
              <a:ext cx="900113" cy="57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HN" sz="788" dirty="0"/>
                <a:t>La calidad inicial aumenta con la aleatorización</a:t>
              </a:r>
            </a:p>
          </p:txBody>
        </p:sp>
        <p:sp>
          <p:nvSpPr>
            <p:cNvPr id="145" name="TextBox 144"/>
            <p:cNvSpPr txBox="1">
              <a:spLocks noChangeArrowheads="1"/>
            </p:cNvSpPr>
            <p:nvPr/>
          </p:nvSpPr>
          <p:spPr bwMode="auto">
            <a:xfrm>
              <a:off x="6248199" y="2158226"/>
              <a:ext cx="81438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26799" indent="-126799">
                <a:buFont typeface="Consolas" pitchFamily="49" charset="0"/>
                <a:buAutoNum type="arabicPeriod"/>
              </a:pPr>
              <a:r>
                <a:rPr lang="es-CO" sz="675" dirty="0">
                  <a:latin typeface="Corbel" pitchFamily="34" charset="0"/>
                </a:rPr>
                <a:t>Riesgo de sesgos</a:t>
              </a:r>
            </a:p>
            <a:p>
              <a:pPr marL="126799" indent="-126799">
                <a:buFont typeface="Consolas" pitchFamily="49" charset="0"/>
                <a:buAutoNum type="arabicPeriod"/>
              </a:pPr>
              <a:r>
                <a:rPr lang="es-CO" sz="675" dirty="0">
                  <a:latin typeface="Corbel" pitchFamily="34" charset="0"/>
                </a:rPr>
                <a:t>inconsistencia</a:t>
              </a:r>
            </a:p>
            <a:p>
              <a:pPr marL="126799" indent="-126799">
                <a:buFont typeface="Consolas" pitchFamily="49" charset="0"/>
                <a:buAutoNum type="arabicPeriod"/>
              </a:pPr>
              <a:r>
                <a:rPr lang="es-CO" sz="675" dirty="0">
                  <a:latin typeface="Corbel" pitchFamily="34" charset="0"/>
                </a:rPr>
                <a:t>Evidencia indirecta</a:t>
              </a:r>
            </a:p>
            <a:p>
              <a:pPr marL="126799" indent="-126799">
                <a:buFont typeface="Consolas" pitchFamily="49" charset="0"/>
                <a:buAutoNum type="arabicPeriod"/>
              </a:pPr>
              <a:r>
                <a:rPr lang="es-CO" sz="675" dirty="0">
                  <a:latin typeface="Corbel" pitchFamily="34" charset="0"/>
                </a:rPr>
                <a:t>Imprecisión</a:t>
              </a:r>
            </a:p>
            <a:p>
              <a:pPr marL="126799" indent="-126799">
                <a:buFont typeface="Consolas" pitchFamily="49" charset="0"/>
                <a:buAutoNum type="arabicPeriod"/>
              </a:pPr>
              <a:r>
                <a:rPr lang="es-CO" sz="675" dirty="0">
                  <a:latin typeface="Corbel" pitchFamily="34" charset="0"/>
                </a:rPr>
                <a:t>Sesgo de publicación</a:t>
              </a:r>
              <a:endParaRPr lang="es-CO" sz="675" b="1" dirty="0">
                <a:latin typeface="Corbel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5841899" y="2398004"/>
              <a:ext cx="642938" cy="33483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O" sz="788" dirty="0"/>
                <a:t>Bajar la categoría</a:t>
              </a:r>
              <a:r>
                <a:rPr lang="en-US" sz="788" dirty="0"/>
                <a:t>.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 rot="16200000">
              <a:off x="5881189" y="2941120"/>
              <a:ext cx="514350" cy="57733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O" sz="788" dirty="0"/>
                <a:t>Subir la categoría</a:t>
              </a:r>
            </a:p>
          </p:txBody>
        </p:sp>
        <p:sp>
          <p:nvSpPr>
            <p:cNvPr id="149" name="TextBox 148"/>
            <p:cNvSpPr txBox="1">
              <a:spLocks noChangeArrowheads="1"/>
            </p:cNvSpPr>
            <p:nvPr/>
          </p:nvSpPr>
          <p:spPr bwMode="auto">
            <a:xfrm>
              <a:off x="6248199" y="3015478"/>
              <a:ext cx="81438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26799" indent="-126799">
                <a:buFont typeface="Consolas" pitchFamily="49" charset="0"/>
                <a:buAutoNum type="arabicPeriod"/>
              </a:pPr>
              <a:r>
                <a:rPr lang="es-ES_tradnl" sz="675">
                  <a:latin typeface="Corbel" pitchFamily="34" charset="0"/>
                </a:rPr>
                <a:t>Gran Efecto   </a:t>
              </a:r>
            </a:p>
            <a:p>
              <a:pPr marL="126799" indent="-126799">
                <a:buFont typeface="Consolas" pitchFamily="49" charset="0"/>
                <a:buAutoNum type="arabicPeriod"/>
              </a:pPr>
              <a:r>
                <a:rPr lang="es-ES_tradnl" sz="675">
                  <a:latin typeface="Corbel" pitchFamily="34" charset="0"/>
                </a:rPr>
                <a:t>(dosis respuesta)</a:t>
              </a:r>
            </a:p>
            <a:p>
              <a:pPr marL="126799" indent="-126799">
                <a:buFont typeface="Consolas" pitchFamily="49" charset="0"/>
                <a:buAutoNum type="arabicPeriod"/>
              </a:pPr>
              <a:r>
                <a:rPr lang="es-ES_tradnl" sz="675">
                  <a:latin typeface="Corbel" pitchFamily="34" charset="0"/>
                </a:rPr>
                <a:t>(confusores)</a:t>
              </a:r>
            </a:p>
          </p:txBody>
        </p:sp>
        <p:grpSp>
          <p:nvGrpSpPr>
            <p:cNvPr id="21537" name="Group 161"/>
            <p:cNvGrpSpPr>
              <a:grpSpLocks/>
            </p:cNvGrpSpPr>
            <p:nvPr/>
          </p:nvGrpSpPr>
          <p:grpSpPr bwMode="auto">
            <a:xfrm>
              <a:off x="2433437" y="2458264"/>
              <a:ext cx="2234208" cy="728663"/>
              <a:chOff x="914400" y="1676400"/>
              <a:chExt cx="3971336" cy="1295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914400" y="2590800"/>
                <a:ext cx="1142831" cy="1588"/>
              </a:xfrm>
              <a:prstGeom prst="line">
                <a:avLst/>
              </a:prstGeom>
              <a:ln w="38100">
                <a:solidFill>
                  <a:srgbClr val="FF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057231" y="2590800"/>
                <a:ext cx="685698" cy="381000"/>
              </a:xfrm>
              <a:prstGeom prst="line">
                <a:avLst/>
              </a:prstGeom>
              <a:ln w="38100">
                <a:solidFill>
                  <a:srgbClr val="FFFF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14400" y="2286000"/>
                <a:ext cx="2304708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14400" y="1981200"/>
                <a:ext cx="2303121" cy="317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14400" y="1676400"/>
                <a:ext cx="230312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481007" y="1679575"/>
                <a:ext cx="7618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819094" y="1676400"/>
                <a:ext cx="7618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158769" y="1693863"/>
                <a:ext cx="76189" cy="15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474658" y="1981200"/>
                <a:ext cx="7618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814333" y="1981200"/>
                <a:ext cx="7618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155594" y="1979613"/>
                <a:ext cx="76189" cy="15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474658" y="2282825"/>
                <a:ext cx="76189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819094" y="2286000"/>
                <a:ext cx="76189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158769" y="2286000"/>
                <a:ext cx="76189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500031" y="1681163"/>
                <a:ext cx="380944" cy="1587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503206" y="1982788"/>
                <a:ext cx="380944" cy="1587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504792" y="2286000"/>
                <a:ext cx="380944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 rot="-1800000">
              <a:off x="5377557" y="1593632"/>
              <a:ext cx="918865" cy="57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_tradnl" sz="788">
                  <a:latin typeface="Corbel" pitchFamily="34" charset="0"/>
                </a:rPr>
                <a:t>Valorar la calidad de la evidencia para cada resultado</a:t>
              </a:r>
            </a:p>
          </p:txBody>
        </p: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 rot="-1800000">
              <a:off x="2381646" y="1731305"/>
              <a:ext cx="1414463" cy="21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O" sz="788">
                  <a:latin typeface="Corbel" pitchFamily="34" charset="0"/>
                </a:rPr>
                <a:t>Seleccionar los resultados</a:t>
              </a:r>
            </a:p>
          </p:txBody>
        </p:sp>
        <p:sp>
          <p:nvSpPr>
            <p:cNvPr id="91" name="TextBox 90"/>
            <p:cNvSpPr txBox="1">
              <a:spLocks noChangeArrowheads="1"/>
            </p:cNvSpPr>
            <p:nvPr/>
          </p:nvSpPr>
          <p:spPr bwMode="auto">
            <a:xfrm>
              <a:off x="5562399" y="2715441"/>
              <a:ext cx="514350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CO" sz="788">
                  <a:latin typeface="Corbel" pitchFamily="34" charset="0"/>
                </a:rPr>
                <a:t>Muy bajo</a:t>
              </a:r>
            </a:p>
          </p:txBody>
        </p:sp>
        <p:sp>
          <p:nvSpPr>
            <p:cNvPr id="90" name="TextBox 89"/>
            <p:cNvSpPr txBox="1">
              <a:spLocks noChangeArrowheads="1"/>
            </p:cNvSpPr>
            <p:nvPr/>
          </p:nvSpPr>
          <p:spPr bwMode="auto">
            <a:xfrm>
              <a:off x="5562399" y="2543990"/>
              <a:ext cx="428625" cy="21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88">
                  <a:latin typeface="Corbel" pitchFamily="34" charset="0"/>
                </a:rPr>
                <a:t>Bajo</a:t>
              </a:r>
            </a:p>
          </p:txBody>
        </p:sp>
        <p:sp>
          <p:nvSpPr>
            <p:cNvPr id="89" name="TextBox 88"/>
            <p:cNvSpPr txBox="1">
              <a:spLocks noChangeArrowheads="1"/>
            </p:cNvSpPr>
            <p:nvPr/>
          </p:nvSpPr>
          <p:spPr bwMode="auto">
            <a:xfrm>
              <a:off x="5562399" y="2458264"/>
              <a:ext cx="514350" cy="31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31">
                  <a:latin typeface="Corbel" pitchFamily="34" charset="0"/>
                </a:rPr>
                <a:t>Moderado</a:t>
              </a:r>
            </a:p>
          </p:txBody>
        </p:sp>
        <p:sp>
          <p:nvSpPr>
            <p:cNvPr id="88" name="TextBox 87"/>
            <p:cNvSpPr txBox="1">
              <a:spLocks noChangeArrowheads="1"/>
            </p:cNvSpPr>
            <p:nvPr/>
          </p:nvSpPr>
          <p:spPr bwMode="auto">
            <a:xfrm>
              <a:off x="5562399" y="2329677"/>
              <a:ext cx="428625" cy="21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88">
                  <a:latin typeface="Corbel" pitchFamily="34" charset="0"/>
                </a:rPr>
                <a:t>Alto</a:t>
              </a:r>
            </a:p>
          </p:txBody>
        </p:sp>
        <p:sp>
          <p:nvSpPr>
            <p:cNvPr id="152" name="Down Arrow 151"/>
            <p:cNvSpPr>
              <a:spLocks noChangeArrowheads="1"/>
            </p:cNvSpPr>
            <p:nvPr/>
          </p:nvSpPr>
          <p:spPr bwMode="auto">
            <a:xfrm rot="5400000">
              <a:off x="5283792" y="3979883"/>
              <a:ext cx="257175" cy="385763"/>
            </a:xfrm>
            <a:prstGeom prst="downArrow">
              <a:avLst>
                <a:gd name="adj1" fmla="val 50000"/>
                <a:gd name="adj2" fmla="val 40910"/>
              </a:avLst>
            </a:prstGeom>
            <a:solidFill>
              <a:srgbClr val="FF0000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1013">
                <a:solidFill>
                  <a:schemeClr val="lt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768895" y="3584253"/>
              <a:ext cx="1648301" cy="1599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O" sz="788" b="1" dirty="0"/>
                <a:t>Formular recomendaciones</a:t>
              </a:r>
              <a:r>
                <a:rPr lang="es-CO" sz="788" dirty="0"/>
                <a:t>:</a:t>
              </a:r>
            </a:p>
            <a:p>
              <a:pPr marL="126799" indent="-63400">
                <a:buFont typeface="Arial" pitchFamily="34" charset="0"/>
                <a:buChar char="•"/>
                <a:defRPr/>
              </a:pPr>
              <a:r>
                <a:rPr lang="es-CO" sz="788" dirty="0"/>
                <a:t>A favor o en contra (dirección)</a:t>
              </a:r>
            </a:p>
            <a:p>
              <a:pPr marL="126799" indent="-63400">
                <a:buFont typeface="Arial" pitchFamily="34" charset="0"/>
                <a:buChar char="•"/>
                <a:defRPr/>
              </a:pPr>
              <a:r>
                <a:rPr lang="es-CO" sz="788" dirty="0"/>
                <a:t>Fuertes o condicionales </a:t>
              </a:r>
              <a:endParaRPr lang="es-CO" sz="338" i="1" dirty="0"/>
            </a:p>
            <a:p>
              <a:pPr marL="320568" lvl="1" indent="-63400">
                <a:defRPr/>
              </a:pPr>
              <a:r>
                <a:rPr lang="es-CO" sz="788" i="1" dirty="0"/>
                <a:t>Por considerar:</a:t>
              </a:r>
            </a:p>
            <a:p>
              <a:pPr marL="450939" lvl="1" indent="-124120">
                <a:buFont typeface="Wingdings" pitchFamily="2" charset="2"/>
                <a:buChar char="q"/>
                <a:defRPr/>
              </a:pPr>
              <a:r>
                <a:rPr lang="es-CO" sz="788" dirty="0"/>
                <a:t>Calidad de la evidencia</a:t>
              </a:r>
            </a:p>
            <a:p>
              <a:pPr marL="450939" lvl="1" indent="-124120">
                <a:buFont typeface="Wingdings" pitchFamily="2" charset="2"/>
                <a:buChar char="q"/>
                <a:defRPr/>
              </a:pPr>
              <a:r>
                <a:rPr lang="es-CO" sz="788" dirty="0"/>
                <a:t>Balance beneficios/daños </a:t>
              </a:r>
            </a:p>
            <a:p>
              <a:pPr marL="450939" lvl="1" indent="-124120">
                <a:buFont typeface="Wingdings" pitchFamily="2" charset="2"/>
                <a:buChar char="q"/>
                <a:defRPr/>
              </a:pPr>
              <a:r>
                <a:rPr lang="es-CO" sz="788" dirty="0"/>
                <a:t>Valores y preferencias</a:t>
              </a:r>
            </a:p>
            <a:p>
              <a:pPr marL="63400" indent="-63400">
                <a:defRPr/>
              </a:pPr>
              <a:endParaRPr lang="es-CO" sz="338" dirty="0"/>
            </a:p>
            <a:p>
              <a:pPr marL="450939" indent="-126799">
                <a:buFont typeface="Wingdings" pitchFamily="2" charset="2"/>
                <a:buChar char="q"/>
                <a:defRPr/>
              </a:pPr>
              <a:r>
                <a:rPr lang="es-CO" sz="788" dirty="0"/>
                <a:t>Uso de recursos/Aplicabilidad</a:t>
              </a:r>
            </a:p>
          </p:txBody>
        </p:sp>
        <p:sp>
          <p:nvSpPr>
            <p:cNvPr id="154" name="Down Arrow 153"/>
            <p:cNvSpPr/>
            <p:nvPr/>
          </p:nvSpPr>
          <p:spPr bwMode="auto">
            <a:xfrm rot="5400000">
              <a:off x="3522560" y="4102155"/>
              <a:ext cx="257175" cy="257175"/>
            </a:xfrm>
            <a:prstGeom prst="downArrow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/>
            </a:p>
          </p:txBody>
        </p:sp>
        <p:pic>
          <p:nvPicPr>
            <p:cNvPr id="21546" name="Picture 4" descr="j03008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2751" y="4520574"/>
              <a:ext cx="3429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38" name="Group 105"/>
            <p:cNvGrpSpPr>
              <a:grpSpLocks/>
            </p:cNvGrpSpPr>
            <p:nvPr/>
          </p:nvGrpSpPr>
          <p:grpSpPr bwMode="auto">
            <a:xfrm>
              <a:off x="2102147" y="3892671"/>
              <a:ext cx="986731" cy="664369"/>
              <a:chOff x="3200400" y="5486400"/>
              <a:chExt cx="1754249" cy="1180721"/>
            </a:xfrm>
          </p:grpSpPr>
          <p:sp>
            <p:nvSpPr>
              <p:cNvPr id="155" name="Down Arrow 154"/>
              <p:cNvSpPr/>
              <p:nvPr/>
            </p:nvSpPr>
            <p:spPr>
              <a:xfrm rot="16200000">
                <a:off x="3200481" y="5714845"/>
                <a:ext cx="457053" cy="457216"/>
              </a:xfrm>
              <a:prstGeom prst="downArrow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13"/>
              </a:p>
            </p:txBody>
          </p:sp>
          <p:pic>
            <p:nvPicPr>
              <p:cNvPr id="1724456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38600" y="5486400"/>
                <a:ext cx="916049" cy="1180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7" name="TextBox 156"/>
            <p:cNvSpPr txBox="1">
              <a:spLocks noChangeArrowheads="1"/>
            </p:cNvSpPr>
            <p:nvPr/>
          </p:nvSpPr>
          <p:spPr bwMode="auto">
            <a:xfrm>
              <a:off x="2071785" y="4624896"/>
              <a:ext cx="2014538" cy="57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26799" indent="-126799">
                <a:buFont typeface="Arial" charset="0"/>
                <a:buChar char="•"/>
              </a:pPr>
              <a:r>
                <a:rPr lang="en-US" sz="788" dirty="0">
                  <a:latin typeface="Corbel" pitchFamily="34" charset="0"/>
                </a:rPr>
                <a:t>“</a:t>
              </a:r>
              <a:r>
                <a:rPr lang="es-CO" sz="788" dirty="0">
                  <a:latin typeface="Corbel" pitchFamily="34" charset="0"/>
                </a:rPr>
                <a:t>Recomendamos usar…”</a:t>
              </a:r>
            </a:p>
            <a:p>
              <a:pPr marL="126799" indent="-126799">
                <a:buFont typeface="Arial" charset="0"/>
                <a:buChar char="•"/>
              </a:pPr>
              <a:r>
                <a:rPr lang="es-CO" sz="788" dirty="0">
                  <a:latin typeface="Corbel" pitchFamily="34" charset="0"/>
                </a:rPr>
                <a:t>“Sugerimos usar…”</a:t>
              </a:r>
            </a:p>
            <a:p>
              <a:pPr marL="126799" indent="-126799">
                <a:buFont typeface="Arial" charset="0"/>
                <a:buChar char="•"/>
              </a:pPr>
              <a:r>
                <a:rPr lang="es-CO" sz="788" dirty="0">
                  <a:latin typeface="Corbel" pitchFamily="34" charset="0"/>
                </a:rPr>
                <a:t>“Recomendamos no usar…”</a:t>
              </a:r>
            </a:p>
            <a:p>
              <a:pPr marL="126799" indent="-126799">
                <a:buFont typeface="Arial" charset="0"/>
                <a:buChar char="•"/>
              </a:pPr>
              <a:r>
                <a:rPr lang="es-CO" sz="788" dirty="0">
                  <a:latin typeface="Corbel" pitchFamily="34" charset="0"/>
                </a:rPr>
                <a:t>“Sugerimos no usar…”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 rot="-1645139">
              <a:off x="3595190" y="1605941"/>
              <a:ext cx="1035844" cy="33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HN" sz="788" dirty="0">
                  <a:latin typeface="Corbel" pitchFamily="34" charset="0"/>
                </a:rPr>
                <a:t>Evaluación RS o estudios primarios</a:t>
              </a:r>
            </a:p>
          </p:txBody>
        </p:sp>
        <p:sp>
          <p:nvSpPr>
            <p:cNvPr id="103" name="Down Arrow 102"/>
            <p:cNvSpPr>
              <a:spLocks noChangeArrowheads="1"/>
            </p:cNvSpPr>
            <p:nvPr/>
          </p:nvSpPr>
          <p:spPr bwMode="auto">
            <a:xfrm rot="7382581">
              <a:off x="2892423" y="2777949"/>
              <a:ext cx="257175" cy="1387673"/>
            </a:xfrm>
            <a:prstGeom prst="downArrow">
              <a:avLst>
                <a:gd name="adj1" fmla="val 50000"/>
                <a:gd name="adj2" fmla="val 40910"/>
              </a:avLst>
            </a:prstGeom>
            <a:solidFill>
              <a:srgbClr val="FF0000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1013">
                <a:solidFill>
                  <a:schemeClr val="lt1"/>
                </a:solidFill>
              </a:endParaRPr>
            </a:p>
          </p:txBody>
        </p:sp>
        <p:sp>
          <p:nvSpPr>
            <p:cNvPr id="104" name="Down Arrow 103"/>
            <p:cNvSpPr>
              <a:spLocks noChangeArrowheads="1"/>
            </p:cNvSpPr>
            <p:nvPr/>
          </p:nvSpPr>
          <p:spPr bwMode="auto">
            <a:xfrm rot="7536853">
              <a:off x="3740297" y="3165050"/>
              <a:ext cx="257175" cy="606326"/>
            </a:xfrm>
            <a:prstGeom prst="downArrow">
              <a:avLst>
                <a:gd name="adj1" fmla="val 50000"/>
                <a:gd name="adj2" fmla="val 40910"/>
              </a:avLst>
            </a:prstGeom>
            <a:solidFill>
              <a:srgbClr val="FF0000">
                <a:alpha val="3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1013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5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AB288-A6E2-4C95-BE2D-6DFCB418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22B26CB-1583-495A-A588-DD9D3AD387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527788" cy="4565374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6082C7A-9C7C-4A26-A4A4-B829C72075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527788" cy="4565373"/>
          </a:xfrm>
        </p:spPr>
      </p:pic>
    </p:spTree>
    <p:extLst>
      <p:ext uri="{BB962C8B-B14F-4D97-AF65-F5344CB8AC3E}">
        <p14:creationId xmlns:p14="http://schemas.microsoft.com/office/powerpoint/2010/main" val="208959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5998A-5043-422C-96F7-60218A4E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3C7160D-958B-47FE-9E66-0EED63807B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76" y="672820"/>
            <a:ext cx="4259550" cy="5512359"/>
          </a:xfrm>
        </p:spPr>
      </p:pic>
    </p:spTree>
    <p:extLst>
      <p:ext uri="{BB962C8B-B14F-4D97-AF65-F5344CB8AC3E}">
        <p14:creationId xmlns:p14="http://schemas.microsoft.com/office/powerpoint/2010/main" val="99633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519317" y="5725261"/>
            <a:ext cx="4876263" cy="3769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200" dirty="0">
                <a:latin typeface="Avenir Light"/>
                <a:cs typeface="Courier New" panose="02070309020205020404" pitchFamily="49" charset="0"/>
              </a:rPr>
              <a:t>Consideraciones de Implementación nacionales y locales</a:t>
            </a:r>
            <a:endParaRPr lang="es-ES" altLang="es-CO" sz="1200" dirty="0">
              <a:latin typeface="Arial" panose="020B0604020202020204" pitchFamily="34" charset="0"/>
            </a:endParaRPr>
          </a:p>
        </p:txBody>
      </p:sp>
      <p:cxnSp>
        <p:nvCxnSpPr>
          <p:cNvPr id="16" name="Elbow Connector 19"/>
          <p:cNvCxnSpPr/>
          <p:nvPr/>
        </p:nvCxnSpPr>
        <p:spPr>
          <a:xfrm>
            <a:off x="3886646" y="2300787"/>
            <a:ext cx="0" cy="1714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0"/>
          <p:cNvCxnSpPr/>
          <p:nvPr/>
        </p:nvCxnSpPr>
        <p:spPr>
          <a:xfrm>
            <a:off x="3740468" y="2711768"/>
            <a:ext cx="0" cy="1714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2"/>
          <p:cNvCxnSpPr/>
          <p:nvPr/>
        </p:nvCxnSpPr>
        <p:spPr>
          <a:xfrm>
            <a:off x="4426268" y="3226118"/>
            <a:ext cx="0" cy="17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3"/>
          <p:cNvCxnSpPr/>
          <p:nvPr/>
        </p:nvCxnSpPr>
        <p:spPr>
          <a:xfrm>
            <a:off x="2883218" y="3226118"/>
            <a:ext cx="0" cy="17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5"/>
          <p:cNvCxnSpPr/>
          <p:nvPr/>
        </p:nvCxnSpPr>
        <p:spPr>
          <a:xfrm>
            <a:off x="4426268" y="3740468"/>
            <a:ext cx="0" cy="1714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6"/>
          <p:cNvCxnSpPr/>
          <p:nvPr/>
        </p:nvCxnSpPr>
        <p:spPr>
          <a:xfrm>
            <a:off x="2883218" y="3740468"/>
            <a:ext cx="0" cy="1714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7"/>
          <p:cNvCxnSpPr/>
          <p:nvPr/>
        </p:nvCxnSpPr>
        <p:spPr>
          <a:xfrm>
            <a:off x="3880749" y="4174398"/>
            <a:ext cx="0" cy="1714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>
            <a:off x="3569018" y="4597718"/>
            <a:ext cx="171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36"/>
          <p:cNvCxnSpPr/>
          <p:nvPr/>
        </p:nvCxnSpPr>
        <p:spPr>
          <a:xfrm rot="5400000">
            <a:off x="2821259" y="4831127"/>
            <a:ext cx="123919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7"/>
          <p:cNvCxnSpPr/>
          <p:nvPr/>
        </p:nvCxnSpPr>
        <p:spPr>
          <a:xfrm>
            <a:off x="3886905" y="5012840"/>
            <a:ext cx="0" cy="1714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38"/>
          <p:cNvCxnSpPr/>
          <p:nvPr/>
        </p:nvCxnSpPr>
        <p:spPr>
          <a:xfrm>
            <a:off x="3926016" y="5553811"/>
            <a:ext cx="0" cy="1714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91462" y="1904384"/>
            <a:ext cx="1356499" cy="578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000" dirty="0">
                <a:solidFill>
                  <a:srgbClr val="000000"/>
                </a:solidFill>
                <a:latin typeface="Avenir Light"/>
                <a:ea typeface="Times New Roman" panose="02020603050405020304" pitchFamily="18" charset="0"/>
                <a:cs typeface="Courier New" panose="02070309020205020404" pitchFamily="49" charset="0"/>
              </a:rPr>
              <a:t>Identificación de conflictos de interés</a:t>
            </a:r>
            <a:endParaRPr lang="es-ES" altLang="es-CO" sz="10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000" dirty="0">
                <a:solidFill>
                  <a:srgbClr val="000000"/>
                </a:solidFill>
                <a:latin typeface="Avenir Light"/>
                <a:ea typeface="Times New Roman" panose="02020603050405020304" pitchFamily="18" charset="0"/>
                <a:cs typeface="Courier New" panose="02070309020205020404" pitchFamily="49" charset="0"/>
              </a:rPr>
              <a:t>Inclusión de actores relevantes</a:t>
            </a:r>
            <a:endParaRPr lang="es-ES" altLang="es-CO" sz="1000" dirty="0">
              <a:latin typeface="Arial" panose="020B0604020202020204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114301" y="991051"/>
            <a:ext cx="138564" cy="3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9522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0" y="910849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49" name="Rectangle 53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1" name="Rectangle 59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3" name="Rectangle 65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4" name="Rectangle 66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5" name="Rectangle 67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6" name="Rectangle 68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7" name="Rectangle 69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8" name="Rectangle 70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59" name="Rectangle 71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60" name="Rectangle 72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63" name="Rectangle 81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64" name="Rectangle 84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65" name="Rectangle 87"/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350"/>
          </a:p>
        </p:txBody>
      </p:sp>
      <p:sp>
        <p:nvSpPr>
          <p:cNvPr id="66" name="Rectangle 90"/>
          <p:cNvSpPr>
            <a:spLocks noChangeArrowheads="1"/>
          </p:cNvSpPr>
          <p:nvPr/>
        </p:nvSpPr>
        <p:spPr bwMode="auto">
          <a:xfrm>
            <a:off x="1265075" y="858780"/>
            <a:ext cx="7416560" cy="6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CO" sz="1400" b="1" dirty="0" bmk="_Toc310118086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	ESQUEMA GENERAL </a:t>
            </a:r>
            <a:r>
              <a:rPr lang="es-CO" altLang="es-CO" sz="1400" b="1" dirty="0" bmk="_Toc310118086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DE LA ACTUALIZACION DE GUIAS GRADE</a:t>
            </a:r>
            <a:endParaRPr lang="es-ES" altLang="es-CO" sz="1400" b="1" dirty="0">
              <a:solidFill>
                <a:srgbClr val="4F81BD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ES_tradnl" altLang="es-CO" sz="975" b="1" dirty="0">
                <a:solidFill>
                  <a:srgbClr val="4F81BD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es-ES_tradnl" altLang="es-CO" sz="1350" dirty="0">
              <a:latin typeface="Arial" panose="020B0604020202020204" pitchFamily="34" charset="0"/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1519317" y="1382766"/>
            <a:ext cx="4876263" cy="4127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200" dirty="0">
                <a:latin typeface="Avenir Light"/>
                <a:cs typeface="Courier New" panose="02070309020205020404" pitchFamily="49" charset="0"/>
              </a:rPr>
              <a:t>Necesidad: Actualización Manejo paciente crítico con COVID-19</a:t>
            </a:r>
            <a:endParaRPr lang="es-ES" altLang="es-CO" sz="12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O" sz="1350" dirty="0">
              <a:latin typeface="Arial" panose="020B0604020202020204" pitchFamily="34" charset="0"/>
            </a:endParaRPr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536408" y="2472237"/>
            <a:ext cx="4876263" cy="68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200" dirty="0">
                <a:latin typeface="Avenir Light"/>
                <a:ea typeface="Times New Roman" panose="02020603050405020304" pitchFamily="18" charset="0"/>
                <a:cs typeface="Courier New" panose="02070309020205020404" pitchFamily="49" charset="0"/>
              </a:rPr>
              <a:t>Priorización de las preguntas clínicas a ser actualizadas e inclusión de nuevas preguntas</a:t>
            </a:r>
            <a:endParaRPr lang="es-ES" altLang="es-CO" sz="1200" dirty="0"/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1526618" y="1921546"/>
            <a:ext cx="4868961" cy="3688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200" dirty="0">
                <a:latin typeface="Avenir Light"/>
                <a:ea typeface="Times New Roman" panose="02020603050405020304" pitchFamily="18" charset="0"/>
                <a:cs typeface="Courier New" panose="02070309020205020404" pitchFamily="49" charset="0"/>
              </a:rPr>
              <a:t>Configuración del grupo desarrollador</a:t>
            </a:r>
            <a:endParaRPr lang="es-ES" altLang="es-CO" sz="1200" dirty="0"/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1529447" y="3487294"/>
            <a:ext cx="4876263" cy="687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100" dirty="0"/>
              <a:t>Búsqueda de la evidencia, desarrollo de RS </a:t>
            </a:r>
            <a:r>
              <a:rPr lang="es-ES" altLang="es-CO" sz="1100" i="1" dirty="0"/>
              <a:t>de </a:t>
            </a:r>
            <a:r>
              <a:rPr lang="es-ES" altLang="es-CO" sz="1100" i="1" dirty="0" err="1"/>
              <a:t>novo</a:t>
            </a:r>
            <a:r>
              <a:rPr lang="es-ES" altLang="es-CO" sz="1100" i="1" dirty="0"/>
              <a:t> </a:t>
            </a:r>
            <a:r>
              <a:rPr lang="es-ES" altLang="es-CO" sz="1100" dirty="0"/>
              <a:t>si no se seleccionan RS publicadas, actualización de los resúmenes</a:t>
            </a: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1513862" y="4435497"/>
            <a:ext cx="4868960" cy="5462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200" dirty="0">
                <a:latin typeface="Avenir Light"/>
                <a:ea typeface="Times New Roman" panose="02020603050405020304" pitchFamily="18" charset="0"/>
                <a:cs typeface="Courier New" panose="02070309020205020404" pitchFamily="49" charset="0"/>
              </a:rPr>
              <a:t>Modificación y creación de los perfiles de evidencia GRADE según evidencia</a:t>
            </a:r>
            <a:endParaRPr lang="es-ES" altLang="es-CO" sz="1200" dirty="0">
              <a:latin typeface="Arial" panose="020B0604020202020204" pitchFamily="34" charset="0"/>
            </a:endParaRPr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1522810" y="5194680"/>
            <a:ext cx="4876263" cy="3769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1100" dirty="0">
                <a:latin typeface="Avenir Light"/>
                <a:ea typeface="Times New Roman" panose="02020603050405020304" pitchFamily="18" charset="0"/>
                <a:cs typeface="Courier New" panose="02070309020205020404" pitchFamily="49" charset="0"/>
              </a:rPr>
              <a:t>Sesión de formulación de recomendaciones con enfoque regional</a:t>
            </a:r>
            <a:endParaRPr lang="es-ES" altLang="es-CO" sz="11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O" sz="1350" dirty="0">
              <a:latin typeface="Arial" panose="020B06040202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8B789AB4-1AC4-4549-A8D5-E00066AF144F}"/>
              </a:ext>
            </a:extLst>
          </p:cNvPr>
          <p:cNvSpPr txBox="1"/>
          <p:nvPr/>
        </p:nvSpPr>
        <p:spPr>
          <a:xfrm>
            <a:off x="210812" y="3865211"/>
            <a:ext cx="1073718" cy="20928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000" dirty="0"/>
              <a:t>ETS, RS, datos nacionales,</a:t>
            </a:r>
          </a:p>
          <a:p>
            <a:r>
              <a:rPr lang="es-CO" sz="1000" dirty="0"/>
              <a:t>planes de beneficios del sistema de salud,</a:t>
            </a:r>
          </a:p>
          <a:p>
            <a:r>
              <a:rPr lang="es-CO" sz="1000" dirty="0"/>
              <a:t>listado nacional de medicamentos,</a:t>
            </a:r>
          </a:p>
          <a:p>
            <a:r>
              <a:rPr lang="es-CO" sz="1000" dirty="0"/>
              <a:t>Costos</a:t>
            </a:r>
          </a:p>
          <a:p>
            <a:r>
              <a:rPr lang="es-CO" sz="1000" dirty="0"/>
              <a:t>Accesibilidad</a:t>
            </a:r>
          </a:p>
          <a:p>
            <a:r>
              <a:rPr lang="es-CO" sz="1000" dirty="0"/>
              <a:t>Preferencias de pacientes</a:t>
            </a:r>
          </a:p>
        </p:txBody>
      </p:sp>
      <p:sp>
        <p:nvSpPr>
          <p:cNvPr id="77" name="Flecha: a la derecha 76">
            <a:extLst>
              <a:ext uri="{FF2B5EF4-FFF2-40B4-BE49-F238E27FC236}">
                <a16:creationId xmlns:a16="http://schemas.microsoft.com/office/drawing/2014/main" id="{3F9A7B9E-8056-412C-BB44-73E5FEE88512}"/>
              </a:ext>
            </a:extLst>
          </p:cNvPr>
          <p:cNvSpPr/>
          <p:nvPr/>
        </p:nvSpPr>
        <p:spPr>
          <a:xfrm>
            <a:off x="1353102" y="4598763"/>
            <a:ext cx="140418" cy="4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Flecha: a la derecha 77">
            <a:extLst>
              <a:ext uri="{FF2B5EF4-FFF2-40B4-BE49-F238E27FC236}">
                <a16:creationId xmlns:a16="http://schemas.microsoft.com/office/drawing/2014/main" id="{91A7E549-41D9-4596-ABA6-56EAD6AE9DB0}"/>
              </a:ext>
            </a:extLst>
          </p:cNvPr>
          <p:cNvSpPr/>
          <p:nvPr/>
        </p:nvSpPr>
        <p:spPr>
          <a:xfrm>
            <a:off x="1366837" y="5330795"/>
            <a:ext cx="140418" cy="4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Flecha: a la derecha 78">
            <a:extLst>
              <a:ext uri="{FF2B5EF4-FFF2-40B4-BE49-F238E27FC236}">
                <a16:creationId xmlns:a16="http://schemas.microsoft.com/office/drawing/2014/main" id="{13D9F1DD-7EC4-4490-A164-CE55FE17AC33}"/>
              </a:ext>
            </a:extLst>
          </p:cNvPr>
          <p:cNvSpPr/>
          <p:nvPr/>
        </p:nvSpPr>
        <p:spPr>
          <a:xfrm>
            <a:off x="1353102" y="5909390"/>
            <a:ext cx="140418" cy="48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9FFBC4-61E3-4BAE-B250-F624FFDE2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79" y="1589136"/>
            <a:ext cx="2671583" cy="34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7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62301-7469-4D11-BAD3-2A688B7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0100"/>
            <a:ext cx="7886700" cy="387626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chemeClr val="tx1"/>
                </a:solidFill>
              </a:rPr>
              <a:t>PREGUNTAS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D9906-E8FF-4B32-A544-56DBA225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568687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¿Cuáles son los factores y marcadores pronósticos de mortalidad de los pacientes críticos con COVID-19?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estrategia de triaje que debe utilizarse para los pacientes críticos con COVID-19?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efectividad y seguridad de las intervenciones para prevenir la infección de los profesionales de la salud que atienden a los pacientes con COVID-19 en la unidad de cuidados intensivos?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debe realizarse la recolección de muestras para el diagnóstico de COVID-19 en pacientes con necesidad de intubación y ventilación mecánica en la unidad de cuidados intensivos?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efectividad y seguridad de las intervenciones para el soporte ventilatorio de los pacientes críticos con COVID-19 en la unidad de cuidados intensivos?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efectividad y seguridad de las intervenciones para el soporte hemodinámico de los pacientes críticos con COVID-19 en la unidad de cuidados intensivos?</a:t>
            </a:r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939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3897ED-15A2-4F9E-B7D8-767D843DE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1054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efectividad y seguridad de los vasopresores y corticoesteroides para el tratamiento de pacientes críticos con COVID-19 en estado de choque?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utilidad de las pruebas diagnósticas para orientar el tratamiento de los pacientes críticos con COVID-19?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eficacia y seguridad de las intervenciones farmacológicas para el tratamiento de los pacientes críticos con COVID-19 en la unidad de cuidados intensivos?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¿Cuáles son los lineamientos para la prevención de complicaciones asociadas al tratamiento de los pacientes críticos con COVID-19?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es la eficacia y seguridad de la rehabilitación temprana en los pacientes con COVID-19 en la unidad de cuidado intensivo?	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¿Cuáles son los criterios de egreso de los pacientes con COVID-19 en la unidad de cuidado intensivo?</a:t>
            </a: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</a:pPr>
            <a:r>
              <a:rPr lang="es-CO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¿Cuáles son las indicaciones de diálisis temprana en los pacientes con COVID-19 y daño renal en la unidad de cuidado intensivo?</a:t>
            </a:r>
            <a:r>
              <a:rPr lang="es-C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863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ABF5-ECE2-4598-867F-469D8210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RECOMENDACIONES CLAVES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6D710-FAD9-4E74-9B0A-B1AC046BBF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429DA7-A571-4C8E-979C-473CF3BD53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614491"/>
      </p:ext>
    </p:extLst>
  </p:cSld>
  <p:clrMapOvr>
    <a:masterClrMapping/>
  </p:clrMapOvr>
</p:sld>
</file>

<file path=ppt/theme/theme1.xml><?xml version="1.0" encoding="utf-8"?>
<a:theme xmlns:a="http://schemas.openxmlformats.org/drawingml/2006/main" name="paho official">
  <a:themeElements>
    <a:clrScheme name="Presentation (2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2)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">
  <a:themeElements>
    <a:clrScheme name="1_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aster">
  <a:themeElements>
    <a:clrScheme name="2_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2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10008</TotalTime>
  <Words>661</Words>
  <Application>Microsoft Office PowerPoint</Application>
  <PresentationFormat>On-screen Show (4:3)</PresentationFormat>
  <Paragraphs>92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Arial Narrow</vt:lpstr>
      <vt:lpstr>Avenir Light</vt:lpstr>
      <vt:lpstr>Calibri</vt:lpstr>
      <vt:lpstr>Consolas</vt:lpstr>
      <vt:lpstr>Corbel</vt:lpstr>
      <vt:lpstr>Frutiger 57 Condensed</vt:lpstr>
      <vt:lpstr>Georgia</vt:lpstr>
      <vt:lpstr>Wingdings</vt:lpstr>
      <vt:lpstr>paho official</vt:lpstr>
      <vt:lpstr>master</vt:lpstr>
      <vt:lpstr>1_master</vt:lpstr>
      <vt:lpstr>2_master</vt:lpstr>
      <vt:lpstr>3_Office Theme</vt:lpstr>
      <vt:lpstr>Microsoft PowerPoint 97-2003 Presentation</vt:lpstr>
      <vt:lpstr>GUÍA PARA EL CUIDADO DE PACIENTES ADULTOS CRÍTICOS CON COVID-19 EN LAS AMÉRICAS   Marcela Torres Consultora Departamento de Evidencia e Inteligencia para la Acción de Salud y del equipo del Sistema de Gestión de Incidente para la respuesta a COVID-19 de la OPS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PREGUNTAS</vt:lpstr>
      <vt:lpstr>PowerPoint Presentation</vt:lpstr>
      <vt:lpstr>RECOMENDACIONES CLAVES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Company>PAHO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PAHO/WHO Publishing Policy</dc:title>
  <dc:creator>Pereira dos Santos, Ms. Eliane (WDC)</dc:creator>
  <cp:lastModifiedBy>Peiris, Dr. Sasha (WDC)</cp:lastModifiedBy>
  <cp:revision>385</cp:revision>
  <cp:lastPrinted>2013-09-03T20:53:12Z</cp:lastPrinted>
  <dcterms:created xsi:type="dcterms:W3CDTF">2013-08-01T17:46:28Z</dcterms:created>
  <dcterms:modified xsi:type="dcterms:W3CDTF">2021-05-17T20:42:13Z</dcterms:modified>
</cp:coreProperties>
</file>