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  <p:sldId id="262" r:id="rId5"/>
    <p:sldId id="260" r:id="rId6"/>
    <p:sldId id="266" r:id="rId7"/>
    <p:sldId id="267" r:id="rId8"/>
    <p:sldId id="259" r:id="rId9"/>
    <p:sldId id="257" r:id="rId10"/>
    <p:sldId id="264" r:id="rId11"/>
    <p:sldId id="258" r:id="rId12"/>
    <p:sldId id="265" r:id="rId13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120" d="100"/>
          <a:sy n="120" d="100"/>
        </p:scale>
        <p:origin x="924" y="16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Ponencia%20mardel.xl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34"/>
  <c:chart>
    <c:title>
      <c:tx>
        <c:rich>
          <a:bodyPr/>
          <a:lstStyle/>
          <a:p>
            <a:pPr>
              <a:defRPr sz="2200" baseline="0"/>
            </a:pPr>
            <a:r>
              <a:rPr lang="es-ES" sz="2000" baseline="0" dirty="0"/>
              <a:t>Métodos de acceso al Servicio de Referencia Virtual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3671197498951337E-2"/>
          <c:y val="8.9682393071543812E-2"/>
          <c:w val="0.65111405326273897"/>
          <c:h val="0.8289990967665033"/>
        </c:manualLayout>
      </c:layout>
      <c:pie3DChart>
        <c:varyColors val="1"/>
        <c:ser>
          <c:idx val="0"/>
          <c:order val="0"/>
          <c:explosion val="4"/>
          <c:dPt>
            <c:idx val="0"/>
            <c:spPr>
              <a:solidFill>
                <a:srgbClr val="00CC0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4"/>
            <c:spPr>
              <a:solidFill>
                <a:srgbClr val="0000FF"/>
              </a:solidFill>
            </c:spPr>
          </c:dPt>
          <c:dPt>
            <c:idx val="5"/>
            <c:spPr>
              <a:solidFill>
                <a:srgbClr val="FF9900"/>
              </a:solidFill>
            </c:spPr>
          </c:dPt>
          <c:dLbls>
            <c:dLbl>
              <c:idx val="0"/>
              <c:layout>
                <c:manualLayout>
                  <c:x val="-0.15040240421279044"/>
                  <c:y val="9.7309661568978814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0.18509588664699139"/>
                  <c:y val="-0.22094925461009657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0.14216673270741187"/>
                  <c:y val="5.2457186962748134E-2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-3.9103717796536749E-2"/>
                  <c:y val="-5.5911240103698988E-3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800" baseline="0"/>
                </a:pPr>
                <a:endParaRPr lang="es-ES"/>
              </a:p>
            </c:txPr>
            <c:showCatName val="1"/>
            <c:showPercent val="1"/>
            <c:showLeaderLines val="1"/>
          </c:dLbls>
          <c:cat>
            <c:strRef>
              <c:f>Hoja1!$C$1:$I$1</c:f>
              <c:strCache>
                <c:ptCount val="7"/>
                <c:pt idx="0">
                  <c:v>Formulario web</c:v>
                </c:pt>
                <c:pt idx="1">
                  <c:v>E-mail</c:v>
                </c:pt>
                <c:pt idx="2">
                  <c:v>Chat</c:v>
                </c:pt>
                <c:pt idx="3">
                  <c:v>SMS</c:v>
                </c:pt>
                <c:pt idx="4">
                  <c:v>Sin página web</c:v>
                </c:pt>
                <c:pt idx="5">
                  <c:v>FB</c:v>
                </c:pt>
                <c:pt idx="6">
                  <c:v>Twitter</c:v>
                </c:pt>
              </c:strCache>
            </c:strRef>
          </c:cat>
          <c:val>
            <c:numRef>
              <c:f>Hoja1!$C$109:$I$109</c:f>
              <c:numCache>
                <c:formatCode>General</c:formatCode>
                <c:ptCount val="7"/>
                <c:pt idx="0">
                  <c:v>19</c:v>
                </c:pt>
                <c:pt idx="1">
                  <c:v>43</c:v>
                </c:pt>
                <c:pt idx="2">
                  <c:v>0</c:v>
                </c:pt>
                <c:pt idx="3">
                  <c:v>0</c:v>
                </c:pt>
                <c:pt idx="4">
                  <c:v>38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</c:ser>
        <c:dLbls/>
      </c:pie3DChart>
    </c:plotArea>
    <c:legend>
      <c:legendPos val="r"/>
      <c:layout/>
      <c:txPr>
        <a:bodyPr/>
        <a:lstStyle/>
        <a:p>
          <a:pPr>
            <a:defRPr sz="2000" baseline="0"/>
          </a:pPr>
          <a:endParaRPr lang="es-ES"/>
        </a:p>
      </c:txPr>
    </c:legend>
    <c:plotVisOnly val="1"/>
    <c:dispBlanksAs val="zero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916E-0786-4F56-94A0-3AF05B985B22}" type="datetimeFigureOut">
              <a:rPr lang="es-AR" smtClean="0"/>
              <a:pPr/>
              <a:t>17/04/2012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1B0-34DD-4642-9FF7-663143E209C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063802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916E-0786-4F56-94A0-3AF05B985B22}" type="datetimeFigureOut">
              <a:rPr lang="es-AR" smtClean="0"/>
              <a:pPr/>
              <a:t>17/04/2012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1B0-34DD-4642-9FF7-663143E209C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724429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916E-0786-4F56-94A0-3AF05B985B22}" type="datetimeFigureOut">
              <a:rPr lang="es-AR" smtClean="0"/>
              <a:pPr/>
              <a:t>17/04/2012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1B0-34DD-4642-9FF7-663143E209C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1675448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916E-0786-4F56-94A0-3AF05B985B22}" type="datetimeFigureOut">
              <a:rPr lang="es-AR" smtClean="0"/>
              <a:pPr/>
              <a:t>17/04/2012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1B0-34DD-4642-9FF7-663143E209C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208900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916E-0786-4F56-94A0-3AF05B985B22}" type="datetimeFigureOut">
              <a:rPr lang="es-AR" smtClean="0"/>
              <a:pPr/>
              <a:t>17/04/2012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1B0-34DD-4642-9FF7-663143E209C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201426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916E-0786-4F56-94A0-3AF05B985B22}" type="datetimeFigureOut">
              <a:rPr lang="es-AR" smtClean="0"/>
              <a:pPr/>
              <a:t>17/04/2012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1B0-34DD-4642-9FF7-663143E209C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1338058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916E-0786-4F56-94A0-3AF05B985B22}" type="datetimeFigureOut">
              <a:rPr lang="es-AR" smtClean="0"/>
              <a:pPr/>
              <a:t>17/04/2012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1B0-34DD-4642-9FF7-663143E209C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1649273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916E-0786-4F56-94A0-3AF05B985B22}" type="datetimeFigureOut">
              <a:rPr lang="es-AR" smtClean="0"/>
              <a:pPr/>
              <a:t>17/04/2012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1B0-34DD-4642-9FF7-663143E209C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701277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916E-0786-4F56-94A0-3AF05B985B22}" type="datetimeFigureOut">
              <a:rPr lang="es-AR" smtClean="0"/>
              <a:pPr/>
              <a:t>17/04/2012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1B0-34DD-4642-9FF7-663143E209C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244012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916E-0786-4F56-94A0-3AF05B985B22}" type="datetimeFigureOut">
              <a:rPr lang="es-AR" smtClean="0"/>
              <a:pPr/>
              <a:t>17/04/2012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1B0-34DD-4642-9FF7-663143E209C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6375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916E-0786-4F56-94A0-3AF05B985B22}" type="datetimeFigureOut">
              <a:rPr lang="es-AR" smtClean="0"/>
              <a:pPr/>
              <a:t>17/04/2012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1B0-34DD-4642-9FF7-663143E209C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866607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7916E-0786-4F56-94A0-3AF05B985B22}" type="datetimeFigureOut">
              <a:rPr lang="es-AR" smtClean="0"/>
              <a:pPr/>
              <a:t>17/04/2012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1A1B0-34DD-4642-9FF7-663143E209C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681478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/>
          <a:lstStyle/>
          <a:p>
            <a:r>
              <a:rPr lang="es-AR" dirty="0" smtClean="0"/>
              <a:t>Servicios de referencia virtual en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2132856"/>
            <a:ext cx="6400800" cy="3528392"/>
          </a:xfrm>
        </p:spPr>
        <p:txBody>
          <a:bodyPr>
            <a:normAutofit fontScale="55000" lnSpcReduction="20000"/>
          </a:bodyPr>
          <a:lstStyle/>
          <a:p>
            <a:r>
              <a:rPr lang="es-AR" sz="8400" dirty="0" smtClean="0">
                <a:solidFill>
                  <a:srgbClr val="0070C0"/>
                </a:solidFill>
              </a:rPr>
              <a:t>Bibliotecas médicas argentinas</a:t>
            </a:r>
          </a:p>
          <a:p>
            <a:endParaRPr lang="es-AR" sz="4000" dirty="0"/>
          </a:p>
          <a:p>
            <a:endParaRPr lang="es-AR" sz="4000" dirty="0" smtClean="0"/>
          </a:p>
          <a:p>
            <a:endParaRPr lang="es-AR" sz="4000" dirty="0" smtClean="0"/>
          </a:p>
          <a:p>
            <a:r>
              <a:rPr lang="es-AR" sz="4000" i="1" dirty="0" smtClean="0"/>
              <a:t>Lic. Clarisa </a:t>
            </a:r>
            <a:r>
              <a:rPr lang="es-AR" sz="4000" i="1" dirty="0" err="1" smtClean="0"/>
              <a:t>Borguez</a:t>
            </a:r>
            <a:endParaRPr lang="es-AR" sz="4000" i="1" dirty="0" smtClean="0"/>
          </a:p>
          <a:p>
            <a:r>
              <a:rPr lang="es-AR" sz="4000" dirty="0" smtClean="0"/>
              <a:t>12a Jornada Argentina de Bibliotecas de Ciencias de la Salud y el Medio Ambiente</a:t>
            </a:r>
          </a:p>
          <a:p>
            <a:r>
              <a:rPr lang="es-AR" sz="4000" dirty="0" smtClean="0"/>
              <a:t>2012</a:t>
            </a:r>
            <a:endParaRPr lang="es-AR" sz="4000" dirty="0"/>
          </a:p>
        </p:txBody>
      </p:sp>
    </p:spTree>
    <p:extLst>
      <p:ext uri="{BB962C8B-B14F-4D97-AF65-F5344CB8AC3E}">
        <p14:creationId xmlns:p14="http://schemas.microsoft.com/office/powerpoint/2010/main" xmlns="" val="1442276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Resultados obtenidos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s-AR" dirty="0" smtClean="0"/>
              <a:t>Total de bibliotecas relevadas</a:t>
            </a:r>
          </a:p>
          <a:p>
            <a:pPr marL="0" indent="0" algn="ctr">
              <a:buNone/>
            </a:pPr>
            <a:r>
              <a:rPr lang="es-AR" dirty="0" smtClean="0"/>
              <a:t>105</a:t>
            </a:r>
          </a:p>
          <a:p>
            <a:pPr marL="0" indent="0" algn="ctr">
              <a:buNone/>
            </a:pPr>
            <a:endParaRPr lang="es-AR" dirty="0"/>
          </a:p>
          <a:p>
            <a:pPr marL="0" indent="0" algn="ctr">
              <a:buNone/>
            </a:pPr>
            <a:endParaRPr lang="es-AR" dirty="0" smtClean="0"/>
          </a:p>
          <a:p>
            <a:pPr marL="0" indent="0" algn="ctr">
              <a:buNone/>
            </a:pPr>
            <a:endParaRPr lang="es-AR" sz="2400" dirty="0" smtClean="0"/>
          </a:p>
          <a:p>
            <a:pPr marL="0" indent="0" algn="ctr">
              <a:buNone/>
            </a:pPr>
            <a:r>
              <a:rPr lang="es-AR" sz="2400" dirty="0" smtClean="0">
                <a:solidFill>
                  <a:srgbClr val="C00000"/>
                </a:solidFill>
              </a:rPr>
              <a:t>Dato importante: 38 bibliotecas de la red </a:t>
            </a:r>
            <a:r>
              <a:rPr lang="es-AR" sz="2400" u="sng" dirty="0" smtClean="0">
                <a:solidFill>
                  <a:srgbClr val="C00000"/>
                </a:solidFill>
              </a:rPr>
              <a:t>no tienen página web</a:t>
            </a:r>
          </a:p>
          <a:p>
            <a:pPr marL="0" indent="0">
              <a:buNone/>
            </a:pPr>
            <a:endParaRPr lang="es-AR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32852399"/>
              </p:ext>
            </p:extLst>
          </p:nvPr>
        </p:nvGraphicFramePr>
        <p:xfrm>
          <a:off x="467542" y="2852936"/>
          <a:ext cx="8136906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6151"/>
                <a:gridCol w="1356151"/>
                <a:gridCol w="1356151"/>
                <a:gridCol w="1356151"/>
                <a:gridCol w="1356151"/>
                <a:gridCol w="1356151"/>
              </a:tblGrid>
              <a:tr h="280040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Formulario web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Correo electrónico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Chat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SMS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Facebook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err="1" smtClean="0"/>
                        <a:t>Twitter</a:t>
                      </a:r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19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43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3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0</a:t>
                      </a:r>
                      <a:endParaRPr lang="es-A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9020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/>
              <a:t>SRV en bibliotecas médicas argentinas</a:t>
            </a:r>
          </a:p>
        </p:txBody>
      </p:sp>
      <p:graphicFrame>
        <p:nvGraphicFramePr>
          <p:cNvPr id="7" name="1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97045170"/>
              </p:ext>
            </p:extLst>
          </p:nvPr>
        </p:nvGraphicFramePr>
        <p:xfrm>
          <a:off x="611560" y="1196752"/>
          <a:ext cx="8229600" cy="5256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256381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Reflexión final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ln w="1905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endParaRPr lang="es-AR" dirty="0" smtClean="0"/>
          </a:p>
          <a:p>
            <a:pPr marL="0" indent="0" algn="ctr">
              <a:buNone/>
            </a:pPr>
            <a:r>
              <a:rPr lang="es-AR" i="1" dirty="0" smtClean="0">
                <a:solidFill>
                  <a:schemeClr val="accent2">
                    <a:lumMod val="50000"/>
                  </a:schemeClr>
                </a:solidFill>
              </a:rPr>
              <a:t>“Logremos que la biblioteca sea el primer lugar en donde </a:t>
            </a:r>
            <a:r>
              <a:rPr lang="es-AR" i="1" dirty="0" smtClean="0">
                <a:solidFill>
                  <a:schemeClr val="accent2">
                    <a:lumMod val="50000"/>
                  </a:schemeClr>
                </a:solidFill>
              </a:rPr>
              <a:t>vengan </a:t>
            </a:r>
            <a:r>
              <a:rPr lang="es-AR" i="1" dirty="0" smtClean="0">
                <a:solidFill>
                  <a:schemeClr val="accent2">
                    <a:lumMod val="50000"/>
                  </a:schemeClr>
                </a:solidFill>
              </a:rPr>
              <a:t>a buscar información y no el último</a:t>
            </a:r>
            <a:r>
              <a:rPr lang="es-AR" i="1" dirty="0" smtClean="0">
                <a:solidFill>
                  <a:schemeClr val="accent2">
                    <a:lumMod val="50000"/>
                  </a:schemeClr>
                </a:solidFill>
              </a:rPr>
              <a:t>”</a:t>
            </a:r>
          </a:p>
          <a:p>
            <a:pPr marL="0" indent="0" algn="ctr">
              <a:buNone/>
            </a:pPr>
            <a:endParaRPr lang="es-AR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s-AR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s-AR" sz="2800" i="1" dirty="0" smtClean="0"/>
              <a:t>Lic. Clarisa </a:t>
            </a:r>
            <a:r>
              <a:rPr lang="es-AR" sz="2800" i="1" dirty="0" err="1" smtClean="0"/>
              <a:t>Borguez</a:t>
            </a:r>
            <a:endParaRPr lang="es-AR" sz="2800" i="1" dirty="0" smtClean="0"/>
          </a:p>
          <a:p>
            <a:pPr marL="0" indent="0" algn="ctr">
              <a:buNone/>
            </a:pPr>
            <a:r>
              <a:rPr lang="es-AR" sz="2800" i="1" dirty="0" smtClean="0"/>
              <a:t>cborguez@gador.com.ar</a:t>
            </a:r>
            <a:endParaRPr lang="es-AR" sz="2800" i="1" dirty="0"/>
          </a:p>
        </p:txBody>
      </p:sp>
    </p:spTree>
    <p:extLst>
      <p:ext uri="{BB962C8B-B14F-4D97-AF65-F5344CB8AC3E}">
        <p14:creationId xmlns:p14="http://schemas.microsoft.com/office/powerpoint/2010/main" xmlns="" val="145983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10" name="9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63888" y="2132856"/>
            <a:ext cx="2133600" cy="2143125"/>
          </a:xfrm>
        </p:spPr>
      </p:pic>
    </p:spTree>
    <p:extLst>
      <p:ext uri="{BB962C8B-B14F-4D97-AF65-F5344CB8AC3E}">
        <p14:creationId xmlns:p14="http://schemas.microsoft.com/office/powerpoint/2010/main" xmlns="" val="186179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Médicos</a:t>
            </a:r>
            <a:endParaRPr lang="es-AR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608" y="2113384"/>
            <a:ext cx="2219325" cy="2971800"/>
          </a:xfr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39968" y="2198536"/>
            <a:ext cx="2344200" cy="2886648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22059" y="2037184"/>
            <a:ext cx="2238375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80614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Usuario de Biblioteca</a:t>
            </a:r>
            <a:endParaRPr lang="es-AR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66813" y="2257995"/>
            <a:ext cx="3210373" cy="3210373"/>
          </a:xfrm>
        </p:spPr>
      </p:pic>
    </p:spTree>
    <p:extLst>
      <p:ext uri="{BB962C8B-B14F-4D97-AF65-F5344CB8AC3E}">
        <p14:creationId xmlns:p14="http://schemas.microsoft.com/office/powerpoint/2010/main" xmlns="" val="3099299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sz="3600" dirty="0" smtClean="0"/>
              <a:t>Tecnologías de la Información en </a:t>
            </a:r>
            <a:br>
              <a:rPr lang="es-AR" sz="3600" dirty="0" smtClean="0"/>
            </a:br>
            <a:r>
              <a:rPr lang="es-AR" sz="3600" dirty="0" smtClean="0"/>
              <a:t>las Ciencias de la Salud</a:t>
            </a:r>
            <a:endParaRPr lang="es-A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2244" y="1628800"/>
            <a:ext cx="8229600" cy="4287924"/>
          </a:xfrm>
          <a:ln>
            <a:solidFill>
              <a:schemeClr val="accent1"/>
            </a:solidFill>
            <a:prstDash val="solid"/>
          </a:ln>
        </p:spPr>
        <p:txBody>
          <a:bodyPr/>
          <a:lstStyle/>
          <a:p>
            <a:pPr marL="0" indent="0" algn="ctr">
              <a:buNone/>
            </a:pPr>
            <a:r>
              <a:rPr lang="es-AR" dirty="0" smtClean="0"/>
              <a:t>INFORMÁTICA MÉDICA</a:t>
            </a:r>
          </a:p>
          <a:p>
            <a:pPr marL="0" indent="0">
              <a:buNone/>
            </a:pPr>
            <a:endParaRPr lang="es-AR" dirty="0" smtClean="0"/>
          </a:p>
        </p:txBody>
      </p:sp>
      <p:sp>
        <p:nvSpPr>
          <p:cNvPr id="5" name="4 Rectángulo redondeado"/>
          <p:cNvSpPr/>
          <p:nvPr/>
        </p:nvSpPr>
        <p:spPr>
          <a:xfrm>
            <a:off x="3635896" y="3429000"/>
            <a:ext cx="1800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 smtClean="0"/>
          </a:p>
          <a:p>
            <a:pPr algn="ctr"/>
            <a:r>
              <a:rPr lang="es-AR" sz="2000" dirty="0" smtClean="0"/>
              <a:t>Ciencias de la Computación</a:t>
            </a:r>
          </a:p>
          <a:p>
            <a:pPr algn="ctr"/>
            <a:endParaRPr lang="es-AR" dirty="0"/>
          </a:p>
        </p:txBody>
      </p:sp>
      <p:sp>
        <p:nvSpPr>
          <p:cNvPr id="6" name="5 Rectángulo redondeado"/>
          <p:cNvSpPr/>
          <p:nvPr/>
        </p:nvSpPr>
        <p:spPr>
          <a:xfrm>
            <a:off x="1115616" y="3429000"/>
            <a:ext cx="1800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dirty="0" smtClean="0"/>
              <a:t>Ciencias de la Información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6012160" y="3429000"/>
            <a:ext cx="1800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 smtClean="0"/>
          </a:p>
          <a:p>
            <a:pPr algn="ctr"/>
            <a:r>
              <a:rPr lang="es-AR" sz="2000" dirty="0" smtClean="0"/>
              <a:t>Atención de la </a:t>
            </a:r>
            <a:r>
              <a:rPr lang="es-AR" sz="2000" dirty="0"/>
              <a:t>S</a:t>
            </a:r>
            <a:r>
              <a:rPr lang="es-AR" sz="2000" dirty="0" smtClean="0"/>
              <a:t>alud</a:t>
            </a:r>
          </a:p>
          <a:p>
            <a:pPr algn="ctr"/>
            <a:endParaRPr lang="es-AR" dirty="0"/>
          </a:p>
        </p:txBody>
      </p:sp>
      <p:cxnSp>
        <p:nvCxnSpPr>
          <p:cNvPr id="11" name="10 Conector recto de flecha"/>
          <p:cNvCxnSpPr/>
          <p:nvPr/>
        </p:nvCxnSpPr>
        <p:spPr>
          <a:xfrm flipH="1">
            <a:off x="2267744" y="2492896"/>
            <a:ext cx="792088" cy="576064"/>
          </a:xfrm>
          <a:prstGeom prst="straightConnector1">
            <a:avLst/>
          </a:prstGeom>
          <a:ln w="190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4537044" y="2551956"/>
            <a:ext cx="0" cy="547861"/>
          </a:xfrm>
          <a:prstGeom prst="straightConnector1">
            <a:avLst/>
          </a:prstGeom>
          <a:ln w="190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>
            <a:off x="6156176" y="2492896"/>
            <a:ext cx="576064" cy="576064"/>
          </a:xfrm>
          <a:prstGeom prst="straightConnector1">
            <a:avLst/>
          </a:prstGeom>
          <a:ln w="190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18615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¿Cuál es nuestro rol dentro de este nuevo esquema?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AR" dirty="0" smtClean="0"/>
          </a:p>
          <a:p>
            <a:pPr marL="0" indent="0">
              <a:buNone/>
            </a:pPr>
            <a:endParaRPr lang="es-AR" dirty="0" smtClean="0"/>
          </a:p>
          <a:p>
            <a:pPr marL="0" indent="0">
              <a:buNone/>
            </a:pPr>
            <a:r>
              <a:rPr lang="es-AR" dirty="0" smtClean="0"/>
              <a:t>Incorporar un valor agregado a los servicios de información médicos, a través del uso de las tecnologías de la información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213491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AR" dirty="0" smtClean="0"/>
              <a:t>Servicio de referencia virtual – Definición</a:t>
            </a:r>
          </a:p>
          <a:p>
            <a:pPr marL="0" indent="0">
              <a:buNone/>
            </a:pPr>
            <a:r>
              <a:rPr lang="es-AR" sz="2800" b="1" i="1" dirty="0" smtClean="0">
                <a:solidFill>
                  <a:schemeClr val="accent4">
                    <a:lumMod val="50000"/>
                  </a:schemeClr>
                </a:solidFill>
              </a:rPr>
              <a:t>Servicio de referencia que es solicitado y provisto por Internet, vía e-mail, mensajería instantánea (chat), formularios web, VOIP, usualmente respondido por bibliotecarios del departamento de referencia, y a veces por los participantes de un sistema de referencia corporativo</a:t>
            </a:r>
            <a:endParaRPr lang="es-AR" sz="28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638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SRV en bibliotecas médicas argentinas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AR" dirty="0" smtClean="0"/>
              <a:t>Servicios de referencia virtual - Ejemplos</a:t>
            </a:r>
          </a:p>
          <a:p>
            <a:pPr marL="0" indent="0">
              <a:buNone/>
            </a:pPr>
            <a:r>
              <a:rPr lang="es-AR" dirty="0" smtClean="0"/>
              <a:t>	</a:t>
            </a:r>
          </a:p>
          <a:p>
            <a:pPr marL="0" indent="0">
              <a:buNone/>
            </a:pPr>
            <a:r>
              <a:rPr lang="es-AR" dirty="0"/>
              <a:t>	</a:t>
            </a:r>
            <a:r>
              <a:rPr lang="es-AR" dirty="0" smtClean="0"/>
              <a:t>OCLC  </a:t>
            </a:r>
          </a:p>
          <a:p>
            <a:pPr marL="0" indent="0">
              <a:buNone/>
            </a:pPr>
            <a:r>
              <a:rPr lang="es-AR" dirty="0"/>
              <a:t>	</a:t>
            </a:r>
            <a:r>
              <a:rPr lang="es-AR" dirty="0" smtClean="0"/>
              <a:t>	</a:t>
            </a:r>
          </a:p>
          <a:p>
            <a:pPr marL="0" indent="0">
              <a:buNone/>
            </a:pPr>
            <a:r>
              <a:rPr lang="es-AR" sz="3000" dirty="0" smtClean="0"/>
              <a:t>	Bibliotecas</a:t>
            </a:r>
          </a:p>
          <a:p>
            <a:pPr marL="0" indent="0">
              <a:buNone/>
            </a:pPr>
            <a:r>
              <a:rPr lang="es-AR" sz="3000" dirty="0" smtClean="0"/>
              <a:t>	por región</a:t>
            </a:r>
            <a:endParaRPr lang="es-AR" sz="3000" dirty="0"/>
          </a:p>
          <a:p>
            <a:pPr marL="0" indent="0">
              <a:buNone/>
            </a:pPr>
            <a:r>
              <a:rPr lang="es-AR" sz="3000" dirty="0" smtClean="0"/>
              <a:t>	</a:t>
            </a:r>
          </a:p>
          <a:p>
            <a:pPr marL="0" indent="0">
              <a:buNone/>
            </a:pPr>
            <a:r>
              <a:rPr lang="es-AR" sz="3000" dirty="0" smtClean="0"/>
              <a:t>	Comerciales </a:t>
            </a:r>
            <a:endParaRPr lang="es-AR" sz="30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66306" y="2562051"/>
            <a:ext cx="3619500" cy="714375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9912" y="3573016"/>
            <a:ext cx="3429000" cy="1104900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47185" y="5157192"/>
            <a:ext cx="2603175" cy="67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2433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SRV en bibliotecas médicas argentinas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Relevamiento de datos</a:t>
            </a:r>
          </a:p>
          <a:p>
            <a:pPr>
              <a:buFont typeface="Wingdings" pitchFamily="2" charset="2"/>
              <a:buChar char="ü"/>
            </a:pPr>
            <a:r>
              <a:rPr lang="es-AR" dirty="0"/>
              <a:t>	</a:t>
            </a:r>
            <a:r>
              <a:rPr lang="es-AR" dirty="0" smtClean="0"/>
              <a:t>Metodología</a:t>
            </a:r>
          </a:p>
          <a:p>
            <a:pPr lvl="1"/>
            <a:r>
              <a:rPr lang="es-AR" dirty="0"/>
              <a:t>	</a:t>
            </a:r>
            <a:r>
              <a:rPr lang="es-AR" dirty="0" smtClean="0"/>
              <a:t>Listado de bibliotecas cooperantes de la RENICS</a:t>
            </a:r>
          </a:p>
          <a:p>
            <a:pPr lvl="1"/>
            <a:r>
              <a:rPr lang="es-AR" dirty="0" smtClean="0"/>
              <a:t>	Revisión/análisis de sitios webs de las bibliotecas 	(páginas web, blogs, FB, Tw)</a:t>
            </a:r>
          </a:p>
          <a:p>
            <a:pPr lvl="1"/>
            <a:r>
              <a:rPr lang="es-AR" dirty="0"/>
              <a:t>	</a:t>
            </a:r>
            <a:r>
              <a:rPr lang="es-AR" dirty="0" smtClean="0"/>
              <a:t>Identificación de bibliotecas que ofrecen SRV</a:t>
            </a:r>
          </a:p>
          <a:p>
            <a:pPr lvl="1"/>
            <a:r>
              <a:rPr lang="es-AR" dirty="0"/>
              <a:t>	</a:t>
            </a:r>
            <a:r>
              <a:rPr lang="es-AR" dirty="0" smtClean="0"/>
              <a:t>Recopilación de los datos en Excel</a:t>
            </a:r>
          </a:p>
          <a:p>
            <a:pPr marL="0" indent="0">
              <a:buNone/>
            </a:pPr>
            <a:r>
              <a:rPr lang="es-AR" dirty="0"/>
              <a:t>	</a:t>
            </a:r>
            <a:r>
              <a:rPr lang="es-AR" dirty="0" smtClean="0"/>
              <a:t>	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69607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667</TotalTime>
  <Words>232</Words>
  <Application>Microsoft Office PowerPoint</Application>
  <PresentationFormat>Presentación en pantalla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Servicios de referencia virtual en</vt:lpstr>
      <vt:lpstr>Diapositiva 2</vt:lpstr>
      <vt:lpstr>Médicos</vt:lpstr>
      <vt:lpstr>Usuario de Biblioteca</vt:lpstr>
      <vt:lpstr>Tecnologías de la Información en  las Ciencias de la Salud</vt:lpstr>
      <vt:lpstr>¿Cuál es nuestro rol dentro de este nuevo esquema?</vt:lpstr>
      <vt:lpstr>Diapositiva 7</vt:lpstr>
      <vt:lpstr>SRV en bibliotecas médicas argentinas</vt:lpstr>
      <vt:lpstr>SRV en bibliotecas médicas argentinas</vt:lpstr>
      <vt:lpstr>Resultados obtenidos</vt:lpstr>
      <vt:lpstr>SRV en bibliotecas médicas argentinas</vt:lpstr>
      <vt:lpstr>Reflexión final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Clarisa</dc:creator>
  <cp:lastModifiedBy>Clarisa Borguez</cp:lastModifiedBy>
  <cp:revision>38</cp:revision>
  <dcterms:created xsi:type="dcterms:W3CDTF">2012-04-15T19:58:34Z</dcterms:created>
  <dcterms:modified xsi:type="dcterms:W3CDTF">2012-04-17T12:28:06Z</dcterms:modified>
</cp:coreProperties>
</file>