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315" r:id="rId3"/>
    <p:sldId id="327" r:id="rId4"/>
    <p:sldId id="316" r:id="rId5"/>
    <p:sldId id="313" r:id="rId6"/>
    <p:sldId id="317" r:id="rId7"/>
    <p:sldId id="318" r:id="rId8"/>
    <p:sldId id="331" r:id="rId9"/>
    <p:sldId id="328" r:id="rId10"/>
    <p:sldId id="322" r:id="rId11"/>
    <p:sldId id="321" r:id="rId12"/>
    <p:sldId id="323" r:id="rId13"/>
    <p:sldId id="324" r:id="rId14"/>
    <p:sldId id="325" r:id="rId15"/>
    <p:sldId id="326" r:id="rId16"/>
    <p:sldId id="320" r:id="rId17"/>
    <p:sldId id="329" r:id="rId18"/>
    <p:sldId id="330" r:id="rId19"/>
    <p:sldId id="288" r:id="rId2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2" autoAdjust="0"/>
    <p:restoredTop sz="94527" autoAdjust="0"/>
  </p:normalViewPr>
  <p:slideViewPr>
    <p:cSldViewPr>
      <p:cViewPr varScale="1">
        <p:scale>
          <a:sx n="69" d="100"/>
          <a:sy n="69" d="100"/>
        </p:scale>
        <p:origin x="15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athy\Downloads\Tasa%20de%20mortalidad%20Trienio%202015-2017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26297617240185"/>
          <c:y val="3.5327870323016112E-4"/>
          <c:w val="0.762421520626551"/>
          <c:h val="0.80237660725622251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7030A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B722D0"/>
              </a:solidFill>
            </c:spPr>
            <c:extLst>
              <c:ext xmlns:c16="http://schemas.microsoft.com/office/drawing/2014/chart" uri="{C3380CC4-5D6E-409C-BE32-E72D297353CC}">
                <c16:uniqueId val="{00000001-AC9C-44C0-BDA1-AA4616BFB3E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C9C-44C0-BDA1-AA4616BFB3E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Hoja1!$A$3:$A$27</c:f>
              <c:strCache>
                <c:ptCount val="25"/>
                <c:pt idx="0">
                  <c:v>La Pampa</c:v>
                </c:pt>
                <c:pt idx="1">
                  <c:v>Capital Federal</c:v>
                </c:pt>
                <c:pt idx="2">
                  <c:v>Córdoba</c:v>
                </c:pt>
                <c:pt idx="3">
                  <c:v>Mendoza</c:v>
                </c:pt>
                <c:pt idx="4">
                  <c:v>Santa Fe</c:v>
                </c:pt>
                <c:pt idx="5">
                  <c:v>Buenos Aires</c:v>
                </c:pt>
                <c:pt idx="6">
                  <c:v>Entre Rios</c:v>
                </c:pt>
                <c:pt idx="7">
                  <c:v>Total país</c:v>
                </c:pt>
                <c:pt idx="8">
                  <c:v>San Luis</c:v>
                </c:pt>
                <c:pt idx="9">
                  <c:v>San Juan</c:v>
                </c:pt>
                <c:pt idx="10">
                  <c:v>Neuquén</c:v>
                </c:pt>
                <c:pt idx="11">
                  <c:v>Chubut</c:v>
                </c:pt>
                <c:pt idx="12">
                  <c:v>Tucumán</c:v>
                </c:pt>
                <c:pt idx="13">
                  <c:v>Catamarca</c:v>
                </c:pt>
                <c:pt idx="14">
                  <c:v>La Rioja</c:v>
                </c:pt>
                <c:pt idx="15">
                  <c:v>Tierra del Fuego</c:v>
                </c:pt>
                <c:pt idx="16">
                  <c:v>Santa Cruz</c:v>
                </c:pt>
                <c:pt idx="17">
                  <c:v>Rio Negro</c:v>
                </c:pt>
                <c:pt idx="18">
                  <c:v>Jujuy</c:v>
                </c:pt>
                <c:pt idx="19">
                  <c:v>Sgo del Estero</c:v>
                </c:pt>
                <c:pt idx="20">
                  <c:v>Corrientes</c:v>
                </c:pt>
                <c:pt idx="21">
                  <c:v>Salta</c:v>
                </c:pt>
                <c:pt idx="22">
                  <c:v>Formosa</c:v>
                </c:pt>
                <c:pt idx="23">
                  <c:v>Chaco</c:v>
                </c:pt>
                <c:pt idx="24">
                  <c:v>Misiones</c:v>
                </c:pt>
              </c:strCache>
            </c:strRef>
          </c:cat>
          <c:val>
            <c:numRef>
              <c:f>Hoja1!$B$3:$B$27</c:f>
              <c:numCache>
                <c:formatCode>General</c:formatCode>
                <c:ptCount val="25"/>
                <c:pt idx="0" formatCode="0.0">
                  <c:v>4</c:v>
                </c:pt>
                <c:pt idx="1">
                  <c:v>4.5999999999999996</c:v>
                </c:pt>
                <c:pt idx="2">
                  <c:v>5.6</c:v>
                </c:pt>
                <c:pt idx="3">
                  <c:v>5.6</c:v>
                </c:pt>
                <c:pt idx="4">
                  <c:v>6.6</c:v>
                </c:pt>
                <c:pt idx="5">
                  <c:v>6.8</c:v>
                </c:pt>
                <c:pt idx="6">
                  <c:v>6.9</c:v>
                </c:pt>
                <c:pt idx="7">
                  <c:v>7.6</c:v>
                </c:pt>
                <c:pt idx="8">
                  <c:v>7.7</c:v>
                </c:pt>
                <c:pt idx="9">
                  <c:v>7.8</c:v>
                </c:pt>
                <c:pt idx="10">
                  <c:v>7.9</c:v>
                </c:pt>
                <c:pt idx="11">
                  <c:v>8.1999999999999993</c:v>
                </c:pt>
                <c:pt idx="12">
                  <c:v>8.6999999999999993</c:v>
                </c:pt>
                <c:pt idx="13">
                  <c:v>8.9</c:v>
                </c:pt>
                <c:pt idx="14">
                  <c:v>8.9</c:v>
                </c:pt>
                <c:pt idx="15" formatCode="0.0">
                  <c:v>9</c:v>
                </c:pt>
                <c:pt idx="16" formatCode="0.0">
                  <c:v>9</c:v>
                </c:pt>
                <c:pt idx="17">
                  <c:v>9.1999999999999993</c:v>
                </c:pt>
                <c:pt idx="18">
                  <c:v>9.6999999999999993</c:v>
                </c:pt>
                <c:pt idx="19">
                  <c:v>10.9</c:v>
                </c:pt>
                <c:pt idx="20">
                  <c:v>12.2</c:v>
                </c:pt>
                <c:pt idx="21">
                  <c:v>13.9</c:v>
                </c:pt>
                <c:pt idx="22" formatCode="0.0">
                  <c:v>15</c:v>
                </c:pt>
                <c:pt idx="23">
                  <c:v>15.1</c:v>
                </c:pt>
                <c:pt idx="24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9C-44C0-BDA1-AA4616BFB3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92259072"/>
        <c:axId val="92261376"/>
        <c:axId val="0"/>
      </c:bar3DChart>
      <c:catAx>
        <c:axId val="922590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2261376"/>
        <c:crosses val="autoZero"/>
        <c:auto val="1"/>
        <c:lblAlgn val="ctr"/>
        <c:lblOffset val="100"/>
        <c:noMultiLvlLbl val="0"/>
      </c:catAx>
      <c:valAx>
        <c:axId val="92261376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crossAx val="9225907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Primeras dosis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9F-4163-A948-8BDCD4476E2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9F-4163-A948-8BDCD4476E2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9F-4163-A948-8BDCD4476E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Hoja1!$C$3:$M$3</c:f>
              <c:strCache>
                <c:ptCount val="11"/>
                <c:pt idx="0">
                  <c:v>2011-2012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mujeres </c:v>
                </c:pt>
                <c:pt idx="6">
                  <c:v>2017 varones</c:v>
                </c:pt>
                <c:pt idx="7">
                  <c:v>2018 mujeres </c:v>
                </c:pt>
                <c:pt idx="8">
                  <c:v>2018 varones</c:v>
                </c:pt>
                <c:pt idx="9">
                  <c:v>2019 mujeres </c:v>
                </c:pt>
                <c:pt idx="10">
                  <c:v>2019 varones</c:v>
                </c:pt>
              </c:strCache>
            </c:strRef>
          </c:cat>
          <c:val>
            <c:numRef>
              <c:f>Hoja1!$C$4:$M$4</c:f>
              <c:numCache>
                <c:formatCode>General</c:formatCode>
                <c:ptCount val="11"/>
                <c:pt idx="0">
                  <c:v>88.6</c:v>
                </c:pt>
                <c:pt idx="1">
                  <c:v>83.7</c:v>
                </c:pt>
                <c:pt idx="2">
                  <c:v>83.3</c:v>
                </c:pt>
                <c:pt idx="3">
                  <c:v>83.5</c:v>
                </c:pt>
                <c:pt idx="4">
                  <c:v>84.7</c:v>
                </c:pt>
                <c:pt idx="5">
                  <c:v>84.2</c:v>
                </c:pt>
                <c:pt idx="6">
                  <c:v>57.7</c:v>
                </c:pt>
                <c:pt idx="7">
                  <c:v>88.4</c:v>
                </c:pt>
                <c:pt idx="8">
                  <c:v>75.8</c:v>
                </c:pt>
                <c:pt idx="9">
                  <c:v>86</c:v>
                </c:pt>
                <c:pt idx="10">
                  <c:v>76.599999999999994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9F-4163-A948-8BDCD4476E29}"/>
            </c:ext>
          </c:extLst>
        </c:ser>
        <c:ser>
          <c:idx val="1"/>
          <c:order val="1"/>
          <c:tx>
            <c:strRef>
              <c:f>Hoja1!$B$5</c:f>
              <c:strCache>
                <c:ptCount val="1"/>
                <c:pt idx="0">
                  <c:v>Segundas dosis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99F-4163-A948-8BDCD4476E29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99F-4163-A948-8BDCD4476E29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99F-4163-A948-8BDCD4476E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Hoja1!$C$3:$M$3</c:f>
              <c:strCache>
                <c:ptCount val="11"/>
                <c:pt idx="0">
                  <c:v>2011-2012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mujeres </c:v>
                </c:pt>
                <c:pt idx="6">
                  <c:v>2017 varones</c:v>
                </c:pt>
                <c:pt idx="7">
                  <c:v>2018 mujeres </c:v>
                </c:pt>
                <c:pt idx="8">
                  <c:v>2018 varones</c:v>
                </c:pt>
                <c:pt idx="9">
                  <c:v>2019 mujeres </c:v>
                </c:pt>
                <c:pt idx="10">
                  <c:v>2019 varones</c:v>
                </c:pt>
              </c:strCache>
            </c:strRef>
          </c:cat>
          <c:val>
            <c:numRef>
              <c:f>Hoja1!$C$5:$M$5</c:f>
              <c:numCache>
                <c:formatCode>General</c:formatCode>
                <c:ptCount val="11"/>
                <c:pt idx="0">
                  <c:v>72.400000000000006</c:v>
                </c:pt>
                <c:pt idx="1">
                  <c:v>70.400000000000006</c:v>
                </c:pt>
                <c:pt idx="2">
                  <c:v>67</c:v>
                </c:pt>
                <c:pt idx="3">
                  <c:v>50.3</c:v>
                </c:pt>
                <c:pt idx="4">
                  <c:v>56.6</c:v>
                </c:pt>
                <c:pt idx="5">
                  <c:v>50</c:v>
                </c:pt>
                <c:pt idx="6">
                  <c:v>21.5</c:v>
                </c:pt>
                <c:pt idx="7">
                  <c:v>57.9</c:v>
                </c:pt>
                <c:pt idx="8">
                  <c:v>43.2</c:v>
                </c:pt>
                <c:pt idx="9">
                  <c:v>58.5</c:v>
                </c:pt>
                <c:pt idx="10">
                  <c:v>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99F-4163-A948-8BDCD4476E29}"/>
            </c:ext>
          </c:extLst>
        </c:ser>
        <c:ser>
          <c:idx val="2"/>
          <c:order val="2"/>
          <c:tx>
            <c:strRef>
              <c:f>Hoja1!$B$6</c:f>
              <c:strCache>
                <c:ptCount val="1"/>
                <c:pt idx="0">
                  <c:v>Terceras dosis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Hoja1!$C$3:$M$3</c:f>
              <c:strCache>
                <c:ptCount val="11"/>
                <c:pt idx="0">
                  <c:v>2011-2012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mujeres </c:v>
                </c:pt>
                <c:pt idx="6">
                  <c:v>2017 varones</c:v>
                </c:pt>
                <c:pt idx="7">
                  <c:v>2018 mujeres </c:v>
                </c:pt>
                <c:pt idx="8">
                  <c:v>2018 varones</c:v>
                </c:pt>
                <c:pt idx="9">
                  <c:v>2019 mujeres </c:v>
                </c:pt>
                <c:pt idx="10">
                  <c:v>2019 varones</c:v>
                </c:pt>
              </c:strCache>
            </c:strRef>
          </c:cat>
          <c:val>
            <c:numRef>
              <c:f>Hoja1!$C$6:$M$6</c:f>
              <c:numCache>
                <c:formatCode>General</c:formatCode>
                <c:ptCount val="11"/>
                <c:pt idx="0">
                  <c:v>53.3</c:v>
                </c:pt>
                <c:pt idx="1">
                  <c:v>58</c:v>
                </c:pt>
                <c:pt idx="2">
                  <c:v>56.2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99F-4163-A948-8BDCD4476E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0741632"/>
        <c:axId val="30743552"/>
      </c:barChart>
      <c:catAx>
        <c:axId val="30741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Años de vacunación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43552"/>
        <c:crosses val="autoZero"/>
        <c:auto val="1"/>
        <c:lblAlgn val="ctr"/>
        <c:lblOffset val="100"/>
        <c:noMultiLvlLbl val="0"/>
      </c:catAx>
      <c:valAx>
        <c:axId val="3074355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porcentaje de cobertura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07416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EB1C9-22D9-4BE4-8B70-BFD76673565A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8BA27BF-CAE8-4030-A9D1-FEA21D08945F}">
      <dgm:prSet phldrT="[Texto]" custT="1"/>
      <dgm:spPr/>
      <dgm:t>
        <a:bodyPr/>
        <a:lstStyle/>
        <a:p>
          <a:pPr algn="l"/>
          <a:r>
            <a:rPr lang="es-ES" sz="3600" dirty="0" smtClean="0"/>
            <a:t>Estrategia de vacunación en Argentina 2011-2019</a:t>
          </a:r>
          <a:endParaRPr lang="es-ES" sz="3600" dirty="0"/>
        </a:p>
      </dgm:t>
    </dgm:pt>
    <dgm:pt modelId="{54AC5AF5-9EEB-4755-872C-8F99FCCB602A}" type="parTrans" cxnId="{332DACD9-3220-424C-BE14-93ED350D72F3}">
      <dgm:prSet/>
      <dgm:spPr/>
      <dgm:t>
        <a:bodyPr/>
        <a:lstStyle/>
        <a:p>
          <a:endParaRPr lang="es-ES" sz="1100"/>
        </a:p>
      </dgm:t>
    </dgm:pt>
    <dgm:pt modelId="{4F82CE7B-EE73-44FD-8DB3-B6AAFF7035AC}" type="sibTrans" cxnId="{332DACD9-3220-424C-BE14-93ED350D72F3}">
      <dgm:prSet/>
      <dgm:spPr/>
      <dgm:t>
        <a:bodyPr/>
        <a:lstStyle/>
        <a:p>
          <a:endParaRPr lang="es-ES" sz="1100"/>
        </a:p>
      </dgm:t>
    </dgm:pt>
    <dgm:pt modelId="{DCB81C89-9274-44CA-BC7C-711F93F22204}">
      <dgm:prSet phldrT="[Texto]" custT="1"/>
      <dgm:spPr/>
      <dgm:t>
        <a:bodyPr/>
        <a:lstStyle/>
        <a:p>
          <a:r>
            <a:rPr lang="es-ES" sz="3600" dirty="0" smtClean="0"/>
            <a:t>Vacunación durante la pandemia COVID</a:t>
          </a:r>
          <a:endParaRPr lang="es-ES" sz="3600" dirty="0"/>
        </a:p>
      </dgm:t>
    </dgm:pt>
    <dgm:pt modelId="{BA5A9BBE-AC16-4E22-9509-2AA59201A86F}" type="parTrans" cxnId="{4291E346-F191-4603-B198-F6C9D4F56F53}">
      <dgm:prSet/>
      <dgm:spPr/>
      <dgm:t>
        <a:bodyPr/>
        <a:lstStyle/>
        <a:p>
          <a:endParaRPr lang="es-ES" sz="1100"/>
        </a:p>
      </dgm:t>
    </dgm:pt>
    <dgm:pt modelId="{337D9FC4-C7E0-4138-86F3-2630B1E8F67D}" type="sibTrans" cxnId="{4291E346-F191-4603-B198-F6C9D4F56F53}">
      <dgm:prSet/>
      <dgm:spPr/>
      <dgm:t>
        <a:bodyPr/>
        <a:lstStyle/>
        <a:p>
          <a:endParaRPr lang="es-ES" sz="1100"/>
        </a:p>
      </dgm:t>
    </dgm:pt>
    <dgm:pt modelId="{88DD4282-2F9E-4AB6-A5D2-259BDC622C34}" type="pres">
      <dgm:prSet presAssocID="{CDDEB1C9-22D9-4BE4-8B70-BFD76673565A}" presName="linear" presStyleCnt="0">
        <dgm:presLayoutVars>
          <dgm:animLvl val="lvl"/>
          <dgm:resizeHandles val="exact"/>
        </dgm:presLayoutVars>
      </dgm:prSet>
      <dgm:spPr/>
    </dgm:pt>
    <dgm:pt modelId="{9A1A5C09-60FA-4F42-8346-301828D01BED}" type="pres">
      <dgm:prSet presAssocID="{38BA27BF-CAE8-4030-A9D1-FEA21D08945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16AC63-2BE2-41F7-AE4B-B03D3941A9F4}" type="pres">
      <dgm:prSet presAssocID="{4F82CE7B-EE73-44FD-8DB3-B6AAFF7035AC}" presName="spacer" presStyleCnt="0"/>
      <dgm:spPr/>
    </dgm:pt>
    <dgm:pt modelId="{401C5C1B-EB95-44B1-A0CB-A86D44FB1B2B}" type="pres">
      <dgm:prSet presAssocID="{DCB81C89-9274-44CA-BC7C-711F93F2220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2DACD9-3220-424C-BE14-93ED350D72F3}" srcId="{CDDEB1C9-22D9-4BE4-8B70-BFD76673565A}" destId="{38BA27BF-CAE8-4030-A9D1-FEA21D08945F}" srcOrd="0" destOrd="0" parTransId="{54AC5AF5-9EEB-4755-872C-8F99FCCB602A}" sibTransId="{4F82CE7B-EE73-44FD-8DB3-B6AAFF7035AC}"/>
    <dgm:cxn modelId="{4291E346-F191-4603-B198-F6C9D4F56F53}" srcId="{CDDEB1C9-22D9-4BE4-8B70-BFD76673565A}" destId="{DCB81C89-9274-44CA-BC7C-711F93F22204}" srcOrd="1" destOrd="0" parTransId="{BA5A9BBE-AC16-4E22-9509-2AA59201A86F}" sibTransId="{337D9FC4-C7E0-4138-86F3-2630B1E8F67D}"/>
    <dgm:cxn modelId="{CBEF5B97-5AA8-4FFA-9C91-EFDD3E02D5F4}" type="presOf" srcId="{CDDEB1C9-22D9-4BE4-8B70-BFD76673565A}" destId="{88DD4282-2F9E-4AB6-A5D2-259BDC622C34}" srcOrd="0" destOrd="0" presId="urn:microsoft.com/office/officeart/2005/8/layout/vList2"/>
    <dgm:cxn modelId="{B41FC021-9DE3-44E7-9BAE-64AC55ADDCB9}" type="presOf" srcId="{DCB81C89-9274-44CA-BC7C-711F93F22204}" destId="{401C5C1B-EB95-44B1-A0CB-A86D44FB1B2B}" srcOrd="0" destOrd="0" presId="urn:microsoft.com/office/officeart/2005/8/layout/vList2"/>
    <dgm:cxn modelId="{649B159A-D42C-4515-A4B8-EC55A38BA683}" type="presOf" srcId="{38BA27BF-CAE8-4030-A9D1-FEA21D08945F}" destId="{9A1A5C09-60FA-4F42-8346-301828D01BED}" srcOrd="0" destOrd="0" presId="urn:microsoft.com/office/officeart/2005/8/layout/vList2"/>
    <dgm:cxn modelId="{7F6AF274-B443-45EA-B0B5-E43E3E7716B5}" type="presParOf" srcId="{88DD4282-2F9E-4AB6-A5D2-259BDC622C34}" destId="{9A1A5C09-60FA-4F42-8346-301828D01BED}" srcOrd="0" destOrd="0" presId="urn:microsoft.com/office/officeart/2005/8/layout/vList2"/>
    <dgm:cxn modelId="{55E700A1-F0E1-4802-9D9D-E83B390E695F}" type="presParOf" srcId="{88DD4282-2F9E-4AB6-A5D2-259BDC622C34}" destId="{9216AC63-2BE2-41F7-AE4B-B03D3941A9F4}" srcOrd="1" destOrd="0" presId="urn:microsoft.com/office/officeart/2005/8/layout/vList2"/>
    <dgm:cxn modelId="{E5BB123B-9D10-4309-8AFD-AB12FE77BCC8}" type="presParOf" srcId="{88DD4282-2F9E-4AB6-A5D2-259BDC622C34}" destId="{401C5C1B-EB95-44B1-A0CB-A86D44FB1B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F76D83-7A83-4AC0-A8EE-BE93670ECDE8}" type="doc">
      <dgm:prSet loTypeId="urn:microsoft.com/office/officeart/2005/8/layout/hList7#2" loCatId="process" qsTypeId="urn:microsoft.com/office/officeart/2005/8/quickstyle/simple5" qsCatId="simple" csTypeId="urn:microsoft.com/office/officeart/2005/8/colors/colorful1#1" csCatId="colorful" phldr="1"/>
      <dgm:spPr/>
    </dgm:pt>
    <dgm:pt modelId="{4557C10A-2817-41D6-A2B4-DB117743138F}">
      <dgm:prSet phldrT="[Texto]" custT="1"/>
      <dgm:spPr>
        <a:xfrm>
          <a:off x="1662" y="0"/>
          <a:ext cx="1742168" cy="4968552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s-AR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2011 </a:t>
          </a:r>
          <a:r>
            <a:rPr lang="es-AR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Incorporación al CNV para niñas de 11 años nacidas a partir año 2000 </a:t>
          </a:r>
        </a:p>
      </dgm:t>
    </dgm:pt>
    <dgm:pt modelId="{51F2E613-6CD6-421C-8A2A-6CF49DB88831}" type="parTrans" cxnId="{92605BB5-CF52-4ABD-8174-5EB215CBB06F}">
      <dgm:prSet/>
      <dgm:spPr/>
      <dgm:t>
        <a:bodyPr/>
        <a:lstStyle/>
        <a:p>
          <a:endParaRPr lang="es-AR"/>
        </a:p>
      </dgm:t>
    </dgm:pt>
    <dgm:pt modelId="{E4EE10B1-F02D-413E-99B9-DC394A1345F1}" type="sibTrans" cxnId="{92605BB5-CF52-4ABD-8174-5EB215CBB06F}">
      <dgm:prSet/>
      <dgm:spPr/>
      <dgm:t>
        <a:bodyPr/>
        <a:lstStyle/>
        <a:p>
          <a:endParaRPr lang="es-AR"/>
        </a:p>
      </dgm:t>
    </dgm:pt>
    <dgm:pt modelId="{240F9829-6063-46C4-A1D5-074C7F41A799}">
      <dgm:prSet phldrT="[Texto]" custT="1"/>
      <dgm:spPr>
        <a:xfrm>
          <a:off x="1786826" y="0"/>
          <a:ext cx="1742168" cy="4968552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s-AR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2014 </a:t>
          </a:r>
        </a:p>
        <a:p>
          <a:pPr>
            <a:buNone/>
          </a:pPr>
          <a:r>
            <a:rPr lang="es-AR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Transición a vacuna cuadrivalente </a:t>
          </a:r>
        </a:p>
      </dgm:t>
    </dgm:pt>
    <dgm:pt modelId="{07B3FFC3-E878-4D90-8F03-8B942DFC98C6}" type="parTrans" cxnId="{8F12A7F6-8CA8-43B9-9BD9-DA9623786DCD}">
      <dgm:prSet/>
      <dgm:spPr/>
      <dgm:t>
        <a:bodyPr/>
        <a:lstStyle/>
        <a:p>
          <a:endParaRPr lang="es-AR"/>
        </a:p>
      </dgm:t>
    </dgm:pt>
    <dgm:pt modelId="{36FB6E01-F4B3-4AD7-9FCA-308AA683A042}" type="sibTrans" cxnId="{8F12A7F6-8CA8-43B9-9BD9-DA9623786DCD}">
      <dgm:prSet/>
      <dgm:spPr/>
      <dgm:t>
        <a:bodyPr/>
        <a:lstStyle/>
        <a:p>
          <a:endParaRPr lang="es-AR"/>
        </a:p>
      </dgm:t>
    </dgm:pt>
    <dgm:pt modelId="{180B2A8C-B4B7-4E9C-8ECB-FF8EB1504138}">
      <dgm:prSet phldrT="[Texto]" custT="1"/>
      <dgm:spPr>
        <a:xfrm>
          <a:off x="3590528" y="0"/>
          <a:ext cx="1742168" cy="4968552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s-AR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2015</a:t>
          </a:r>
        </a:p>
        <a:p>
          <a:pPr>
            <a:buNone/>
          </a:pPr>
          <a:r>
            <a:rPr lang="es-AR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Modificación a dos dosis</a:t>
          </a:r>
        </a:p>
      </dgm:t>
    </dgm:pt>
    <dgm:pt modelId="{A3C05268-BAB3-4F2C-AD29-C03320BBB985}" type="parTrans" cxnId="{FCC14354-28D8-4E44-A54C-95A8511DE9E4}">
      <dgm:prSet/>
      <dgm:spPr/>
      <dgm:t>
        <a:bodyPr/>
        <a:lstStyle/>
        <a:p>
          <a:endParaRPr lang="es-AR"/>
        </a:p>
      </dgm:t>
    </dgm:pt>
    <dgm:pt modelId="{9DEEA107-C440-4F1E-967A-C24713506A3C}" type="sibTrans" cxnId="{FCC14354-28D8-4E44-A54C-95A8511DE9E4}">
      <dgm:prSet/>
      <dgm:spPr/>
      <dgm:t>
        <a:bodyPr/>
        <a:lstStyle/>
        <a:p>
          <a:endParaRPr lang="es-AR"/>
        </a:p>
      </dgm:t>
    </dgm:pt>
    <dgm:pt modelId="{5A42DE2E-F80C-413C-BA12-22C79AD3EFD6}">
      <dgm:prSet phldrT="[Texto]" custT="1"/>
      <dgm:spPr>
        <a:xfrm>
          <a:off x="5384961" y="0"/>
          <a:ext cx="1742168" cy="4968552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s-AR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2017 </a:t>
          </a:r>
          <a:r>
            <a:rPr lang="es-AR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Incorporación al CNV para niños de 11 años nacidos a partir año 2006</a:t>
          </a:r>
        </a:p>
      </dgm:t>
    </dgm:pt>
    <dgm:pt modelId="{F7B91603-A8E3-4B39-9028-AB526CADBDA7}" type="parTrans" cxnId="{85EE146C-B19C-41A6-889E-339FE186F944}">
      <dgm:prSet/>
      <dgm:spPr/>
      <dgm:t>
        <a:bodyPr/>
        <a:lstStyle/>
        <a:p>
          <a:endParaRPr lang="es-AR"/>
        </a:p>
      </dgm:t>
    </dgm:pt>
    <dgm:pt modelId="{69EE43E6-1AF0-41BF-8B5E-180EDCB2B56A}" type="sibTrans" cxnId="{85EE146C-B19C-41A6-889E-339FE186F944}">
      <dgm:prSet/>
      <dgm:spPr/>
      <dgm:t>
        <a:bodyPr/>
        <a:lstStyle/>
        <a:p>
          <a:endParaRPr lang="es-AR"/>
        </a:p>
      </dgm:t>
    </dgm:pt>
    <dgm:pt modelId="{B0905BBF-8AAF-4A2B-A04E-413B1D43CE55}" type="pres">
      <dgm:prSet presAssocID="{0CF76D83-7A83-4AC0-A8EE-BE93670ECDE8}" presName="Name0" presStyleCnt="0">
        <dgm:presLayoutVars>
          <dgm:dir/>
          <dgm:resizeHandles val="exact"/>
        </dgm:presLayoutVars>
      </dgm:prSet>
      <dgm:spPr/>
    </dgm:pt>
    <dgm:pt modelId="{C0EED7A5-8FCA-42D6-A159-A263A70ED0BE}" type="pres">
      <dgm:prSet presAssocID="{0CF76D83-7A83-4AC0-A8EE-BE93670ECDE8}" presName="fgShape" presStyleLbl="fgShp" presStyleIdx="0" presStyleCnt="1" custScaleX="79942" custScaleY="155337" custLinFactNeighborX="14772" custLinFactNeighborY="49826"/>
      <dgm:spPr>
        <a:xfrm>
          <a:off x="1885805" y="3810852"/>
          <a:ext cx="5242986" cy="1157699"/>
        </a:xfrm>
        <a:prstGeom prst="leftRightArrow">
          <a:avLst/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1074A21E-79FF-4B0C-A9A0-C78801631631}" type="pres">
      <dgm:prSet presAssocID="{0CF76D83-7A83-4AC0-A8EE-BE93670ECDE8}" presName="linComp" presStyleCnt="0"/>
      <dgm:spPr/>
    </dgm:pt>
    <dgm:pt modelId="{804D8766-C6A9-455E-B14C-68019850768C}" type="pres">
      <dgm:prSet presAssocID="{4557C10A-2817-41D6-A2B4-DB117743138F}" presName="compNode" presStyleCnt="0"/>
      <dgm:spPr/>
    </dgm:pt>
    <dgm:pt modelId="{7CBA290E-7885-4369-A21A-B50D83ECE1F2}" type="pres">
      <dgm:prSet presAssocID="{4557C10A-2817-41D6-A2B4-DB117743138F}" presName="bkgdShape" presStyleLbl="node1" presStyleIdx="0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9DC2E016-D129-4791-B77D-3DB2B4B5B892}" type="pres">
      <dgm:prSet presAssocID="{4557C10A-2817-41D6-A2B4-DB117743138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DC4DFC-D8D3-4BBC-AE73-2F4FE03D5AB6}" type="pres">
      <dgm:prSet presAssocID="{4557C10A-2817-41D6-A2B4-DB117743138F}" presName="invisiNode" presStyleLbl="node1" presStyleIdx="0" presStyleCnt="4"/>
      <dgm:spPr/>
    </dgm:pt>
    <dgm:pt modelId="{8CB115B9-CFA1-48FF-B584-A3B41AD72E79}" type="pres">
      <dgm:prSet presAssocID="{4557C10A-2817-41D6-A2B4-DB117743138F}" presName="imagNode" presStyleLbl="fgImgPlace1" presStyleIdx="0" presStyleCnt="4"/>
      <dgm:spPr>
        <a:xfrm>
          <a:off x="53927" y="298113"/>
          <a:ext cx="1637638" cy="16545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FB9818EE-3D6A-4F8F-B7CB-8B4959A7657E}" type="pres">
      <dgm:prSet presAssocID="{E4EE10B1-F02D-413E-99B9-DC394A1345F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1DDEF32-726B-44E0-AD93-AC236CE27080}" type="pres">
      <dgm:prSet presAssocID="{240F9829-6063-46C4-A1D5-074C7F41A799}" presName="compNode" presStyleCnt="0"/>
      <dgm:spPr/>
    </dgm:pt>
    <dgm:pt modelId="{D5E50695-E3FC-4518-A528-AF4C3D69B024}" type="pres">
      <dgm:prSet presAssocID="{240F9829-6063-46C4-A1D5-074C7F41A799}" presName="bkgdShape" presStyleLbl="node1" presStyleIdx="1" presStyleCnt="4" custLinFactNeighborX="-532" custLinFactNeighborY="-254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C5CA4488-53F5-423E-9320-A983C0422A9A}" type="pres">
      <dgm:prSet presAssocID="{240F9829-6063-46C4-A1D5-074C7F41A79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1DC5BB-61F1-4839-AC61-53043BA0E0FF}" type="pres">
      <dgm:prSet presAssocID="{240F9829-6063-46C4-A1D5-074C7F41A799}" presName="invisiNode" presStyleLbl="node1" presStyleIdx="1" presStyleCnt="4"/>
      <dgm:spPr/>
    </dgm:pt>
    <dgm:pt modelId="{1A7CA55B-D280-43CC-94D2-864D8A7C132C}" type="pres">
      <dgm:prSet presAssocID="{240F9829-6063-46C4-A1D5-074C7F41A799}" presName="imagNode" presStyleLbl="fgImgPlace1" presStyleIdx="1" presStyleCnt="4" custLinFactNeighborX="2112" custLinFactNeighborY="-890"/>
      <dgm:spPr>
        <a:xfrm>
          <a:off x="1882947" y="283387"/>
          <a:ext cx="1637638" cy="16545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F35EFC1C-19D5-45DB-834D-F1AC244AF168}" type="pres">
      <dgm:prSet presAssocID="{36FB6E01-F4B3-4AD7-9FCA-308AA683A04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ACD7988-BECF-4114-9097-04D68FC1A438}" type="pres">
      <dgm:prSet presAssocID="{180B2A8C-B4B7-4E9C-8ECB-FF8EB1504138}" presName="compNode" presStyleCnt="0"/>
      <dgm:spPr/>
    </dgm:pt>
    <dgm:pt modelId="{884871A1-A273-4BA6-99A0-3B13C5FC6F92}" type="pres">
      <dgm:prSet presAssocID="{180B2A8C-B4B7-4E9C-8ECB-FF8EB1504138}" presName="bkgdShape" presStyleLbl="node1" presStyleIdx="2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C404C06F-3E9C-4379-99A6-B55CD8E82560}" type="pres">
      <dgm:prSet presAssocID="{180B2A8C-B4B7-4E9C-8ECB-FF8EB150413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20DBC1-8BAA-47A9-B857-FEFFDC91AC1D}" type="pres">
      <dgm:prSet presAssocID="{180B2A8C-B4B7-4E9C-8ECB-FF8EB1504138}" presName="invisiNode" presStyleLbl="node1" presStyleIdx="2" presStyleCnt="4"/>
      <dgm:spPr/>
    </dgm:pt>
    <dgm:pt modelId="{8C7065DC-9524-425B-AD75-D6AB25DDC995}" type="pres">
      <dgm:prSet presAssocID="{180B2A8C-B4B7-4E9C-8ECB-FF8EB1504138}" presName="imagNode" presStyleLbl="fgImgPlace1" presStyleIdx="2" presStyleCnt="4"/>
      <dgm:spPr>
        <a:xfrm>
          <a:off x="3642793" y="298113"/>
          <a:ext cx="1637638" cy="165452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7D25EB22-4472-44D1-9950-250DE572B04E}" type="pres">
      <dgm:prSet presAssocID="{9DEEA107-C440-4F1E-967A-C24713506A3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3F5ABCA-C1EA-4122-B996-064EFBE744AA}" type="pres">
      <dgm:prSet presAssocID="{5A42DE2E-F80C-413C-BA12-22C79AD3EFD6}" presName="compNode" presStyleCnt="0"/>
      <dgm:spPr/>
    </dgm:pt>
    <dgm:pt modelId="{F24A7274-C695-4DAE-80FC-BCD652A430BE}" type="pres">
      <dgm:prSet presAssocID="{5A42DE2E-F80C-413C-BA12-22C79AD3EFD6}" presName="bkgdShape" presStyleLbl="node1" presStyleIdx="3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099D4163-2F4A-404B-9516-831AB5E80084}" type="pres">
      <dgm:prSet presAssocID="{5A42DE2E-F80C-413C-BA12-22C79AD3EFD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F87F09-CF5C-41D5-8E23-6DADF5E78C4F}" type="pres">
      <dgm:prSet presAssocID="{5A42DE2E-F80C-413C-BA12-22C79AD3EFD6}" presName="invisiNode" presStyleLbl="node1" presStyleIdx="3" presStyleCnt="4"/>
      <dgm:spPr/>
    </dgm:pt>
    <dgm:pt modelId="{AAE58395-D2AF-472E-922B-A0995D0A79E8}" type="pres">
      <dgm:prSet presAssocID="{5A42DE2E-F80C-413C-BA12-22C79AD3EFD6}" presName="imagNode" presStyleLbl="fgImgPlace1" presStyleIdx="3" presStyleCnt="4"/>
      <dgm:spPr>
        <a:xfrm>
          <a:off x="5437226" y="298113"/>
          <a:ext cx="1637638" cy="165452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</dgm:ptLst>
  <dgm:cxnLst>
    <dgm:cxn modelId="{2194F79D-C444-49D1-BEFA-BD1C853786E7}" type="presOf" srcId="{240F9829-6063-46C4-A1D5-074C7F41A799}" destId="{D5E50695-E3FC-4518-A528-AF4C3D69B024}" srcOrd="0" destOrd="0" presId="urn:microsoft.com/office/officeart/2005/8/layout/hList7#2"/>
    <dgm:cxn modelId="{F7F4A475-8BC7-4640-B57C-581D73FF2B5D}" type="presOf" srcId="{180B2A8C-B4B7-4E9C-8ECB-FF8EB1504138}" destId="{C404C06F-3E9C-4379-99A6-B55CD8E82560}" srcOrd="1" destOrd="0" presId="urn:microsoft.com/office/officeart/2005/8/layout/hList7#2"/>
    <dgm:cxn modelId="{EA02EC8C-1607-4DB3-9442-9F82CC57F18C}" type="presOf" srcId="{5A42DE2E-F80C-413C-BA12-22C79AD3EFD6}" destId="{F24A7274-C695-4DAE-80FC-BCD652A430BE}" srcOrd="0" destOrd="0" presId="urn:microsoft.com/office/officeart/2005/8/layout/hList7#2"/>
    <dgm:cxn modelId="{3AB6BD2D-5231-4D17-94F6-BFF7D94AF08A}" type="presOf" srcId="{9DEEA107-C440-4F1E-967A-C24713506A3C}" destId="{7D25EB22-4472-44D1-9950-250DE572B04E}" srcOrd="0" destOrd="0" presId="urn:microsoft.com/office/officeart/2005/8/layout/hList7#2"/>
    <dgm:cxn modelId="{8F12A7F6-8CA8-43B9-9BD9-DA9623786DCD}" srcId="{0CF76D83-7A83-4AC0-A8EE-BE93670ECDE8}" destId="{240F9829-6063-46C4-A1D5-074C7F41A799}" srcOrd="1" destOrd="0" parTransId="{07B3FFC3-E878-4D90-8F03-8B942DFC98C6}" sibTransId="{36FB6E01-F4B3-4AD7-9FCA-308AA683A042}"/>
    <dgm:cxn modelId="{54AF7BC3-06A0-4197-B686-F5A906E9368F}" type="presOf" srcId="{36FB6E01-F4B3-4AD7-9FCA-308AA683A042}" destId="{F35EFC1C-19D5-45DB-834D-F1AC244AF168}" srcOrd="0" destOrd="0" presId="urn:microsoft.com/office/officeart/2005/8/layout/hList7#2"/>
    <dgm:cxn modelId="{85EE146C-B19C-41A6-889E-339FE186F944}" srcId="{0CF76D83-7A83-4AC0-A8EE-BE93670ECDE8}" destId="{5A42DE2E-F80C-413C-BA12-22C79AD3EFD6}" srcOrd="3" destOrd="0" parTransId="{F7B91603-A8E3-4B39-9028-AB526CADBDA7}" sibTransId="{69EE43E6-1AF0-41BF-8B5E-180EDCB2B56A}"/>
    <dgm:cxn modelId="{BF74FA01-D263-4CBA-813A-0FA323B74560}" type="presOf" srcId="{4557C10A-2817-41D6-A2B4-DB117743138F}" destId="{9DC2E016-D129-4791-B77D-3DB2B4B5B892}" srcOrd="1" destOrd="0" presId="urn:microsoft.com/office/officeart/2005/8/layout/hList7#2"/>
    <dgm:cxn modelId="{792CB359-29B7-441F-AC49-82C0B8076C9D}" type="presOf" srcId="{4557C10A-2817-41D6-A2B4-DB117743138F}" destId="{7CBA290E-7885-4369-A21A-B50D83ECE1F2}" srcOrd="0" destOrd="0" presId="urn:microsoft.com/office/officeart/2005/8/layout/hList7#2"/>
    <dgm:cxn modelId="{9FEDD7A3-5CCC-4DF0-A24E-80E8C3E7EC0B}" type="presOf" srcId="{E4EE10B1-F02D-413E-99B9-DC394A1345F1}" destId="{FB9818EE-3D6A-4F8F-B7CB-8B4959A7657E}" srcOrd="0" destOrd="0" presId="urn:microsoft.com/office/officeart/2005/8/layout/hList7#2"/>
    <dgm:cxn modelId="{724AEB42-9B6D-4931-88B7-E2D3DC81247C}" type="presOf" srcId="{0CF76D83-7A83-4AC0-A8EE-BE93670ECDE8}" destId="{B0905BBF-8AAF-4A2B-A04E-413B1D43CE55}" srcOrd="0" destOrd="0" presId="urn:microsoft.com/office/officeart/2005/8/layout/hList7#2"/>
    <dgm:cxn modelId="{88F63FCC-AB70-4BB0-B046-F6E4A3ED5F9D}" type="presOf" srcId="{240F9829-6063-46C4-A1D5-074C7F41A799}" destId="{C5CA4488-53F5-423E-9320-A983C0422A9A}" srcOrd="1" destOrd="0" presId="urn:microsoft.com/office/officeart/2005/8/layout/hList7#2"/>
    <dgm:cxn modelId="{508D5EAA-E55A-4B0A-9B9E-3618E086E9E3}" type="presOf" srcId="{180B2A8C-B4B7-4E9C-8ECB-FF8EB1504138}" destId="{884871A1-A273-4BA6-99A0-3B13C5FC6F92}" srcOrd="0" destOrd="0" presId="urn:microsoft.com/office/officeart/2005/8/layout/hList7#2"/>
    <dgm:cxn modelId="{FCC14354-28D8-4E44-A54C-95A8511DE9E4}" srcId="{0CF76D83-7A83-4AC0-A8EE-BE93670ECDE8}" destId="{180B2A8C-B4B7-4E9C-8ECB-FF8EB1504138}" srcOrd="2" destOrd="0" parTransId="{A3C05268-BAB3-4F2C-AD29-C03320BBB985}" sibTransId="{9DEEA107-C440-4F1E-967A-C24713506A3C}"/>
    <dgm:cxn modelId="{7A624446-7497-4A42-AF8D-DBC791860474}" type="presOf" srcId="{5A42DE2E-F80C-413C-BA12-22C79AD3EFD6}" destId="{099D4163-2F4A-404B-9516-831AB5E80084}" srcOrd="1" destOrd="0" presId="urn:microsoft.com/office/officeart/2005/8/layout/hList7#2"/>
    <dgm:cxn modelId="{92605BB5-CF52-4ABD-8174-5EB215CBB06F}" srcId="{0CF76D83-7A83-4AC0-A8EE-BE93670ECDE8}" destId="{4557C10A-2817-41D6-A2B4-DB117743138F}" srcOrd="0" destOrd="0" parTransId="{51F2E613-6CD6-421C-8A2A-6CF49DB88831}" sibTransId="{E4EE10B1-F02D-413E-99B9-DC394A1345F1}"/>
    <dgm:cxn modelId="{50B6ADD3-137C-4AEA-9BEE-FA2120141C8B}" type="presParOf" srcId="{B0905BBF-8AAF-4A2B-A04E-413B1D43CE55}" destId="{C0EED7A5-8FCA-42D6-A159-A263A70ED0BE}" srcOrd="0" destOrd="0" presId="urn:microsoft.com/office/officeart/2005/8/layout/hList7#2"/>
    <dgm:cxn modelId="{00373BB4-5BEC-418D-90EB-63934A86E7A1}" type="presParOf" srcId="{B0905BBF-8AAF-4A2B-A04E-413B1D43CE55}" destId="{1074A21E-79FF-4B0C-A9A0-C78801631631}" srcOrd="1" destOrd="0" presId="urn:microsoft.com/office/officeart/2005/8/layout/hList7#2"/>
    <dgm:cxn modelId="{AD9EFD0D-47A7-42E9-A40C-065DB154B083}" type="presParOf" srcId="{1074A21E-79FF-4B0C-A9A0-C78801631631}" destId="{804D8766-C6A9-455E-B14C-68019850768C}" srcOrd="0" destOrd="0" presId="urn:microsoft.com/office/officeart/2005/8/layout/hList7#2"/>
    <dgm:cxn modelId="{8422C907-4115-499E-AE3F-24651AA23172}" type="presParOf" srcId="{804D8766-C6A9-455E-B14C-68019850768C}" destId="{7CBA290E-7885-4369-A21A-B50D83ECE1F2}" srcOrd="0" destOrd="0" presId="urn:microsoft.com/office/officeart/2005/8/layout/hList7#2"/>
    <dgm:cxn modelId="{A7FA9B4D-D429-40FD-B33D-A2CEDE8A7F16}" type="presParOf" srcId="{804D8766-C6A9-455E-B14C-68019850768C}" destId="{9DC2E016-D129-4791-B77D-3DB2B4B5B892}" srcOrd="1" destOrd="0" presId="urn:microsoft.com/office/officeart/2005/8/layout/hList7#2"/>
    <dgm:cxn modelId="{AFA0992B-FE82-4213-B3E1-68F6148341F0}" type="presParOf" srcId="{804D8766-C6A9-455E-B14C-68019850768C}" destId="{DDDC4DFC-D8D3-4BBC-AE73-2F4FE03D5AB6}" srcOrd="2" destOrd="0" presId="urn:microsoft.com/office/officeart/2005/8/layout/hList7#2"/>
    <dgm:cxn modelId="{28267ACC-BF7E-47AD-9DA8-8A5E50176DAA}" type="presParOf" srcId="{804D8766-C6A9-455E-B14C-68019850768C}" destId="{8CB115B9-CFA1-48FF-B584-A3B41AD72E79}" srcOrd="3" destOrd="0" presId="urn:microsoft.com/office/officeart/2005/8/layout/hList7#2"/>
    <dgm:cxn modelId="{65D1AFF7-1491-4323-9646-9898450FE017}" type="presParOf" srcId="{1074A21E-79FF-4B0C-A9A0-C78801631631}" destId="{FB9818EE-3D6A-4F8F-B7CB-8B4959A7657E}" srcOrd="1" destOrd="0" presId="urn:microsoft.com/office/officeart/2005/8/layout/hList7#2"/>
    <dgm:cxn modelId="{5F31799C-14CF-4D51-A07F-C48FE13558EB}" type="presParOf" srcId="{1074A21E-79FF-4B0C-A9A0-C78801631631}" destId="{E1DDEF32-726B-44E0-AD93-AC236CE27080}" srcOrd="2" destOrd="0" presId="urn:microsoft.com/office/officeart/2005/8/layout/hList7#2"/>
    <dgm:cxn modelId="{1B96B760-4120-4F99-A96E-E9E46E8C84EA}" type="presParOf" srcId="{E1DDEF32-726B-44E0-AD93-AC236CE27080}" destId="{D5E50695-E3FC-4518-A528-AF4C3D69B024}" srcOrd="0" destOrd="0" presId="urn:microsoft.com/office/officeart/2005/8/layout/hList7#2"/>
    <dgm:cxn modelId="{D7625A09-2264-4842-9ABE-7956D0B29B28}" type="presParOf" srcId="{E1DDEF32-726B-44E0-AD93-AC236CE27080}" destId="{C5CA4488-53F5-423E-9320-A983C0422A9A}" srcOrd="1" destOrd="0" presId="urn:microsoft.com/office/officeart/2005/8/layout/hList7#2"/>
    <dgm:cxn modelId="{F612F7B8-A7E4-47A9-903E-BF89EE40CD2C}" type="presParOf" srcId="{E1DDEF32-726B-44E0-AD93-AC236CE27080}" destId="{611DC5BB-61F1-4839-AC61-53043BA0E0FF}" srcOrd="2" destOrd="0" presId="urn:microsoft.com/office/officeart/2005/8/layout/hList7#2"/>
    <dgm:cxn modelId="{F4A99195-43AD-4865-8BA7-48470FF6DF18}" type="presParOf" srcId="{E1DDEF32-726B-44E0-AD93-AC236CE27080}" destId="{1A7CA55B-D280-43CC-94D2-864D8A7C132C}" srcOrd="3" destOrd="0" presId="urn:microsoft.com/office/officeart/2005/8/layout/hList7#2"/>
    <dgm:cxn modelId="{F5F5A543-C450-4A53-BB19-48485B56E344}" type="presParOf" srcId="{1074A21E-79FF-4B0C-A9A0-C78801631631}" destId="{F35EFC1C-19D5-45DB-834D-F1AC244AF168}" srcOrd="3" destOrd="0" presId="urn:microsoft.com/office/officeart/2005/8/layout/hList7#2"/>
    <dgm:cxn modelId="{E14CBA8D-F301-4C22-AC2C-4A14E2F214DE}" type="presParOf" srcId="{1074A21E-79FF-4B0C-A9A0-C78801631631}" destId="{AACD7988-BECF-4114-9097-04D68FC1A438}" srcOrd="4" destOrd="0" presId="urn:microsoft.com/office/officeart/2005/8/layout/hList7#2"/>
    <dgm:cxn modelId="{FD8111C1-7123-46EA-8F18-863F471FB548}" type="presParOf" srcId="{AACD7988-BECF-4114-9097-04D68FC1A438}" destId="{884871A1-A273-4BA6-99A0-3B13C5FC6F92}" srcOrd="0" destOrd="0" presId="urn:microsoft.com/office/officeart/2005/8/layout/hList7#2"/>
    <dgm:cxn modelId="{9971B514-8459-4B04-94BE-6D2461D899B0}" type="presParOf" srcId="{AACD7988-BECF-4114-9097-04D68FC1A438}" destId="{C404C06F-3E9C-4379-99A6-B55CD8E82560}" srcOrd="1" destOrd="0" presId="urn:microsoft.com/office/officeart/2005/8/layout/hList7#2"/>
    <dgm:cxn modelId="{1563081E-3209-43C3-B9A8-B449B3CD6254}" type="presParOf" srcId="{AACD7988-BECF-4114-9097-04D68FC1A438}" destId="{6B20DBC1-8BAA-47A9-B857-FEFFDC91AC1D}" srcOrd="2" destOrd="0" presId="urn:microsoft.com/office/officeart/2005/8/layout/hList7#2"/>
    <dgm:cxn modelId="{19E9B23A-1E2E-456E-AAC8-CC83718A21A3}" type="presParOf" srcId="{AACD7988-BECF-4114-9097-04D68FC1A438}" destId="{8C7065DC-9524-425B-AD75-D6AB25DDC995}" srcOrd="3" destOrd="0" presId="urn:microsoft.com/office/officeart/2005/8/layout/hList7#2"/>
    <dgm:cxn modelId="{76F3FF2D-1A31-42A1-ADD9-DF5E5E490414}" type="presParOf" srcId="{1074A21E-79FF-4B0C-A9A0-C78801631631}" destId="{7D25EB22-4472-44D1-9950-250DE572B04E}" srcOrd="5" destOrd="0" presId="urn:microsoft.com/office/officeart/2005/8/layout/hList7#2"/>
    <dgm:cxn modelId="{DF4F4236-7D74-49AA-9943-89F95ECC9D2B}" type="presParOf" srcId="{1074A21E-79FF-4B0C-A9A0-C78801631631}" destId="{A3F5ABCA-C1EA-4122-B996-064EFBE744AA}" srcOrd="6" destOrd="0" presId="urn:microsoft.com/office/officeart/2005/8/layout/hList7#2"/>
    <dgm:cxn modelId="{9836E6CE-4289-48FB-BC4C-93097E2BDE78}" type="presParOf" srcId="{A3F5ABCA-C1EA-4122-B996-064EFBE744AA}" destId="{F24A7274-C695-4DAE-80FC-BCD652A430BE}" srcOrd="0" destOrd="0" presId="urn:microsoft.com/office/officeart/2005/8/layout/hList7#2"/>
    <dgm:cxn modelId="{CFEBFA45-0F92-4938-B025-E9FAEAAAE089}" type="presParOf" srcId="{A3F5ABCA-C1EA-4122-B996-064EFBE744AA}" destId="{099D4163-2F4A-404B-9516-831AB5E80084}" srcOrd="1" destOrd="0" presId="urn:microsoft.com/office/officeart/2005/8/layout/hList7#2"/>
    <dgm:cxn modelId="{BD593DF5-D8F9-4183-9E62-3165E2DF1AF8}" type="presParOf" srcId="{A3F5ABCA-C1EA-4122-B996-064EFBE744AA}" destId="{59F87F09-CF5C-41D5-8E23-6DADF5E78C4F}" srcOrd="2" destOrd="0" presId="urn:microsoft.com/office/officeart/2005/8/layout/hList7#2"/>
    <dgm:cxn modelId="{2B1A00EB-39A5-49ED-92A4-652769BEC89A}" type="presParOf" srcId="{A3F5ABCA-C1EA-4122-B996-064EFBE744AA}" destId="{AAE58395-D2AF-472E-922B-A0995D0A79E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DEB1C9-22D9-4BE4-8B70-BFD76673565A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8BA27BF-CAE8-4030-A9D1-FEA21D08945F}">
      <dgm:prSet phldrT="[Texto]" custT="1"/>
      <dgm:spPr/>
      <dgm:t>
        <a:bodyPr/>
        <a:lstStyle/>
        <a:p>
          <a:pPr algn="l"/>
          <a:r>
            <a:rPr lang="es-ES" sz="3600" dirty="0" smtClean="0"/>
            <a:t>Estrategia de vacunación en Argentina 2011-2019</a:t>
          </a:r>
          <a:endParaRPr lang="es-ES" sz="3600" dirty="0"/>
        </a:p>
      </dgm:t>
    </dgm:pt>
    <dgm:pt modelId="{54AC5AF5-9EEB-4755-872C-8F99FCCB602A}" type="parTrans" cxnId="{332DACD9-3220-424C-BE14-93ED350D72F3}">
      <dgm:prSet/>
      <dgm:spPr/>
      <dgm:t>
        <a:bodyPr/>
        <a:lstStyle/>
        <a:p>
          <a:endParaRPr lang="es-ES" sz="1100"/>
        </a:p>
      </dgm:t>
    </dgm:pt>
    <dgm:pt modelId="{4F82CE7B-EE73-44FD-8DB3-B6AAFF7035AC}" type="sibTrans" cxnId="{332DACD9-3220-424C-BE14-93ED350D72F3}">
      <dgm:prSet/>
      <dgm:spPr/>
      <dgm:t>
        <a:bodyPr/>
        <a:lstStyle/>
        <a:p>
          <a:endParaRPr lang="es-ES" sz="1100"/>
        </a:p>
      </dgm:t>
    </dgm:pt>
    <dgm:pt modelId="{88DD4282-2F9E-4AB6-A5D2-259BDC622C34}" type="pres">
      <dgm:prSet presAssocID="{CDDEB1C9-22D9-4BE4-8B70-BFD76673565A}" presName="linear" presStyleCnt="0">
        <dgm:presLayoutVars>
          <dgm:animLvl val="lvl"/>
          <dgm:resizeHandles val="exact"/>
        </dgm:presLayoutVars>
      </dgm:prSet>
      <dgm:spPr/>
    </dgm:pt>
    <dgm:pt modelId="{9A1A5C09-60FA-4F42-8346-301828D01BED}" type="pres">
      <dgm:prSet presAssocID="{38BA27BF-CAE8-4030-A9D1-FEA21D08945F}" presName="parentText" presStyleLbl="node1" presStyleIdx="0" presStyleCnt="1" custLinFactNeighborY="-2795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2DACD9-3220-424C-BE14-93ED350D72F3}" srcId="{CDDEB1C9-22D9-4BE4-8B70-BFD76673565A}" destId="{38BA27BF-CAE8-4030-A9D1-FEA21D08945F}" srcOrd="0" destOrd="0" parTransId="{54AC5AF5-9EEB-4755-872C-8F99FCCB602A}" sibTransId="{4F82CE7B-EE73-44FD-8DB3-B6AAFF7035AC}"/>
    <dgm:cxn modelId="{649B159A-D42C-4515-A4B8-EC55A38BA683}" type="presOf" srcId="{38BA27BF-CAE8-4030-A9D1-FEA21D08945F}" destId="{9A1A5C09-60FA-4F42-8346-301828D01BED}" srcOrd="0" destOrd="0" presId="urn:microsoft.com/office/officeart/2005/8/layout/vList2"/>
    <dgm:cxn modelId="{CBEF5B97-5AA8-4FFA-9C91-EFDD3E02D5F4}" type="presOf" srcId="{CDDEB1C9-22D9-4BE4-8B70-BFD76673565A}" destId="{88DD4282-2F9E-4AB6-A5D2-259BDC622C34}" srcOrd="0" destOrd="0" presId="urn:microsoft.com/office/officeart/2005/8/layout/vList2"/>
    <dgm:cxn modelId="{7F6AF274-B443-45EA-B0B5-E43E3E7716B5}" type="presParOf" srcId="{88DD4282-2F9E-4AB6-A5D2-259BDC622C34}" destId="{9A1A5C09-60FA-4F42-8346-301828D01B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ECDB28-0CBC-46E7-A512-8D0C56FFBB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A171618-BDB7-43D7-9625-06E234A2C496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AR"/>
            <a:t>Sobrecarga del sistema sanitario</a:t>
          </a:r>
        </a:p>
      </dgm:t>
    </dgm:pt>
    <dgm:pt modelId="{49BB84AB-5012-4428-A0D0-26A6E4E021FB}" type="parTrans" cxnId="{8EA15CCC-DBEE-47B1-9BB7-F00C90B354C1}">
      <dgm:prSet/>
      <dgm:spPr/>
      <dgm:t>
        <a:bodyPr/>
        <a:lstStyle/>
        <a:p>
          <a:endParaRPr lang="es-AR"/>
        </a:p>
      </dgm:t>
    </dgm:pt>
    <dgm:pt modelId="{E9507533-E0C4-4B2C-AC3C-0CB2B57DD43B}" type="sibTrans" cxnId="{8EA15CCC-DBEE-47B1-9BB7-F00C90B354C1}">
      <dgm:prSet/>
      <dgm:spPr/>
      <dgm:t>
        <a:bodyPr/>
        <a:lstStyle/>
        <a:p>
          <a:endParaRPr lang="es-AR"/>
        </a:p>
      </dgm:t>
    </dgm:pt>
    <dgm:pt modelId="{40E9A94C-605F-4886-978B-1290F629A42E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AR" dirty="0"/>
            <a:t>Retraso o interrupción de las actividades de inmunización</a:t>
          </a:r>
        </a:p>
      </dgm:t>
    </dgm:pt>
    <dgm:pt modelId="{894236DB-612B-483F-9633-EDA4E3EE2ACA}" type="parTrans" cxnId="{37B3DA0E-4024-4B23-872D-6951BCAD4158}">
      <dgm:prSet/>
      <dgm:spPr/>
      <dgm:t>
        <a:bodyPr/>
        <a:lstStyle/>
        <a:p>
          <a:endParaRPr lang="es-AR"/>
        </a:p>
      </dgm:t>
    </dgm:pt>
    <dgm:pt modelId="{F772B966-ADF3-438A-B53B-BE5CAE8E4F9C}" type="sibTrans" cxnId="{37B3DA0E-4024-4B23-872D-6951BCAD4158}">
      <dgm:prSet/>
      <dgm:spPr/>
      <dgm:t>
        <a:bodyPr/>
        <a:lstStyle/>
        <a:p>
          <a:endParaRPr lang="es-AR"/>
        </a:p>
      </dgm:t>
    </dgm:pt>
    <dgm:pt modelId="{49E97B1B-513E-42D6-811F-7D49A130122D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AR" dirty="0"/>
            <a:t>Aumento del número de personas </a:t>
          </a:r>
          <a:r>
            <a:rPr lang="es-AR" dirty="0" err="1"/>
            <a:t>suceptibles</a:t>
          </a:r>
          <a:endParaRPr lang="es-AR" dirty="0"/>
        </a:p>
      </dgm:t>
    </dgm:pt>
    <dgm:pt modelId="{4BBF2060-3B7E-4B4B-B603-508E9BD386CC}" type="parTrans" cxnId="{45618E6E-B7D9-4B80-B7CE-ABA80005DD90}">
      <dgm:prSet/>
      <dgm:spPr/>
      <dgm:t>
        <a:bodyPr/>
        <a:lstStyle/>
        <a:p>
          <a:endParaRPr lang="es-AR"/>
        </a:p>
      </dgm:t>
    </dgm:pt>
    <dgm:pt modelId="{4F60C6F0-1F3F-49A8-AA0F-20B015675FD9}" type="sibTrans" cxnId="{45618E6E-B7D9-4B80-B7CE-ABA80005DD90}">
      <dgm:prSet/>
      <dgm:spPr/>
      <dgm:t>
        <a:bodyPr/>
        <a:lstStyle/>
        <a:p>
          <a:endParaRPr lang="es-AR"/>
        </a:p>
      </dgm:t>
    </dgm:pt>
    <dgm:pt modelId="{8DCA8D4D-D01D-4D44-BD03-381F321088E5}">
      <dgm:prSet phldrT="[Texto]"/>
      <dgm:spPr>
        <a:solidFill>
          <a:schemeClr val="accent2"/>
        </a:solidFill>
      </dgm:spPr>
      <dgm:t>
        <a:bodyPr/>
        <a:lstStyle/>
        <a:p>
          <a:r>
            <a:rPr lang="es-AR"/>
            <a:t>Resurgimiento o aumento del número de enfermedades prevenibles por vacunación</a:t>
          </a:r>
        </a:p>
      </dgm:t>
    </dgm:pt>
    <dgm:pt modelId="{4DDE3655-7B0E-4BB3-8CF3-7459B09F2E3A}" type="parTrans" cxnId="{96CEA34C-5853-4D18-A647-9430F93BDBF8}">
      <dgm:prSet/>
      <dgm:spPr/>
      <dgm:t>
        <a:bodyPr/>
        <a:lstStyle/>
        <a:p>
          <a:endParaRPr lang="es-AR"/>
        </a:p>
      </dgm:t>
    </dgm:pt>
    <dgm:pt modelId="{6A4F6946-3ADE-4696-A784-299491A5976F}" type="sibTrans" cxnId="{96CEA34C-5853-4D18-A647-9430F93BDBF8}">
      <dgm:prSet/>
      <dgm:spPr/>
      <dgm:t>
        <a:bodyPr/>
        <a:lstStyle/>
        <a:p>
          <a:endParaRPr lang="es-AR"/>
        </a:p>
      </dgm:t>
    </dgm:pt>
    <dgm:pt modelId="{694EEDA1-98A9-4B33-B8CD-A0C8D0C84F8A}" type="pres">
      <dgm:prSet presAssocID="{9AECDB28-0CBC-46E7-A512-8D0C56FFBB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19C8041-451F-456A-A16F-BBFC938A8911}" type="pres">
      <dgm:prSet presAssocID="{7A171618-BDB7-43D7-9625-06E234A2C4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7D3370-A948-463F-890A-AAF4A88ED12F}" type="pres">
      <dgm:prSet presAssocID="{E9507533-E0C4-4B2C-AC3C-0CB2B57DD43B}" presName="sibTrans" presStyleLbl="sibTrans2D1" presStyleIdx="0" presStyleCnt="4"/>
      <dgm:spPr/>
      <dgm:t>
        <a:bodyPr/>
        <a:lstStyle/>
        <a:p>
          <a:endParaRPr lang="es-ES"/>
        </a:p>
      </dgm:t>
    </dgm:pt>
    <dgm:pt modelId="{99A3FBAA-86BC-4EF2-BDDE-9BC5CC422632}" type="pres">
      <dgm:prSet presAssocID="{E9507533-E0C4-4B2C-AC3C-0CB2B57DD43B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8E80FC11-B7B5-4E66-9E11-13E5058128BF}" type="pres">
      <dgm:prSet presAssocID="{40E9A94C-605F-4886-978B-1290F629A4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AE02B5-2DDB-40B6-BB57-FF96D4252A47}" type="pres">
      <dgm:prSet presAssocID="{F772B966-ADF3-438A-B53B-BE5CAE8E4F9C}" presName="sibTrans" presStyleLbl="sibTrans2D1" presStyleIdx="1" presStyleCnt="4"/>
      <dgm:spPr/>
      <dgm:t>
        <a:bodyPr/>
        <a:lstStyle/>
        <a:p>
          <a:endParaRPr lang="es-ES"/>
        </a:p>
      </dgm:t>
    </dgm:pt>
    <dgm:pt modelId="{6D304013-9198-44BB-ADCD-387C74B5432C}" type="pres">
      <dgm:prSet presAssocID="{F772B966-ADF3-438A-B53B-BE5CAE8E4F9C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AEB62FB2-E553-4F78-AD80-9DBB6229EA83}" type="pres">
      <dgm:prSet presAssocID="{49E97B1B-513E-42D6-811F-7D49A13012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2EAD4D-6749-43E4-9F67-05D50B13E21D}" type="pres">
      <dgm:prSet presAssocID="{4F60C6F0-1F3F-49A8-AA0F-20B015675FD9}" presName="sibTrans" presStyleLbl="sibTrans2D1" presStyleIdx="2" presStyleCnt="4"/>
      <dgm:spPr/>
      <dgm:t>
        <a:bodyPr/>
        <a:lstStyle/>
        <a:p>
          <a:endParaRPr lang="es-ES"/>
        </a:p>
      </dgm:t>
    </dgm:pt>
    <dgm:pt modelId="{161BA00D-6541-42A3-8752-FCBD900129F5}" type="pres">
      <dgm:prSet presAssocID="{4F60C6F0-1F3F-49A8-AA0F-20B015675FD9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4A4D5AF0-E616-49B8-8C9B-D793E43CB72C}" type="pres">
      <dgm:prSet presAssocID="{8DCA8D4D-D01D-4D44-BD03-381F321088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C33ABE-D60A-487E-B418-D403BD3D664B}" type="pres">
      <dgm:prSet presAssocID="{6A4F6946-3ADE-4696-A784-299491A5976F}" presName="sibTrans" presStyleLbl="sibTrans2D1" presStyleIdx="3" presStyleCnt="4"/>
      <dgm:spPr/>
      <dgm:t>
        <a:bodyPr/>
        <a:lstStyle/>
        <a:p>
          <a:endParaRPr lang="es-ES"/>
        </a:p>
      </dgm:t>
    </dgm:pt>
    <dgm:pt modelId="{1456B9A3-DCF0-4253-8D80-0D4B2A64172B}" type="pres">
      <dgm:prSet presAssocID="{6A4F6946-3ADE-4696-A784-299491A5976F}" presName="connectorText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8EA15CCC-DBEE-47B1-9BB7-F00C90B354C1}" srcId="{9AECDB28-0CBC-46E7-A512-8D0C56FFBB8B}" destId="{7A171618-BDB7-43D7-9625-06E234A2C496}" srcOrd="0" destOrd="0" parTransId="{49BB84AB-5012-4428-A0D0-26A6E4E021FB}" sibTransId="{E9507533-E0C4-4B2C-AC3C-0CB2B57DD43B}"/>
    <dgm:cxn modelId="{45618E6E-B7D9-4B80-B7CE-ABA80005DD90}" srcId="{9AECDB28-0CBC-46E7-A512-8D0C56FFBB8B}" destId="{49E97B1B-513E-42D6-811F-7D49A130122D}" srcOrd="2" destOrd="0" parTransId="{4BBF2060-3B7E-4B4B-B603-508E9BD386CC}" sibTransId="{4F60C6F0-1F3F-49A8-AA0F-20B015675FD9}"/>
    <dgm:cxn modelId="{178ED70C-4B30-433D-8BB9-BDDABA063AB6}" type="presOf" srcId="{E9507533-E0C4-4B2C-AC3C-0CB2B57DD43B}" destId="{BF7D3370-A948-463F-890A-AAF4A88ED12F}" srcOrd="0" destOrd="0" presId="urn:microsoft.com/office/officeart/2005/8/layout/cycle2"/>
    <dgm:cxn modelId="{70B9F561-D972-437C-AD3E-692F38699E18}" type="presOf" srcId="{4F60C6F0-1F3F-49A8-AA0F-20B015675FD9}" destId="{161BA00D-6541-42A3-8752-FCBD900129F5}" srcOrd="1" destOrd="0" presId="urn:microsoft.com/office/officeart/2005/8/layout/cycle2"/>
    <dgm:cxn modelId="{9D41BC32-E358-4368-AE89-15CD024D4E91}" type="presOf" srcId="{8DCA8D4D-D01D-4D44-BD03-381F321088E5}" destId="{4A4D5AF0-E616-49B8-8C9B-D793E43CB72C}" srcOrd="0" destOrd="0" presId="urn:microsoft.com/office/officeart/2005/8/layout/cycle2"/>
    <dgm:cxn modelId="{D563F22D-111C-4CDF-B393-6633C2BD038B}" type="presOf" srcId="{F772B966-ADF3-438A-B53B-BE5CAE8E4F9C}" destId="{6D304013-9198-44BB-ADCD-387C74B5432C}" srcOrd="1" destOrd="0" presId="urn:microsoft.com/office/officeart/2005/8/layout/cycle2"/>
    <dgm:cxn modelId="{5BA28FA9-7DF3-42F3-A920-01A11D64780A}" type="presOf" srcId="{4F60C6F0-1F3F-49A8-AA0F-20B015675FD9}" destId="{302EAD4D-6749-43E4-9F67-05D50B13E21D}" srcOrd="0" destOrd="0" presId="urn:microsoft.com/office/officeart/2005/8/layout/cycle2"/>
    <dgm:cxn modelId="{96CEA34C-5853-4D18-A647-9430F93BDBF8}" srcId="{9AECDB28-0CBC-46E7-A512-8D0C56FFBB8B}" destId="{8DCA8D4D-D01D-4D44-BD03-381F321088E5}" srcOrd="3" destOrd="0" parTransId="{4DDE3655-7B0E-4BB3-8CF3-7459B09F2E3A}" sibTransId="{6A4F6946-3ADE-4696-A784-299491A5976F}"/>
    <dgm:cxn modelId="{BEB5C632-D2F8-4E47-819C-1F57DC8B1CB8}" type="presOf" srcId="{E9507533-E0C4-4B2C-AC3C-0CB2B57DD43B}" destId="{99A3FBAA-86BC-4EF2-BDDE-9BC5CC422632}" srcOrd="1" destOrd="0" presId="urn:microsoft.com/office/officeart/2005/8/layout/cycle2"/>
    <dgm:cxn modelId="{56F0089A-0894-4303-9B97-9F8649D3840E}" type="presOf" srcId="{7A171618-BDB7-43D7-9625-06E234A2C496}" destId="{819C8041-451F-456A-A16F-BBFC938A8911}" srcOrd="0" destOrd="0" presId="urn:microsoft.com/office/officeart/2005/8/layout/cycle2"/>
    <dgm:cxn modelId="{6A6868E9-82A0-4E87-9C06-029A7EDE10E4}" type="presOf" srcId="{6A4F6946-3ADE-4696-A784-299491A5976F}" destId="{DBC33ABE-D60A-487E-B418-D403BD3D664B}" srcOrd="0" destOrd="0" presId="urn:microsoft.com/office/officeart/2005/8/layout/cycle2"/>
    <dgm:cxn modelId="{37B3DA0E-4024-4B23-872D-6951BCAD4158}" srcId="{9AECDB28-0CBC-46E7-A512-8D0C56FFBB8B}" destId="{40E9A94C-605F-4886-978B-1290F629A42E}" srcOrd="1" destOrd="0" parTransId="{894236DB-612B-483F-9633-EDA4E3EE2ACA}" sibTransId="{F772B966-ADF3-438A-B53B-BE5CAE8E4F9C}"/>
    <dgm:cxn modelId="{35C573F6-0BDD-433A-99B3-5E1F596BD214}" type="presOf" srcId="{40E9A94C-605F-4886-978B-1290F629A42E}" destId="{8E80FC11-B7B5-4E66-9E11-13E5058128BF}" srcOrd="0" destOrd="0" presId="urn:microsoft.com/office/officeart/2005/8/layout/cycle2"/>
    <dgm:cxn modelId="{2A9665E9-121B-4B4B-AA88-C3620F900BC0}" type="presOf" srcId="{F772B966-ADF3-438A-B53B-BE5CAE8E4F9C}" destId="{1AAE02B5-2DDB-40B6-BB57-FF96D4252A47}" srcOrd="0" destOrd="0" presId="urn:microsoft.com/office/officeart/2005/8/layout/cycle2"/>
    <dgm:cxn modelId="{FAC2A888-D067-4B75-928D-002CE0EACB4D}" type="presOf" srcId="{6A4F6946-3ADE-4696-A784-299491A5976F}" destId="{1456B9A3-DCF0-4253-8D80-0D4B2A64172B}" srcOrd="1" destOrd="0" presId="urn:microsoft.com/office/officeart/2005/8/layout/cycle2"/>
    <dgm:cxn modelId="{88942B13-EA72-4829-AC6E-817A60D237CE}" type="presOf" srcId="{9AECDB28-0CBC-46E7-A512-8D0C56FFBB8B}" destId="{694EEDA1-98A9-4B33-B8CD-A0C8D0C84F8A}" srcOrd="0" destOrd="0" presId="urn:microsoft.com/office/officeart/2005/8/layout/cycle2"/>
    <dgm:cxn modelId="{0AC3C523-89EE-44F5-B312-8F2F09669AD5}" type="presOf" srcId="{49E97B1B-513E-42D6-811F-7D49A130122D}" destId="{AEB62FB2-E553-4F78-AD80-9DBB6229EA83}" srcOrd="0" destOrd="0" presId="urn:microsoft.com/office/officeart/2005/8/layout/cycle2"/>
    <dgm:cxn modelId="{D348A5C6-AF7A-4C0D-8F15-912E7792C1C4}" type="presParOf" srcId="{694EEDA1-98A9-4B33-B8CD-A0C8D0C84F8A}" destId="{819C8041-451F-456A-A16F-BBFC938A8911}" srcOrd="0" destOrd="0" presId="urn:microsoft.com/office/officeart/2005/8/layout/cycle2"/>
    <dgm:cxn modelId="{7D85DC7F-7E13-4462-8708-3F16FE9EC0FB}" type="presParOf" srcId="{694EEDA1-98A9-4B33-B8CD-A0C8D0C84F8A}" destId="{BF7D3370-A948-463F-890A-AAF4A88ED12F}" srcOrd="1" destOrd="0" presId="urn:microsoft.com/office/officeart/2005/8/layout/cycle2"/>
    <dgm:cxn modelId="{C0F30D80-77B9-475A-84D0-0FE4B45EA0E6}" type="presParOf" srcId="{BF7D3370-A948-463F-890A-AAF4A88ED12F}" destId="{99A3FBAA-86BC-4EF2-BDDE-9BC5CC422632}" srcOrd="0" destOrd="0" presId="urn:microsoft.com/office/officeart/2005/8/layout/cycle2"/>
    <dgm:cxn modelId="{7AB91982-BE29-4A35-98F6-39E9074597E2}" type="presParOf" srcId="{694EEDA1-98A9-4B33-B8CD-A0C8D0C84F8A}" destId="{8E80FC11-B7B5-4E66-9E11-13E5058128BF}" srcOrd="2" destOrd="0" presId="urn:microsoft.com/office/officeart/2005/8/layout/cycle2"/>
    <dgm:cxn modelId="{DAC56114-4207-4576-966F-B3484C776DBC}" type="presParOf" srcId="{694EEDA1-98A9-4B33-B8CD-A0C8D0C84F8A}" destId="{1AAE02B5-2DDB-40B6-BB57-FF96D4252A47}" srcOrd="3" destOrd="0" presId="urn:microsoft.com/office/officeart/2005/8/layout/cycle2"/>
    <dgm:cxn modelId="{76CC5055-FCB0-421C-9673-24C92F843A30}" type="presParOf" srcId="{1AAE02B5-2DDB-40B6-BB57-FF96D4252A47}" destId="{6D304013-9198-44BB-ADCD-387C74B5432C}" srcOrd="0" destOrd="0" presId="urn:microsoft.com/office/officeart/2005/8/layout/cycle2"/>
    <dgm:cxn modelId="{B7FE2C51-35DC-41CF-8417-6E81B59E888F}" type="presParOf" srcId="{694EEDA1-98A9-4B33-B8CD-A0C8D0C84F8A}" destId="{AEB62FB2-E553-4F78-AD80-9DBB6229EA83}" srcOrd="4" destOrd="0" presId="urn:microsoft.com/office/officeart/2005/8/layout/cycle2"/>
    <dgm:cxn modelId="{8A382A9C-E9EF-4A58-B95D-BD4DE4E39CE5}" type="presParOf" srcId="{694EEDA1-98A9-4B33-B8CD-A0C8D0C84F8A}" destId="{302EAD4D-6749-43E4-9F67-05D50B13E21D}" srcOrd="5" destOrd="0" presId="urn:microsoft.com/office/officeart/2005/8/layout/cycle2"/>
    <dgm:cxn modelId="{D1347836-8216-4D84-891E-FB0B13DA4806}" type="presParOf" srcId="{302EAD4D-6749-43E4-9F67-05D50B13E21D}" destId="{161BA00D-6541-42A3-8752-FCBD900129F5}" srcOrd="0" destOrd="0" presId="urn:microsoft.com/office/officeart/2005/8/layout/cycle2"/>
    <dgm:cxn modelId="{43BADF43-69CA-46C7-A1B9-D3D94CFC4E5F}" type="presParOf" srcId="{694EEDA1-98A9-4B33-B8CD-A0C8D0C84F8A}" destId="{4A4D5AF0-E616-49B8-8C9B-D793E43CB72C}" srcOrd="6" destOrd="0" presId="urn:microsoft.com/office/officeart/2005/8/layout/cycle2"/>
    <dgm:cxn modelId="{06D0CC78-CCC6-40BB-840C-F89B73A65E37}" type="presParOf" srcId="{694EEDA1-98A9-4B33-B8CD-A0C8D0C84F8A}" destId="{DBC33ABE-D60A-487E-B418-D403BD3D664B}" srcOrd="7" destOrd="0" presId="urn:microsoft.com/office/officeart/2005/8/layout/cycle2"/>
    <dgm:cxn modelId="{9D5E1261-7AAE-4C32-ADAF-FAEC72F14D78}" type="presParOf" srcId="{DBC33ABE-D60A-487E-B418-D403BD3D664B}" destId="{1456B9A3-DCF0-4253-8D80-0D4B2A6417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6C5409-70DC-4633-9E41-704C36BF583D}" type="doc">
      <dgm:prSet loTypeId="urn:microsoft.com/office/officeart/2005/8/layout/gear1" loCatId="relationship" qsTypeId="urn:microsoft.com/office/officeart/2005/8/quickstyle/simple5" qsCatId="simple" csTypeId="urn:microsoft.com/office/officeart/2005/8/colors/colorful4" csCatId="colorful" phldr="1"/>
      <dgm:spPr/>
    </dgm:pt>
    <dgm:pt modelId="{E84884D2-A439-4EFE-9095-297CA6493BAF}">
      <dgm:prSet phldrT="[Texto]"/>
      <dgm:spPr/>
      <dgm:t>
        <a:bodyPr/>
        <a:lstStyle/>
        <a:p>
          <a:r>
            <a:rPr lang="es-ES" dirty="0" smtClean="0"/>
            <a:t>Ministerio de Salud </a:t>
          </a:r>
          <a:endParaRPr lang="es-ES" dirty="0"/>
        </a:p>
      </dgm:t>
    </dgm:pt>
    <dgm:pt modelId="{0925C324-9D4E-45B0-9E86-D4AA5DCC7167}" type="parTrans" cxnId="{5A0D5973-9F50-407D-BB96-5A5645602A4F}">
      <dgm:prSet/>
      <dgm:spPr/>
      <dgm:t>
        <a:bodyPr/>
        <a:lstStyle/>
        <a:p>
          <a:endParaRPr lang="es-ES"/>
        </a:p>
      </dgm:t>
    </dgm:pt>
    <dgm:pt modelId="{0442804D-0D5E-4F14-BFD0-BAFFFD968F95}" type="sibTrans" cxnId="{5A0D5973-9F50-407D-BB96-5A5645602A4F}">
      <dgm:prSet/>
      <dgm:spPr/>
      <dgm:t>
        <a:bodyPr/>
        <a:lstStyle/>
        <a:p>
          <a:endParaRPr lang="es-ES"/>
        </a:p>
      </dgm:t>
    </dgm:pt>
    <dgm:pt modelId="{FEF328BB-AAB3-456F-A591-DDACFB9D27C9}">
      <dgm:prSet phldrT="[Texto]"/>
      <dgm:spPr/>
      <dgm:t>
        <a:bodyPr/>
        <a:lstStyle/>
        <a:p>
          <a:r>
            <a:rPr lang="es-ES" dirty="0" smtClean="0"/>
            <a:t>Ministerio de Educación </a:t>
          </a:r>
          <a:endParaRPr lang="es-ES" dirty="0"/>
        </a:p>
      </dgm:t>
    </dgm:pt>
    <dgm:pt modelId="{A99B48D5-3DAB-4A40-A0C6-FD435FF3F3CC}" type="parTrans" cxnId="{F56EB650-ED59-4DBA-94F1-8588A05DE264}">
      <dgm:prSet/>
      <dgm:spPr/>
      <dgm:t>
        <a:bodyPr/>
        <a:lstStyle/>
        <a:p>
          <a:endParaRPr lang="es-ES"/>
        </a:p>
      </dgm:t>
    </dgm:pt>
    <dgm:pt modelId="{84669CED-7BD6-41D4-9687-DA26D284A253}" type="sibTrans" cxnId="{F56EB650-ED59-4DBA-94F1-8588A05DE264}">
      <dgm:prSet/>
      <dgm:spPr/>
      <dgm:t>
        <a:bodyPr/>
        <a:lstStyle/>
        <a:p>
          <a:endParaRPr lang="es-ES"/>
        </a:p>
      </dgm:t>
    </dgm:pt>
    <dgm:pt modelId="{D8D06A0C-BE1D-4BCD-976D-18F8A7F3A309}" type="pres">
      <dgm:prSet presAssocID="{B66C5409-70DC-4633-9E41-704C36BF583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94CD163-8702-4C9D-B4F8-EA9C9CD7257C}" type="pres">
      <dgm:prSet presAssocID="{E84884D2-A439-4EFE-9095-297CA6493BAF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2CC03B-9B0F-41A6-8B24-4C5A1A741722}" type="pres">
      <dgm:prSet presAssocID="{E84884D2-A439-4EFE-9095-297CA6493BAF}" presName="gear1srcNode" presStyleLbl="node1" presStyleIdx="0" presStyleCnt="2"/>
      <dgm:spPr/>
    </dgm:pt>
    <dgm:pt modelId="{22B5FBA9-7C8E-4BCA-B2AC-DCB56CEF5218}" type="pres">
      <dgm:prSet presAssocID="{E84884D2-A439-4EFE-9095-297CA6493BAF}" presName="gear1dstNode" presStyleLbl="node1" presStyleIdx="0" presStyleCnt="2"/>
      <dgm:spPr/>
    </dgm:pt>
    <dgm:pt modelId="{66E231CC-B63E-4769-A57A-7A13096AF8F0}" type="pres">
      <dgm:prSet presAssocID="{FEF328BB-AAB3-456F-A591-DDACFB9D27C9}" presName="gear2" presStyleLbl="node1" presStyleIdx="1" presStyleCnt="2" custScaleX="140685" custScaleY="135245" custLinFactNeighborX="-14437" custLinFactNeighborY="-11933">
        <dgm:presLayoutVars>
          <dgm:chMax val="1"/>
          <dgm:bulletEnabled val="1"/>
        </dgm:presLayoutVars>
      </dgm:prSet>
      <dgm:spPr/>
    </dgm:pt>
    <dgm:pt modelId="{36472703-C6C1-4277-ADC5-5CCAE8A14975}" type="pres">
      <dgm:prSet presAssocID="{FEF328BB-AAB3-456F-A591-DDACFB9D27C9}" presName="gear2srcNode" presStyleLbl="node1" presStyleIdx="1" presStyleCnt="2"/>
      <dgm:spPr/>
    </dgm:pt>
    <dgm:pt modelId="{93E4398B-3996-40DD-9345-84DE3C02484C}" type="pres">
      <dgm:prSet presAssocID="{FEF328BB-AAB3-456F-A591-DDACFB9D27C9}" presName="gear2dstNode" presStyleLbl="node1" presStyleIdx="1" presStyleCnt="2"/>
      <dgm:spPr/>
    </dgm:pt>
    <dgm:pt modelId="{AEA97B61-8502-4DD2-BA3F-C9DF3EA4B056}" type="pres">
      <dgm:prSet presAssocID="{0442804D-0D5E-4F14-BFD0-BAFFFD968F95}" presName="connector1" presStyleLbl="sibTrans2D1" presStyleIdx="0" presStyleCnt="2"/>
      <dgm:spPr/>
    </dgm:pt>
    <dgm:pt modelId="{74792797-BE27-4C58-96A9-36D2059789A3}" type="pres">
      <dgm:prSet presAssocID="{84669CED-7BD6-41D4-9687-DA26D284A253}" presName="connector2" presStyleLbl="sibTrans2D1" presStyleIdx="1" presStyleCnt="2" custLinFactNeighborX="-25791" custLinFactNeighborY="-15079"/>
      <dgm:spPr/>
    </dgm:pt>
  </dgm:ptLst>
  <dgm:cxnLst>
    <dgm:cxn modelId="{161F1D1D-99CE-4BE6-84AA-BB5950F842AD}" type="presOf" srcId="{0442804D-0D5E-4F14-BFD0-BAFFFD968F95}" destId="{AEA97B61-8502-4DD2-BA3F-C9DF3EA4B056}" srcOrd="0" destOrd="0" presId="urn:microsoft.com/office/officeart/2005/8/layout/gear1"/>
    <dgm:cxn modelId="{5A0D5973-9F50-407D-BB96-5A5645602A4F}" srcId="{B66C5409-70DC-4633-9E41-704C36BF583D}" destId="{E84884D2-A439-4EFE-9095-297CA6493BAF}" srcOrd="0" destOrd="0" parTransId="{0925C324-9D4E-45B0-9E86-D4AA5DCC7167}" sibTransId="{0442804D-0D5E-4F14-BFD0-BAFFFD968F95}"/>
    <dgm:cxn modelId="{C19ADDCA-E814-4048-81B8-6FB4D6C72D82}" type="presOf" srcId="{E84884D2-A439-4EFE-9095-297CA6493BAF}" destId="{22B5FBA9-7C8E-4BCA-B2AC-DCB56CEF5218}" srcOrd="2" destOrd="0" presId="urn:microsoft.com/office/officeart/2005/8/layout/gear1"/>
    <dgm:cxn modelId="{FC0A242E-0D7E-42A2-8F62-CB51BB4FAAC1}" type="presOf" srcId="{FEF328BB-AAB3-456F-A591-DDACFB9D27C9}" destId="{93E4398B-3996-40DD-9345-84DE3C02484C}" srcOrd="2" destOrd="0" presId="urn:microsoft.com/office/officeart/2005/8/layout/gear1"/>
    <dgm:cxn modelId="{72FE0A8C-C9CD-46C9-B4A9-74B24980FA63}" type="presOf" srcId="{B66C5409-70DC-4633-9E41-704C36BF583D}" destId="{D8D06A0C-BE1D-4BCD-976D-18F8A7F3A309}" srcOrd="0" destOrd="0" presId="urn:microsoft.com/office/officeart/2005/8/layout/gear1"/>
    <dgm:cxn modelId="{17076E82-DC25-4256-8ACD-4FBE9C6BAFD4}" type="presOf" srcId="{E84884D2-A439-4EFE-9095-297CA6493BAF}" destId="{E82CC03B-9B0F-41A6-8B24-4C5A1A741722}" srcOrd="1" destOrd="0" presId="urn:microsoft.com/office/officeart/2005/8/layout/gear1"/>
    <dgm:cxn modelId="{6F8410DF-EC07-4C2F-945F-019617C32E93}" type="presOf" srcId="{FEF328BB-AAB3-456F-A591-DDACFB9D27C9}" destId="{66E231CC-B63E-4769-A57A-7A13096AF8F0}" srcOrd="0" destOrd="0" presId="urn:microsoft.com/office/officeart/2005/8/layout/gear1"/>
    <dgm:cxn modelId="{6C7BFBA4-C2F3-4FE6-8CFE-47496881FD3F}" type="presOf" srcId="{84669CED-7BD6-41D4-9687-DA26D284A253}" destId="{74792797-BE27-4C58-96A9-36D2059789A3}" srcOrd="0" destOrd="0" presId="urn:microsoft.com/office/officeart/2005/8/layout/gear1"/>
    <dgm:cxn modelId="{4F4815D3-2E0A-4492-8BE2-0240C65818F6}" type="presOf" srcId="{E84884D2-A439-4EFE-9095-297CA6493BAF}" destId="{294CD163-8702-4C9D-B4F8-EA9C9CD7257C}" srcOrd="0" destOrd="0" presId="urn:microsoft.com/office/officeart/2005/8/layout/gear1"/>
    <dgm:cxn modelId="{F56EB650-ED59-4DBA-94F1-8588A05DE264}" srcId="{B66C5409-70DC-4633-9E41-704C36BF583D}" destId="{FEF328BB-AAB3-456F-A591-DDACFB9D27C9}" srcOrd="1" destOrd="0" parTransId="{A99B48D5-3DAB-4A40-A0C6-FD435FF3F3CC}" sibTransId="{84669CED-7BD6-41D4-9687-DA26D284A253}"/>
    <dgm:cxn modelId="{C1A17055-382B-4F47-B315-637C275FB341}" type="presOf" srcId="{FEF328BB-AAB3-456F-A591-DDACFB9D27C9}" destId="{36472703-C6C1-4277-ADC5-5CCAE8A14975}" srcOrd="1" destOrd="0" presId="urn:microsoft.com/office/officeart/2005/8/layout/gear1"/>
    <dgm:cxn modelId="{777795E1-39DE-43F9-92EA-EDA4E95E66F7}" type="presParOf" srcId="{D8D06A0C-BE1D-4BCD-976D-18F8A7F3A309}" destId="{294CD163-8702-4C9D-B4F8-EA9C9CD7257C}" srcOrd="0" destOrd="0" presId="urn:microsoft.com/office/officeart/2005/8/layout/gear1"/>
    <dgm:cxn modelId="{19F645CF-55FD-4BE1-A262-022BD58D8C6C}" type="presParOf" srcId="{D8D06A0C-BE1D-4BCD-976D-18F8A7F3A309}" destId="{E82CC03B-9B0F-41A6-8B24-4C5A1A741722}" srcOrd="1" destOrd="0" presId="urn:microsoft.com/office/officeart/2005/8/layout/gear1"/>
    <dgm:cxn modelId="{78B3056B-1408-4651-A186-15A904123E74}" type="presParOf" srcId="{D8D06A0C-BE1D-4BCD-976D-18F8A7F3A309}" destId="{22B5FBA9-7C8E-4BCA-B2AC-DCB56CEF5218}" srcOrd="2" destOrd="0" presId="urn:microsoft.com/office/officeart/2005/8/layout/gear1"/>
    <dgm:cxn modelId="{34A23483-C5FF-4F2C-9BE9-A7E22F6D2058}" type="presParOf" srcId="{D8D06A0C-BE1D-4BCD-976D-18F8A7F3A309}" destId="{66E231CC-B63E-4769-A57A-7A13096AF8F0}" srcOrd="3" destOrd="0" presId="urn:microsoft.com/office/officeart/2005/8/layout/gear1"/>
    <dgm:cxn modelId="{B4B2BBE8-B114-4073-9459-ECD4BA3E4B9A}" type="presParOf" srcId="{D8D06A0C-BE1D-4BCD-976D-18F8A7F3A309}" destId="{36472703-C6C1-4277-ADC5-5CCAE8A14975}" srcOrd="4" destOrd="0" presId="urn:microsoft.com/office/officeart/2005/8/layout/gear1"/>
    <dgm:cxn modelId="{DB7515AD-C9D9-47C6-A10C-ADE19DBDEF67}" type="presParOf" srcId="{D8D06A0C-BE1D-4BCD-976D-18F8A7F3A309}" destId="{93E4398B-3996-40DD-9345-84DE3C02484C}" srcOrd="5" destOrd="0" presId="urn:microsoft.com/office/officeart/2005/8/layout/gear1"/>
    <dgm:cxn modelId="{46E7C6FE-B352-40B1-8DC6-1FFC0D4C3A42}" type="presParOf" srcId="{D8D06A0C-BE1D-4BCD-976D-18F8A7F3A309}" destId="{AEA97B61-8502-4DD2-BA3F-C9DF3EA4B056}" srcOrd="6" destOrd="0" presId="urn:microsoft.com/office/officeart/2005/8/layout/gear1"/>
    <dgm:cxn modelId="{B8F208D3-C087-480F-89AD-AEC51EE6730D}" type="presParOf" srcId="{D8D06A0C-BE1D-4BCD-976D-18F8A7F3A309}" destId="{74792797-BE27-4C58-96A9-36D2059789A3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CEC618-05C5-497C-ACC1-5B08058E5219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BCF6FAB-0CAB-4D5E-9190-BAED85E45350}">
      <dgm:prSet phldrT="[Texto]"/>
      <dgm:spPr/>
      <dgm:t>
        <a:bodyPr/>
        <a:lstStyle/>
        <a:p>
          <a:r>
            <a:rPr lang="es-ES" b="1" dirty="0" smtClean="0"/>
            <a:t>Articulación Salud – Educación </a:t>
          </a:r>
          <a:endParaRPr lang="es-ES" b="1" dirty="0"/>
        </a:p>
      </dgm:t>
    </dgm:pt>
    <dgm:pt modelId="{3913B852-DE61-49A7-ACB2-FFDBB2D327F3}" type="parTrans" cxnId="{0C1C5B4C-1458-41F4-B8C1-781334E8B2E7}">
      <dgm:prSet/>
      <dgm:spPr/>
      <dgm:t>
        <a:bodyPr/>
        <a:lstStyle/>
        <a:p>
          <a:endParaRPr lang="es-ES"/>
        </a:p>
      </dgm:t>
    </dgm:pt>
    <dgm:pt modelId="{F8C54F46-0CB7-4BE3-B278-41C766551DF7}" type="sibTrans" cxnId="{0C1C5B4C-1458-41F4-B8C1-781334E8B2E7}">
      <dgm:prSet/>
      <dgm:spPr/>
      <dgm:t>
        <a:bodyPr/>
        <a:lstStyle/>
        <a:p>
          <a:endParaRPr lang="es-ES"/>
        </a:p>
      </dgm:t>
    </dgm:pt>
    <dgm:pt modelId="{49BFF04D-64FB-4221-8CE2-4D866382CB4D}">
      <dgm:prSet phldrT="[Texto]"/>
      <dgm:spPr/>
      <dgm:t>
        <a:bodyPr/>
        <a:lstStyle/>
        <a:p>
          <a:r>
            <a:rPr lang="es-ES" dirty="0" smtClean="0"/>
            <a:t>2011-2019: Acceso satisfactorio y alta tasa de deserción  </a:t>
          </a:r>
          <a:endParaRPr lang="es-ES" dirty="0"/>
        </a:p>
      </dgm:t>
    </dgm:pt>
    <dgm:pt modelId="{E558DA10-7D48-454E-907E-1ED8FABA2A14}" type="parTrans" cxnId="{80FF49DC-B118-40A3-AC4A-E860D5D9C10B}">
      <dgm:prSet/>
      <dgm:spPr/>
      <dgm:t>
        <a:bodyPr/>
        <a:lstStyle/>
        <a:p>
          <a:endParaRPr lang="es-ES"/>
        </a:p>
      </dgm:t>
    </dgm:pt>
    <dgm:pt modelId="{BA88E846-3FD9-4FB6-9276-233CEAC90712}" type="sibTrans" cxnId="{80FF49DC-B118-40A3-AC4A-E860D5D9C10B}">
      <dgm:prSet/>
      <dgm:spPr/>
      <dgm:t>
        <a:bodyPr/>
        <a:lstStyle/>
        <a:p>
          <a:endParaRPr lang="es-ES"/>
        </a:p>
      </dgm:t>
    </dgm:pt>
    <dgm:pt modelId="{164242DA-A288-4C7C-BE17-DF4777F0956B}">
      <dgm:prSet phldrT="[Texto]"/>
      <dgm:spPr/>
      <dgm:t>
        <a:bodyPr/>
        <a:lstStyle/>
        <a:p>
          <a:r>
            <a:rPr lang="es-ES" dirty="0" smtClean="0"/>
            <a:t>Mesas intersectoriales</a:t>
          </a:r>
        </a:p>
        <a:p>
          <a:r>
            <a:rPr lang="es-ES" dirty="0" smtClean="0"/>
            <a:t>Promoción y vacunación escolar</a:t>
          </a:r>
          <a:endParaRPr lang="es-ES" dirty="0"/>
        </a:p>
      </dgm:t>
    </dgm:pt>
    <dgm:pt modelId="{44A38C89-3D0E-49FE-977D-A6592C3EAFC3}" type="parTrans" cxnId="{D7669A02-9167-4DB6-8315-C29B8ABFB001}">
      <dgm:prSet/>
      <dgm:spPr/>
      <dgm:t>
        <a:bodyPr/>
        <a:lstStyle/>
        <a:p>
          <a:endParaRPr lang="es-ES"/>
        </a:p>
      </dgm:t>
    </dgm:pt>
    <dgm:pt modelId="{AE1A9E24-48DE-43A1-8549-233E1B839733}" type="sibTrans" cxnId="{D7669A02-9167-4DB6-8315-C29B8ABFB001}">
      <dgm:prSet/>
      <dgm:spPr/>
      <dgm:t>
        <a:bodyPr/>
        <a:lstStyle/>
        <a:p>
          <a:endParaRPr lang="es-ES"/>
        </a:p>
      </dgm:t>
    </dgm:pt>
    <dgm:pt modelId="{10A074A3-680E-45EC-A77A-BBFD0B4095F6}">
      <dgm:prSet phldrT="[Texto]"/>
      <dgm:spPr/>
      <dgm:t>
        <a:bodyPr anchor="t"/>
        <a:lstStyle/>
        <a:p>
          <a:r>
            <a:rPr lang="es-ES" dirty="0" smtClean="0"/>
            <a:t>Bajas coberturas durante la pandemia (ASPO / falta de acceso )</a:t>
          </a:r>
          <a:endParaRPr lang="es-ES" dirty="0"/>
        </a:p>
      </dgm:t>
    </dgm:pt>
    <dgm:pt modelId="{67E0B2F5-6AA2-44E9-BBEB-F68333860044}" type="parTrans" cxnId="{0688EAA0-8913-4D43-A9F3-F049CFB0A5EF}">
      <dgm:prSet/>
      <dgm:spPr/>
      <dgm:t>
        <a:bodyPr/>
        <a:lstStyle/>
        <a:p>
          <a:endParaRPr lang="es-ES"/>
        </a:p>
      </dgm:t>
    </dgm:pt>
    <dgm:pt modelId="{DECEDAB1-852D-4EEB-A580-8CFD0A78DD89}" type="sibTrans" cxnId="{0688EAA0-8913-4D43-A9F3-F049CFB0A5EF}">
      <dgm:prSet/>
      <dgm:spPr/>
      <dgm:t>
        <a:bodyPr/>
        <a:lstStyle/>
        <a:p>
          <a:endParaRPr lang="es-ES"/>
        </a:p>
      </dgm:t>
    </dgm:pt>
    <dgm:pt modelId="{2CE7D5D7-71C7-41B1-B78B-6208F28F2869}">
      <dgm:prSet phldrT="[Texto]"/>
      <dgm:spPr/>
      <dgm:t>
        <a:bodyPr anchor="t"/>
        <a:lstStyle/>
        <a:p>
          <a:r>
            <a:rPr lang="es-ES" dirty="0" smtClean="0"/>
            <a:t>Sostenimiento de la vacunación durante la pandemia </a:t>
          </a:r>
          <a:endParaRPr lang="es-ES" dirty="0"/>
        </a:p>
      </dgm:t>
    </dgm:pt>
    <dgm:pt modelId="{3667FEB6-0CD6-4409-840E-88D11535178D}" type="parTrans" cxnId="{0F428C41-10CB-428B-8320-647C3B02C72D}">
      <dgm:prSet/>
      <dgm:spPr/>
      <dgm:t>
        <a:bodyPr/>
        <a:lstStyle/>
        <a:p>
          <a:endParaRPr lang="es-ES"/>
        </a:p>
      </dgm:t>
    </dgm:pt>
    <dgm:pt modelId="{02AED1EC-9681-415A-8DFA-294F138D23EC}" type="sibTrans" cxnId="{0F428C41-10CB-428B-8320-647C3B02C72D}">
      <dgm:prSet/>
      <dgm:spPr/>
      <dgm:t>
        <a:bodyPr/>
        <a:lstStyle/>
        <a:p>
          <a:endParaRPr lang="es-ES"/>
        </a:p>
      </dgm:t>
    </dgm:pt>
    <dgm:pt modelId="{A3846419-02A7-47AF-BAC5-2C29C0D2379F}" type="pres">
      <dgm:prSet presAssocID="{09CEC618-05C5-497C-ACC1-5B08058E521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DBF185-C2DE-43BA-B6FA-563EE794D760}" type="pres">
      <dgm:prSet presAssocID="{09CEC618-05C5-497C-ACC1-5B08058E5219}" presName="matrix" presStyleCnt="0"/>
      <dgm:spPr/>
    </dgm:pt>
    <dgm:pt modelId="{F15C314B-B6B8-436E-976F-B6284E051D0D}" type="pres">
      <dgm:prSet presAssocID="{09CEC618-05C5-497C-ACC1-5B08058E5219}" presName="tile1" presStyleLbl="node1" presStyleIdx="0" presStyleCnt="4"/>
      <dgm:spPr/>
      <dgm:t>
        <a:bodyPr/>
        <a:lstStyle/>
        <a:p>
          <a:endParaRPr lang="es-ES"/>
        </a:p>
      </dgm:t>
    </dgm:pt>
    <dgm:pt modelId="{91D0C804-1ACE-419D-AB75-422F3181725D}" type="pres">
      <dgm:prSet presAssocID="{09CEC618-05C5-497C-ACC1-5B08058E521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D35045-B24C-489B-A41C-C6F17182F752}" type="pres">
      <dgm:prSet presAssocID="{09CEC618-05C5-497C-ACC1-5B08058E5219}" presName="tile2" presStyleLbl="node1" presStyleIdx="1" presStyleCnt="4"/>
      <dgm:spPr/>
      <dgm:t>
        <a:bodyPr/>
        <a:lstStyle/>
        <a:p>
          <a:endParaRPr lang="es-ES"/>
        </a:p>
      </dgm:t>
    </dgm:pt>
    <dgm:pt modelId="{D210EE5E-458D-482A-AA7B-E3C15E1F70B9}" type="pres">
      <dgm:prSet presAssocID="{09CEC618-05C5-497C-ACC1-5B08058E521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2F355D-F61E-42E0-B354-D8B037C2D597}" type="pres">
      <dgm:prSet presAssocID="{09CEC618-05C5-497C-ACC1-5B08058E5219}" presName="tile3" presStyleLbl="node1" presStyleIdx="2" presStyleCnt="4"/>
      <dgm:spPr/>
      <dgm:t>
        <a:bodyPr/>
        <a:lstStyle/>
        <a:p>
          <a:endParaRPr lang="es-ES"/>
        </a:p>
      </dgm:t>
    </dgm:pt>
    <dgm:pt modelId="{0DD2E88B-83E5-47EE-AE60-714A085E6EE1}" type="pres">
      <dgm:prSet presAssocID="{09CEC618-05C5-497C-ACC1-5B08058E521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798ABA-D48E-42AA-A7EE-17DBE0CB6BAC}" type="pres">
      <dgm:prSet presAssocID="{09CEC618-05C5-497C-ACC1-5B08058E5219}" presName="tile4" presStyleLbl="node1" presStyleIdx="3" presStyleCnt="4"/>
      <dgm:spPr/>
      <dgm:t>
        <a:bodyPr/>
        <a:lstStyle/>
        <a:p>
          <a:endParaRPr lang="es-ES"/>
        </a:p>
      </dgm:t>
    </dgm:pt>
    <dgm:pt modelId="{785A3A06-7C5A-4C2E-AD8C-FEAE5689D0FB}" type="pres">
      <dgm:prSet presAssocID="{09CEC618-05C5-497C-ACC1-5B08058E521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793E15-335A-42F6-87F0-4AC565543924}" type="pres">
      <dgm:prSet presAssocID="{09CEC618-05C5-497C-ACC1-5B08058E521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F428C41-10CB-428B-8320-647C3B02C72D}" srcId="{CBCF6FAB-0CAB-4D5E-9190-BAED85E45350}" destId="{2CE7D5D7-71C7-41B1-B78B-6208F28F2869}" srcOrd="3" destOrd="0" parTransId="{3667FEB6-0CD6-4409-840E-88D11535178D}" sibTransId="{02AED1EC-9681-415A-8DFA-294F138D23EC}"/>
    <dgm:cxn modelId="{FEAA4A58-DA94-417F-892D-74970DF735F8}" type="presOf" srcId="{164242DA-A288-4C7C-BE17-DF4777F0956B}" destId="{BCD35045-B24C-489B-A41C-C6F17182F752}" srcOrd="0" destOrd="0" presId="urn:microsoft.com/office/officeart/2005/8/layout/matrix1"/>
    <dgm:cxn modelId="{F5EA782F-0C43-4E75-BA34-768C3A65580B}" type="presOf" srcId="{CBCF6FAB-0CAB-4D5E-9190-BAED85E45350}" destId="{A2793E15-335A-42F6-87F0-4AC565543924}" srcOrd="0" destOrd="0" presId="urn:microsoft.com/office/officeart/2005/8/layout/matrix1"/>
    <dgm:cxn modelId="{07037246-58F1-4489-B207-3D252BB4D895}" type="presOf" srcId="{2CE7D5D7-71C7-41B1-B78B-6208F28F2869}" destId="{33798ABA-D48E-42AA-A7EE-17DBE0CB6BAC}" srcOrd="0" destOrd="0" presId="urn:microsoft.com/office/officeart/2005/8/layout/matrix1"/>
    <dgm:cxn modelId="{D5E3580C-F6D5-48D8-8FD4-630CDC6B4678}" type="presOf" srcId="{49BFF04D-64FB-4221-8CE2-4D866382CB4D}" destId="{F15C314B-B6B8-436E-976F-B6284E051D0D}" srcOrd="0" destOrd="0" presId="urn:microsoft.com/office/officeart/2005/8/layout/matrix1"/>
    <dgm:cxn modelId="{D7669A02-9167-4DB6-8315-C29B8ABFB001}" srcId="{CBCF6FAB-0CAB-4D5E-9190-BAED85E45350}" destId="{164242DA-A288-4C7C-BE17-DF4777F0956B}" srcOrd="1" destOrd="0" parTransId="{44A38C89-3D0E-49FE-977D-A6592C3EAFC3}" sibTransId="{AE1A9E24-48DE-43A1-8549-233E1B839733}"/>
    <dgm:cxn modelId="{0688EAA0-8913-4D43-A9F3-F049CFB0A5EF}" srcId="{CBCF6FAB-0CAB-4D5E-9190-BAED85E45350}" destId="{10A074A3-680E-45EC-A77A-BBFD0B4095F6}" srcOrd="2" destOrd="0" parTransId="{67E0B2F5-6AA2-44E9-BBEB-F68333860044}" sibTransId="{DECEDAB1-852D-4EEB-A580-8CFD0A78DD89}"/>
    <dgm:cxn modelId="{3A186D42-0480-40B7-B4D4-FC31623D91F5}" type="presOf" srcId="{164242DA-A288-4C7C-BE17-DF4777F0956B}" destId="{D210EE5E-458D-482A-AA7B-E3C15E1F70B9}" srcOrd="1" destOrd="0" presId="urn:microsoft.com/office/officeart/2005/8/layout/matrix1"/>
    <dgm:cxn modelId="{AB7A03FF-6335-43F3-BD61-8E4CC27B6A0E}" type="presOf" srcId="{10A074A3-680E-45EC-A77A-BBFD0B4095F6}" destId="{5F2F355D-F61E-42E0-B354-D8B037C2D597}" srcOrd="0" destOrd="0" presId="urn:microsoft.com/office/officeart/2005/8/layout/matrix1"/>
    <dgm:cxn modelId="{0C1C5B4C-1458-41F4-B8C1-781334E8B2E7}" srcId="{09CEC618-05C5-497C-ACC1-5B08058E5219}" destId="{CBCF6FAB-0CAB-4D5E-9190-BAED85E45350}" srcOrd="0" destOrd="0" parTransId="{3913B852-DE61-49A7-ACB2-FFDBB2D327F3}" sibTransId="{F8C54F46-0CB7-4BE3-B278-41C766551DF7}"/>
    <dgm:cxn modelId="{AD6DACCF-15E4-4CB6-84F3-4CC933F531D7}" type="presOf" srcId="{49BFF04D-64FB-4221-8CE2-4D866382CB4D}" destId="{91D0C804-1ACE-419D-AB75-422F3181725D}" srcOrd="1" destOrd="0" presId="urn:microsoft.com/office/officeart/2005/8/layout/matrix1"/>
    <dgm:cxn modelId="{F39FBCA7-3FA4-46E6-BBCC-CF8BE7B61A02}" type="presOf" srcId="{10A074A3-680E-45EC-A77A-BBFD0B4095F6}" destId="{0DD2E88B-83E5-47EE-AE60-714A085E6EE1}" srcOrd="1" destOrd="0" presId="urn:microsoft.com/office/officeart/2005/8/layout/matrix1"/>
    <dgm:cxn modelId="{80FF49DC-B118-40A3-AC4A-E860D5D9C10B}" srcId="{CBCF6FAB-0CAB-4D5E-9190-BAED85E45350}" destId="{49BFF04D-64FB-4221-8CE2-4D866382CB4D}" srcOrd="0" destOrd="0" parTransId="{E558DA10-7D48-454E-907E-1ED8FABA2A14}" sibTransId="{BA88E846-3FD9-4FB6-9276-233CEAC90712}"/>
    <dgm:cxn modelId="{6B6F5CC0-F760-4A82-8EDA-17D447B29D47}" type="presOf" srcId="{2CE7D5D7-71C7-41B1-B78B-6208F28F2869}" destId="{785A3A06-7C5A-4C2E-AD8C-FEAE5689D0FB}" srcOrd="1" destOrd="0" presId="urn:microsoft.com/office/officeart/2005/8/layout/matrix1"/>
    <dgm:cxn modelId="{E9121B61-2D42-4DDD-A012-5ADCC7D8E7FC}" type="presOf" srcId="{09CEC618-05C5-497C-ACC1-5B08058E5219}" destId="{A3846419-02A7-47AF-BAC5-2C29C0D2379F}" srcOrd="0" destOrd="0" presId="urn:microsoft.com/office/officeart/2005/8/layout/matrix1"/>
    <dgm:cxn modelId="{023A2A14-46DF-4400-BB2E-445FAB86B9F0}" type="presParOf" srcId="{A3846419-02A7-47AF-BAC5-2C29C0D2379F}" destId="{95DBF185-C2DE-43BA-B6FA-563EE794D760}" srcOrd="0" destOrd="0" presId="urn:microsoft.com/office/officeart/2005/8/layout/matrix1"/>
    <dgm:cxn modelId="{5B600268-38AC-444D-8C53-BDA419D40C37}" type="presParOf" srcId="{95DBF185-C2DE-43BA-B6FA-563EE794D760}" destId="{F15C314B-B6B8-436E-976F-B6284E051D0D}" srcOrd="0" destOrd="0" presId="urn:microsoft.com/office/officeart/2005/8/layout/matrix1"/>
    <dgm:cxn modelId="{B15CD2A6-11AF-4D58-894D-35A04202AF76}" type="presParOf" srcId="{95DBF185-C2DE-43BA-B6FA-563EE794D760}" destId="{91D0C804-1ACE-419D-AB75-422F3181725D}" srcOrd="1" destOrd="0" presId="urn:microsoft.com/office/officeart/2005/8/layout/matrix1"/>
    <dgm:cxn modelId="{167D6796-8CC0-4F69-8362-262CEE208D52}" type="presParOf" srcId="{95DBF185-C2DE-43BA-B6FA-563EE794D760}" destId="{BCD35045-B24C-489B-A41C-C6F17182F752}" srcOrd="2" destOrd="0" presId="urn:microsoft.com/office/officeart/2005/8/layout/matrix1"/>
    <dgm:cxn modelId="{38BF268D-672B-4BA6-B41A-0C26AC451B10}" type="presParOf" srcId="{95DBF185-C2DE-43BA-B6FA-563EE794D760}" destId="{D210EE5E-458D-482A-AA7B-E3C15E1F70B9}" srcOrd="3" destOrd="0" presId="urn:microsoft.com/office/officeart/2005/8/layout/matrix1"/>
    <dgm:cxn modelId="{465C22F1-A0C0-451C-9B70-C22E554A0D88}" type="presParOf" srcId="{95DBF185-C2DE-43BA-B6FA-563EE794D760}" destId="{5F2F355D-F61E-42E0-B354-D8B037C2D597}" srcOrd="4" destOrd="0" presId="urn:microsoft.com/office/officeart/2005/8/layout/matrix1"/>
    <dgm:cxn modelId="{D4551696-2DFD-4701-93CD-8FB61C7F30E8}" type="presParOf" srcId="{95DBF185-C2DE-43BA-B6FA-563EE794D760}" destId="{0DD2E88B-83E5-47EE-AE60-714A085E6EE1}" srcOrd="5" destOrd="0" presId="urn:microsoft.com/office/officeart/2005/8/layout/matrix1"/>
    <dgm:cxn modelId="{FFA9E2CF-53F2-4D8D-AD20-69864E9794AC}" type="presParOf" srcId="{95DBF185-C2DE-43BA-B6FA-563EE794D760}" destId="{33798ABA-D48E-42AA-A7EE-17DBE0CB6BAC}" srcOrd="6" destOrd="0" presId="urn:microsoft.com/office/officeart/2005/8/layout/matrix1"/>
    <dgm:cxn modelId="{A3E6518C-7D04-4956-946B-BFD1537DC865}" type="presParOf" srcId="{95DBF185-C2DE-43BA-B6FA-563EE794D760}" destId="{785A3A06-7C5A-4C2E-AD8C-FEAE5689D0FB}" srcOrd="7" destOrd="0" presId="urn:microsoft.com/office/officeart/2005/8/layout/matrix1"/>
    <dgm:cxn modelId="{A2761404-F2AC-439D-8223-0B6F90AE4810}" type="presParOf" srcId="{A3846419-02A7-47AF-BAC5-2C29C0D2379F}" destId="{A2793E15-335A-42F6-87F0-4AC56554392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A5C09-60FA-4F42-8346-301828D01BED}">
      <dsp:nvSpPr>
        <dsp:cNvPr id="0" name=""/>
        <dsp:cNvSpPr/>
      </dsp:nvSpPr>
      <dsp:spPr>
        <a:xfrm>
          <a:off x="0" y="595930"/>
          <a:ext cx="7488832" cy="14449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Estrategia de vacunación en Argentina 2011-2019</a:t>
          </a:r>
          <a:endParaRPr lang="es-ES" sz="3600" kern="1200" dirty="0"/>
        </a:p>
      </dsp:txBody>
      <dsp:txXfrm>
        <a:off x="70537" y="666467"/>
        <a:ext cx="7347758" cy="1303875"/>
      </dsp:txXfrm>
    </dsp:sp>
    <dsp:sp modelId="{401C5C1B-EB95-44B1-A0CB-A86D44FB1B2B}">
      <dsp:nvSpPr>
        <dsp:cNvPr id="0" name=""/>
        <dsp:cNvSpPr/>
      </dsp:nvSpPr>
      <dsp:spPr>
        <a:xfrm>
          <a:off x="0" y="2228080"/>
          <a:ext cx="7488832" cy="144494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Vacunación durante la pandemia COVID</a:t>
          </a:r>
          <a:endParaRPr lang="es-ES" sz="3600" kern="1200" dirty="0"/>
        </a:p>
      </dsp:txBody>
      <dsp:txXfrm>
        <a:off x="70537" y="2298617"/>
        <a:ext cx="7347758" cy="1303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A290E-7885-4369-A21A-B50D83ECE1F2}">
      <dsp:nvSpPr>
        <dsp:cNvPr id="0" name=""/>
        <dsp:cNvSpPr/>
      </dsp:nvSpPr>
      <dsp:spPr>
        <a:xfrm>
          <a:off x="1819" y="0"/>
          <a:ext cx="1907446" cy="46724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2011 </a:t>
          </a:r>
          <a:r>
            <a:rPr lang="es-AR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Incorporación al CNV para niñas de 11 años nacidas a partir año 2000 </a:t>
          </a:r>
        </a:p>
      </dsp:txBody>
      <dsp:txXfrm>
        <a:off x="1819" y="1868990"/>
        <a:ext cx="1907446" cy="1868990"/>
      </dsp:txXfrm>
    </dsp:sp>
    <dsp:sp modelId="{8CB115B9-CFA1-48FF-B584-A3B41AD72E79}">
      <dsp:nvSpPr>
        <dsp:cNvPr id="0" name=""/>
        <dsp:cNvSpPr/>
      </dsp:nvSpPr>
      <dsp:spPr>
        <a:xfrm>
          <a:off x="177576" y="280348"/>
          <a:ext cx="1555934" cy="155593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5E50695-E3FC-4518-A528-AF4C3D69B024}">
      <dsp:nvSpPr>
        <dsp:cNvPr id="0" name=""/>
        <dsp:cNvSpPr/>
      </dsp:nvSpPr>
      <dsp:spPr>
        <a:xfrm>
          <a:off x="1956342" y="0"/>
          <a:ext cx="1907446" cy="46724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2014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Transición a vacuna cuadrivalente </a:t>
          </a:r>
        </a:p>
      </dsp:txBody>
      <dsp:txXfrm>
        <a:off x="1956342" y="1868990"/>
        <a:ext cx="1907446" cy="1868990"/>
      </dsp:txXfrm>
    </dsp:sp>
    <dsp:sp modelId="{1A7CA55B-D280-43CC-94D2-864D8A7C132C}">
      <dsp:nvSpPr>
        <dsp:cNvPr id="0" name=""/>
        <dsp:cNvSpPr/>
      </dsp:nvSpPr>
      <dsp:spPr>
        <a:xfrm>
          <a:off x="2175107" y="266500"/>
          <a:ext cx="1555934" cy="155593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84871A1-A273-4BA6-99A0-3B13C5FC6F92}">
      <dsp:nvSpPr>
        <dsp:cNvPr id="0" name=""/>
        <dsp:cNvSpPr/>
      </dsp:nvSpPr>
      <dsp:spPr>
        <a:xfrm>
          <a:off x="3931160" y="0"/>
          <a:ext cx="1907446" cy="46724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Modificación a dos dosis</a:t>
          </a:r>
        </a:p>
      </dsp:txBody>
      <dsp:txXfrm>
        <a:off x="3931160" y="1868990"/>
        <a:ext cx="1907446" cy="1868990"/>
      </dsp:txXfrm>
    </dsp:sp>
    <dsp:sp modelId="{8C7065DC-9524-425B-AD75-D6AB25DDC995}">
      <dsp:nvSpPr>
        <dsp:cNvPr id="0" name=""/>
        <dsp:cNvSpPr/>
      </dsp:nvSpPr>
      <dsp:spPr>
        <a:xfrm>
          <a:off x="4106916" y="280348"/>
          <a:ext cx="1555934" cy="155593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4A7274-C695-4DAE-80FC-BCD652A430BE}">
      <dsp:nvSpPr>
        <dsp:cNvPr id="0" name=""/>
        <dsp:cNvSpPr/>
      </dsp:nvSpPr>
      <dsp:spPr>
        <a:xfrm>
          <a:off x="5895830" y="0"/>
          <a:ext cx="1907446" cy="46724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2017 </a:t>
          </a:r>
          <a:r>
            <a:rPr lang="es-AR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Incorporación al CNV para niños de 11 años nacidos a partir año 2006</a:t>
          </a:r>
        </a:p>
      </dsp:txBody>
      <dsp:txXfrm>
        <a:off x="5895830" y="1868990"/>
        <a:ext cx="1907446" cy="1868990"/>
      </dsp:txXfrm>
    </dsp:sp>
    <dsp:sp modelId="{AAE58395-D2AF-472E-922B-A0995D0A79E8}">
      <dsp:nvSpPr>
        <dsp:cNvPr id="0" name=""/>
        <dsp:cNvSpPr/>
      </dsp:nvSpPr>
      <dsp:spPr>
        <a:xfrm>
          <a:off x="6071586" y="280348"/>
          <a:ext cx="1555934" cy="155593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0EED7A5-8FCA-42D6-A159-A263A70ED0BE}">
      <dsp:nvSpPr>
        <dsp:cNvPr id="0" name=""/>
        <dsp:cNvSpPr/>
      </dsp:nvSpPr>
      <dsp:spPr>
        <a:xfrm>
          <a:off x="2064710" y="3583762"/>
          <a:ext cx="5740386" cy="1088712"/>
        </a:xfrm>
        <a:prstGeom prst="leftRightArrow">
          <a:avLst/>
        </a:prstGeom>
        <a:gradFill rotWithShape="0">
          <a:gsLst>
            <a:gs pos="0">
              <a:srgbClr val="C0504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A5C09-60FA-4F42-8346-301828D01BED}">
      <dsp:nvSpPr>
        <dsp:cNvPr id="0" name=""/>
        <dsp:cNvSpPr/>
      </dsp:nvSpPr>
      <dsp:spPr>
        <a:xfrm>
          <a:off x="0" y="0"/>
          <a:ext cx="7488832" cy="14449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Estrategia de vacunación en Argentina 2011-2019</a:t>
          </a:r>
          <a:endParaRPr lang="es-ES" sz="3600" kern="1200" dirty="0"/>
        </a:p>
      </dsp:txBody>
      <dsp:txXfrm>
        <a:off x="70537" y="70537"/>
        <a:ext cx="7347758" cy="1303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C8041-451F-456A-A16F-BBFC938A8911}">
      <dsp:nvSpPr>
        <dsp:cNvPr id="0" name=""/>
        <dsp:cNvSpPr/>
      </dsp:nvSpPr>
      <dsp:spPr>
        <a:xfrm>
          <a:off x="2845272" y="157"/>
          <a:ext cx="1481292" cy="1481292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/>
            <a:t>Sobrecarga del sistema sanitario</a:t>
          </a:r>
        </a:p>
      </dsp:txBody>
      <dsp:txXfrm>
        <a:off x="3062202" y="217087"/>
        <a:ext cx="1047432" cy="1047432"/>
      </dsp:txXfrm>
    </dsp:sp>
    <dsp:sp modelId="{BF7D3370-A948-463F-890A-AAF4A88ED12F}">
      <dsp:nvSpPr>
        <dsp:cNvPr id="0" name=""/>
        <dsp:cNvSpPr/>
      </dsp:nvSpPr>
      <dsp:spPr>
        <a:xfrm rot="2700000">
          <a:off x="4167694" y="1270001"/>
          <a:ext cx="394778" cy="499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000" kern="1200"/>
        </a:p>
      </dsp:txBody>
      <dsp:txXfrm>
        <a:off x="4185038" y="1328116"/>
        <a:ext cx="276345" cy="299962"/>
      </dsp:txXfrm>
    </dsp:sp>
    <dsp:sp modelId="{8E80FC11-B7B5-4E66-9E11-13E5058128BF}">
      <dsp:nvSpPr>
        <dsp:cNvPr id="0" name=""/>
        <dsp:cNvSpPr/>
      </dsp:nvSpPr>
      <dsp:spPr>
        <a:xfrm>
          <a:off x="4419403" y="1574288"/>
          <a:ext cx="1481292" cy="1481292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/>
            <a:t>Retraso o interrupción de las actividades de inmunización</a:t>
          </a:r>
        </a:p>
      </dsp:txBody>
      <dsp:txXfrm>
        <a:off x="4636333" y="1791218"/>
        <a:ext cx="1047432" cy="1047432"/>
      </dsp:txXfrm>
    </dsp:sp>
    <dsp:sp modelId="{1AAE02B5-2DDB-40B6-BB57-FF96D4252A47}">
      <dsp:nvSpPr>
        <dsp:cNvPr id="0" name=""/>
        <dsp:cNvSpPr/>
      </dsp:nvSpPr>
      <dsp:spPr>
        <a:xfrm rot="8100000">
          <a:off x="4183495" y="2844131"/>
          <a:ext cx="394778" cy="499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000" kern="1200"/>
        </a:p>
      </dsp:txBody>
      <dsp:txXfrm rot="10800000">
        <a:off x="4284584" y="2902246"/>
        <a:ext cx="276345" cy="299962"/>
      </dsp:txXfrm>
    </dsp:sp>
    <dsp:sp modelId="{AEB62FB2-E553-4F78-AD80-9DBB6229EA83}">
      <dsp:nvSpPr>
        <dsp:cNvPr id="0" name=""/>
        <dsp:cNvSpPr/>
      </dsp:nvSpPr>
      <dsp:spPr>
        <a:xfrm>
          <a:off x="2845272" y="3148419"/>
          <a:ext cx="1481292" cy="1481292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/>
            <a:t>Aumento del número de personas </a:t>
          </a:r>
          <a:r>
            <a:rPr lang="es-AR" sz="1200" kern="1200" dirty="0" err="1"/>
            <a:t>suceptibles</a:t>
          </a:r>
          <a:endParaRPr lang="es-AR" sz="1200" kern="1200" dirty="0"/>
        </a:p>
      </dsp:txBody>
      <dsp:txXfrm>
        <a:off x="3062202" y="3365349"/>
        <a:ext cx="1047432" cy="1047432"/>
      </dsp:txXfrm>
    </dsp:sp>
    <dsp:sp modelId="{302EAD4D-6749-43E4-9F67-05D50B13E21D}">
      <dsp:nvSpPr>
        <dsp:cNvPr id="0" name=""/>
        <dsp:cNvSpPr/>
      </dsp:nvSpPr>
      <dsp:spPr>
        <a:xfrm rot="13500000">
          <a:off x="2609365" y="2859932"/>
          <a:ext cx="394778" cy="499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000" kern="1200"/>
        </a:p>
      </dsp:txBody>
      <dsp:txXfrm rot="10800000">
        <a:off x="2710454" y="3001791"/>
        <a:ext cx="276345" cy="299962"/>
      </dsp:txXfrm>
    </dsp:sp>
    <dsp:sp modelId="{4A4D5AF0-E616-49B8-8C9B-D793E43CB72C}">
      <dsp:nvSpPr>
        <dsp:cNvPr id="0" name=""/>
        <dsp:cNvSpPr/>
      </dsp:nvSpPr>
      <dsp:spPr>
        <a:xfrm>
          <a:off x="1271141" y="1574288"/>
          <a:ext cx="1481292" cy="148129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/>
            <a:t>Resurgimiento o aumento del número de enfermedades prevenibles por vacunación</a:t>
          </a:r>
        </a:p>
      </dsp:txBody>
      <dsp:txXfrm>
        <a:off x="1488071" y="1791218"/>
        <a:ext cx="1047432" cy="1047432"/>
      </dsp:txXfrm>
    </dsp:sp>
    <dsp:sp modelId="{DBC33ABE-D60A-487E-B418-D403BD3D664B}">
      <dsp:nvSpPr>
        <dsp:cNvPr id="0" name=""/>
        <dsp:cNvSpPr/>
      </dsp:nvSpPr>
      <dsp:spPr>
        <a:xfrm rot="18900000">
          <a:off x="2593564" y="1285801"/>
          <a:ext cx="394778" cy="499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000" kern="1200"/>
        </a:p>
      </dsp:txBody>
      <dsp:txXfrm>
        <a:off x="2610908" y="1427660"/>
        <a:ext cx="276345" cy="299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CD163-8702-4C9D-B4F8-EA9C9CD7257C}">
      <dsp:nvSpPr>
        <dsp:cNvPr id="0" name=""/>
        <dsp:cNvSpPr/>
      </dsp:nvSpPr>
      <dsp:spPr>
        <a:xfrm>
          <a:off x="4155388" y="1659695"/>
          <a:ext cx="2608092" cy="2608092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Ministerio de Salud </a:t>
          </a:r>
          <a:endParaRPr lang="es-ES" sz="2400" kern="1200" dirty="0"/>
        </a:p>
      </dsp:txBody>
      <dsp:txXfrm>
        <a:off x="4679731" y="2270628"/>
        <a:ext cx="1559406" cy="1340613"/>
      </dsp:txXfrm>
    </dsp:sp>
    <dsp:sp modelId="{66E231CC-B63E-4769-A57A-7A13096AF8F0}">
      <dsp:nvSpPr>
        <dsp:cNvPr id="0" name=""/>
        <dsp:cNvSpPr/>
      </dsp:nvSpPr>
      <dsp:spPr>
        <a:xfrm>
          <a:off x="1978257" y="482629"/>
          <a:ext cx="2668505" cy="2565320"/>
        </a:xfrm>
        <a:prstGeom prst="gear6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Ministerio de Educación </a:t>
          </a:r>
          <a:endParaRPr lang="es-ES" sz="2400" kern="1200" dirty="0"/>
        </a:p>
      </dsp:txBody>
      <dsp:txXfrm>
        <a:off x="2639083" y="1132359"/>
        <a:ext cx="1346853" cy="1265860"/>
      </dsp:txXfrm>
    </dsp:sp>
    <dsp:sp modelId="{AEA97B61-8502-4DD2-BA3F-C9DF3EA4B056}">
      <dsp:nvSpPr>
        <dsp:cNvPr id="0" name=""/>
        <dsp:cNvSpPr/>
      </dsp:nvSpPr>
      <dsp:spPr>
        <a:xfrm>
          <a:off x="4291759" y="1206970"/>
          <a:ext cx="3207954" cy="3207954"/>
        </a:xfrm>
        <a:prstGeom prst="circularArrow">
          <a:avLst>
            <a:gd name="adj1" fmla="val 4878"/>
            <a:gd name="adj2" fmla="val 312630"/>
            <a:gd name="adj3" fmla="val 3182153"/>
            <a:gd name="adj4" fmla="val 15168419"/>
            <a:gd name="adj5" fmla="val 569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792797-BE27-4C58-96A9-36D2059789A3}">
      <dsp:nvSpPr>
        <dsp:cNvPr id="0" name=""/>
        <dsp:cNvSpPr/>
      </dsp:nvSpPr>
      <dsp:spPr>
        <a:xfrm>
          <a:off x="1676466" y="255452"/>
          <a:ext cx="2425526" cy="242552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C314B-B6B8-436E-976F-B6284E051D0D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2011-2019: Acceso satisfactorio y alta tasa de deserción  </a:t>
          </a:r>
          <a:endParaRPr lang="es-ES" sz="2300" kern="1200" dirty="0"/>
        </a:p>
      </dsp:txBody>
      <dsp:txXfrm rot="5400000">
        <a:off x="-1" y="1"/>
        <a:ext cx="4114800" cy="1697236"/>
      </dsp:txXfrm>
    </dsp:sp>
    <dsp:sp modelId="{BCD35045-B24C-489B-A41C-C6F17182F752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Mesas intersectoriales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Promoción y vacunación escolar</a:t>
          </a:r>
          <a:endParaRPr lang="es-ES" sz="2300" kern="1200" dirty="0"/>
        </a:p>
      </dsp:txBody>
      <dsp:txXfrm>
        <a:off x="4114800" y="0"/>
        <a:ext cx="4114800" cy="1697236"/>
      </dsp:txXfrm>
    </dsp:sp>
    <dsp:sp modelId="{5F2F355D-F61E-42E0-B354-D8B037C2D597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Bajas coberturas durante la pandemia (ASPO / falta de acceso )</a:t>
          </a:r>
          <a:endParaRPr lang="es-ES" sz="2300" kern="1200" dirty="0"/>
        </a:p>
      </dsp:txBody>
      <dsp:txXfrm rot="10800000">
        <a:off x="0" y="2828726"/>
        <a:ext cx="4114800" cy="1697236"/>
      </dsp:txXfrm>
    </dsp:sp>
    <dsp:sp modelId="{33798ABA-D48E-42AA-A7EE-17DBE0CB6BAC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Sostenimiento de la vacunación durante la pandemia </a:t>
          </a:r>
          <a:endParaRPr lang="es-ES" sz="2300" kern="1200" dirty="0"/>
        </a:p>
      </dsp:txBody>
      <dsp:txXfrm rot="-5400000">
        <a:off x="4114799" y="2828726"/>
        <a:ext cx="4114800" cy="1697236"/>
      </dsp:txXfrm>
    </dsp:sp>
    <dsp:sp modelId="{A2793E15-335A-42F6-87F0-4AC565543924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Articulación Salud – Educación </a:t>
          </a:r>
          <a:endParaRPr lang="es-ES" sz="2300" b="1" kern="1200" dirty="0"/>
        </a:p>
      </dsp:txBody>
      <dsp:txXfrm>
        <a:off x="2935594" y="1752471"/>
        <a:ext cx="2358410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0.37153</cdr:x>
      <cdr:y>0.89446</cdr:y>
    </cdr:from>
    <cdr:to>
      <cdr:x>0.70304</cdr:x>
      <cdr:y>0.95387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038352" y="3663494"/>
          <a:ext cx="1818807" cy="243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1000" b="1"/>
            <a:t>TEE por 100.000 mujeres</a:t>
          </a:r>
        </a:p>
      </cdr:txBody>
    </cdr:sp>
  </cdr:relSizeAnchor>
  <cdr:relSizeAnchor xmlns:cdr="http://schemas.openxmlformats.org/drawingml/2006/chartDrawing">
    <cdr:from>
      <cdr:x>0.01263</cdr:x>
      <cdr:y>0.259</cdr:y>
    </cdr:from>
    <cdr:to>
      <cdr:x>0.04388</cdr:x>
      <cdr:y>0.56365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71450" y="1169351"/>
          <a:ext cx="176808" cy="1375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s-AR" sz="1100" b="1"/>
            <a:t>Jurisdicciones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578621-9D4C-4AF6-938E-0260D54A7A1D}" type="datetimeFigureOut">
              <a:rPr lang="es-AR"/>
              <a:pPr>
                <a:defRPr/>
              </a:pPr>
              <a:t>26/7/2020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AR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ECF8E0-1AF7-497E-900B-F75AFDED5D60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C4CF6EA-618C-4A47-A359-1FC2F24F9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997993FA-213B-443E-A3EE-0EBD90FE3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AR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A1238FB-BD10-4EAD-ABDB-71F5805EF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5FD619-3A59-481D-8FE9-A9235ACECAE9}" type="slidenum">
              <a:rPr lang="es-AR" altLang="es-AR" sz="1200" smtClean="0"/>
              <a:pPr/>
              <a:t>5</a:t>
            </a:fld>
            <a:endParaRPr lang="es-AR" altLang="es-AR" sz="1200"/>
          </a:p>
        </p:txBody>
      </p:sp>
    </p:spTree>
    <p:extLst>
      <p:ext uri="{BB962C8B-B14F-4D97-AF65-F5344CB8AC3E}">
        <p14:creationId xmlns:p14="http://schemas.microsoft.com/office/powerpoint/2010/main" val="259826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8C7A0-2DD4-4D28-9C49-3E65BCFE100D}" type="datetimeFigureOut">
              <a:rPr lang="es-ES"/>
              <a:pPr>
                <a:defRPr/>
              </a:pPr>
              <a:t>26/07/2020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8757-6E85-4515-940E-FB53BF46210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7857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7DA53-1F33-4CED-951A-81E8E7E07ABF}" type="datetimeFigureOut">
              <a:rPr lang="es-ES"/>
              <a:pPr>
                <a:defRPr/>
              </a:pPr>
              <a:t>26/07/2020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CFBC-AFF1-4804-B85C-311BFB0AD8E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765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4F6D3-575D-488A-ACC1-6E7A3E7385D4}" type="datetimeFigureOut">
              <a:rPr lang="es-ES"/>
              <a:pPr>
                <a:defRPr/>
              </a:pPr>
              <a:t>26/07/2020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A525-E933-43D9-A434-ADD74F5591A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657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A5C39-4979-4C2F-AE35-91CD73A582B6}" type="datetimeFigureOut">
              <a:rPr lang="es-ES"/>
              <a:pPr>
                <a:defRPr/>
              </a:pPr>
              <a:t>26/07/2020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65B38-599E-4ED8-AC88-EF94C116D2F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524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1CBCD-0E84-4846-BD56-C000B39F301F}" type="datetimeFigureOut">
              <a:rPr lang="es-ES"/>
              <a:pPr>
                <a:defRPr/>
              </a:pPr>
              <a:t>26/07/2020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4DD20-10A2-44AA-9C3D-3FAE6783C3C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4629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A19D7-8F23-4323-BA56-4DF353687B75}" type="datetimeFigureOut">
              <a:rPr lang="es-ES"/>
              <a:pPr>
                <a:defRPr/>
              </a:pPr>
              <a:t>26/07/2020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5ABD9-FDE1-46DD-AD62-29F8F17AA0A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2141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A673-D1E4-4F02-BDE3-90F353BDC216}" type="datetimeFigureOut">
              <a:rPr lang="es-ES"/>
              <a:pPr>
                <a:defRPr/>
              </a:pPr>
              <a:t>26/07/2020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00C1-B560-4A1F-82C6-1928C73D987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6233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AACA-5CE7-4AF9-B60B-AD3EBA0E91B5}" type="datetimeFigureOut">
              <a:rPr lang="es-ES"/>
              <a:pPr>
                <a:defRPr/>
              </a:pPr>
              <a:t>26/07/2020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89D47-FC26-4B21-939A-9663D4D41D2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3721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58CA-90C8-4DC7-9A87-81E6B1522272}" type="datetimeFigureOut">
              <a:rPr lang="es-ES"/>
              <a:pPr>
                <a:defRPr/>
              </a:pPr>
              <a:t>26/07/2020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50CA5-23E4-4B3C-8B8B-B4F65EA5C7D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4864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509E-161A-4E58-A855-D5D98C51512B}" type="datetimeFigureOut">
              <a:rPr lang="es-ES"/>
              <a:pPr>
                <a:defRPr/>
              </a:pPr>
              <a:t>26/07/2020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A65B1-4867-4FC6-A158-3D623B7112E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5595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B1D7-961D-453C-AC67-78595693D10B}" type="datetimeFigureOut">
              <a:rPr lang="es-ES"/>
              <a:pPr>
                <a:defRPr/>
              </a:pPr>
              <a:t>26/07/2020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C028F-8E45-47A8-8369-47F3F137539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137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60ECE-44E3-48C0-9107-C27BD0C3CBC5}" type="datetimeFigureOut">
              <a:rPr lang="es-ES"/>
              <a:pPr>
                <a:defRPr/>
              </a:pPr>
              <a:t>26/07/2020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96C9B3E-6C62-4DA8-8A0F-AC5E17555E11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1259632" y="1916833"/>
            <a:ext cx="636513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ES" b="1" dirty="0">
                <a:solidFill>
                  <a:schemeClr val="bg1"/>
                </a:solidFill>
                <a:latin typeface="Arial" panose="020B0604020202020204" pitchFamily="34" charset="0"/>
              </a:rPr>
              <a:t>Vacunación </a:t>
            </a:r>
            <a:r>
              <a:rPr lang="es-AR" altLang="es-E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contra VPH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E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Argentina</a:t>
            </a:r>
            <a:endParaRPr lang="es-AR" altLang="es-E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8DB30006-64EB-4E86-BC34-C5ED96D12429}"/>
              </a:ext>
            </a:extLst>
          </p:cNvPr>
          <p:cNvPicPr/>
          <p:nvPr/>
        </p:nvPicPr>
        <p:blipFill>
          <a:blip r:embed="rId2"/>
          <a:srcRect t="24430" r="1745" b="17433"/>
          <a:stretch>
            <a:fillRect/>
          </a:stretch>
        </p:blipFill>
        <p:spPr>
          <a:xfrm>
            <a:off x="101321" y="1886991"/>
            <a:ext cx="9036496" cy="3456384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BC6948-268A-42B3-8F91-95814811843F}"/>
              </a:ext>
            </a:extLst>
          </p:cNvPr>
          <p:cNvSpPr txBox="1"/>
          <p:nvPr/>
        </p:nvSpPr>
        <p:spPr>
          <a:xfrm>
            <a:off x="251556" y="5531686"/>
            <a:ext cx="703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Situación epidemiológica no es homogénea dentro del territorio </a:t>
            </a:r>
            <a:r>
              <a:rPr lang="es-ES" dirty="0" smtClean="0">
                <a:latin typeface="+mj-lt"/>
              </a:rPr>
              <a:t>nacional</a:t>
            </a:r>
            <a:endParaRPr lang="es-ES" dirty="0">
              <a:latin typeface="+mj-lt"/>
            </a:endParaRPr>
          </a:p>
        </p:txBody>
      </p:sp>
      <p:sp>
        <p:nvSpPr>
          <p:cNvPr id="6" name="5 Hexágono"/>
          <p:cNvSpPr/>
          <p:nvPr/>
        </p:nvSpPr>
        <p:spPr>
          <a:xfrm>
            <a:off x="7452320" y="5131062"/>
            <a:ext cx="1530019" cy="801248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Distanciamiento vs </a:t>
            </a:r>
          </a:p>
          <a:p>
            <a:pPr algn="ctr"/>
            <a:r>
              <a:rPr lang="es-ES" sz="1100" dirty="0" smtClean="0"/>
              <a:t>Aislamiento</a:t>
            </a:r>
            <a:endParaRPr lang="es-ES" sz="11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39552" y="18864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+mj-lt"/>
              </a:rPr>
              <a:t>COVID-19 en Argentina</a:t>
            </a:r>
            <a:endParaRPr lang="en-US" sz="3600" dirty="0"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0156" y="984381"/>
            <a:ext cx="823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+mj-lt"/>
              </a:rPr>
              <a:t>Casos</a:t>
            </a:r>
            <a:r>
              <a:rPr lang="en-US" sz="2000" b="1" dirty="0" smtClean="0">
                <a:latin typeface="+mj-lt"/>
              </a:rPr>
              <a:t> al 27 de </a:t>
            </a:r>
            <a:r>
              <a:rPr lang="en-US" sz="2000" b="1" dirty="0" err="1" smtClean="0">
                <a:latin typeface="+mj-lt"/>
              </a:rPr>
              <a:t>julio</a:t>
            </a:r>
            <a:r>
              <a:rPr lang="en-US" sz="2000" b="1" dirty="0" smtClean="0">
                <a:latin typeface="+mj-lt"/>
              </a:rPr>
              <a:t>: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162.526 -  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2956 </a:t>
            </a:r>
            <a:r>
              <a:rPr lang="en-US" sz="2000" b="1" dirty="0" err="1" smtClean="0">
                <a:solidFill>
                  <a:srgbClr val="C00000"/>
                </a:solidFill>
                <a:latin typeface="+mj-lt"/>
              </a:rPr>
              <a:t>muertes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 – </a:t>
            </a:r>
            <a:r>
              <a:rPr lang="en-US" sz="2000" b="1" dirty="0" err="1" smtClean="0">
                <a:solidFill>
                  <a:srgbClr val="C00000"/>
                </a:solidFill>
                <a:latin typeface="+mj-lt"/>
              </a:rPr>
              <a:t>Letalidad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 1.8% 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597AF-CFB6-4C1B-A0DC-B061C26C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05" y="1634963"/>
            <a:ext cx="4392452" cy="50405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/>
            <a:r>
              <a:rPr lang="es-AR" sz="2000" dirty="0"/>
              <a:t>Fases de administración del aislamiento</a:t>
            </a:r>
          </a:p>
        </p:txBody>
      </p:sp>
    </p:spTree>
    <p:extLst>
      <p:ext uri="{BB962C8B-B14F-4D97-AF65-F5344CB8AC3E}">
        <p14:creationId xmlns:p14="http://schemas.microsoft.com/office/powerpoint/2010/main" val="7463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ACEF95C5-018D-4EB6-872F-BB5D57219004}"/>
              </a:ext>
            </a:extLst>
          </p:cNvPr>
          <p:cNvGrpSpPr/>
          <p:nvPr/>
        </p:nvGrpSpPr>
        <p:grpSpPr>
          <a:xfrm>
            <a:off x="6935067" y="279345"/>
            <a:ext cx="2006357" cy="5450640"/>
            <a:chOff x="7790368" y="54126"/>
            <a:chExt cx="1815709" cy="520684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0A369E8-7B94-4D71-B4A9-18713D24D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38" t="17785" r="36613" b="10876"/>
            <a:stretch/>
          </p:blipFill>
          <p:spPr>
            <a:xfrm>
              <a:off x="7817794" y="2730924"/>
              <a:ext cx="1788283" cy="25300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40D893B-77F7-4367-AB38-C20DE9463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38" t="17785" r="36613" b="10876"/>
            <a:stretch/>
          </p:blipFill>
          <p:spPr>
            <a:xfrm>
              <a:off x="7790368" y="54126"/>
              <a:ext cx="1740476" cy="246241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3FC7597-95CD-4F7F-9E95-F81892AB89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377808"/>
              </p:ext>
            </p:extLst>
          </p:nvPr>
        </p:nvGraphicFramePr>
        <p:xfrm>
          <a:off x="285769" y="1414407"/>
          <a:ext cx="7171838" cy="462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1 Elipse">
            <a:extLst>
              <a:ext uri="{FF2B5EF4-FFF2-40B4-BE49-F238E27FC236}">
                <a16:creationId xmlns:a16="http://schemas.microsoft.com/office/drawing/2014/main" id="{9183AB9C-11EE-438B-99AF-08981C60385C}"/>
              </a:ext>
            </a:extLst>
          </p:cNvPr>
          <p:cNvSpPr/>
          <p:nvPr/>
        </p:nvSpPr>
        <p:spPr>
          <a:xfrm>
            <a:off x="251520" y="2723181"/>
            <a:ext cx="1104900" cy="10477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1000" kern="120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Casos de COVID-19</a:t>
            </a:r>
            <a:endParaRPr lang="es-AR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2 Flecha curvada hacia abajo">
            <a:extLst>
              <a:ext uri="{FF2B5EF4-FFF2-40B4-BE49-F238E27FC236}">
                <a16:creationId xmlns:a16="http://schemas.microsoft.com/office/drawing/2014/main" id="{85F02CA7-1037-4A35-BD5D-50D0F341D51F}"/>
              </a:ext>
            </a:extLst>
          </p:cNvPr>
          <p:cNvSpPr/>
          <p:nvPr/>
        </p:nvSpPr>
        <p:spPr>
          <a:xfrm rot="20130046">
            <a:off x="791269" y="1692282"/>
            <a:ext cx="2624455" cy="4603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/>
          </a:p>
        </p:txBody>
      </p:sp>
      <p:grpSp>
        <p:nvGrpSpPr>
          <p:cNvPr id="14" name="Grupo 13"/>
          <p:cNvGrpSpPr/>
          <p:nvPr/>
        </p:nvGrpSpPr>
        <p:grpSpPr>
          <a:xfrm>
            <a:off x="144982" y="57346"/>
            <a:ext cx="6587258" cy="1262063"/>
            <a:chOff x="0" y="2228080"/>
            <a:chExt cx="7488832" cy="1444949"/>
          </a:xfrm>
        </p:grpSpPr>
        <p:sp>
          <p:nvSpPr>
            <p:cNvPr id="15" name="Rectángulo redondeado 14"/>
            <p:cNvSpPr/>
            <p:nvPr/>
          </p:nvSpPr>
          <p:spPr>
            <a:xfrm>
              <a:off x="0" y="2228080"/>
              <a:ext cx="7488832" cy="144494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uadroTexto 15"/>
            <p:cNvSpPr txBox="1"/>
            <p:nvPr/>
          </p:nvSpPr>
          <p:spPr>
            <a:xfrm>
              <a:off x="70537" y="2298617"/>
              <a:ext cx="7347758" cy="1303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/>
                <a:t>Vacunación durante la pandemia COVID</a:t>
              </a:r>
              <a:endParaRPr lang="es-E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01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89AE-5B85-40CF-B613-CEA85A08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098"/>
            <a:ext cx="8229600" cy="1143000"/>
          </a:xfrm>
        </p:spPr>
        <p:txBody>
          <a:bodyPr/>
          <a:lstStyle/>
          <a:p>
            <a:r>
              <a:rPr lang="es-ES" sz="3200" dirty="0"/>
              <a:t>Recomendaciones de vacunación en contexto de pandemia</a:t>
            </a:r>
            <a:endParaRPr lang="es-AR" sz="3200" dirty="0"/>
          </a:p>
        </p:txBody>
      </p:sp>
      <p:grpSp>
        <p:nvGrpSpPr>
          <p:cNvPr id="15" name="14 Grupo"/>
          <p:cNvGrpSpPr/>
          <p:nvPr/>
        </p:nvGrpSpPr>
        <p:grpSpPr>
          <a:xfrm>
            <a:off x="428596" y="1500174"/>
            <a:ext cx="4286280" cy="4700791"/>
            <a:chOff x="428596" y="1500174"/>
            <a:chExt cx="4286280" cy="4700791"/>
          </a:xfrm>
        </p:grpSpPr>
        <p:sp>
          <p:nvSpPr>
            <p:cNvPr id="6" name="5 Rectángulo redondeado"/>
            <p:cNvSpPr/>
            <p:nvPr/>
          </p:nvSpPr>
          <p:spPr>
            <a:xfrm>
              <a:off x="428596" y="1500174"/>
              <a:ext cx="4286280" cy="271464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just">
                <a:buNone/>
              </a:pPr>
              <a:r>
                <a:rPr lang="es-ES" dirty="0" smtClean="0">
                  <a:solidFill>
                    <a:schemeClr val="tx1"/>
                  </a:solidFill>
                </a:rPr>
                <a:t>1. Todas las jurisdicciones y/o localidades que se encuentren en </a:t>
              </a:r>
              <a:r>
                <a:rPr lang="es-ES" b="1" dirty="0" smtClean="0">
                  <a:solidFill>
                    <a:schemeClr val="tx1"/>
                  </a:solidFill>
                </a:rPr>
                <a:t>fase  4 - 5 </a:t>
              </a:r>
              <a:r>
                <a:rPr lang="es-ES" dirty="0" smtClean="0">
                  <a:solidFill>
                    <a:schemeClr val="tx1"/>
                  </a:solidFill>
                </a:rPr>
                <a:t> de administración del aislamiento que </a:t>
              </a:r>
              <a:r>
                <a:rPr lang="es-ES" b="1" dirty="0" smtClean="0">
                  <a:solidFill>
                    <a:schemeClr val="tx1"/>
                  </a:solidFill>
                </a:rPr>
                <a:t>no</a:t>
              </a:r>
              <a:r>
                <a:rPr lang="es-ES" dirty="0" smtClean="0">
                  <a:solidFill>
                    <a:schemeClr val="tx1"/>
                  </a:solidFill>
                </a:rPr>
                <a:t> presentan transmisión local</a:t>
              </a:r>
              <a:endParaRPr lang="es-AR" dirty="0" smtClean="0">
                <a:solidFill>
                  <a:schemeClr val="tx1"/>
                </a:solidFill>
              </a:endParaRPr>
            </a:p>
            <a:p>
              <a:pPr marL="0" indent="0" algn="just">
                <a:buNone/>
              </a:pPr>
              <a:r>
                <a:rPr lang="es-ES" dirty="0" smtClean="0">
                  <a:solidFill>
                    <a:schemeClr val="tx1"/>
                  </a:solidFill>
                </a:rPr>
                <a:t>Arbitrar todos los medios para garantizar el acceso oportuno a la vacunación, considerando fundamental </a:t>
              </a:r>
              <a:r>
                <a:rPr lang="es-ES" b="1" dirty="0" smtClean="0">
                  <a:solidFill>
                    <a:schemeClr val="tx1"/>
                  </a:solidFill>
                </a:rPr>
                <a:t>iniciar y completar esquemas. 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500034" y="4286256"/>
              <a:ext cx="4071966" cy="1914709"/>
              <a:chOff x="500034" y="4286256"/>
              <a:chExt cx="3571900" cy="1914709"/>
            </a:xfrm>
          </p:grpSpPr>
          <p:pic>
            <p:nvPicPr>
              <p:cNvPr id="5129" name="Picture 9" descr="Vacunas y Calendario de Vacunación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1472" y="4286256"/>
                <a:ext cx="3429024" cy="675871"/>
              </a:xfrm>
              <a:prstGeom prst="rect">
                <a:avLst/>
              </a:prstGeom>
              <a:noFill/>
            </p:spPr>
          </p:pic>
          <p:sp>
            <p:nvSpPr>
              <p:cNvPr id="8" name="7 CuadroTexto"/>
              <p:cNvSpPr txBox="1"/>
              <p:nvPr/>
            </p:nvSpPr>
            <p:spPr>
              <a:xfrm>
                <a:off x="500034" y="5000636"/>
                <a:ext cx="35719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200" b="1" dirty="0" smtClean="0"/>
                  <a:t>MENDOZA: Mes de recupero de esquemas con vacunación escolar, sin clases, por terminación de DNI. Priorizando escuelas de poblaciones más vulnerables, a partir de la presentación de protocolos de cada distrito para ver si se autoriza o no. </a:t>
                </a:r>
                <a:endParaRPr lang="es-ES" sz="1200" dirty="0"/>
              </a:p>
            </p:txBody>
          </p:sp>
        </p:grpSp>
      </p:grpSp>
      <p:grpSp>
        <p:nvGrpSpPr>
          <p:cNvPr id="11" name="10 Grupo"/>
          <p:cNvGrpSpPr/>
          <p:nvPr/>
        </p:nvGrpSpPr>
        <p:grpSpPr>
          <a:xfrm>
            <a:off x="5000628" y="1714488"/>
            <a:ext cx="3786214" cy="4357718"/>
            <a:chOff x="4572000" y="2428868"/>
            <a:chExt cx="3843326" cy="3357586"/>
          </a:xfrm>
        </p:grpSpPr>
        <p:sp>
          <p:nvSpPr>
            <p:cNvPr id="7" name="6 Rectángulo redondeado"/>
            <p:cNvSpPr/>
            <p:nvPr/>
          </p:nvSpPr>
          <p:spPr>
            <a:xfrm>
              <a:off x="4786314" y="2428868"/>
              <a:ext cx="3571900" cy="200026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just">
                <a:buNone/>
              </a:pPr>
              <a:r>
                <a:rPr lang="es-ES" dirty="0" smtClean="0">
                  <a:solidFill>
                    <a:schemeClr val="tx1"/>
                  </a:solidFill>
                </a:rPr>
                <a:t>2. Las jurisdicciones que se encuentren en</a:t>
              </a:r>
              <a:r>
                <a:rPr lang="es-ES" b="1" dirty="0" smtClean="0">
                  <a:solidFill>
                    <a:schemeClr val="tx1"/>
                  </a:solidFill>
                </a:rPr>
                <a:t> fase 3</a:t>
              </a:r>
              <a:r>
                <a:rPr lang="es-ES" dirty="0" smtClean="0">
                  <a:solidFill>
                    <a:schemeClr val="tx1"/>
                  </a:solidFill>
                </a:rPr>
                <a:t> </a:t>
              </a:r>
              <a:r>
                <a:rPr lang="es-ES" b="1" dirty="0" smtClean="0">
                  <a:solidFill>
                    <a:schemeClr val="tx1"/>
                  </a:solidFill>
                </a:rPr>
                <a:t>y/o presenten transmisión local</a:t>
              </a:r>
            </a:p>
            <a:p>
              <a:pPr marL="0" indent="0" algn="just">
                <a:buNone/>
              </a:pPr>
              <a:r>
                <a:rPr lang="es-ES" dirty="0" smtClean="0">
                  <a:solidFill>
                    <a:schemeClr val="tx1"/>
                  </a:solidFill>
                </a:rPr>
                <a:t>Continuar con la implementación de estrategias que optimicen la vacunación de </a:t>
              </a:r>
              <a:r>
                <a:rPr lang="es-ES" b="1" dirty="0" smtClean="0">
                  <a:solidFill>
                    <a:schemeClr val="tx1"/>
                  </a:solidFill>
                </a:rPr>
                <a:t>grupos priorizados</a:t>
              </a:r>
              <a:endParaRPr lang="es-AR" b="1" dirty="0">
                <a:solidFill>
                  <a:schemeClr val="tx1"/>
                </a:solidFill>
              </a:endParaRPr>
            </a:p>
          </p:txBody>
        </p:sp>
        <p:pic>
          <p:nvPicPr>
            <p:cNvPr id="5122" name="Picture 2" descr="Resultado de imagen para imagenes de abuelitos tiernos animados ...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4500570"/>
              <a:ext cx="1285884" cy="1246406"/>
            </a:xfrm>
            <a:prstGeom prst="rect">
              <a:avLst/>
            </a:prstGeom>
            <a:noFill/>
          </p:spPr>
        </p:pic>
        <p:pic>
          <p:nvPicPr>
            <p:cNvPr id="5124" name="Picture 4" descr="Dibujo para imprimir y pintar de una mamá embarazad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00760" y="4643446"/>
              <a:ext cx="1143008" cy="1143008"/>
            </a:xfrm>
            <a:prstGeom prst="rect">
              <a:avLst/>
            </a:prstGeom>
            <a:noFill/>
          </p:spPr>
        </p:pic>
        <p:pic>
          <p:nvPicPr>
            <p:cNvPr id="5126" name="Picture 6" descr="Bebes Caricatura Imágenes Y Fotos - 123R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15206" y="4429132"/>
              <a:ext cx="1200120" cy="120012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8550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89AE-5B85-40CF-B613-CEA85A08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Recomendaciones</a:t>
            </a:r>
            <a:r>
              <a:rPr lang="es-ES" sz="3600" dirty="0"/>
              <a:t> de vacunación en contexto de pandemia</a:t>
            </a:r>
            <a:endParaRPr lang="es-AR" sz="3600" dirty="0"/>
          </a:p>
        </p:txBody>
      </p:sp>
      <p:grpSp>
        <p:nvGrpSpPr>
          <p:cNvPr id="9" name="8 Grupo"/>
          <p:cNvGrpSpPr/>
          <p:nvPr/>
        </p:nvGrpSpPr>
        <p:grpSpPr>
          <a:xfrm>
            <a:off x="252436" y="1417638"/>
            <a:ext cx="3714776" cy="4572033"/>
            <a:chOff x="285720" y="1500174"/>
            <a:chExt cx="3714776" cy="4572033"/>
          </a:xfrm>
        </p:grpSpPr>
        <p:sp>
          <p:nvSpPr>
            <p:cNvPr id="5" name="4 Elipse"/>
            <p:cNvSpPr/>
            <p:nvPr/>
          </p:nvSpPr>
          <p:spPr>
            <a:xfrm>
              <a:off x="357158" y="1500174"/>
              <a:ext cx="3643338" cy="28575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just">
                <a:buNone/>
              </a:pPr>
              <a:r>
                <a:rPr lang="es-ES" dirty="0" smtClean="0">
                  <a:solidFill>
                    <a:schemeClr val="tx1"/>
                  </a:solidFill>
                </a:rPr>
                <a:t>3. Las jurisdicciones que inicien </a:t>
              </a:r>
              <a:r>
                <a:rPr lang="es-ES" b="1" dirty="0" smtClean="0">
                  <a:solidFill>
                    <a:schemeClr val="tx1"/>
                  </a:solidFill>
                </a:rPr>
                <a:t>actividad escolar </a:t>
              </a:r>
              <a:r>
                <a:rPr lang="es-ES" dirty="0" smtClean="0">
                  <a:solidFill>
                    <a:schemeClr val="tx1"/>
                  </a:solidFill>
                </a:rPr>
                <a:t>deberán realizar actividades de actualización y recupero de vacunación del </a:t>
              </a:r>
              <a:r>
                <a:rPr lang="es-ES" b="1" dirty="0" smtClean="0">
                  <a:solidFill>
                    <a:schemeClr val="tx1"/>
                  </a:solidFill>
                </a:rPr>
                <a:t>ingreso escolar y 11 años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  <p:pic>
          <p:nvPicPr>
            <p:cNvPr id="4097" name="Picture 1" descr="C:\Users\infectologia\Downloads\0000001190cnt-placas_Ingreso-Escolar VACUNAS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4429132"/>
              <a:ext cx="1643074" cy="1643074"/>
            </a:xfrm>
            <a:prstGeom prst="rect">
              <a:avLst/>
            </a:prstGeom>
            <a:noFill/>
          </p:spPr>
        </p:pic>
        <p:pic>
          <p:nvPicPr>
            <p:cNvPr id="4099" name="Picture 3" descr="Contamos con vacunas para el ingreso escolar | Municipalidad de la ..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4429133"/>
              <a:ext cx="1785950" cy="1643074"/>
            </a:xfrm>
            <a:prstGeom prst="rect">
              <a:avLst/>
            </a:prstGeom>
            <a:noFill/>
          </p:spPr>
        </p:pic>
      </p:grpSp>
      <p:grpSp>
        <p:nvGrpSpPr>
          <p:cNvPr id="14" name="13 Grupo"/>
          <p:cNvGrpSpPr/>
          <p:nvPr/>
        </p:nvGrpSpPr>
        <p:grpSpPr>
          <a:xfrm>
            <a:off x="4540276" y="1385024"/>
            <a:ext cx="4572032" cy="4714908"/>
            <a:chOff x="4357686" y="1357298"/>
            <a:chExt cx="4572032" cy="4714908"/>
          </a:xfrm>
        </p:grpSpPr>
        <p:sp>
          <p:nvSpPr>
            <p:cNvPr id="7" name="6 Elipse"/>
            <p:cNvSpPr/>
            <p:nvPr/>
          </p:nvSpPr>
          <p:spPr>
            <a:xfrm>
              <a:off x="4357686" y="1357298"/>
              <a:ext cx="4572032" cy="30003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just">
                <a:buNone/>
              </a:pPr>
              <a:r>
                <a:rPr lang="es-ES" dirty="0" smtClean="0">
                  <a:solidFill>
                    <a:schemeClr val="tx1"/>
                  </a:solidFill>
                </a:rPr>
                <a:t>4. El Ministerio de Salud de la Nación pondrá a disposición una </a:t>
              </a:r>
              <a:r>
                <a:rPr lang="es-ES" b="1" dirty="0" smtClean="0">
                  <a:solidFill>
                    <a:schemeClr val="tx1"/>
                  </a:solidFill>
                </a:rPr>
                <a:t>declaración jurada</a:t>
              </a:r>
              <a:r>
                <a:rPr lang="es-ES" dirty="0" smtClean="0">
                  <a:solidFill>
                    <a:schemeClr val="tx1"/>
                  </a:solidFill>
                </a:rPr>
                <a:t> para poder circular con niños, con el fin de poder acudir oportunamente a los servicios esenciales de vacunación, a ser utilizada por la jurisdicción que corresponda. 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pic>
          <p:nvPicPr>
            <p:cNvPr id="4100" name="Picture 4" descr="C:\Users\infectologia\Downloads\IMG_668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4214818"/>
              <a:ext cx="857256" cy="1856662"/>
            </a:xfrm>
            <a:prstGeom prst="rect">
              <a:avLst/>
            </a:prstGeom>
            <a:noFill/>
          </p:spPr>
        </p:pic>
        <p:pic>
          <p:nvPicPr>
            <p:cNvPr id="4101" name="Picture 5" descr="C:\Users\infectologia\Downloads\IMG_66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43569" y="4214818"/>
              <a:ext cx="857591" cy="1857388"/>
            </a:xfrm>
            <a:prstGeom prst="rect">
              <a:avLst/>
            </a:prstGeom>
            <a:noFill/>
          </p:spPr>
        </p:pic>
        <p:pic>
          <p:nvPicPr>
            <p:cNvPr id="4102" name="Picture 6" descr="C:\Users\infectologia\Downloads\IMG_6687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6715140" y="4214818"/>
              <a:ext cx="857256" cy="1856662"/>
            </a:xfrm>
            <a:prstGeom prst="rect">
              <a:avLst/>
            </a:prstGeom>
            <a:noFill/>
          </p:spPr>
        </p:pic>
        <p:pic>
          <p:nvPicPr>
            <p:cNvPr id="4103" name="Picture 7" descr="C:\Users\infectologia\Downloads\IMG_6688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86710" y="4214818"/>
              <a:ext cx="857591" cy="185738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407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89AE-5B85-40CF-B613-CEA85A08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/>
              <a:t>Recomendaciones de vacunación en contexto de pandemia</a:t>
            </a:r>
            <a:endParaRPr lang="es-AR" sz="3600" dirty="0"/>
          </a:p>
        </p:txBody>
      </p:sp>
      <p:sp>
        <p:nvSpPr>
          <p:cNvPr id="10" name="9 Hexágono"/>
          <p:cNvSpPr/>
          <p:nvPr/>
        </p:nvSpPr>
        <p:spPr>
          <a:xfrm>
            <a:off x="3357554" y="2714620"/>
            <a:ext cx="3286148" cy="3000396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ES" dirty="0" smtClean="0">
                <a:solidFill>
                  <a:schemeClr val="tx1"/>
                </a:solidFill>
              </a:rPr>
              <a:t>6. Promover la </a:t>
            </a:r>
            <a:r>
              <a:rPr lang="es-ES" b="1" dirty="0" smtClean="0">
                <a:solidFill>
                  <a:schemeClr val="tx1"/>
                </a:solidFill>
              </a:rPr>
              <a:t>demanda</a:t>
            </a:r>
            <a:r>
              <a:rPr lang="es-ES" dirty="0" smtClean="0">
                <a:solidFill>
                  <a:schemeClr val="tx1"/>
                </a:solidFill>
              </a:rPr>
              <a:t> de la población a la vacunación a través de la difusión por </a:t>
            </a:r>
            <a:r>
              <a:rPr lang="es-ES" b="1" dirty="0" smtClean="0">
                <a:solidFill>
                  <a:schemeClr val="tx1"/>
                </a:solidFill>
              </a:rPr>
              <a:t>medios masivos de comunicación.</a:t>
            </a:r>
            <a:endParaRPr lang="es-AR" b="1" dirty="0">
              <a:solidFill>
                <a:schemeClr val="tx1"/>
              </a:solidFill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142844" y="1714488"/>
            <a:ext cx="3429024" cy="4405410"/>
            <a:chOff x="142844" y="1714488"/>
            <a:chExt cx="3429024" cy="4405410"/>
          </a:xfrm>
        </p:grpSpPr>
        <p:sp>
          <p:nvSpPr>
            <p:cNvPr id="9" name="8 Hexágono"/>
            <p:cNvSpPr/>
            <p:nvPr/>
          </p:nvSpPr>
          <p:spPr>
            <a:xfrm>
              <a:off x="142844" y="1714488"/>
              <a:ext cx="3429024" cy="2786082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just">
                <a:buNone/>
              </a:pPr>
              <a:r>
                <a:rPr lang="es-ES" dirty="0" smtClean="0">
                  <a:solidFill>
                    <a:schemeClr val="tx1"/>
                  </a:solidFill>
                </a:rPr>
                <a:t>5. Garantizar que los servicios de vacunación puedan dar </a:t>
              </a:r>
              <a:r>
                <a:rPr lang="es-ES" b="1" dirty="0" smtClean="0">
                  <a:solidFill>
                    <a:schemeClr val="tx1"/>
                  </a:solidFill>
                </a:rPr>
                <a:t>respuesta</a:t>
              </a:r>
              <a:r>
                <a:rPr lang="es-ES" dirty="0" smtClean="0">
                  <a:solidFill>
                    <a:schemeClr val="tx1"/>
                  </a:solidFill>
                </a:rPr>
                <a:t> a la demanda de la población siguiendo las </a:t>
              </a:r>
              <a:r>
                <a:rPr lang="es-ES" b="1" dirty="0" smtClean="0">
                  <a:solidFill>
                    <a:schemeClr val="tx1"/>
                  </a:solidFill>
                </a:rPr>
                <a:t>recomendaciones de vacunación en contexto de pandemia</a:t>
              </a:r>
              <a:r>
                <a:rPr lang="es-ES" dirty="0" smtClean="0">
                  <a:solidFill>
                    <a:schemeClr val="tx1"/>
                  </a:solidFill>
                </a:rPr>
                <a:t>. 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upo 8">
              <a:extLst>
                <a:ext uri="{FF2B5EF4-FFF2-40B4-BE49-F238E27FC236}">
                  <a16:creationId xmlns:a16="http://schemas.microsoft.com/office/drawing/2014/main" id="{ACEF95C5-018D-4EB6-872F-BB5D57219004}"/>
                </a:ext>
              </a:extLst>
            </p:cNvPr>
            <p:cNvGrpSpPr/>
            <p:nvPr/>
          </p:nvGrpSpPr>
          <p:grpSpPr>
            <a:xfrm>
              <a:off x="1000100" y="4643446"/>
              <a:ext cx="1577320" cy="1476452"/>
              <a:chOff x="5703587" y="1541396"/>
              <a:chExt cx="5678476" cy="3667547"/>
            </a:xfrm>
          </p:grpSpPr>
          <p:pic>
            <p:nvPicPr>
              <p:cNvPr id="12" name="Imagen 3">
                <a:extLst>
                  <a:ext uri="{FF2B5EF4-FFF2-40B4-BE49-F238E27FC236}">
                    <a16:creationId xmlns:a16="http://schemas.microsoft.com/office/drawing/2014/main" id="{80A369E8-7B94-4D71-B4A9-18713D24D2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/>
              <a:srcRect l="35038" t="17785" r="36613" b="10876"/>
              <a:stretch/>
            </p:blipFill>
            <p:spPr>
              <a:xfrm>
                <a:off x="5703587" y="1541396"/>
                <a:ext cx="2592287" cy="3667547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13" name="Imagen 4">
                <a:extLst>
                  <a:ext uri="{FF2B5EF4-FFF2-40B4-BE49-F238E27FC236}">
                    <a16:creationId xmlns:a16="http://schemas.microsoft.com/office/drawing/2014/main" id="{440D893B-77F7-4367-AB38-C20DE9463C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rcRect l="35038" t="17785" r="36613" b="10876"/>
              <a:stretch/>
            </p:blipFill>
            <p:spPr>
              <a:xfrm>
                <a:off x="8789776" y="1541396"/>
                <a:ext cx="2592287" cy="3667547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grpSp>
        <p:nvGrpSpPr>
          <p:cNvPr id="26" name="25 Grupo"/>
          <p:cNvGrpSpPr/>
          <p:nvPr/>
        </p:nvGrpSpPr>
        <p:grpSpPr>
          <a:xfrm>
            <a:off x="6286512" y="3857628"/>
            <a:ext cx="2571768" cy="1928826"/>
            <a:chOff x="3929058" y="2999045"/>
            <a:chExt cx="1934514" cy="1430087"/>
          </a:xfrm>
        </p:grpSpPr>
        <p:pic>
          <p:nvPicPr>
            <p:cNvPr id="16" name="Picture 2" descr="C:\Users\infectologia\Downloads\IMG_669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62605" y="2999045"/>
              <a:ext cx="551088" cy="876136"/>
            </a:xfrm>
            <a:prstGeom prst="rect">
              <a:avLst/>
            </a:prstGeom>
            <a:noFill/>
          </p:spPr>
        </p:pic>
        <p:pic>
          <p:nvPicPr>
            <p:cNvPr id="17" name="Picture 4" descr="C:\Users\infectologia\Downloads\IMG_669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9058" y="3130465"/>
              <a:ext cx="556525" cy="689957"/>
            </a:xfrm>
            <a:prstGeom prst="rect">
              <a:avLst/>
            </a:prstGeom>
            <a:noFill/>
          </p:spPr>
        </p:pic>
        <p:pic>
          <p:nvPicPr>
            <p:cNvPr id="20" name="Picture 8" descr="C:\Users\infectologia\Downloads\IMG_669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20371" y="3349499"/>
              <a:ext cx="543201" cy="975036"/>
            </a:xfrm>
            <a:prstGeom prst="rect">
              <a:avLst/>
            </a:prstGeom>
            <a:noFill/>
          </p:spPr>
        </p:pic>
        <p:pic>
          <p:nvPicPr>
            <p:cNvPr id="21" name="Picture 9" descr="C:\Users\infectologia\Downloads\IMG_669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85583" y="3218079"/>
              <a:ext cx="636692" cy="919928"/>
            </a:xfrm>
            <a:prstGeom prst="rect">
              <a:avLst/>
            </a:prstGeom>
            <a:noFill/>
          </p:spPr>
        </p:pic>
        <p:pic>
          <p:nvPicPr>
            <p:cNvPr id="22" name="Picture 10" descr="C:\Users\infectologia\Downloads\IMG_669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48313" y="3612340"/>
              <a:ext cx="636029" cy="816792"/>
            </a:xfrm>
            <a:prstGeom prst="rect">
              <a:avLst/>
            </a:prstGeom>
            <a:noFill/>
          </p:spPr>
        </p:pic>
      </p:grpSp>
      <p:grpSp>
        <p:nvGrpSpPr>
          <p:cNvPr id="28" name="27 Grupo"/>
          <p:cNvGrpSpPr/>
          <p:nvPr/>
        </p:nvGrpSpPr>
        <p:grpSpPr>
          <a:xfrm>
            <a:off x="4857752" y="1428736"/>
            <a:ext cx="4000528" cy="2428892"/>
            <a:chOff x="4857752" y="1428736"/>
            <a:chExt cx="4000528" cy="2428892"/>
          </a:xfrm>
        </p:grpSpPr>
        <p:grpSp>
          <p:nvGrpSpPr>
            <p:cNvPr id="27" name="26 Grupo"/>
            <p:cNvGrpSpPr/>
            <p:nvPr/>
          </p:nvGrpSpPr>
          <p:grpSpPr>
            <a:xfrm>
              <a:off x="6215074" y="1428736"/>
              <a:ext cx="2643206" cy="2428892"/>
              <a:chOff x="5996151" y="1071546"/>
              <a:chExt cx="2862129" cy="2277953"/>
            </a:xfrm>
          </p:grpSpPr>
          <p:pic>
            <p:nvPicPr>
              <p:cNvPr id="15" name="Picture 1" descr="C:\Users\infectologia\Downloads\IMG_6699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996151" y="1422000"/>
                <a:ext cx="1073298" cy="545188"/>
              </a:xfrm>
              <a:prstGeom prst="rect">
                <a:avLst/>
              </a:prstGeom>
              <a:noFill/>
            </p:spPr>
          </p:pic>
          <p:pic>
            <p:nvPicPr>
              <p:cNvPr id="18" name="Picture 5" descr="C:\Users\infectologia\Downloads\IMG_6695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307676" y="1418556"/>
                <a:ext cx="715816" cy="1580489"/>
              </a:xfrm>
              <a:prstGeom prst="rect">
                <a:avLst/>
              </a:prstGeom>
              <a:noFill/>
            </p:spPr>
          </p:pic>
          <p:pic>
            <p:nvPicPr>
              <p:cNvPr id="19" name="Picture 6" descr="C:\Users\infectologia\Downloads\IMG_6694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102996" y="1071546"/>
                <a:ext cx="755284" cy="1666893"/>
              </a:xfrm>
              <a:prstGeom prst="rect">
                <a:avLst/>
              </a:prstGeom>
              <a:noFill/>
            </p:spPr>
          </p:pic>
          <p:pic>
            <p:nvPicPr>
              <p:cNvPr id="23" name="Picture 7" descr="C:\Users\infectologia\Downloads\IMG_6693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632180" y="2166716"/>
                <a:ext cx="608202" cy="1182783"/>
              </a:xfrm>
              <a:prstGeom prst="rect">
                <a:avLst/>
              </a:prstGeom>
              <a:noFill/>
            </p:spPr>
          </p:pic>
          <p:pic>
            <p:nvPicPr>
              <p:cNvPr id="24" name="Picture 3" descr="C:\Users\infectologia\Downloads\IMG_6698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996151" y="2079102"/>
                <a:ext cx="596277" cy="696891"/>
              </a:xfrm>
              <a:prstGeom prst="rect">
                <a:avLst/>
              </a:prstGeom>
              <a:noFill/>
            </p:spPr>
          </p:pic>
        </p:grpSp>
        <p:pic>
          <p:nvPicPr>
            <p:cNvPr id="3074" name="Picture 2" descr="A partir de la semana que viene arranca la segunda etapa de ...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57752" y="1571612"/>
              <a:ext cx="1500198" cy="100013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962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89AE-5B85-40CF-B613-CEA85A08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/>
              <a:t>Recomendaciones de vacunación en contexto de pandemia</a:t>
            </a:r>
            <a:endParaRPr lang="es-AR" sz="3600" dirty="0"/>
          </a:p>
        </p:txBody>
      </p:sp>
      <p:sp>
        <p:nvSpPr>
          <p:cNvPr id="10" name="9 Rectángulo"/>
          <p:cNvSpPr/>
          <p:nvPr/>
        </p:nvSpPr>
        <p:spPr>
          <a:xfrm>
            <a:off x="142844" y="1500174"/>
            <a:ext cx="3571900" cy="27146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ES" dirty="0" smtClean="0">
                <a:solidFill>
                  <a:schemeClr val="tx1"/>
                </a:solidFill>
              </a:rPr>
              <a:t>7. Promover la </a:t>
            </a:r>
            <a:r>
              <a:rPr lang="es-ES" b="1" dirty="0" smtClean="0">
                <a:solidFill>
                  <a:schemeClr val="tx1"/>
                </a:solidFill>
              </a:rPr>
              <a:t>difusión</a:t>
            </a:r>
            <a:r>
              <a:rPr lang="es-ES" dirty="0" smtClean="0">
                <a:solidFill>
                  <a:schemeClr val="tx1"/>
                </a:solidFill>
              </a:rPr>
              <a:t> de estrategias para sostenimiento de la vacunación en contexto de pandemia por parte de las </a:t>
            </a:r>
            <a:r>
              <a:rPr lang="es-ES" b="1" dirty="0" smtClean="0">
                <a:solidFill>
                  <a:schemeClr val="tx1"/>
                </a:solidFill>
              </a:rPr>
              <a:t>Sociedades Científicas </a:t>
            </a:r>
            <a:r>
              <a:rPr lang="es-ES" dirty="0" smtClean="0">
                <a:solidFill>
                  <a:schemeClr val="tx1"/>
                </a:solidFill>
              </a:rPr>
              <a:t>hacia el personal de salud, con el objetivo de fortalecer las recomendaciones de concurrencia a </a:t>
            </a:r>
            <a:r>
              <a:rPr lang="es-ES" dirty="0" err="1" smtClean="0">
                <a:solidFill>
                  <a:schemeClr val="tx1"/>
                </a:solidFill>
              </a:rPr>
              <a:t>vacunatorios</a:t>
            </a:r>
            <a:r>
              <a:rPr lang="es-ES" dirty="0" smtClean="0">
                <a:solidFill>
                  <a:schemeClr val="tx1"/>
                </a:solidFill>
              </a:rPr>
              <a:t> o centros de salud de niños y embarazadas.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4" name="Picture 22" descr="logo-socied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519" y="5437761"/>
            <a:ext cx="667885" cy="864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SADIP | Sociedad Argentina de Infectología Pediát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2449" y="5242627"/>
            <a:ext cx="1671143" cy="10746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26" name="Picture 26" descr="Recomendación de la Sociedad Argentina de Pediatría ante la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7287" y="4097080"/>
            <a:ext cx="1644393" cy="10464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572140"/>
            <a:ext cx="1555532" cy="67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28" name="Picture 6" descr="PAMI: ya está disponible calendario de vacunación antigripal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4" y="4408043"/>
            <a:ext cx="1661679" cy="97087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060" name="AutoShape 12" descr="Fondo de las Naciones Unidas para la Infancia - Naciones Unidas 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2" name="AutoShape 14" descr="Fondo de las Naciones Unidas para la Infancia - Naciones Unidas 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70" name="AutoShape 22" descr="Desarrollo Social de Nación: proyectos innovadores para l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72" name="AutoShape 24" descr="Desarrollo Social de Nación: proyectos innovadores para l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47" name="46 Grupo"/>
          <p:cNvGrpSpPr/>
          <p:nvPr/>
        </p:nvGrpSpPr>
        <p:grpSpPr>
          <a:xfrm>
            <a:off x="4143372" y="928670"/>
            <a:ext cx="5000629" cy="5096999"/>
            <a:chOff x="4143372" y="928670"/>
            <a:chExt cx="5000629" cy="5096999"/>
          </a:xfrm>
        </p:grpSpPr>
        <p:pic>
          <p:nvPicPr>
            <p:cNvPr id="2066" name="Picture 18" descr="El Director de la OPS pide protección a los trabajadores de la ...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58083" y="2214554"/>
              <a:ext cx="1785918" cy="102125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29" name="28 Rectángulo"/>
            <p:cNvSpPr/>
            <p:nvPr/>
          </p:nvSpPr>
          <p:spPr>
            <a:xfrm>
              <a:off x="4143372" y="1500174"/>
              <a:ext cx="3214710" cy="200026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just">
                <a:buNone/>
              </a:pPr>
              <a:r>
                <a:rPr lang="es-ES" dirty="0" smtClean="0">
                  <a:solidFill>
                    <a:schemeClr val="tx1"/>
                  </a:solidFill>
                </a:rPr>
                <a:t>8. Articulación con </a:t>
              </a:r>
              <a:r>
                <a:rPr lang="es-ES" b="1" dirty="0" smtClean="0">
                  <a:solidFill>
                    <a:schemeClr val="tx1"/>
                  </a:solidFill>
                </a:rPr>
                <a:t>socios estratégicos </a:t>
              </a:r>
              <a:r>
                <a:rPr lang="es-ES" dirty="0" smtClean="0">
                  <a:solidFill>
                    <a:schemeClr val="tx1"/>
                  </a:solidFill>
                </a:rPr>
                <a:t>para generar estrategias conjuntas y factibles de acuerdo a la fase de administración del aislamiento.</a:t>
              </a:r>
              <a:endParaRPr lang="es-AR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41 Grupo"/>
            <p:cNvGrpSpPr/>
            <p:nvPr/>
          </p:nvGrpSpPr>
          <p:grpSpPr>
            <a:xfrm>
              <a:off x="4714876" y="3571876"/>
              <a:ext cx="2419154" cy="1285884"/>
              <a:chOff x="4214810" y="3714752"/>
              <a:chExt cx="2419154" cy="1285884"/>
            </a:xfrm>
          </p:grpSpPr>
          <p:pic>
            <p:nvPicPr>
              <p:cNvPr id="30" name="Picture 2" descr="2018 logo-sitio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214810" y="4143380"/>
                <a:ext cx="1621455" cy="357190"/>
              </a:xfrm>
              <a:prstGeom prst="rect">
                <a:avLst/>
              </a:prstGeom>
              <a:noFill/>
            </p:spPr>
          </p:pic>
          <p:pic>
            <p:nvPicPr>
              <p:cNvPr id="31" name="Picture 10" descr="2016 logo minisitio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214810" y="4500570"/>
                <a:ext cx="2042520" cy="500066"/>
              </a:xfrm>
              <a:prstGeom prst="rect">
                <a:avLst/>
              </a:prstGeom>
              <a:noFill/>
            </p:spPr>
          </p:pic>
          <p:pic>
            <p:nvPicPr>
              <p:cNvPr id="32" name="Picture 14" descr="logo header 2020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357686" y="3714752"/>
                <a:ext cx="2276278" cy="332166"/>
              </a:xfrm>
              <a:prstGeom prst="rect">
                <a:avLst/>
              </a:prstGeom>
              <a:noFill/>
            </p:spPr>
          </p:pic>
        </p:grpSp>
        <p:pic>
          <p:nvPicPr>
            <p:cNvPr id="2064" name="Picture 16" descr="Fondo de las Naciones Unidas para la Infancia - Naciones Unidas y ...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429520" y="928670"/>
              <a:ext cx="1500166" cy="127097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068" name="Picture 20" descr="El Ministerio de Educación de Argentina invierte en innovación ...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58016" y="3429000"/>
              <a:ext cx="1857388" cy="118439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074" name="Picture 26" descr="Desarrollo Social de Nación: proyectos innovadores para la ...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072330" y="4714884"/>
              <a:ext cx="1857388" cy="131078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076" name="Picture 28" descr="Portal del Ministerio de Salud de la Nacion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000628" y="4929198"/>
              <a:ext cx="1776398" cy="107157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5310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763998"/>
              </p:ext>
            </p:extLst>
          </p:nvPr>
        </p:nvGraphicFramePr>
        <p:xfrm>
          <a:off x="-746720" y="548680"/>
          <a:ext cx="8784976" cy="4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6156176" y="1471956"/>
            <a:ext cx="1728192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Maternidad e Infancia</a:t>
            </a:r>
            <a:endParaRPr lang="en-US" dirty="0"/>
          </a:p>
        </p:txBody>
      </p:sp>
      <p:sp>
        <p:nvSpPr>
          <p:cNvPr id="6" name="Rectángulo redondeado 5"/>
          <p:cNvSpPr/>
          <p:nvPr/>
        </p:nvSpPr>
        <p:spPr>
          <a:xfrm>
            <a:off x="6852592" y="2382794"/>
            <a:ext cx="1728192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Adolescencia</a:t>
            </a:r>
            <a:endParaRPr lang="en-US" dirty="0"/>
          </a:p>
        </p:txBody>
      </p:sp>
      <p:sp>
        <p:nvSpPr>
          <p:cNvPr id="7" name="Rectángulo redondeado 6"/>
          <p:cNvSpPr/>
          <p:nvPr/>
        </p:nvSpPr>
        <p:spPr>
          <a:xfrm>
            <a:off x="6852592" y="3558293"/>
            <a:ext cx="1728192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Salud Escolar</a:t>
            </a:r>
            <a:endParaRPr lang="en-US" dirty="0"/>
          </a:p>
        </p:txBody>
      </p:sp>
      <p:sp>
        <p:nvSpPr>
          <p:cNvPr id="8" name="Rectángulo redondeado 7"/>
          <p:cNvSpPr/>
          <p:nvPr/>
        </p:nvSpPr>
        <p:spPr>
          <a:xfrm>
            <a:off x="6310064" y="4757163"/>
            <a:ext cx="1728192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Atención Primaria de la Salud</a:t>
            </a:r>
            <a:endParaRPr lang="en-US" sz="16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4581872" y="561118"/>
            <a:ext cx="1728192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Inmunizaciones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26E816-5AC1-409C-88FD-62802B7C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01130"/>
            <a:ext cx="8229600" cy="1143000"/>
          </a:xfrm>
        </p:spPr>
        <p:txBody>
          <a:bodyPr/>
          <a:lstStyle/>
          <a:p>
            <a:pPr algn="l"/>
            <a:r>
              <a:rPr lang="es-AR" dirty="0" smtClean="0"/>
              <a:t>Estrategias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190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r>
              <a:rPr lang="es-ES" dirty="0" smtClean="0"/>
              <a:t>Mesas intersectoriales</a:t>
            </a:r>
          </a:p>
          <a:p>
            <a:r>
              <a:rPr lang="es-ES" dirty="0" smtClean="0"/>
              <a:t>Reuniones por regiones</a:t>
            </a:r>
          </a:p>
          <a:p>
            <a:r>
              <a:rPr lang="es-ES" dirty="0" smtClean="0"/>
              <a:t>Seguimiento por jurisdicción</a:t>
            </a:r>
          </a:p>
          <a:p>
            <a:r>
              <a:rPr lang="es-ES" dirty="0" smtClean="0"/>
              <a:t>Promover control de salud y la vacunación en las escuelas </a:t>
            </a:r>
          </a:p>
          <a:p>
            <a:r>
              <a:rPr lang="es-ES" dirty="0" smtClean="0"/>
              <a:t>Cuadernillo de educación </a:t>
            </a:r>
          </a:p>
          <a:p>
            <a:r>
              <a:rPr lang="es-ES" dirty="0" smtClean="0"/>
              <a:t>Jornada nacional de educación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60648"/>
            <a:ext cx="4219275" cy="22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0788" y="53752"/>
            <a:ext cx="8229600" cy="1143000"/>
          </a:xfrm>
        </p:spPr>
        <p:txBody>
          <a:bodyPr/>
          <a:lstStyle/>
          <a:p>
            <a:pPr algn="l"/>
            <a:r>
              <a:rPr lang="es-ES" sz="4000" dirty="0" smtClean="0"/>
              <a:t>Resumen</a:t>
            </a:r>
            <a:endParaRPr lang="en-US" sz="4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055143"/>
              </p:ext>
            </p:extLst>
          </p:nvPr>
        </p:nvGraphicFramePr>
        <p:xfrm>
          <a:off x="440788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uadroTexto 1"/>
          <p:cNvSpPr txBox="1">
            <a:spLocks noChangeArrowheads="1"/>
          </p:cNvSpPr>
          <p:nvPr/>
        </p:nvSpPr>
        <p:spPr bwMode="auto">
          <a:xfrm>
            <a:off x="6021388" y="863123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2304256"/>
          </a:xfrm>
        </p:spPr>
        <p:txBody>
          <a:bodyPr/>
          <a:lstStyle/>
          <a:p>
            <a:r>
              <a:rPr lang="es-ES" dirty="0" smtClean="0"/>
              <a:t>Nathalia </a:t>
            </a:r>
            <a:r>
              <a:rPr lang="es-ES" dirty="0" err="1" smtClean="0"/>
              <a:t>Katz</a:t>
            </a:r>
            <a:endParaRPr lang="es-ES" dirty="0" smtClean="0"/>
          </a:p>
          <a:p>
            <a:r>
              <a:rPr lang="es-ES" dirty="0" smtClean="0"/>
              <a:t>Dirección de Control de Enfermedades </a:t>
            </a:r>
            <a:r>
              <a:rPr lang="es-ES" dirty="0" err="1" smtClean="0"/>
              <a:t>Inmunoprevenibles</a:t>
            </a:r>
            <a:r>
              <a:rPr lang="es-ES" dirty="0" smtClean="0"/>
              <a:t> (</a:t>
            </a:r>
            <a:r>
              <a:rPr lang="es-ES" dirty="0" err="1" smtClean="0"/>
              <a:t>DiCEI</a:t>
            </a:r>
            <a:r>
              <a:rPr lang="es-ES" dirty="0" smtClean="0"/>
              <a:t>)</a:t>
            </a:r>
          </a:p>
          <a:p>
            <a:r>
              <a:rPr lang="es-ES" dirty="0" smtClean="0"/>
              <a:t>Ministerio de Salud de Argentina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72" y="2852936"/>
            <a:ext cx="4645635" cy="3284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09087"/>
            <a:ext cx="8229600" cy="1143000"/>
          </a:xfrm>
        </p:spPr>
        <p:txBody>
          <a:bodyPr/>
          <a:lstStyle/>
          <a:p>
            <a:pPr algn="l"/>
            <a:r>
              <a:rPr lang="es-ES" sz="4000" dirty="0" smtClean="0"/>
              <a:t>Componentes de la presentación</a:t>
            </a:r>
            <a:endParaRPr lang="en-US" sz="4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651840"/>
              </p:ext>
            </p:extLst>
          </p:nvPr>
        </p:nvGraphicFramePr>
        <p:xfrm>
          <a:off x="611560" y="1320280"/>
          <a:ext cx="7488832" cy="42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28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4143" y="116632"/>
            <a:ext cx="8229600" cy="1143000"/>
          </a:xfrm>
        </p:spPr>
        <p:txBody>
          <a:bodyPr/>
          <a:lstStyle/>
          <a:p>
            <a:pPr algn="l"/>
            <a:r>
              <a:rPr lang="es-ES" sz="3600" dirty="0" smtClean="0"/>
              <a:t>Argentina</a:t>
            </a:r>
            <a:endParaRPr lang="en-US" sz="3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59632"/>
            <a:ext cx="2958731" cy="4525963"/>
          </a:xfrm>
        </p:spPr>
      </p:pic>
      <p:sp>
        <p:nvSpPr>
          <p:cNvPr id="5" name="CuadroTexto 4"/>
          <p:cNvSpPr txBox="1"/>
          <p:nvPr/>
        </p:nvSpPr>
        <p:spPr>
          <a:xfrm>
            <a:off x="4104091" y="1404458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j-lt"/>
              </a:rPr>
              <a:t>País democrático federal descentralizado.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j-lt"/>
              </a:rPr>
              <a:t>24 jurisdicciones autónomas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j-lt"/>
              </a:rPr>
              <a:t>Estimación población (2020): 45.195.777 </a:t>
            </a:r>
            <a:r>
              <a:rPr lang="es-ES" sz="2400" dirty="0" err="1" smtClean="0">
                <a:latin typeface="+mj-lt"/>
              </a:rPr>
              <a:t>hab</a:t>
            </a:r>
            <a:endParaRPr lang="es-ES" sz="24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j-lt"/>
              </a:rPr>
              <a:t>Cohorte de 11 años (2019): 720.256 </a:t>
            </a:r>
            <a:endParaRPr lang="en-US" sz="2400" dirty="0"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95203"/>
            <a:ext cx="12858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Box 6">
            <a:extLst>
              <a:ext uri="{FF2B5EF4-FFF2-40B4-BE49-F238E27FC236}">
                <a16:creationId xmlns:a16="http://schemas.microsoft.com/office/drawing/2014/main" id="{6DF3DFA2-CC55-4724-8DC4-5008EC1AE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85" y="463586"/>
            <a:ext cx="7603170" cy="53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370" tIns="38686" rIns="77370" bIns="386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7">
              <a:lnSpc>
                <a:spcPct val="90000"/>
              </a:lnSpc>
              <a:defRPr/>
            </a:pPr>
            <a:r>
              <a:rPr lang="es-AR" altLang="es-AR" sz="3300" b="1" dirty="0">
                <a:latin typeface="+mj-lt"/>
                <a:ea typeface="+mj-ea"/>
                <a:cs typeface="+mj-cs"/>
              </a:rPr>
              <a:t>Carga de enfermedad CCU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CE8F2C-883A-4C53-B2E1-7115E6231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7" y="1177439"/>
            <a:ext cx="8471018" cy="57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370" tIns="38686" rIns="77370" bIns="38686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AR" altLang="es-AR" sz="1600" dirty="0">
                <a:latin typeface="Calibri" panose="020F0502020204030204" pitchFamily="34" charset="0"/>
              </a:rPr>
              <a:t>Tasas de mortalidad por CCU  estandarizadas  por edad, según jurisdicciones de Argentina.  </a:t>
            </a:r>
            <a:endParaRPr lang="es-AR" altLang="es-AR" sz="16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es-AR" altLang="es-AR" sz="1600" dirty="0" smtClean="0">
                <a:latin typeface="Calibri" panose="020F0502020204030204" pitchFamily="34" charset="0"/>
              </a:rPr>
              <a:t>Trienio </a:t>
            </a:r>
            <a:r>
              <a:rPr lang="es-AR" altLang="es-AR" sz="1600" dirty="0">
                <a:latin typeface="Calibri" panose="020F0502020204030204" pitchFamily="34" charset="0"/>
              </a:rPr>
              <a:t>2015-2017</a:t>
            </a:r>
          </a:p>
        </p:txBody>
      </p:sp>
      <p:graphicFrame>
        <p:nvGraphicFramePr>
          <p:cNvPr id="8" name="6 Gráfico">
            <a:extLst>
              <a:ext uri="{FF2B5EF4-FFF2-40B4-BE49-F238E27FC236}">
                <a16:creationId xmlns:a16="http://schemas.microsoft.com/office/drawing/2014/main" id="{8932D6B9-895F-4E60-B1EE-516C76AAF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136238"/>
              </p:ext>
            </p:extLst>
          </p:nvPr>
        </p:nvGraphicFramePr>
        <p:xfrm>
          <a:off x="899592" y="1926685"/>
          <a:ext cx="5318984" cy="380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6 CuadroTexto">
            <a:extLst>
              <a:ext uri="{FF2B5EF4-FFF2-40B4-BE49-F238E27FC236}">
                <a16:creationId xmlns:a16="http://schemas.microsoft.com/office/drawing/2014/main" id="{BE035208-E66C-490A-B4BE-F54EB225AF2F}"/>
              </a:ext>
            </a:extLst>
          </p:cNvPr>
          <p:cNvSpPr txBox="1"/>
          <p:nvPr/>
        </p:nvSpPr>
        <p:spPr>
          <a:xfrm>
            <a:off x="5724128" y="5700952"/>
            <a:ext cx="3252167" cy="385904"/>
          </a:xfrm>
          <a:prstGeom prst="rect">
            <a:avLst/>
          </a:prstGeom>
          <a:noFill/>
        </p:spPr>
        <p:txBody>
          <a:bodyPr wrap="square" lIns="77370" tIns="38686" rIns="77370" bIns="38686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000" dirty="0">
                <a:latin typeface="Calibri" panose="020F0502020204030204" pitchFamily="34" charset="0"/>
                <a:cs typeface="Calibri" panose="020F0502020204030204" pitchFamily="34" charset="0"/>
              </a:rPr>
              <a:t>Fuente: Elaboración INC en base a datos de la DEIS, Ministerio de Salud de la Nación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45C378-6903-4504-8EE6-27008091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0502" fontAlgn="auto">
              <a:spcBef>
                <a:spcPts val="0"/>
              </a:spcBef>
              <a:spcAft>
                <a:spcPts val="0"/>
              </a:spcAft>
            </a:pPr>
            <a:fld id="{F4E57E87-BF0C-469C-9B18-A7013C7073F8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0502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62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404972" y="423126"/>
            <a:ext cx="8281828" cy="52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150" tIns="39075" rIns="78150" bIns="39075">
            <a:spAutoFit/>
          </a:bodyPr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7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s-AR" sz="3200" b="1" dirty="0">
                <a:latin typeface="+mj-lt"/>
                <a:ea typeface="+mj-ea"/>
                <a:cs typeface="+mj-cs"/>
              </a:rPr>
              <a:t>Argentina: estrategia de vacunación contra VPH</a:t>
            </a:r>
          </a:p>
        </p:txBody>
      </p:sp>
      <p:graphicFrame>
        <p:nvGraphicFramePr>
          <p:cNvPr id="5" name="7 Diagrama"/>
          <p:cNvGraphicFramePr/>
          <p:nvPr/>
        </p:nvGraphicFramePr>
        <p:xfrm>
          <a:off x="508084" y="1212317"/>
          <a:ext cx="7805097" cy="467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3648912" y="5091240"/>
            <a:ext cx="3644840" cy="52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150" tIns="39075" rIns="78150" bIns="39075"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454" b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Varones y mujeres de 11 a 26 años con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454" b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VIH y trasplantados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563FB-2F82-4508-91C0-0FAF2A0B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0502" fontAlgn="auto">
              <a:spcBef>
                <a:spcPts val="0"/>
              </a:spcBef>
              <a:spcAft>
                <a:spcPts val="0"/>
              </a:spcAft>
            </a:pPr>
            <a:fld id="{F4E57E87-BF0C-469C-9B18-A7013C7073F8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0502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3960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46614" y="116632"/>
            <a:ext cx="8250777" cy="53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136" tIns="39068" rIns="78136" bIns="39068">
            <a:spAutoFit/>
          </a:bodyPr>
          <a:lstStyle>
            <a:lvl1pPr defTabSz="1042988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7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s-AR" sz="3300" b="1" dirty="0">
                <a:latin typeface="+mj-lt"/>
                <a:ea typeface="+mj-ea"/>
                <a:cs typeface="+mj-cs"/>
              </a:rPr>
              <a:t>Cobertura de vacunación contra VPH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46614" y="548680"/>
            <a:ext cx="8250777" cy="46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136" tIns="39068" rIns="78136" bIns="39068">
            <a:spAutoFit/>
          </a:bodyPr>
          <a:lstStyle>
            <a:lvl1pPr defTabSz="1042988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80" b="1" dirty="0">
                <a:solidFill>
                  <a:srgbClr val="000000"/>
                </a:solidFill>
              </a:rPr>
              <a:t>Argentina </a:t>
            </a:r>
            <a:r>
              <a:rPr lang="es-ES" altLang="es-AR" sz="2480" b="1" dirty="0" smtClean="0">
                <a:solidFill>
                  <a:srgbClr val="000000"/>
                </a:solidFill>
              </a:rPr>
              <a:t>2011-2019</a:t>
            </a:r>
            <a:endParaRPr lang="es-ES" altLang="es-AR" sz="2480" b="1" dirty="0">
              <a:solidFill>
                <a:srgbClr val="0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781516" y="5772695"/>
            <a:ext cx="3096417" cy="274232"/>
          </a:xfrm>
          <a:prstGeom prst="rect">
            <a:avLst/>
          </a:prstGeom>
          <a:noFill/>
        </p:spPr>
        <p:txBody>
          <a:bodyPr lIns="89146" tIns="44572" rIns="89146" bIns="44572">
            <a:spAutoFit/>
          </a:bodyPr>
          <a:lstStyle/>
          <a:p>
            <a:pPr algn="r" defTabSz="891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197" dirty="0">
                <a:solidFill>
                  <a:prstClr val="black"/>
                </a:solidFill>
                <a:latin typeface="Calibri"/>
                <a:cs typeface="+mn-cs"/>
              </a:rPr>
              <a:t>Fuente: </a:t>
            </a:r>
            <a:r>
              <a:rPr lang="es-AR" sz="1197" dirty="0" err="1">
                <a:solidFill>
                  <a:prstClr val="black"/>
                </a:solidFill>
                <a:latin typeface="Calibri"/>
                <a:cs typeface="+mn-cs"/>
              </a:rPr>
              <a:t>DiCEI</a:t>
            </a:r>
            <a:r>
              <a:rPr lang="es-AR" sz="1197" dirty="0">
                <a:solidFill>
                  <a:prstClr val="black"/>
                </a:solidFill>
                <a:latin typeface="Calibri"/>
                <a:cs typeface="+mn-cs"/>
              </a:rPr>
              <a:t>. </a:t>
            </a:r>
          </a:p>
        </p:txBody>
      </p:sp>
      <p:sp>
        <p:nvSpPr>
          <p:cNvPr id="10" name="9 Llamada rectangular redondeada"/>
          <p:cNvSpPr/>
          <p:nvPr/>
        </p:nvSpPr>
        <p:spPr bwMode="auto">
          <a:xfrm>
            <a:off x="4355976" y="5474849"/>
            <a:ext cx="1908811" cy="592043"/>
          </a:xfrm>
          <a:prstGeom prst="wedgeRoundRectCallout">
            <a:avLst>
              <a:gd name="adj1" fmla="val -24581"/>
              <a:gd name="adj2" fmla="val -113420"/>
              <a:gd name="adj3" fmla="val 16667"/>
            </a:avLst>
          </a:prstGeom>
          <a:solidFill>
            <a:srgbClr val="92D05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8136" tIns="39068" rIns="78136" bIns="39068" anchor="ctr"/>
          <a:lstStyle/>
          <a:p>
            <a:pPr algn="ctr" defTabSz="8912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539" kern="0" dirty="0">
                <a:solidFill>
                  <a:prstClr val="black"/>
                </a:solidFill>
                <a:latin typeface="Calibri" panose="020F0502020204030204" pitchFamily="34" charset="0"/>
              </a:rPr>
              <a:t>Incorporación </a:t>
            </a:r>
            <a:r>
              <a:rPr lang="es-AR" sz="1539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varones en 2017</a:t>
            </a:r>
            <a:endParaRPr lang="es-AR" sz="1539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7 Llamada rectangular redondeada"/>
          <p:cNvSpPr/>
          <p:nvPr/>
        </p:nvSpPr>
        <p:spPr bwMode="auto">
          <a:xfrm>
            <a:off x="446614" y="5387421"/>
            <a:ext cx="1724002" cy="616297"/>
          </a:xfrm>
          <a:prstGeom prst="wedgeRoundRectCallout">
            <a:avLst>
              <a:gd name="adj1" fmla="val -24514"/>
              <a:gd name="adj2" fmla="val -113799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8136" tIns="39068" rIns="78136" bIns="39068"/>
          <a:lstStyle/>
          <a:p>
            <a:pPr algn="ctr" defTabSz="8912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539" kern="0" dirty="0">
                <a:solidFill>
                  <a:prstClr val="black"/>
                </a:solidFill>
                <a:latin typeface="Calibri" panose="020F0502020204030204" pitchFamily="34" charset="0"/>
              </a:rPr>
              <a:t>Inicio en octubre de 2011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DEF72A-FCF1-4EE9-9017-6463BE61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0502" fontAlgn="auto">
              <a:spcBef>
                <a:spcPts val="0"/>
              </a:spcBef>
              <a:spcAft>
                <a:spcPts val="0"/>
              </a:spcAft>
            </a:pPr>
            <a:fld id="{F4E57E87-BF0C-469C-9B18-A7013C7073F8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90502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3" name="Chart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064325"/>
              </p:ext>
            </p:extLst>
          </p:nvPr>
        </p:nvGraphicFramePr>
        <p:xfrm>
          <a:off x="251520" y="1084627"/>
          <a:ext cx="8784976" cy="424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12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395536" y="245518"/>
            <a:ext cx="7920880" cy="857430"/>
          </a:xfrm>
        </p:spPr>
        <p:txBody>
          <a:bodyPr>
            <a:noAutofit/>
          </a:bodyPr>
          <a:lstStyle/>
          <a:p>
            <a:pPr algn="l"/>
            <a:r>
              <a:rPr lang="es-AR" altLang="es-AR" sz="2800" b="1" dirty="0">
                <a:latin typeface="Calibri" pitchFamily="34" charset="0"/>
              </a:rPr>
              <a:t>Eventos supuestamente atribuibles a la vacunación (ESAVI) por vacuna VPH – Argentina 2011- </a:t>
            </a:r>
            <a:r>
              <a:rPr lang="es-AR" altLang="es-AR" sz="2800" b="1" dirty="0" smtClean="0">
                <a:latin typeface="Calibri" pitchFamily="34" charset="0"/>
              </a:rPr>
              <a:t>2019</a:t>
            </a:r>
            <a:endParaRPr lang="es-AR" altLang="es-AR" sz="2800" b="1" dirty="0">
              <a:latin typeface="Calibri" pitchFamily="34" charset="0"/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39552" y="1207192"/>
            <a:ext cx="3186689" cy="330599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087" tIns="26541" rIns="53087" bIns="26541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549428">
              <a:defRPr/>
            </a:pPr>
            <a:r>
              <a:rPr lang="en-US" altLang="es-AR" sz="1800" dirty="0">
                <a:solidFill>
                  <a:srgbClr val="000000"/>
                </a:solidFill>
                <a:latin typeface="Calibri" pitchFamily="34" charset="0"/>
              </a:rPr>
              <a:t>Total </a:t>
            </a:r>
            <a:r>
              <a:rPr lang="en-US" altLang="es-AR" sz="1800" dirty="0" err="1">
                <a:solidFill>
                  <a:srgbClr val="000000"/>
                </a:solidFill>
                <a:latin typeface="Calibri" pitchFamily="34" charset="0"/>
              </a:rPr>
              <a:t>dosis</a:t>
            </a:r>
            <a:r>
              <a:rPr lang="en-US" altLang="es-AR" sz="1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1800" dirty="0" err="1">
                <a:solidFill>
                  <a:srgbClr val="000000"/>
                </a:solidFill>
                <a:latin typeface="Calibri" pitchFamily="34" charset="0"/>
              </a:rPr>
              <a:t>aplicadas</a:t>
            </a:r>
            <a:r>
              <a:rPr lang="en-US" altLang="es-AR" sz="1800" b="1" dirty="0">
                <a:solidFill>
                  <a:srgbClr val="000000"/>
                </a:solidFill>
                <a:latin typeface="Calibri" pitchFamily="34" charset="0"/>
              </a:rPr>
              <a:t>: 6.383.217 </a:t>
            </a:r>
            <a:endParaRPr lang="en-US" altLang="es-AR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9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880332"/>
              </p:ext>
            </p:extLst>
          </p:nvPr>
        </p:nvGraphicFramePr>
        <p:xfrm>
          <a:off x="395537" y="1710224"/>
          <a:ext cx="8264686" cy="3662992"/>
        </p:xfrm>
        <a:graphic>
          <a:graphicData uri="http://schemas.openxmlformats.org/drawingml/2006/table">
            <a:tbl>
              <a:tblPr/>
              <a:tblGrid>
                <a:gridCol w="3507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7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646" marR="58646" marT="31091" marB="310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Eventos notificados</a:t>
                      </a:r>
                    </a:p>
                  </a:txBody>
                  <a:tcPr marL="58646" marR="58646" marT="31091" marB="310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A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Tasa / 100.000 dosis </a:t>
                      </a:r>
                      <a:endParaRPr kumimoji="0" lang="es-AR" altLang="es-AR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646" marR="58646" marT="31091" marB="310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A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Notificaci</a:t>
                      </a:r>
                      <a:r>
                        <a:rPr kumimoji="0" lang="es-AR" altLang="es-A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ó</a:t>
                      </a:r>
                      <a:r>
                        <a:rPr kumimoji="0" lang="en-US" altLang="es-A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 total de ESAVI </a:t>
                      </a:r>
                      <a:endParaRPr kumimoji="0" lang="es-AR" altLang="es-A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58646" marR="58646" marT="31091" marB="3109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dirty="0">
                          <a:solidFill>
                            <a:srgbClr val="000000"/>
                          </a:solidFill>
                        </a:rPr>
                        <a:t>544</a:t>
                      </a:r>
                    </a:p>
                  </a:txBody>
                  <a:tcPr marL="21431" marR="2143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>
                          <a:solidFill>
                            <a:srgbClr val="000000"/>
                          </a:solidFill>
                        </a:rPr>
                        <a:t>8,52</a:t>
                      </a:r>
                    </a:p>
                  </a:txBody>
                  <a:tcPr marL="21431" marR="2143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Error programático  </a:t>
                      </a:r>
                    </a:p>
                  </a:txBody>
                  <a:tcPr marL="6110" marR="6110" marT="6478" marB="3109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>
                          <a:solidFill>
                            <a:srgbClr val="000000"/>
                          </a:solidFill>
                        </a:rPr>
                        <a:t>276 (50,7%)</a:t>
                      </a:r>
                    </a:p>
                  </a:txBody>
                  <a:tcPr marL="21431" marR="2143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>
                          <a:solidFill>
                            <a:srgbClr val="000000"/>
                          </a:solidFill>
                        </a:rPr>
                        <a:t>4,32</a:t>
                      </a:r>
                    </a:p>
                  </a:txBody>
                  <a:tcPr marL="21431" marR="2143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Relacionado a la vacunación  </a:t>
                      </a:r>
                    </a:p>
                  </a:txBody>
                  <a:tcPr marL="6110" marR="6110" marT="6478" marB="3109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>
                          <a:solidFill>
                            <a:srgbClr val="000000"/>
                          </a:solidFill>
                        </a:rPr>
                        <a:t>97 (17,8%)</a:t>
                      </a:r>
                    </a:p>
                  </a:txBody>
                  <a:tcPr marL="21431" marR="2143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>
                          <a:solidFill>
                            <a:srgbClr val="000000"/>
                          </a:solidFill>
                        </a:rPr>
                        <a:t>1,52</a:t>
                      </a:r>
                    </a:p>
                  </a:txBody>
                  <a:tcPr marL="21431" marR="2143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              Relacionado grave</a:t>
                      </a:r>
                    </a:p>
                  </a:txBody>
                  <a:tcPr marL="6110" marR="6110" marT="6478" marB="3109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dirty="0">
                          <a:solidFill>
                            <a:srgbClr val="000000"/>
                          </a:solidFill>
                        </a:rPr>
                        <a:t>11 (2,0%)</a:t>
                      </a:r>
                    </a:p>
                  </a:txBody>
                  <a:tcPr marL="21431" marR="2143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dirty="0">
                          <a:solidFill>
                            <a:srgbClr val="000000"/>
                          </a:solidFill>
                        </a:rPr>
                        <a:t>0,17</a:t>
                      </a:r>
                    </a:p>
                  </a:txBody>
                  <a:tcPr marL="21431" marR="2143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Estado de ansiedad relacionado con la vacunación </a:t>
                      </a:r>
                    </a:p>
                  </a:txBody>
                  <a:tcPr marL="6110" marR="6110" marT="6478" marB="3109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dirty="0">
                          <a:solidFill>
                            <a:srgbClr val="000000"/>
                          </a:solidFill>
                        </a:rPr>
                        <a:t>120 (22,1%)</a:t>
                      </a:r>
                    </a:p>
                  </a:txBody>
                  <a:tcPr marL="21431" marR="2143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>
                          <a:solidFill>
                            <a:srgbClr val="000000"/>
                          </a:solidFill>
                        </a:rPr>
                        <a:t>1,88</a:t>
                      </a:r>
                    </a:p>
                  </a:txBody>
                  <a:tcPr marL="21431" marR="2143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Evento no concluyente</a:t>
                      </a:r>
                    </a:p>
                  </a:txBody>
                  <a:tcPr marL="6110" marR="6110" marT="6478" marB="3109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dirty="0">
                          <a:solidFill>
                            <a:srgbClr val="000000"/>
                          </a:solidFill>
                        </a:rPr>
                        <a:t>21 (3,9%)</a:t>
                      </a:r>
                    </a:p>
                  </a:txBody>
                  <a:tcPr marL="21431" marR="2143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dirty="0">
                          <a:solidFill>
                            <a:srgbClr val="000000"/>
                          </a:solidFill>
                        </a:rPr>
                        <a:t>0,33</a:t>
                      </a:r>
                    </a:p>
                  </a:txBody>
                  <a:tcPr marL="21431" marR="2143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Evento coincidente </a:t>
                      </a:r>
                    </a:p>
                  </a:txBody>
                  <a:tcPr marL="6110" marR="6110" marT="6478" marB="3109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>
                          <a:solidFill>
                            <a:srgbClr val="000000"/>
                          </a:solidFill>
                        </a:rPr>
                        <a:t>20 (3,7%)</a:t>
                      </a:r>
                    </a:p>
                  </a:txBody>
                  <a:tcPr marL="21431" marR="2143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dirty="0">
                          <a:solidFill>
                            <a:srgbClr val="000000"/>
                          </a:solidFill>
                        </a:rPr>
                        <a:t>0,31</a:t>
                      </a:r>
                    </a:p>
                  </a:txBody>
                  <a:tcPr marL="21431" marR="2143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En estudio  </a:t>
                      </a:r>
                    </a:p>
                  </a:txBody>
                  <a:tcPr marL="6110" marR="6110" marT="6478" marB="3109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>
                          <a:solidFill>
                            <a:srgbClr val="000000"/>
                          </a:solidFill>
                        </a:rPr>
                        <a:t>10 (1,8%)</a:t>
                      </a:r>
                    </a:p>
                  </a:txBody>
                  <a:tcPr marL="21431" marR="2143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dirty="0">
                          <a:solidFill>
                            <a:srgbClr val="000000"/>
                          </a:solidFill>
                        </a:rPr>
                        <a:t>0,16</a:t>
                      </a:r>
                    </a:p>
                  </a:txBody>
                  <a:tcPr marL="21431" marR="2143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8 CuadroTexto"/>
          <p:cNvSpPr txBox="1">
            <a:spLocks noChangeArrowheads="1"/>
          </p:cNvSpPr>
          <p:nvPr/>
        </p:nvSpPr>
        <p:spPr bwMode="auto">
          <a:xfrm>
            <a:off x="755576" y="5732352"/>
            <a:ext cx="894286" cy="21518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53087" tIns="26541" rIns="53087" bIns="26541">
            <a:spAutoFit/>
          </a:bodyPr>
          <a:lstStyle/>
          <a:p>
            <a:pPr defTabSz="549428">
              <a:defRPr/>
            </a:pPr>
            <a:r>
              <a:rPr lang="es-ES_tradnl" sz="105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ES_tradnl" sz="105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DiCEI</a:t>
            </a:r>
            <a:r>
              <a:rPr lang="es-ES_tradnl" sz="105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_tradnl" sz="105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4878ADFC-3B1C-4315-B342-E2E192BC1AE5}"/>
              </a:ext>
            </a:extLst>
          </p:cNvPr>
          <p:cNvSpPr txBox="1"/>
          <p:nvPr/>
        </p:nvSpPr>
        <p:spPr>
          <a:xfrm>
            <a:off x="5652120" y="5444388"/>
            <a:ext cx="3312367" cy="97193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FF6600"/>
            </a:solidFill>
            <a:prstDash val="solid"/>
          </a:ln>
          <a:effectLst/>
        </p:spPr>
        <p:txBody>
          <a:bodyPr wrap="square" lIns="48155" tIns="24067" rIns="48155" bIns="24067">
            <a:spAutoFit/>
          </a:bodyPr>
          <a:lstStyle/>
          <a:p>
            <a:pPr defTabSz="549428">
              <a:defRPr/>
            </a:pPr>
            <a:r>
              <a:rPr lang="es-ES" sz="1200" b="1" kern="0" dirty="0">
                <a:solidFill>
                  <a:srgbClr val="C00000"/>
                </a:solidFill>
                <a:latin typeface="Calibri"/>
                <a:cs typeface="Arial"/>
              </a:rPr>
              <a:t>Eventos graves </a:t>
            </a:r>
          </a:p>
          <a:p>
            <a:pPr defTabSz="549428">
              <a:defRPr/>
            </a:pPr>
            <a:r>
              <a:rPr lang="es-ES" sz="1200" kern="0" dirty="0">
                <a:solidFill>
                  <a:prstClr val="black"/>
                </a:solidFill>
                <a:latin typeface="Calibri"/>
                <a:cs typeface="Arial"/>
              </a:rPr>
              <a:t>8 CONVULSIONES asociadas a síncope </a:t>
            </a:r>
            <a:r>
              <a:rPr lang="es-ES" sz="1200" kern="0" dirty="0" err="1">
                <a:solidFill>
                  <a:prstClr val="black"/>
                </a:solidFill>
                <a:latin typeface="Calibri"/>
                <a:cs typeface="Arial"/>
              </a:rPr>
              <a:t>vasovagal</a:t>
            </a:r>
            <a:r>
              <a:rPr lang="es-ES" sz="1200" kern="0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  <a:p>
            <a:pPr defTabSz="549428">
              <a:defRPr/>
            </a:pPr>
            <a:r>
              <a:rPr lang="es-ES" sz="1200" kern="0" dirty="0">
                <a:solidFill>
                  <a:prstClr val="black"/>
                </a:solidFill>
                <a:latin typeface="Calibri"/>
                <a:cs typeface="Arial"/>
              </a:rPr>
              <a:t>1 RASH GENERALIZADO</a:t>
            </a:r>
          </a:p>
          <a:p>
            <a:pPr defTabSz="549428">
              <a:defRPr/>
            </a:pPr>
            <a:r>
              <a:rPr lang="es-ES" sz="1200" kern="0" dirty="0">
                <a:solidFill>
                  <a:prstClr val="black"/>
                </a:solidFill>
                <a:latin typeface="Calibri"/>
                <a:cs typeface="Arial"/>
              </a:rPr>
              <a:t>2 BRONCOESPASMO</a:t>
            </a:r>
          </a:p>
          <a:p>
            <a:pPr algn="ctr" defTabSz="549428">
              <a:defRPr/>
            </a:pPr>
            <a:r>
              <a:rPr lang="es-ES" sz="1200" b="1" kern="0" dirty="0">
                <a:solidFill>
                  <a:prstClr val="black"/>
                </a:solidFill>
                <a:latin typeface="Calibri"/>
                <a:cs typeface="Arial"/>
              </a:rPr>
              <a:t>100% Recuperación ad </a:t>
            </a:r>
            <a:r>
              <a:rPr lang="es-ES" sz="1200" b="1" kern="0" dirty="0" err="1">
                <a:solidFill>
                  <a:prstClr val="black"/>
                </a:solidFill>
                <a:latin typeface="Calibri"/>
                <a:cs typeface="Arial"/>
              </a:rPr>
              <a:t>integrum</a:t>
            </a:r>
            <a:r>
              <a:rPr lang="es-ES" sz="1200" b="1" kern="0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90D596-35A0-4CE4-8E4F-839A5AC7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08413"/>
            <a:fld id="{F4E57E87-BF0C-469C-9B18-A7013C7073F8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708413"/>
              <a:t>8</a:t>
            </a:fld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2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751148"/>
              </p:ext>
            </p:extLst>
          </p:nvPr>
        </p:nvGraphicFramePr>
        <p:xfrm>
          <a:off x="539552" y="620688"/>
          <a:ext cx="7488832" cy="182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647564" y="2276872"/>
            <a:ext cx="72728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2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es-ES" sz="3200" dirty="0" smtClean="0">
                <a:latin typeface="+mj-lt"/>
              </a:rPr>
              <a:t>Acceso satisfactorio. 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70C0"/>
                </a:solidFill>
                <a:latin typeface="+mj-lt"/>
              </a:rPr>
              <a:t>Tasa de deserción se mantiene &gt; 30%</a:t>
            </a:r>
          </a:p>
          <a:p>
            <a:pPr marL="914400" lvl="1" indent="-457200" algn="just">
              <a:buClr>
                <a:schemeClr val="tx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70C0"/>
                </a:solidFill>
                <a:latin typeface="+mj-lt"/>
              </a:rPr>
              <a:t>No se alcanza vacunación de segundas dosis en la escuela (finaliza año lectivo, falta de RRHH – Vacunación a demanda en centros de salud) </a:t>
            </a:r>
          </a:p>
          <a:p>
            <a:pPr marL="914400" lvl="1" indent="-457200" algn="just">
              <a:buClr>
                <a:schemeClr val="tx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70C0"/>
                </a:solidFill>
                <a:latin typeface="+mj-lt"/>
              </a:rPr>
              <a:t>Falta de indicación por equipo de salud</a:t>
            </a:r>
          </a:p>
          <a:p>
            <a:pPr lvl="1" algn="just">
              <a:buClr>
                <a:schemeClr val="tx2">
                  <a:lumMod val="75000"/>
                </a:schemeClr>
              </a:buClr>
              <a:buSzPct val="110000"/>
            </a:pPr>
            <a:endParaRPr lang="es-E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80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4446</TotalTime>
  <Words>839</Words>
  <Application>Microsoft Office PowerPoint</Application>
  <PresentationFormat>Presentación en pantalla (4:3)</PresentationFormat>
  <Paragraphs>130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Componentes de la presentación</vt:lpstr>
      <vt:lpstr>Argentina</vt:lpstr>
      <vt:lpstr>Presentación de PowerPoint</vt:lpstr>
      <vt:lpstr>Presentación de PowerPoint</vt:lpstr>
      <vt:lpstr>Presentación de PowerPoint</vt:lpstr>
      <vt:lpstr>Eventos supuestamente atribuibles a la vacunación (ESAVI) por vacuna VPH – Argentina 2011- 2019</vt:lpstr>
      <vt:lpstr>Presentación de PowerPoint</vt:lpstr>
      <vt:lpstr>Fases de administración del aislamiento</vt:lpstr>
      <vt:lpstr>Presentación de PowerPoint</vt:lpstr>
      <vt:lpstr>Recomendaciones de vacunación en contexto de pandemia</vt:lpstr>
      <vt:lpstr>Recomendaciones de vacunación en contexto de pandemia</vt:lpstr>
      <vt:lpstr>Recomendaciones de vacunación en contexto de pandemia</vt:lpstr>
      <vt:lpstr>Recomendaciones de vacunación en contexto de pandemia</vt:lpstr>
      <vt:lpstr>Estrategias </vt:lpstr>
      <vt:lpstr>Presentación de PowerPoint</vt:lpstr>
      <vt:lpstr>Resumen</vt:lpstr>
      <vt:lpstr>Presentación de PowerPoint</vt:lpstr>
    </vt:vector>
  </TitlesOfParts>
  <Company>RevolucionUnattended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de Windows</dc:creator>
  <cp:lastModifiedBy>Nathalia</cp:lastModifiedBy>
  <cp:revision>234</cp:revision>
  <dcterms:created xsi:type="dcterms:W3CDTF">2019-03-01T17:01:48Z</dcterms:created>
  <dcterms:modified xsi:type="dcterms:W3CDTF">2020-07-29T01:45:10Z</dcterms:modified>
</cp:coreProperties>
</file>