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1640" r:id="rId6"/>
    <p:sldId id="1648" r:id="rId7"/>
    <p:sldId id="273" r:id="rId8"/>
    <p:sldId id="263" r:id="rId9"/>
    <p:sldId id="262" r:id="rId10"/>
    <p:sldId id="264" r:id="rId11"/>
    <p:sldId id="1650" r:id="rId12"/>
    <p:sldId id="1644" r:id="rId13"/>
    <p:sldId id="1643" r:id="rId14"/>
    <p:sldId id="257" r:id="rId15"/>
    <p:sldId id="266" r:id="rId16"/>
    <p:sldId id="265" r:id="rId17"/>
    <p:sldId id="258" r:id="rId18"/>
    <p:sldId id="259" r:id="rId19"/>
    <p:sldId id="267" r:id="rId20"/>
    <p:sldId id="1653" r:id="rId21"/>
    <p:sldId id="268" r:id="rId22"/>
    <p:sldId id="1641" r:id="rId23"/>
    <p:sldId id="1676" r:id="rId24"/>
    <p:sldId id="1642" r:id="rId25"/>
    <p:sldId id="1652" r:id="rId26"/>
  </p:sldIdLst>
  <p:sldSz cx="12192000" cy="6858000"/>
  <p:notesSz cx="6858000" cy="9144000"/>
  <p:defaultTextStyle>
    <a:defPPr>
      <a:defRPr lang="en-US"/>
    </a:defPPr>
    <a:lvl1pPr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1pPr>
    <a:lvl2pPr marL="456407" indent="-2278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2pPr>
    <a:lvl3pPr marL="913607" indent="-4564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3pPr>
    <a:lvl4pPr marL="1370807" indent="-6850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4pPr>
    <a:lvl5pPr marL="1828007" indent="-9136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5pPr>
    <a:lvl6pPr marL="11430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6pPr>
    <a:lvl7pPr marL="13716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7pPr>
    <a:lvl8pPr marL="16002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8pPr>
    <a:lvl9pPr marL="18288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7" userDrawn="1">
          <p15:clr>
            <a:srgbClr val="A4A3A4"/>
          </p15:clr>
        </p15:guide>
        <p15:guide id="2" orient="horz" pos="254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pos="3841" userDrawn="1">
          <p15:clr>
            <a:srgbClr val="A4A3A4"/>
          </p15:clr>
        </p15:guide>
        <p15:guide id="5" pos="5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A99A"/>
    <a:srgbClr val="D4D4D4"/>
    <a:srgbClr val="FF9B00"/>
    <a:srgbClr val="19D3F0"/>
    <a:srgbClr val="507297"/>
    <a:srgbClr val="009ADE"/>
    <a:srgbClr val="276092"/>
    <a:srgbClr val="FF671B"/>
    <a:srgbClr val="FF4218"/>
    <a:srgbClr val="00A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574380-C190-484E-8C01-6EEE05FADFF7}" v="260" dt="2019-11-25T18:19:27.17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/>
    <p:restoredTop sz="94700"/>
  </p:normalViewPr>
  <p:slideViewPr>
    <p:cSldViewPr snapToGrid="0" snapToObjects="1">
      <p:cViewPr varScale="1">
        <p:scale>
          <a:sx n="104" d="100"/>
          <a:sy n="104" d="100"/>
        </p:scale>
        <p:origin x="798" y="108"/>
      </p:cViewPr>
      <p:guideLst>
        <p:guide orient="horz" pos="4067"/>
        <p:guide orient="horz" pos="254"/>
        <p:guide pos="7129"/>
        <p:guide pos="3841"/>
        <p:guide pos="5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q-dfs-01.wdc.paho.org\AD_DPC_CD\CHA_HT\Surveillance%20and%20M&amp;E\UNIVERSAL%20ACCESS%20DATA%20AND%20FILES\2019\WHO%20UNAIDS%20estimates\Regional%20raw_estimates_19%20Sept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-dfs-01.wdc.paho.org\AD_DPC_CD\CHA_HT\Surveillance%20and%20M&amp;E\UNIVERSAL%20ACCESS%20DATA%20AND%20FILES\2019\WHO%20UNAIDS%20estimates\regional_estimates_15_july_2019%20with%20correct%20bound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paho-my.sharepoint.com/personal/serenol_paho_org/Documents/Eliminacao%20HBV/EMTCT%202019/EMTCT%20Plus%20HIV%20and%20ANC%20%20Graphs%2020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-dfs-01.wdc.paho.org\AD_DPC_CD\CHA_HT\Surveillance%20and%20M&amp;E\ppt%20de%20la%20epidemia\2019\new%20infections,%20deaths%20and%20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-dfs-01.wdc.paho.org\AD_DPC_CD\CHA_HT\Surveillance%20and%20M&amp;E\UNIVERSAL%20ACCESS%20DATA%20AND%20FILES\2019\WHO%20UNAIDS%20estimates\regional_estimates_5_july_2019%20for%20tablea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-dfs-01.wdc.paho.org\AD_DPC_CD\CHA_HT\Surveillance%20and%20M&amp;E\UNIVERSAL%20ACCESS%20DATA%20AND%20FILES\2019\WHO%20UNAIDS%20estimates\regional_estimates_5_july_2019%20for%20tablea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onsomon\Desktop\regional_estimates_5_july_2019%20for%20tableau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-dfs-01.wdc.paho.org\AD_DPC_CD\CHA_HT\Surveillance%20and%20M&amp;E\UNIVERSAL%20ACCESS%20DATA%20AND%20FILES\2019\WHO%20UNAIDS%20estimates\regional_estimates_15_july_2019%20with%20correct%20bound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522028290923739E-2"/>
          <c:y val="3.2011971300973656E-2"/>
          <c:w val="0.8985439915990201"/>
          <c:h val="0.78093393035799841"/>
        </c:manualLayout>
      </c:layout>
      <c:lineChart>
        <c:grouping val="standard"/>
        <c:varyColors val="0"/>
        <c:ser>
          <c:idx val="0"/>
          <c:order val="0"/>
          <c:tx>
            <c:v>Incidencia de la infección por el VIH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name>Estimated trend</c:name>
            <c:spPr>
              <a:ln w="41275" cap="rnd">
                <a:solidFill>
                  <a:schemeClr val="tx1"/>
                </a:solidFill>
                <a:prstDash val="sysDot"/>
              </a:ln>
              <a:effectLst/>
            </c:spPr>
            <c:trendlineType val="log"/>
            <c:forward val="12"/>
            <c:dispRSqr val="0"/>
            <c:dispEq val="0"/>
          </c:trendline>
          <c:cat>
            <c:numRef>
              <c:f>'figure incidence'!$H$18:$AQ$18</c:f>
              <c:numCache>
                <c:formatCode>General</c:formatCode>
                <c:ptCount val="3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</c:numCache>
            </c:numRef>
          </c:cat>
          <c:val>
            <c:numRef>
              <c:f>'figure incidence'!$H$19:$AE$19</c:f>
              <c:numCache>
                <c:formatCode>General</c:formatCode>
                <c:ptCount val="24"/>
                <c:pt idx="0">
                  <c:v>0.31217099999999998</c:v>
                </c:pt>
                <c:pt idx="1">
                  <c:v>0.310722</c:v>
                </c:pt>
                <c:pt idx="2">
                  <c:v>0.30646099999999998</c:v>
                </c:pt>
                <c:pt idx="3">
                  <c:v>0.29315600000000003</c:v>
                </c:pt>
                <c:pt idx="4">
                  <c:v>0.28725699999999998</c:v>
                </c:pt>
                <c:pt idx="5">
                  <c:v>0.28021499999999999</c:v>
                </c:pt>
                <c:pt idx="6">
                  <c:v>0.26450000000000001</c:v>
                </c:pt>
                <c:pt idx="7">
                  <c:v>0.25282399999999999</c:v>
                </c:pt>
                <c:pt idx="8">
                  <c:v>0.240513</c:v>
                </c:pt>
                <c:pt idx="9">
                  <c:v>0.219996</c:v>
                </c:pt>
                <c:pt idx="10">
                  <c:v>0.215951</c:v>
                </c:pt>
                <c:pt idx="11">
                  <c:v>0.21065700000000001</c:v>
                </c:pt>
                <c:pt idx="12">
                  <c:v>0.20461599999999999</c:v>
                </c:pt>
                <c:pt idx="13">
                  <c:v>0.20067299999999999</c:v>
                </c:pt>
                <c:pt idx="14">
                  <c:v>0.198299</c:v>
                </c:pt>
                <c:pt idx="15" formatCode="0.000">
                  <c:v>0.19827400000000001</c:v>
                </c:pt>
                <c:pt idx="16">
                  <c:v>0.196579</c:v>
                </c:pt>
                <c:pt idx="17">
                  <c:v>0.194498</c:v>
                </c:pt>
                <c:pt idx="18">
                  <c:v>0.19225800000000001</c:v>
                </c:pt>
                <c:pt idx="19">
                  <c:v>0.192967</c:v>
                </c:pt>
                <c:pt idx="20">
                  <c:v>0.19125800000000001</c:v>
                </c:pt>
                <c:pt idx="21">
                  <c:v>0.19183800000000001</c:v>
                </c:pt>
                <c:pt idx="22">
                  <c:v>0.18887499999999999</c:v>
                </c:pt>
                <c:pt idx="23">
                  <c:v>0.18787699999999999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22-4232-AC59-CAF4850E75C4}"/>
            </c:ext>
          </c:extLst>
        </c:ser>
        <c:ser>
          <c:idx val="1"/>
          <c:order val="1"/>
          <c:tx>
            <c:strRef>
              <c:f>incidence'!$B$20</c:f>
              <c:strCache>
                <c:ptCount val="1"/>
                <c:pt idx="0">
                  <c:v>Tendencia para alcanzar objetivo de 2030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'figure incidence'!$H$18:$AQ$18</c:f>
              <c:numCache>
                <c:formatCode>General</c:formatCode>
                <c:ptCount val="3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</c:numCache>
            </c:numRef>
          </c:cat>
          <c:val>
            <c:numRef>
              <c:f>'figure incidence'!$H$20:$AQ$20</c:f>
              <c:numCache>
                <c:formatCode>General</c:formatCode>
                <c:ptCount val="36"/>
                <c:pt idx="15" formatCode="0.000">
                  <c:v>0.19827400000000001</c:v>
                </c:pt>
                <c:pt idx="23">
                  <c:v>0.18787699999999999</c:v>
                </c:pt>
                <c:pt idx="24" formatCode="0.00">
                  <c:v>0.1</c:v>
                </c:pt>
                <c:pt idx="25" formatCode="0.00">
                  <c:v>0.05</c:v>
                </c:pt>
                <c:pt idx="26" formatCode="0.00">
                  <c:v>0.05</c:v>
                </c:pt>
                <c:pt idx="27" formatCode="0.00">
                  <c:v>4.9000000000000002E-2</c:v>
                </c:pt>
                <c:pt idx="28" formatCode="0.00">
                  <c:v>4.4999999999999998E-2</c:v>
                </c:pt>
                <c:pt idx="29" formatCode="0.00">
                  <c:v>4.2000000000000003E-2</c:v>
                </c:pt>
                <c:pt idx="30" formatCode="0.00">
                  <c:v>4.1000000000000002E-2</c:v>
                </c:pt>
                <c:pt idx="31" formatCode="0.00">
                  <c:v>3.7999999999999999E-2</c:v>
                </c:pt>
                <c:pt idx="32" formatCode="0.00">
                  <c:v>3.6999999999999998E-2</c:v>
                </c:pt>
                <c:pt idx="33" formatCode="0.00">
                  <c:v>3.3000000000000002E-2</c:v>
                </c:pt>
                <c:pt idx="34" formatCode="0.00">
                  <c:v>3.2000000000000001E-2</c:v>
                </c:pt>
                <c:pt idx="35" formatCode="0.00">
                  <c:v>1.9827399999999995E-2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22-4232-AC59-CAF4850E75C4}"/>
            </c:ext>
          </c:extLst>
        </c:ser>
        <c:ser>
          <c:idx val="2"/>
          <c:order val="2"/>
          <c:tx>
            <c:strRef>
              <c:f>incidence'!$B$22</c:f>
              <c:strCache>
                <c:ptCount val="1"/>
                <c:pt idx="0">
                  <c:v>Metas del sida de ODS y la Conclusión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dPt>
            <c:idx val="25"/>
            <c:marker>
              <c:spPr>
                <a:solidFill>
                  <a:srgbClr val="00B0F0"/>
                </a:solidFill>
                <a:ln w="19050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22-4232-AC59-CAF4850E75C4}"/>
              </c:ext>
            </c:extLst>
          </c:dPt>
          <c:dPt>
            <c:idx val="35"/>
            <c:marker>
              <c:spPr>
                <a:solidFill>
                  <a:srgbClr val="00B0F0"/>
                </a:solidFill>
                <a:ln w="19050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222-4232-AC59-CAF4850E75C4}"/>
              </c:ext>
            </c:extLst>
          </c:dPt>
          <c:dLbls>
            <c:dLbl>
              <c:idx val="25"/>
              <c:layout>
                <c:manualLayout>
                  <c:x val="-3.3952507644448085E-2"/>
                  <c:y val="4.6373861999821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270540564563196E-2"/>
                      <c:h val="5.92355902543292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222-4232-AC59-CAF4850E75C4}"/>
                </c:ext>
              </c:extLst>
            </c:dLbl>
            <c:dLbl>
              <c:idx val="35"/>
              <c:layout>
                <c:manualLayout>
                  <c:x val="-1.3175347505971764E-3"/>
                  <c:y val="-4.77077096967916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580263174745228E-2"/>
                      <c:h val="7.07731332179025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222-4232-AC59-CAF4850E7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'figure incidence'!$H$18:$AQ$18</c:f>
              <c:numCache>
                <c:formatCode>General</c:formatCode>
                <c:ptCount val="3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</c:numCache>
            </c:numRef>
          </c:cat>
          <c:val>
            <c:numRef>
              <c:f>'figure incidence'!$H$22:$AQ$22</c:f>
              <c:numCache>
                <c:formatCode>General</c:formatCode>
                <c:ptCount val="36"/>
                <c:pt idx="25">
                  <c:v>0.05</c:v>
                </c:pt>
                <c:pt idx="35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222-4232-AC59-CAF4850E7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875712"/>
        <c:axId val="233885696"/>
      </c:lineChart>
      <c:catAx>
        <c:axId val="23387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885696"/>
        <c:crosses val="autoZero"/>
        <c:auto val="1"/>
        <c:lblAlgn val="ctr"/>
        <c:lblOffset val="100"/>
        <c:noMultiLvlLbl val="0"/>
      </c:catAx>
      <c:valAx>
        <c:axId val="23388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noProof="0" dirty="0"/>
                  <a:t>Incidencia por 1.000  hab.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87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395785106037382E-2"/>
          <c:y val="0.89151722670462175"/>
          <c:w val="0.93125983380372446"/>
          <c:h val="9.2476787644891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CARIBBEAN'!$a$4</c:f>
              <c:strCache>
                <c:ptCount val="1"/>
                <c:pt idx="0">
                  <c:v>Cobertura de antirretrovíricos de PTMI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'pmtct CARIBBEAN'!$M$1:$U$1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'pmtct CARIBBEAN'!$M$4:$U$4</c:f>
              <c:numCache>
                <c:formatCode>General</c:formatCode>
                <c:ptCount val="9"/>
                <c:pt idx="0">
                  <c:v>47</c:v>
                </c:pt>
                <c:pt idx="1">
                  <c:v>70</c:v>
                </c:pt>
                <c:pt idx="2">
                  <c:v>88</c:v>
                </c:pt>
                <c:pt idx="3">
                  <c:v>90</c:v>
                </c:pt>
                <c:pt idx="4">
                  <c:v>83</c:v>
                </c:pt>
                <c:pt idx="5">
                  <c:v>82</c:v>
                </c:pt>
                <c:pt idx="6">
                  <c:v>79</c:v>
                </c:pt>
                <c:pt idx="7">
                  <c:v>80</c:v>
                </c:pt>
                <c:pt idx="8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C-4E90-86F5-6C8B880A6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234191872"/>
        <c:axId val="234201856"/>
      </c:barChart>
      <c:lineChart>
        <c:grouping val="standard"/>
        <c:varyColors val="0"/>
        <c:ser>
          <c:idx val="1"/>
          <c:order val="1"/>
          <c:tx>
            <c:strRef>
              <c:f>CARIBBEAN'!$a$5</c:f>
              <c:strCache>
                <c:ptCount val="1"/>
                <c:pt idx="0">
                  <c:v>Tasa de transmisión de TMi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'pmtct CARIBBEAN'!$M$1:$U$1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'pmtct CARIBBEAN'!$M$5:$U$5</c:f>
              <c:numCache>
                <c:formatCode>General</c:formatCode>
                <c:ptCount val="9"/>
                <c:pt idx="0">
                  <c:v>22.442599999999999</c:v>
                </c:pt>
                <c:pt idx="1">
                  <c:v>18.540400000000002</c:v>
                </c:pt>
                <c:pt idx="2">
                  <c:v>15.747400000000001</c:v>
                </c:pt>
                <c:pt idx="3">
                  <c:v>13.873100000000001</c:v>
                </c:pt>
                <c:pt idx="4">
                  <c:v>14.8337</c:v>
                </c:pt>
                <c:pt idx="5">
                  <c:v>15.0006</c:v>
                </c:pt>
                <c:pt idx="6">
                  <c:v>15.2845</c:v>
                </c:pt>
                <c:pt idx="7">
                  <c:v>14.788500000000001</c:v>
                </c:pt>
                <c:pt idx="8">
                  <c:v>13.5708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DC-4E90-86F5-6C8B880A6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191872"/>
        <c:axId val="234201856"/>
      </c:lineChart>
      <c:catAx>
        <c:axId val="2341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201856"/>
        <c:crosses val="autoZero"/>
        <c:auto val="1"/>
        <c:lblAlgn val="ctr"/>
        <c:lblOffset val="100"/>
        <c:noMultiLvlLbl val="0"/>
      </c:catAx>
      <c:valAx>
        <c:axId val="23420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2000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19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556932164999857E-2"/>
          <c:y val="0.89704441253205136"/>
          <c:w val="0.89283934665302012"/>
          <c:h val="8.6034666570144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'HIV Testing 2010---'!$C$55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>
                <a:tint val="4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Testing 2010---'!$B$56:$B$58</c:f>
              <c:strCache>
                <c:ptCount val="3"/>
                <c:pt idx="0">
                  <c:v>Latin America and the Caribbean</c:v>
                </c:pt>
                <c:pt idx="1">
                  <c:v>Latin America</c:v>
                </c:pt>
                <c:pt idx="2">
                  <c:v>The Caribbean</c:v>
                </c:pt>
              </c:strCache>
            </c:strRef>
          </c:cat>
          <c:val>
            <c:numRef>
              <c:f>'HIV Testing 2010---'!$C$56:$C$58</c:f>
              <c:numCache>
                <c:formatCode>0%</c:formatCode>
                <c:ptCount val="3"/>
                <c:pt idx="0">
                  <c:v>0.61611226693303889</c:v>
                </c:pt>
                <c:pt idx="1">
                  <c:v>0.61874099182065134</c:v>
                </c:pt>
                <c:pt idx="2">
                  <c:v>0.5769189578768521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B-47CE-BD1F-28D9BB6089CC}"/>
            </c:ext>
          </c:extLst>
        </c:ser>
        <c:ser>
          <c:idx val="1"/>
          <c:order val="1"/>
          <c:tx>
            <c:strRef>
              <c:f>'HIV Testing 2010---'!$D$55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>
                <a:tint val="6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Testing 2010---'!$B$56:$B$58</c:f>
              <c:strCache>
                <c:ptCount val="3"/>
                <c:pt idx="0">
                  <c:v>Latin America and the Caribbean</c:v>
                </c:pt>
                <c:pt idx="1">
                  <c:v>Latin America</c:v>
                </c:pt>
                <c:pt idx="2">
                  <c:v>The Caribbean</c:v>
                </c:pt>
              </c:strCache>
            </c:strRef>
          </c:cat>
          <c:val>
            <c:numRef>
              <c:f>'HIV Testing 2010---'!$D$56:$D$58</c:f>
              <c:numCache>
                <c:formatCode>0%</c:formatCode>
                <c:ptCount val="3"/>
                <c:pt idx="0">
                  <c:v>0.66085171394535736</c:v>
                </c:pt>
                <c:pt idx="1">
                  <c:v>0.66532964209746648</c:v>
                </c:pt>
                <c:pt idx="2">
                  <c:v>0.59394488923560118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1B-47CE-BD1F-28D9BB6089CC}"/>
            </c:ext>
          </c:extLst>
        </c:ser>
        <c:ser>
          <c:idx val="2"/>
          <c:order val="2"/>
          <c:tx>
            <c:strRef>
              <c:f>'HIV Testing 2010---'!$E$55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Testing 2010---'!$B$56:$B$58</c:f>
              <c:strCache>
                <c:ptCount val="3"/>
                <c:pt idx="0">
                  <c:v>Latin America and the Caribbean</c:v>
                </c:pt>
                <c:pt idx="1">
                  <c:v>Latin America</c:v>
                </c:pt>
                <c:pt idx="2">
                  <c:v>The Caribbean</c:v>
                </c:pt>
              </c:strCache>
            </c:strRef>
          </c:cat>
          <c:val>
            <c:numRef>
              <c:f>'HIV Testing 2010---'!$E$56:$E$58</c:f>
              <c:numCache>
                <c:formatCode>0%</c:formatCode>
                <c:ptCount val="3"/>
                <c:pt idx="0">
                  <c:v>0.69187334322033534</c:v>
                </c:pt>
                <c:pt idx="1">
                  <c:v>0.68708857148214975</c:v>
                </c:pt>
                <c:pt idx="2">
                  <c:v>0.7635013046314354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1B-47CE-BD1F-28D9BB6089CC}"/>
            </c:ext>
          </c:extLst>
        </c:ser>
        <c:ser>
          <c:idx val="3"/>
          <c:order val="3"/>
          <c:tx>
            <c:strRef>
              <c:f>'HIV Testing 2010---'!$F$55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>
                <a:tint val="9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Testing 2010---'!$B$56:$B$58</c:f>
              <c:strCache>
                <c:ptCount val="3"/>
                <c:pt idx="0">
                  <c:v>Latin America and the Caribbean</c:v>
                </c:pt>
                <c:pt idx="1">
                  <c:v>Latin America</c:v>
                </c:pt>
                <c:pt idx="2">
                  <c:v>The Caribbean</c:v>
                </c:pt>
              </c:strCache>
            </c:strRef>
          </c:cat>
          <c:val>
            <c:numRef>
              <c:f>'HIV Testing 2010---'!$F$56:$F$58</c:f>
              <c:numCache>
                <c:formatCode>0%</c:formatCode>
                <c:ptCount val="3"/>
                <c:pt idx="0">
                  <c:v>0.73172661102077752</c:v>
                </c:pt>
                <c:pt idx="1">
                  <c:v>0.72820229659960312</c:v>
                </c:pt>
                <c:pt idx="2">
                  <c:v>0.78454029836930639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1B-47CE-BD1F-28D9BB6089CC}"/>
            </c:ext>
          </c:extLst>
        </c:ser>
        <c:ser>
          <c:idx val="4"/>
          <c:order val="4"/>
          <c:tx>
            <c:strRef>
              <c:f>'HIV Testing 2010---'!$G$55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shade val="9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Testing 2010---'!$B$56:$B$58</c:f>
              <c:strCache>
                <c:ptCount val="3"/>
                <c:pt idx="0">
                  <c:v>Latin America and the Caribbean</c:v>
                </c:pt>
                <c:pt idx="1">
                  <c:v>Latin America</c:v>
                </c:pt>
                <c:pt idx="2">
                  <c:v>The Caribbean</c:v>
                </c:pt>
              </c:strCache>
            </c:strRef>
          </c:cat>
          <c:val>
            <c:numRef>
              <c:f>'HIV Testing 2010---'!$G$56:$G$58</c:f>
              <c:numCache>
                <c:formatCode>0%</c:formatCode>
                <c:ptCount val="3"/>
                <c:pt idx="0">
                  <c:v>0.7542802944696142</c:v>
                </c:pt>
                <c:pt idx="1">
                  <c:v>0.75118482086918803</c:v>
                </c:pt>
                <c:pt idx="2">
                  <c:v>0.80075299961067004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1B-47CE-BD1F-28D9BB6089CC}"/>
            </c:ext>
          </c:extLst>
        </c:ser>
        <c:ser>
          <c:idx val="5"/>
          <c:order val="5"/>
          <c:tx>
            <c:strRef>
              <c:f>'HIV Testing 2010---'!$H$55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Testing 2010---'!$B$56:$B$58</c:f>
              <c:strCache>
                <c:ptCount val="3"/>
                <c:pt idx="0">
                  <c:v>Latin America and the Caribbean</c:v>
                </c:pt>
                <c:pt idx="1">
                  <c:v>Latin America</c:v>
                </c:pt>
                <c:pt idx="2">
                  <c:v>The Caribbean</c:v>
                </c:pt>
              </c:strCache>
            </c:strRef>
          </c:cat>
          <c:val>
            <c:numRef>
              <c:f>'HIV Testing 2010---'!$H$56:$H$58</c:f>
              <c:numCache>
                <c:formatCode>0%</c:formatCode>
                <c:ptCount val="3"/>
                <c:pt idx="0">
                  <c:v>0.73106140700508093</c:v>
                </c:pt>
                <c:pt idx="1">
                  <c:v>0.73364851678318077</c:v>
                </c:pt>
                <c:pt idx="2">
                  <c:v>0.69449330171503065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1B-47CE-BD1F-28D9BB6089CC}"/>
            </c:ext>
          </c:extLst>
        </c:ser>
        <c:ser>
          <c:idx val="6"/>
          <c:order val="6"/>
          <c:tx>
            <c:strRef>
              <c:f>'HIV Testing 2010---'!$I$55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shade val="6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Testing 2010---'!$B$56:$B$58</c:f>
              <c:strCache>
                <c:ptCount val="3"/>
                <c:pt idx="0">
                  <c:v>Latin America and the Caribbean</c:v>
                </c:pt>
                <c:pt idx="1">
                  <c:v>Latin America</c:v>
                </c:pt>
                <c:pt idx="2">
                  <c:v>The Caribbean</c:v>
                </c:pt>
              </c:strCache>
            </c:strRef>
          </c:cat>
          <c:val>
            <c:numRef>
              <c:f>'HIV Testing 2010---'!$I$56:$I$58</c:f>
              <c:numCache>
                <c:formatCode>0%</c:formatCode>
                <c:ptCount val="3"/>
                <c:pt idx="0">
                  <c:v>0.72609622054338829</c:v>
                </c:pt>
                <c:pt idx="1">
                  <c:v>0.72566455840425725</c:v>
                </c:pt>
                <c:pt idx="2">
                  <c:v>0.73205317780109447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1B-47CE-BD1F-28D9BB6089CC}"/>
            </c:ext>
          </c:extLst>
        </c:ser>
        <c:ser>
          <c:idx val="7"/>
          <c:order val="7"/>
          <c:tx>
            <c:strRef>
              <c:f>'HIV Testing 2010---'!$J$55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shade val="4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Testing 2010---'!$B$56:$B$58</c:f>
              <c:strCache>
                <c:ptCount val="3"/>
                <c:pt idx="0">
                  <c:v>Latin America and the Caribbean</c:v>
                </c:pt>
                <c:pt idx="1">
                  <c:v>Latin America</c:v>
                </c:pt>
                <c:pt idx="2">
                  <c:v>The Caribbean</c:v>
                </c:pt>
              </c:strCache>
            </c:strRef>
          </c:cat>
          <c:val>
            <c:numRef>
              <c:f>'HIV Testing 2010---'!$J$56:$J$58</c:f>
              <c:numCache>
                <c:formatCode>0%</c:formatCode>
                <c:ptCount val="3"/>
                <c:pt idx="0">
                  <c:v>0.7497901799655291</c:v>
                </c:pt>
                <c:pt idx="1">
                  <c:v>0.74803382848353761</c:v>
                </c:pt>
                <c:pt idx="2">
                  <c:v>0.77400552402475775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1B-47CE-BD1F-28D9BB6089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6"/>
        <c:axId val="1729778544"/>
        <c:axId val="1729782352"/>
      </c:barChart>
      <c:catAx>
        <c:axId val="172977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782352"/>
        <c:crosses val="autoZero"/>
        <c:auto val="1"/>
        <c:lblAlgn val="ctr"/>
        <c:lblOffset val="100"/>
        <c:noMultiLvlLbl val="0"/>
      </c:catAx>
      <c:valAx>
        <c:axId val="172978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err="1"/>
                  <a:t>Embarazadas</a:t>
                </a:r>
                <a:r>
                  <a:rPr lang="en-US" sz="1200" dirty="0"/>
                  <a:t> con </a:t>
                </a:r>
                <a:r>
                  <a:rPr lang="en-US" sz="1200" dirty="0" err="1"/>
                  <a:t>pruebas</a:t>
                </a:r>
                <a:r>
                  <a:rPr lang="en-US" sz="1200" baseline="0" dirty="0"/>
                  <a:t> de </a:t>
                </a:r>
                <a:r>
                  <a:rPr lang="en-US" sz="1200" dirty="0"/>
                  <a:t>VIH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77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Mortalidad por VIH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888444027947733E-2"/>
                  <c:y val="2.21870006014074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67.000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00-47EF-93B4-FEB96F75E13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name>Estimated trend</c:name>
            <c:spPr>
              <a:ln w="38100" cap="rnd">
                <a:solidFill>
                  <a:schemeClr val="accent1">
                    <a:lumMod val="75000"/>
                  </a:schemeClr>
                </a:solidFill>
                <a:prstDash val="sysDot"/>
              </a:ln>
              <a:effectLst/>
            </c:spPr>
            <c:trendlineType val="exp"/>
            <c:forward val="12"/>
            <c:dispRSqr val="0"/>
            <c:dispEq val="0"/>
          </c:trendline>
          <c:cat>
            <c:numRef>
              <c:f>'[Chart in Microsoft PowerPoint]figure incidence'!$M$18:$AQ$18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'[Chart in Microsoft PowerPoint]figure incidence'!$M$19:$AE$19</c:f>
              <c:numCache>
                <c:formatCode>General</c:formatCode>
                <c:ptCount val="19"/>
                <c:pt idx="0">
                  <c:v>67000</c:v>
                </c:pt>
                <c:pt idx="1">
                  <c:v>68000</c:v>
                </c:pt>
                <c:pt idx="2">
                  <c:v>69000</c:v>
                </c:pt>
                <c:pt idx="3">
                  <c:v>69000</c:v>
                </c:pt>
                <c:pt idx="4">
                  <c:v>68000</c:v>
                </c:pt>
                <c:pt idx="5">
                  <c:v>68000</c:v>
                </c:pt>
                <c:pt idx="6">
                  <c:v>65000</c:v>
                </c:pt>
                <c:pt idx="7">
                  <c:v>58000</c:v>
                </c:pt>
                <c:pt idx="8">
                  <c:v>55000</c:v>
                </c:pt>
                <c:pt idx="9">
                  <c:v>53000</c:v>
                </c:pt>
                <c:pt idx="10">
                  <c:v>51000</c:v>
                </c:pt>
                <c:pt idx="11">
                  <c:v>49000</c:v>
                </c:pt>
                <c:pt idx="12">
                  <c:v>48000</c:v>
                </c:pt>
                <c:pt idx="13">
                  <c:v>47000</c:v>
                </c:pt>
                <c:pt idx="14">
                  <c:v>46000</c:v>
                </c:pt>
                <c:pt idx="15">
                  <c:v>46000</c:v>
                </c:pt>
                <c:pt idx="16">
                  <c:v>43000</c:v>
                </c:pt>
                <c:pt idx="17">
                  <c:v>41000</c:v>
                </c:pt>
                <c:pt idx="18">
                  <c:v>41000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6D-416F-AD16-382FF53BE228}"/>
            </c:ext>
          </c:extLst>
        </c:ser>
        <c:ser>
          <c:idx val="1"/>
          <c:order val="1"/>
          <c:tx>
            <c:strRef>
              <c:f>‘[Gráfico en PowerPoint de Microsoft]cifra incidence'!$B$20</c:f>
              <c:strCache>
                <c:ptCount val="1"/>
                <c:pt idx="0">
                  <c:v>Tendencia para alcanzar objetivo de 2020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  <a:tailEnd type="oval"/>
              </a:ln>
              <a:effectLst/>
            </c:spPr>
            <c:extLst>
              <c:ext xmlns:c16="http://schemas.microsoft.com/office/drawing/2014/chart" uri="{C3380CC4-5D6E-409C-BE32-E72D297353CC}">
                <c16:uniqueId val="{00000000-9B00-47EF-93B4-FEB96F75E138}"/>
              </c:ext>
            </c:extLst>
          </c:dPt>
          <c:dLbls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51.000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00-47EF-93B4-FEB96F75E138}"/>
                </c:ext>
              </c:extLst>
            </c:dLbl>
            <c:dLbl>
              <c:idx val="20"/>
              <c:layout>
                <c:manualLayout>
                  <c:x val="-3.3191640274207089E-2"/>
                  <c:y val="2.92453493557252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10.200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00-47EF-93B4-FEB96F75E13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PowerPoint]figure incidence'!$M$18:$AQ$18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'[Chart in Microsoft PowerPoint]figure incidence'!$M$20:$AQ$20</c:f>
              <c:numCache>
                <c:formatCode>General</c:formatCode>
                <c:ptCount val="31"/>
                <c:pt idx="10" formatCode="0.000">
                  <c:v>51000</c:v>
                </c:pt>
                <c:pt idx="14">
                  <c:v>46000</c:v>
                </c:pt>
                <c:pt idx="18">
                  <c:v>41000</c:v>
                </c:pt>
                <c:pt idx="19" formatCode="0.00">
                  <c:v>26000</c:v>
                </c:pt>
                <c:pt idx="20">
                  <c:v>10200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6D-416F-AD16-382FF53BE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503488"/>
        <c:axId val="139736192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[Gráfico en PowerPoint de Microsoft]cifra incidence'!$B$22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bg1"/>
                    </a:solidFill>
                    <a:round/>
                  </a:ln>
                  <a:effectLst/>
                </c:spPr>
                <c:marker>
                  <c:symbol val="circle"/>
                  <c:size val="9"/>
                  <c:spPr>
                    <a:solidFill>
                      <a:schemeClr val="tx2">
                        <a:lumMod val="60000"/>
                        <a:lumOff val="40000"/>
                      </a:schemeClr>
                    </a:solidFill>
                    <a:ln w="19050">
                      <a:solidFill>
                        <a:schemeClr val="bg1"/>
                      </a:solidFill>
                    </a:ln>
                    <a:effectLst/>
                  </c:spPr>
                </c:marker>
                <c:dLbls>
                  <c:dLbl>
                    <c:idx val="25"/>
                    <c:layout>
                      <c:manualLayout>
                        <c:x val="-5.0860722348724227E-2"/>
                        <c:y val="3.7037037037037035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256D-416F-AD16-382FF53BE228}"/>
                      </c:ext>
                    </c:extLst>
                  </c:dLbl>
                  <c:dLbl>
                    <c:idx val="35"/>
                    <c:layout>
                      <c:manualLayout>
                        <c:x val="-1.8738160865319417E-2"/>
                        <c:y val="-3.7037037037037035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256D-416F-AD16-382FF53BE22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'[Chart in Microsoft PowerPoint]figure incidence'!$M$18:$AQ$18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'[Chart in Microsoft PowerPoint]figure incidence'!$M$22:$AQ$22</c15:sqref>
                        </c15:formulaRef>
                      </c:ext>
                    </c:extLst>
                    <c:numCache>
                      <c:formatCode>General</c:formatCode>
                      <c:ptCount val="31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256D-416F-AD16-382FF53BE228}"/>
                  </c:ext>
                </c:extLst>
              </c15:ser>
            </c15:filteredLineSeries>
          </c:ext>
        </c:extLst>
      </c:lineChart>
      <c:catAx>
        <c:axId val="1395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36192"/>
        <c:crosses val="autoZero"/>
        <c:auto val="1"/>
        <c:lblAlgn val="ctr"/>
        <c:lblOffset val="100"/>
        <c:noMultiLvlLbl val="0"/>
      </c:catAx>
      <c:valAx>
        <c:axId val="13973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200" b="1" noProof="0" dirty="0"/>
                  <a:t>Número</a:t>
                </a:r>
                <a:r>
                  <a:rPr lang="es-ES" sz="1200" b="1" baseline="0" noProof="0" dirty="0"/>
                  <a:t> de muertes relacionadas con el sida</a:t>
                </a:r>
                <a:endParaRPr lang="es-ES" sz="1200" b="1" noProof="0" dirty="0"/>
              </a:p>
            </c:rich>
          </c:tx>
          <c:layout>
            <c:manualLayout>
              <c:xMode val="edge"/>
              <c:yMode val="edge"/>
              <c:x val="1.0458166510480401E-2"/>
              <c:y val="9.773395602519011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Sheet1!$A$5</c:f>
              <c:strCache>
                <c:ptCount val="1"/>
                <c:pt idx="0">
                  <c:v>Total number receiving ART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Sheet1!$B$5:$Y$5</c:f>
              <c:numCache>
                <c:formatCode>General</c:formatCode>
                <c:ptCount val="24"/>
                <c:pt idx="5" formatCode="_(* #,##0_);_(* \(#,##0\);_(* &quot;-&quot;??_);_(@_)">
                  <c:v>122000</c:v>
                </c:pt>
                <c:pt idx="6" formatCode="_(* #,##0.00_);_(* \(#,##0.00\);_(* &quot;-&quot;??_);_(@_)">
                  <c:v>154000</c:v>
                </c:pt>
                <c:pt idx="7" formatCode="_(* #,##0.00_);_(* \(#,##0.00\);_(* &quot;-&quot;??_);_(@_)">
                  <c:v>182000</c:v>
                </c:pt>
                <c:pt idx="8" formatCode="_(* #,##0.00_);_(* \(#,##0.00\);_(* &quot;-&quot;??_);_(@_)">
                  <c:v>220000</c:v>
                </c:pt>
                <c:pt idx="9" formatCode="_(* #,##0.00_);_(* \(#,##0.00\);_(* &quot;-&quot;??_);_(@_)">
                  <c:v>253000</c:v>
                </c:pt>
                <c:pt idx="10" formatCode="_(* #,##0.00_);_(* \(#,##0.00\);_(* &quot;-&quot;??_);_(@_)">
                  <c:v>298000</c:v>
                </c:pt>
                <c:pt idx="11" formatCode="_(* #,##0.00_);_(* \(#,##0.00\);_(* &quot;-&quot;??_);_(@_)">
                  <c:v>341000</c:v>
                </c:pt>
                <c:pt idx="12" formatCode="_(* #,##0.00_);_(* \(#,##0.00\);_(* &quot;-&quot;??_);_(@_)">
                  <c:v>386000</c:v>
                </c:pt>
                <c:pt idx="13" formatCode="_(* #,##0.00_);_(* \(#,##0.00\);_(* &quot;-&quot;??_);_(@_)">
                  <c:v>434000</c:v>
                </c:pt>
                <c:pt idx="14" formatCode="_(* #,##0.00_);_(* \(#,##0.00\);_(* &quot;-&quot;??_);_(@_)">
                  <c:v>497000</c:v>
                </c:pt>
                <c:pt idx="15" formatCode="_(* #,##0.00_);_(* \(#,##0.00\);_(* &quot;-&quot;??_);_(@_)">
                  <c:v>574000</c:v>
                </c:pt>
                <c:pt idx="16" formatCode="_(* #,##0.00_);_(* \(#,##0.00\);_(* &quot;-&quot;??_);_(@_)">
                  <c:v>643000</c:v>
                </c:pt>
                <c:pt idx="17" formatCode="_(* #,##0.00_);_(* \(#,##0.00\);_(* &quot;-&quot;??_);_(@_)">
                  <c:v>732000</c:v>
                </c:pt>
                <c:pt idx="18" formatCode="_(* #,##0.00_);_(* \(#,##0.00\);_(* &quot;-&quot;??_);_(@_)">
                  <c:v>819000</c:v>
                </c:pt>
                <c:pt idx="19" formatCode="_(* #,##0.00_);_(* \(#,##0.00\);_(* &quot;-&quot;??_);_(@_)">
                  <c:v>923000</c:v>
                </c:pt>
                <c:pt idx="20" formatCode="_(* #,##0.00_);_(* \(#,##0.00\);_(* &quot;-&quot;??_);_(@_)">
                  <c:v>1060000</c:v>
                </c:pt>
                <c:pt idx="21" formatCode="_(* #,##0.00_);_(* \(#,##0.00\);_(* &quot;-&quot;??_);_(@_)">
                  <c:v>1169000</c:v>
                </c:pt>
                <c:pt idx="22" formatCode="_(* #,##0.00_);_(* \(#,##0.00\);_(* &quot;-&quot;??_);_(@_)">
                  <c:v>1267000</c:v>
                </c:pt>
                <c:pt idx="23" formatCode="_(* #,##0.00_);_(* \(#,##0.00\);_(* &quot;-&quot;??_);_(@_)">
                  <c:v>1399000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69-4DAB-9E6B-06D50B6BF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085568"/>
        <c:axId val="233083648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New HIV infections Male+Female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Sheet1!$B$1:$Y$1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Sheet1!$B$2:$Y$2</c:f>
              <c:numCache>
                <c:formatCode>_(* #,##0_);_(* \(#,##0\);_(* "-"??_);_(@_)</c:formatCode>
                <c:ptCount val="24"/>
                <c:pt idx="0">
                  <c:v>150000</c:v>
                </c:pt>
                <c:pt idx="1">
                  <c:v>150000</c:v>
                </c:pt>
                <c:pt idx="2">
                  <c:v>150000</c:v>
                </c:pt>
                <c:pt idx="3">
                  <c:v>150000</c:v>
                </c:pt>
                <c:pt idx="4">
                  <c:v>140000</c:v>
                </c:pt>
                <c:pt idx="5">
                  <c:v>140000</c:v>
                </c:pt>
                <c:pt idx="6" formatCode="_(* #,##0.00_);_(* \(#,##0.00\);_(* &quot;-&quot;??_);_(@_)">
                  <c:v>140000</c:v>
                </c:pt>
                <c:pt idx="7" formatCode="_(* #,##0.00_);_(* \(#,##0.00\);_(* &quot;-&quot;??_);_(@_)">
                  <c:v>130000</c:v>
                </c:pt>
                <c:pt idx="8" formatCode="_(* #,##0.00_);_(* \(#,##0.00\);_(* &quot;-&quot;??_);_(@_)">
                  <c:v>130000</c:v>
                </c:pt>
                <c:pt idx="9" formatCode="_(* #,##0.00_);_(* \(#,##0.00\);_(* &quot;-&quot;??_);_(@_)">
                  <c:v>120000</c:v>
                </c:pt>
                <c:pt idx="10" formatCode="_(* #,##0.00_);_(* \(#,##0.00\);_(* &quot;-&quot;??_);_(@_)">
                  <c:v>120000</c:v>
                </c:pt>
                <c:pt idx="11" formatCode="_(* #,##0.00_);_(* \(#,##0.00\);_(* &quot;-&quot;??_);_(@_)">
                  <c:v>120000</c:v>
                </c:pt>
                <c:pt idx="12" formatCode="_(* #,##0.00_);_(* \(#,##0.00\);_(* &quot;-&quot;??_);_(@_)">
                  <c:v>120000</c:v>
                </c:pt>
                <c:pt idx="13" formatCode="_(* #,##0.00_);_(* \(#,##0.00\);_(* &quot;-&quot;??_);_(@_)">
                  <c:v>110000</c:v>
                </c:pt>
                <c:pt idx="14" formatCode="_(* #,##0.00_);_(* \(#,##0.00\);_(* &quot;-&quot;??_);_(@_)">
                  <c:v>110000</c:v>
                </c:pt>
                <c:pt idx="15" formatCode="_(* #,##0.00_);_(* \(#,##0.00\);_(* &quot;-&quot;??_);_(@_)">
                  <c:v>120000</c:v>
                </c:pt>
                <c:pt idx="16" formatCode="_(* #,##0.00_);_(* \(#,##0.00\);_(* &quot;-&quot;??_);_(@_)">
                  <c:v>120000</c:v>
                </c:pt>
                <c:pt idx="17" formatCode="_(* #,##0.00_);_(* \(#,##0.00\);_(* &quot;-&quot;??_);_(@_)">
                  <c:v>120000</c:v>
                </c:pt>
                <c:pt idx="18" formatCode="_(* #,##0.00_);_(* \(#,##0.00\);_(* &quot;-&quot;??_);_(@_)">
                  <c:v>120000</c:v>
                </c:pt>
                <c:pt idx="19" formatCode="_(* #,##0.00_);_(* \(#,##0.00\);_(* &quot;-&quot;??_);_(@_)">
                  <c:v>120000</c:v>
                </c:pt>
                <c:pt idx="20" formatCode="_(* #,##0.00_);_(* \(#,##0.00\);_(* &quot;-&quot;??_);_(@_)">
                  <c:v>120000</c:v>
                </c:pt>
                <c:pt idx="21" formatCode="_(* #,##0.00_);_(* \(#,##0.00\);_(* &quot;-&quot;??_);_(@_)">
                  <c:v>120000</c:v>
                </c:pt>
                <c:pt idx="22" formatCode="_(* #,##0.00_);_(* \(#,##0.00\);_(* &quot;-&quot;??_);_(@_)">
                  <c:v>120000</c:v>
                </c:pt>
                <c:pt idx="23" formatCode="_(* #,##0.00_);_(* \(#,##0.00\);_(* &quot;-&quot;??_);_(@_)">
                  <c:v>120000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69-4DAB-9E6B-06D50B6BF67B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AIDS deaths Male+Female</c:v>
                </c:pt>
              </c:strCache>
            </c:strRef>
          </c:tx>
          <c:spPr>
            <a:ln w="28575" cap="rnd">
              <a:solidFill>
                <a:srgbClr val="FF9B00"/>
              </a:solidFill>
              <a:round/>
            </a:ln>
            <a:effectLst/>
          </c:spPr>
          <c:marker>
            <c:symbol val="none"/>
          </c:marker>
          <c:cat>
            <c:numRef>
              <c:f>Sheet1!$B$1:$Y$1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Sheet1!$B$6:$Y$6</c:f>
              <c:numCache>
                <c:formatCode>_(* #,##0_);_(* \(#,##0\);_(* "-"??_);_(@_)</c:formatCode>
                <c:ptCount val="24"/>
                <c:pt idx="0">
                  <c:v>55000</c:v>
                </c:pt>
                <c:pt idx="1">
                  <c:v>63000</c:v>
                </c:pt>
                <c:pt idx="2">
                  <c:v>60000</c:v>
                </c:pt>
                <c:pt idx="3">
                  <c:v>60000</c:v>
                </c:pt>
                <c:pt idx="4">
                  <c:v>63000</c:v>
                </c:pt>
                <c:pt idx="5">
                  <c:v>67000</c:v>
                </c:pt>
                <c:pt idx="6" formatCode="_(* #,##0.00_);_(* \(#,##0.00\);_(* &quot;-&quot;??_);_(@_)">
                  <c:v>68000</c:v>
                </c:pt>
                <c:pt idx="7" formatCode="_(* #,##0.00_);_(* \(#,##0.00\);_(* &quot;-&quot;??_);_(@_)">
                  <c:v>69000</c:v>
                </c:pt>
                <c:pt idx="8" formatCode="_(* #,##0.00_);_(* \(#,##0.00\);_(* &quot;-&quot;??_);_(@_)">
                  <c:v>69000</c:v>
                </c:pt>
                <c:pt idx="9" formatCode="_(* #,##0.00_);_(* \(#,##0.00\);_(* &quot;-&quot;??_);_(@_)">
                  <c:v>68000</c:v>
                </c:pt>
                <c:pt idx="10" formatCode="_(* #,##0.00_);_(* \(#,##0.00\);_(* &quot;-&quot;??_);_(@_)">
                  <c:v>68000</c:v>
                </c:pt>
                <c:pt idx="11" formatCode="_(* #,##0.00_);_(* \(#,##0.00\);_(* &quot;-&quot;??_);_(@_)">
                  <c:v>65000</c:v>
                </c:pt>
                <c:pt idx="12" formatCode="_(* #,##0.00_);_(* \(#,##0.00\);_(* &quot;-&quot;??_);_(@_)">
                  <c:v>58000</c:v>
                </c:pt>
                <c:pt idx="13" formatCode="_(* #,##0.00_);_(* \(#,##0.00\);_(* &quot;-&quot;??_);_(@_)">
                  <c:v>55000</c:v>
                </c:pt>
                <c:pt idx="14" formatCode="_(* #,##0.00_);_(* \(#,##0.00\);_(* &quot;-&quot;??_);_(@_)">
                  <c:v>53000</c:v>
                </c:pt>
                <c:pt idx="15" formatCode="_(* #,##0.00_);_(* \(#,##0.00\);_(* &quot;-&quot;??_);_(@_)">
                  <c:v>51000</c:v>
                </c:pt>
                <c:pt idx="16" formatCode="_(* #,##0.00_);_(* \(#,##0.00\);_(* &quot;-&quot;??_);_(@_)">
                  <c:v>49000</c:v>
                </c:pt>
                <c:pt idx="17" formatCode="_(* #,##0.00_);_(* \(#,##0.00\);_(* &quot;-&quot;??_);_(@_)">
                  <c:v>48000</c:v>
                </c:pt>
                <c:pt idx="18" formatCode="_(* #,##0.00_);_(* \(#,##0.00\);_(* &quot;-&quot;??_);_(@_)">
                  <c:v>47000</c:v>
                </c:pt>
                <c:pt idx="19" formatCode="_(* #,##0.00_);_(* \(#,##0.00\);_(* &quot;-&quot;??_);_(@_)">
                  <c:v>46000</c:v>
                </c:pt>
                <c:pt idx="20" formatCode="_(* #,##0.00_);_(* \(#,##0.00\);_(* &quot;-&quot;??_);_(@_)">
                  <c:v>46000</c:v>
                </c:pt>
                <c:pt idx="21" formatCode="_(* #,##0.00_);_(* \(#,##0.00\);_(* &quot;-&quot;??_);_(@_)">
                  <c:v>43000</c:v>
                </c:pt>
                <c:pt idx="22" formatCode="_(* #,##0.00_);_(* \(#,##0.00\);_(* &quot;-&quot;??_);_(@_)">
                  <c:v>41000</c:v>
                </c:pt>
                <c:pt idx="23" formatCode="_(* #,##0.00_);_(* \(#,##0.00\);_(* &quot;-&quot;??_);_(@_)">
                  <c:v>41000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69-4DAB-9E6B-06D50B6BF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075840"/>
        <c:axId val="233077376"/>
      </c:lineChart>
      <c:catAx>
        <c:axId val="23307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77376"/>
        <c:crosses val="autoZero"/>
        <c:auto val="1"/>
        <c:lblAlgn val="ctr"/>
        <c:lblOffset val="100"/>
        <c:noMultiLvlLbl val="0"/>
      </c:catAx>
      <c:valAx>
        <c:axId val="23307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050" b="1" dirty="0"/>
                  <a:t>Estimaciones</a:t>
                </a:r>
                <a:r>
                  <a:rPr lang="es-ES" sz="1050" b="1" baseline="0" dirty="0"/>
                  <a:t> de nuevas infecciones y </a:t>
                </a:r>
                <a:br>
                  <a:rPr lang="es-ES" sz="1050" b="1" baseline="0" dirty="0"/>
                </a:br>
                <a:r>
                  <a:rPr lang="es-ES" sz="1050" b="1" baseline="0" dirty="0"/>
                  <a:t>muertes por el VIH</a:t>
                </a:r>
                <a:endParaRPr lang="es-ES" sz="105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75840"/>
        <c:crosses val="autoZero"/>
        <c:crossBetween val="between"/>
      </c:valAx>
      <c:valAx>
        <c:axId val="2330836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050" b="1" dirty="0"/>
                  <a:t>Personas bajo tratamiento antirretroviral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85568"/>
        <c:crosses val="max"/>
        <c:crossBetween val="between"/>
      </c:valAx>
      <c:catAx>
        <c:axId val="233085568"/>
        <c:scaling>
          <c:orientation val="minMax"/>
        </c:scaling>
        <c:delete val="1"/>
        <c:axPos val="b"/>
        <c:majorTickMark val="out"/>
        <c:minorTickMark val="none"/>
        <c:tickLblPos val="nextTo"/>
        <c:crossAx val="233083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es-ES" sz="1800" b="1" noProof="0" dirty="0">
                <a:solidFill>
                  <a:srgbClr val="00B0F0"/>
                </a:solidFill>
              </a:rPr>
              <a:t>América Latina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B0F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 deaths'!$A$3</c:f>
              <c:strCache>
                <c:ptCount val="1"/>
                <c:pt idx="0">
                  <c:v>Muertes debidas al sida Male+Female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35.000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48-4854-92E7-1ABD41DFFC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inf deaths'!$B$2:$P$2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'new inf deaths'!$Q$3:$AE$3</c:f>
              <c:numCache>
                <c:formatCode>#,##0</c:formatCode>
                <c:ptCount val="15"/>
                <c:pt idx="0">
                  <c:v>46000</c:v>
                </c:pt>
                <c:pt idx="1">
                  <c:v>47000</c:v>
                </c:pt>
                <c:pt idx="2">
                  <c:v>47000</c:v>
                </c:pt>
                <c:pt idx="3">
                  <c:v>43000</c:v>
                </c:pt>
                <c:pt idx="4">
                  <c:v>41000</c:v>
                </c:pt>
                <c:pt idx="5">
                  <c:v>41000</c:v>
                </c:pt>
                <c:pt idx="6">
                  <c:v>40000</c:v>
                </c:pt>
                <c:pt idx="7">
                  <c:v>39000</c:v>
                </c:pt>
                <c:pt idx="8">
                  <c:v>37000</c:v>
                </c:pt>
                <c:pt idx="9">
                  <c:v>37000</c:v>
                </c:pt>
                <c:pt idx="10">
                  <c:v>37000</c:v>
                </c:pt>
                <c:pt idx="11">
                  <c:v>37000</c:v>
                </c:pt>
                <c:pt idx="12">
                  <c:v>35000</c:v>
                </c:pt>
                <c:pt idx="13">
                  <c:v>34000</c:v>
                </c:pt>
                <c:pt idx="14">
                  <c:v>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8-4FA6-BC30-6CAC063CE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3768448"/>
        <c:axId val="233769984"/>
      </c:barChart>
      <c:lineChart>
        <c:grouping val="standard"/>
        <c:varyColors val="0"/>
        <c:ser>
          <c:idx val="1"/>
          <c:order val="1"/>
          <c:tx>
            <c:strRef>
              <c:f>inf deaths'!$A$4</c:f>
              <c:strCache>
                <c:ptCount val="1"/>
                <c:pt idx="0">
                  <c:v>Nuevas infecciones por el VIH Male+Female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7.3247679048280027E-3"/>
                  <c:y val="-5.43608034759117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100.000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48-4854-92E7-1ABD41DFFC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inf deaths'!$B$2:$P$2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'new inf deaths'!$Q$4:$AE$4</c:f>
              <c:numCache>
                <c:formatCode>#,##0</c:formatCode>
                <c:ptCount val="15"/>
                <c:pt idx="0">
                  <c:v>97000</c:v>
                </c:pt>
                <c:pt idx="1">
                  <c:v>97000</c:v>
                </c:pt>
                <c:pt idx="2">
                  <c:v>97000</c:v>
                </c:pt>
                <c:pt idx="3">
                  <c:v>96000</c:v>
                </c:pt>
                <c:pt idx="4">
                  <c:v>96000</c:v>
                </c:pt>
                <c:pt idx="5">
                  <c:v>96000</c:v>
                </c:pt>
                <c:pt idx="6">
                  <c:v>97000</c:v>
                </c:pt>
                <c:pt idx="7">
                  <c:v>98000</c:v>
                </c:pt>
                <c:pt idx="8">
                  <c:v>98000</c:v>
                </c:pt>
                <c:pt idx="9">
                  <c:v>99000</c:v>
                </c:pt>
                <c:pt idx="10">
                  <c:v>100000</c:v>
                </c:pt>
                <c:pt idx="11">
                  <c:v>100000</c:v>
                </c:pt>
                <c:pt idx="12">
                  <c:v>100000</c:v>
                </c:pt>
                <c:pt idx="13">
                  <c:v>100000</c:v>
                </c:pt>
                <c:pt idx="14">
                  <c:v>100000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B8-4FA6-BC30-6CAC063CE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768448"/>
        <c:axId val="233769984"/>
      </c:lineChart>
      <c:catAx>
        <c:axId val="23376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769984"/>
        <c:crosses val="autoZero"/>
        <c:auto val="1"/>
        <c:lblAlgn val="ctr"/>
        <c:lblOffset val="100"/>
        <c:noMultiLvlLbl val="0"/>
      </c:catAx>
      <c:valAx>
        <c:axId val="23376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76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es-ES" sz="2000" b="1" noProof="0" dirty="0">
                <a:solidFill>
                  <a:srgbClr val="00B0F0"/>
                </a:solidFill>
              </a:rPr>
              <a:t>Caribe </a:t>
            </a:r>
          </a:p>
        </c:rich>
      </c:tx>
      <c:layout>
        <c:manualLayout>
          <c:xMode val="edge"/>
          <c:yMode val="edge"/>
          <c:x val="0.42447043294736336"/>
          <c:y val="2.2362212673446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B0F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61313305892689"/>
          <c:y val="0.1517831291338135"/>
          <c:w val="0.87573733113141705"/>
          <c:h val="0.67002992290121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inf deaths'!$A$3</c:f>
              <c:strCache>
                <c:ptCount val="1"/>
                <c:pt idx="0">
                  <c:v>Muertes debidas al sida Male+Female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6.700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41-4265-8FA9-E2A273DEA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inf deaths'!$B$2:$P$2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'new inf deaths'!$B$3:$P$3</c:f>
              <c:numCache>
                <c:formatCode>#,##0</c:formatCode>
                <c:ptCount val="15"/>
                <c:pt idx="0">
                  <c:v>22000</c:v>
                </c:pt>
                <c:pt idx="1">
                  <c:v>21000</c:v>
                </c:pt>
                <c:pt idx="2">
                  <c:v>18000</c:v>
                </c:pt>
                <c:pt idx="3">
                  <c:v>16000</c:v>
                </c:pt>
                <c:pt idx="4">
                  <c:v>13000</c:v>
                </c:pt>
                <c:pt idx="5">
                  <c:v>12000</c:v>
                </c:pt>
                <c:pt idx="6">
                  <c:v>11000</c:v>
                </c:pt>
                <c:pt idx="7">
                  <c:v>11000</c:v>
                </c:pt>
                <c:pt idx="8">
                  <c:v>11000</c:v>
                </c:pt>
                <c:pt idx="9">
                  <c:v>10000</c:v>
                </c:pt>
                <c:pt idx="10">
                  <c:v>9300</c:v>
                </c:pt>
                <c:pt idx="11">
                  <c:v>8700</c:v>
                </c:pt>
                <c:pt idx="12">
                  <c:v>8200</c:v>
                </c:pt>
                <c:pt idx="13">
                  <c:v>7400</c:v>
                </c:pt>
                <c:pt idx="14">
                  <c:v>6700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A-48BE-96C4-80C8FD847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3126528"/>
        <c:axId val="233140608"/>
      </c:barChart>
      <c:lineChart>
        <c:grouping val="standard"/>
        <c:varyColors val="0"/>
        <c:ser>
          <c:idx val="1"/>
          <c:order val="1"/>
          <c:tx>
            <c:strRef>
              <c:f>inf deaths'!$A$4</c:f>
              <c:strCache>
                <c:ptCount val="1"/>
                <c:pt idx="0">
                  <c:v>Nuevas infecciones por el VIH Male+Female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3.1740660920921343E-2"/>
                  <c:y val="-4.65949744079243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16.000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41-4265-8FA9-E2A273DEA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inf deaths'!$B$2:$P$2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'new inf deaths'!$B$4:$P$4</c:f>
              <c:numCache>
                <c:formatCode>#,##0</c:formatCode>
                <c:ptCount val="15"/>
                <c:pt idx="0">
                  <c:v>22000</c:v>
                </c:pt>
                <c:pt idx="1">
                  <c:v>22000</c:v>
                </c:pt>
                <c:pt idx="2">
                  <c:v>20000</c:v>
                </c:pt>
                <c:pt idx="3">
                  <c:v>19000</c:v>
                </c:pt>
                <c:pt idx="4">
                  <c:v>19000</c:v>
                </c:pt>
                <c:pt idx="5">
                  <c:v>19000</c:v>
                </c:pt>
                <c:pt idx="6">
                  <c:v>19000</c:v>
                </c:pt>
                <c:pt idx="7">
                  <c:v>18000</c:v>
                </c:pt>
                <c:pt idx="8">
                  <c:v>18000</c:v>
                </c:pt>
                <c:pt idx="9">
                  <c:v>18000</c:v>
                </c:pt>
                <c:pt idx="10">
                  <c:v>17000</c:v>
                </c:pt>
                <c:pt idx="11">
                  <c:v>17000</c:v>
                </c:pt>
                <c:pt idx="12">
                  <c:v>17000</c:v>
                </c:pt>
                <c:pt idx="13">
                  <c:v>16000</c:v>
                </c:pt>
                <c:pt idx="14">
                  <c:v>16000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EA-48BE-96C4-80C8FD847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26528"/>
        <c:axId val="233140608"/>
      </c:lineChart>
      <c:catAx>
        <c:axId val="23312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140608"/>
        <c:crosses val="autoZero"/>
        <c:auto val="1"/>
        <c:lblAlgn val="ctr"/>
        <c:lblOffset val="100"/>
        <c:noMultiLvlLbl val="0"/>
      </c:catAx>
      <c:valAx>
        <c:axId val="23314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12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83858485536448E-2"/>
          <c:y val="0.89235030376806224"/>
          <c:w val="0.9389729777665593"/>
          <c:h val="8.5287483558491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v>América Latina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41-4B2A-A668-F1AC1B7887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41-4B2A-A668-F1AC1B7887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41-4B2A-A668-F1AC1B7887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41-4B2A-A668-F1AC1B7887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741-4B2A-A668-F1AC1B7887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741-4B2A-A668-F1AC1B788719}"/>
              </c:ext>
            </c:extLst>
          </c:dPt>
          <c:cat>
            <c:strRef>
              <c:f>Sheet1!$B$5:$B$10</c:f>
              <c:strCache>
                <c:ptCount val="6"/>
                <c:pt idx="0">
                  <c:v>Hombres homosexuales y otros hombres que tienen relaciones sexuales con otros hombres</c:v>
                </c:pt>
                <c:pt idx="1">
                  <c:v>Mujeres transgénero</c:v>
                </c:pt>
                <c:pt idx="2">
                  <c:v>Clientes de profesionales del sexo y compañeros sexuales de otros grupos de población clave</c:v>
                </c:pt>
                <c:pt idx="3">
                  <c:v>Seguir siendo población</c:v>
                </c:pt>
                <c:pt idx="4">
                  <c:v>Profesionales del sexo</c:v>
                </c:pt>
                <c:pt idx="5">
                  <c:v>Personas que se inyectan drogas</c:v>
                </c:pt>
              </c:strCache>
            </c:strRef>
          </c:cat>
          <c:val>
            <c:numRef>
              <c:f>Sheet1!$C$5:$C$10</c:f>
              <c:numCache>
                <c:formatCode>General</c:formatCode>
                <c:ptCount val="6"/>
                <c:pt idx="0">
                  <c:v>40</c:v>
                </c:pt>
                <c:pt idx="1">
                  <c:v>4</c:v>
                </c:pt>
                <c:pt idx="2">
                  <c:v>15</c:v>
                </c:pt>
                <c:pt idx="3">
                  <c:v>35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741-4B2A-A668-F1AC1B788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v>El Caribe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80-46AF-88CD-3AF50ED927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80-46AF-88CD-3AF50ED927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80-46AF-88CD-3AF50ED927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80-46AF-88CD-3AF50ED927C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80-46AF-88CD-3AF50ED927C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80-46AF-88CD-3AF50ED927C3}"/>
              </c:ext>
            </c:extLst>
          </c:dPt>
          <c:cat>
            <c:strRef>
              <c:f>Sheet1!$B$5:$B$10</c:f>
              <c:strCache>
                <c:ptCount val="6"/>
                <c:pt idx="0">
                  <c:v>Gay men and other men who have sex with men</c:v>
                </c:pt>
                <c:pt idx="1">
                  <c:v>Transgender women</c:v>
                </c:pt>
                <c:pt idx="2">
                  <c:v>Clients of sex workers and sex partners of other key populations</c:v>
                </c:pt>
                <c:pt idx="3">
                  <c:v>Remaining population</c:v>
                </c:pt>
                <c:pt idx="4">
                  <c:v>Sex workers</c:v>
                </c:pt>
                <c:pt idx="5">
                  <c:v>People who inject drugs</c:v>
                </c:pt>
              </c:strCache>
            </c:strRef>
          </c:cat>
          <c:val>
            <c:numRef>
              <c:f>Sheet1!$D$5:$D$10</c:f>
              <c:numCache>
                <c:formatCode>General</c:formatCode>
                <c:ptCount val="6"/>
                <c:pt idx="0">
                  <c:v>22</c:v>
                </c:pt>
                <c:pt idx="1">
                  <c:v>5</c:v>
                </c:pt>
                <c:pt idx="2">
                  <c:v>12</c:v>
                </c:pt>
                <c:pt idx="3">
                  <c:v>53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80-46AF-88CD-3AF50ED92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Sheet1!$M$22</c:f>
              <c:strCache>
                <c:ptCount val="1"/>
                <c:pt idx="0">
                  <c:v>Personas con infección por el VIH</c:v>
                </c:pt>
              </c:strCache>
            </c:strRef>
          </c:tx>
          <c:spPr>
            <a:solidFill>
              <a:srgbClr val="FFB7B7"/>
            </a:solidFill>
            <a:ln>
              <a:noFill/>
            </a:ln>
            <a:effectLst/>
          </c:spPr>
          <c:invertIfNegative val="0"/>
          <c:dLbls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2.200.000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8A-41E2-A38A-85CF021704DE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2.300.000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60-474F-811C-1684640484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Sheet1!$O$3:$O$21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Sheet1!$P$22:$P$40</c:f>
              <c:numCache>
                <c:formatCode>#,##0</c:formatCode>
                <c:ptCount val="19"/>
                <c:pt idx="0">
                  <c:v>1300000</c:v>
                </c:pt>
                <c:pt idx="1">
                  <c:v>1400000</c:v>
                </c:pt>
                <c:pt idx="2">
                  <c:v>1400000</c:v>
                </c:pt>
                <c:pt idx="3">
                  <c:v>1500000</c:v>
                </c:pt>
                <c:pt idx="4">
                  <c:v>1500000</c:v>
                </c:pt>
                <c:pt idx="5">
                  <c:v>1600000</c:v>
                </c:pt>
                <c:pt idx="6">
                  <c:v>1600000</c:v>
                </c:pt>
                <c:pt idx="7">
                  <c:v>1700000</c:v>
                </c:pt>
                <c:pt idx="8">
                  <c:v>1700000</c:v>
                </c:pt>
                <c:pt idx="9">
                  <c:v>1800000</c:v>
                </c:pt>
                <c:pt idx="10">
                  <c:v>1800000</c:v>
                </c:pt>
                <c:pt idx="11">
                  <c:v>1900000</c:v>
                </c:pt>
                <c:pt idx="12">
                  <c:v>1900000</c:v>
                </c:pt>
                <c:pt idx="13">
                  <c:v>2000000</c:v>
                </c:pt>
                <c:pt idx="14">
                  <c:v>2000000</c:v>
                </c:pt>
                <c:pt idx="15">
                  <c:v>2100000</c:v>
                </c:pt>
                <c:pt idx="16">
                  <c:v>2200000</c:v>
                </c:pt>
                <c:pt idx="17">
                  <c:v>2200000</c:v>
                </c:pt>
                <c:pt idx="18">
                  <c:v>2300000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60-474F-811C-1684640484CF}"/>
            </c:ext>
          </c:extLst>
        </c:ser>
        <c:ser>
          <c:idx val="0"/>
          <c:order val="1"/>
          <c:tx>
            <c:strRef>
              <c:f>Sheet1!$M$3</c:f>
              <c:strCache>
                <c:ptCount val="1"/>
                <c:pt idx="0">
                  <c:v>Personas que reciben terapia antirretrovírica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1.267.000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8A-41E2-A38A-85CF021704DE}"/>
                </c:ext>
              </c:extLst>
            </c:dLbl>
            <c:dLbl>
              <c:idx val="18"/>
              <c:layout>
                <c:manualLayout>
                  <c:x val="4.9730851346164217E-3"/>
                  <c:y val="1.780228550581483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1.399.000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60-474F-811C-1684640484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Sheet1!$O$3:$O$21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Sheet1!$P$3:$P$21</c:f>
              <c:numCache>
                <c:formatCode>#,##0</c:formatCode>
                <c:ptCount val="19"/>
                <c:pt idx="0">
                  <c:v>122000</c:v>
                </c:pt>
                <c:pt idx="1">
                  <c:v>154000</c:v>
                </c:pt>
                <c:pt idx="2">
                  <c:v>182000</c:v>
                </c:pt>
                <c:pt idx="3">
                  <c:v>220000</c:v>
                </c:pt>
                <c:pt idx="4">
                  <c:v>253000</c:v>
                </c:pt>
                <c:pt idx="5">
                  <c:v>298000</c:v>
                </c:pt>
                <c:pt idx="6">
                  <c:v>341000</c:v>
                </c:pt>
                <c:pt idx="7">
                  <c:v>386000</c:v>
                </c:pt>
                <c:pt idx="8">
                  <c:v>434000</c:v>
                </c:pt>
                <c:pt idx="9">
                  <c:v>497000</c:v>
                </c:pt>
                <c:pt idx="10">
                  <c:v>574000</c:v>
                </c:pt>
                <c:pt idx="11">
                  <c:v>643000</c:v>
                </c:pt>
                <c:pt idx="12">
                  <c:v>732000</c:v>
                </c:pt>
                <c:pt idx="13">
                  <c:v>819000</c:v>
                </c:pt>
                <c:pt idx="14">
                  <c:v>923000</c:v>
                </c:pt>
                <c:pt idx="15">
                  <c:v>1060000</c:v>
                </c:pt>
                <c:pt idx="16">
                  <c:v>1169000</c:v>
                </c:pt>
                <c:pt idx="17">
                  <c:v>1267000</c:v>
                </c:pt>
                <c:pt idx="18">
                  <c:v>1399000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60-474F-811C-168464048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34436096"/>
        <c:axId val="234437632"/>
      </c:barChart>
      <c:catAx>
        <c:axId val="23443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437632"/>
        <c:crosses val="autoZero"/>
        <c:auto val="1"/>
        <c:lblAlgn val="ctr"/>
        <c:lblOffset val="100"/>
        <c:noMultiLvlLbl val="0"/>
      </c:catAx>
      <c:valAx>
        <c:axId val="23443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43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CARIBBEAN'!$a$4</c:f>
              <c:strCache>
                <c:ptCount val="1"/>
                <c:pt idx="0">
                  <c:v>Cobertura de antirretrovíricos de PTMI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'pmtct CARIBBEAN'!$M$1:$U$1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'pmtct CARIBBEAN'!$M$3:$U$3</c:f>
              <c:numCache>
                <c:formatCode>General</c:formatCode>
                <c:ptCount val="9"/>
                <c:pt idx="0">
                  <c:v>50</c:v>
                </c:pt>
                <c:pt idx="1">
                  <c:v>53</c:v>
                </c:pt>
                <c:pt idx="2">
                  <c:v>58</c:v>
                </c:pt>
                <c:pt idx="3">
                  <c:v>62</c:v>
                </c:pt>
                <c:pt idx="4">
                  <c:v>66</c:v>
                </c:pt>
                <c:pt idx="5">
                  <c:v>68</c:v>
                </c:pt>
                <c:pt idx="6">
                  <c:v>67</c:v>
                </c:pt>
                <c:pt idx="7">
                  <c:v>70</c:v>
                </c:pt>
                <c:pt idx="8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F-46A4-A44C-C522886F0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234250624"/>
        <c:axId val="234252160"/>
      </c:barChart>
      <c:lineChart>
        <c:grouping val="standard"/>
        <c:varyColors val="0"/>
        <c:ser>
          <c:idx val="1"/>
          <c:order val="1"/>
          <c:tx>
            <c:strRef>
              <c:f>CARIBBEAN'!$a$5</c:f>
              <c:strCache>
                <c:ptCount val="1"/>
                <c:pt idx="0">
                  <c:v>Tasa de transmisión de TMi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'pmtct CARIBBEAN'!$M$1:$U$1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'pmtct CARIBBEAN'!$M$6:$U$6</c:f>
              <c:numCache>
                <c:formatCode>General</c:formatCode>
                <c:ptCount val="9"/>
                <c:pt idx="0">
                  <c:v>20.014900000000001</c:v>
                </c:pt>
                <c:pt idx="1">
                  <c:v>19.644400000000001</c:v>
                </c:pt>
                <c:pt idx="2">
                  <c:v>18.437000000000001</c:v>
                </c:pt>
                <c:pt idx="3">
                  <c:v>17.444400000000002</c:v>
                </c:pt>
                <c:pt idx="4">
                  <c:v>16.5166</c:v>
                </c:pt>
                <c:pt idx="5">
                  <c:v>15.8949</c:v>
                </c:pt>
                <c:pt idx="6">
                  <c:v>16.0639</c:v>
                </c:pt>
                <c:pt idx="7" formatCode="0.00">
                  <c:v>15.476000000000001</c:v>
                </c:pt>
                <c:pt idx="8" formatCode="0.00">
                  <c:v>14.0717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5F-46A4-A44C-C522886F0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250624"/>
        <c:axId val="234252160"/>
      </c:lineChart>
      <c:catAx>
        <c:axId val="23425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252160"/>
        <c:crosses val="autoZero"/>
        <c:auto val="1"/>
        <c:lblAlgn val="ctr"/>
        <c:lblOffset val="100"/>
        <c:noMultiLvlLbl val="0"/>
      </c:catAx>
      <c:valAx>
        <c:axId val="2342521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800" b="1" dirty="0"/>
                  <a:t>%</a:t>
                </a:r>
              </a:p>
            </c:rich>
          </c:tx>
          <c:layout>
            <c:manualLayout>
              <c:xMode val="edge"/>
              <c:yMode val="edge"/>
              <c:x val="2.6679255761439709E-2"/>
              <c:y val="0.405397507295204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25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DD7AE-A0E5-F349-8663-FB0464656A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87A74-E8EE-0F44-A122-6C0EFDC6D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9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charset="0"/>
              </a:defRPr>
            </a:lvl1pPr>
          </a:lstStyle>
          <a:p>
            <a:fld id="{2DAC1DA2-2AC8-7346-9E9B-A439814CF93A}" type="datetimeFigureOut">
              <a:rPr lang="en-US" altLang="x-none"/>
              <a:pPr/>
              <a:t>11/25/2019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charset="0"/>
              </a:defRPr>
            </a:lvl1pPr>
          </a:lstStyle>
          <a:p>
            <a:fld id="{DB485D0E-6511-AB44-B03E-8E3001D6D9D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99158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1pPr>
    <a:lvl2pPr marL="4564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2pPr>
    <a:lvl3pPr marL="9136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3pPr>
    <a:lvl4pPr marL="13708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4pPr>
    <a:lvl5pPr marL="18280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4061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915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1878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17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4075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4401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0579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6351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2537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3488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354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4007485"/>
          </a:xfrm>
        </p:spPr>
        <p:txBody>
          <a:bodyPr/>
          <a:lstStyle/>
          <a:p>
            <a:r>
              <a:rPr lang="es-MX" dirty="0"/>
              <a:t>No fue posible cambiar el punto por coma en dos de las cifras (0.05 y 0.02)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34268-5077-442C-A0E3-3E53AF058FEF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3173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1960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97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34268-5077-442C-A0E3-3E53AF058FEF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658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153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424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27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5985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363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321C-EAD0-49AA-8B0A-BE6D313C26C1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81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8481" y="3783303"/>
            <a:ext cx="4564063" cy="863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75709" y="2348636"/>
            <a:ext cx="7537425" cy="1325563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878282" y="2296391"/>
            <a:ext cx="0" cy="2712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023" y="5903215"/>
            <a:ext cx="2610357" cy="5450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68111" y="0"/>
            <a:ext cx="12123889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6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96899" y="4484452"/>
            <a:ext cx="6100832" cy="9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0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05969" y="4960371"/>
            <a:ext cx="835668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38419" y="1359759"/>
            <a:ext cx="10515163" cy="293743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419" y="4483624"/>
            <a:ext cx="10515163" cy="166429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3"/>
            <a:ext cx="1051516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8" name="Rectangle 17"/>
          <p:cNvSpPr>
            <a:spLocks/>
          </p:cNvSpPr>
          <p:nvPr userDrawn="1"/>
        </p:nvSpPr>
        <p:spPr bwMode="auto">
          <a:xfrm>
            <a:off x="5725696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414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9175135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00490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3719373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944728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419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3613063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/>
          </p:nvPr>
        </p:nvSpPr>
        <p:spPr>
          <a:xfrm>
            <a:off x="6294180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9068826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6" name="Rectangle 25"/>
          <p:cNvSpPr>
            <a:spLocks/>
          </p:cNvSpPr>
          <p:nvPr userDrawn="1"/>
        </p:nvSpPr>
        <p:spPr bwMode="auto">
          <a:xfrm>
            <a:off x="5725696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2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8709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25268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247164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252541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269061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7230645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  <p:sp>
        <p:nvSpPr>
          <p:cNvPr id="15" name="Rectangle 14"/>
          <p:cNvSpPr>
            <a:spLocks/>
          </p:cNvSpPr>
          <p:nvPr userDrawn="1"/>
        </p:nvSpPr>
        <p:spPr bwMode="auto">
          <a:xfrm>
            <a:off x="5725696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</a:p>
        </p:txBody>
      </p:sp>
    </p:spTree>
    <p:extLst>
      <p:ext uri="{BB962C8B-B14F-4D97-AF65-F5344CB8AC3E}">
        <p14:creationId xmlns:p14="http://schemas.microsoft.com/office/powerpoint/2010/main" val="37442617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418" y="1905788"/>
            <a:ext cx="5154394" cy="4141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auto">
          <a:xfrm>
            <a:off x="6145213" y="1905789"/>
            <a:ext cx="5512412" cy="41410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 userDrawn="1"/>
        </p:nvSpPr>
        <p:spPr bwMode="auto">
          <a:xfrm>
            <a:off x="5725696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</a:p>
        </p:txBody>
      </p:sp>
    </p:spTree>
    <p:extLst>
      <p:ext uri="{BB962C8B-B14F-4D97-AF65-F5344CB8AC3E}">
        <p14:creationId xmlns:p14="http://schemas.microsoft.com/office/powerpoint/2010/main" val="186301067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45213" y="1905788"/>
            <a:ext cx="5154394" cy="4141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68551" y="1905788"/>
            <a:ext cx="5576638" cy="4141052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 userDrawn="1"/>
        </p:nvSpPr>
        <p:spPr bwMode="auto">
          <a:xfrm>
            <a:off x="5725696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137048" y="1891040"/>
            <a:ext cx="2350314" cy="4270550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47434" y="1891040"/>
            <a:ext cx="5706148" cy="4270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580401"/>
            <a:ext cx="10515163" cy="8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2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4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 bwMode="auto">
          <a:xfrm>
            <a:off x="987276" y="1891040"/>
            <a:ext cx="2422559" cy="42705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 userDrawn="1"/>
        </p:nvSpPr>
        <p:spPr bwMode="auto">
          <a:xfrm>
            <a:off x="5725696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</a:p>
        </p:txBody>
      </p:sp>
    </p:spTree>
    <p:extLst>
      <p:ext uri="{BB962C8B-B14F-4D97-AF65-F5344CB8AC3E}">
        <p14:creationId xmlns:p14="http://schemas.microsoft.com/office/powerpoint/2010/main" val="10475268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auto">
          <a:xfrm>
            <a:off x="0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56027" y="1873405"/>
            <a:ext cx="5151219" cy="4248614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0071908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6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220647" y="1655691"/>
            <a:ext cx="5151219" cy="4248614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725696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rgbClr val="FF671B"/>
                </a:solidFill>
                <a:latin typeface="+mn-lt"/>
                <a:sym typeface="Montserrat-Regular" charset="0"/>
              </a:rPr>
              <a:t>OPS/OMS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650" y="6068291"/>
            <a:ext cx="1819730" cy="3799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4E1E-3777-4F33-A145-192B32F9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EC0B1-7C67-4A41-B7DA-7667FDECA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0D46D-CF41-414E-9B1A-34FC8A01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33F0-FAC7-4580-800B-A52FEA807D33}" type="datetimeFigureOut">
              <a:rPr lang="es-ES" smtClean="0"/>
              <a:t>25/11/2019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199DA-E894-4542-9779-2757AF4B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CBC29-30DD-4F41-8673-32B15555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7EE7-99A6-414C-A6C8-46ADBFB1E3B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2671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45C5-4BD2-4388-AC60-636AF8CE3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C51BA-B038-4BA9-A8D1-C7B8F5CB0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0CBAF-EE4C-4FA1-B4BA-41AA4F91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33F0-FAC7-4580-800B-A52FEA807D33}" type="datetimeFigureOut">
              <a:rPr lang="es-ES" smtClean="0"/>
              <a:t>25/11/2019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F4B7D-05B6-453B-9714-93250A81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B8EA-356A-461B-BE35-A5215D88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7EE7-99A6-414C-A6C8-46ADBFB1E3B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5902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E0D2-41AC-4774-9142-562FD178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4BBAF-279F-47DC-A7F5-471BFFC9F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C2C62-DC43-47C1-9414-E9820ED5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33F0-FAC7-4580-800B-A52FEA807D33}" type="datetimeFigureOut">
              <a:rPr lang="es-ES" smtClean="0"/>
              <a:t>25/11/2019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67FA6-81E6-49A7-9FDC-A0DB713D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00290-FDF8-4319-8522-1A9C72AB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7EE7-99A6-414C-A6C8-46ADBFB1E3B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302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ADE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725696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rgbClr val="276092"/>
                </a:solidFill>
                <a:latin typeface="+mn-lt"/>
                <a:sym typeface="Montserrat-Regular" charset="0"/>
              </a:rPr>
              <a:t>OPS/OMS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650" y="6068291"/>
            <a:ext cx="1819730" cy="3799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725696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rgbClr val="276092"/>
                </a:solidFill>
                <a:latin typeface="+mn-lt"/>
                <a:sym typeface="Montserrat-Regular" charset="0"/>
              </a:rPr>
              <a:t>OPS/OMS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650" y="6068291"/>
            <a:ext cx="1819730" cy="3799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609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725696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rgbClr val="FF671B"/>
                </a:solidFill>
                <a:latin typeface="+mn-lt"/>
                <a:sym typeface="Montserrat-Regular" charset="0"/>
              </a:rPr>
              <a:t>OPS/OMS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8650" y="6068291"/>
            <a:ext cx="1819730" cy="3799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725696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7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725696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7" y="2497873"/>
            <a:ext cx="5151219" cy="3624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2497874"/>
            <a:ext cx="5151219" cy="3624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703" y="1873406"/>
            <a:ext cx="5167879" cy="52410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6027" y="1873406"/>
            <a:ext cx="5136786" cy="52410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725696" y="364957"/>
            <a:ext cx="7437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OPS/OMS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7" y="6356350"/>
            <a:ext cx="1621441" cy="33577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 algn="r">
              <a:buFontTx/>
              <a:buNone/>
              <a:defRPr sz="16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24721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419" y="365126"/>
            <a:ext cx="105151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419" y="1825625"/>
            <a:ext cx="105151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60" r:id="rId6"/>
    <p:sldLayoutId id="2147483857" r:id="rId7"/>
    <p:sldLayoutId id="2147483858" r:id="rId8"/>
    <p:sldLayoutId id="2147483840" r:id="rId9"/>
    <p:sldLayoutId id="2147483861" r:id="rId10"/>
    <p:sldLayoutId id="2147483864" r:id="rId11"/>
    <p:sldLayoutId id="2147483841" r:id="rId12"/>
    <p:sldLayoutId id="2147483845" r:id="rId13"/>
    <p:sldLayoutId id="2147483844" r:id="rId14"/>
    <p:sldLayoutId id="2147483856" r:id="rId15"/>
    <p:sldLayoutId id="2147483862" r:id="rId16"/>
    <p:sldLayoutId id="2147483846" r:id="rId17"/>
    <p:sldLayoutId id="2147483859" r:id="rId18"/>
    <p:sldLayoutId id="2147483863" r:id="rId19"/>
    <p:sldLayoutId id="2147483872" r:id="rId20"/>
    <p:sldLayoutId id="2147483873" r:id="rId21"/>
    <p:sldLayoutId id="2147483874" r:id="rId22"/>
  </p:sldLayoutIdLst>
  <p:transition spd="slow"/>
  <p:hf hdr="0" ftr="0" dt="0"/>
  <p:txStyles>
    <p:titleStyle>
      <a:lvl1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000" b="0" i="0" kern="1200">
          <a:solidFill>
            <a:schemeClr val="tx1"/>
          </a:solidFill>
          <a:latin typeface="+mj-lt"/>
          <a:ea typeface="Helvetica Light" charset="0"/>
          <a:cs typeface="Helvetica Light" charset="0"/>
        </a:defRPr>
      </a:lvl1pPr>
      <a:lvl2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2pPr>
      <a:lvl3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3pPr>
      <a:lvl4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4pPr>
      <a:lvl5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5pPr>
      <a:lvl6pPr marL="2286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6pPr>
      <a:lvl7pPr marL="4572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7pPr>
      <a:lvl8pPr marL="6858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8pPr>
      <a:lvl9pPr marL="9144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9pPr>
    </p:titleStyle>
    <p:bodyStyle>
      <a:lvl1pPr marL="227807" indent="-227807" algn="l" defTabSz="913607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20000"/>
        <a:buFont typeface="Arial" charset="0"/>
        <a:buChar char="•"/>
        <a:defRPr lang="en-US" sz="24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1pPr>
      <a:lvl2pPr marL="685007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20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2pPr>
      <a:lvl3pPr marL="1142206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8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3pPr>
      <a:lvl4pPr marL="1599407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6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4pPr>
      <a:lvl5pPr marL="2056607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6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47A60C-E9E2-4070-BF1A-91C0A42EF6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América Latina y el Caribe, </a:t>
            </a:r>
            <a:r>
              <a:rPr lang="es-ES" sz="5400" dirty="0"/>
              <a:t>2019</a:t>
            </a:r>
            <a:endParaRPr lang="es-E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99191-0951-4A7B-85CF-D0DF25CE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800" b="1" dirty="0">
                <a:latin typeface="+mn-lt"/>
              </a:rPr>
              <a:t>Situación de la epidemia de la infección por el VIH y respuesta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674EF76-9141-43DC-A32E-D69FAE5BE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99" y="0"/>
            <a:ext cx="3162670" cy="158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4624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A031-6DE5-4885-9AA2-5B519C0D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latin typeface="+mn-lt"/>
              </a:rPr>
              <a:t>Continuidad de la atención del VIH, América Latina y el Caribe, 2018</a:t>
            </a:r>
            <a:endParaRPr lang="es-ES" sz="28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5445A-7BF5-4F93-8E39-CDDB77AF50BC}"/>
              </a:ext>
            </a:extLst>
          </p:cNvPr>
          <p:cNvSpPr txBox="1"/>
          <p:nvPr/>
        </p:nvSpPr>
        <p:spPr>
          <a:xfrm>
            <a:off x="9486387" y="4984905"/>
            <a:ext cx="20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ONUSIDA. 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Estimaciones de </a:t>
            </a:r>
            <a:r>
              <a:rPr lang="es-MX" sz="800" dirty="0" err="1">
                <a:solidFill>
                  <a:schemeClr val="bg1">
                    <a:lumMod val="50000"/>
                  </a:schemeClr>
                </a:solidFill>
              </a:rPr>
              <a:t>Spectrum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 para el 2019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y ONUSIDA/OMS. 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Respuestas de los países al mecanismo de Monitoreo Mundial del Sida,  2019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7F6CD1-3FB4-44B2-8CF7-40BC45CF1D1E}"/>
              </a:ext>
            </a:extLst>
          </p:cNvPr>
          <p:cNvGrpSpPr/>
          <p:nvPr/>
        </p:nvGrpSpPr>
        <p:grpSpPr>
          <a:xfrm>
            <a:off x="2705613" y="1651247"/>
            <a:ext cx="6498677" cy="5062108"/>
            <a:chOff x="2705613" y="1504168"/>
            <a:chExt cx="6780774" cy="515592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10450DE-6F8E-4F32-A75E-46D6B04A1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5613" y="1504168"/>
              <a:ext cx="6780774" cy="515592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102C8C-5DF2-46DA-8B58-510A378D3388}"/>
                </a:ext>
              </a:extLst>
            </p:cNvPr>
            <p:cNvSpPr txBox="1"/>
            <p:nvPr/>
          </p:nvSpPr>
          <p:spPr>
            <a:xfrm>
              <a:off x="7960404" y="2949572"/>
              <a:ext cx="9503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rgbClr val="C00000"/>
                  </a:solidFill>
                </a:rPr>
                <a:t>Meta: 72%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FEDAD9-5B1D-49AB-AD20-504E332A53C1}"/>
                </a:ext>
              </a:extLst>
            </p:cNvPr>
            <p:cNvSpPr txBox="1"/>
            <p:nvPr/>
          </p:nvSpPr>
          <p:spPr>
            <a:xfrm>
              <a:off x="3748296" y="2174669"/>
              <a:ext cx="1169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rgbClr val="0070C0"/>
                  </a:solidFill>
                </a:rPr>
                <a:t>Meta: 90%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9CB52E-F715-4DEC-B030-C42C8E48F2EB}"/>
                </a:ext>
              </a:extLst>
            </p:cNvPr>
            <p:cNvSpPr/>
            <p:nvPr/>
          </p:nvSpPr>
          <p:spPr>
            <a:xfrm>
              <a:off x="7666893" y="2926080"/>
              <a:ext cx="1537397" cy="953769"/>
            </a:xfrm>
            <a:prstGeom prst="rect">
              <a:avLst/>
            </a:prstGeom>
            <a:solidFill>
              <a:srgbClr val="C0000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0FA186-C52D-4AE8-A8B1-AB7F2BF27A36}"/>
                </a:ext>
              </a:extLst>
            </p:cNvPr>
            <p:cNvSpPr/>
            <p:nvPr/>
          </p:nvSpPr>
          <p:spPr>
            <a:xfrm>
              <a:off x="5597784" y="2485923"/>
              <a:ext cx="1537397" cy="1032224"/>
            </a:xfrm>
            <a:prstGeom prst="rect">
              <a:avLst/>
            </a:prstGeom>
            <a:solidFill>
              <a:srgbClr val="FFC00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2A2BF3-FC64-4E80-812F-B060278C429C}"/>
                </a:ext>
              </a:extLst>
            </p:cNvPr>
            <p:cNvSpPr/>
            <p:nvPr/>
          </p:nvSpPr>
          <p:spPr>
            <a:xfrm>
              <a:off x="3524448" y="2034751"/>
              <a:ext cx="1537397" cy="556836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F95C13-12CD-447E-89E7-2AB156B8AE0D}"/>
                </a:ext>
              </a:extLst>
            </p:cNvPr>
            <p:cNvSpPr txBox="1"/>
            <p:nvPr/>
          </p:nvSpPr>
          <p:spPr>
            <a:xfrm>
              <a:off x="5893312" y="2494792"/>
              <a:ext cx="9463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rgbClr val="FF9B00"/>
                  </a:solidFill>
                </a:rPr>
                <a:t>Meta: 81%</a:t>
              </a:r>
            </a:p>
          </p:txBody>
        </p:sp>
        <p:sp>
          <p:nvSpPr>
            <p:cNvPr id="12" name="41 CuadroTexto"/>
            <p:cNvSpPr txBox="1"/>
            <p:nvPr/>
          </p:nvSpPr>
          <p:spPr>
            <a:xfrm>
              <a:off x="3228062" y="1504168"/>
              <a:ext cx="2045976" cy="2596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con VIH que conocen su estado</a:t>
              </a:r>
            </a:p>
          </p:txBody>
        </p:sp>
        <p:sp>
          <p:nvSpPr>
            <p:cNvPr id="13" name="41 CuadroTexto"/>
            <p:cNvSpPr txBox="1"/>
            <p:nvPr/>
          </p:nvSpPr>
          <p:spPr>
            <a:xfrm>
              <a:off x="5274038" y="1510814"/>
              <a:ext cx="2166373" cy="2610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con VIH en tratamiento antirretroviral (%)</a:t>
              </a:r>
            </a:p>
          </p:txBody>
        </p:sp>
        <p:sp>
          <p:nvSpPr>
            <p:cNvPr id="18" name="41 CuadroTexto"/>
            <p:cNvSpPr txBox="1"/>
            <p:nvPr/>
          </p:nvSpPr>
          <p:spPr>
            <a:xfrm>
              <a:off x="7440411" y="1513046"/>
              <a:ext cx="2045976" cy="2596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con VIH y con carga viral suprimida</a:t>
              </a:r>
            </a:p>
          </p:txBody>
        </p:sp>
      </p:grp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E681358-927A-448B-9896-B0C71DBF9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5869474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3713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69ACCA-F318-4F87-A3EF-A92AE7184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123" y="1415846"/>
            <a:ext cx="7620154" cy="5320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05445A-7BF5-4F93-8E39-CDDB77AF50BC}"/>
              </a:ext>
            </a:extLst>
          </p:cNvPr>
          <p:cNvSpPr txBox="1"/>
          <p:nvPr/>
        </p:nvSpPr>
        <p:spPr>
          <a:xfrm>
            <a:off x="9810559" y="5392702"/>
            <a:ext cx="20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ONUSIDA. 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Estimaciones de </a:t>
            </a:r>
            <a:r>
              <a:rPr lang="es-MX" sz="800" i="1" dirty="0" err="1">
                <a:solidFill>
                  <a:schemeClr val="bg1">
                    <a:lumMod val="50000"/>
                  </a:schemeClr>
                </a:solidFill>
              </a:rPr>
              <a:t>Spectrum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 para el 2019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y ONUSIDA/OMS. 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Respuestas de los países al mecanismo de Monitoreo Mundial del Sida,  2019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CA031-6DE5-4885-9AA2-5B519C0D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latin typeface="+mn-lt"/>
              </a:rPr>
              <a:t>Continuidad de la atención del VIH, América Latina y el Caribe, 2018</a:t>
            </a:r>
            <a:endParaRPr lang="es-ES" sz="2800" dirty="0">
              <a:latin typeface="+mn-lt"/>
            </a:endParaRPr>
          </a:p>
        </p:txBody>
      </p:sp>
      <p:sp>
        <p:nvSpPr>
          <p:cNvPr id="8" name="41 CuadroTexto"/>
          <p:cNvSpPr txBox="1"/>
          <p:nvPr/>
        </p:nvSpPr>
        <p:spPr>
          <a:xfrm>
            <a:off x="2836004" y="1415846"/>
            <a:ext cx="2116996" cy="346469"/>
          </a:xfrm>
          <a:prstGeom prst="rect">
            <a:avLst/>
          </a:prstGeom>
          <a:solidFill>
            <a:schemeClr val="bg1"/>
          </a:solidFill>
        </p:spPr>
        <p:txBody>
          <a:bodyPr wrap="square" lIns="3600" rIns="3600" rtlCol="0" anchor="ctr" anchorCtr="0">
            <a:noAutofit/>
          </a:bodyPr>
          <a:lstStyle/>
          <a:p>
            <a:pPr algn="ctr" defTabSz="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con VIH que conocen su estado</a:t>
            </a:r>
          </a:p>
        </p:txBody>
      </p:sp>
      <p:sp>
        <p:nvSpPr>
          <p:cNvPr id="9" name="41 CuadroTexto"/>
          <p:cNvSpPr txBox="1"/>
          <p:nvPr/>
        </p:nvSpPr>
        <p:spPr>
          <a:xfrm>
            <a:off x="5151409" y="1429304"/>
            <a:ext cx="2106641" cy="363085"/>
          </a:xfrm>
          <a:prstGeom prst="rect">
            <a:avLst/>
          </a:prstGeom>
          <a:solidFill>
            <a:schemeClr val="bg1"/>
          </a:solidFill>
        </p:spPr>
        <p:txBody>
          <a:bodyPr wrap="square" lIns="3600" rIns="3600" rtlCol="0" anchor="ctr" anchorCtr="0">
            <a:noAutofit/>
          </a:bodyPr>
          <a:lstStyle/>
          <a:p>
            <a:pPr algn="ctr" defTabSz="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con VIH en tratamiento antirretroviral (%)</a:t>
            </a:r>
          </a:p>
        </p:txBody>
      </p:sp>
      <p:sp>
        <p:nvSpPr>
          <p:cNvPr id="10" name="41 CuadroTexto"/>
          <p:cNvSpPr txBox="1"/>
          <p:nvPr/>
        </p:nvSpPr>
        <p:spPr>
          <a:xfrm>
            <a:off x="7362826" y="1444422"/>
            <a:ext cx="2292452" cy="347968"/>
          </a:xfrm>
          <a:prstGeom prst="rect">
            <a:avLst/>
          </a:prstGeom>
          <a:solidFill>
            <a:schemeClr val="bg1"/>
          </a:solidFill>
        </p:spPr>
        <p:txBody>
          <a:bodyPr wrap="square" lIns="3600" rIns="3600" rtlCol="0" anchor="ctr" anchorCtr="0">
            <a:noAutofit/>
          </a:bodyPr>
          <a:lstStyle/>
          <a:p>
            <a:pPr algn="ctr" defTabSz="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con VIH y con carga viral suprimida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CAF8AB8-BFD0-4371-97A1-F6532581D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5869474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2173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9F7A-EA96-41B4-B08A-3DAF7375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800" b="1" dirty="0">
                <a:latin typeface="+mn-lt"/>
              </a:rPr>
              <a:t>Personas con infección por el VIH  que conocen su estado serológico, por sexo, América Latina y el Caribe (%),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05445A-7BF5-4F93-8E39-CDDB77AF50BC}"/>
              </a:ext>
            </a:extLst>
          </p:cNvPr>
          <p:cNvSpPr txBox="1"/>
          <p:nvPr/>
        </p:nvSpPr>
        <p:spPr>
          <a:xfrm>
            <a:off x="9972420" y="5007201"/>
            <a:ext cx="20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Fuente: ONUSIDA. Estimaciones de </a:t>
            </a:r>
            <a:r>
              <a:rPr lang="es-ES" sz="800" i="1" dirty="0" err="1">
                <a:solidFill>
                  <a:schemeClr val="bg1">
                    <a:lumMod val="50000"/>
                  </a:schemeClr>
                </a:solidFill>
              </a:rPr>
              <a:t>Spectrum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 para el 2019 y ONUSIDA/OMS. Respuestas de los países al mecanismo de Monitoreo Mundial del Sida,  2019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447058-FE8D-4912-ADD6-C1A507F2785C}"/>
              </a:ext>
            </a:extLst>
          </p:cNvPr>
          <p:cNvGrpSpPr/>
          <p:nvPr/>
        </p:nvGrpSpPr>
        <p:grpSpPr>
          <a:xfrm>
            <a:off x="2055820" y="1737171"/>
            <a:ext cx="7846476" cy="4761635"/>
            <a:chOff x="1967043" y="1494086"/>
            <a:chExt cx="8257914" cy="4818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94D2E4-6E43-400B-BE26-447BA8EBF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7043" y="1494086"/>
              <a:ext cx="8257914" cy="4818289"/>
            </a:xfrm>
            <a:prstGeom prst="rect">
              <a:avLst/>
            </a:prstGeom>
          </p:spPr>
        </p:pic>
        <p:sp>
          <p:nvSpPr>
            <p:cNvPr id="6" name="41 CuadroTexto"/>
            <p:cNvSpPr txBox="1"/>
            <p:nvPr/>
          </p:nvSpPr>
          <p:spPr>
            <a:xfrm>
              <a:off x="2482299" y="5402600"/>
              <a:ext cx="822876" cy="5372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Mujeres con VIH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que conocen su estado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(%) (≥15 a.) </a:t>
              </a:r>
            </a:p>
          </p:txBody>
        </p:sp>
        <p:sp>
          <p:nvSpPr>
            <p:cNvPr id="7" name="41 CuadroTexto"/>
            <p:cNvSpPr txBox="1"/>
            <p:nvPr/>
          </p:nvSpPr>
          <p:spPr>
            <a:xfrm>
              <a:off x="3356526" y="5402600"/>
              <a:ext cx="822876" cy="5372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Hombres con VIH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que conocen su estado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(%) (≥15 a.) </a:t>
              </a:r>
            </a:p>
          </p:txBody>
        </p:sp>
        <p:sp>
          <p:nvSpPr>
            <p:cNvPr id="8" name="41 CuadroTexto"/>
            <p:cNvSpPr txBox="1"/>
            <p:nvPr/>
          </p:nvSpPr>
          <p:spPr>
            <a:xfrm>
              <a:off x="4188927" y="5402600"/>
              <a:ext cx="822876" cy="5372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Personas con VIH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que conocen su estado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(%) (≥15 a.) </a:t>
              </a:r>
            </a:p>
          </p:txBody>
        </p:sp>
        <p:sp>
          <p:nvSpPr>
            <p:cNvPr id="9" name="41 CuadroTexto"/>
            <p:cNvSpPr txBox="1"/>
            <p:nvPr/>
          </p:nvSpPr>
          <p:spPr>
            <a:xfrm>
              <a:off x="5086973" y="5402600"/>
              <a:ext cx="822876" cy="5372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Mujeres con VIH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que conocen su estado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(%) (≥15 a.) </a:t>
              </a:r>
            </a:p>
          </p:txBody>
        </p:sp>
        <p:sp>
          <p:nvSpPr>
            <p:cNvPr id="10" name="41 CuadroTexto"/>
            <p:cNvSpPr txBox="1"/>
            <p:nvPr/>
          </p:nvSpPr>
          <p:spPr>
            <a:xfrm>
              <a:off x="5925688" y="5402600"/>
              <a:ext cx="822876" cy="5372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Hombres con VIH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que conocen su estado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(%) (≥15 a.) </a:t>
              </a:r>
            </a:p>
          </p:txBody>
        </p:sp>
        <p:sp>
          <p:nvSpPr>
            <p:cNvPr id="11" name="41 CuadroTexto"/>
            <p:cNvSpPr txBox="1"/>
            <p:nvPr/>
          </p:nvSpPr>
          <p:spPr>
            <a:xfrm>
              <a:off x="6760677" y="5402600"/>
              <a:ext cx="822876" cy="5372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Personas con VIH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que conocen su estado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(%) (≥15 a.) </a:t>
              </a:r>
            </a:p>
          </p:txBody>
        </p:sp>
        <p:sp>
          <p:nvSpPr>
            <p:cNvPr id="12" name="41 CuadroTexto"/>
            <p:cNvSpPr txBox="1"/>
            <p:nvPr/>
          </p:nvSpPr>
          <p:spPr>
            <a:xfrm>
              <a:off x="7657353" y="5402600"/>
              <a:ext cx="822876" cy="5372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Mujeres con VIH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que conocen su estado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(%) (≥15 a.) </a:t>
              </a:r>
            </a:p>
          </p:txBody>
        </p:sp>
        <p:sp>
          <p:nvSpPr>
            <p:cNvPr id="13" name="41 CuadroTexto"/>
            <p:cNvSpPr txBox="1"/>
            <p:nvPr/>
          </p:nvSpPr>
          <p:spPr>
            <a:xfrm>
              <a:off x="8531580" y="5402600"/>
              <a:ext cx="822876" cy="5372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Hombres con VIH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que conocen su estado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(%) (≥15 a.) </a:t>
              </a:r>
            </a:p>
          </p:txBody>
        </p:sp>
        <p:sp>
          <p:nvSpPr>
            <p:cNvPr id="14" name="41 CuadroTexto"/>
            <p:cNvSpPr txBox="1"/>
            <p:nvPr/>
          </p:nvSpPr>
          <p:spPr>
            <a:xfrm>
              <a:off x="9375447" y="5402600"/>
              <a:ext cx="822876" cy="5372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Personas con VIH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que conocen su estado</a:t>
              </a:r>
              <a:b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s-MX" sz="9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(%) (≥15 a.) </a:t>
              </a:r>
            </a:p>
          </p:txBody>
        </p:sp>
        <p:sp>
          <p:nvSpPr>
            <p:cNvPr id="15" name="4 CuadroTexto"/>
            <p:cNvSpPr txBox="1"/>
            <p:nvPr/>
          </p:nvSpPr>
          <p:spPr>
            <a:xfrm>
              <a:off x="2757163" y="1550740"/>
              <a:ext cx="2021602" cy="2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10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Caribe</a:t>
              </a:r>
            </a:p>
          </p:txBody>
        </p:sp>
        <p:sp>
          <p:nvSpPr>
            <p:cNvPr id="16" name="4 CuadroTexto"/>
            <p:cNvSpPr txBox="1"/>
            <p:nvPr/>
          </p:nvSpPr>
          <p:spPr>
            <a:xfrm>
              <a:off x="5379762" y="1550738"/>
              <a:ext cx="2021602" cy="2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10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América Latina</a:t>
              </a:r>
            </a:p>
          </p:txBody>
        </p:sp>
        <p:sp>
          <p:nvSpPr>
            <p:cNvPr id="17" name="4 CuadroTexto"/>
            <p:cNvSpPr txBox="1"/>
            <p:nvPr/>
          </p:nvSpPr>
          <p:spPr>
            <a:xfrm>
              <a:off x="7791917" y="1577477"/>
              <a:ext cx="2021602" cy="2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10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América Latina y el Caribe</a:t>
              </a:r>
            </a:p>
          </p:txBody>
        </p:sp>
      </p:grp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6DEC50D-1378-4418-95C8-A2296282F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5869474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459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4E2E-ACBD-4256-B3C4-6A284E1B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800" b="1" dirty="0">
                <a:latin typeface="+mn-lt"/>
              </a:rPr>
              <a:t>Personas con infección por el VIH y personas que reciben tratamiento antirretroviral en América Latina y el Caribe, 2000-2018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05445A-7BF5-4F93-8E39-CDDB77AF50BC}"/>
              </a:ext>
            </a:extLst>
          </p:cNvPr>
          <p:cNvSpPr txBox="1"/>
          <p:nvPr/>
        </p:nvSpPr>
        <p:spPr>
          <a:xfrm>
            <a:off x="4180642" y="6308394"/>
            <a:ext cx="412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ONUSIDA. 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Estimaciones de </a:t>
            </a:r>
            <a:r>
              <a:rPr lang="es-MX" sz="800" i="1" dirty="0" err="1">
                <a:solidFill>
                  <a:schemeClr val="bg1">
                    <a:lumMod val="50000"/>
                  </a:schemeClr>
                </a:solidFill>
              </a:rPr>
              <a:t>Spectrum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 para el 2019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y ONUSIDA/OMS. 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Respuestas de los países al mecanismo de Monitoreo Mundial del Sida,  2019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720963-5F1F-4A02-91DC-FF04EED2673C}"/>
              </a:ext>
            </a:extLst>
          </p:cNvPr>
          <p:cNvGrpSpPr/>
          <p:nvPr/>
        </p:nvGrpSpPr>
        <p:grpSpPr>
          <a:xfrm>
            <a:off x="1154623" y="1766656"/>
            <a:ext cx="9882754" cy="4201340"/>
            <a:chOff x="1170432" y="1522804"/>
            <a:chExt cx="9882754" cy="4201340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86913C03-4C2F-4050-B67F-4A52D367AF1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41458406"/>
                </p:ext>
              </p:extLst>
            </p:nvPr>
          </p:nvGraphicFramePr>
          <p:xfrm>
            <a:off x="1170432" y="1608393"/>
            <a:ext cx="9882754" cy="41157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F0B7E18-8509-4442-9ADE-EEDB34983AD1}"/>
                </a:ext>
              </a:extLst>
            </p:cNvPr>
            <p:cNvSpPr txBox="1"/>
            <p:nvPr/>
          </p:nvSpPr>
          <p:spPr>
            <a:xfrm>
              <a:off x="2181349" y="1522804"/>
              <a:ext cx="5086195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ES" sz="1400" b="1" dirty="0"/>
                <a:t>Aumento de 10% en las personas en tratamiento antirretroviral entre el 2018 y el 2019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ES" sz="1400" b="1" dirty="0"/>
                <a:t>La cobertura actual del tratamiento antirretroviral es del 61% (2019), en comparación con el 57%  en el 2018</a:t>
              </a:r>
            </a:p>
          </p:txBody>
        </p:sp>
        <p:sp>
          <p:nvSpPr>
            <p:cNvPr id="7" name="41 CuadroTexto"/>
            <p:cNvSpPr txBox="1"/>
            <p:nvPr/>
          </p:nvSpPr>
          <p:spPr>
            <a:xfrm>
              <a:off x="1182011" y="2315535"/>
              <a:ext cx="736860" cy="1812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1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2.000.000</a:t>
              </a:r>
            </a:p>
          </p:txBody>
        </p:sp>
        <p:sp>
          <p:nvSpPr>
            <p:cNvPr id="9" name="41 CuadroTexto"/>
            <p:cNvSpPr txBox="1"/>
            <p:nvPr/>
          </p:nvSpPr>
          <p:spPr>
            <a:xfrm>
              <a:off x="1182011" y="2944907"/>
              <a:ext cx="736860" cy="1812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1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1.500.000</a:t>
              </a:r>
            </a:p>
          </p:txBody>
        </p:sp>
        <p:sp>
          <p:nvSpPr>
            <p:cNvPr id="10" name="41 CuadroTexto"/>
            <p:cNvSpPr txBox="1"/>
            <p:nvPr/>
          </p:nvSpPr>
          <p:spPr>
            <a:xfrm>
              <a:off x="1182011" y="3593292"/>
              <a:ext cx="736860" cy="1812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1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1.000.000</a:t>
              </a:r>
            </a:p>
          </p:txBody>
        </p:sp>
        <p:sp>
          <p:nvSpPr>
            <p:cNvPr id="11" name="41 CuadroTexto"/>
            <p:cNvSpPr txBox="1"/>
            <p:nvPr/>
          </p:nvSpPr>
          <p:spPr>
            <a:xfrm>
              <a:off x="1182011" y="4187006"/>
              <a:ext cx="736860" cy="1812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1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500.000</a:t>
              </a:r>
            </a:p>
          </p:txBody>
        </p:sp>
        <p:sp>
          <p:nvSpPr>
            <p:cNvPr id="12" name="41 CuadroTexto"/>
            <p:cNvSpPr txBox="1"/>
            <p:nvPr/>
          </p:nvSpPr>
          <p:spPr>
            <a:xfrm>
              <a:off x="1182011" y="1670972"/>
              <a:ext cx="736860" cy="1812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1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2.500.000</a:t>
              </a:r>
            </a:p>
          </p:txBody>
        </p:sp>
        <p:sp>
          <p:nvSpPr>
            <p:cNvPr id="13" name="4 CuadroTexto"/>
            <p:cNvSpPr txBox="1"/>
            <p:nvPr/>
          </p:nvSpPr>
          <p:spPr>
            <a:xfrm>
              <a:off x="6002600" y="5380690"/>
              <a:ext cx="4408226" cy="201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en tratamiento antirretroviral  </a:t>
              </a:r>
            </a:p>
          </p:txBody>
        </p:sp>
      </p:grp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57AC6A9-3563-4753-8F5E-FBB48B79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5869474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314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4E2E-ACBD-4256-B3C4-6A284E1B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b="1" dirty="0">
                <a:latin typeface="+mn-lt"/>
              </a:rPr>
              <a:t>Porcentaje</a:t>
            </a:r>
            <a:r>
              <a:rPr lang="es-ES" sz="3200" b="1" dirty="0">
                <a:latin typeface="+mn-lt"/>
              </a:rPr>
              <a:t> de hombres y mujeres (15+) en tratamiento antirretroviral (TAR), América Latina y el Caribe, 2015-2018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9BD40-CB02-44DD-A229-7B8FAD910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90"/>
          <a:stretch/>
        </p:blipFill>
        <p:spPr>
          <a:xfrm>
            <a:off x="2324136" y="1798897"/>
            <a:ext cx="6826184" cy="4777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A67BA1-02A5-4364-A723-C73F2B628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584" y="3823392"/>
            <a:ext cx="3486254" cy="728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05445A-7BF5-4F93-8E39-CDDB77AF50BC}"/>
              </a:ext>
            </a:extLst>
          </p:cNvPr>
          <p:cNvSpPr txBox="1"/>
          <p:nvPr/>
        </p:nvSpPr>
        <p:spPr>
          <a:xfrm>
            <a:off x="9270738" y="4997061"/>
            <a:ext cx="20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ONUSIDA. 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Estimaciones de </a:t>
            </a:r>
            <a:r>
              <a:rPr lang="es-MX" sz="800" dirty="0" err="1">
                <a:solidFill>
                  <a:schemeClr val="bg1">
                    <a:lumMod val="50000"/>
                  </a:schemeClr>
                </a:solidFill>
              </a:rPr>
              <a:t>Spectrum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 para el 2019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y ONUSIDA/OMS. 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Respuestas de los países al mecanismo de Monitoreo Mundial del Sida,  2019</a:t>
            </a:r>
          </a:p>
        </p:txBody>
      </p:sp>
      <p:sp>
        <p:nvSpPr>
          <p:cNvPr id="9" name="4 CuadroTexto"/>
          <p:cNvSpPr txBox="1"/>
          <p:nvPr/>
        </p:nvSpPr>
        <p:spPr>
          <a:xfrm>
            <a:off x="8537713" y="3822129"/>
            <a:ext cx="3387587" cy="338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" rIns="3600" rtlCol="0" anchor="ctr" anchorCtr="0"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con VIH en TAR, mujeres, ≥15 años</a:t>
            </a:r>
          </a:p>
        </p:txBody>
      </p:sp>
      <p:sp>
        <p:nvSpPr>
          <p:cNvPr id="10" name="4 CuadroTexto"/>
          <p:cNvSpPr txBox="1"/>
          <p:nvPr/>
        </p:nvSpPr>
        <p:spPr>
          <a:xfrm>
            <a:off x="8537714" y="4198324"/>
            <a:ext cx="3252771" cy="338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" rIns="3600" rtlCol="0" anchor="ctr" anchorCtr="0"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con VIH en TAR, hombres, ≥15 años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E02FED0-7500-4024-BF9A-052FA5F0A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5869474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547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DA39E-C511-4E48-B08B-2B880E50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800" b="1" dirty="0">
                <a:latin typeface="+mn-lt"/>
              </a:rPr>
              <a:t>Porcentaje de hombres y mujeres (de 15 años y mayores) en tratamiento antirretroviral</a:t>
            </a:r>
            <a:r>
              <a:rPr lang="es-ES" sz="2800" b="1" dirty="0">
                <a:latin typeface="+mn-lt"/>
              </a:rPr>
              <a:t>, por subregión, 2015-2018</a:t>
            </a:r>
            <a:endParaRPr lang="es-ES" sz="28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5445A-7BF5-4F93-8E39-CDDB77AF50BC}"/>
              </a:ext>
            </a:extLst>
          </p:cNvPr>
          <p:cNvSpPr txBox="1"/>
          <p:nvPr/>
        </p:nvSpPr>
        <p:spPr>
          <a:xfrm>
            <a:off x="3834024" y="6363737"/>
            <a:ext cx="4523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ONUSIDA. 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Estimaciones de </a:t>
            </a:r>
            <a:r>
              <a:rPr lang="es-MX" sz="800" i="1" dirty="0" err="1">
                <a:solidFill>
                  <a:schemeClr val="bg1">
                    <a:lumMod val="50000"/>
                  </a:schemeClr>
                </a:solidFill>
              </a:rPr>
              <a:t>Spectrum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 para el 2019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y ONUSIDA/OMS. 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Respuestas de los países al mecanismo de Monitoreo Mundial del Sida, 2019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9F3A82-CC48-4A99-85D4-D7D02BFD9B83}"/>
              </a:ext>
            </a:extLst>
          </p:cNvPr>
          <p:cNvGrpSpPr/>
          <p:nvPr/>
        </p:nvGrpSpPr>
        <p:grpSpPr>
          <a:xfrm>
            <a:off x="932156" y="2216713"/>
            <a:ext cx="9905823" cy="3793470"/>
            <a:chOff x="474985" y="2953560"/>
            <a:chExt cx="9537370" cy="35393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92CC3D-E040-49B5-8F13-C29A1C63B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4574"/>
            <a:stretch/>
          </p:blipFill>
          <p:spPr>
            <a:xfrm>
              <a:off x="474985" y="2959153"/>
              <a:ext cx="9537370" cy="3533722"/>
            </a:xfrm>
            <a:prstGeom prst="rect">
              <a:avLst/>
            </a:prstGeom>
          </p:spPr>
        </p:pic>
        <p:sp>
          <p:nvSpPr>
            <p:cNvPr id="7" name="4 CuadroTexto"/>
            <p:cNvSpPr txBox="1"/>
            <p:nvPr/>
          </p:nvSpPr>
          <p:spPr>
            <a:xfrm>
              <a:off x="2543713" y="2969953"/>
              <a:ext cx="1570258" cy="1893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Caribe</a:t>
              </a:r>
            </a:p>
          </p:txBody>
        </p:sp>
        <p:sp>
          <p:nvSpPr>
            <p:cNvPr id="9" name="4 CuadroTexto"/>
            <p:cNvSpPr txBox="1"/>
            <p:nvPr/>
          </p:nvSpPr>
          <p:spPr>
            <a:xfrm>
              <a:off x="6968736" y="2953560"/>
              <a:ext cx="1570258" cy="1893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América Latina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0576E9F-E883-4558-8BE4-2D2DB73D1F75}"/>
              </a:ext>
            </a:extLst>
          </p:cNvPr>
          <p:cNvGrpSpPr/>
          <p:nvPr/>
        </p:nvGrpSpPr>
        <p:grpSpPr>
          <a:xfrm>
            <a:off x="8805324" y="4188757"/>
            <a:ext cx="3154776" cy="829494"/>
            <a:chOff x="8538994" y="1797050"/>
            <a:chExt cx="3154776" cy="8294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9F8171-A301-4B07-A289-B3CAFC524D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0238"/>
            <a:stretch/>
          </p:blipFill>
          <p:spPr>
            <a:xfrm>
              <a:off x="8538994" y="1797050"/>
              <a:ext cx="2946722" cy="82949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4 CuadroTexto"/>
            <p:cNvSpPr txBox="1"/>
            <p:nvPr/>
          </p:nvSpPr>
          <p:spPr>
            <a:xfrm>
              <a:off x="8939229" y="1912172"/>
              <a:ext cx="2754540" cy="338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TAR, mujeres, ≥15 años</a:t>
              </a:r>
            </a:p>
          </p:txBody>
        </p:sp>
        <p:sp>
          <p:nvSpPr>
            <p:cNvPr id="11" name="4 CuadroTexto"/>
            <p:cNvSpPr txBox="1"/>
            <p:nvPr/>
          </p:nvSpPr>
          <p:spPr>
            <a:xfrm>
              <a:off x="8939230" y="2288367"/>
              <a:ext cx="2754540" cy="338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TAR, hombres, ≥15 años</a:t>
              </a: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954627C-4366-4278-8331-6441DBDA2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5869474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604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9F7A-EA96-41B4-B08A-3DAF7375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800" b="1" dirty="0">
                <a:latin typeface="+mn-lt"/>
              </a:rPr>
              <a:t>Personas en tratamiento antirretroviral (%) en América Latina y el Caribe, por edad y sexo, 2016-2018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D5BD95-354E-4936-B2F8-18FD460E94DA}"/>
              </a:ext>
            </a:extLst>
          </p:cNvPr>
          <p:cNvGrpSpPr/>
          <p:nvPr/>
        </p:nvGrpSpPr>
        <p:grpSpPr>
          <a:xfrm>
            <a:off x="1332159" y="1798963"/>
            <a:ext cx="9307539" cy="4447384"/>
            <a:chOff x="1065613" y="1300207"/>
            <a:chExt cx="9784291" cy="4818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2610BC-6838-4834-9918-FEBFB1B89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613" y="1300207"/>
              <a:ext cx="9784291" cy="4818289"/>
            </a:xfrm>
            <a:prstGeom prst="rect">
              <a:avLst/>
            </a:prstGeom>
          </p:spPr>
        </p:pic>
        <p:sp>
          <p:nvSpPr>
            <p:cNvPr id="13" name="4 CuadroTexto"/>
            <p:cNvSpPr txBox="1"/>
            <p:nvPr/>
          </p:nvSpPr>
          <p:spPr>
            <a:xfrm rot="16200000">
              <a:off x="1249001" y="1848383"/>
              <a:ext cx="1305037" cy="397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con VIH de 0-14 a. en  TAR (%)</a:t>
              </a:r>
            </a:p>
          </p:txBody>
        </p:sp>
        <p:sp>
          <p:nvSpPr>
            <p:cNvPr id="14" name="4 CuadroTexto"/>
            <p:cNvSpPr txBox="1"/>
            <p:nvPr/>
          </p:nvSpPr>
          <p:spPr>
            <a:xfrm rot="16200000">
              <a:off x="2000165" y="1812364"/>
              <a:ext cx="1333201" cy="441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Mujeres con VIH en TAR (%) ≥15 a.</a:t>
              </a:r>
            </a:p>
          </p:txBody>
        </p:sp>
        <p:sp>
          <p:nvSpPr>
            <p:cNvPr id="15" name="4 CuadroTexto"/>
            <p:cNvSpPr txBox="1"/>
            <p:nvPr/>
          </p:nvSpPr>
          <p:spPr>
            <a:xfrm rot="16200000">
              <a:off x="2848664" y="1805440"/>
              <a:ext cx="1305036" cy="483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Hombres con VIH  en  TAR (%) ≥15 a.</a:t>
              </a:r>
            </a:p>
          </p:txBody>
        </p:sp>
        <p:sp>
          <p:nvSpPr>
            <p:cNvPr id="16" name="4 CuadroTexto"/>
            <p:cNvSpPr txBox="1"/>
            <p:nvPr/>
          </p:nvSpPr>
          <p:spPr>
            <a:xfrm rot="16200000">
              <a:off x="3573488" y="1820923"/>
              <a:ext cx="1305036" cy="452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con VIH en  TAR (%)</a:t>
              </a:r>
            </a:p>
          </p:txBody>
        </p:sp>
        <p:sp>
          <p:nvSpPr>
            <p:cNvPr id="21" name="4 CuadroTexto"/>
            <p:cNvSpPr txBox="1"/>
            <p:nvPr/>
          </p:nvSpPr>
          <p:spPr>
            <a:xfrm rot="16200000">
              <a:off x="4385901" y="1848383"/>
              <a:ext cx="1305037" cy="397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con VIH de 0-14 a. en TAR (%)</a:t>
              </a:r>
            </a:p>
          </p:txBody>
        </p:sp>
        <p:sp>
          <p:nvSpPr>
            <p:cNvPr id="22" name="4 CuadroTexto"/>
            <p:cNvSpPr txBox="1"/>
            <p:nvPr/>
          </p:nvSpPr>
          <p:spPr>
            <a:xfrm rot="16200000">
              <a:off x="5179049" y="1854349"/>
              <a:ext cx="1249235" cy="441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Mujeres  con VIH en  TAR (%) ≥15 a.</a:t>
              </a:r>
            </a:p>
          </p:txBody>
        </p:sp>
        <p:sp>
          <p:nvSpPr>
            <p:cNvPr id="23" name="4 CuadroTexto"/>
            <p:cNvSpPr txBox="1"/>
            <p:nvPr/>
          </p:nvSpPr>
          <p:spPr>
            <a:xfrm rot="16200000">
              <a:off x="5985565" y="1805441"/>
              <a:ext cx="1305036" cy="483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Hombres con VIH en TAR (%) ≥15 a.</a:t>
              </a:r>
            </a:p>
          </p:txBody>
        </p:sp>
        <p:sp>
          <p:nvSpPr>
            <p:cNvPr id="24" name="4 CuadroTexto"/>
            <p:cNvSpPr txBox="1"/>
            <p:nvPr/>
          </p:nvSpPr>
          <p:spPr>
            <a:xfrm rot="16200000">
              <a:off x="6710388" y="1820923"/>
              <a:ext cx="1305036" cy="452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con VIH en  TAR (%)</a:t>
              </a:r>
            </a:p>
          </p:txBody>
        </p:sp>
        <p:sp>
          <p:nvSpPr>
            <p:cNvPr id="29" name="4 CuadroTexto"/>
            <p:cNvSpPr txBox="1"/>
            <p:nvPr/>
          </p:nvSpPr>
          <p:spPr>
            <a:xfrm rot="16200000">
              <a:off x="7433901" y="1848383"/>
              <a:ext cx="1305037" cy="397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con VIH de 0-14 a. en TAR (%)</a:t>
              </a:r>
            </a:p>
          </p:txBody>
        </p:sp>
        <p:sp>
          <p:nvSpPr>
            <p:cNvPr id="30" name="4 CuadroTexto"/>
            <p:cNvSpPr txBox="1"/>
            <p:nvPr/>
          </p:nvSpPr>
          <p:spPr>
            <a:xfrm rot="16200000">
              <a:off x="8296899" y="1854349"/>
              <a:ext cx="1249235" cy="441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Mujeres con VIH  en TAR (%) ≥15 a.</a:t>
              </a:r>
            </a:p>
          </p:txBody>
        </p:sp>
        <p:sp>
          <p:nvSpPr>
            <p:cNvPr id="31" name="4 CuadroTexto"/>
            <p:cNvSpPr txBox="1"/>
            <p:nvPr/>
          </p:nvSpPr>
          <p:spPr>
            <a:xfrm rot="16200000">
              <a:off x="9033565" y="1805441"/>
              <a:ext cx="1305036" cy="483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Hombres con VIH en TAR (%) ≥15 a.</a:t>
              </a:r>
            </a:p>
          </p:txBody>
        </p:sp>
        <p:sp>
          <p:nvSpPr>
            <p:cNvPr id="32" name="4 CuadroTexto"/>
            <p:cNvSpPr txBox="1"/>
            <p:nvPr/>
          </p:nvSpPr>
          <p:spPr>
            <a:xfrm rot="16200000">
              <a:off x="9758388" y="1820923"/>
              <a:ext cx="1305036" cy="452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con VIH en TAR (%)</a:t>
              </a:r>
            </a:p>
          </p:txBody>
        </p:sp>
        <p:sp>
          <p:nvSpPr>
            <p:cNvPr id="33" name="4 CuadroTexto"/>
            <p:cNvSpPr txBox="1"/>
            <p:nvPr/>
          </p:nvSpPr>
          <p:spPr>
            <a:xfrm>
              <a:off x="2308191" y="1361751"/>
              <a:ext cx="1478118" cy="188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1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Caribe</a:t>
              </a:r>
            </a:p>
          </p:txBody>
        </p:sp>
        <p:sp>
          <p:nvSpPr>
            <p:cNvPr id="34" name="4 CuadroTexto"/>
            <p:cNvSpPr txBox="1"/>
            <p:nvPr/>
          </p:nvSpPr>
          <p:spPr>
            <a:xfrm>
              <a:off x="5172038" y="1327395"/>
              <a:ext cx="2021602" cy="234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1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América Latina</a:t>
              </a:r>
            </a:p>
          </p:txBody>
        </p:sp>
        <p:sp>
          <p:nvSpPr>
            <p:cNvPr id="35" name="4 CuadroTexto"/>
            <p:cNvSpPr txBox="1"/>
            <p:nvPr/>
          </p:nvSpPr>
          <p:spPr>
            <a:xfrm>
              <a:off x="8285252" y="1327394"/>
              <a:ext cx="2021602" cy="234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1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América Latina y el Caribe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130C8E-62AE-4CD1-AB33-26742C81C557}"/>
              </a:ext>
            </a:extLst>
          </p:cNvPr>
          <p:cNvGrpSpPr/>
          <p:nvPr/>
        </p:nvGrpSpPr>
        <p:grpSpPr>
          <a:xfrm>
            <a:off x="8722194" y="4397429"/>
            <a:ext cx="2877924" cy="1007629"/>
            <a:chOff x="8722194" y="4397429"/>
            <a:chExt cx="2877924" cy="100762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07D4513-1252-45B3-90D7-D11B2731C4D0}"/>
                </a:ext>
              </a:extLst>
            </p:cNvPr>
            <p:cNvGrpSpPr/>
            <p:nvPr/>
          </p:nvGrpSpPr>
          <p:grpSpPr>
            <a:xfrm>
              <a:off x="8722194" y="4397429"/>
              <a:ext cx="2877924" cy="1007629"/>
              <a:chOff x="8837951" y="4525401"/>
              <a:chExt cx="2877924" cy="100762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EAA0539-9821-41DA-9CA2-22FB02107234}"/>
                  </a:ext>
                </a:extLst>
              </p:cNvPr>
              <p:cNvSpPr/>
              <p:nvPr/>
            </p:nvSpPr>
            <p:spPr>
              <a:xfrm>
                <a:off x="8837951" y="4525401"/>
                <a:ext cx="2877924" cy="10076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8D30185-A4F7-49F5-9D4F-49551C95772A}"/>
                  </a:ext>
                </a:extLst>
              </p:cNvPr>
              <p:cNvGrpSpPr/>
              <p:nvPr/>
            </p:nvGrpSpPr>
            <p:grpSpPr>
              <a:xfrm>
                <a:off x="8952168" y="4590561"/>
                <a:ext cx="2763707" cy="824784"/>
                <a:chOff x="8952168" y="4590561"/>
                <a:chExt cx="2763707" cy="824784"/>
              </a:xfrm>
            </p:grpSpPr>
            <p:sp>
              <p:nvSpPr>
                <p:cNvPr id="8" name="4 CuadroTexto"/>
                <p:cNvSpPr txBox="1"/>
                <p:nvPr/>
              </p:nvSpPr>
              <p:spPr>
                <a:xfrm>
                  <a:off x="9106257" y="4752041"/>
                  <a:ext cx="2609618" cy="1740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3600" rIns="3600" rtlCol="0" anchor="ctr" anchorCtr="0">
                  <a:noAutofit/>
                </a:bodyPr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Personas con VIH de 0 a 14 años en bajo TAR (%)</a:t>
                  </a:r>
                </a:p>
              </p:txBody>
            </p:sp>
            <p:sp>
              <p:nvSpPr>
                <p:cNvPr id="9" name="4 CuadroTexto"/>
                <p:cNvSpPr txBox="1"/>
                <p:nvPr/>
              </p:nvSpPr>
              <p:spPr>
                <a:xfrm>
                  <a:off x="9106258" y="4901244"/>
                  <a:ext cx="2493860" cy="1619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3600" rIns="3600" rtlCol="0" anchor="ctr" anchorCtr="0">
                  <a:noAutofit/>
                </a:bodyPr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Personas con VIH (mujeres) en  TAR (%) ≥15 a.</a:t>
                  </a:r>
                </a:p>
              </p:txBody>
            </p:sp>
            <p:sp>
              <p:nvSpPr>
                <p:cNvPr id="11" name="4 CuadroTexto"/>
                <p:cNvSpPr txBox="1"/>
                <p:nvPr/>
              </p:nvSpPr>
              <p:spPr>
                <a:xfrm>
                  <a:off x="9106258" y="5234619"/>
                  <a:ext cx="2171033" cy="1807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3600" rIns="3600" rtlCol="0" anchor="ctr" anchorCtr="0">
                  <a:noAutofit/>
                </a:bodyPr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Personas con VIH en TAR (%)</a:t>
                  </a:r>
                </a:p>
              </p:txBody>
            </p:sp>
            <p:sp>
              <p:nvSpPr>
                <p:cNvPr id="12" name="4 CuadroTexto"/>
                <p:cNvSpPr txBox="1"/>
                <p:nvPr/>
              </p:nvSpPr>
              <p:spPr>
                <a:xfrm>
                  <a:off x="8952168" y="4590561"/>
                  <a:ext cx="817460" cy="1417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3600" rIns="3600" rtlCol="0" anchor="ctr" anchorCtr="0">
                  <a:noAutofit/>
                </a:bodyPr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9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Indicador</a:t>
                  </a:r>
                </a:p>
              </p:txBody>
            </p:sp>
            <p:sp>
              <p:nvSpPr>
                <p:cNvPr id="10" name="4 CuadroTexto"/>
                <p:cNvSpPr txBox="1"/>
                <p:nvPr/>
              </p:nvSpPr>
              <p:spPr>
                <a:xfrm>
                  <a:off x="9106258" y="5063169"/>
                  <a:ext cx="2493860" cy="1492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3600" rIns="3600" rtlCol="0" anchor="ctr" anchorCtr="0">
                  <a:noAutofit/>
                </a:bodyPr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sz="9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Personas con VIH (hombres) en TAR (%) ≥15 a.</a:t>
                  </a:r>
                </a:p>
              </p:txBody>
            </p:sp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54208B8-6DD8-4DBB-954B-75F94D027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9963" r="92635"/>
            <a:stretch/>
          </p:blipFill>
          <p:spPr>
            <a:xfrm>
              <a:off x="8794696" y="4637344"/>
              <a:ext cx="161624" cy="64743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605445A-7BF5-4F93-8E39-CDDB77AF50BC}"/>
              </a:ext>
            </a:extLst>
          </p:cNvPr>
          <p:cNvSpPr txBox="1"/>
          <p:nvPr/>
        </p:nvSpPr>
        <p:spPr>
          <a:xfrm>
            <a:off x="2492701" y="6486262"/>
            <a:ext cx="8146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ONUSIDA. 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Estimaciones de </a:t>
            </a:r>
            <a:r>
              <a:rPr lang="es-MX" sz="800" i="1" dirty="0" err="1">
                <a:solidFill>
                  <a:schemeClr val="bg1">
                    <a:lumMod val="50000"/>
                  </a:schemeClr>
                </a:solidFill>
              </a:rPr>
              <a:t>Spectrum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 para el 2019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y ONUSIDA/OMS. 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Respuestas de los países al mecanismo de Monitoreo Mundial del Sida, 2019</a:t>
            </a:r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A46099BE-CD8A-474D-95E5-E8D8EA3AA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5869474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374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9F7A-EA96-41B4-B08A-3DAF7375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800" b="1" dirty="0">
                <a:latin typeface="+mn-lt"/>
              </a:rPr>
              <a:t>Niños (de 0 a 14 años) en tratamiento antirretroviral (%), por subregión, América Latina y el Caribe, 2016-2018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5445A-7BF5-4F93-8E39-CDDB77AF50BC}"/>
              </a:ext>
            </a:extLst>
          </p:cNvPr>
          <p:cNvSpPr txBox="1"/>
          <p:nvPr/>
        </p:nvSpPr>
        <p:spPr>
          <a:xfrm>
            <a:off x="3019176" y="6267671"/>
            <a:ext cx="563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ONUSIDA. </a:t>
            </a:r>
            <a:r>
              <a:rPr lang="es-MX" sz="900" dirty="0">
                <a:solidFill>
                  <a:schemeClr val="bg1">
                    <a:lumMod val="50000"/>
                  </a:schemeClr>
                </a:solidFill>
              </a:rPr>
              <a:t>Estimaciones de </a:t>
            </a:r>
            <a:r>
              <a:rPr lang="es-MX" sz="900" i="1" dirty="0" err="1">
                <a:solidFill>
                  <a:schemeClr val="bg1">
                    <a:lumMod val="50000"/>
                  </a:schemeClr>
                </a:solidFill>
              </a:rPr>
              <a:t>Spectrum</a:t>
            </a:r>
            <a:r>
              <a:rPr lang="es-MX" sz="900" dirty="0">
                <a:solidFill>
                  <a:schemeClr val="bg1">
                    <a:lumMod val="50000"/>
                  </a:schemeClr>
                </a:solidFill>
              </a:rPr>
              <a:t> para 2019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y ONUSIDA/OMS. </a:t>
            </a:r>
            <a:r>
              <a:rPr lang="es-ES" sz="900" dirty="0">
                <a:solidFill>
                  <a:schemeClr val="bg1">
                    <a:lumMod val="50000"/>
                  </a:schemeClr>
                </a:solidFill>
              </a:rPr>
              <a:t>Respuestas de los países al mecanismo de Monitoreo Mundial del Sida, 2019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4CE231-95D5-40F0-9508-5E42EE04B507}"/>
              </a:ext>
            </a:extLst>
          </p:cNvPr>
          <p:cNvGrpSpPr/>
          <p:nvPr/>
        </p:nvGrpSpPr>
        <p:grpSpPr>
          <a:xfrm>
            <a:off x="1134032" y="1639662"/>
            <a:ext cx="9616827" cy="4198429"/>
            <a:chOff x="450451" y="1339902"/>
            <a:chExt cx="10541212" cy="44981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32A91E-DC62-4EC4-8E10-368D165E2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451" y="1339902"/>
              <a:ext cx="10541212" cy="4498190"/>
            </a:xfrm>
            <a:prstGeom prst="rect">
              <a:avLst/>
            </a:prstGeom>
          </p:spPr>
        </p:pic>
        <p:sp>
          <p:nvSpPr>
            <p:cNvPr id="5" name="4 CuadroTexto"/>
            <p:cNvSpPr txBox="1"/>
            <p:nvPr/>
          </p:nvSpPr>
          <p:spPr>
            <a:xfrm>
              <a:off x="1903745" y="1452562"/>
              <a:ext cx="1478118" cy="187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1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Caribe</a:t>
              </a:r>
            </a:p>
          </p:txBody>
        </p:sp>
        <p:sp>
          <p:nvSpPr>
            <p:cNvPr id="6" name="4 CuadroTexto"/>
            <p:cNvSpPr txBox="1"/>
            <p:nvPr/>
          </p:nvSpPr>
          <p:spPr>
            <a:xfrm>
              <a:off x="4890684" y="1414991"/>
              <a:ext cx="2021602" cy="2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1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América Latina</a:t>
              </a:r>
            </a:p>
          </p:txBody>
        </p:sp>
        <p:sp>
          <p:nvSpPr>
            <p:cNvPr id="9" name="4 CuadroTexto"/>
            <p:cNvSpPr txBox="1"/>
            <p:nvPr/>
          </p:nvSpPr>
          <p:spPr>
            <a:xfrm>
              <a:off x="8285252" y="1415507"/>
              <a:ext cx="2021602" cy="2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1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América Latina y el Caribe</a:t>
              </a:r>
            </a:p>
          </p:txBody>
        </p:sp>
      </p:grp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F38FA6B-0F56-4450-AD51-55C20A15B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5869474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639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9F7A-EA96-41B4-B08A-3DAF7375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+mn-lt"/>
              </a:rPr>
              <a:t>Pruebas y supresión de la carga viral en América Latina y el Caribe, 2016-2018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05445A-7BF5-4F93-8E39-CDDB77AF50BC}"/>
              </a:ext>
            </a:extLst>
          </p:cNvPr>
          <p:cNvSpPr txBox="1"/>
          <p:nvPr/>
        </p:nvSpPr>
        <p:spPr>
          <a:xfrm>
            <a:off x="2530136" y="6544153"/>
            <a:ext cx="10103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ONUSIDA. 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Estimaciones de </a:t>
            </a:r>
            <a:r>
              <a:rPr lang="es-MX" sz="800" dirty="0" err="1">
                <a:solidFill>
                  <a:schemeClr val="bg1">
                    <a:lumMod val="50000"/>
                  </a:schemeClr>
                </a:solidFill>
              </a:rPr>
              <a:t>Spectrum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 para el 2019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 y ONUSIDA/OMS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. Respuestas de los países al mecanismo de Monitoreo Mundial del Sida, 2019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B0BB04-C553-4076-956D-C2DA552D051B}"/>
              </a:ext>
            </a:extLst>
          </p:cNvPr>
          <p:cNvGrpSpPr/>
          <p:nvPr/>
        </p:nvGrpSpPr>
        <p:grpSpPr>
          <a:xfrm>
            <a:off x="1015609" y="1678972"/>
            <a:ext cx="9868414" cy="4567374"/>
            <a:chOff x="1015609" y="1590104"/>
            <a:chExt cx="9791325" cy="48182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582805-F03A-4B68-8A84-F1E0B6341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5609" y="1590104"/>
              <a:ext cx="9791325" cy="4818289"/>
            </a:xfrm>
            <a:prstGeom prst="rect">
              <a:avLst/>
            </a:prstGeom>
            <a:solidFill>
              <a:srgbClr val="D4D4D4"/>
            </a:solidFill>
          </p:spPr>
        </p:pic>
        <p:sp>
          <p:nvSpPr>
            <p:cNvPr id="7" name="41 CuadroTexto"/>
            <p:cNvSpPr txBox="1"/>
            <p:nvPr/>
          </p:nvSpPr>
          <p:spPr>
            <a:xfrm>
              <a:off x="6204729" y="1774519"/>
              <a:ext cx="2227094" cy="3634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850" b="1" dirty="0">
                  <a:latin typeface="Arial" panose="020B0604020202020204" pitchFamily="34" charset="0"/>
                  <a:cs typeface="Arial" panose="020B0604020202020204" pitchFamily="34" charset="0"/>
                </a:rPr>
                <a:t>Personas con VIH de 0 a 14 años con supresión de la carga viral en tratamiento antirretroviral (%)</a:t>
              </a:r>
            </a:p>
          </p:txBody>
        </p:sp>
        <p:sp>
          <p:nvSpPr>
            <p:cNvPr id="8" name="41 CuadroTexto"/>
            <p:cNvSpPr txBox="1"/>
            <p:nvPr/>
          </p:nvSpPr>
          <p:spPr>
            <a:xfrm>
              <a:off x="1609282" y="1766016"/>
              <a:ext cx="2106641" cy="347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850" b="1" dirty="0">
                  <a:latin typeface="Arial" panose="020B0604020202020204" pitchFamily="34" charset="0"/>
                  <a:cs typeface="Arial" panose="020B0604020202020204" pitchFamily="34" charset="0"/>
                </a:rPr>
                <a:t>Pruebas de carga viral en las personas en tratamiento antirretroviral (%)</a:t>
              </a:r>
            </a:p>
          </p:txBody>
        </p:sp>
        <p:sp>
          <p:nvSpPr>
            <p:cNvPr id="9" name="41 CuadroTexto"/>
            <p:cNvSpPr txBox="1"/>
            <p:nvPr/>
          </p:nvSpPr>
          <p:spPr>
            <a:xfrm>
              <a:off x="3905832" y="1767031"/>
              <a:ext cx="2106641" cy="347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850" b="1" dirty="0">
                  <a:latin typeface="Arial" panose="020B0604020202020204" pitchFamily="34" charset="0"/>
                  <a:cs typeface="Arial" panose="020B0604020202020204" pitchFamily="34" charset="0"/>
                </a:rPr>
                <a:t>Personas con VIH con supresión de la carga viral en tratamiento antirretroviral (%)</a:t>
              </a:r>
            </a:p>
          </p:txBody>
        </p:sp>
        <p:sp>
          <p:nvSpPr>
            <p:cNvPr id="10" name="41 CuadroTexto"/>
            <p:cNvSpPr txBox="1"/>
            <p:nvPr/>
          </p:nvSpPr>
          <p:spPr>
            <a:xfrm>
              <a:off x="8643252" y="1751581"/>
              <a:ext cx="2100270" cy="3634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850" b="1" dirty="0">
                  <a:latin typeface="Arial" panose="020B0604020202020204" pitchFamily="34" charset="0"/>
                  <a:cs typeface="Arial" panose="020B0604020202020204" pitchFamily="34" charset="0"/>
                </a:rPr>
                <a:t>Supresión de la carga viral en las personas con VIH (%)</a:t>
              </a:r>
            </a:p>
          </p:txBody>
        </p:sp>
        <p:sp>
          <p:nvSpPr>
            <p:cNvPr id="11" name="4 CuadroTexto"/>
            <p:cNvSpPr txBox="1"/>
            <p:nvPr/>
          </p:nvSpPr>
          <p:spPr>
            <a:xfrm>
              <a:off x="1736105" y="2389208"/>
              <a:ext cx="862315" cy="11913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Caribe</a:t>
              </a:r>
            </a:p>
          </p:txBody>
        </p:sp>
        <p:sp>
          <p:nvSpPr>
            <p:cNvPr id="12" name="4 CuadroTexto"/>
            <p:cNvSpPr txBox="1"/>
            <p:nvPr/>
          </p:nvSpPr>
          <p:spPr>
            <a:xfrm>
              <a:off x="2772324" y="2378439"/>
              <a:ext cx="1020587" cy="12742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América Latina</a:t>
              </a:r>
            </a:p>
          </p:txBody>
        </p:sp>
        <p:sp>
          <p:nvSpPr>
            <p:cNvPr id="13" name="4 CuadroTexto"/>
            <p:cNvSpPr txBox="1"/>
            <p:nvPr/>
          </p:nvSpPr>
          <p:spPr>
            <a:xfrm>
              <a:off x="4037345" y="2392357"/>
              <a:ext cx="862315" cy="11913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Caribe</a:t>
              </a:r>
            </a:p>
          </p:txBody>
        </p:sp>
        <p:sp>
          <p:nvSpPr>
            <p:cNvPr id="14" name="4 CuadroTexto"/>
            <p:cNvSpPr txBox="1"/>
            <p:nvPr/>
          </p:nvSpPr>
          <p:spPr>
            <a:xfrm>
              <a:off x="5073564" y="2381588"/>
              <a:ext cx="1020587" cy="12742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América Latina</a:t>
              </a:r>
            </a:p>
          </p:txBody>
        </p:sp>
        <p:sp>
          <p:nvSpPr>
            <p:cNvPr id="15" name="4 CuadroTexto"/>
            <p:cNvSpPr txBox="1"/>
            <p:nvPr/>
          </p:nvSpPr>
          <p:spPr>
            <a:xfrm>
              <a:off x="6275182" y="2392357"/>
              <a:ext cx="862315" cy="11913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Caribe</a:t>
              </a:r>
            </a:p>
          </p:txBody>
        </p:sp>
        <p:sp>
          <p:nvSpPr>
            <p:cNvPr id="16" name="4 CuadroTexto"/>
            <p:cNvSpPr txBox="1"/>
            <p:nvPr/>
          </p:nvSpPr>
          <p:spPr>
            <a:xfrm>
              <a:off x="7311401" y="2381588"/>
              <a:ext cx="1020587" cy="12742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América Latina</a:t>
              </a:r>
            </a:p>
          </p:txBody>
        </p:sp>
        <p:sp>
          <p:nvSpPr>
            <p:cNvPr id="17" name="4 CuadroTexto"/>
            <p:cNvSpPr txBox="1"/>
            <p:nvPr/>
          </p:nvSpPr>
          <p:spPr>
            <a:xfrm>
              <a:off x="8657168" y="2397542"/>
              <a:ext cx="862315" cy="11913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Caribe</a:t>
              </a:r>
            </a:p>
          </p:txBody>
        </p:sp>
        <p:sp>
          <p:nvSpPr>
            <p:cNvPr id="18" name="4 CuadroTexto"/>
            <p:cNvSpPr txBox="1"/>
            <p:nvPr/>
          </p:nvSpPr>
          <p:spPr>
            <a:xfrm>
              <a:off x="9693387" y="2386773"/>
              <a:ext cx="1020587" cy="12742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América Latina</a:t>
              </a:r>
            </a:p>
          </p:txBody>
        </p:sp>
      </p:grp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58E4CD1-72A8-4948-93AC-EED32DF23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" y="5897441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470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C423-C618-469D-9BD4-EC7F63AA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sz="2800" b="1" dirty="0">
                <a:latin typeface="+mn-lt"/>
              </a:rPr>
              <a:t>Cobertura de los antirretrovirales en embarazadas con VIH y tasa final de transmisión maternoinfantil, por subregión, 2010-2018</a:t>
            </a:r>
            <a:endParaRPr lang="es-ES" sz="28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05445A-7BF5-4F93-8E39-CDDB77AF50BC}"/>
              </a:ext>
            </a:extLst>
          </p:cNvPr>
          <p:cNvSpPr txBox="1"/>
          <p:nvPr/>
        </p:nvSpPr>
        <p:spPr>
          <a:xfrm>
            <a:off x="2657477" y="6564665"/>
            <a:ext cx="106510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ONUSIDA. </a:t>
            </a:r>
            <a:r>
              <a:rPr lang="es-MX" sz="700" dirty="0">
                <a:solidFill>
                  <a:schemeClr val="bg1">
                    <a:lumMod val="50000"/>
                  </a:schemeClr>
                </a:solidFill>
              </a:rPr>
              <a:t>Estimaciones de </a:t>
            </a:r>
            <a:r>
              <a:rPr lang="es-MX" sz="700" i="1" dirty="0" err="1">
                <a:solidFill>
                  <a:schemeClr val="bg1">
                    <a:lumMod val="50000"/>
                  </a:schemeClr>
                </a:solidFill>
              </a:rPr>
              <a:t>Spectrum</a:t>
            </a:r>
            <a:r>
              <a:rPr lang="es-MX" sz="700" dirty="0">
                <a:solidFill>
                  <a:schemeClr val="bg1">
                    <a:lumMod val="50000"/>
                  </a:schemeClr>
                </a:solidFill>
              </a:rPr>
              <a:t> para 2019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  y ONUSIDA/OMS</a:t>
            </a:r>
            <a:r>
              <a:rPr lang="es-ES" sz="700" dirty="0">
                <a:solidFill>
                  <a:schemeClr val="bg1">
                    <a:lumMod val="50000"/>
                  </a:schemeClr>
                </a:solidFill>
              </a:rPr>
              <a:t>. Respuestas de los países al mecanismo de Monitoreo Mundial del Sida, 2019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67D833-E9DD-4B0A-ADB4-4B2159BF6F16}"/>
              </a:ext>
            </a:extLst>
          </p:cNvPr>
          <p:cNvGrpSpPr/>
          <p:nvPr/>
        </p:nvGrpSpPr>
        <p:grpSpPr>
          <a:xfrm>
            <a:off x="6239442" y="1669753"/>
            <a:ext cx="5236278" cy="4744643"/>
            <a:chOff x="6239442" y="1669753"/>
            <a:chExt cx="5236278" cy="47446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93DDBE-B713-40F1-9F4F-C15045E6164C}"/>
                </a:ext>
              </a:extLst>
            </p:cNvPr>
            <p:cNvSpPr txBox="1"/>
            <p:nvPr/>
          </p:nvSpPr>
          <p:spPr>
            <a:xfrm>
              <a:off x="7918225" y="1669753"/>
              <a:ext cx="2279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accent1"/>
                  </a:solidFill>
                </a:rPr>
                <a:t>América Latina</a:t>
              </a:r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7BA41DB6-E3DA-46E4-BE17-9AD54856955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31788390"/>
                </p:ext>
              </p:extLst>
            </p:nvPr>
          </p:nvGraphicFramePr>
          <p:xfrm>
            <a:off x="6239442" y="1911095"/>
            <a:ext cx="5236278" cy="4503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41 CuadroTexto"/>
            <p:cNvSpPr txBox="1"/>
            <p:nvPr/>
          </p:nvSpPr>
          <p:spPr>
            <a:xfrm>
              <a:off x="7789761" y="5800554"/>
              <a:ext cx="2725839" cy="347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85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Cobertura de los antirretrovirales para prevención de la transmisión maternoinfantil</a:t>
              </a:r>
            </a:p>
          </p:txBody>
        </p:sp>
        <p:sp>
          <p:nvSpPr>
            <p:cNvPr id="12" name="41 CuadroTexto"/>
            <p:cNvSpPr txBox="1"/>
            <p:nvPr/>
          </p:nvSpPr>
          <p:spPr>
            <a:xfrm>
              <a:off x="7789761" y="6148522"/>
              <a:ext cx="2245412" cy="1955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85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Tasa de transmisión maternoinfantil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358A16F-000D-4149-8E08-07F0618EB399}"/>
              </a:ext>
            </a:extLst>
          </p:cNvPr>
          <p:cNvGrpSpPr/>
          <p:nvPr/>
        </p:nvGrpSpPr>
        <p:grpSpPr>
          <a:xfrm>
            <a:off x="828676" y="1669753"/>
            <a:ext cx="4980998" cy="4823121"/>
            <a:chOff x="828676" y="1669753"/>
            <a:chExt cx="4980998" cy="4823121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A2FC86FA-77FD-4E89-ACC9-1E6A6064DC6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16492993"/>
                </p:ext>
              </p:extLst>
            </p:nvPr>
          </p:nvGraphicFramePr>
          <p:xfrm>
            <a:off x="828676" y="1989573"/>
            <a:ext cx="4980998" cy="4503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6D5573E-0BC3-4E2C-82F2-9170452F89E7}"/>
                </a:ext>
              </a:extLst>
            </p:cNvPr>
            <p:cNvSpPr txBox="1"/>
            <p:nvPr/>
          </p:nvSpPr>
          <p:spPr>
            <a:xfrm>
              <a:off x="3205019" y="1669753"/>
              <a:ext cx="1542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accent1"/>
                  </a:solidFill>
                </a:rPr>
                <a:t>Caribe</a:t>
              </a:r>
            </a:p>
          </p:txBody>
        </p:sp>
        <p:sp>
          <p:nvSpPr>
            <p:cNvPr id="13" name="41 CuadroTexto"/>
            <p:cNvSpPr txBox="1"/>
            <p:nvPr/>
          </p:nvSpPr>
          <p:spPr>
            <a:xfrm>
              <a:off x="2193238" y="6001672"/>
              <a:ext cx="2611026" cy="2937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85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Cobertura de los antirretrovirales para prevención de la transmisión maternoinfantil</a:t>
              </a:r>
            </a:p>
          </p:txBody>
        </p:sp>
        <p:sp>
          <p:nvSpPr>
            <p:cNvPr id="14" name="41 CuadroTexto"/>
            <p:cNvSpPr txBox="1"/>
            <p:nvPr/>
          </p:nvSpPr>
          <p:spPr>
            <a:xfrm>
              <a:off x="2202763" y="6270964"/>
              <a:ext cx="2611026" cy="1955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85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Tasa de transmisión maternoinfantil</a:t>
              </a:r>
            </a:p>
          </p:txBody>
        </p:sp>
      </p:grp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2A133424-8D25-4BD6-9771-99F0F11895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441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017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AC47-B449-4ABE-B9A3-F9C46D3B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400" b="1" dirty="0">
                <a:latin typeface="+mn-lt"/>
              </a:rPr>
              <a:t>Incidencia de la infección por el VIH por 1.000 habitantes, proyección para el 2030 y metas para poner fin al sida en América Latina y el Caribe, 1995-2030</a:t>
            </a:r>
            <a:endParaRPr lang="es-ES" sz="24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17C42-4BFB-426B-BAA1-B87B79CA8D86}"/>
              </a:ext>
            </a:extLst>
          </p:cNvPr>
          <p:cNvSpPr txBox="1"/>
          <p:nvPr/>
        </p:nvSpPr>
        <p:spPr>
          <a:xfrm>
            <a:off x="3249466" y="6412215"/>
            <a:ext cx="8302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ONUSIDA. </a:t>
            </a:r>
            <a:r>
              <a:rPr lang="es-MX" sz="1050" dirty="0">
                <a:solidFill>
                  <a:schemeClr val="bg1">
                    <a:lumMod val="50000"/>
                  </a:schemeClr>
                </a:solidFill>
              </a:rPr>
              <a:t>Estimaciones de </a:t>
            </a:r>
            <a:r>
              <a:rPr lang="es-MX" sz="1050" dirty="0" err="1">
                <a:solidFill>
                  <a:schemeClr val="bg1">
                    <a:lumMod val="50000"/>
                  </a:schemeClr>
                </a:solidFill>
              </a:rPr>
              <a:t>Spectrum</a:t>
            </a:r>
            <a:r>
              <a:rPr lang="es-MX" sz="1050" dirty="0">
                <a:solidFill>
                  <a:schemeClr val="bg1">
                    <a:lumMod val="50000"/>
                  </a:schemeClr>
                </a:solidFill>
              </a:rPr>
              <a:t> para el 2019 y valores proyectados.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364BDE-2DC9-4146-B60B-BD028BF7B961}"/>
              </a:ext>
            </a:extLst>
          </p:cNvPr>
          <p:cNvSpPr txBox="1"/>
          <p:nvPr/>
        </p:nvSpPr>
        <p:spPr>
          <a:xfrm>
            <a:off x="9558178" y="5117680"/>
            <a:ext cx="2590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F0"/>
                </a:solidFill>
              </a:rPr>
              <a:t>Fin del sida en el 2030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AF241C-E527-4EF3-983C-5EFB91EE7C27}"/>
              </a:ext>
            </a:extLst>
          </p:cNvPr>
          <p:cNvGrpSpPr/>
          <p:nvPr/>
        </p:nvGrpSpPr>
        <p:grpSpPr>
          <a:xfrm>
            <a:off x="1837600" y="1586431"/>
            <a:ext cx="9515980" cy="4760719"/>
            <a:chOff x="1837600" y="1586431"/>
            <a:chExt cx="9515980" cy="4760719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117C2482-7A3D-488D-B9A6-579E0CA9A39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55971322"/>
                </p:ext>
              </p:extLst>
            </p:nvPr>
          </p:nvGraphicFramePr>
          <p:xfrm>
            <a:off x="1837600" y="1586431"/>
            <a:ext cx="7886699" cy="47607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1E9349-5947-421E-B9DA-31AAD410AA9A}"/>
                </a:ext>
              </a:extLst>
            </p:cNvPr>
            <p:cNvSpPr txBox="1"/>
            <p:nvPr/>
          </p:nvSpPr>
          <p:spPr>
            <a:xfrm>
              <a:off x="7850515" y="1802278"/>
              <a:ext cx="3503065" cy="99257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Meta:</a:t>
              </a:r>
            </a:p>
            <a:p>
              <a:r>
                <a:rPr lang="es-ES" sz="1600" b="1" dirty="0"/>
                <a:t>reducción del 75% para el 2020</a:t>
              </a:r>
            </a:p>
            <a:p>
              <a:r>
                <a:rPr lang="es-ES" sz="1600" b="1" dirty="0"/>
                <a:t>reducción del 90% para el 2030</a:t>
              </a:r>
            </a:p>
            <a:p>
              <a:r>
                <a:rPr lang="es-ES" sz="1050" b="1" dirty="0"/>
                <a:t>(comparado con las cifras del 2010)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DF7184-AE9E-43DD-B6A8-1B5BAE1DFEEC}"/>
                </a:ext>
              </a:extLst>
            </p:cNvPr>
            <p:cNvSpPr txBox="1"/>
            <p:nvPr/>
          </p:nvSpPr>
          <p:spPr>
            <a:xfrm>
              <a:off x="6829450" y="3431785"/>
              <a:ext cx="5713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0,19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6DB3C4-5F3B-4FEE-B6B7-E8F60956F5B1}"/>
                </a:ext>
              </a:extLst>
            </p:cNvPr>
            <p:cNvSpPr txBox="1"/>
            <p:nvPr/>
          </p:nvSpPr>
          <p:spPr>
            <a:xfrm>
              <a:off x="9229287" y="3623704"/>
              <a:ext cx="8443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0,16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3F65587-FCCF-447B-9977-42CBC43A09C7}"/>
                </a:ext>
              </a:extLst>
            </p:cNvPr>
            <p:cNvCxnSpPr>
              <a:cxnSpLocks/>
            </p:cNvCxnSpPr>
            <p:nvPr/>
          </p:nvCxnSpPr>
          <p:spPr>
            <a:xfrm>
              <a:off x="5539576" y="2895098"/>
              <a:ext cx="0" cy="277177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03D905-2572-425A-99F5-9852347FAACA}"/>
                </a:ext>
              </a:extLst>
            </p:cNvPr>
            <p:cNvSpPr txBox="1"/>
            <p:nvPr/>
          </p:nvSpPr>
          <p:spPr>
            <a:xfrm>
              <a:off x="4640663" y="1904768"/>
              <a:ext cx="1797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>
                      <a:lumMod val="50000"/>
                    </a:schemeClr>
                  </a:solidFill>
                </a:rPr>
                <a:t>Línea de base (2010)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2811B7-A1BB-4C85-9794-3284B09A48F9}"/>
                </a:ext>
              </a:extLst>
            </p:cNvPr>
            <p:cNvSpPr txBox="1"/>
            <p:nvPr/>
          </p:nvSpPr>
          <p:spPr>
            <a:xfrm>
              <a:off x="5601275" y="5049044"/>
              <a:ext cx="17553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>
                  <a:solidFill>
                    <a:srgbClr val="00B0F0"/>
                  </a:solidFill>
                </a:rPr>
                <a:t>Meta para el 2020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4B6B1D-9EA3-4ABA-BE66-D198707C9252}"/>
                </a:ext>
              </a:extLst>
            </p:cNvPr>
            <p:cNvSpPr txBox="1"/>
            <p:nvPr/>
          </p:nvSpPr>
          <p:spPr>
            <a:xfrm>
              <a:off x="2467702" y="2262231"/>
              <a:ext cx="8443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0,31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B47B2E0-0B00-44BA-972A-F753E8A9105A}"/>
                </a:ext>
              </a:extLst>
            </p:cNvPr>
            <p:cNvSpPr txBox="1"/>
            <p:nvPr/>
          </p:nvSpPr>
          <p:spPr>
            <a:xfrm>
              <a:off x="5300032" y="3372114"/>
              <a:ext cx="5441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0,20</a:t>
              </a:r>
            </a:p>
          </p:txBody>
        </p:sp>
        <p:sp>
          <p:nvSpPr>
            <p:cNvPr id="21" name="41 CuadroTexto"/>
            <p:cNvSpPr txBox="1"/>
            <p:nvPr/>
          </p:nvSpPr>
          <p:spPr>
            <a:xfrm>
              <a:off x="6729627" y="6101882"/>
              <a:ext cx="1977051" cy="1555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850" b="1" dirty="0">
                  <a:solidFill>
                    <a:srgbClr val="5072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Tendencia de las estimaciones</a:t>
              </a:r>
            </a:p>
          </p:txBody>
        </p:sp>
      </p:grp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4C0D09F3-5AD2-4B6B-B2A4-F74AADC47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5869474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4512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4482E-0497-4E2E-9AF2-8B463FCE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882" y="558288"/>
            <a:ext cx="9119045" cy="858380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+mn-lt"/>
              </a:rPr>
              <a:t>Cobertura</a:t>
            </a:r>
            <a:r>
              <a:rPr lang="en-US" sz="2800" b="1" dirty="0">
                <a:solidFill>
                  <a:srgbClr val="00B0F0"/>
                </a:solidFill>
                <a:latin typeface="+mn-lt"/>
              </a:rPr>
              <a:t> de la </a:t>
            </a:r>
            <a:r>
              <a:rPr lang="en-US" sz="2800" b="1" dirty="0" err="1">
                <a:solidFill>
                  <a:srgbClr val="00B0F0"/>
                </a:solidFill>
                <a:latin typeface="+mn-lt"/>
              </a:rPr>
              <a:t>prueba</a:t>
            </a:r>
            <a:r>
              <a:rPr lang="en-US" sz="2800" b="1" dirty="0">
                <a:solidFill>
                  <a:srgbClr val="00B0F0"/>
                </a:solidFill>
                <a:latin typeface="+mn-lt"/>
              </a:rPr>
              <a:t> de </a:t>
            </a:r>
            <a:r>
              <a:rPr lang="en-US" sz="2800" dirty="0" err="1">
                <a:solidFill>
                  <a:srgbClr val="00B0F0"/>
                </a:solidFill>
                <a:latin typeface="+mn-lt"/>
              </a:rPr>
              <a:t>detección</a:t>
            </a:r>
            <a:r>
              <a:rPr lang="en-US" sz="2800" dirty="0">
                <a:solidFill>
                  <a:srgbClr val="00B0F0"/>
                </a:solidFill>
                <a:latin typeface="+mn-lt"/>
              </a:rPr>
              <a:t> del VIH </a:t>
            </a:r>
            <a:r>
              <a:rPr lang="en-US" sz="2800" dirty="0" err="1">
                <a:solidFill>
                  <a:srgbClr val="00B0F0"/>
                </a:solidFill>
                <a:latin typeface="+mn-lt"/>
              </a:rPr>
              <a:t>en</a:t>
            </a:r>
            <a:r>
              <a:rPr lang="en-US" sz="2800" dirty="0">
                <a:solidFill>
                  <a:srgbClr val="00B0F0"/>
                </a:solidFill>
                <a:latin typeface="+mn-lt"/>
              </a:rPr>
              <a:t> las </a:t>
            </a:r>
            <a:r>
              <a:rPr lang="en-US" sz="2800" b="1" dirty="0" err="1">
                <a:solidFill>
                  <a:srgbClr val="00B0F0"/>
                </a:solidFill>
                <a:latin typeface="+mn-lt"/>
              </a:rPr>
              <a:t>embarazadas</a:t>
            </a:r>
            <a:r>
              <a:rPr lang="en-US" sz="28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n-lt"/>
              </a:rPr>
              <a:t>en</a:t>
            </a:r>
            <a:r>
              <a:rPr lang="en-US" sz="2800" b="1" dirty="0">
                <a:solidFill>
                  <a:srgbClr val="00B0F0"/>
                </a:solidFill>
                <a:latin typeface="+mn-lt"/>
              </a:rPr>
              <a:t> América Latina y el Caribe, 2010-2018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6A0D7E-904F-4241-BACF-11D9CE8781C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8352448"/>
              </p:ext>
            </p:extLst>
          </p:nvPr>
        </p:nvGraphicFramePr>
        <p:xfrm>
          <a:off x="838419" y="176688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>
            <a:extLst>
              <a:ext uri="{FF2B5EF4-FFF2-40B4-BE49-F238E27FC236}">
                <a16:creationId xmlns:a16="http://schemas.microsoft.com/office/drawing/2014/main" id="{FB23269A-71DC-4B21-85BA-F1DB9D54B858}"/>
              </a:ext>
            </a:extLst>
          </p:cNvPr>
          <p:cNvSpPr txBox="1"/>
          <p:nvPr/>
        </p:nvSpPr>
        <p:spPr>
          <a:xfrm>
            <a:off x="8878971" y="5475686"/>
            <a:ext cx="1348498" cy="174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" rIns="3600" rtlCol="0" anchor="ctr" anchorCtr="0">
            <a:no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Caribe</a:t>
            </a:r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A5F1D5F2-6EC6-45F9-950C-DF60A31EF2CB}"/>
              </a:ext>
            </a:extLst>
          </p:cNvPr>
          <p:cNvSpPr txBox="1"/>
          <p:nvPr/>
        </p:nvSpPr>
        <p:spPr>
          <a:xfrm>
            <a:off x="5587129" y="5477376"/>
            <a:ext cx="1844323" cy="186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" rIns="3600" rtlCol="0" anchor="ctr" anchorCtr="0">
            <a:no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América Latina</a:t>
            </a: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38CFB462-2C93-4776-893E-3113765BB3A8}"/>
              </a:ext>
            </a:extLst>
          </p:cNvPr>
          <p:cNvSpPr txBox="1"/>
          <p:nvPr/>
        </p:nvSpPr>
        <p:spPr>
          <a:xfrm>
            <a:off x="1890124" y="5468413"/>
            <a:ext cx="2645300" cy="174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" rIns="3600" rtlCol="0" anchor="ctr" anchorCtr="0">
            <a:no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América Latina y el Caribe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253C86E-2916-4C18-BF7E-2ED94EC21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5869474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021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88B9-B360-43D5-BEC2-165BE95F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Número de nuevas infecciones por el VIH en niños y nuevas infecciones evitadas gracias a la PTMI, por subregión, 1990-2018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05445A-7BF5-4F93-8E39-CDDB77AF50BC}"/>
              </a:ext>
            </a:extLst>
          </p:cNvPr>
          <p:cNvSpPr txBox="1"/>
          <p:nvPr/>
        </p:nvSpPr>
        <p:spPr>
          <a:xfrm>
            <a:off x="2543040" y="6495960"/>
            <a:ext cx="7032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ONUSIDA. 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Estimaciones de </a:t>
            </a:r>
            <a:r>
              <a:rPr lang="es-MX" sz="800" dirty="0" err="1">
                <a:solidFill>
                  <a:schemeClr val="bg1">
                    <a:lumMod val="50000"/>
                  </a:schemeClr>
                </a:solidFill>
              </a:rPr>
              <a:t>Spectrum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 para 2019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 y ONUSIDA/OMS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. Respuestas de los países al mecanismo de Monitoreo Mundial del Sida, 2019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6D72F5-BC47-4AA0-9CBB-F385267D6A4B}"/>
              </a:ext>
            </a:extLst>
          </p:cNvPr>
          <p:cNvGrpSpPr/>
          <p:nvPr/>
        </p:nvGrpSpPr>
        <p:grpSpPr>
          <a:xfrm>
            <a:off x="622733" y="2256856"/>
            <a:ext cx="5449824" cy="3677868"/>
            <a:chOff x="557785" y="3024767"/>
            <a:chExt cx="5449824" cy="36146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DBD1B8F-7452-47BD-8B7D-AC9B4B061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785" y="3675355"/>
              <a:ext cx="5449824" cy="288647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E8FB29A-BD55-4DF0-B2C3-EB53E966C002}"/>
                </a:ext>
              </a:extLst>
            </p:cNvPr>
            <p:cNvSpPr txBox="1"/>
            <p:nvPr/>
          </p:nvSpPr>
          <p:spPr>
            <a:xfrm>
              <a:off x="2846198" y="3547987"/>
              <a:ext cx="2622029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1100 nuevas infecciones en personas de 0 a 14 años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BAF19D-586D-4A89-902C-9CAB99380314}"/>
                </a:ext>
              </a:extLst>
            </p:cNvPr>
            <p:cNvSpPr txBox="1"/>
            <p:nvPr/>
          </p:nvSpPr>
          <p:spPr>
            <a:xfrm>
              <a:off x="2846196" y="3024767"/>
              <a:ext cx="2622031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En el 2018:</a:t>
              </a:r>
            </a:p>
            <a:p>
              <a:r>
                <a:rPr lang="es-ES" sz="1400" b="1" dirty="0"/>
                <a:t>1300 infecciones evitadas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38F58C-B692-4D1B-981D-CB35A694C995}"/>
                </a:ext>
              </a:extLst>
            </p:cNvPr>
            <p:cNvSpPr txBox="1"/>
            <p:nvPr/>
          </p:nvSpPr>
          <p:spPr>
            <a:xfrm>
              <a:off x="557785" y="3051287"/>
              <a:ext cx="1542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rgbClr val="00A99A"/>
                  </a:solidFill>
                </a:rPr>
                <a:t>Caribe</a:t>
              </a:r>
            </a:p>
          </p:txBody>
        </p:sp>
        <p:sp>
          <p:nvSpPr>
            <p:cNvPr id="15" name="41 CuadroTexto"/>
            <p:cNvSpPr txBox="1"/>
            <p:nvPr/>
          </p:nvSpPr>
          <p:spPr>
            <a:xfrm>
              <a:off x="1673489" y="6283903"/>
              <a:ext cx="1609207" cy="3554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850" spc="-2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Nuevas infecciones por el VIH evitadas gracias a la prevención de la transmisión maternoinfantil: estimación</a:t>
              </a:r>
            </a:p>
          </p:txBody>
        </p:sp>
        <p:sp>
          <p:nvSpPr>
            <p:cNvPr id="17" name="41 CuadroTexto"/>
            <p:cNvSpPr txBox="1"/>
            <p:nvPr/>
          </p:nvSpPr>
          <p:spPr>
            <a:xfrm>
              <a:off x="3454255" y="6283902"/>
              <a:ext cx="1609207" cy="3554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850" spc="-2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Nuevas infecciones por el VIH: niños (de 0 a 14 años): estimación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841100-0CD9-4117-AA49-D149DCDE4A1F}"/>
              </a:ext>
            </a:extLst>
          </p:cNvPr>
          <p:cNvGrpSpPr/>
          <p:nvPr/>
        </p:nvGrpSpPr>
        <p:grpSpPr>
          <a:xfrm>
            <a:off x="5995007" y="1557997"/>
            <a:ext cx="6093826" cy="4691769"/>
            <a:chOff x="5995007" y="1498795"/>
            <a:chExt cx="6093826" cy="50630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665500-DBC0-4666-804B-E19F76C4A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8683"/>
            <a:stretch/>
          </p:blipFill>
          <p:spPr>
            <a:xfrm>
              <a:off x="5995007" y="1944685"/>
              <a:ext cx="6093826" cy="461715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F91097-9E87-4814-8DE3-460B740B6EE9}"/>
                </a:ext>
              </a:extLst>
            </p:cNvPr>
            <p:cNvSpPr txBox="1"/>
            <p:nvPr/>
          </p:nvSpPr>
          <p:spPr>
            <a:xfrm>
              <a:off x="6247563" y="2129023"/>
              <a:ext cx="2264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rgbClr val="00A99A"/>
                  </a:solidFill>
                </a:rPr>
                <a:t>América Latina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99E7D7-BF5B-44A9-B162-723D9B16BF99}"/>
                </a:ext>
              </a:extLst>
            </p:cNvPr>
            <p:cNvSpPr txBox="1"/>
            <p:nvPr/>
          </p:nvSpPr>
          <p:spPr>
            <a:xfrm>
              <a:off x="9460802" y="1498795"/>
              <a:ext cx="2453030" cy="523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En el 2018:</a:t>
              </a:r>
            </a:p>
            <a:p>
              <a:r>
                <a:rPr lang="es-ES" sz="1400" b="1" dirty="0"/>
                <a:t>1800 infecciones evitadas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15B439-C8D7-4786-8A99-6D17B8E81229}"/>
                </a:ext>
              </a:extLst>
            </p:cNvPr>
            <p:cNvSpPr txBox="1"/>
            <p:nvPr/>
          </p:nvSpPr>
          <p:spPr>
            <a:xfrm>
              <a:off x="9460804" y="2027159"/>
              <a:ext cx="2453030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3100 nuevas infecciones en personas de 0 a 14 años</a:t>
              </a:r>
            </a:p>
          </p:txBody>
        </p:sp>
        <p:sp>
          <p:nvSpPr>
            <p:cNvPr id="16" name="41 CuadroTexto"/>
            <p:cNvSpPr txBox="1"/>
            <p:nvPr/>
          </p:nvSpPr>
          <p:spPr>
            <a:xfrm>
              <a:off x="7014308" y="6072806"/>
              <a:ext cx="2054246" cy="3554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850" spc="-2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Nuevas infecciones por el VIH evitadas gracias a la prevención de la transmisión maternoinfantil: estimación</a:t>
              </a:r>
            </a:p>
          </p:txBody>
        </p:sp>
        <p:sp>
          <p:nvSpPr>
            <p:cNvPr id="18" name="41 CuadroTexto"/>
            <p:cNvSpPr txBox="1"/>
            <p:nvPr/>
          </p:nvSpPr>
          <p:spPr>
            <a:xfrm>
              <a:off x="9252503" y="6072806"/>
              <a:ext cx="1967947" cy="3554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850" spc="-2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Nuevas infecciones por el VIH: niños (de 0 a 14 años): estimación</a:t>
              </a:r>
            </a:p>
          </p:txBody>
        </p:sp>
      </p:grp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FE55E93E-651D-4048-800A-66D4D347F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5869474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0726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5CEF12-9191-4B28-8AB9-4903927945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Gracias </a:t>
            </a: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9E6E4F3-A35B-4498-B047-64B2FA9F0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9953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AF7D1A-2FEF-4E6A-8A5C-4BD54AB5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>
                <a:latin typeface="+mn-lt"/>
              </a:rPr>
              <a:t>Mortalidad por la infección por el VIH/sida, proyección para el 2030 y metas para acabar con el sida en América Latina y el Caribe, 2000-2030</a:t>
            </a:r>
            <a:endParaRPr lang="es-ES" sz="2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B3D99-B429-4864-8AF9-962FD1B169F7}"/>
              </a:ext>
            </a:extLst>
          </p:cNvPr>
          <p:cNvSpPr txBox="1"/>
          <p:nvPr/>
        </p:nvSpPr>
        <p:spPr>
          <a:xfrm>
            <a:off x="7745208" y="1840910"/>
            <a:ext cx="3697470" cy="8156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Meta:</a:t>
            </a:r>
          </a:p>
          <a:p>
            <a:r>
              <a:rPr lang="es-ES" b="1" dirty="0"/>
              <a:t>reducción del 80% para el 2020</a:t>
            </a:r>
          </a:p>
          <a:p>
            <a:r>
              <a:rPr lang="es-ES" sz="1100" b="1" dirty="0"/>
              <a:t>(comparado con las cifras del 2010)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F17C42-4BFB-426B-BAA1-B87B79CA8D86}"/>
              </a:ext>
            </a:extLst>
          </p:cNvPr>
          <p:cNvSpPr txBox="1"/>
          <p:nvPr/>
        </p:nvSpPr>
        <p:spPr>
          <a:xfrm>
            <a:off x="3140101" y="6444594"/>
            <a:ext cx="8302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ONUSIDA. </a:t>
            </a: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Estimaciones de </a:t>
            </a:r>
            <a:r>
              <a:rPr lang="es-MX" sz="1100" dirty="0" err="1">
                <a:solidFill>
                  <a:schemeClr val="bg1">
                    <a:lumMod val="50000"/>
                  </a:schemeClr>
                </a:solidFill>
              </a:rPr>
              <a:t>Spectrum</a:t>
            </a:r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 para el 2019 y valores proyectados.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EB7C9C-4E6E-4DCB-84BF-5F406094F9A1}"/>
              </a:ext>
            </a:extLst>
          </p:cNvPr>
          <p:cNvGrpSpPr/>
          <p:nvPr/>
        </p:nvGrpSpPr>
        <p:grpSpPr>
          <a:xfrm>
            <a:off x="2307771" y="1516742"/>
            <a:ext cx="7897027" cy="4579258"/>
            <a:chOff x="2307771" y="1516742"/>
            <a:chExt cx="7897027" cy="4579258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117C2482-7A3D-488D-B9A6-579E0CA9A39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98625666"/>
                </p:ext>
              </p:extLst>
            </p:nvPr>
          </p:nvGraphicFramePr>
          <p:xfrm>
            <a:off x="2307771" y="1516742"/>
            <a:ext cx="7286172" cy="45792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5DAAF7-7225-4FF1-86A3-ABD2EEF93223}"/>
                </a:ext>
              </a:extLst>
            </p:cNvPr>
            <p:cNvSpPr txBox="1"/>
            <p:nvPr/>
          </p:nvSpPr>
          <p:spPr>
            <a:xfrm>
              <a:off x="9360470" y="3945241"/>
              <a:ext cx="844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chemeClr val="accent1"/>
                  </a:solidFill>
                </a:rPr>
                <a:t>27.000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73EC82-8C51-4F2A-915C-8289ABA8440D}"/>
                </a:ext>
              </a:extLst>
            </p:cNvPr>
            <p:cNvSpPr txBox="1"/>
            <p:nvPr/>
          </p:nvSpPr>
          <p:spPr>
            <a:xfrm>
              <a:off x="5387009" y="4864159"/>
              <a:ext cx="18188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>
                  <a:solidFill>
                    <a:srgbClr val="00B0F0"/>
                  </a:solidFill>
                </a:rPr>
                <a:t>Meta para el 2020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CC37618-13C8-4DDF-A93A-4BF32749FBAD}"/>
                </a:ext>
              </a:extLst>
            </p:cNvPr>
            <p:cNvCxnSpPr>
              <a:cxnSpLocks/>
            </p:cNvCxnSpPr>
            <p:nvPr/>
          </p:nvCxnSpPr>
          <p:spPr>
            <a:xfrm>
              <a:off x="5284136" y="2678317"/>
              <a:ext cx="0" cy="277177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2085F-F628-4487-ADD5-F2F73609E7A9}"/>
                </a:ext>
              </a:extLst>
            </p:cNvPr>
            <p:cNvSpPr txBox="1"/>
            <p:nvPr/>
          </p:nvSpPr>
          <p:spPr>
            <a:xfrm>
              <a:off x="4459174" y="1745840"/>
              <a:ext cx="1649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Línea de base (2010)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010031-6DE0-4C65-9786-32F1F184B226}"/>
                </a:ext>
              </a:extLst>
            </p:cNvPr>
            <p:cNvSpPr txBox="1"/>
            <p:nvPr/>
          </p:nvSpPr>
          <p:spPr>
            <a:xfrm>
              <a:off x="6632633" y="3183697"/>
              <a:ext cx="844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chemeClr val="accent1"/>
                  </a:solidFill>
                </a:rPr>
                <a:t>41.000</a:t>
              </a:r>
            </a:p>
          </p:txBody>
        </p:sp>
        <p:sp>
          <p:nvSpPr>
            <p:cNvPr id="13" name="41 CuadroTexto"/>
            <p:cNvSpPr txBox="1"/>
            <p:nvPr/>
          </p:nvSpPr>
          <p:spPr>
            <a:xfrm>
              <a:off x="7998028" y="5849371"/>
              <a:ext cx="1785164" cy="1555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srgbClr val="50729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Tendencia de las estimaciones</a:t>
              </a:r>
            </a:p>
          </p:txBody>
        </p:sp>
      </p:grp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4CD1A5D-FE6C-4872-9220-B654DADB4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5869474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821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0444C-4A52-4D72-AA74-6DB56AD5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>
                <a:latin typeface="+mn-lt"/>
              </a:rPr>
              <a:t>Nuevas infecciones por el VIH, muertes y personas con VIH en tratamiento antirretroviral en América Latina y el Caribe, 1995-2018</a:t>
            </a:r>
            <a:endParaRPr lang="en-US" sz="28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09836-19B6-457C-9C0E-44217616F5D0}"/>
              </a:ext>
            </a:extLst>
          </p:cNvPr>
          <p:cNvSpPr txBox="1"/>
          <p:nvPr/>
        </p:nvSpPr>
        <p:spPr>
          <a:xfrm>
            <a:off x="2790051" y="6248745"/>
            <a:ext cx="5785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Fuente: ONUSIDA. 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Estimaciones de </a:t>
            </a:r>
            <a:r>
              <a:rPr lang="es-MX" sz="800" i="1" dirty="0" err="1">
                <a:solidFill>
                  <a:schemeClr val="bg1">
                    <a:lumMod val="50000"/>
                  </a:schemeClr>
                </a:solidFill>
              </a:rPr>
              <a:t>Spectrum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 para el 2019, informes de los países a los mecanismos del Informe Mundial de Avances en la Lucha contra el Sida (GARPR) y  al Monitoreo Mundial del Sida (GAM) 2000-2019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F2C18A-6DE5-4D85-91DF-0058EB26D7AD}"/>
              </a:ext>
            </a:extLst>
          </p:cNvPr>
          <p:cNvGrpSpPr/>
          <p:nvPr/>
        </p:nvGrpSpPr>
        <p:grpSpPr>
          <a:xfrm>
            <a:off x="2145507" y="2125267"/>
            <a:ext cx="7893844" cy="3601640"/>
            <a:chOff x="2145507" y="2125267"/>
            <a:chExt cx="7893844" cy="360164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CA454D20-7CCE-4BBD-9605-545E83D3414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32490953"/>
                </p:ext>
              </p:extLst>
            </p:nvPr>
          </p:nvGraphicFramePr>
          <p:xfrm>
            <a:off x="2145507" y="2125267"/>
            <a:ext cx="7893844" cy="36016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41 CuadroTexto"/>
            <p:cNvSpPr txBox="1"/>
            <p:nvPr/>
          </p:nvSpPr>
          <p:spPr>
            <a:xfrm>
              <a:off x="3276940" y="5038974"/>
              <a:ext cx="2816448" cy="2983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Número total en tratamiento antirretroviral </a:t>
              </a:r>
            </a:p>
          </p:txBody>
        </p:sp>
        <p:sp>
          <p:nvSpPr>
            <p:cNvPr id="8" name="41 CuadroTexto"/>
            <p:cNvSpPr txBox="1"/>
            <p:nvPr/>
          </p:nvSpPr>
          <p:spPr>
            <a:xfrm>
              <a:off x="3297879" y="5400052"/>
              <a:ext cx="2816448" cy="2983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Muertes por sida, hombres y mujeres</a:t>
              </a:r>
            </a:p>
          </p:txBody>
        </p:sp>
        <p:sp>
          <p:nvSpPr>
            <p:cNvPr id="9" name="41 CuadroTexto"/>
            <p:cNvSpPr txBox="1"/>
            <p:nvPr/>
          </p:nvSpPr>
          <p:spPr>
            <a:xfrm>
              <a:off x="6401139" y="5038974"/>
              <a:ext cx="3142356" cy="2983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Nuevas infecciones por el VIH, hombres y mujeres</a:t>
              </a:r>
            </a:p>
          </p:txBody>
        </p:sp>
      </p:grp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D22B8E74-5274-47B9-81B7-9D77178D7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5869474"/>
            <a:ext cx="1977052" cy="9885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AC47-B449-4ABE-B9A3-F9C46D3B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800" b="1" dirty="0">
                <a:latin typeface="+mn-lt"/>
              </a:rPr>
              <a:t>Nuevas infecciones por el VIH y muertes por sida en América Latina y el Caribe, 2004-2018</a:t>
            </a:r>
            <a:endParaRPr lang="es-ES" sz="2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09836-19B6-457C-9C0E-44217616F5D0}"/>
              </a:ext>
            </a:extLst>
          </p:cNvPr>
          <p:cNvSpPr txBox="1"/>
          <p:nvPr/>
        </p:nvSpPr>
        <p:spPr>
          <a:xfrm>
            <a:off x="2967109" y="6207890"/>
            <a:ext cx="6473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Fuente: ONUSIDA. 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Estimaciones de </a:t>
            </a:r>
            <a:r>
              <a:rPr lang="es-MX" sz="800" i="1" dirty="0" err="1">
                <a:solidFill>
                  <a:schemeClr val="bg1">
                    <a:lumMod val="50000"/>
                  </a:schemeClr>
                </a:solidFill>
              </a:rPr>
              <a:t>Spectrum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 para el 2019, informes de los países a los mecanismos del Informe Mundial de Avances en la Lucha contra el Sida (GARPR) y Monitoreo Mundial del Sida (GAM) 2000-2019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CDBBE5-D2FF-4B43-B69B-72A7C6C452D9}"/>
              </a:ext>
            </a:extLst>
          </p:cNvPr>
          <p:cNvGrpSpPr/>
          <p:nvPr/>
        </p:nvGrpSpPr>
        <p:grpSpPr>
          <a:xfrm>
            <a:off x="6896791" y="1850486"/>
            <a:ext cx="4383025" cy="3874969"/>
            <a:chOff x="6970557" y="1676863"/>
            <a:chExt cx="4383025" cy="360965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83A3BF7-CA00-48A2-B96C-5659A2E3745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93030702"/>
                </p:ext>
              </p:extLst>
            </p:nvPr>
          </p:nvGraphicFramePr>
          <p:xfrm>
            <a:off x="6970557" y="1676863"/>
            <a:ext cx="4383025" cy="36096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41 CuadroTexto"/>
            <p:cNvSpPr txBox="1"/>
            <p:nvPr/>
          </p:nvSpPr>
          <p:spPr>
            <a:xfrm>
              <a:off x="8106114" y="4823267"/>
              <a:ext cx="2466221" cy="1285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Muertes por sida, hombres y mujeres</a:t>
              </a:r>
            </a:p>
          </p:txBody>
        </p:sp>
        <p:sp>
          <p:nvSpPr>
            <p:cNvPr id="14" name="41 CuadroTexto"/>
            <p:cNvSpPr txBox="1"/>
            <p:nvPr/>
          </p:nvSpPr>
          <p:spPr>
            <a:xfrm>
              <a:off x="8106114" y="5058023"/>
              <a:ext cx="2816448" cy="1491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Nuevas infecciones por el VIH, hombres y mujeres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517E455-A6F4-4767-AB13-4F1518D1B572}"/>
              </a:ext>
            </a:extLst>
          </p:cNvPr>
          <p:cNvGrpSpPr/>
          <p:nvPr/>
        </p:nvGrpSpPr>
        <p:grpSpPr>
          <a:xfrm>
            <a:off x="1269438" y="1850486"/>
            <a:ext cx="4925799" cy="3693485"/>
            <a:chOff x="451337" y="1892809"/>
            <a:chExt cx="4769887" cy="3407534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2E969BF5-883B-4099-B1F3-1B473EFADA9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72423374"/>
                </p:ext>
              </p:extLst>
            </p:nvPr>
          </p:nvGraphicFramePr>
          <p:xfrm>
            <a:off x="451337" y="1892809"/>
            <a:ext cx="4769887" cy="34075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41 CuadroTexto"/>
            <p:cNvSpPr txBox="1"/>
            <p:nvPr/>
          </p:nvSpPr>
          <p:spPr>
            <a:xfrm>
              <a:off x="1817280" y="4944217"/>
              <a:ext cx="2466221" cy="1285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Muertes por sida, hombres y mujeres</a:t>
              </a:r>
            </a:p>
          </p:txBody>
        </p:sp>
        <p:sp>
          <p:nvSpPr>
            <p:cNvPr id="17" name="41 CuadroTexto"/>
            <p:cNvSpPr txBox="1"/>
            <p:nvPr/>
          </p:nvSpPr>
          <p:spPr>
            <a:xfrm>
              <a:off x="1794420" y="5093965"/>
              <a:ext cx="2816448" cy="1491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Nuevas infecciones por el VIH, hombres y mujeres</a:t>
              </a:r>
            </a:p>
          </p:txBody>
        </p:sp>
      </p:grp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A50EC823-86AD-4675-BC7D-498433EFF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5869474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613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7BF47C-21B3-4BAC-A96C-33599DFE0A2E}"/>
              </a:ext>
            </a:extLst>
          </p:cNvPr>
          <p:cNvSpPr txBox="1"/>
          <p:nvPr/>
        </p:nvSpPr>
        <p:spPr>
          <a:xfrm>
            <a:off x="2899199" y="6515553"/>
            <a:ext cx="611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ONUSIDA. 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Estimaciones de </a:t>
            </a:r>
            <a:r>
              <a:rPr lang="es-MX" sz="1000" i="1" dirty="0" err="1">
                <a:solidFill>
                  <a:schemeClr val="bg1">
                    <a:lumMod val="50000"/>
                  </a:schemeClr>
                </a:solidFill>
              </a:rPr>
              <a:t>Spectrum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 para el 2019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648D04-17CC-4AA2-88BA-17073103E0C7}"/>
              </a:ext>
            </a:extLst>
          </p:cNvPr>
          <p:cNvGrpSpPr/>
          <p:nvPr/>
        </p:nvGrpSpPr>
        <p:grpSpPr>
          <a:xfrm>
            <a:off x="2093458" y="1630273"/>
            <a:ext cx="9119833" cy="4706875"/>
            <a:chOff x="2199990" y="1622904"/>
            <a:chExt cx="9119833" cy="47068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095C5AA-5919-4DED-9993-BDA1025C7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990" y="1662746"/>
              <a:ext cx="7199649" cy="466703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F88075F-909F-4C38-8F41-0F0ECFA1D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7510"/>
            <a:stretch/>
          </p:blipFill>
          <p:spPr>
            <a:xfrm>
              <a:off x="8095737" y="4978660"/>
              <a:ext cx="3224086" cy="501866"/>
            </a:xfrm>
            <a:prstGeom prst="rect">
              <a:avLst/>
            </a:prstGeom>
          </p:spPr>
        </p:pic>
        <p:sp>
          <p:nvSpPr>
            <p:cNvPr id="6" name="4 CuadroTexto"/>
            <p:cNvSpPr txBox="1"/>
            <p:nvPr/>
          </p:nvSpPr>
          <p:spPr>
            <a:xfrm>
              <a:off x="3338200" y="1622904"/>
              <a:ext cx="2021602" cy="2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b="1" dirty="0">
                  <a:solidFill>
                    <a:srgbClr val="00B0F0"/>
                  </a:solidFill>
                  <a:cs typeface="Arial" panose="020B0604020202020204" pitchFamily="34" charset="0"/>
                </a:rPr>
                <a:t>Caribe</a:t>
              </a:r>
              <a:endParaRPr lang="es-MX" b="1" dirty="0">
                <a:solidFill>
                  <a:srgbClr val="00B0F0"/>
                </a:solidFill>
              </a:endParaRPr>
            </a:p>
          </p:txBody>
        </p:sp>
        <p:sp>
          <p:nvSpPr>
            <p:cNvPr id="10" name="4 CuadroTexto"/>
            <p:cNvSpPr txBox="1"/>
            <p:nvPr/>
          </p:nvSpPr>
          <p:spPr>
            <a:xfrm rot="16200000">
              <a:off x="1402776" y="3763643"/>
              <a:ext cx="2021602" cy="2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14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Número de personas</a:t>
              </a:r>
              <a:endParaRPr lang="es-MX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4 CuadroTexto"/>
            <p:cNvSpPr txBox="1"/>
            <p:nvPr/>
          </p:nvSpPr>
          <p:spPr>
            <a:xfrm>
              <a:off x="6808411" y="1630273"/>
              <a:ext cx="2021602" cy="20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1600" b="1" dirty="0">
                  <a:solidFill>
                    <a:srgbClr val="00B0F0"/>
                  </a:solidFill>
                  <a:cs typeface="Arial" panose="020B0604020202020204" pitchFamily="34" charset="0"/>
                </a:rPr>
                <a:t>América Latina</a:t>
              </a:r>
              <a:endParaRPr lang="es-MX" sz="1600" b="1" dirty="0">
                <a:solidFill>
                  <a:srgbClr val="00B0F0"/>
                </a:solidFill>
              </a:endParaRPr>
            </a:p>
          </p:txBody>
        </p:sp>
        <p:sp>
          <p:nvSpPr>
            <p:cNvPr id="12" name="41 CuadroTexto"/>
            <p:cNvSpPr txBox="1"/>
            <p:nvPr/>
          </p:nvSpPr>
          <p:spPr>
            <a:xfrm>
              <a:off x="8341741" y="4966919"/>
              <a:ext cx="2978082" cy="2116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05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Muertes por sida, hombres y mujeres</a:t>
              </a:r>
            </a:p>
          </p:txBody>
        </p:sp>
        <p:sp>
          <p:nvSpPr>
            <p:cNvPr id="13" name="41 CuadroTexto"/>
            <p:cNvSpPr txBox="1"/>
            <p:nvPr/>
          </p:nvSpPr>
          <p:spPr>
            <a:xfrm>
              <a:off x="8341741" y="5229593"/>
              <a:ext cx="2978082" cy="2455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05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Nuevas infecciones por el VIH, hombres y mujeres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53B395-0B8F-48A8-BB96-026D8FDB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8" y="710747"/>
            <a:ext cx="10515163" cy="858380"/>
          </a:xfrm>
        </p:spPr>
        <p:txBody>
          <a:bodyPr/>
          <a:lstStyle/>
          <a:p>
            <a:r>
              <a:rPr lang="es-ES" sz="2800" dirty="0"/>
              <a:t>Nuevas infecciones por el VIH y muertes por sida en América Latina y el Caribe, 2004-2018</a:t>
            </a:r>
            <a:br>
              <a:rPr lang="es-ES" sz="2800" dirty="0"/>
            </a:br>
            <a:endParaRPr lang="en-US" sz="2800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1E735DD-40B8-4FF0-8C1E-B00041A75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4" y="5748841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798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46612-80E3-4667-83F8-B3A04FC0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400" b="1" dirty="0">
                <a:latin typeface="+mn-lt"/>
              </a:rPr>
              <a:t>Nuevas infecciones por el VIH en América Latina y el Caribe en personas </a:t>
            </a:r>
            <a:br>
              <a:rPr lang="es-ES" sz="2400" b="1" dirty="0">
                <a:latin typeface="+mn-lt"/>
              </a:rPr>
            </a:br>
            <a:r>
              <a:rPr lang="es-ES" sz="2400" b="1" dirty="0">
                <a:latin typeface="+mn-lt"/>
              </a:rPr>
              <a:t>de 15 a 24 años, por sexo, 2004-2018</a:t>
            </a:r>
            <a:endParaRPr lang="es-ES" sz="2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F2D18-CFD5-49CE-A2FD-655A3865B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201" y="1990795"/>
            <a:ext cx="6340902" cy="47651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94E8A8-FFD7-4965-B9A0-50069F336851}"/>
              </a:ext>
            </a:extLst>
          </p:cNvPr>
          <p:cNvSpPr txBox="1"/>
          <p:nvPr/>
        </p:nvSpPr>
        <p:spPr>
          <a:xfrm>
            <a:off x="8537495" y="2304741"/>
            <a:ext cx="3347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Las nuevas infecciones en la población joven representan el 20%  (1/5) de todas las nuevas infecciones en América Latina y el 27% en el Caribe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BF47C-21B3-4BAC-A96C-33599DFE0A2E}"/>
              </a:ext>
            </a:extLst>
          </p:cNvPr>
          <p:cNvSpPr txBox="1"/>
          <p:nvPr/>
        </p:nvSpPr>
        <p:spPr>
          <a:xfrm>
            <a:off x="8195893" y="6180183"/>
            <a:ext cx="165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ONUSIDA. 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Estimaciones de </a:t>
            </a:r>
            <a:r>
              <a:rPr lang="es-MX" sz="800" dirty="0" err="1">
                <a:solidFill>
                  <a:schemeClr val="bg1">
                    <a:lumMod val="50000"/>
                  </a:schemeClr>
                </a:solidFill>
              </a:rPr>
              <a:t>Spectrum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 para el 2019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2981212" y="1973114"/>
            <a:ext cx="2021602" cy="2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" rIns="3600" rtlCol="0" anchor="ctr" anchorCtr="0">
            <a:no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00B0F0"/>
                </a:solidFill>
                <a:cs typeface="Arial" panose="020B0604020202020204" pitchFamily="34" charset="0"/>
              </a:rPr>
              <a:t>Caribe</a:t>
            </a:r>
            <a:endParaRPr lang="es-MX" sz="1600" b="1" dirty="0">
              <a:solidFill>
                <a:srgbClr val="00B0F0"/>
              </a:solidFill>
            </a:endParaRPr>
          </a:p>
        </p:txBody>
      </p:sp>
      <p:sp>
        <p:nvSpPr>
          <p:cNvPr id="9" name="4 CuadroTexto"/>
          <p:cNvSpPr txBox="1"/>
          <p:nvPr/>
        </p:nvSpPr>
        <p:spPr>
          <a:xfrm rot="16200000">
            <a:off x="1016974" y="3954144"/>
            <a:ext cx="2021602" cy="2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" rIns="3600" rtlCol="0" anchor="ctr" anchorCtr="0">
            <a:no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Número de personas</a:t>
            </a:r>
            <a:endParaRPr lang="es-MX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4 CuadroTexto"/>
          <p:cNvSpPr txBox="1"/>
          <p:nvPr/>
        </p:nvSpPr>
        <p:spPr>
          <a:xfrm>
            <a:off x="5733937" y="1973112"/>
            <a:ext cx="2021602" cy="2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" rIns="3600" rtlCol="0" anchor="ctr" anchorCtr="0">
            <a:no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00B0F0"/>
                </a:solidFill>
                <a:cs typeface="Arial" panose="020B0604020202020204" pitchFamily="34" charset="0"/>
              </a:rPr>
              <a:t>América Latina</a:t>
            </a:r>
            <a:endParaRPr lang="es-MX" sz="1600" b="1" dirty="0">
              <a:solidFill>
                <a:srgbClr val="00B0F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0555DA-57CE-4593-8927-2E1FBDEED1EA}"/>
              </a:ext>
            </a:extLst>
          </p:cNvPr>
          <p:cNvGrpSpPr/>
          <p:nvPr/>
        </p:nvGrpSpPr>
        <p:grpSpPr>
          <a:xfrm>
            <a:off x="7660896" y="5129002"/>
            <a:ext cx="3467016" cy="570269"/>
            <a:chOff x="8477642" y="5279923"/>
            <a:chExt cx="3467016" cy="5702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7221C1-A411-4094-9DF9-FE3AF25EC6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1108"/>
            <a:stretch/>
          </p:blipFill>
          <p:spPr>
            <a:xfrm>
              <a:off x="8477642" y="5279923"/>
              <a:ext cx="3467016" cy="570269"/>
            </a:xfrm>
            <a:prstGeom prst="rect">
              <a:avLst/>
            </a:prstGeom>
          </p:spPr>
        </p:pic>
        <p:sp>
          <p:nvSpPr>
            <p:cNvPr id="11" name="41 CuadroTexto"/>
            <p:cNvSpPr txBox="1"/>
            <p:nvPr/>
          </p:nvSpPr>
          <p:spPr>
            <a:xfrm>
              <a:off x="8734336" y="5326893"/>
              <a:ext cx="3210321" cy="2455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05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Nuevas infecciones por el VIH (15-24 años), mujeres</a:t>
              </a:r>
            </a:p>
          </p:txBody>
        </p:sp>
        <p:sp>
          <p:nvSpPr>
            <p:cNvPr id="12" name="41 CuadroTexto"/>
            <p:cNvSpPr txBox="1"/>
            <p:nvPr/>
          </p:nvSpPr>
          <p:spPr>
            <a:xfrm>
              <a:off x="8734337" y="5585910"/>
              <a:ext cx="3162696" cy="2455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105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Nuevas infecciones por el VIH (15-24 años), hombres</a:t>
              </a: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ABADC9E-C58F-44C8-80EE-DD3D3FB2A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5869474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406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E7D283-DBC9-40F3-BAD1-D04D1566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400" b="1" dirty="0">
                <a:latin typeface="+mn-lt"/>
              </a:rPr>
              <a:t>Distribución de las nuevas infecciones por el VIH (en personas de 15 a 49 años), por grupo de población, América Latina y el Caribe, 2018</a:t>
            </a:r>
            <a:endParaRPr lang="es-ES" sz="2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B804E-B54D-45D7-928C-B56C864CCE82}"/>
              </a:ext>
            </a:extLst>
          </p:cNvPr>
          <p:cNvSpPr txBox="1"/>
          <p:nvPr/>
        </p:nvSpPr>
        <p:spPr>
          <a:xfrm>
            <a:off x="1787892" y="3777937"/>
            <a:ext cx="1982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</a:rPr>
              <a:t>América Latina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DFD2F-2A54-44A9-B45E-B458CDCB22F8}"/>
              </a:ext>
            </a:extLst>
          </p:cNvPr>
          <p:cNvSpPr txBox="1"/>
          <p:nvPr/>
        </p:nvSpPr>
        <p:spPr>
          <a:xfrm>
            <a:off x="7794735" y="3727647"/>
            <a:ext cx="95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</a:rPr>
              <a:t>Caribe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A6824A1-20E3-469C-824B-A527CC3BF4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109454"/>
              </p:ext>
            </p:extLst>
          </p:nvPr>
        </p:nvGraphicFramePr>
        <p:xfrm>
          <a:off x="-343714" y="2104228"/>
          <a:ext cx="6325752" cy="392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762A2A-DB13-4905-9884-E8FAC2EA64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985373"/>
              </p:ext>
            </p:extLst>
          </p:nvPr>
        </p:nvGraphicFramePr>
        <p:xfrm>
          <a:off x="6247507" y="2087688"/>
          <a:ext cx="5261364" cy="3848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EF2C51-1D2E-4139-A8A0-180305763126}"/>
              </a:ext>
            </a:extLst>
          </p:cNvPr>
          <p:cNvSpPr txBox="1"/>
          <p:nvPr/>
        </p:nvSpPr>
        <p:spPr>
          <a:xfrm>
            <a:off x="4315395" y="2655405"/>
            <a:ext cx="16431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Hombres gais y otros hombres que tienen relaciones sexuales con hombres </a:t>
            </a:r>
          </a:p>
          <a:p>
            <a:pPr algn="ctr"/>
            <a:r>
              <a:rPr lang="es-ES" sz="1100" b="1" dirty="0"/>
              <a:t>40%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CF2A90-B58C-43E8-8F8C-6E02E386ABD1}"/>
              </a:ext>
            </a:extLst>
          </p:cNvPr>
          <p:cNvSpPr txBox="1"/>
          <p:nvPr/>
        </p:nvSpPr>
        <p:spPr>
          <a:xfrm>
            <a:off x="9809169" y="2073062"/>
            <a:ext cx="20066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Hombres gais y otros hombres que tienen relaciones sexuales con hombres </a:t>
            </a:r>
          </a:p>
          <a:p>
            <a:pPr algn="ctr"/>
            <a:r>
              <a:rPr lang="es-ES" sz="1100" b="1" dirty="0"/>
              <a:t>22%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B63173-6DD5-4A04-A36E-09486BDB1E00}"/>
              </a:ext>
            </a:extLst>
          </p:cNvPr>
          <p:cNvSpPr txBox="1"/>
          <p:nvPr/>
        </p:nvSpPr>
        <p:spPr>
          <a:xfrm>
            <a:off x="3403120" y="5672245"/>
            <a:ext cx="12842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Mujeres transgénero</a:t>
            </a:r>
          </a:p>
          <a:p>
            <a:pPr algn="ctr"/>
            <a:r>
              <a:rPr lang="es-ES" sz="1100" b="1" dirty="0"/>
              <a:t>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EF4854-7E09-449F-84B5-54F15A344F0F}"/>
              </a:ext>
            </a:extLst>
          </p:cNvPr>
          <p:cNvSpPr txBox="1"/>
          <p:nvPr/>
        </p:nvSpPr>
        <p:spPr>
          <a:xfrm>
            <a:off x="10404108" y="3727647"/>
            <a:ext cx="13619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Mujeres transgénero</a:t>
            </a:r>
          </a:p>
          <a:p>
            <a:pPr algn="ctr"/>
            <a:r>
              <a:rPr lang="es-ES" sz="1100" b="1" dirty="0"/>
              <a:t>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DC5248-D83D-4367-8AFA-0FD8BD66B610}"/>
              </a:ext>
            </a:extLst>
          </p:cNvPr>
          <p:cNvSpPr txBox="1"/>
          <p:nvPr/>
        </p:nvSpPr>
        <p:spPr>
          <a:xfrm>
            <a:off x="591411" y="5972327"/>
            <a:ext cx="2392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Clientes de trabajadores sexuales y parejas sexuales de otros grupos de población clave</a:t>
            </a:r>
          </a:p>
          <a:p>
            <a:pPr algn="ctr"/>
            <a:r>
              <a:rPr lang="es-ES" sz="1100" b="1" dirty="0"/>
              <a:t>15%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047FCA-6805-484B-B5EF-A268BF68E98D}"/>
              </a:ext>
            </a:extLst>
          </p:cNvPr>
          <p:cNvSpPr txBox="1"/>
          <p:nvPr/>
        </p:nvSpPr>
        <p:spPr>
          <a:xfrm>
            <a:off x="10139771" y="4841419"/>
            <a:ext cx="18906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Clientes de trabajadores sexuales y parejas sexuales de otros grupos de población clave</a:t>
            </a:r>
          </a:p>
          <a:p>
            <a:pPr algn="ctr"/>
            <a:r>
              <a:rPr lang="es-ES" sz="1100" b="1" dirty="0"/>
              <a:t>12%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9A0FA9-64DA-4CC1-AE10-5B23D26708EE}"/>
              </a:ext>
            </a:extLst>
          </p:cNvPr>
          <p:cNvSpPr txBox="1"/>
          <p:nvPr/>
        </p:nvSpPr>
        <p:spPr>
          <a:xfrm>
            <a:off x="6223001" y="4417981"/>
            <a:ext cx="11175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Población restante</a:t>
            </a:r>
          </a:p>
          <a:p>
            <a:pPr algn="ctr"/>
            <a:r>
              <a:rPr lang="es-ES" sz="1100" b="1" dirty="0"/>
              <a:t>53%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78AE2-3CB0-430A-A3B1-730D39C9B47E}"/>
              </a:ext>
            </a:extLst>
          </p:cNvPr>
          <p:cNvSpPr txBox="1"/>
          <p:nvPr/>
        </p:nvSpPr>
        <p:spPr>
          <a:xfrm>
            <a:off x="110736" y="3624049"/>
            <a:ext cx="11175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Población restante</a:t>
            </a:r>
          </a:p>
          <a:p>
            <a:pPr algn="ctr"/>
            <a:r>
              <a:rPr lang="es-ES" sz="1100" b="1" dirty="0"/>
              <a:t>35%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23D27B-F809-4557-9B95-8632093EEE38}"/>
              </a:ext>
            </a:extLst>
          </p:cNvPr>
          <p:cNvSpPr txBox="1"/>
          <p:nvPr/>
        </p:nvSpPr>
        <p:spPr>
          <a:xfrm>
            <a:off x="1191206" y="1914407"/>
            <a:ext cx="14794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Trabajadoras sexuales</a:t>
            </a:r>
          </a:p>
          <a:p>
            <a:pPr algn="ctr"/>
            <a:r>
              <a:rPr lang="es-ES" sz="1100" b="1" dirty="0"/>
              <a:t>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44A6B8-5A9C-471F-88A3-293018B00D3B}"/>
              </a:ext>
            </a:extLst>
          </p:cNvPr>
          <p:cNvSpPr txBox="1"/>
          <p:nvPr/>
        </p:nvSpPr>
        <p:spPr>
          <a:xfrm>
            <a:off x="7487452" y="1829707"/>
            <a:ext cx="13902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Trabajadoras sexuales</a:t>
            </a:r>
          </a:p>
          <a:p>
            <a:pPr algn="ctr"/>
            <a:r>
              <a:rPr lang="es-ES" sz="1100" b="1" dirty="0"/>
              <a:t>6%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3EF44C-1872-4662-A60C-8FAFC1E8EC4C}"/>
              </a:ext>
            </a:extLst>
          </p:cNvPr>
          <p:cNvSpPr txBox="1"/>
          <p:nvPr/>
        </p:nvSpPr>
        <p:spPr>
          <a:xfrm>
            <a:off x="2086676" y="1501486"/>
            <a:ext cx="1227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Personas que se inyectan drogas </a:t>
            </a:r>
          </a:p>
          <a:p>
            <a:pPr algn="ctr"/>
            <a:r>
              <a:rPr lang="es-ES" sz="1100" b="1" dirty="0"/>
              <a:t>3%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91780E-F47F-4089-9EC8-3D1DCF2D6DA1}"/>
              </a:ext>
            </a:extLst>
          </p:cNvPr>
          <p:cNvSpPr txBox="1"/>
          <p:nvPr/>
        </p:nvSpPr>
        <p:spPr>
          <a:xfrm>
            <a:off x="8263931" y="1428284"/>
            <a:ext cx="1227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Personas que se inyectan drogas</a:t>
            </a:r>
          </a:p>
          <a:p>
            <a:pPr algn="ctr"/>
            <a:r>
              <a:rPr lang="es-ES" sz="1100" b="1" dirty="0"/>
              <a:t>2%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5FB65-41C5-458D-BE0E-3AFB9724FCA6}"/>
              </a:ext>
            </a:extLst>
          </p:cNvPr>
          <p:cNvSpPr txBox="1"/>
          <p:nvPr/>
        </p:nvSpPr>
        <p:spPr>
          <a:xfrm>
            <a:off x="5146083" y="6449876"/>
            <a:ext cx="5648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50000"/>
                  </a:schemeClr>
                </a:solidFill>
              </a:rPr>
              <a:t>Fuente: ONUSIDA. Estudio de modos de  transmisión, 2019</a:t>
            </a:r>
          </a:p>
        </p:txBody>
      </p:sp>
      <p:sp>
        <p:nvSpPr>
          <p:cNvPr id="23" name="4 CuadroTexto"/>
          <p:cNvSpPr txBox="1"/>
          <p:nvPr/>
        </p:nvSpPr>
        <p:spPr>
          <a:xfrm>
            <a:off x="7794734" y="3786910"/>
            <a:ext cx="2125525" cy="357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" rIns="3600" rtlCol="0" anchor="ctr" anchorCtr="0">
            <a:no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schemeClr val="accent1"/>
                </a:solidFill>
                <a:cs typeface="Arial" panose="020B0604020202020204" pitchFamily="34" charset="0"/>
              </a:rPr>
              <a:t>Caribe</a:t>
            </a:r>
          </a:p>
        </p:txBody>
      </p:sp>
    </p:spTree>
    <p:extLst>
      <p:ext uri="{BB962C8B-B14F-4D97-AF65-F5344CB8AC3E}">
        <p14:creationId xmlns:p14="http://schemas.microsoft.com/office/powerpoint/2010/main" val="25243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57FEF-7BF5-4089-B47F-4364F758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latin typeface="+mn-lt"/>
              </a:rPr>
              <a:t>América Latina y el Caribe hacia las metas 90-90-90, 2018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2CE4E6-4E33-4682-982F-FA7FDCEB601E}"/>
              </a:ext>
            </a:extLst>
          </p:cNvPr>
          <p:cNvGrpSpPr/>
          <p:nvPr/>
        </p:nvGrpSpPr>
        <p:grpSpPr>
          <a:xfrm>
            <a:off x="2716681" y="1702080"/>
            <a:ext cx="8545475" cy="4929540"/>
            <a:chOff x="2309909" y="1545983"/>
            <a:chExt cx="8984469" cy="515592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C0BFF6-3DB2-488B-B428-DC7A0EA11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9909" y="1545983"/>
              <a:ext cx="6780774" cy="515592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05445A-7BF5-4F93-8E39-CDDB77AF50BC}"/>
                </a:ext>
              </a:extLst>
            </p:cNvPr>
            <p:cNvSpPr txBox="1"/>
            <p:nvPr/>
          </p:nvSpPr>
          <p:spPr>
            <a:xfrm>
              <a:off x="9211534" y="5166261"/>
              <a:ext cx="2082844" cy="740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solidFill>
                    <a:schemeClr val="bg1">
                      <a:lumMod val="50000"/>
                    </a:schemeClr>
                  </a:solidFill>
                </a:rPr>
                <a:t>Fuente: ONUSIDA. Estimaciones de </a:t>
              </a:r>
              <a:r>
                <a:rPr lang="es-ES" sz="800" i="1" dirty="0" err="1">
                  <a:solidFill>
                    <a:schemeClr val="bg1">
                      <a:lumMod val="50000"/>
                    </a:schemeClr>
                  </a:solidFill>
                </a:rPr>
                <a:t>Spectrum</a:t>
              </a:r>
              <a:r>
                <a:rPr lang="es-ES" sz="800" dirty="0">
                  <a:solidFill>
                    <a:schemeClr val="bg1">
                      <a:lumMod val="50000"/>
                    </a:schemeClr>
                  </a:solidFill>
                </a:rPr>
                <a:t> para el 2019 y ONUSIDA/OMS. Respuestas de los países al mecanismo de Monitoreo Mundial del Sida,  2019</a:t>
              </a:r>
            </a:p>
          </p:txBody>
        </p:sp>
        <p:sp>
          <p:nvSpPr>
            <p:cNvPr id="6" name="41 CuadroTexto"/>
            <p:cNvSpPr txBox="1"/>
            <p:nvPr/>
          </p:nvSpPr>
          <p:spPr>
            <a:xfrm>
              <a:off x="2915016" y="1555508"/>
              <a:ext cx="1961784" cy="244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con VIH que conocen su estado</a:t>
              </a:r>
            </a:p>
          </p:txBody>
        </p:sp>
        <p:sp>
          <p:nvSpPr>
            <p:cNvPr id="7" name="41 CuadroTexto"/>
            <p:cNvSpPr txBox="1"/>
            <p:nvPr/>
          </p:nvSpPr>
          <p:spPr>
            <a:xfrm>
              <a:off x="4876801" y="1555508"/>
              <a:ext cx="2138194" cy="2610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con VIH en tratamiento antirretroviral entre las que conocen su estado</a:t>
              </a:r>
            </a:p>
          </p:txBody>
        </p:sp>
        <p:sp>
          <p:nvSpPr>
            <p:cNvPr id="8" name="41 CuadroTexto"/>
            <p:cNvSpPr txBox="1"/>
            <p:nvPr/>
          </p:nvSpPr>
          <p:spPr>
            <a:xfrm>
              <a:off x="7067184" y="1663957"/>
              <a:ext cx="1971309" cy="1555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" rIns="3600" rtlCol="0" anchor="ctr" anchorCtr="0">
              <a:noAutofit/>
            </a:bodyPr>
            <a:lstStyle/>
            <a:p>
              <a:pPr algn="ctr" defTabSz="4572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MX" sz="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con VIH y con carga viral suprimida</a:t>
              </a:r>
            </a:p>
          </p:txBody>
        </p:sp>
      </p:grp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DB2382F-A4F8-4FDA-9C51-BB0954359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" y="5869474"/>
            <a:ext cx="1977052" cy="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289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Theme">
  <a:themeElements>
    <a:clrScheme name="Jetfabrik - Corporate Color 2 - Light">
      <a:dk1>
        <a:srgbClr val="1C2835"/>
      </a:dk1>
      <a:lt1>
        <a:sysClr val="window" lastClr="FFFFFF"/>
      </a:lt1>
      <a:dk2>
        <a:srgbClr val="1C2835"/>
      </a:dk2>
      <a:lt2>
        <a:srgbClr val="F6F7FA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HO-WHO_PowerPoint_16x9_Templatepptx" id="{20C5B6BF-7ED2-7647-96F5-6257EAA73E20}" vid="{BC1A3D61-D917-6847-A44C-BF33CDA86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F060558018742A70C8C9DDE990482" ma:contentTypeVersion="13" ma:contentTypeDescription="Create a new document." ma:contentTypeScope="" ma:versionID="ee1a0c2053607b8bd6a7ae33dcd83e58">
  <xsd:schema xmlns:xsd="http://www.w3.org/2001/XMLSchema" xmlns:xs="http://www.w3.org/2001/XMLSchema" xmlns:p="http://schemas.microsoft.com/office/2006/metadata/properties" xmlns:ns3="cfde9d2c-7290-4067-abf2-09e7dda717bf" xmlns:ns4="93d729a5-b5c6-451c-bb7a-c72dbaff9bea" targetNamespace="http://schemas.microsoft.com/office/2006/metadata/properties" ma:root="true" ma:fieldsID="3947d21071988ae8d0f5d180147cdf5d" ns3:_="" ns4:_="">
    <xsd:import namespace="cfde9d2c-7290-4067-abf2-09e7dda717bf"/>
    <xsd:import namespace="93d729a5-b5c6-451c-bb7a-c72dbaff9b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e9d2c-7290-4067-abf2-09e7dda71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729a5-b5c6-451c-bb7a-c72dbaff9b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8CDD40-DADF-41C4-93D8-70CC1470FE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CBC6DA-BF00-486F-9AD6-22AE62C6C5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e9d2c-7290-4067-abf2-09e7dda717bf"/>
    <ds:schemaRef ds:uri="93d729a5-b5c6-451c-bb7a-c72dbaff9b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9ABDE2-C9CA-4DFA-8B55-1DDDD80B2D36}">
  <ds:schemaRefs>
    <ds:schemaRef ds:uri="93d729a5-b5c6-451c-bb7a-c72dbaff9bea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cfde9d2c-7290-4067-abf2-09e7dda717bf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PAHO-WHO_PowerPoint_16x9_Template</Template>
  <TotalTime>308</TotalTime>
  <Words>1983</Words>
  <Application>Microsoft Office PowerPoint</Application>
  <PresentationFormat>Widescreen</PresentationFormat>
  <Paragraphs>243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Lato Light</vt:lpstr>
      <vt:lpstr>Roboto Regular</vt:lpstr>
      <vt:lpstr>Wingdings</vt:lpstr>
      <vt:lpstr>Default Theme</vt:lpstr>
      <vt:lpstr>Situación de la epidemia de la infección por el VIH y respuesta</vt:lpstr>
      <vt:lpstr>Incidencia de la infección por el VIH por 1.000 habitantes, proyección para el 2030 y metas para poner fin al sida en América Latina y el Caribe, 1995-2030</vt:lpstr>
      <vt:lpstr>Mortalidad por la infección por el VIH/sida, proyección para el 2030 y metas para acabar con el sida en América Latina y el Caribe, 2000-2030</vt:lpstr>
      <vt:lpstr>Nuevas infecciones por el VIH, muertes y personas con VIH en tratamiento antirretroviral en América Latina y el Caribe, 1995-2018</vt:lpstr>
      <vt:lpstr>Nuevas infecciones por el VIH y muertes por sida en América Latina y el Caribe, 2004-2018</vt:lpstr>
      <vt:lpstr>Nuevas infecciones por el VIH y muertes por sida en América Latina y el Caribe, 2004-2018 </vt:lpstr>
      <vt:lpstr>Nuevas infecciones por el VIH en América Latina y el Caribe en personas  de 15 a 24 años, por sexo, 2004-2018</vt:lpstr>
      <vt:lpstr>Distribución de las nuevas infecciones por el VIH (en personas de 15 a 49 años), por grupo de población, América Latina y el Caribe, 2018</vt:lpstr>
      <vt:lpstr>América Latina y el Caribe hacia las metas 90-90-90, 2018</vt:lpstr>
      <vt:lpstr>Continuidad de la atención del VIH, América Latina y el Caribe, 2018</vt:lpstr>
      <vt:lpstr>Continuidad de la atención del VIH, América Latina y el Caribe, 2018</vt:lpstr>
      <vt:lpstr>Personas con infección por el VIH  que conocen su estado serológico, por sexo, América Latina y el Caribe (%), 2018</vt:lpstr>
      <vt:lpstr>Personas con infección por el VIH y personas que reciben tratamiento antirretroviral en América Latina y el Caribe, 2000-2018</vt:lpstr>
      <vt:lpstr>Porcentaje de hombres y mujeres (15+) en tratamiento antirretroviral (TAR), América Latina y el Caribe, 2015-2018</vt:lpstr>
      <vt:lpstr>Porcentaje de hombres y mujeres (de 15 años y mayores) en tratamiento antirretroviral, por subregión, 2015-2018</vt:lpstr>
      <vt:lpstr>Personas en tratamiento antirretroviral (%) en América Latina y el Caribe, por edad y sexo, 2016-2018 </vt:lpstr>
      <vt:lpstr>Niños (de 0 a 14 años) en tratamiento antirretroviral (%), por subregión, América Latina y el Caribe, 2016-2018 </vt:lpstr>
      <vt:lpstr>Pruebas y supresión de la carga viral en América Latina y el Caribe, 2016-2018</vt:lpstr>
      <vt:lpstr>Cobertura de los antirretrovirales en embarazadas con VIH y tasa final de transmisión maternoinfantil, por subregión, 2010-2018</vt:lpstr>
      <vt:lpstr>Cobertura de la prueba de detección del VIH en las embarazadas en América Latina y el Caribe, 2010-2018</vt:lpstr>
      <vt:lpstr>Número de nuevas infecciones por el VIH en niños y nuevas infecciones evitadas gracias a la PTMI, por subregión, 1990-2018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Sanchez, Mr. Juan David (WDC)</cp:lastModifiedBy>
  <cp:revision>17</cp:revision>
  <dcterms:created xsi:type="dcterms:W3CDTF">2018-05-29T20:46:12Z</dcterms:created>
  <dcterms:modified xsi:type="dcterms:W3CDTF">2019-11-25T18:56:51Z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e82d9f4d-bf21-45dc-8b51-0e309e475e22</vt:lpwstr>
  </property>
  <property fmtid="{D5CDD505-2E9C-101B-9397-08002B2CF9AE}" pid="3" name="ContentTypeId">
    <vt:lpwstr>0x010100C7EF060558018742A70C8C9DDE990482</vt:lpwstr>
  </property>
</Properties>
</file>