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 id="2147484010" r:id="rId5"/>
    <p:sldMasterId id="2147484048" r:id="rId6"/>
    <p:sldMasterId id="2147484071" r:id="rId7"/>
  </p:sldMasterIdLst>
  <p:notesMasterIdLst>
    <p:notesMasterId r:id="rId34"/>
  </p:notesMasterIdLst>
  <p:handoutMasterIdLst>
    <p:handoutMasterId r:id="rId35"/>
  </p:handoutMasterIdLst>
  <p:sldIdLst>
    <p:sldId id="264" r:id="rId8"/>
    <p:sldId id="282" r:id="rId9"/>
    <p:sldId id="283" r:id="rId10"/>
    <p:sldId id="297" r:id="rId11"/>
    <p:sldId id="1667" r:id="rId12"/>
    <p:sldId id="2147483115" r:id="rId13"/>
    <p:sldId id="306" r:id="rId14"/>
    <p:sldId id="1668" r:id="rId15"/>
    <p:sldId id="1669" r:id="rId16"/>
    <p:sldId id="1670" r:id="rId17"/>
    <p:sldId id="1677" r:id="rId18"/>
    <p:sldId id="1681" r:id="rId19"/>
    <p:sldId id="304" r:id="rId20"/>
    <p:sldId id="1683" r:id="rId21"/>
    <p:sldId id="2147483116" r:id="rId22"/>
    <p:sldId id="2147483118" r:id="rId23"/>
    <p:sldId id="292" r:id="rId24"/>
    <p:sldId id="291" r:id="rId25"/>
    <p:sldId id="293" r:id="rId26"/>
    <p:sldId id="294" r:id="rId27"/>
    <p:sldId id="295" r:id="rId28"/>
    <p:sldId id="1675" r:id="rId29"/>
    <p:sldId id="1673" r:id="rId30"/>
    <p:sldId id="1674" r:id="rId31"/>
    <p:sldId id="308" r:id="rId32"/>
    <p:sldId id="1671" r:id="rId33"/>
  </p:sldIdLst>
  <p:sldSz cx="12192000" cy="6858000"/>
  <p:notesSz cx="6858000" cy="9144000"/>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05A731-F7FC-EA29-4619-230787924ACD}" name="Karol Fabiana Rios Martinez" initials="KR" userId="S::karol.rios@est.uexternado.edu.co::ac0b7801-7412-460d-a9eb-c4c5d5aecb34" providerId="AD"/>
  <p188:author id="{6704CCB6-3E63-D023-D27B-22D7E56BEFEE}" name="Rios,  Karol Fabiana (OS-)" initials="" userId="S::rioskar@paho.org::d16dcc3b-e169-4e47-8d5c-9f0bbdcf553b"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F7544"/>
    <a:srgbClr val="179ADC"/>
    <a:srgbClr val="FF671B"/>
    <a:srgbClr val="1F6093"/>
    <a:srgbClr val="00AAF0"/>
    <a:srgbClr val="1B9ADD"/>
    <a:srgbClr val="4B5050"/>
    <a:srgbClr val="041B31"/>
    <a:srgbClr val="2750F0"/>
    <a:srgbClr val="19D3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52" autoAdjust="0"/>
  </p:normalViewPr>
  <p:slideViewPr>
    <p:cSldViewPr snapToGrid="0">
      <p:cViewPr varScale="1">
        <p:scale>
          <a:sx n="100" d="100"/>
          <a:sy n="100" d="100"/>
        </p:scale>
        <p:origin x="816" y="90"/>
      </p:cViewPr>
      <p:guideLst>
        <p:guide orient="horz" pos="4320"/>
        <p:guide pos="767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6.xml" Id="rId13" /><Relationship Type="http://schemas.openxmlformats.org/officeDocument/2006/relationships/slide" Target="slides/slide11.xml" Id="rId18" /><Relationship Type="http://schemas.openxmlformats.org/officeDocument/2006/relationships/slide" Target="slides/slide19.xml" Id="rId26" /><Relationship Type="http://schemas.openxmlformats.org/officeDocument/2006/relationships/tableStyles" Target="tableStyles.xml" Id="rId39" /><Relationship Type="http://schemas.openxmlformats.org/officeDocument/2006/relationships/slide" Target="slides/slide14.xml" Id="rId21" /><Relationship Type="http://schemas.openxmlformats.org/officeDocument/2006/relationships/notesMaster" Target="notesMasters/notesMaster1.xml" Id="rId34" /><Relationship Type="http://schemas.openxmlformats.org/officeDocument/2006/relationships/slideMaster" Target="slideMasters/slideMaster4.xml" Id="rId7" /><Relationship Type="http://schemas.openxmlformats.org/officeDocument/2006/relationships/customXml" Target="../customXml/item2.xml" Id="rId2" /><Relationship Type="http://schemas.openxmlformats.org/officeDocument/2006/relationships/slide" Target="slides/slide9.xml" Id="rId16" /><Relationship Type="http://schemas.openxmlformats.org/officeDocument/2006/relationships/slide" Target="slides/slide13.xml" Id="rId20" /><Relationship Type="http://schemas.openxmlformats.org/officeDocument/2006/relationships/slide" Target="slides/slide22.xml" Id="rId29" /><Relationship Type="http://schemas.microsoft.com/office/2018/10/relationships/authors" Target="authors.xml" Id="rId41"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4.xml" Id="rId11" /><Relationship Type="http://schemas.openxmlformats.org/officeDocument/2006/relationships/slide" Target="slides/slide17.xml" Id="rId24" /><Relationship Type="http://schemas.openxmlformats.org/officeDocument/2006/relationships/slide" Target="slides/slide25.xml" Id="rId32" /><Relationship Type="http://schemas.openxmlformats.org/officeDocument/2006/relationships/viewProps" Target="viewProps.xml" Id="rId37" /><Relationship Type="http://schemas.openxmlformats.org/officeDocument/2006/relationships/slideMaster" Target="slideMasters/slideMaster2.xml" Id="rId5" /><Relationship Type="http://schemas.openxmlformats.org/officeDocument/2006/relationships/slide" Target="slides/slide8.xml" Id="rId15" /><Relationship Type="http://schemas.openxmlformats.org/officeDocument/2006/relationships/slide" Target="slides/slide16.xml" Id="rId23" /><Relationship Type="http://schemas.openxmlformats.org/officeDocument/2006/relationships/slide" Target="slides/slide21.xml" Id="rId28" /><Relationship Type="http://schemas.openxmlformats.org/officeDocument/2006/relationships/presProps" Target="presProps.xml" Id="rId36" /><Relationship Type="http://schemas.openxmlformats.org/officeDocument/2006/relationships/slide" Target="slides/slide3.xml" Id="rId10" /><Relationship Type="http://schemas.openxmlformats.org/officeDocument/2006/relationships/slide" Target="slides/slide12.xml" Id="rId19" /><Relationship Type="http://schemas.openxmlformats.org/officeDocument/2006/relationships/slide" Target="slides/slide24.xml" Id="rId31" /><Relationship Type="http://schemas.openxmlformats.org/officeDocument/2006/relationships/slideMaster" Target="slideMasters/slideMaster1.xml" Id="rId4" /><Relationship Type="http://schemas.openxmlformats.org/officeDocument/2006/relationships/slide" Target="slides/slide2.xml" Id="rId9" /><Relationship Type="http://schemas.openxmlformats.org/officeDocument/2006/relationships/slide" Target="slides/slide7.xml" Id="rId14" /><Relationship Type="http://schemas.openxmlformats.org/officeDocument/2006/relationships/slide" Target="slides/slide15.xml" Id="rId22" /><Relationship Type="http://schemas.openxmlformats.org/officeDocument/2006/relationships/slide" Target="slides/slide20.xml" Id="rId27" /><Relationship Type="http://schemas.openxmlformats.org/officeDocument/2006/relationships/slide" Target="slides/slide23.xml" Id="rId30" /><Relationship Type="http://schemas.openxmlformats.org/officeDocument/2006/relationships/handoutMaster" Target="handoutMasters/handoutMaster1.xml" Id="rId35" /><Relationship Type="http://schemas.openxmlformats.org/officeDocument/2006/relationships/slide" Target="slides/slide1.xml" Id="rId8" /><Relationship Type="http://schemas.openxmlformats.org/officeDocument/2006/relationships/customXml" Target="../customXml/item3.xml" Id="rId3" /><Relationship Type="http://schemas.openxmlformats.org/officeDocument/2006/relationships/slide" Target="slides/slide5.xml" Id="rId12" /><Relationship Type="http://schemas.openxmlformats.org/officeDocument/2006/relationships/slide" Target="slides/slide10.xml" Id="rId17" /><Relationship Type="http://schemas.openxmlformats.org/officeDocument/2006/relationships/slide" Target="slides/slide18.xml" Id="rId25" /><Relationship Type="http://schemas.openxmlformats.org/officeDocument/2006/relationships/slide" Target="slides/slide26.xml" Id="rId33" /><Relationship Type="http://schemas.openxmlformats.org/officeDocument/2006/relationships/theme" Target="theme/theme1.xml" Id="rId38"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B46B9-6B93-4C12-A70C-D43D65C2559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3FB23A-0F98-417C-BD00-6714A2715250}">
      <dgm:prSet phldrT="[Text]"/>
      <dgm:spPr/>
      <dgm:t>
        <a:bodyPr/>
        <a:lstStyle/>
        <a:p>
          <a:r>
            <a:rPr lang="es-ES_tradnl" dirty="0"/>
            <a:t>Estar orientados por las prioridades colectivas</a:t>
          </a:r>
        </a:p>
      </dgm:t>
    </dgm:pt>
    <dgm:pt modelId="{DC349E81-988D-4793-9522-CB1E61494B3F}" type="parTrans" cxnId="{605175C4-B9CF-4B2F-8000-FA70353E9B6F}">
      <dgm:prSet/>
      <dgm:spPr/>
      <dgm:t>
        <a:bodyPr/>
        <a:lstStyle/>
        <a:p>
          <a:endParaRPr lang="en-US"/>
        </a:p>
      </dgm:t>
    </dgm:pt>
    <dgm:pt modelId="{BBA26C28-094C-4988-9084-3B2E205910DF}" type="sibTrans" cxnId="{605175C4-B9CF-4B2F-8000-FA70353E9B6F}">
      <dgm:prSet/>
      <dgm:spPr/>
      <dgm:t>
        <a:bodyPr/>
        <a:lstStyle/>
        <a:p>
          <a:endParaRPr lang="en-US"/>
        </a:p>
      </dgm:t>
    </dgm:pt>
    <dgm:pt modelId="{F5857C12-2F62-4A28-AFDB-8B10E35BD9EF}">
      <dgm:prSet phldrT="[Text]"/>
      <dgm:spPr/>
      <dgm:t>
        <a:bodyPr/>
        <a:lstStyle/>
        <a:p>
          <a:r>
            <a:rPr lang="es-ES_tradnl" dirty="0"/>
            <a:t>Responder a los compromisos</a:t>
          </a:r>
        </a:p>
      </dgm:t>
    </dgm:pt>
    <dgm:pt modelId="{4151C29F-F4AD-4887-96B4-A28EF9B9AB2B}" type="parTrans" cxnId="{B21E704C-37D0-47A8-8A90-E4370AB0F841}">
      <dgm:prSet/>
      <dgm:spPr/>
      <dgm:t>
        <a:bodyPr/>
        <a:lstStyle/>
        <a:p>
          <a:endParaRPr lang="en-US"/>
        </a:p>
      </dgm:t>
    </dgm:pt>
    <dgm:pt modelId="{9EB4FFE0-F208-457D-83E8-D3C68CB9249C}" type="sibTrans" cxnId="{B21E704C-37D0-47A8-8A90-E4370AB0F841}">
      <dgm:prSet/>
      <dgm:spPr/>
      <dgm:t>
        <a:bodyPr/>
        <a:lstStyle/>
        <a:p>
          <a:endParaRPr lang="en-US"/>
        </a:p>
      </dgm:t>
    </dgm:pt>
    <dgm:pt modelId="{5BB43FF6-195F-466D-815C-6A6691B42D76}">
      <dgm:prSet phldrT="[Text]"/>
      <dgm:spPr/>
      <dgm:t>
        <a:bodyPr/>
        <a:lstStyle/>
        <a:p>
          <a:r>
            <a:rPr lang="es-ES_tradnl" dirty="0"/>
            <a:t>Estar basados en las enseñanzas extraídas y las recomendaciones</a:t>
          </a:r>
        </a:p>
      </dgm:t>
    </dgm:pt>
    <dgm:pt modelId="{9DAED4B2-9681-4EBE-9B57-B95717DCA1EC}" type="parTrans" cxnId="{E27CC063-34DE-400E-A371-0C7429F101F7}">
      <dgm:prSet/>
      <dgm:spPr/>
      <dgm:t>
        <a:bodyPr/>
        <a:lstStyle/>
        <a:p>
          <a:endParaRPr lang="en-US"/>
        </a:p>
      </dgm:t>
    </dgm:pt>
    <dgm:pt modelId="{B5F63355-7E42-4C72-AD53-B028CB15FC28}" type="sibTrans" cxnId="{E27CC063-34DE-400E-A371-0C7429F101F7}">
      <dgm:prSet/>
      <dgm:spPr/>
      <dgm:t>
        <a:bodyPr/>
        <a:lstStyle/>
        <a:p>
          <a:endParaRPr lang="en-US"/>
        </a:p>
      </dgm:t>
    </dgm:pt>
    <dgm:pt modelId="{E7C071C3-4A31-4F75-B31C-273E7212BC8E}" type="pres">
      <dgm:prSet presAssocID="{2C1B46B9-6B93-4C12-A70C-D43D65C25592}" presName="diagram" presStyleCnt="0">
        <dgm:presLayoutVars>
          <dgm:dir/>
          <dgm:resizeHandles val="exact"/>
        </dgm:presLayoutVars>
      </dgm:prSet>
      <dgm:spPr/>
    </dgm:pt>
    <dgm:pt modelId="{A758B4F7-B69F-4565-A60A-7979BC430869}" type="pres">
      <dgm:prSet presAssocID="{DD3FB23A-0F98-417C-BD00-6714A2715250}" presName="node" presStyleLbl="node1" presStyleIdx="0" presStyleCnt="3">
        <dgm:presLayoutVars>
          <dgm:bulletEnabled val="1"/>
        </dgm:presLayoutVars>
      </dgm:prSet>
      <dgm:spPr/>
    </dgm:pt>
    <dgm:pt modelId="{A9C3020D-3EC0-438F-958D-61376AF3E3E7}" type="pres">
      <dgm:prSet presAssocID="{BBA26C28-094C-4988-9084-3B2E205910DF}" presName="sibTrans" presStyleCnt="0"/>
      <dgm:spPr/>
    </dgm:pt>
    <dgm:pt modelId="{9935DA6F-8E45-4608-88F6-9B38E27B7DB7}" type="pres">
      <dgm:prSet presAssocID="{F5857C12-2F62-4A28-AFDB-8B10E35BD9EF}" presName="node" presStyleLbl="node1" presStyleIdx="1" presStyleCnt="3">
        <dgm:presLayoutVars>
          <dgm:bulletEnabled val="1"/>
        </dgm:presLayoutVars>
      </dgm:prSet>
      <dgm:spPr/>
    </dgm:pt>
    <dgm:pt modelId="{61ED4BC7-45BD-456C-ACE8-7BEEE1043EF4}" type="pres">
      <dgm:prSet presAssocID="{9EB4FFE0-F208-457D-83E8-D3C68CB9249C}" presName="sibTrans" presStyleCnt="0"/>
      <dgm:spPr/>
    </dgm:pt>
    <dgm:pt modelId="{7C7F0A3C-018A-4E82-A0E4-81417E764106}" type="pres">
      <dgm:prSet presAssocID="{5BB43FF6-195F-466D-815C-6A6691B42D76}" presName="node" presStyleLbl="node1" presStyleIdx="2" presStyleCnt="3">
        <dgm:presLayoutVars>
          <dgm:bulletEnabled val="1"/>
        </dgm:presLayoutVars>
      </dgm:prSet>
      <dgm:spPr/>
    </dgm:pt>
  </dgm:ptLst>
  <dgm:cxnLst>
    <dgm:cxn modelId="{E27CC063-34DE-400E-A371-0C7429F101F7}" srcId="{2C1B46B9-6B93-4C12-A70C-D43D65C25592}" destId="{5BB43FF6-195F-466D-815C-6A6691B42D76}" srcOrd="2" destOrd="0" parTransId="{9DAED4B2-9681-4EBE-9B57-B95717DCA1EC}" sibTransId="{B5F63355-7E42-4C72-AD53-B028CB15FC28}"/>
    <dgm:cxn modelId="{4189B564-8AB7-4FB7-9445-FCE2A6FAD23B}" type="presOf" srcId="{5BB43FF6-195F-466D-815C-6A6691B42D76}" destId="{7C7F0A3C-018A-4E82-A0E4-81417E764106}" srcOrd="0" destOrd="0" presId="urn:microsoft.com/office/officeart/2005/8/layout/default"/>
    <dgm:cxn modelId="{B21E704C-37D0-47A8-8A90-E4370AB0F841}" srcId="{2C1B46B9-6B93-4C12-A70C-D43D65C25592}" destId="{F5857C12-2F62-4A28-AFDB-8B10E35BD9EF}" srcOrd="1" destOrd="0" parTransId="{4151C29F-F4AD-4887-96B4-A28EF9B9AB2B}" sibTransId="{9EB4FFE0-F208-457D-83E8-D3C68CB9249C}"/>
    <dgm:cxn modelId="{EF00E97F-4FCB-491F-85E5-319335C795A1}" type="presOf" srcId="{DD3FB23A-0F98-417C-BD00-6714A2715250}" destId="{A758B4F7-B69F-4565-A60A-7979BC430869}" srcOrd="0" destOrd="0" presId="urn:microsoft.com/office/officeart/2005/8/layout/default"/>
    <dgm:cxn modelId="{5A2A778A-4020-4131-85BA-711975ACEC05}" type="presOf" srcId="{2C1B46B9-6B93-4C12-A70C-D43D65C25592}" destId="{E7C071C3-4A31-4F75-B31C-273E7212BC8E}" srcOrd="0" destOrd="0" presId="urn:microsoft.com/office/officeart/2005/8/layout/default"/>
    <dgm:cxn modelId="{9E4E6AAB-74AE-4071-8853-72492849D4F7}" type="presOf" srcId="{F5857C12-2F62-4A28-AFDB-8B10E35BD9EF}" destId="{9935DA6F-8E45-4608-88F6-9B38E27B7DB7}" srcOrd="0" destOrd="0" presId="urn:microsoft.com/office/officeart/2005/8/layout/default"/>
    <dgm:cxn modelId="{605175C4-B9CF-4B2F-8000-FA70353E9B6F}" srcId="{2C1B46B9-6B93-4C12-A70C-D43D65C25592}" destId="{DD3FB23A-0F98-417C-BD00-6714A2715250}" srcOrd="0" destOrd="0" parTransId="{DC349E81-988D-4793-9522-CB1E61494B3F}" sibTransId="{BBA26C28-094C-4988-9084-3B2E205910DF}"/>
    <dgm:cxn modelId="{DA340B9B-07CB-4987-ADE3-8FF3CF9AE28A}" type="presParOf" srcId="{E7C071C3-4A31-4F75-B31C-273E7212BC8E}" destId="{A758B4F7-B69F-4565-A60A-7979BC430869}" srcOrd="0" destOrd="0" presId="urn:microsoft.com/office/officeart/2005/8/layout/default"/>
    <dgm:cxn modelId="{11C6FB28-E241-4606-A41F-BA98DB2EB793}" type="presParOf" srcId="{E7C071C3-4A31-4F75-B31C-273E7212BC8E}" destId="{A9C3020D-3EC0-438F-958D-61376AF3E3E7}" srcOrd="1" destOrd="0" presId="urn:microsoft.com/office/officeart/2005/8/layout/default"/>
    <dgm:cxn modelId="{0E4D3CC7-0EA4-4B93-9A6B-7AB40A7572AD}" type="presParOf" srcId="{E7C071C3-4A31-4F75-B31C-273E7212BC8E}" destId="{9935DA6F-8E45-4608-88F6-9B38E27B7DB7}" srcOrd="2" destOrd="0" presId="urn:microsoft.com/office/officeart/2005/8/layout/default"/>
    <dgm:cxn modelId="{22E0D9F0-5292-4E02-8579-D8DFD9D07D14}" type="presParOf" srcId="{E7C071C3-4A31-4F75-B31C-273E7212BC8E}" destId="{61ED4BC7-45BD-456C-ACE8-7BEEE1043EF4}" srcOrd="3" destOrd="0" presId="urn:microsoft.com/office/officeart/2005/8/layout/default"/>
    <dgm:cxn modelId="{E918A772-773F-466D-B0B0-4E6B50DBA24D}" type="presParOf" srcId="{E7C071C3-4A31-4F75-B31C-273E7212BC8E}" destId="{7C7F0A3C-018A-4E82-A0E4-81417E76410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8B4F7-B69F-4565-A60A-7979BC430869}">
      <dsp:nvSpPr>
        <dsp:cNvPr id="0" name=""/>
        <dsp:cNvSpPr/>
      </dsp:nvSpPr>
      <dsp:spPr>
        <a:xfrm>
          <a:off x="814647" y="45"/>
          <a:ext cx="2053704" cy="12322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dirty="0"/>
            <a:t>Estar orientados por las prioridades colectivas</a:t>
          </a:r>
        </a:p>
      </dsp:txBody>
      <dsp:txXfrm>
        <a:off x="814647" y="45"/>
        <a:ext cx="2053704" cy="1232222"/>
      </dsp:txXfrm>
    </dsp:sp>
    <dsp:sp modelId="{9935DA6F-8E45-4608-88F6-9B38E27B7DB7}">
      <dsp:nvSpPr>
        <dsp:cNvPr id="0" name=""/>
        <dsp:cNvSpPr/>
      </dsp:nvSpPr>
      <dsp:spPr>
        <a:xfrm>
          <a:off x="814647" y="1437638"/>
          <a:ext cx="2053704" cy="12322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dirty="0"/>
            <a:t>Responder a los compromisos</a:t>
          </a:r>
        </a:p>
      </dsp:txBody>
      <dsp:txXfrm>
        <a:off x="814647" y="1437638"/>
        <a:ext cx="2053704" cy="1232222"/>
      </dsp:txXfrm>
    </dsp:sp>
    <dsp:sp modelId="{7C7F0A3C-018A-4E82-A0E4-81417E764106}">
      <dsp:nvSpPr>
        <dsp:cNvPr id="0" name=""/>
        <dsp:cNvSpPr/>
      </dsp:nvSpPr>
      <dsp:spPr>
        <a:xfrm>
          <a:off x="814647" y="2875231"/>
          <a:ext cx="2053704" cy="12322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kern="1200" dirty="0"/>
            <a:t>Estar basados en las enseñanzas extraídas y las recomendaciones</a:t>
          </a:r>
        </a:p>
      </dsp:txBody>
      <dsp:txXfrm>
        <a:off x="814647" y="2875231"/>
        <a:ext cx="2053704" cy="1232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E2AB10-306E-2B4F-83F7-A43C3DB66640}" type="datetimeFigureOut">
              <a:rPr lang="en-US" smtClean="0"/>
              <a:t>9/4/2024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E0F48F-EA91-B243-9F32-066846B80301}" type="slidenum">
              <a:rPr lang="en-US" smtClean="0"/>
              <a:t>‹#›</a:t>
            </a:fld>
            <a:endParaRPr lang="en-US"/>
          </a:p>
        </p:txBody>
      </p:sp>
    </p:spTree>
    <p:extLst>
      <p:ext uri="{BB962C8B-B14F-4D97-AF65-F5344CB8AC3E}">
        <p14:creationId xmlns:p14="http://schemas.microsoft.com/office/powerpoint/2010/main" val="92031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bri Light" charset="0"/>
              </a:defRPr>
            </a:lvl1pPr>
          </a:lstStyle>
          <a:p>
            <a:endParaRPr lang="es-ES_tradnl"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libri Light" charset="0"/>
              </a:defRPr>
            </a:lvl1pPr>
          </a:lstStyle>
          <a:p>
            <a:fld id="{EFC10EE1-B198-C942-8235-326C972CBB30}" type="datetimeFigureOut">
              <a:rPr lang="es-ES_tradnl" smtClean="0"/>
              <a:pPr/>
              <a:t>04/09/2024</a:t>
            </a:fld>
            <a:endParaRPr lang="es-ES_tradnl"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s-ES_tradnl"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bri Light" charset="0"/>
              </a:defRPr>
            </a:lvl1pPr>
          </a:lstStyle>
          <a:p>
            <a:endParaRPr lang="es-ES_tradnl"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libri Light" charset="0"/>
              </a:defRPr>
            </a:lvl1pPr>
          </a:lstStyle>
          <a:p>
            <a:fld id="{006BE02D-20C0-F840-AFAC-BEA99C74FDC2}" type="slidenum">
              <a:rPr lang="es-ES_tradnl" smtClean="0"/>
              <a:pPr/>
              <a:t>‹#›</a:t>
            </a:fld>
            <a:endParaRPr lang="es-ES_tradnl"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b="0" i="0" kern="1200">
        <a:solidFill>
          <a:schemeClr val="tx1"/>
        </a:solidFill>
        <a:latin typeface="Calibri Light" charset="0"/>
        <a:ea typeface="+mn-ea"/>
        <a:cs typeface="+mn-cs"/>
      </a:defRPr>
    </a:lvl1pPr>
    <a:lvl2pPr marL="457109" algn="l" defTabSz="457109" rtl="0" eaLnBrk="1" latinLnBrk="0" hangingPunct="1">
      <a:defRPr sz="1200" b="0" i="0" kern="1200">
        <a:solidFill>
          <a:schemeClr val="tx1"/>
        </a:solidFill>
        <a:latin typeface="Calibri Light" charset="0"/>
        <a:ea typeface="+mn-ea"/>
        <a:cs typeface="+mn-cs"/>
      </a:defRPr>
    </a:lvl2pPr>
    <a:lvl3pPr marL="914217" algn="l" defTabSz="457109" rtl="0" eaLnBrk="1" latinLnBrk="0" hangingPunct="1">
      <a:defRPr sz="1200" b="0" i="0" kern="1200">
        <a:solidFill>
          <a:schemeClr val="tx1"/>
        </a:solidFill>
        <a:latin typeface="Calibri Light" charset="0"/>
        <a:ea typeface="+mn-ea"/>
        <a:cs typeface="+mn-cs"/>
      </a:defRPr>
    </a:lvl3pPr>
    <a:lvl4pPr marL="1371326" algn="l" defTabSz="457109" rtl="0" eaLnBrk="1" latinLnBrk="0" hangingPunct="1">
      <a:defRPr sz="1200" b="0" i="0" kern="1200">
        <a:solidFill>
          <a:schemeClr val="tx1"/>
        </a:solidFill>
        <a:latin typeface="Calibri Light" charset="0"/>
        <a:ea typeface="+mn-ea"/>
        <a:cs typeface="+mn-cs"/>
      </a:defRPr>
    </a:lvl4pPr>
    <a:lvl5pPr marL="1828434" algn="l" defTabSz="457109" rtl="0" eaLnBrk="1" latinLnBrk="0" hangingPunct="1">
      <a:defRPr sz="1200" b="0" i="0" kern="1200">
        <a:solidFill>
          <a:schemeClr val="tx1"/>
        </a:solidFill>
        <a:latin typeface="Calibri Light"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GBR: gestión basada en resultados</a:t>
            </a: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82181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2800" b="1" i="0" u="none" strike="noStrike" dirty="0">
                <a:solidFill>
                  <a:srgbClr val="242424"/>
                </a:solidFill>
                <a:effectLst/>
                <a:highlight>
                  <a:srgbClr val="F5F5F5"/>
                </a:highlight>
                <a:latin typeface="Calibri Light" panose="020F0302020204030204" pitchFamily="34" charset="0"/>
              </a:rPr>
              <a:t>Resultado intermedio</a:t>
            </a:r>
            <a:r>
              <a:rPr lang="es-ES_tradnl" sz="2800" b="0" i="0" u="none" strike="noStrike" dirty="0">
                <a:solidFill>
                  <a:srgbClr val="242424"/>
                </a:solidFill>
                <a:effectLst/>
                <a:highlight>
                  <a:srgbClr val="F5F5F5"/>
                </a:highlight>
                <a:latin typeface="Calibri Light" panose="020F0302020204030204" pitchFamily="34" charset="0"/>
              </a:rPr>
              <a:t>: Mayor acceso equitativo y uso racional de medicamentos, vacunas, medios de diagnóstico y otras tecnologías y servicios de salud de calidad, asequibles y eficaces al fortalecer la innovación y la producción, generar ecosistemas y abordar las barreras al acceso a lo largo del ciclo completo de vida de las tecnologías sanitarias.</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Calibri" panose="020F0502020204030204" pitchFamily="34" charset="0"/>
            </a:endParaRPr>
          </a:p>
          <a:p>
            <a:pPr algn="l" rtl="0" fontAlgn="base"/>
            <a:r>
              <a:rPr lang="es-ES_tradnl" sz="2800" b="1" i="0" u="none" strike="noStrike" dirty="0">
                <a:solidFill>
                  <a:srgbClr val="000000"/>
                </a:solidFill>
                <a:effectLst/>
                <a:highlight>
                  <a:srgbClr val="F5F5F5"/>
                </a:highlight>
                <a:latin typeface="Calibri Light" panose="020F0302020204030204" pitchFamily="34" charset="0"/>
              </a:rPr>
              <a:t>Alcance</a:t>
            </a:r>
            <a:r>
              <a:rPr lang="es-ES_tradnl" sz="2800" b="0" i="0" u="none" strike="noStrike" dirty="0">
                <a:solidFill>
                  <a:srgbClr val="000000"/>
                </a:solidFill>
                <a:effectLst/>
                <a:highlight>
                  <a:srgbClr val="F5F5F5"/>
                </a:highlight>
                <a:latin typeface="Calibri Light" panose="020F0302020204030204" pitchFamily="34" charset="0"/>
              </a:rPr>
              <a:t>: </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Calibri" panose="020F050202020403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Actualizar y brindar apoyo a la ejecución de </a:t>
            </a:r>
            <a:r>
              <a:rPr lang="es-ES_tradnl" sz="1800" b="1" i="0" u="none" strike="noStrike" dirty="0">
                <a:solidFill>
                  <a:srgbClr val="000000"/>
                </a:solidFill>
                <a:effectLst/>
                <a:highlight>
                  <a:srgbClr val="F5F5F5"/>
                </a:highlight>
                <a:latin typeface="Calibri" panose="020F0502020204030204" pitchFamily="34" charset="0"/>
              </a:rPr>
              <a:t>políticas y estrategias</a:t>
            </a:r>
            <a:r>
              <a:rPr lang="es-ES_tradnl" sz="1800" b="0" i="0" u="none" strike="noStrike" dirty="0">
                <a:solidFill>
                  <a:srgbClr val="000000"/>
                </a:solidFill>
                <a:effectLst/>
                <a:highlight>
                  <a:srgbClr val="F5F5F5"/>
                </a:highlight>
                <a:latin typeface="Calibri" panose="020F0502020204030204" pitchFamily="34" charset="0"/>
              </a:rPr>
              <a:t> que mejoren el acceso oportuno y el uso racional de tecnologías sanitarias de calidad, asequibles y eficaces, incluidos los medicamentos, las vacunas y los medios de diagnóstico, así como los servicios radiológicos, farmacéuticos, de trasplante y de sangre para prevenir, diagnosticar, tratar, eliminar y brindar cuidados paliativos para enfermedades y otros temas médicos con un enfoque integral, coherente e integrado.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Fomentar </a:t>
            </a:r>
            <a:r>
              <a:rPr lang="es-ES_tradnl" sz="1800" b="1" i="0" u="none" strike="noStrike" dirty="0">
                <a:solidFill>
                  <a:srgbClr val="000000"/>
                </a:solidFill>
                <a:effectLst/>
                <a:highlight>
                  <a:srgbClr val="F5F5F5"/>
                </a:highlight>
                <a:latin typeface="Calibri" panose="020F0502020204030204" pitchFamily="34" charset="0"/>
              </a:rPr>
              <a:t>la innovación</a:t>
            </a:r>
            <a:r>
              <a:rPr lang="es-ES_tradnl" sz="1800" b="0" i="0" u="none" strike="noStrike" dirty="0">
                <a:solidFill>
                  <a:srgbClr val="000000"/>
                </a:solidFill>
                <a:effectLst/>
                <a:highlight>
                  <a:srgbClr val="F5F5F5"/>
                </a:highlight>
                <a:latin typeface="Calibri" panose="020F0502020204030204" pitchFamily="34" charset="0"/>
              </a:rPr>
              <a:t> y </a:t>
            </a:r>
            <a:r>
              <a:rPr lang="es-ES_tradnl" sz="1800" b="1" i="0" u="none" strike="noStrike" dirty="0">
                <a:solidFill>
                  <a:srgbClr val="000000"/>
                </a:solidFill>
                <a:effectLst/>
                <a:highlight>
                  <a:srgbClr val="F5F5F5"/>
                </a:highlight>
                <a:latin typeface="Calibri" panose="020F0502020204030204" pitchFamily="34" charset="0"/>
              </a:rPr>
              <a:t>el desarrollo y la producción regionales</a:t>
            </a:r>
            <a:r>
              <a:rPr lang="es-ES_tradnl" sz="1800" b="0" i="0" u="none" strike="noStrike" dirty="0">
                <a:solidFill>
                  <a:srgbClr val="000000"/>
                </a:solidFill>
                <a:effectLst/>
                <a:highlight>
                  <a:srgbClr val="F5F5F5"/>
                </a:highlight>
                <a:latin typeface="Calibri" panose="020F0502020204030204" pitchFamily="34" charset="0"/>
              </a:rPr>
              <a:t> de tecnologías sanitarias, al brindar apoyo a entornos y ecosistemas propicios para un impacto sostenible e impulsado por la salud pública.</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mecanismos adecuados de </a:t>
            </a:r>
            <a:r>
              <a:rPr lang="es-ES_tradnl" sz="1800" b="1" i="0" u="none" strike="noStrike" dirty="0">
                <a:solidFill>
                  <a:srgbClr val="000000"/>
                </a:solidFill>
                <a:effectLst/>
                <a:highlight>
                  <a:srgbClr val="F5F5F5"/>
                </a:highlight>
                <a:latin typeface="Calibri" panose="020F0502020204030204" pitchFamily="34" charset="0"/>
              </a:rPr>
              <a:t>financiamiento y protección financiera</a:t>
            </a:r>
            <a:r>
              <a:rPr lang="es-ES_tradnl" sz="1800" b="0" i="0" u="none" strike="noStrike" dirty="0">
                <a:solidFill>
                  <a:srgbClr val="000000"/>
                </a:solidFill>
                <a:effectLst/>
                <a:highlight>
                  <a:srgbClr val="F5F5F5"/>
                </a:highlight>
                <a:latin typeface="Calibri" panose="020F0502020204030204" pitchFamily="34" charset="0"/>
              </a:rPr>
              <a:t> para fomentar la innovación y el acceso a tecnologías y servicios de salud, incluida la eliminación progresiva del gasto directo de bolsillo, de acuerdo con las prioridades nacionales de salud pública y el contexto de cada sistema de salud. Brindar apoyo a estrategias integrales para abordar los altos precios y costos de algunas tecnologías sanitarias, incluida la promoción de la competencia y la toma de decisiones basada en evidencia.</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el desarrollo y fortalecimiento de </a:t>
            </a:r>
            <a:r>
              <a:rPr lang="es-ES_tradnl" sz="1800" b="1" i="0" u="none" strike="noStrike" dirty="0">
                <a:solidFill>
                  <a:srgbClr val="000000"/>
                </a:solidFill>
                <a:effectLst/>
                <a:highlight>
                  <a:srgbClr val="F5F5F5"/>
                </a:highlight>
                <a:latin typeface="Calibri" panose="020F0502020204030204" pitchFamily="34" charset="0"/>
              </a:rPr>
              <a:t>sistemas regulatorios nacionales, regionales y subregionales</a:t>
            </a:r>
            <a:r>
              <a:rPr lang="es-ES_tradnl" sz="1800" b="0" i="0" u="none" strike="noStrike" dirty="0">
                <a:solidFill>
                  <a:srgbClr val="000000"/>
                </a:solidFill>
                <a:effectLst/>
                <a:highlight>
                  <a:srgbClr val="F5F5F5"/>
                </a:highlight>
                <a:latin typeface="Calibri" panose="020F0502020204030204" pitchFamily="34" charset="0"/>
              </a:rPr>
              <a:t> que puedan garantizar la calidad, seguridad y eficacia de las tecnologías y los servicios de salud, incluidos los medicamentos, las vacunas y los dispositivos médicos.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a:t>
            </a:r>
            <a:r>
              <a:rPr lang="es-ES_tradnl" sz="1800" b="1" i="0" u="none" strike="noStrike" dirty="0">
                <a:solidFill>
                  <a:srgbClr val="000000"/>
                </a:solidFill>
                <a:effectLst/>
                <a:highlight>
                  <a:srgbClr val="F5F5F5"/>
                </a:highlight>
                <a:latin typeface="Calibri" panose="020F0502020204030204" pitchFamily="34" charset="0"/>
              </a:rPr>
              <a:t>mecanismos de compras </a:t>
            </a:r>
            <a:r>
              <a:rPr lang="es-ES_tradnl" sz="1800" b="0" i="0" u="none" strike="noStrike" dirty="0">
                <a:solidFill>
                  <a:srgbClr val="000000"/>
                </a:solidFill>
                <a:effectLst/>
                <a:highlight>
                  <a:srgbClr val="F5F5F5"/>
                </a:highlight>
                <a:latin typeface="Calibri" panose="020F0502020204030204" pitchFamily="34" charset="0"/>
              </a:rPr>
              <a:t>públicas sostenibles, eficientes y transparentes, así como </a:t>
            </a:r>
            <a:r>
              <a:rPr lang="es-ES_tradnl" sz="1800" b="1" i="0" u="none" strike="noStrike" dirty="0">
                <a:solidFill>
                  <a:srgbClr val="000000"/>
                </a:solidFill>
                <a:effectLst/>
                <a:highlight>
                  <a:srgbClr val="F5F5F5"/>
                </a:highlight>
                <a:latin typeface="Calibri" panose="020F0502020204030204" pitchFamily="34" charset="0"/>
              </a:rPr>
              <a:t>los fondos rotatorios de la OPS</a:t>
            </a:r>
            <a:r>
              <a:rPr lang="es-ES_tradnl" sz="1800" b="0" i="0" u="none" strike="noStrike" dirty="0">
                <a:solidFill>
                  <a:srgbClr val="000000"/>
                </a:solidFill>
                <a:effectLst/>
                <a:highlight>
                  <a:srgbClr val="F5F5F5"/>
                </a:highlight>
                <a:latin typeface="Calibri" panose="020F0502020204030204" pitchFamily="34" charset="0"/>
              </a:rPr>
              <a:t>, que limiten la fragmentación, mejoren la disponibilidad y aprovechen las economías de escala para mejorar el acceso equitativo a tecnologías sanitarias esenciales y estratégicas.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r>
              <a:rPr lang="es-ES_tradnl" sz="2800" b="0" i="0" dirty="0">
                <a:solidFill>
                  <a:srgbClr val="444444"/>
                </a:solidFill>
                <a:effectLst/>
                <a:highlight>
                  <a:srgbClr val="F5F5F5"/>
                </a:highlight>
                <a:latin typeface="Calibri" panose="020F0502020204030204" pitchFamily="34" charset="0"/>
              </a:rPr>
              <a:t>​</a:t>
            </a:r>
          </a:p>
          <a:p>
            <a:pPr algn="l" rtl="0" fontAlgn="base"/>
            <a:r>
              <a:rPr lang="es-ES_tradnl" sz="2800" b="1" i="0" u="none" strike="noStrike" dirty="0">
                <a:solidFill>
                  <a:srgbClr val="242424"/>
                </a:solidFill>
                <a:effectLst/>
                <a:highlight>
                  <a:srgbClr val="F5F5F5"/>
                </a:highlight>
                <a:latin typeface="Calibri Light" panose="020F0302020204030204" pitchFamily="34" charset="0"/>
              </a:rPr>
              <a:t>Resultado intermedio</a:t>
            </a:r>
            <a:r>
              <a:rPr lang="es-ES_tradnl" sz="2800" b="0" i="0" u="none" strike="noStrike" dirty="0">
                <a:solidFill>
                  <a:srgbClr val="242424"/>
                </a:solidFill>
                <a:effectLst/>
                <a:highlight>
                  <a:srgbClr val="F5F5F5"/>
                </a:highlight>
                <a:latin typeface="Calibri Light" panose="020F0302020204030204" pitchFamily="34" charset="0"/>
              </a:rPr>
              <a:t>: Transformación digital del sector de la salud acelerada al impulsar el desarrollo y la integración de los sistemas de información para la salud, fomentar la inteligencia y la evidencia sólidas en materia de salud a nivel regional, y fortalecer las capacidades del ecosistema científico. </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Calibri" panose="020F0502020204030204" pitchFamily="34" charset="0"/>
            </a:endParaRPr>
          </a:p>
          <a:p>
            <a:pPr algn="l" rtl="0" fontAlgn="base"/>
            <a:r>
              <a:rPr lang="es-ES_tradnl" sz="2800" b="1" i="0" u="none" strike="noStrike" dirty="0">
                <a:solidFill>
                  <a:srgbClr val="000000"/>
                </a:solidFill>
                <a:effectLst/>
                <a:highlight>
                  <a:srgbClr val="F5F5F5"/>
                </a:highlight>
                <a:latin typeface="Calibri Light" panose="020F0302020204030204" pitchFamily="34" charset="0"/>
              </a:rPr>
              <a:t>Alcance:</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Calibri" panose="020F0502020204030204" pitchFamily="34" charset="0"/>
            </a:endParaRPr>
          </a:p>
          <a:p>
            <a:pPr algn="l" rtl="0" fontAlgn="base"/>
            <a:r>
              <a:rPr lang="es-ES_tradnl" sz="2800" b="0" i="0" u="none" strike="noStrike" dirty="0">
                <a:solidFill>
                  <a:srgbClr val="000000"/>
                </a:solidFill>
                <a:effectLst/>
                <a:highlight>
                  <a:srgbClr val="F5F5F5"/>
                </a:highlight>
                <a:latin typeface="Calibri" panose="020F0502020204030204" pitchFamily="34" charset="0"/>
              </a:rPr>
              <a:t>Esta transformación digital mejorará los resultados en materia de salud al garantizar el acceso equitativo a servicios de salud de calidad, mejorar la vigilancia en el ámbito de la salud, manejar las enfermedades no transmisibles y abordar otras prioridades de salud pública. Prevé un ecosistema sólido de evidencia mundial que empodere a los gobiernos, los profesionales y los miembros de la sociedad civil para tomar decisiones bien fundamentadas para un futuro mejor. La OPS trabajará para mejorar las capacidades del ecosistema científico al favorecer una mayor integración de los sistemas de investigación, ética, evidencia y conocimiento, fomentando la calidad, la traducción y el impacto, salvaguardando la integridad y generando confianza en la ciencia.</a:t>
            </a:r>
            <a:r>
              <a:rPr lang="es-ES_tradnl" sz="2800" b="0" i="0" dirty="0">
                <a:solidFill>
                  <a:srgbClr val="444444"/>
                </a:solidFill>
                <a:effectLst/>
                <a:highlight>
                  <a:srgbClr val="F5F5F5"/>
                </a:highlight>
                <a:latin typeface="Calibri" panose="020F0502020204030204" pitchFamily="34" charset="0"/>
              </a:rPr>
              <a:t>​</a:t>
            </a: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la </a:t>
            </a:r>
            <a:r>
              <a:rPr lang="es-ES_tradnl" sz="1800" b="1" i="0" u="none" strike="noStrike" dirty="0">
                <a:solidFill>
                  <a:srgbClr val="000000"/>
                </a:solidFill>
                <a:effectLst/>
                <a:highlight>
                  <a:srgbClr val="F5F5F5"/>
                </a:highlight>
                <a:latin typeface="Calibri" panose="020F0502020204030204" pitchFamily="34" charset="0"/>
              </a:rPr>
              <a:t>transformación digital </a:t>
            </a:r>
            <a:r>
              <a:rPr lang="es-ES_tradnl" sz="1800" b="0" i="0" u="none" strike="noStrike" dirty="0">
                <a:solidFill>
                  <a:srgbClr val="000000"/>
                </a:solidFill>
                <a:effectLst/>
                <a:highlight>
                  <a:srgbClr val="F5F5F5"/>
                </a:highlight>
                <a:latin typeface="Calibri" panose="020F0502020204030204" pitchFamily="34" charset="0"/>
              </a:rPr>
              <a:t>del sector de la salud para mejorar la eficiencia, la accesibilidad y la calidad de los servicios de salud, mejorar los resultados en materia de salud y garantizar que los sistemas de salud sean resilientes y capaces de responder a los desafíos y las emergencias de salud pública.</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Fomentar la </a:t>
            </a:r>
            <a:r>
              <a:rPr lang="es-ES_tradnl" sz="1800" b="1" i="0" u="none" strike="noStrike" dirty="0">
                <a:solidFill>
                  <a:srgbClr val="000000"/>
                </a:solidFill>
                <a:effectLst/>
                <a:highlight>
                  <a:srgbClr val="F5F5F5"/>
                </a:highlight>
                <a:latin typeface="Calibri" panose="020F0502020204030204" pitchFamily="34" charset="0"/>
              </a:rPr>
              <a:t>adopción y la innovación en relación con las tecnologías de salud digital </a:t>
            </a:r>
            <a:r>
              <a:rPr lang="es-ES_tradnl" sz="1800" b="0" i="0" u="none" strike="noStrike" dirty="0">
                <a:solidFill>
                  <a:srgbClr val="000000"/>
                </a:solidFill>
                <a:effectLst/>
                <a:highlight>
                  <a:srgbClr val="F5F5F5"/>
                </a:highlight>
                <a:latin typeface="Calibri" panose="020F0502020204030204" pitchFamily="34" charset="0"/>
              </a:rPr>
              <a:t>en los trabajadores de salud al mejorar la alfabetización digital, brindar apoyo a la capacitación focalizada y fortalecer los marcos de gobernanza.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a:t>
            </a:r>
            <a:r>
              <a:rPr lang="es-ES_tradnl" sz="1800" b="1" i="0" u="none" strike="noStrike" dirty="0">
                <a:solidFill>
                  <a:srgbClr val="000000"/>
                </a:solidFill>
                <a:effectLst/>
                <a:highlight>
                  <a:srgbClr val="F5F5F5"/>
                </a:highlight>
                <a:latin typeface="Calibri" panose="020F0502020204030204" pitchFamily="34" charset="0"/>
              </a:rPr>
              <a:t>asociaciones entre sectores para mejorar la conectividad </a:t>
            </a:r>
            <a:r>
              <a:rPr lang="es-ES_tradnl" sz="1800" b="0" i="0" u="none" strike="noStrike" dirty="0">
                <a:solidFill>
                  <a:srgbClr val="000000"/>
                </a:solidFill>
                <a:effectLst/>
                <a:highlight>
                  <a:srgbClr val="F5F5F5"/>
                </a:highlight>
                <a:latin typeface="Calibri" panose="020F0502020204030204" pitchFamily="34" charset="0"/>
              </a:rPr>
              <a:t>y el ancho de banda, impulsar el desarrollo de las soluciones de inteligencia artificial, análisis de grandes volúmenes de datos (</a:t>
            </a:r>
            <a:r>
              <a:rPr lang="es-ES_tradnl" sz="1800" b="0" i="1" u="none" strike="noStrike" dirty="0" err="1">
                <a:solidFill>
                  <a:srgbClr val="000000"/>
                </a:solidFill>
                <a:effectLst/>
                <a:highlight>
                  <a:srgbClr val="F5F5F5"/>
                </a:highlight>
                <a:latin typeface="Calibri" panose="020F0502020204030204" pitchFamily="34" charset="0"/>
              </a:rPr>
              <a:t>big</a:t>
            </a:r>
            <a:r>
              <a:rPr lang="es-ES_tradnl" sz="1800" b="0" i="1" u="none" strike="noStrike" dirty="0">
                <a:solidFill>
                  <a:srgbClr val="000000"/>
                </a:solidFill>
                <a:effectLst/>
                <a:highlight>
                  <a:srgbClr val="F5F5F5"/>
                </a:highlight>
                <a:latin typeface="Calibri" panose="020F0502020204030204" pitchFamily="34" charset="0"/>
              </a:rPr>
              <a:t> data) </a:t>
            </a:r>
            <a:r>
              <a:rPr lang="es-ES_tradnl" sz="1800" b="0" i="0" u="none" strike="noStrike" dirty="0">
                <a:solidFill>
                  <a:srgbClr val="000000"/>
                </a:solidFill>
                <a:effectLst/>
                <a:highlight>
                  <a:srgbClr val="F5F5F5"/>
                </a:highlight>
                <a:latin typeface="Calibri" panose="020F0502020204030204" pitchFamily="34" charset="0"/>
              </a:rPr>
              <a:t>y bienes públicos digitales, al tiempo que se garantiza el acceso equitativo y la evaluación continua para mejorar los resultados en materia de salud y abordar los desafíos en el ámbito de la salud pública.</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los </a:t>
            </a:r>
            <a:r>
              <a:rPr lang="es-ES_tradnl" sz="1800" b="1" i="0" u="none" strike="noStrike" dirty="0">
                <a:solidFill>
                  <a:srgbClr val="000000"/>
                </a:solidFill>
                <a:effectLst/>
                <a:highlight>
                  <a:srgbClr val="F5F5F5"/>
                </a:highlight>
                <a:latin typeface="Calibri" panose="020F0502020204030204" pitchFamily="34" charset="0"/>
              </a:rPr>
              <a:t>sistemas de información para la salud </a:t>
            </a:r>
            <a:r>
              <a:rPr lang="es-ES_tradnl" sz="1800" b="0" i="0" u="none" strike="noStrike" dirty="0">
                <a:solidFill>
                  <a:srgbClr val="000000"/>
                </a:solidFill>
                <a:effectLst/>
                <a:highlight>
                  <a:srgbClr val="F5F5F5"/>
                </a:highlight>
                <a:latin typeface="Calibri" panose="020F0502020204030204" pitchFamily="34" charset="0"/>
              </a:rPr>
              <a:t>para que brinden apoyo a la toma de decisiones basada en la evidencia, mejorar la vigilancia en el ámbito de la salud y hacer el seguimiento del progreso hacia los objetivos de salud. Esto incluye el desarrollo de sistemas interoperables que faciliten el intercambio seguro de bases de datos y plataformas de salud entre los distintos niveles de atención y los distintos sectores.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Facilitar la </a:t>
            </a:r>
            <a:r>
              <a:rPr lang="es-ES_tradnl" sz="1800" b="1" i="0" u="none" strike="noStrike" dirty="0">
                <a:solidFill>
                  <a:srgbClr val="000000"/>
                </a:solidFill>
                <a:effectLst/>
                <a:highlight>
                  <a:srgbClr val="F5F5F5"/>
                </a:highlight>
                <a:latin typeface="Calibri" panose="020F0502020204030204" pitchFamily="34" charset="0"/>
              </a:rPr>
              <a:t>adopción de registros médicos electrónicos y otras herramientas digitales </a:t>
            </a:r>
            <a:r>
              <a:rPr lang="es-ES_tradnl" sz="1800" b="0" i="0" u="none" strike="noStrike" dirty="0">
                <a:solidFill>
                  <a:srgbClr val="000000"/>
                </a:solidFill>
                <a:effectLst/>
                <a:highlight>
                  <a:srgbClr val="F5F5F5"/>
                </a:highlight>
                <a:latin typeface="Calibri" panose="020F0502020204030204" pitchFamily="34" charset="0"/>
              </a:rPr>
              <a:t>para mejorar la coordinación de la atención, reducir los errores médicos y mejorar la seguridad y los resultados del paciente. Esto incluye garantizar que estos sistemas estén centrados en el paciente, sean seguros y estén en consonancia con las normas mundiales de privacidad, protección de datos y ciberseguridad.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el </a:t>
            </a:r>
            <a:r>
              <a:rPr lang="es-ES_tradnl" sz="1800" b="1" i="0" u="none" strike="noStrike" dirty="0">
                <a:solidFill>
                  <a:srgbClr val="000000"/>
                </a:solidFill>
                <a:effectLst/>
                <a:highlight>
                  <a:srgbClr val="F5F5F5"/>
                </a:highlight>
                <a:latin typeface="Calibri" panose="020F0502020204030204" pitchFamily="34" charset="0"/>
              </a:rPr>
              <a:t>análisis y la vigilancia en el ámbito de la salud </a:t>
            </a:r>
            <a:r>
              <a:rPr lang="es-ES_tradnl" sz="1800" b="0" i="0" u="none" strike="noStrike" dirty="0">
                <a:solidFill>
                  <a:srgbClr val="000000"/>
                </a:solidFill>
                <a:effectLst/>
                <a:highlight>
                  <a:srgbClr val="F5F5F5"/>
                </a:highlight>
                <a:latin typeface="Calibri" panose="020F0502020204030204" pitchFamily="34" charset="0"/>
              </a:rPr>
              <a:t>para respaldar el seguimiento regular a nivel regional, nacional y subnacional para fundamentar las políticas y las decisiones programáticas en materia de salud.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Aprovechar el </a:t>
            </a:r>
            <a:r>
              <a:rPr lang="es-ES_tradnl" sz="1800" b="1" i="0" u="none" strike="noStrike" dirty="0">
                <a:solidFill>
                  <a:srgbClr val="000000"/>
                </a:solidFill>
                <a:effectLst/>
                <a:highlight>
                  <a:srgbClr val="F5F5F5"/>
                </a:highlight>
                <a:latin typeface="Calibri" panose="020F0502020204030204" pitchFamily="34" charset="0"/>
              </a:rPr>
              <a:t>análisis avanzado en materia de salud, la inteligencia empresarial y los sistemas de información geográfica</a:t>
            </a:r>
            <a:r>
              <a:rPr lang="es-ES_tradnl" sz="1800" b="0" i="0" u="none" strike="noStrike" dirty="0">
                <a:solidFill>
                  <a:srgbClr val="000000"/>
                </a:solidFill>
                <a:effectLst/>
                <a:highlight>
                  <a:srgbClr val="F5F5F5"/>
                </a:highlight>
                <a:latin typeface="Calibri" panose="020F0502020204030204" pitchFamily="34" charset="0"/>
              </a:rPr>
              <a:t> para permitir el análisis de datos en tiempo real, la elaboración de modelos predictivos y el mapeo espacial de datos de salud. Estas herramientas, combinadas con la colaboración intersectorial, potenciarán la toma de decisiones basada en datos, optimizarán la asignación de recursos y mejorarán la planificación de la salud pública, el seguimiento de las enfermedades y las intervenciones específicas.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los </a:t>
            </a:r>
            <a:r>
              <a:rPr lang="es-ES_tradnl" sz="1800" b="1" i="0" u="none" strike="noStrike" dirty="0">
                <a:solidFill>
                  <a:srgbClr val="000000"/>
                </a:solidFill>
                <a:effectLst/>
                <a:highlight>
                  <a:srgbClr val="F5F5F5"/>
                </a:highlight>
                <a:latin typeface="Calibri" panose="020F0502020204030204" pitchFamily="34" charset="0"/>
              </a:rPr>
              <a:t>marcos de seguimiento de la salud </a:t>
            </a:r>
            <a:r>
              <a:rPr lang="es-ES_tradnl" sz="1800" b="0" i="0" u="none" strike="noStrike" dirty="0">
                <a:solidFill>
                  <a:srgbClr val="000000"/>
                </a:solidFill>
                <a:effectLst/>
                <a:highlight>
                  <a:srgbClr val="F5F5F5"/>
                </a:highlight>
                <a:latin typeface="Calibri" panose="020F0502020204030204" pitchFamily="34" charset="0"/>
              </a:rPr>
              <a:t>al aumentar la capacidad para aplicar y utilizar enfoques analíticos y de gestión de datos estandarizados que permitan generar evidencia basada en datos sobre el impacto en la salud de la población.</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la capacidad para medir y hacer el seguimiento de las </a:t>
            </a:r>
            <a:r>
              <a:rPr lang="es-ES_tradnl" sz="1800" b="1" i="0" u="none" strike="noStrike" dirty="0">
                <a:solidFill>
                  <a:srgbClr val="000000"/>
                </a:solidFill>
                <a:effectLst/>
                <a:highlight>
                  <a:srgbClr val="F5F5F5"/>
                </a:highlight>
                <a:latin typeface="Calibri" panose="020F0502020204030204" pitchFamily="34" charset="0"/>
              </a:rPr>
              <a:t>desigualdades en la salud </a:t>
            </a:r>
            <a:r>
              <a:rPr lang="es-ES_tradnl" sz="1800" b="0" i="0" u="none" strike="noStrike" dirty="0">
                <a:solidFill>
                  <a:srgbClr val="000000"/>
                </a:solidFill>
                <a:effectLst/>
                <a:highlight>
                  <a:srgbClr val="F5F5F5"/>
                </a:highlight>
                <a:latin typeface="Calibri" panose="020F0502020204030204" pitchFamily="34" charset="0"/>
              </a:rPr>
              <a:t>dentro de los sistemas de información de salud de rutina de acuerdo con enfoques estandarizados que promuevan la alta calidad y cobertura de las estadísticas vitales y de salud dentro de los sistemas y estrategias de salud.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 </a:t>
            </a:r>
            <a:r>
              <a:rPr lang="es-ES_tradnl" sz="1800" b="1" i="0" u="none" strike="noStrike" dirty="0">
                <a:solidFill>
                  <a:srgbClr val="000000"/>
                </a:solidFill>
                <a:effectLst/>
                <a:highlight>
                  <a:srgbClr val="F5F5F5"/>
                </a:highlight>
                <a:latin typeface="Calibri" panose="020F0502020204030204" pitchFamily="34" charset="0"/>
              </a:rPr>
              <a:t>capacidad para utilizar inteligencia sanitaria y comunicar </a:t>
            </a:r>
            <a:r>
              <a:rPr lang="es-ES_tradnl" sz="1800" b="0" i="0" u="none" strike="noStrike" dirty="0">
                <a:solidFill>
                  <a:srgbClr val="000000"/>
                </a:solidFill>
                <a:effectLst/>
                <a:highlight>
                  <a:srgbClr val="F5F5F5"/>
                </a:highlight>
                <a:latin typeface="Calibri" panose="020F0502020204030204" pitchFamily="34" charset="0"/>
              </a:rPr>
              <a:t>mensajes eficaces e impulsar las decisiones y las acciones de política para mejorar la salud y el bienestar.</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Impulsar el </a:t>
            </a:r>
            <a:r>
              <a:rPr lang="es-ES_tradnl" sz="1800" b="1" i="0" u="none" strike="noStrike" dirty="0">
                <a:solidFill>
                  <a:srgbClr val="000000"/>
                </a:solidFill>
                <a:effectLst/>
                <a:highlight>
                  <a:srgbClr val="F5F5F5"/>
                </a:highlight>
                <a:latin typeface="Calibri" panose="020F0502020204030204" pitchFamily="34" charset="0"/>
              </a:rPr>
              <a:t>empoderamiento y el cambio institucional para la ciencia</a:t>
            </a:r>
            <a:r>
              <a:rPr lang="es-ES_tradnl" sz="1800" b="0" i="0" u="none" strike="noStrike" dirty="0">
                <a:solidFill>
                  <a:srgbClr val="000000"/>
                </a:solidFill>
                <a:effectLst/>
                <a:highlight>
                  <a:srgbClr val="F5F5F5"/>
                </a:highlight>
                <a:latin typeface="Calibri" panose="020F0502020204030204" pitchFamily="34" charset="0"/>
              </a:rPr>
              <a:t>. Esto incluye avanzar en la investigación científica fortaleciendo la ética de la investigación, invirtiendo en el desarrollo de una diversidad de talentos y aprovechando las tecnologías emergentes como la genómica y la inteligencia artificial para producir conocimientos impactantes y relevantes a nivel regional.</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Garantizar la </a:t>
            </a:r>
            <a:r>
              <a:rPr lang="es-ES_tradnl" sz="1800" b="1" i="0" u="none" strike="noStrike" dirty="0">
                <a:solidFill>
                  <a:srgbClr val="000000"/>
                </a:solidFill>
                <a:effectLst/>
                <a:highlight>
                  <a:srgbClr val="F5F5F5"/>
                </a:highlight>
                <a:latin typeface="Calibri" panose="020F0502020204030204" pitchFamily="34" charset="0"/>
              </a:rPr>
              <a:t>excelencia y la integridad de la ciencia</a:t>
            </a:r>
            <a:r>
              <a:rPr lang="es-ES_tradnl" sz="1800" b="0" i="0" u="none" strike="noStrike" dirty="0">
                <a:solidFill>
                  <a:srgbClr val="000000"/>
                </a:solidFill>
                <a:effectLst/>
                <a:highlight>
                  <a:srgbClr val="F5F5F5"/>
                </a:highlight>
                <a:latin typeface="Calibri" panose="020F0502020204030204" pitchFamily="34" charset="0"/>
              </a:rPr>
              <a:t>. Esto incluye promover normas y estándares basados ​​en la evidencia, garantizar que las decisiones de salud estén guiadas por la ciencia y la ética, fomentar la confianza en la ciencia e implementar una gestión eficaz del conocimiento y publicaciones multilingües para mejorar los resultados en materia de salud.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Maximizar el </a:t>
            </a:r>
            <a:r>
              <a:rPr lang="es-ES_tradnl" sz="1800" b="1" i="0" u="none" strike="noStrike" dirty="0">
                <a:solidFill>
                  <a:srgbClr val="000000"/>
                </a:solidFill>
                <a:effectLst/>
                <a:highlight>
                  <a:srgbClr val="F5F5F5"/>
                </a:highlight>
                <a:latin typeface="Calibri" panose="020F0502020204030204" pitchFamily="34" charset="0"/>
              </a:rPr>
              <a:t>impacto de las intervenciones de salud</a:t>
            </a:r>
            <a:r>
              <a:rPr lang="es-ES_tradnl" sz="1800" b="0" i="0" u="none" strike="noStrike" dirty="0">
                <a:solidFill>
                  <a:srgbClr val="000000"/>
                </a:solidFill>
                <a:effectLst/>
                <a:highlight>
                  <a:srgbClr val="F5F5F5"/>
                </a:highlight>
                <a:latin typeface="Calibri" panose="020F0502020204030204" pitchFamily="34" charset="0"/>
              </a:rPr>
              <a:t>. Esto incluye acelerar la equidad en la salud al aumentar el acceso al conocimiento científico, proporcionar soluciones que causen un impacto y estén basadas en la evidencia, y aprovechar los mecanismos de intercambio de conocimientos para reducir las disparidades en cuanto a la información sobre la salud entre distintos grupos poblacionales.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19</a:t>
            </a:fld>
            <a:endParaRPr lang="es-ES_tradnl" dirty="0"/>
          </a:p>
        </p:txBody>
      </p:sp>
    </p:spTree>
    <p:extLst>
      <p:ext uri="{BB962C8B-B14F-4D97-AF65-F5344CB8AC3E}">
        <p14:creationId xmlns:p14="http://schemas.microsoft.com/office/powerpoint/2010/main" val="238334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0" u="none" strike="noStrike" dirty="0">
                <a:solidFill>
                  <a:srgbClr val="000000"/>
                </a:solidFill>
                <a:effectLst/>
                <a:highlight>
                  <a:srgbClr val="F5F5F5"/>
                </a:highlight>
                <a:latin typeface="Calibri Light" panose="020F0302020204030204" pitchFamily="34" charset="0"/>
              </a:rPr>
              <a:t>Resultado intermedio: </a:t>
            </a:r>
            <a:r>
              <a:rPr lang="es-ES_tradnl" b="0" i="0" u="none" strike="noStrike" dirty="0">
                <a:solidFill>
                  <a:srgbClr val="242424"/>
                </a:solidFill>
                <a:effectLst/>
                <a:highlight>
                  <a:srgbClr val="F5F5F5"/>
                </a:highlight>
                <a:latin typeface="Calibri Light" panose="020F0302020204030204" pitchFamily="34" charset="0"/>
              </a:rPr>
              <a:t>El tamizaje, la detección temprana, el manejo, la rehabilitación y los cuidados paliativos de las principales enfermedades no transmisibles (ENT) y trastornos neurológicos y de salud mental fortalecidos, sobre la base del enfoque de atención primaria de salud, y las discapacidades, la violencia, la seguridad vial, la prevención del suicidio y los traumatismos no intencionales abordados mediante el fortalecimiento de los servicios de salud</a:t>
            </a:r>
            <a:r>
              <a:rPr lang="es-ES_tradnl" b="0" i="0" u="none" strike="noStrike" dirty="0">
                <a:solidFill>
                  <a:srgbClr val="242424"/>
                </a:solidFill>
                <a:effectLst/>
                <a:highlight>
                  <a:srgbClr val="F5F5F5"/>
                </a:highlight>
                <a:latin typeface="Aptos" panose="020B0004020202020204" pitchFamily="34" charset="0"/>
              </a:rPr>
              <a:t>.</a:t>
            </a:r>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1" i="0" u="none" strike="noStrike" dirty="0">
                <a:solidFill>
                  <a:srgbClr val="242424"/>
                </a:solidFill>
                <a:effectLst/>
                <a:highlight>
                  <a:srgbClr val="F5F5F5"/>
                </a:highlight>
                <a:latin typeface="Aptos" panose="020B0004020202020204" pitchFamily="34" charset="0"/>
              </a:rPr>
              <a:t>Alcance:</a:t>
            </a:r>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 </a:t>
            </a:r>
            <a:r>
              <a:rPr lang="es-ES_tradnl" sz="1800" b="1" i="0" u="none" strike="noStrike" dirty="0">
                <a:solidFill>
                  <a:srgbClr val="000000"/>
                </a:solidFill>
                <a:effectLst/>
                <a:highlight>
                  <a:srgbClr val="F5F5F5"/>
                </a:highlight>
                <a:latin typeface="Calibri" panose="020F0502020204030204" pitchFamily="34" charset="0"/>
              </a:rPr>
              <a:t>capacidad nacional, el liderazgo, la gobernanza y las alianzas para acelerar la respuesta</a:t>
            </a:r>
            <a:r>
              <a:rPr lang="es-ES_tradnl" sz="1800" b="0" i="0" u="none" strike="noStrike" dirty="0">
                <a:solidFill>
                  <a:srgbClr val="000000"/>
                </a:solidFill>
                <a:effectLst/>
                <a:highlight>
                  <a:srgbClr val="F5F5F5"/>
                </a:highlight>
                <a:latin typeface="Calibri" panose="020F0502020204030204" pitchFamily="34" charset="0"/>
              </a:rPr>
              <a:t> para el tamizaje, la detección temprana, el manejo, la rehabilitación y los cuidados paliativos de las principales ENT y los trastornos neurológicos y de s</a:t>
            </a:r>
            <a:r>
              <a:rPr lang="es-ES_tradnl" sz="1800" b="0" i="0" u="none" strike="noStrike" dirty="0">
                <a:solidFill>
                  <a:srgbClr val="242424"/>
                </a:solidFill>
                <a:effectLst/>
                <a:highlight>
                  <a:srgbClr val="F5F5F5"/>
                </a:highlight>
                <a:latin typeface="Calibri Light" panose="020F0302020204030204" pitchFamily="34" charset="0"/>
              </a:rPr>
              <a:t>alud mental</a:t>
            </a:r>
            <a:r>
              <a:rPr lang="es-ES_tradnl" sz="1800" b="0" i="0" u="none" strike="noStrike" dirty="0">
                <a:solidFill>
                  <a:srgbClr val="000000"/>
                </a:solidFill>
                <a:effectLst/>
                <a:highlight>
                  <a:srgbClr val="F5F5F5"/>
                </a:highlight>
                <a:latin typeface="Calibri" panose="020F0502020204030204" pitchFamily="34" charset="0"/>
              </a:rPr>
              <a:t>.</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y orientar los sistemas de salud para proporcionar </a:t>
            </a:r>
            <a:r>
              <a:rPr lang="es-ES_tradnl" sz="1800" b="1" i="0" u="none" strike="noStrike" dirty="0">
                <a:solidFill>
                  <a:srgbClr val="000000"/>
                </a:solidFill>
                <a:effectLst/>
                <a:highlight>
                  <a:srgbClr val="F5F5F5"/>
                </a:highlight>
                <a:latin typeface="Calibri" panose="020F0502020204030204" pitchFamily="34" charset="0"/>
              </a:rPr>
              <a:t>tamizaje, detección temprana, manejo, rehabilitación y cuidados paliativos </a:t>
            </a:r>
            <a:r>
              <a:rPr lang="es-ES_tradnl" sz="1800" b="0" i="0" u="none" strike="noStrike" dirty="0">
                <a:solidFill>
                  <a:srgbClr val="000000"/>
                </a:solidFill>
                <a:effectLst/>
                <a:highlight>
                  <a:srgbClr val="F5F5F5"/>
                </a:highlight>
                <a:latin typeface="Calibri" panose="020F0502020204030204" pitchFamily="34" charset="0"/>
              </a:rPr>
              <a:t>dirigidos a las principales ENT y los trastornos neurológicos y de salud mental por medio de la atención primaria de salud centrada en las personas y la salud universal.</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 respuesta del sistema de salud a las </a:t>
            </a:r>
            <a:r>
              <a:rPr lang="es-ES_tradnl" sz="1800" b="1" i="0" u="none" strike="noStrike" dirty="0">
                <a:solidFill>
                  <a:srgbClr val="000000"/>
                </a:solidFill>
                <a:effectLst/>
                <a:highlight>
                  <a:srgbClr val="F5F5F5"/>
                </a:highlight>
                <a:latin typeface="Calibri" panose="020F0502020204030204" pitchFamily="34" charset="0"/>
              </a:rPr>
              <a:t>discapacidades, la violencia en todas sus formas, la seguridad vial, los suicidios y los traumatismos no intencionales</a:t>
            </a:r>
            <a:r>
              <a:rPr lang="es-ES_tradnl" sz="1800" b="0" i="0" u="none" strike="noStrike" dirty="0">
                <a:solidFill>
                  <a:srgbClr val="000000"/>
                </a:solidFill>
                <a:effectLst/>
                <a:highlight>
                  <a:srgbClr val="F5F5F5"/>
                </a:highlight>
                <a:latin typeface="Calibri" panose="020F0502020204030204" pitchFamily="34" charset="0"/>
              </a:rPr>
              <a:t>.</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 </a:t>
            </a:r>
            <a:r>
              <a:rPr lang="es-ES_tradnl" sz="1800" b="1" i="0" u="none" strike="noStrike" dirty="0">
                <a:solidFill>
                  <a:srgbClr val="000000"/>
                </a:solidFill>
                <a:effectLst/>
                <a:highlight>
                  <a:srgbClr val="F5F5F5"/>
                </a:highlight>
                <a:latin typeface="Calibri" panose="020F0502020204030204" pitchFamily="34" charset="0"/>
              </a:rPr>
              <a:t>capacidad de los sistemas de información y vigilancia </a:t>
            </a:r>
            <a:r>
              <a:rPr lang="es-ES_tradnl" sz="1800" b="0" i="0" u="none" strike="noStrike" dirty="0">
                <a:solidFill>
                  <a:srgbClr val="000000"/>
                </a:solidFill>
                <a:effectLst/>
                <a:highlight>
                  <a:srgbClr val="F5F5F5"/>
                </a:highlight>
                <a:latin typeface="Calibri" panose="020F0502020204030204" pitchFamily="34" charset="0"/>
              </a:rPr>
              <a:t>para hacer el seguimiento de los avances en la detección temprana, el manejo y el control de las ENT, los trastornos neurológicos y </a:t>
            </a:r>
            <a:r>
              <a:rPr lang="es-ES_tradnl" sz="1800" b="0" i="0" u="none" strike="noStrike" dirty="0">
                <a:solidFill>
                  <a:srgbClr val="242424"/>
                </a:solidFill>
                <a:effectLst/>
                <a:highlight>
                  <a:srgbClr val="F5F5F5"/>
                </a:highlight>
                <a:latin typeface="Calibri Light" panose="020F0302020204030204" pitchFamily="34" charset="0"/>
              </a:rPr>
              <a:t>de salud mental</a:t>
            </a:r>
            <a:r>
              <a:rPr lang="es-ES_tradnl" sz="1800" b="0" i="0" u="none" strike="noStrike" dirty="0">
                <a:solidFill>
                  <a:srgbClr val="000000"/>
                </a:solidFill>
                <a:effectLst/>
                <a:highlight>
                  <a:srgbClr val="F5F5F5"/>
                </a:highlight>
                <a:latin typeface="Calibri" panose="020F0502020204030204" pitchFamily="34" charset="0"/>
              </a:rPr>
              <a:t>, las discapacidades, la violencia en todas sus formas, la seguridad vial y los traumatismos no intencionales, permitiendo la priorización de recursos y asegurando una respuesta eficaz.</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Facilitar y promover la </a:t>
            </a:r>
            <a:r>
              <a:rPr lang="es-ES_tradnl" sz="1800" b="1" i="0" u="none" strike="noStrike" dirty="0">
                <a:solidFill>
                  <a:srgbClr val="000000"/>
                </a:solidFill>
                <a:effectLst/>
                <a:highlight>
                  <a:srgbClr val="F5F5F5"/>
                </a:highlight>
                <a:latin typeface="Calibri" panose="020F0502020204030204" pitchFamily="34" charset="0"/>
              </a:rPr>
              <a:t>participación de la comunidad </a:t>
            </a:r>
            <a:r>
              <a:rPr lang="es-ES_tradnl" sz="1800" b="0" i="0" u="none" strike="noStrike" dirty="0">
                <a:solidFill>
                  <a:srgbClr val="000000"/>
                </a:solidFill>
                <a:effectLst/>
                <a:highlight>
                  <a:srgbClr val="F5F5F5"/>
                </a:highlight>
                <a:latin typeface="Calibri" panose="020F0502020204030204" pitchFamily="34" charset="0"/>
              </a:rPr>
              <a:t>para reducir los riesgos, aumentar la resiliencia y establecer entornos de apoyo para el manejo y el tratamiento de las ENT y de los trastornos neurológicos y de salud mental.</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endParaRPr lang="es-ES_tradnl" sz="1800" b="0" i="0" dirty="0">
              <a:solidFill>
                <a:srgbClr val="444444"/>
              </a:solidFill>
              <a:effectLst/>
              <a:highlight>
                <a:srgbClr val="F5F5F5"/>
              </a:highlight>
              <a:latin typeface="Arial" panose="020B0604020202020204" pitchFamily="34" charset="0"/>
            </a:endParaRPr>
          </a:p>
          <a:p>
            <a:pPr algn="l" rtl="0" fontAlgn="base"/>
            <a:r>
              <a:rPr lang="es-ES_tradnl" b="1" i="0" u="none" strike="noStrike" dirty="0">
                <a:solidFill>
                  <a:srgbClr val="000000"/>
                </a:solidFill>
                <a:effectLst/>
                <a:highlight>
                  <a:srgbClr val="F5F5F5"/>
                </a:highlight>
                <a:latin typeface="Calibri" panose="020F0502020204030204" pitchFamily="34" charset="0"/>
              </a:rPr>
              <a:t>Resultado Intermedio: </a:t>
            </a:r>
            <a:r>
              <a:rPr lang="es-ES_tradnl" b="0" i="0" u="none" strike="noStrike" dirty="0">
                <a:solidFill>
                  <a:srgbClr val="242424"/>
                </a:solidFill>
                <a:effectLst/>
                <a:highlight>
                  <a:srgbClr val="F5F5F5"/>
                </a:highlight>
                <a:latin typeface="Calibri Light" panose="020F0302020204030204" pitchFamily="34" charset="0"/>
              </a:rPr>
              <a:t>Prevención, control y eliminación de enfermedades transmisibles y otros problemas conexos acelerados y sostenidos</a:t>
            </a:r>
            <a:r>
              <a:rPr lang="es-ES_tradnl" b="0" i="0" u="none" strike="noStrike" dirty="0">
                <a:solidFill>
                  <a:srgbClr val="000000"/>
                </a:solidFill>
                <a:effectLst/>
                <a:highlight>
                  <a:srgbClr val="F5F5F5"/>
                </a:highlight>
                <a:latin typeface="Calibri" panose="020F0502020204030204" pitchFamily="34" charset="0"/>
              </a:rPr>
              <a:t>.</a:t>
            </a:r>
            <a:r>
              <a:rPr lang="es-ES_tradnl" b="0" i="0" dirty="0">
                <a:solidFill>
                  <a:srgbClr val="444444"/>
                </a:solidFill>
                <a:effectLst/>
                <a:highlight>
                  <a:srgbClr val="F5F5F5"/>
                </a:highlight>
                <a:latin typeface="Calibri" panose="020F050202020403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1" i="0" u="none" strike="noStrike" dirty="0">
                <a:solidFill>
                  <a:srgbClr val="000000"/>
                </a:solidFill>
                <a:effectLst/>
                <a:highlight>
                  <a:srgbClr val="F5F5F5"/>
                </a:highlight>
                <a:latin typeface="Calibri" panose="020F0502020204030204" pitchFamily="34" charset="0"/>
              </a:rPr>
              <a:t>Alcance:</a:t>
            </a:r>
            <a:r>
              <a:rPr lang="es-ES_tradnl" b="0" i="0" dirty="0">
                <a:solidFill>
                  <a:srgbClr val="444444"/>
                </a:solidFill>
                <a:effectLst/>
                <a:highlight>
                  <a:srgbClr val="F5F5F5"/>
                </a:highlight>
                <a:latin typeface="Calibri" panose="020F050202020403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las capacidades de los países para </a:t>
            </a:r>
            <a:r>
              <a:rPr lang="es-ES_tradnl" sz="1800" b="1" i="0" u="none" strike="noStrike" dirty="0">
                <a:solidFill>
                  <a:srgbClr val="000000"/>
                </a:solidFill>
                <a:effectLst/>
                <a:highlight>
                  <a:srgbClr val="F5F5F5"/>
                </a:highlight>
                <a:latin typeface="Calibri" panose="020F0502020204030204" pitchFamily="34" charset="0"/>
              </a:rPr>
              <a:t>garantizar el acceso equitativo a servicios de salud que sean integrales y estén centrados en las personas </a:t>
            </a:r>
            <a:r>
              <a:rPr lang="es-ES_tradnl" sz="1800" b="0" i="0" u="none" strike="noStrike" dirty="0">
                <a:solidFill>
                  <a:srgbClr val="000000"/>
                </a:solidFill>
                <a:effectLst/>
                <a:highlight>
                  <a:srgbClr val="F5F5F5"/>
                </a:highlight>
                <a:latin typeface="Calibri" panose="020F0502020204030204" pitchFamily="34" charset="0"/>
              </a:rPr>
              <a:t>al aprovechar las estrategias basadas en la evidencia, la atención primaria de salud, el enfoque del curso de vida y una gobernanza y financiamiento robustos para prevenir, controlar y eliminar eficazmente las enfermedades transmisibles y mantener los logros de la eliminación.</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esfuerzos coordinados para garantizar el </a:t>
            </a:r>
            <a:r>
              <a:rPr lang="es-ES_tradnl" sz="1800" b="1" i="0" u="none" strike="noStrike" dirty="0">
                <a:solidFill>
                  <a:srgbClr val="000000"/>
                </a:solidFill>
                <a:effectLst/>
                <a:highlight>
                  <a:srgbClr val="F5F5F5"/>
                </a:highlight>
                <a:latin typeface="Calibri" panose="020F0502020204030204" pitchFamily="34" charset="0"/>
              </a:rPr>
              <a:t>acceso equitativo a las tecnologías esenciales de salud</a:t>
            </a:r>
            <a:r>
              <a:rPr lang="es-ES_tradnl" sz="1800" b="0" i="0" u="none" strike="noStrike" dirty="0">
                <a:solidFill>
                  <a:srgbClr val="000000"/>
                </a:solidFill>
                <a:effectLst/>
                <a:highlight>
                  <a:srgbClr val="F5F5F5"/>
                </a:highlight>
                <a:latin typeface="Calibri" panose="020F0502020204030204" pitchFamily="34" charset="0"/>
              </a:rPr>
              <a:t>, como los medios de diagnóstico, las vacunas, las medidas de control de vectores y el tratamiento, y acelerar la adopción y el uso de soluciones innovadoras para prevenir, controlar y eliminar de manera eficaz y sostenible las enfermedades transmisibles y otros problemas conexos, y proteger los logros de eliminación.</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los </a:t>
            </a:r>
            <a:r>
              <a:rPr lang="es-ES_tradnl" sz="1800" b="1" i="0" u="none" strike="noStrike" dirty="0">
                <a:solidFill>
                  <a:srgbClr val="000000"/>
                </a:solidFill>
                <a:effectLst/>
                <a:highlight>
                  <a:srgbClr val="F5F5F5"/>
                </a:highlight>
                <a:latin typeface="Calibri" panose="020F0502020204030204" pitchFamily="34" charset="0"/>
              </a:rPr>
              <a:t>sistemas y las capacidades en materia de información, vigilancia y laboratorio</a:t>
            </a:r>
            <a:r>
              <a:rPr lang="es-ES_tradnl" sz="1800" b="0" i="0" u="none" strike="noStrike" dirty="0">
                <a:solidFill>
                  <a:srgbClr val="000000"/>
                </a:solidFill>
                <a:effectLst/>
                <a:highlight>
                  <a:srgbClr val="F5F5F5"/>
                </a:highlight>
                <a:latin typeface="Calibri" panose="020F0502020204030204" pitchFamily="34" charset="0"/>
              </a:rPr>
              <a:t> para integrar los esfuerzos en materia de salud humana, animal y ambiental a fin de anticipar los riesgos, priorizar los recursos y garantizar respuestas eficaces para prevenir, controlar y eliminar enfermedades y brotes, y la resistencia a los antimicrobianos.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la </a:t>
            </a:r>
            <a:r>
              <a:rPr lang="es-ES_tradnl" sz="1800" b="1" i="0" u="none" strike="noStrike" dirty="0">
                <a:solidFill>
                  <a:srgbClr val="000000"/>
                </a:solidFill>
                <a:effectLst/>
                <a:highlight>
                  <a:srgbClr val="F5F5F5"/>
                </a:highlight>
                <a:latin typeface="Calibri" panose="020F0502020204030204" pitchFamily="34" charset="0"/>
              </a:rPr>
              <a:t>coordinación multisectorial para abordar los determinantes sociales y ambientales y el cambio climático, e incorporar el enfoque de “Una salud”</a:t>
            </a:r>
            <a:r>
              <a:rPr lang="es-ES_tradnl" sz="1800" b="0" i="0" u="none" strike="noStrike" dirty="0">
                <a:solidFill>
                  <a:srgbClr val="000000"/>
                </a:solidFill>
                <a:effectLst/>
                <a:highlight>
                  <a:srgbClr val="F5F5F5"/>
                </a:highlight>
                <a:latin typeface="Calibri" panose="020F0502020204030204" pitchFamily="34" charset="0"/>
              </a:rPr>
              <a:t>, cuando corresponda, para intensificar los esfuerzos a fin de controlar y eliminar las enfermedades transmisibles y otros problemas conexos, y salvaguardar los logros de eliminación.</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Facilitar </a:t>
            </a:r>
            <a:r>
              <a:rPr lang="es-ES_tradnl" sz="1800" b="1" i="0" u="none" strike="noStrike" dirty="0">
                <a:solidFill>
                  <a:srgbClr val="000000"/>
                </a:solidFill>
                <a:effectLst/>
                <a:highlight>
                  <a:srgbClr val="F5F5F5"/>
                </a:highlight>
                <a:latin typeface="Calibri" panose="020F0502020204030204" pitchFamily="34" charset="0"/>
              </a:rPr>
              <a:t>procesos de participación inclusiva que empoderen a la sociedad civil y a las comunidades </a:t>
            </a:r>
            <a:r>
              <a:rPr lang="es-ES_tradnl" sz="1800" b="0" i="0" u="none" strike="noStrike" dirty="0">
                <a:solidFill>
                  <a:srgbClr val="000000"/>
                </a:solidFill>
                <a:effectLst/>
                <a:highlight>
                  <a:srgbClr val="F5F5F5"/>
                </a:highlight>
                <a:latin typeface="Calibri" panose="020F0502020204030204" pitchFamily="34" charset="0"/>
              </a:rPr>
              <a:t>para que participen de manera activa y significativa en la planificación, la ejecución, el seguimiento y la evaluación de estrategias integradas y servicios de salud para prevenir, controlar y eliminar las enfermedades transmisibles y otros problemas conexos, protegiendo al mismo tiempo los logros de la eliminación.</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20</a:t>
            </a:fld>
            <a:endParaRPr lang="es-ES_tradnl" dirty="0"/>
          </a:p>
        </p:txBody>
      </p:sp>
    </p:spTree>
    <p:extLst>
      <p:ext uri="{BB962C8B-B14F-4D97-AF65-F5344CB8AC3E}">
        <p14:creationId xmlns:p14="http://schemas.microsoft.com/office/powerpoint/2010/main" val="59831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0" u="none" strike="noStrike" dirty="0">
                <a:solidFill>
                  <a:srgbClr val="000000"/>
                </a:solidFill>
                <a:effectLst/>
                <a:highlight>
                  <a:srgbClr val="F5F5F5"/>
                </a:highlight>
                <a:latin typeface="Aptos" panose="020B0004020202020204" pitchFamily="34" charset="0"/>
              </a:rPr>
              <a:t>Resultado Intermedio : </a:t>
            </a:r>
            <a:r>
              <a:rPr lang="es-ES_tradnl" b="0" i="0" u="none" strike="noStrike" dirty="0">
                <a:solidFill>
                  <a:srgbClr val="242424"/>
                </a:solidFill>
                <a:effectLst/>
                <a:highlight>
                  <a:srgbClr val="F5F5F5"/>
                </a:highlight>
                <a:latin typeface="Calibri Light" panose="020F0302020204030204" pitchFamily="34" charset="0"/>
              </a:rPr>
              <a:t>Capacidades de los países fortalecidas para prevenir, mitigar, preparar y estar listos a fin de responder a desastres y emergencias de salud causados por cualquier tipo de amenaza.</a:t>
            </a:r>
            <a:r>
              <a:rPr lang="es-ES_tradnl" b="0" i="0" dirty="0">
                <a:solidFill>
                  <a:srgbClr val="444444"/>
                </a:solidFill>
                <a:effectLst/>
                <a:highlight>
                  <a:srgbClr val="F5F5F5"/>
                </a:highlight>
                <a:latin typeface="Calibri Light" panose="020F0302020204030204" pitchFamily="34" charset="0"/>
              </a:rPr>
              <a:t>​</a:t>
            </a:r>
            <a:endParaRPr lang="es-ES_tradnl" b="0" i="0" dirty="0">
              <a:solidFill>
                <a:srgbClr val="444444"/>
              </a:solidFill>
              <a:effectLst/>
              <a:highlight>
                <a:srgbClr val="F5F5F5"/>
              </a:highlight>
              <a:latin typeface="Calibri" panose="020F0502020204030204" pitchFamily="34" charset="0"/>
            </a:endParaRPr>
          </a:p>
          <a:p>
            <a:pPr algn="l" rtl="0" fontAlgn="base"/>
            <a:r>
              <a:rPr lang="es-ES_tradnl" b="1" i="0" u="none" strike="noStrike" dirty="0">
                <a:solidFill>
                  <a:srgbClr val="000000"/>
                </a:solidFill>
                <a:effectLst/>
                <a:highlight>
                  <a:srgbClr val="F5F5F5"/>
                </a:highlight>
                <a:latin typeface="Aptos" panose="020B0004020202020204" pitchFamily="34" charset="0"/>
              </a:rPr>
              <a:t>Alcance:</a:t>
            </a:r>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Calibri" panose="020F050202020403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Aumentar las capacidades nacionales en materia de </a:t>
            </a:r>
            <a:r>
              <a:rPr lang="es-ES_tradnl" sz="1800" b="1" i="0" u="none" strike="noStrike" dirty="0">
                <a:solidFill>
                  <a:srgbClr val="000000"/>
                </a:solidFill>
                <a:effectLst/>
                <a:highlight>
                  <a:srgbClr val="F5F5F5"/>
                </a:highlight>
                <a:latin typeface="Aptos" panose="020B0004020202020204" pitchFamily="34" charset="0"/>
              </a:rPr>
              <a:t>planificación, gestión y realización de pruebas en situaciones de emergencia </a:t>
            </a:r>
            <a:r>
              <a:rPr lang="es-ES_tradnl" sz="1800" b="0" i="0" u="none" strike="noStrike" dirty="0">
                <a:solidFill>
                  <a:srgbClr val="000000"/>
                </a:solidFill>
                <a:effectLst/>
                <a:highlight>
                  <a:srgbClr val="F5F5F5"/>
                </a:highlight>
                <a:latin typeface="Aptos" panose="020B0004020202020204" pitchFamily="34" charset="0"/>
              </a:rPr>
              <a:t>en todos los niveles y en todas las fases de emergencia sanitaria mediante la plena aplicación del Reglamento Sanitario Internacional (</a:t>
            </a:r>
            <a:r>
              <a:rPr lang="es-ES_tradnl" sz="1800" b="1" i="0" u="none" strike="noStrike" dirty="0">
                <a:solidFill>
                  <a:srgbClr val="000000"/>
                </a:solidFill>
                <a:effectLst/>
                <a:highlight>
                  <a:srgbClr val="F5F5F5"/>
                </a:highlight>
                <a:latin typeface="Aptos" panose="020B0004020202020204" pitchFamily="34" charset="0"/>
              </a:rPr>
              <a:t>RSI</a:t>
            </a:r>
            <a:r>
              <a:rPr lang="es-ES_tradnl" sz="1800" b="0" i="0" u="none" strike="noStrike" dirty="0">
                <a:solidFill>
                  <a:srgbClr val="000000"/>
                </a:solidFill>
                <a:effectLst/>
                <a:highlight>
                  <a:srgbClr val="F5F5F5"/>
                </a:highlight>
                <a:latin typeface="Aptos" panose="020B0004020202020204" pitchFamily="34" charset="0"/>
              </a:rPr>
              <a:t>), los </a:t>
            </a:r>
            <a:r>
              <a:rPr lang="es-ES_tradnl" sz="1800" b="1" i="0" u="none" strike="noStrike" dirty="0">
                <a:solidFill>
                  <a:srgbClr val="000000"/>
                </a:solidFill>
                <a:effectLst/>
                <a:highlight>
                  <a:srgbClr val="F5F5F5"/>
                </a:highlight>
                <a:latin typeface="Aptos" panose="020B0004020202020204" pitchFamily="34" charset="0"/>
              </a:rPr>
              <a:t>acuerdos sobre pandemias </a:t>
            </a:r>
            <a:r>
              <a:rPr lang="es-ES_tradnl" sz="1800" b="0" i="0" u="none" strike="noStrike" dirty="0">
                <a:solidFill>
                  <a:srgbClr val="000000"/>
                </a:solidFill>
                <a:effectLst/>
                <a:highlight>
                  <a:srgbClr val="F5F5F5"/>
                </a:highlight>
                <a:latin typeface="Aptos" panose="020B0004020202020204" pitchFamily="34" charset="0"/>
              </a:rPr>
              <a:t>y el </a:t>
            </a:r>
            <a:r>
              <a:rPr lang="es-ES_tradnl" sz="1800" b="1" i="0" u="none" strike="noStrike" dirty="0">
                <a:solidFill>
                  <a:srgbClr val="000000"/>
                </a:solidFill>
                <a:effectLst/>
                <a:highlight>
                  <a:srgbClr val="F5F5F5"/>
                </a:highlight>
                <a:latin typeface="Aptos" panose="020B0004020202020204" pitchFamily="34" charset="0"/>
              </a:rPr>
              <a:t>Marco de </a:t>
            </a:r>
            <a:r>
              <a:rPr lang="es-ES_tradnl" sz="1800" b="1" i="0" u="none" strike="noStrike" dirty="0" err="1">
                <a:solidFill>
                  <a:srgbClr val="000000"/>
                </a:solidFill>
                <a:effectLst/>
                <a:highlight>
                  <a:srgbClr val="F5F5F5"/>
                </a:highlight>
                <a:latin typeface="Aptos" panose="020B0004020202020204" pitchFamily="34" charset="0"/>
              </a:rPr>
              <a:t>Sendái</a:t>
            </a:r>
            <a:r>
              <a:rPr lang="es-ES_tradnl" sz="1800" b="1" i="0" u="none" strike="noStrike" dirty="0">
                <a:solidFill>
                  <a:srgbClr val="000000"/>
                </a:solidFill>
                <a:effectLst/>
                <a:highlight>
                  <a:srgbClr val="F5F5F5"/>
                </a:highlight>
                <a:latin typeface="Aptos" panose="020B0004020202020204" pitchFamily="34" charset="0"/>
              </a:rPr>
              <a:t> para la Reducción del Riesgo de Desastres</a:t>
            </a:r>
            <a:r>
              <a:rPr lang="es-ES_tradnl" sz="1800" b="0" i="0" u="none" strike="noStrike" dirty="0">
                <a:solidFill>
                  <a:srgbClr val="000000"/>
                </a:solidFill>
                <a:effectLst/>
                <a:highlight>
                  <a:srgbClr val="F5F5F5"/>
                </a:highlight>
                <a:latin typeface="Aptos" panose="020B0004020202020204" pitchFamily="34" charset="0"/>
              </a:rPr>
              <a:t>.</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dirty="0">
                <a:solidFill>
                  <a:srgbClr val="000000"/>
                </a:solidFill>
                <a:effectLst/>
                <a:highlight>
                  <a:srgbClr val="F5F5F5"/>
                </a:highlight>
                <a:latin typeface="Aptos" panose="020B0004020202020204" pitchFamily="34" charset="0"/>
              </a:rPr>
              <a:t>Incorporar medidas de reducción de riesgos en las políticas y estrategias nacionales y territoriales </a:t>
            </a:r>
            <a:r>
              <a:rPr lang="es-ES_tradnl" sz="1800" b="0" i="0" u="none" strike="noStrike" dirty="0">
                <a:solidFill>
                  <a:srgbClr val="000000"/>
                </a:solidFill>
                <a:effectLst/>
                <a:highlight>
                  <a:srgbClr val="F5F5F5"/>
                </a:highlight>
                <a:latin typeface="Aptos" panose="020B0004020202020204" pitchFamily="34" charset="0"/>
              </a:rPr>
              <a:t>para </a:t>
            </a:r>
            <a:r>
              <a:rPr lang="es-ES_tradnl" sz="1800" b="1" i="0" u="none" strike="noStrike" dirty="0">
                <a:solidFill>
                  <a:srgbClr val="000000"/>
                </a:solidFill>
                <a:effectLst/>
                <a:highlight>
                  <a:srgbClr val="F5F5F5"/>
                </a:highlight>
                <a:latin typeface="Aptos" panose="020B0004020202020204" pitchFamily="34" charset="0"/>
              </a:rPr>
              <a:t>reducir los riesgos de desastres (como los vinculados a las amenazas hidrometeorológicas, el cambio climático y las amenazas geológicas, entre otros) y prevenir epidemias y pandemias</a:t>
            </a:r>
            <a:r>
              <a:rPr lang="es-ES_tradnl" sz="1800" b="0" i="0" u="none" strike="noStrike" dirty="0">
                <a:solidFill>
                  <a:srgbClr val="000000"/>
                </a:solidFill>
                <a:effectLst/>
                <a:highlight>
                  <a:srgbClr val="F5F5F5"/>
                </a:highlight>
                <a:latin typeface="Aptos" panose="020B0004020202020204" pitchFamily="34" charset="0"/>
              </a:rPr>
              <a:t>, fortalecer la resiliencia de los establecimientos de salud, la gestión clínica, la prevención y el control de infecciones, la resiliencia a nivel de toda la sociedad y reducir el impacto de las emergencias a la vez que se asegura la continuidad de los servicios esenciales de salud en todos los niveles.</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Fortalecer la </a:t>
            </a:r>
            <a:r>
              <a:rPr lang="es-ES_tradnl" sz="1800" b="1" i="0" u="none" strike="noStrike" dirty="0">
                <a:solidFill>
                  <a:srgbClr val="000000"/>
                </a:solidFill>
                <a:effectLst/>
                <a:highlight>
                  <a:srgbClr val="F5F5F5"/>
                </a:highlight>
                <a:latin typeface="Aptos" panose="020B0004020202020204" pitchFamily="34" charset="0"/>
              </a:rPr>
              <a:t>vigilancia de enfermedades y eventos </a:t>
            </a:r>
            <a:r>
              <a:rPr lang="es-ES_tradnl" sz="1800" b="0" i="0" u="none" strike="noStrike" dirty="0">
                <a:solidFill>
                  <a:srgbClr val="000000"/>
                </a:solidFill>
                <a:effectLst/>
                <a:highlight>
                  <a:srgbClr val="F5F5F5"/>
                </a:highlight>
                <a:latin typeface="Aptos" panose="020B0004020202020204" pitchFamily="34" charset="0"/>
              </a:rPr>
              <a:t>mediante la mejora de las redes de laboratorios de diagnóstico de agentes patógenos emergentes y propensos a epidemias (incluidos los zoonóticos) en el marco de políticas de bioseguridad y de garantía de la calidad, ampliando la vigilancia genómica, aprovechando la innovación tecnológica y garantizando la alerta y la detección tempranas mediante información y análisis interconectados en la interfaz entre la salud humana, la sanidad animal y la salud medioambiental.</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dirty="0">
                <a:solidFill>
                  <a:srgbClr val="000000"/>
                </a:solidFill>
                <a:effectLst/>
                <a:highlight>
                  <a:srgbClr val="F5F5F5"/>
                </a:highlight>
                <a:latin typeface="Aptos" panose="020B0004020202020204" pitchFamily="34" charset="0"/>
              </a:rPr>
              <a:t>Involucrar y empoderar a las comunidades</a:t>
            </a:r>
            <a:r>
              <a:rPr lang="es-ES_tradnl" sz="1800" b="0" i="0" u="none" strike="noStrike" dirty="0">
                <a:solidFill>
                  <a:srgbClr val="000000"/>
                </a:solidFill>
                <a:effectLst/>
                <a:highlight>
                  <a:srgbClr val="F5F5F5"/>
                </a:highlight>
                <a:latin typeface="Aptos" panose="020B0004020202020204" pitchFamily="34" charset="0"/>
              </a:rPr>
              <a:t>, con especial atención a las personas y los grupos en situación de vulnerabilidad (como las mujeres, la población infantil, los Pueblos Indígenas, las personas con discapacidad, las personas con enfermedades no transmisibles y las personas migrantes), en la preparación y respuesta resilientes basadas en la evidencia, en la disposición operativa y en la respuesta frente a desastres y emergencias de salud.</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Coordinar los distintos sectores y grupos de interés para mejorar la seguridad sanitaria regional y mundial, así como el acceso equitativo a contramedidas e insumos durante epidemias, pandemias y otras emergencias de salud.</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Calibri" panose="020F0502020204030204" pitchFamily="34" charset="0"/>
            </a:endParaRPr>
          </a:p>
          <a:p>
            <a:pPr algn="l" rtl="0" fontAlgn="base"/>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Calibri" panose="020F0502020204030204" pitchFamily="34" charset="0"/>
            </a:endParaRPr>
          </a:p>
          <a:p>
            <a:pPr algn="l" rtl="0" fontAlgn="base"/>
            <a:r>
              <a:rPr lang="es-ES_tradnl" b="1" i="0" u="none" strike="noStrike" dirty="0">
                <a:solidFill>
                  <a:srgbClr val="000000"/>
                </a:solidFill>
                <a:effectLst/>
                <a:highlight>
                  <a:srgbClr val="F5F5F5"/>
                </a:highlight>
                <a:latin typeface="Calibri Light" panose="020F0302020204030204" pitchFamily="34" charset="0"/>
              </a:rPr>
              <a:t>Resultado Intermedio</a:t>
            </a:r>
            <a:r>
              <a:rPr lang="es-ES_tradnl" b="0" i="0" u="none" strike="noStrike" dirty="0">
                <a:solidFill>
                  <a:srgbClr val="000000"/>
                </a:solidFill>
                <a:effectLst/>
                <a:highlight>
                  <a:srgbClr val="F5F5F5"/>
                </a:highlight>
                <a:latin typeface="Calibri Light" panose="020F0302020204030204" pitchFamily="34" charset="0"/>
              </a:rPr>
              <a:t>: </a:t>
            </a:r>
            <a:r>
              <a:rPr lang="es-ES_tradnl" b="0" i="0" u="none" strike="noStrike" dirty="0">
                <a:solidFill>
                  <a:srgbClr val="242424"/>
                </a:solidFill>
                <a:effectLst/>
                <a:highlight>
                  <a:srgbClr val="F5F5F5"/>
                </a:highlight>
                <a:latin typeface="Calibri Light" panose="020F0302020204030204" pitchFamily="34" charset="0"/>
              </a:rPr>
              <a:t>Capacidades regionales y nacionales fortalecidas para mejorar la detección y respuesta rápidas a desastres y emergencias de salud causados por cualquier tipo de amenaza.</a:t>
            </a:r>
            <a:r>
              <a:rPr lang="es-ES_tradnl" b="0" i="0" dirty="0">
                <a:solidFill>
                  <a:srgbClr val="444444"/>
                </a:solidFill>
                <a:effectLst/>
                <a:highlight>
                  <a:srgbClr val="F5F5F5"/>
                </a:highlight>
                <a:latin typeface="Calibri Light" panose="020F0302020204030204" pitchFamily="34" charset="0"/>
              </a:rPr>
              <a:t>​</a:t>
            </a:r>
            <a:endParaRPr lang="es-ES_tradnl" b="0" i="0" dirty="0">
              <a:solidFill>
                <a:srgbClr val="444444"/>
              </a:solidFill>
              <a:effectLst/>
              <a:highlight>
                <a:srgbClr val="F5F5F5"/>
              </a:highlight>
              <a:latin typeface="Calibri" panose="020F0502020204030204" pitchFamily="34" charset="0"/>
            </a:endParaRPr>
          </a:p>
          <a:p>
            <a:pPr algn="l" rtl="0" fontAlgn="base"/>
            <a:r>
              <a:rPr lang="es-ES_tradnl" b="1" i="0" u="none" strike="noStrike" dirty="0">
                <a:solidFill>
                  <a:srgbClr val="000000"/>
                </a:solidFill>
                <a:effectLst/>
                <a:highlight>
                  <a:srgbClr val="F5F5F5"/>
                </a:highlight>
                <a:latin typeface="Calibri Light" panose="020F0302020204030204" pitchFamily="34" charset="0"/>
              </a:rPr>
              <a:t>Alcance</a:t>
            </a:r>
            <a:r>
              <a:rPr lang="es-ES_tradnl" b="0" i="0" u="none" strike="noStrike" dirty="0">
                <a:solidFill>
                  <a:srgbClr val="000000"/>
                </a:solidFill>
                <a:effectLst/>
                <a:highlight>
                  <a:srgbClr val="F5F5F5"/>
                </a:highlight>
                <a:latin typeface="Calibri Light" panose="020F0302020204030204" pitchFamily="34" charset="0"/>
              </a:rPr>
              <a:t>: </a:t>
            </a:r>
            <a:r>
              <a:rPr lang="es-ES_tradnl" b="0" i="0" dirty="0">
                <a:solidFill>
                  <a:srgbClr val="444444"/>
                </a:solidFill>
                <a:effectLst/>
                <a:highlight>
                  <a:srgbClr val="F5F5F5"/>
                </a:highlight>
                <a:latin typeface="Calibri Light" panose="020F0302020204030204" pitchFamily="34" charset="0"/>
              </a:rPr>
              <a:t>​</a:t>
            </a:r>
            <a:endParaRPr lang="es-ES_tradnl" b="0" i="0" dirty="0">
              <a:solidFill>
                <a:srgbClr val="444444"/>
              </a:solidFill>
              <a:effectLst/>
              <a:highlight>
                <a:srgbClr val="F5F5F5"/>
              </a:highlight>
              <a:latin typeface="Calibri" panose="020F050202020403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Fortalecer la </a:t>
            </a:r>
            <a:r>
              <a:rPr lang="es-ES_tradnl" sz="1800" b="1" i="0" u="none" strike="noStrike" dirty="0">
                <a:solidFill>
                  <a:srgbClr val="000000"/>
                </a:solidFill>
                <a:effectLst/>
                <a:highlight>
                  <a:srgbClr val="F5F5F5"/>
                </a:highlight>
                <a:latin typeface="Aptos" panose="020B0004020202020204" pitchFamily="34" charset="0"/>
              </a:rPr>
              <a:t>vigilancia para la alerta temprana </a:t>
            </a:r>
            <a:r>
              <a:rPr lang="es-ES_tradnl" sz="1800" b="0" i="0" u="none" strike="noStrike" dirty="0">
                <a:solidFill>
                  <a:srgbClr val="000000"/>
                </a:solidFill>
                <a:effectLst/>
                <a:highlight>
                  <a:srgbClr val="F5F5F5"/>
                </a:highlight>
                <a:latin typeface="Aptos" panose="020B0004020202020204" pitchFamily="34" charset="0"/>
              </a:rPr>
              <a:t>a fin de detectar, verificar, evaluar el riesgo, informar y alertar sobre eventos agudos de salud pública y emergencias sanitarias de cualquier origen</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Mejorar el uso de </a:t>
            </a:r>
            <a:r>
              <a:rPr lang="es-ES_tradnl" sz="1800" b="1" i="0" u="none" strike="noStrike" dirty="0">
                <a:solidFill>
                  <a:srgbClr val="000000"/>
                </a:solidFill>
                <a:effectLst/>
                <a:highlight>
                  <a:srgbClr val="F5F5F5"/>
                </a:highlight>
                <a:latin typeface="Aptos" panose="020B0004020202020204" pitchFamily="34" charset="0"/>
              </a:rPr>
              <a:t>sistemas impulsados por la inteligencia artificial y ampliar el enfoque de vigilancia no tradicional </a:t>
            </a:r>
            <a:r>
              <a:rPr lang="es-ES_tradnl" sz="1800" b="0" i="0" u="none" strike="noStrike" dirty="0">
                <a:solidFill>
                  <a:srgbClr val="000000"/>
                </a:solidFill>
                <a:effectLst/>
                <a:highlight>
                  <a:srgbClr val="F5F5F5"/>
                </a:highlight>
                <a:latin typeface="Aptos" panose="020B0004020202020204" pitchFamily="34" charset="0"/>
              </a:rPr>
              <a:t>para permitir la detección temprana, la investigación rápida, la evaluación eficiente de riesgos y la alerta temprana oportuna sobre desastres y emergencias de salud.</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Fortalecer las capacidades nacionales y subnacionales de </a:t>
            </a:r>
            <a:r>
              <a:rPr lang="es-ES_tradnl" sz="1800" b="1" i="0" u="none" strike="noStrike" dirty="0">
                <a:solidFill>
                  <a:srgbClr val="000000"/>
                </a:solidFill>
                <a:effectLst/>
                <a:highlight>
                  <a:srgbClr val="F5F5F5"/>
                </a:highlight>
                <a:latin typeface="Aptos" panose="020B0004020202020204" pitchFamily="34" charset="0"/>
              </a:rPr>
              <a:t>recopilación, gestión y análisis de datos para las emergencias de salud</a:t>
            </a:r>
            <a:r>
              <a:rPr lang="es-ES_tradnl" sz="1800" b="0" i="0" u="none" strike="noStrike" dirty="0">
                <a:solidFill>
                  <a:srgbClr val="000000"/>
                </a:solidFill>
                <a:effectLst/>
                <a:highlight>
                  <a:srgbClr val="F5F5F5"/>
                </a:highlight>
                <a:latin typeface="Aptos" panose="020B0004020202020204" pitchFamily="34" charset="0"/>
              </a:rPr>
              <a:t>, incluido el uso de sistemas de información geográfica (SIG, por su sigla en inglés) para el análisis espacial y capacidades analíticas avanzadas para la elaboración de pronósticos inmediatos (</a:t>
            </a:r>
            <a:r>
              <a:rPr lang="es-ES_tradnl" sz="1800" b="0" i="1" u="none" strike="noStrike" dirty="0" err="1">
                <a:solidFill>
                  <a:srgbClr val="000000"/>
                </a:solidFill>
                <a:effectLst/>
                <a:highlight>
                  <a:srgbClr val="F5F5F5"/>
                </a:highlight>
                <a:latin typeface="Aptos" panose="020B0004020202020204" pitchFamily="34" charset="0"/>
              </a:rPr>
              <a:t>nowcasting</a:t>
            </a:r>
            <a:r>
              <a:rPr lang="es-ES_tradnl" sz="1800" b="0" i="0" u="none" strike="noStrike" dirty="0">
                <a:solidFill>
                  <a:srgbClr val="000000"/>
                </a:solidFill>
                <a:effectLst/>
                <a:highlight>
                  <a:srgbClr val="F5F5F5"/>
                </a:highlight>
                <a:latin typeface="Aptos" panose="020B0004020202020204" pitchFamily="34" charset="0"/>
              </a:rPr>
              <a:t>) y futuros (</a:t>
            </a:r>
            <a:r>
              <a:rPr lang="es-ES_tradnl" sz="1800" b="0" i="1" u="none" strike="noStrike" dirty="0" err="1">
                <a:solidFill>
                  <a:srgbClr val="000000"/>
                </a:solidFill>
                <a:effectLst/>
                <a:highlight>
                  <a:srgbClr val="F5F5F5"/>
                </a:highlight>
                <a:latin typeface="Aptos" panose="020B0004020202020204" pitchFamily="34" charset="0"/>
              </a:rPr>
              <a:t>forecasting</a:t>
            </a:r>
            <a:r>
              <a:rPr lang="es-ES_tradnl" sz="1800" b="0" i="0" u="none" strike="noStrike" dirty="0">
                <a:solidFill>
                  <a:srgbClr val="000000"/>
                </a:solidFill>
                <a:effectLst/>
                <a:highlight>
                  <a:srgbClr val="F5F5F5"/>
                </a:highlight>
                <a:latin typeface="Aptos" panose="020B0004020202020204" pitchFamily="34" charset="0"/>
              </a:rPr>
              <a:t>) y la elaboración de escenarios para mejorar los datos, mejorar el análisis y obtener información procesable para guiar la toma de decisiones de salud pública durante las actividades de respuesta mediante la ampliación de las actividades de creación de capacidad existentes y el desarrollo de una red de elaboradores de modelos para las emergencias de salud en la Región, a fin de promover la colaboración internacional, multidisciplinaria y multisectorial, y además para crear un grupo de expertos técnicos que puedan actuar en caso de que se necesite aumentar súbitamente la capacidad de respuesta y que pueda promover la colaboración internacional, multidisciplinaria y multisectorial.</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Mejorar la capacidad de respuesta de los </a:t>
            </a:r>
            <a:r>
              <a:rPr lang="es-ES_tradnl" sz="1800" b="1" i="0" u="none" strike="noStrike" dirty="0">
                <a:solidFill>
                  <a:srgbClr val="000000"/>
                </a:solidFill>
                <a:effectLst/>
                <a:highlight>
                  <a:srgbClr val="F5F5F5"/>
                </a:highlight>
                <a:latin typeface="Aptos" panose="020B0004020202020204" pitchFamily="34" charset="0"/>
              </a:rPr>
              <a:t>países</a:t>
            </a:r>
            <a:r>
              <a:rPr lang="es-ES_tradnl" sz="1800" b="0" i="0" u="none" strike="noStrike" dirty="0">
                <a:solidFill>
                  <a:srgbClr val="000000"/>
                </a:solidFill>
                <a:effectLst/>
                <a:highlight>
                  <a:srgbClr val="F5F5F5"/>
                </a:highlight>
                <a:latin typeface="Aptos" panose="020B0004020202020204" pitchFamily="34" charset="0"/>
              </a:rPr>
              <a:t> al fortalecer los </a:t>
            </a:r>
            <a:r>
              <a:rPr lang="es-ES_tradnl" sz="1800" b="1" i="0" u="none" strike="noStrike" dirty="0">
                <a:solidFill>
                  <a:srgbClr val="000000"/>
                </a:solidFill>
                <a:effectLst/>
                <a:highlight>
                  <a:srgbClr val="F5F5F5"/>
                </a:highlight>
                <a:latin typeface="Aptos" panose="020B0004020202020204" pitchFamily="34" charset="0"/>
              </a:rPr>
              <a:t>mecanismos de coordinación </a:t>
            </a:r>
            <a:r>
              <a:rPr lang="es-ES_tradnl" sz="1800" b="0" i="0" u="none" strike="noStrike" dirty="0">
                <a:solidFill>
                  <a:srgbClr val="000000"/>
                </a:solidFill>
                <a:effectLst/>
                <a:highlight>
                  <a:srgbClr val="F5F5F5"/>
                </a:highlight>
                <a:latin typeface="Aptos" panose="020B0004020202020204" pitchFamily="34" charset="0"/>
              </a:rPr>
              <a:t>y mejorar la </a:t>
            </a:r>
            <a:r>
              <a:rPr lang="es-ES_tradnl" sz="1800" b="1" i="0" u="none" strike="noStrike" dirty="0">
                <a:solidFill>
                  <a:srgbClr val="000000"/>
                </a:solidFill>
                <a:effectLst/>
                <a:highlight>
                  <a:srgbClr val="F5F5F5"/>
                </a:highlight>
                <a:latin typeface="Aptos" panose="020B0004020202020204" pitchFamily="34" charset="0"/>
              </a:rPr>
              <a:t>gestión de la información </a:t>
            </a:r>
            <a:r>
              <a:rPr lang="es-ES_tradnl" sz="1800" b="0" i="0" u="none" strike="noStrike" dirty="0">
                <a:solidFill>
                  <a:srgbClr val="000000"/>
                </a:solidFill>
                <a:effectLst/>
                <a:highlight>
                  <a:srgbClr val="F5F5F5"/>
                </a:highlight>
                <a:latin typeface="Aptos" panose="020B0004020202020204" pitchFamily="34" charset="0"/>
              </a:rPr>
              <a:t>durante desastres y emergencias.</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dirty="0">
                <a:solidFill>
                  <a:srgbClr val="000000"/>
                </a:solidFill>
                <a:effectLst/>
                <a:highlight>
                  <a:srgbClr val="F5F5F5"/>
                </a:highlight>
                <a:latin typeface="Aptos" panose="020B0004020202020204" pitchFamily="34" charset="0"/>
              </a:rPr>
              <a:t>Ampliar y desplegar equipos multisectoriales de respuesta rápida </a:t>
            </a:r>
            <a:r>
              <a:rPr lang="es-ES_tradnl" sz="1800" b="0" i="0" u="none" strike="noStrike" dirty="0">
                <a:solidFill>
                  <a:srgbClr val="000000"/>
                </a:solidFill>
                <a:effectLst/>
                <a:highlight>
                  <a:srgbClr val="F5F5F5"/>
                </a:highlight>
                <a:latin typeface="Aptos" panose="020B0004020202020204" pitchFamily="34" charset="0"/>
              </a:rPr>
              <a:t>con diversos conocimientos especializados en áreas técnicas para contener eficazmente las amenazas a la salud y mitigar el impacto de los brotes y las emergencias.</a:t>
            </a:r>
            <a:r>
              <a:rPr lang="es-ES_tradnl" sz="1800" b="0" i="0" dirty="0">
                <a:solidFill>
                  <a:srgbClr val="444444"/>
                </a:solidFill>
                <a:effectLst/>
                <a:highlight>
                  <a:srgbClr val="F5F5F5"/>
                </a:highlight>
                <a:latin typeface="Aptos" panose="020B000402020202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Aptos" panose="020B0004020202020204" pitchFamily="34" charset="0"/>
              </a:rPr>
              <a:t>Fortalecer la </a:t>
            </a:r>
            <a:r>
              <a:rPr lang="es-ES_tradnl" sz="1800" b="1" i="0" u="none" strike="noStrike" dirty="0">
                <a:solidFill>
                  <a:srgbClr val="000000"/>
                </a:solidFill>
                <a:effectLst/>
                <a:highlight>
                  <a:srgbClr val="F5F5F5"/>
                </a:highlight>
                <a:latin typeface="Aptos" panose="020B0004020202020204" pitchFamily="34" charset="0"/>
              </a:rPr>
              <a:t>capacidad institucional de la OPS para la respuesta de emergencia </a:t>
            </a:r>
            <a:r>
              <a:rPr lang="es-ES_tradnl" sz="1800" b="0" i="0" u="none" strike="noStrike" dirty="0">
                <a:solidFill>
                  <a:srgbClr val="000000"/>
                </a:solidFill>
                <a:effectLst/>
                <a:highlight>
                  <a:srgbClr val="F5F5F5"/>
                </a:highlight>
                <a:latin typeface="Aptos" panose="020B0004020202020204" pitchFamily="34" charset="0"/>
              </a:rPr>
              <a:t>mediante la aplicación de políticas y procedimientos mejorados.</a:t>
            </a:r>
            <a:endParaRPr lang="es-ES_tradnl" sz="1800" b="0" i="0" dirty="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21</a:t>
            </a:fld>
            <a:endParaRPr lang="es-ES_tradnl" dirty="0"/>
          </a:p>
        </p:txBody>
      </p:sp>
    </p:spTree>
    <p:extLst>
      <p:ext uri="{BB962C8B-B14F-4D97-AF65-F5344CB8AC3E}">
        <p14:creationId xmlns:p14="http://schemas.microsoft.com/office/powerpoint/2010/main" val="161977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Resultado intermedio</a:t>
            </a:r>
            <a:r>
              <a:rPr lang="es-ES_tradnl" noProof="0" dirty="0"/>
              <a:t>: </a:t>
            </a:r>
            <a:r>
              <a:rPr lang="es-ES_tradnl" sz="1200" noProof="0" dirty="0">
                <a:solidFill>
                  <a:srgbClr val="242424"/>
                </a:solidFill>
                <a:ea typeface="+mn-lt"/>
                <a:cs typeface="+mn-lt"/>
              </a:rPr>
              <a:t>Capacidad de liderazgo y mecanismos de gobernanza de la OPS fortalecidos, reforzando su resiliencia y colaboración estratégica para impulsar resultados e impacto que permitan avanzar en el desarrollo de la salud con equidad</a:t>
            </a:r>
            <a:r>
              <a:rPr lang="es-ES_tradnl" noProof="0" dirty="0"/>
              <a:t>.</a:t>
            </a:r>
          </a:p>
          <a:p>
            <a:r>
              <a:rPr lang="es-ES_tradnl" b="1" noProof="0" dirty="0"/>
              <a:t>Alcance</a:t>
            </a:r>
            <a:r>
              <a:rPr lang="es-ES_tradnl" noProof="0" dirty="0"/>
              <a:t>: </a:t>
            </a:r>
          </a:p>
          <a:p>
            <a:pPr marL="228600" indent="-228600">
              <a:buFont typeface="+mj-lt"/>
              <a:buAutoNum type="arabicPeriod"/>
            </a:pPr>
            <a:r>
              <a:rPr lang="es-ES_tradnl" noProof="0" dirty="0"/>
              <a:t>Mejorar el </a:t>
            </a:r>
            <a:r>
              <a:rPr lang="es-ES_tradnl" b="1" noProof="0" dirty="0"/>
              <a:t>liderazgo eficaz en materia de salud </a:t>
            </a:r>
            <a:r>
              <a:rPr lang="es-ES_tradnl" noProof="0" dirty="0"/>
              <a:t>mediante el poder de convocatoria, la formulación de agendas y la creación de alianzas.</a:t>
            </a:r>
          </a:p>
          <a:p>
            <a:pPr marL="228600" indent="-228600">
              <a:buFont typeface="+mj-lt"/>
              <a:buAutoNum type="arabicPeriod"/>
            </a:pPr>
            <a:r>
              <a:rPr lang="es-ES_tradnl" noProof="0" dirty="0"/>
              <a:t>Fortalecer la </a:t>
            </a:r>
            <a:r>
              <a:rPr lang="es-ES_tradnl" b="1" noProof="0" dirty="0"/>
              <a:t>presencia centrada en los países</a:t>
            </a:r>
            <a:r>
              <a:rPr lang="es-ES_tradnl" noProof="0" dirty="0"/>
              <a:t>, incluido el fortalecimiento y la simplificación de las estrategias de cooperación con los países.</a:t>
            </a:r>
          </a:p>
          <a:p>
            <a:pPr marL="228600" indent="-228600">
              <a:buFont typeface="+mj-lt"/>
              <a:buAutoNum type="arabicPeriod"/>
            </a:pPr>
            <a:r>
              <a:rPr lang="es-ES_tradnl" noProof="0" dirty="0"/>
              <a:t>Mejorar el enfoque de </a:t>
            </a:r>
            <a:r>
              <a:rPr lang="es-ES_tradnl" b="1" noProof="0" dirty="0"/>
              <a:t>gestión basada en resultados</a:t>
            </a:r>
            <a:r>
              <a:rPr lang="es-ES_tradnl" noProof="0" dirty="0"/>
              <a:t>, que abarque todos los componentes del ciclo de gestión basada en los resultados, con una contribución más clara de la Oficina a los resultados intermedios en materia de salud y la rendición de cuentas por los resultados y los recursos.</a:t>
            </a:r>
          </a:p>
          <a:p>
            <a:pPr marL="228600" indent="-228600">
              <a:buFont typeface="+mj-lt"/>
              <a:buAutoNum type="arabicPeriod"/>
            </a:pPr>
            <a:r>
              <a:rPr lang="es-ES_tradnl" noProof="0" dirty="0"/>
              <a:t>Elaborar </a:t>
            </a:r>
            <a:r>
              <a:rPr lang="es-ES_tradnl" b="1" noProof="0" dirty="0"/>
              <a:t>presupuestos realistas y mejorar la calidad del financiamiento</a:t>
            </a:r>
            <a:r>
              <a:rPr lang="es-ES_tradnl" b="0" noProof="0" dirty="0"/>
              <a:t>, con un</a:t>
            </a:r>
            <a:r>
              <a:rPr lang="es-ES_tradnl" noProof="0" dirty="0"/>
              <a:t> financiamiento más predecible y flexible.</a:t>
            </a:r>
          </a:p>
          <a:p>
            <a:pPr marL="228600" indent="-228600">
              <a:buFont typeface="+mj-lt"/>
              <a:buAutoNum type="arabicPeriod"/>
            </a:pPr>
            <a:r>
              <a:rPr lang="es-ES_tradnl" noProof="0" dirty="0"/>
              <a:t>Armonizar los </a:t>
            </a:r>
            <a:r>
              <a:rPr lang="es-ES_tradnl" b="1" noProof="0" dirty="0"/>
              <a:t>mecanismos de rendición de cuentas </a:t>
            </a:r>
            <a:r>
              <a:rPr lang="es-ES_tradnl" noProof="0" dirty="0"/>
              <a:t>y promover aún más la rendición de cuentas institucional.</a:t>
            </a:r>
          </a:p>
          <a:p>
            <a:pPr marL="228600" indent="-228600">
              <a:buFont typeface="+mj-lt"/>
              <a:buAutoNum type="arabicPeriod"/>
            </a:pPr>
            <a:r>
              <a:rPr lang="es-ES_tradnl" noProof="0" dirty="0"/>
              <a:t>Mejorar la </a:t>
            </a:r>
            <a:r>
              <a:rPr lang="es-ES_tradnl" b="1" noProof="0" dirty="0"/>
              <a:t>comunicación</a:t>
            </a:r>
            <a:r>
              <a:rPr lang="es-ES_tradnl" noProof="0" dirty="0"/>
              <a:t> interna y externa.</a:t>
            </a:r>
          </a:p>
          <a:p>
            <a:pPr marL="228600" indent="-228600">
              <a:buFont typeface="+mj-lt"/>
              <a:buAutoNum type="arabicPeriod"/>
            </a:pPr>
            <a:r>
              <a:rPr lang="es-ES_tradnl" noProof="0" dirty="0"/>
              <a:t>Fortalecer la </a:t>
            </a:r>
            <a:r>
              <a:rPr lang="es-ES_tradnl" b="1" noProof="0" dirty="0"/>
              <a:t>cultura ética </a:t>
            </a:r>
            <a:r>
              <a:rPr lang="es-ES_tradnl" noProof="0" dirty="0"/>
              <a:t>de la Organización, incluida la prevención y respuesta a la explotación, el abuso y el acoso sexuales, fomentando una cultura institucional en la Oficina de compromiso y respeto.</a:t>
            </a:r>
          </a:p>
          <a:p>
            <a:pPr marL="228600" indent="-228600">
              <a:buFont typeface="+mj-lt"/>
              <a:buAutoNum type="arabicPeriod"/>
            </a:pPr>
            <a:r>
              <a:rPr lang="es-ES_tradnl" noProof="0" dirty="0"/>
              <a:t>Buscar la simplificación de los procesos y controles internos en relación con las </a:t>
            </a:r>
            <a:r>
              <a:rPr lang="es-ES_tradnl" b="1" noProof="0" dirty="0"/>
              <a:t>auditorías internas</a:t>
            </a:r>
            <a:r>
              <a:rPr lang="es-ES_tradnl" noProof="0" dirty="0"/>
              <a:t>.</a:t>
            </a:r>
          </a:p>
          <a:p>
            <a:pPr marL="228600" indent="-228600">
              <a:buFont typeface="+mj-lt"/>
              <a:buAutoNum type="arabicPeriod"/>
            </a:pPr>
            <a:r>
              <a:rPr lang="es-ES_tradnl" noProof="0" dirty="0"/>
              <a:t>Realizar </a:t>
            </a:r>
            <a:r>
              <a:rPr lang="es-ES_tradnl" b="1" noProof="0" dirty="0"/>
              <a:t>investigaciones</a:t>
            </a:r>
            <a:r>
              <a:rPr lang="es-ES_tradnl" noProof="0" dirty="0"/>
              <a:t> sobre denuncias de conducta indebida que involucren al personal de la Oficina.</a:t>
            </a:r>
          </a:p>
          <a:p>
            <a:pPr marL="228600" indent="-228600">
              <a:buFont typeface="+mj-lt"/>
              <a:buAutoNum type="arabicPeriod"/>
            </a:pPr>
            <a:r>
              <a:rPr lang="es-ES_tradnl" noProof="0" dirty="0"/>
              <a:t>Asegurar la </a:t>
            </a:r>
            <a:r>
              <a:rPr lang="es-ES_tradnl" b="1" noProof="0" dirty="0"/>
              <a:t>coordinación y coherencia con la OMS</a:t>
            </a:r>
            <a:r>
              <a:rPr lang="es-ES_tradnl" noProof="0" dirty="0"/>
              <a:t>.</a:t>
            </a:r>
          </a:p>
          <a:p>
            <a:pPr marL="228600" indent="-228600">
              <a:buFont typeface="+mj-lt"/>
              <a:buAutoNum type="arabicPeriod"/>
            </a:pPr>
            <a:r>
              <a:rPr lang="es-ES_tradnl" noProof="0" dirty="0"/>
              <a:t>Aumentar la </a:t>
            </a:r>
            <a:r>
              <a:rPr lang="es-ES_tradnl" b="1" noProof="0" dirty="0"/>
              <a:t>participación de los Estados Miembros de la Región </a:t>
            </a:r>
            <a:r>
              <a:rPr lang="es-ES_tradnl" noProof="0" dirty="0"/>
              <a:t>en las reuniones de los órganos deliberantes de la OMS, incluido el logro de una posición regional, cuando sea posible.</a:t>
            </a:r>
          </a:p>
          <a:p>
            <a:endParaRPr lang="es-ES_tradnl" noProof="0" dirty="0"/>
          </a:p>
          <a:p>
            <a:r>
              <a:rPr lang="es-ES_tradnl" b="1" noProof="0" dirty="0"/>
              <a:t>Resultado intermedio: </a:t>
            </a:r>
            <a:r>
              <a:rPr lang="es-ES_tradnl" sz="1200" noProof="0" dirty="0">
                <a:ea typeface="+mn-lt"/>
                <a:cs typeface="+mn-lt"/>
              </a:rPr>
              <a:t>Capacidad institucional de la Oficina Sanitaria Panamericana potenciada para cumplir la misión de la OPS de manera eficiente y transparente y con rendición de cuentas, mediante prácticas de gestión modernas e innovadoras que fomenten una cultura de compromiso, inclusión y respeto</a:t>
            </a:r>
            <a:r>
              <a:rPr lang="es-ES_tradnl" noProof="0" dirty="0"/>
              <a:t>.</a:t>
            </a:r>
          </a:p>
          <a:p>
            <a:r>
              <a:rPr lang="es-ES_tradnl" b="1" noProof="0" dirty="0"/>
              <a:t>Alcance:</a:t>
            </a:r>
          </a:p>
          <a:p>
            <a:pPr marL="228600" indent="-228600">
              <a:buFont typeface="+mj-lt"/>
              <a:buAutoNum type="arabicPeriod"/>
            </a:pPr>
            <a:r>
              <a:rPr lang="es-ES_tradnl" b="1" noProof="0" dirty="0"/>
              <a:t>Modernizar, innovar y simplificar </a:t>
            </a:r>
            <a:r>
              <a:rPr lang="es-ES_tradnl" b="0" noProof="0" dirty="0"/>
              <a:t>las p</a:t>
            </a:r>
            <a:r>
              <a:rPr lang="es-ES_tradnl" noProof="0" dirty="0"/>
              <a:t>olíticas, los procesos y los sistemas para fortalecer la gestión, los controles y la toma de decisiones a nivel interno.</a:t>
            </a:r>
          </a:p>
          <a:p>
            <a:pPr marL="228600" indent="-228600">
              <a:buFont typeface="+mj-lt"/>
              <a:buAutoNum type="arabicPeriod"/>
            </a:pPr>
            <a:r>
              <a:rPr lang="es-ES_tradnl" noProof="0" dirty="0"/>
              <a:t>Integrar la </a:t>
            </a:r>
            <a:r>
              <a:rPr lang="es-ES_tradnl" b="1" noProof="0" dirty="0"/>
              <a:t>eficiencia, la transparencia y la rendición de cuentas</a:t>
            </a:r>
            <a:r>
              <a:rPr lang="es-ES_tradnl" noProof="0" dirty="0"/>
              <a:t> en los procesos y los sistemas de gestión internos (OPS Adelante).</a:t>
            </a:r>
          </a:p>
          <a:p>
            <a:pPr marL="228600" indent="-228600">
              <a:buFont typeface="+mj-lt"/>
              <a:buAutoNum type="arabicPeriod"/>
            </a:pPr>
            <a:r>
              <a:rPr lang="es-ES_tradnl" noProof="0" dirty="0"/>
              <a:t>Implementar la </a:t>
            </a:r>
            <a:r>
              <a:rPr lang="es-ES_tradnl" b="1" noProof="0" dirty="0"/>
              <a:t>estrategia para el personal 2025-2030</a:t>
            </a:r>
            <a:r>
              <a:rPr lang="es-ES_tradnl" noProof="0" dirty="0"/>
              <a:t>, incluida la promoción de la rendición de cuentas individual mediante una cultura de retroalimentación.</a:t>
            </a:r>
          </a:p>
          <a:p>
            <a:pPr marL="228600" indent="-228600">
              <a:buFont typeface="+mj-lt"/>
              <a:buAutoNum type="arabicPeriod"/>
            </a:pPr>
            <a:r>
              <a:rPr lang="es-ES_tradnl" noProof="0" dirty="0"/>
              <a:t>Fortalecer las </a:t>
            </a:r>
            <a:r>
              <a:rPr lang="es-ES_tradnl" b="1" noProof="0" dirty="0"/>
              <a:t>compras</a:t>
            </a:r>
            <a:r>
              <a:rPr lang="es-ES_tradnl" noProof="0" dirty="0"/>
              <a:t> por medio de la inteligencia de mercado, las tácticas de negociación estratégica, la contratación innovadora y la gestión de las relaciones con asociados y proveedores.</a:t>
            </a:r>
          </a:p>
          <a:p>
            <a:pPr marL="228600" indent="-228600">
              <a:buFont typeface="+mj-lt"/>
              <a:buAutoNum type="arabicPeriod"/>
            </a:pPr>
            <a:r>
              <a:rPr lang="es-ES_tradnl" noProof="0" dirty="0"/>
              <a:t>Implementar prácticas y políticas ambientales sostenibles a través de la iniciativa para la </a:t>
            </a:r>
            <a:r>
              <a:rPr lang="es-ES_tradnl" b="1" noProof="0" dirty="0"/>
              <a:t>OPS Verde</a:t>
            </a:r>
            <a:r>
              <a:rPr lang="es-ES_tradnl" noProof="0" dirty="0"/>
              <a:t>.</a:t>
            </a:r>
          </a:p>
          <a:p>
            <a:pPr marL="228600" indent="-228600">
              <a:buFont typeface="+mj-lt"/>
              <a:buAutoNum type="arabicPeriod"/>
            </a:pPr>
            <a:r>
              <a:rPr lang="es-ES_tradnl" noProof="0" dirty="0"/>
              <a:t>Implementar la </a:t>
            </a:r>
            <a:r>
              <a:rPr lang="es-ES_tradnl" b="1" noProof="0" dirty="0"/>
              <a:t>estrategia de tecnología de la información </a:t>
            </a:r>
            <a:r>
              <a:rPr lang="es-ES_tradnl" noProof="0" dirty="0"/>
              <a:t>para trabajar de manera más inteligente utilizando nuevas herramientas y con mecanismos de gobernanza establecidos, así como con el uso de la inteligencia artificial en los procesos de la OPS.</a:t>
            </a:r>
          </a:p>
          <a:p>
            <a:pPr marL="228600" indent="-228600">
              <a:buFont typeface="+mj-lt"/>
              <a:buAutoNum type="arabicPeriod"/>
            </a:pPr>
            <a:r>
              <a:rPr lang="es-ES_tradnl" noProof="0" dirty="0"/>
              <a:t>Fortalecer el </a:t>
            </a:r>
            <a:r>
              <a:rPr lang="es-ES_tradnl" b="1" noProof="0" dirty="0"/>
              <a:t>cumplimiento</a:t>
            </a:r>
            <a:r>
              <a:rPr lang="es-ES_tradnl" noProof="0" dirty="0"/>
              <a:t>, con especial énfasis en áreas donde el incumplimiento podría resultar en un daño importante a las finanzas o la reputación de la Organización.</a:t>
            </a:r>
          </a:p>
          <a:p>
            <a:pPr marL="228600" marR="0" lvl="0" indent="-228600" algn="l" defTabSz="457109" rtl="0" eaLnBrk="1" fontAlgn="auto" latinLnBrk="0" hangingPunct="1">
              <a:lnSpc>
                <a:spcPct val="100000"/>
              </a:lnSpc>
              <a:spcBef>
                <a:spcPts val="0"/>
              </a:spcBef>
              <a:spcAft>
                <a:spcPts val="0"/>
              </a:spcAft>
              <a:buClrTx/>
              <a:buSzTx/>
              <a:buFont typeface="+mj-lt"/>
              <a:buAutoNum type="arabicPeriod"/>
              <a:tabLst/>
              <a:defRPr/>
            </a:pPr>
            <a:r>
              <a:rPr lang="es-ES_tradnl" noProof="0" dirty="0"/>
              <a:t>Invertir en </a:t>
            </a:r>
            <a:r>
              <a:rPr lang="es-ES_tradnl" b="1" noProof="0" dirty="0"/>
              <a:t>modernización y mantenimiento preventivo </a:t>
            </a:r>
            <a:r>
              <a:rPr lang="es-ES_tradnl" b="0" noProof="0" dirty="0"/>
              <a:t>por medio</a:t>
            </a:r>
            <a:r>
              <a:rPr lang="es-ES_tradnl" noProof="0" dirty="0"/>
              <a:t> de la planificación y el uso del </a:t>
            </a:r>
            <a:r>
              <a:rPr lang="es-ES_tradnl" b="0" i="0" dirty="0">
                <a:solidFill>
                  <a:srgbClr val="3C4245"/>
                </a:solidFill>
                <a:effectLst/>
                <a:highlight>
                  <a:srgbClr val="FFFFFF"/>
                </a:highlight>
                <a:latin typeface="Noto Sans" panose="020B0502040504020204" pitchFamily="34" charset="0"/>
              </a:rPr>
              <a:t>Fondo Maestro de Inversiones de Capital</a:t>
            </a:r>
            <a:r>
              <a:rPr lang="es-ES_tradnl" b="0" noProof="0" dirty="0"/>
              <a:t>.</a:t>
            </a: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22</a:t>
            </a:fld>
            <a:endParaRPr lang="es-ES_tradnl" dirty="0"/>
          </a:p>
        </p:txBody>
      </p:sp>
    </p:spTree>
    <p:extLst>
      <p:ext uri="{BB962C8B-B14F-4D97-AF65-F5344CB8AC3E}">
        <p14:creationId xmlns:p14="http://schemas.microsoft.com/office/powerpoint/2010/main" val="404588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Font typeface="+mj-lt"/>
              <a:buAutoNum type="arabicPeriod"/>
              <a:tabLst>
                <a:tab pos="4572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El principal mandato de la organización es mejorar la salud y el bienestar de todas las personas en la Región de las Américas. La Oficina Sanitaria Panamericana (la Oficina) y los Estados Miembros han tenido grandes logros desde la creación de la OPS, y han registrado importantes avances en los últimos veinte años. El panorama actual representa el contexto en el que la Organización debe centrar sus esfuerzos. </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Descripción del </a:t>
            </a:r>
            <a:r>
              <a:rPr lang="es-ES_tradnl" sz="1200" b="0" i="0" kern="100" noProof="0" dirty="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p</a:t>
            </a:r>
            <a:r>
              <a:rPr lang="es-ES_tradnl" sz="1200" b="0" i="0" noProof="0" dirty="0">
                <a:solidFill>
                  <a:srgbClr val="000000"/>
                </a:solidFill>
                <a:effectLst/>
                <a:highlight>
                  <a:srgbClr val="FFFFFF"/>
                </a:highlight>
                <a:latin typeface="Aptos" panose="020B0004020202020204" pitchFamily="34" charset="0"/>
              </a:rPr>
              <a:t>anorama regional: contexto político, medioambiental, social, demográfico; profundas desigualdades dentro de la Región; y estado de las metas del ODS3, incluido el impacto de los ODS no relacionados con la salud, como la pobreza, el hambre, la educación, la igualdad de género, el agua y el saneamiento, el crecimiento económico, etc.</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Situación de la salud a nivel regional </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Esperanza de vida y esperanza de vida ajustada por la salud</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Inmunización (coberturas e impacto, desarrollo y compras de vacunas) </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Avances y desafíos en torno a la salud reproductiva y materna</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Atención prenatal, durante el parto, posparto y postnatal: componentes, calidad y tiempo de la atención</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Tasa de prevalencia de los métodos anticonceptivos modernos y demanda insatisfecha</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Mejoras en la detección de las muertes maternas y sus causas, con retrocesos en la razón de mortalidad materna</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Avances y desafíos en torno a la salud infantil y adolescente</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Tasas de cobertura de la inmunización y reducción de la carga de las enfermedades prevenibles mediante vacunación.</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Acceso de la población infantil a la cobertura de salud</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Nutrición: obesidad, diabetes mellitus (tendencia al alza entre los 15 y los 24 años)</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Reducción de la mortalidad neonatal e infantil </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Enfermedades respiratorias</a:t>
            </a:r>
          </a:p>
          <a:p>
            <a:pPr marL="1600200" lvl="3" indent="-228600">
              <a:buFont typeface="+mj-lt"/>
              <a:buAutoNum type="arabicPeriod"/>
              <a:tabLst>
                <a:tab pos="18288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Seguridad y violencia: homicidios y otros factores</a:t>
            </a:r>
          </a:p>
          <a:p>
            <a:pPr marL="1600200" lvl="3" indent="-228600">
              <a:buFont typeface="+mj-lt"/>
              <a:buAutoNum type="arabicPeriod"/>
              <a:tabLst>
                <a:tab pos="1828800" algn="l"/>
              </a:tabLst>
            </a:pPr>
            <a:r>
              <a:rPr lang="es-ES_tradnl" sz="1200" b="0" kern="100" noProof="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Falta de servicios neurológicos y de salud mental adecuados y apropiados: tendencia al aumento de las tasas de suicidio y de abuso de sustancias psicoactivas, especialmente en la población joven</a:t>
            </a:r>
          </a:p>
          <a:p>
            <a:pPr marL="742950" lvl="1" indent="-285750">
              <a:buFont typeface="+mj-lt"/>
              <a:buAutoNum type="alpha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Avances en la prevención, el control y la eliminación de las enfermedades transmisibles</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dirty="0">
                <a:solidFill>
                  <a:srgbClr val="000000"/>
                </a:solidFill>
                <a:effectLst/>
                <a:highlight>
                  <a:srgbClr val="FFFFFF"/>
                </a:highlight>
                <a:latin typeface="Aptos" panose="020B0004020202020204" pitchFamily="34" charset="0"/>
                <a:cs typeface="Times New Roman" panose="02020603050405020304" pitchFamily="18" charset="0"/>
              </a:rPr>
              <a:t>Cambio</a:t>
            </a:r>
            <a:r>
              <a:rPr lang="es-ES_tradnl" sz="1200" dirty="0">
                <a:solidFill>
                  <a:srgbClr val="000000"/>
                </a:solidFill>
                <a:highlight>
                  <a:srgbClr val="FFFFFF"/>
                </a:highlight>
                <a:latin typeface="Aptos" panose="020B0004020202020204" pitchFamily="34" charset="0"/>
              </a:rPr>
              <a:t> epidemiológico hacia las enfermedades no transmisibles, lo que representa una alta carga de morbimortalidad: </a:t>
            </a:r>
          </a:p>
          <a:p>
            <a:pPr marL="1200058" marR="0" lvl="2"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dirty="0">
                <a:solidFill>
                  <a:srgbClr val="000000"/>
                </a:solidFill>
                <a:highlight>
                  <a:srgbClr val="FFFFFF"/>
                </a:highlight>
                <a:latin typeface="Aptos" panose="020B0004020202020204" pitchFamily="34" charset="0"/>
              </a:rPr>
              <a:t>Envejecimiento poblacional</a:t>
            </a:r>
          </a:p>
          <a:p>
            <a:pPr marL="1200058" marR="0" lvl="2"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Discapacidad (en particular, discapacidades múltiples e impacto de las inequidades que se combinan)</a:t>
            </a:r>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409602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6407" rtl="0" eaLnBrk="1" fontAlgn="base" latinLnBrk="0" hangingPunct="1">
              <a:lnSpc>
                <a:spcPct val="100000"/>
              </a:lnSpc>
              <a:spcBef>
                <a:spcPct val="30000"/>
              </a:spcBef>
              <a:spcAft>
                <a:spcPct val="0"/>
              </a:spcAft>
              <a:buClrTx/>
              <a:buSzTx/>
              <a:buFontTx/>
              <a:buNone/>
              <a:tabLst/>
              <a:defRPr/>
            </a:pPr>
            <a:r>
              <a:rPr lang="es-ES_tradnl" sz="1800" kern="100" noProof="0" dirty="0">
                <a:effectLst/>
                <a:latin typeface="Aptos" panose="020B0004020202020204" pitchFamily="34" charset="0"/>
                <a:ea typeface="Aptos" panose="020B0004020202020204" pitchFamily="34" charset="0"/>
                <a:cs typeface="Times New Roman" panose="02020603050405020304" pitchFamily="18" charset="0"/>
              </a:rPr>
              <a:t>2. Aunque se han logrado grandes avances en la mejora de la salud en </a:t>
            </a:r>
            <a:r>
              <a:rPr lang="es-ES_tradnl" sz="1800" b="0" kern="100" noProof="0" dirty="0">
                <a:effectLst/>
                <a:latin typeface="Aptos" panose="020B0004020202020204" pitchFamily="34" charset="0"/>
                <a:ea typeface="Aptos" panose="020B0004020202020204" pitchFamily="34" charset="0"/>
                <a:cs typeface="Times New Roman" panose="02020603050405020304" pitchFamily="18" charset="0"/>
              </a:rPr>
              <a:t>la Región, </a:t>
            </a:r>
            <a:r>
              <a:rPr lang="es-ES_tradnl" sz="1800" b="0" dirty="0">
                <a:latin typeface="Calibri Light" panose="020F0302020204030204" pitchFamily="34" charset="0"/>
                <a:ea typeface="+mn-lt"/>
                <a:cs typeface="Calibri Light" panose="020F0302020204030204" pitchFamily="34" charset="0"/>
              </a:rPr>
              <a:t>las amenazas persistentes y el estancamiento de los avances han puesto en peligro los esfuerzos por mejorar la salud y el bienestar y cerrar las brechas de equidad</a:t>
            </a:r>
            <a:r>
              <a:rPr lang="es-ES_tradnl" sz="1800" b="0" kern="100" noProof="0" dirty="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dirty="0">
                <a:solidFill>
                  <a:srgbClr val="000000"/>
                </a:solidFill>
                <a:effectLst/>
                <a:highlight>
                  <a:srgbClr val="FFFFFF"/>
                </a:highlight>
                <a:latin typeface="Aptos" panose="020B0004020202020204" pitchFamily="34" charset="0"/>
              </a:rPr>
              <a:t>La pandemia de COVID-19 destaco las debilidades de los sistemas de salud que repercuten directamente en el acceso de las personas a servicios sanitarios oportunos, adecuados y de calidad. </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La interrupción de los servicios de salud pone en peligro la prestación de servicios sanitarios esenciales</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Impacto sanitario y social del COVID-19 en las Américas</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Análisis detallado de la repercusión social de la pandemia en la salud, la mortalidad y la economía. </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Impacto desproporcionado del COVID-19 en las Américas</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Salud mental y suicidio</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Consecuencias a largo plazo para la salud pública y los sistemas de salud</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dirty="0">
                <a:solidFill>
                  <a:srgbClr val="000000"/>
                </a:solidFill>
                <a:effectLst/>
                <a:highlight>
                  <a:srgbClr val="FFFFFF"/>
                </a:highlight>
                <a:latin typeface="Aptos" panose="020B0004020202020204" pitchFamily="34" charset="0"/>
              </a:rPr>
              <a:t>Existen desigualdades de salud persistentes en la Región, lo que demuestra la interseccionalidad del impacto de los determinantes sociales en la salud que presentan desafíos integrales para la resiliencia de los sistemas sanitarios. </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Desigualdades sociales, de salud, y cambios demográficos</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Deterioro medioambiental y cambio climático</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Estancamiento del crecimiento económico y desigualdad extrema de ingresos y riqueza</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Desafíos institucionales a la democracia y amenazas geopolíticas</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Migración humana, desplazamiento y estabilidad regional</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dirty="0">
                <a:solidFill>
                  <a:srgbClr val="000000"/>
                </a:solidFill>
                <a:effectLst/>
                <a:highlight>
                  <a:srgbClr val="FFFFFF"/>
                </a:highlight>
                <a:latin typeface="Aptos" panose="020B0004020202020204" pitchFamily="34" charset="0"/>
              </a:rPr>
              <a:t>En las dos últimas décadas, una de cada cuatro catástrofes mundiales se produjo en las Américas, en su mayoría debido a desastres naturales y desastres provocados por el hombre. El impacto del cambio climático en la salud no puede seguir siendo ignorado</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Breves estadísticas sobre la situación</a:t>
            </a:r>
          </a:p>
          <a:p>
            <a:pPr marL="1143000" lvl="2" indent="-228600">
              <a:buFont typeface="+mj-lt"/>
              <a:buAutoNum type="romanLcPeriod"/>
            </a:pPr>
            <a:r>
              <a:rPr lang="es-ES_tradnl" sz="1200" noProof="0" dirty="0">
                <a:effectLst/>
                <a:latin typeface="Aptos" panose="020B0004020202020204" pitchFamily="34" charset="0"/>
                <a:ea typeface="Aptos" panose="020B0004020202020204" pitchFamily="34" charset="0"/>
                <a:cs typeface="Times New Roman" panose="02020603050405020304" pitchFamily="18" charset="0"/>
              </a:rPr>
              <a:t>Avances y desafíos en la preparación ante emergencias</a:t>
            </a:r>
            <a:endParaRPr lang="es-ES_tradnl" noProof="0" dirty="0"/>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327417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3. Desafíos y barreras para alcanzar la salud universal, y </a:t>
            </a:r>
            <a:r>
              <a:rPr lang="es-ES_tradnl" sz="1200" b="0" noProof="0" dirty="0">
                <a:latin typeface="Calibri Light" panose="020F0302020204030204" pitchFamily="34" charset="0"/>
                <a:cs typeface="Calibri Light" panose="020F0302020204030204" pitchFamily="34" charset="0"/>
              </a:rPr>
              <a:t>brechas cada vez mayores en cuanto a la equidad</a:t>
            </a: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 ¿Qué se debe hacer para mejorar los sistemas de salud y su resiliencia y abordar las multiplicidades de la atención?</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dirty="0">
                <a:solidFill>
                  <a:srgbClr val="000000"/>
                </a:solidFill>
                <a:effectLst/>
                <a:highlight>
                  <a:srgbClr val="FFFFFF"/>
                </a:highlight>
                <a:latin typeface="Aptos" panose="020B0004020202020204" pitchFamily="34" charset="0"/>
              </a:rPr>
              <a:t>Gasto en salud y sostenibilidad financiera (inversión pública).</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noProof="0" dirty="0">
                <a:solidFill>
                  <a:srgbClr val="000000"/>
                </a:solidFill>
                <a:highlight>
                  <a:srgbClr val="FFFFFF"/>
                </a:highlight>
                <a:latin typeface="Aptos"/>
              </a:rPr>
              <a:t>Avances limitados en el establecimiento de sistemas basados en la atención primaria de salud y en el acceso a medicamentos esenciales.</a:t>
            </a:r>
            <a:endParaRPr lang="es-ES_tradnl" sz="1200" kern="100" noProof="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noProof="0" dirty="0">
                <a:solidFill>
                  <a:srgbClr val="000000"/>
                </a:solidFill>
                <a:highlight>
                  <a:srgbClr val="FFFFFF"/>
                </a:highlight>
                <a:latin typeface="Aptos"/>
              </a:rPr>
              <a:t>Necesidad de sistemas de salud mejor integrados y de enfoques centrados en la persona.</a:t>
            </a:r>
            <a:endParaRPr lang="es-ES_tradnl" sz="1200" kern="100" noProof="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dirty="0">
                <a:solidFill>
                  <a:srgbClr val="000000"/>
                </a:solidFill>
                <a:effectLst/>
                <a:highlight>
                  <a:srgbClr val="FFFFFF"/>
                </a:highlight>
                <a:latin typeface="Aptos"/>
              </a:rPr>
              <a:t>Escasez y distribución inadecuada de los recursos humanos para la salud.</a:t>
            </a:r>
            <a:endParaRPr lang="es-ES_tradnl" sz="1200" kern="100" noProof="0" dirty="0">
              <a:effectLst/>
              <a:latin typeface="Aptos" panose="020B0004020202020204" pitchFamily="34" charset="0"/>
              <a:ea typeface="Aptos" panose="020B0004020202020204" pitchFamily="34" charset="0"/>
              <a:cs typeface="Arial" panose="020B0604020202020204" pitchFamily="34"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Escasez de personal de salud, que en 2030 podría alcanzar los 2 millones tan solo en América Latina y el Caribe.</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Arial" panose="020B0604020202020204" pitchFamily="34" charset="0"/>
              </a:rPr>
              <a:t>Mejora y continuidad de la formación del personal de salud en competencias</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noProof="0" dirty="0">
                <a:solidFill>
                  <a:srgbClr val="000000"/>
                </a:solidFill>
                <a:highlight>
                  <a:srgbClr val="FFFFFF"/>
                </a:highlight>
                <a:latin typeface="Aptos"/>
              </a:rPr>
              <a:t>Necesidad de reforzar el ecosistema de la evidencia a nivel de país para fundamentar la toma de decisiones, mejorar los resultados en materia de salud y reforzar la confianza en la ciencia.</a:t>
            </a:r>
            <a:endPar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Mejorar la disponibilidad de datos y la capacidad de utilizar efectivamente la información en usos relacionados con la atención sanitaria y la salud pública.</a:t>
            </a:r>
          </a:p>
          <a:p>
            <a:pPr marL="1143000" lvl="2" indent="-228600">
              <a:buFont typeface="+mj-lt"/>
              <a:buAutoNum type="romanLcPeriod"/>
            </a:pPr>
            <a:r>
              <a:rPr lang="es-ES_tradnl" sz="1200" kern="100" noProof="0" dirty="0">
                <a:effectLst/>
                <a:latin typeface="Aptos" panose="020B0004020202020204" pitchFamily="34" charset="0"/>
                <a:ea typeface="Aptos" panose="020B0004020202020204" pitchFamily="34" charset="0"/>
                <a:cs typeface="Times New Roman" panose="02020603050405020304" pitchFamily="18" charset="0"/>
              </a:rPr>
              <a:t>Cerrar la brecha digital mediante la transformación digital del sector de la salud</a:t>
            </a:r>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420475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s-ES_tradnl" sz="1200" kern="100" noProof="0" dirty="0">
                <a:effectLst/>
                <a:latin typeface="Aptos"/>
                <a:ea typeface="Aptos" panose="020B0004020202020204" pitchFamily="34" charset="0"/>
                <a:cs typeface="Times New Roman" panose="02020603050405020304" pitchFamily="18" charset="0"/>
              </a:rPr>
              <a:t>4. Perspectivas para el futuro: ¿Cuál es la posición de la Organización como líder regional para garantizar que todas las personas y comunidades de la Región de las Américas gocen de una salud y un bienestar óptimos? </a:t>
            </a:r>
            <a:endParaRPr lang="es-ES_tradnl" sz="1200" kern="100" noProof="0" dirty="0">
              <a:effectLst/>
              <a:latin typeface="Aptos"/>
              <a:ea typeface="Aptos" panose="020B0004020202020204" pitchFamily="34" charset="0"/>
              <a:cs typeface="Aptos" panose="020B0004020202020204" pitchFamily="34"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b="0" i="0" noProof="0" dirty="0">
                <a:solidFill>
                  <a:srgbClr val="000000"/>
                </a:solidFill>
                <a:effectLst/>
                <a:highlight>
                  <a:srgbClr val="FFFFFF"/>
                </a:highlight>
                <a:latin typeface="Aptos" panose="020B0004020202020204" pitchFamily="34" charset="0"/>
              </a:rPr>
              <a:t>Acelerar la acción para alcanzar las metas del ODS3 y de la ASSA2030.</a:t>
            </a:r>
            <a:endParaRPr lang="es-ES_tradnl" sz="1200" kern="100" noProof="0" dirty="0">
              <a:effectLst/>
              <a:latin typeface="Arial"/>
              <a:ea typeface="Aptos" panose="020B0004020202020204" pitchFamily="34" charset="0"/>
              <a:cs typeface="Arial"/>
            </a:endParaRPr>
          </a:p>
          <a:p>
            <a:pPr marL="742950" lvl="1" indent="-285750">
              <a:buFont typeface="+mj-lt"/>
              <a:buAutoNum type="alphaLcPeriod"/>
            </a:pPr>
            <a:r>
              <a:rPr lang="es-ES_tradnl" sz="1200" kern="100" noProof="0" dirty="0">
                <a:effectLst/>
                <a:latin typeface="Aptos"/>
                <a:ea typeface="Aptos" panose="020B0004020202020204" pitchFamily="34" charset="0"/>
                <a:cs typeface="Arial" panose="020B0604020202020204" pitchFamily="34" charset="0"/>
              </a:rPr>
              <a:t>Promover la equidad en la salud</a:t>
            </a:r>
            <a:endParaRPr lang="es-ES_tradnl" sz="1200" kern="100" noProof="0" dirty="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s-ES_tradnl" sz="1200" kern="100" noProof="0" dirty="0">
                <a:effectLst/>
                <a:latin typeface="Aptos"/>
                <a:ea typeface="Aptos" panose="020B0004020202020204" pitchFamily="34" charset="0"/>
                <a:cs typeface="Times New Roman" panose="02020603050405020304" pitchFamily="18" charset="0"/>
              </a:rPr>
              <a:t>Abordar la protección social y la salud de manera más integral:</a:t>
            </a:r>
            <a:r>
              <a:rPr lang="es-ES_tradnl" sz="1200" kern="100" dirty="0">
                <a:effectLst/>
                <a:latin typeface="Aptos"/>
                <a:ea typeface="Aptos" panose="020B0004020202020204" pitchFamily="34" charset="0"/>
                <a:cs typeface="Times New Roman" panose="02020603050405020304" pitchFamily="18" charset="0"/>
              </a:rPr>
              <a:t> </a:t>
            </a:r>
            <a:r>
              <a:rPr lang="es-ES_tradnl" sz="1200" kern="100" noProof="0" dirty="0">
                <a:effectLst/>
                <a:latin typeface="Aptos"/>
                <a:ea typeface="Aptos" panose="020B0004020202020204" pitchFamily="34" charset="0"/>
                <a:cs typeface="Times New Roman" panose="02020603050405020304" pitchFamily="18" charset="0"/>
              </a:rPr>
              <a:t>políticas, programas, desigualdades socioeconómicas, acceso a servicios esenciales y mitigación de los efectos adversos de los determinantes sociales en la salud.</a:t>
            </a:r>
          </a:p>
          <a:p>
            <a:pPr marL="1143000" lvl="2" indent="-228600">
              <a:buFont typeface="+mj-lt"/>
              <a:buAutoNum type="romanLcPeriod"/>
            </a:pPr>
            <a:r>
              <a:rPr lang="es-ES_tradnl" sz="1200" kern="100" noProof="0" dirty="0">
                <a:effectLst/>
                <a:latin typeface="Aptos"/>
                <a:ea typeface="Aptos" panose="020B0004020202020204" pitchFamily="34" charset="0"/>
                <a:cs typeface="Times New Roman" panose="02020603050405020304" pitchFamily="18" charset="0"/>
              </a:rPr>
              <a:t>Abordar las condiciones que causan vulnerabilidad y los grupos vulnerables (mujeres, población infantil, personas inmigrantes, minorías étnicas, LGBTQ+)</a:t>
            </a:r>
          </a:p>
          <a:p>
            <a:pPr marL="1143000" lvl="2" indent="-228600">
              <a:buFont typeface="+mj-lt"/>
              <a:buAutoNum type="romanLcPeriod"/>
            </a:pPr>
            <a:r>
              <a:rPr lang="es-ES_tradnl" sz="1200" kern="100" noProof="0" dirty="0">
                <a:effectLst/>
                <a:latin typeface="Aptos"/>
                <a:ea typeface="Aptos" panose="020B0004020202020204" pitchFamily="34" charset="0"/>
                <a:cs typeface="Times New Roman" panose="02020603050405020304" pitchFamily="18" charset="0"/>
              </a:rPr>
              <a:t>Satisfacer las necesidades de las personas en un contexto de envejecimiento poblacional</a:t>
            </a:r>
          </a:p>
          <a:p>
            <a:pPr marL="1143000" lvl="2" indent="-228600">
              <a:buFont typeface="+mj-lt"/>
              <a:buAutoNum type="romanLcPeriod"/>
            </a:pPr>
            <a:r>
              <a:rPr lang="es-ES_tradnl" sz="1200" kern="100" noProof="0" dirty="0">
                <a:effectLst/>
                <a:latin typeface="Aptos"/>
                <a:ea typeface="Aptos" panose="020B0004020202020204" pitchFamily="34" charset="0"/>
                <a:cs typeface="Times New Roman" panose="02020603050405020304" pitchFamily="18" charset="0"/>
              </a:rPr>
              <a:t>Abordar los factores de riesgo y los efectos del clima y el medioambiente en la salud</a:t>
            </a: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dirty="0">
                <a:solidFill>
                  <a:srgbClr val="000000"/>
                </a:solidFill>
                <a:highlight>
                  <a:srgbClr val="FFFFFF"/>
                </a:highlight>
                <a:latin typeface="Aptos" panose="020B0004020202020204" pitchFamily="34" charset="0"/>
              </a:rPr>
              <a:t>Construir sistemas de salud resilientes</a:t>
            </a:r>
            <a:endParaRPr lang="es-ES_tradnl" sz="1200" kern="100" noProof="0" dirty="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dirty="0">
                <a:solidFill>
                  <a:srgbClr val="000000"/>
                </a:solidFill>
                <a:highlight>
                  <a:srgbClr val="FFFFFF"/>
                </a:highlight>
                <a:latin typeface="Aptos" panose="020B0004020202020204" pitchFamily="34" charset="0"/>
              </a:rPr>
              <a:t>Promover la innovación en medicamentos y tecnologías sanitarias</a:t>
            </a:r>
            <a:endParaRPr lang="es-ES_tradnl" sz="1200" kern="100" noProof="0" dirty="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s-ES_tradnl" sz="1200" kern="100" noProof="0" dirty="0">
                <a:effectLst/>
                <a:latin typeface="Aptos"/>
                <a:ea typeface="Aptos" panose="020B0004020202020204" pitchFamily="34" charset="0"/>
                <a:cs typeface="Arial" panose="020B0604020202020204" pitchFamily="34" charset="0"/>
              </a:rPr>
              <a:t>Intensificar la prevención y el control de las enfermedades (alcanzar los objetivos de la Iniciativa de Eliminación y de Mejor Atención para las ENT)</a:t>
            </a:r>
            <a:endParaRPr lang="es-ES_tradnl" sz="1200" kern="100" noProof="0" dirty="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s-ES_tradnl" sz="1200" kern="100" noProof="0" dirty="0">
                <a:effectLst/>
                <a:latin typeface="Aptos"/>
                <a:ea typeface="Aptos" panose="020B0004020202020204" pitchFamily="34" charset="0"/>
                <a:cs typeface="Arial" panose="020B0604020202020204" pitchFamily="34" charset="0"/>
              </a:rPr>
              <a:t>Renovar la preparación frente a las emergencias de salud</a:t>
            </a:r>
            <a:endParaRPr lang="es-ES_tradnl" sz="1200" kern="100" noProof="0" dirty="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Tx/>
              <a:buAutoNum type="alphaLcPeriod"/>
              <a:tabLst/>
              <a:defRPr/>
            </a:pPr>
            <a:r>
              <a:rPr lang="es-ES_tradnl" sz="1200" b="0" i="0" dirty="0">
                <a:solidFill>
                  <a:srgbClr val="000000"/>
                </a:solidFill>
                <a:effectLst/>
                <a:highlight>
                  <a:srgbClr val="FFFFFF"/>
                </a:highlight>
                <a:latin typeface="Aptos" panose="020B0004020202020204" pitchFamily="34" charset="0"/>
              </a:rPr>
              <a:t>Crear instituciones sólidas, eficaces y que rinden cuentas</a:t>
            </a:r>
            <a:endParaRPr lang="es-ES_tradnl" kern="100" noProof="0" dirty="0">
              <a:ea typeface="ＭＳ Ｐゴシック"/>
            </a:endParaRPr>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0296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Definiciones revisadas completas:</a:t>
            </a:r>
          </a:p>
          <a:p>
            <a:endParaRPr lang="es-ES_tradnl" dirty="0"/>
          </a:p>
          <a:p>
            <a:r>
              <a:rPr lang="es-ES_tradnl" b="1" u="sng" dirty="0"/>
              <a:t>Impacto</a:t>
            </a:r>
          </a:p>
          <a:p>
            <a:r>
              <a:rPr lang="es-ES_tradnl" b="1" dirty="0"/>
              <a:t>Definición</a:t>
            </a:r>
            <a:r>
              <a:rPr lang="es-ES_tradnl" dirty="0"/>
              <a:t>: cambios sostenibles en la salud de la población. Dichos cambios se evaluarán mediante indicadores a nivel del impacto que </a:t>
            </a:r>
            <a:r>
              <a:rPr lang="es-ES_tradnl" b="0" i="0" dirty="0"/>
              <a:t>reflejen una reducción de la morbilidad o la mortalidad, o mejoras en el bienestar de la población (por ejemplo, aumentos en la esperanza de vida saludable de las personas).</a:t>
            </a:r>
          </a:p>
          <a:p>
            <a:endParaRPr lang="es-ES_tradnl" dirty="0"/>
          </a:p>
          <a:p>
            <a:r>
              <a:rPr lang="es-ES_tradnl" b="1" dirty="0"/>
              <a:t>Rendición de cuentas</a:t>
            </a:r>
            <a:r>
              <a:rPr lang="es-ES_tradnl" dirty="0"/>
              <a:t>: Los Estados Miembros son responsables de lograr el impacto en colaboración con la Oficina y otros asociados de la OPS, mediante el logro de los resultados intermedios. Estos pueden lograrse en un bienio o más a lo largo de los tres bienios del período del plan estratégico.</a:t>
            </a:r>
          </a:p>
          <a:p>
            <a:endParaRPr lang="es-ES_tradnl" dirty="0"/>
          </a:p>
          <a:p>
            <a:r>
              <a:rPr lang="es-ES_tradnl" b="1" u="sng" dirty="0"/>
              <a:t>Resultado intermedio</a:t>
            </a:r>
          </a:p>
          <a:p>
            <a:r>
              <a:rPr lang="es-ES_tradnl" b="1" dirty="0"/>
              <a:t>Definición</a:t>
            </a:r>
            <a:r>
              <a:rPr lang="es-ES_tradnl" dirty="0"/>
              <a:t>: cambios colectivos o individuales en los factores que afectan la salud de la población. Estos incluyen, </a:t>
            </a:r>
            <a:r>
              <a:rPr lang="es-ES_tradnl" b="0" i="0" dirty="0"/>
              <a:t>entre otros, una mayor capacidad nacional, una mayor cobertura de los  servicios o acceso a los servicios, sistemas de salud más sólidos o una reducción de los riesgos relacionados con la salud.</a:t>
            </a:r>
          </a:p>
          <a:p>
            <a:endParaRPr lang="es-ES_tradnl" dirty="0"/>
          </a:p>
          <a:p>
            <a:r>
              <a:rPr lang="es-ES_tradnl" b="1" dirty="0"/>
              <a:t>Rendición de cuentas</a:t>
            </a:r>
            <a:r>
              <a:rPr lang="es-ES_tradnl" dirty="0"/>
              <a:t>: Los Estados Miembros son responsables de lograr los resultados </a:t>
            </a:r>
            <a:r>
              <a:rPr lang="es-ES_tradnl" b="0" i="0" dirty="0"/>
              <a:t>intermedios en colaboración con la Oficina y otros asociados de la OPS, mediante cambios en las políticas, estrategias, planes, leyes, programas, servicios, normas, estándares o directrices nacionales, entre otros. Estos resultados intermedios </a:t>
            </a:r>
            <a:r>
              <a:rPr lang="es-ES_tradnl" dirty="0"/>
              <a:t>pueden lograrse en un bienio o más a lo largo de los tres bienios del período del plan estratégico.</a:t>
            </a:r>
          </a:p>
          <a:p>
            <a:endParaRPr lang="es-ES_tradnl" dirty="0"/>
          </a:p>
          <a:p>
            <a:r>
              <a:rPr lang="es-ES_tradnl" b="1" u="sng" dirty="0"/>
              <a:t>Resultado inmediato</a:t>
            </a:r>
          </a:p>
          <a:p>
            <a:r>
              <a:rPr lang="es-ES_tradnl" b="1" dirty="0"/>
              <a:t>Definición</a:t>
            </a:r>
            <a:r>
              <a:rPr lang="es-ES_tradnl" dirty="0"/>
              <a:t>: </a:t>
            </a:r>
            <a:r>
              <a:rPr lang="es-ES_tradnl" b="0" dirty="0"/>
              <a:t>Resultados de la Oficina que influyen, posibilitan y catalizan la acción conjunta de los Estados </a:t>
            </a:r>
            <a:r>
              <a:rPr lang="es-ES_tradnl" dirty="0"/>
              <a:t>Miembros y los asociados hacia el logro de los resultados intermedios previstos.</a:t>
            </a:r>
          </a:p>
          <a:p>
            <a:endParaRPr lang="es-ES_tradnl" dirty="0"/>
          </a:p>
          <a:p>
            <a:r>
              <a:rPr lang="es-ES_tradnl" b="1" dirty="0"/>
              <a:t>Rendición de cuentas</a:t>
            </a:r>
            <a:r>
              <a:rPr lang="es-ES_tradnl" dirty="0"/>
              <a:t>: La Oficina es directamente responsable del logro de los resultados inmediatos, dentro del bienio correspondiente a cada presupuesto por programas.</a:t>
            </a:r>
          </a:p>
          <a:p>
            <a:endParaRPr lang="es-ES_tradnl" dirty="0"/>
          </a:p>
          <a:p>
            <a:r>
              <a:rPr lang="es-ES_tradnl" b="1" u="sng" dirty="0"/>
              <a:t>Productos y servicios</a:t>
            </a:r>
          </a:p>
          <a:p>
            <a:r>
              <a:rPr lang="es-ES_tradnl" b="1" dirty="0"/>
              <a:t>Definición</a:t>
            </a:r>
            <a:r>
              <a:rPr lang="es-ES_tradnl" dirty="0"/>
              <a:t>: Resultados concretos de cada entidad en el marco de un presupuesto acordado que influyen, posibilitan y catalizan la acción conjunta de los Estados Miembros y los asociados hacia el logro de los resultados intermedios previstos.</a:t>
            </a:r>
          </a:p>
          <a:p>
            <a:endParaRPr lang="es-ES_tradnl" dirty="0"/>
          </a:p>
          <a:p>
            <a:r>
              <a:rPr lang="es-ES_tradnl" b="1" dirty="0"/>
              <a:t>Rendición de cuentas</a:t>
            </a:r>
            <a:r>
              <a:rPr lang="es-ES_tradnl" dirty="0"/>
              <a:t>: Las entidades de la Oficina son directamente responsables de proporcionar los productos y servicios, dentro del bienio correspondiente a cada presupuesto por programas.</a:t>
            </a: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128995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s-ES_tradnl"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18582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0" u="none" strike="noStrike" dirty="0">
                <a:solidFill>
                  <a:srgbClr val="242424"/>
                </a:solidFill>
                <a:effectLst/>
                <a:highlight>
                  <a:srgbClr val="F5F5F5"/>
                </a:highlight>
                <a:latin typeface="Aptos" panose="020B0004020202020204" pitchFamily="34" charset="0"/>
              </a:rPr>
              <a:t>Resultado intermedio</a:t>
            </a:r>
            <a:r>
              <a:rPr lang="es-ES_tradnl" b="0" i="0" u="none" strike="noStrike" dirty="0">
                <a:solidFill>
                  <a:srgbClr val="242424"/>
                </a:solidFill>
                <a:effectLst/>
                <a:highlight>
                  <a:srgbClr val="F5F5F5"/>
                </a:highlight>
                <a:latin typeface="Aptos" panose="020B0004020202020204" pitchFamily="34" charset="0"/>
              </a:rPr>
              <a:t>: Capacidades de los países fortalecidas para reducir las inequidades en la salud, promover la salud y abordar los factores de riesgo y los determinantes sociales y ambientales.</a:t>
            </a:r>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1" i="0" u="none" strike="noStrike" dirty="0">
                <a:solidFill>
                  <a:srgbClr val="000000"/>
                </a:solidFill>
                <a:effectLst/>
                <a:highlight>
                  <a:srgbClr val="F5F5F5"/>
                </a:highlight>
                <a:latin typeface="Calibri Light" panose="020F0302020204030204" pitchFamily="34" charset="0"/>
              </a:rPr>
              <a:t>Alcance:</a:t>
            </a:r>
            <a:r>
              <a:rPr lang="es-ES_tradnl" b="0" i="0" dirty="0">
                <a:solidFill>
                  <a:srgbClr val="444444"/>
                </a:solidFill>
                <a:effectLst/>
                <a:highlight>
                  <a:srgbClr val="F5F5F5"/>
                </a:highlight>
                <a:latin typeface="Calibri Light" panose="020F030202020403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Reducir las inequidades en la salud mediante la </a:t>
            </a:r>
            <a:r>
              <a:rPr lang="es-ES_tradnl" sz="1800" b="1" i="0" u="none" strike="noStrike" dirty="0">
                <a:solidFill>
                  <a:srgbClr val="000000"/>
                </a:solidFill>
                <a:effectLst/>
                <a:highlight>
                  <a:srgbClr val="F5F5F5"/>
                </a:highlight>
                <a:latin typeface="Calibri" panose="020F0502020204030204" pitchFamily="34" charset="0"/>
              </a:rPr>
              <a:t>actuación sobre los determinantes sociales de la salud</a:t>
            </a:r>
            <a:r>
              <a:rPr lang="es-ES_tradnl" sz="1800" b="0" i="0" u="none" strike="noStrike" dirty="0">
                <a:solidFill>
                  <a:srgbClr val="000000"/>
                </a:solidFill>
                <a:effectLst/>
                <a:highlight>
                  <a:srgbClr val="F5F5F5"/>
                </a:highlight>
                <a:latin typeface="Calibri" panose="020F0502020204030204" pitchFamily="34" charset="0"/>
              </a:rPr>
              <a:t> en todas sus dimensiones (comercial, política, económica, etc.), así como sobre </a:t>
            </a:r>
            <a:r>
              <a:rPr lang="es-ES_tradnl" sz="1800" b="1" i="0" u="none" strike="noStrike" dirty="0">
                <a:solidFill>
                  <a:srgbClr val="000000"/>
                </a:solidFill>
                <a:effectLst/>
                <a:highlight>
                  <a:srgbClr val="F5F5F5"/>
                </a:highlight>
                <a:latin typeface="Calibri" panose="020F0502020204030204" pitchFamily="34" charset="0"/>
              </a:rPr>
              <a:t>los determinantes ambientales.</a:t>
            </a:r>
            <a:r>
              <a:rPr lang="es-ES_tradnl" sz="1800" b="0" i="0" u="none" strike="noStrike" dirty="0">
                <a:solidFill>
                  <a:srgbClr val="000000"/>
                </a:solidFill>
                <a:effectLst/>
                <a:highlight>
                  <a:srgbClr val="F5F5F5"/>
                </a:highlight>
                <a:latin typeface="Calibri" panose="020F0502020204030204" pitchFamily="34" charset="0"/>
              </a:rPr>
              <a:t>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Responder mejor a las necesidades de los </a:t>
            </a:r>
            <a:r>
              <a:rPr lang="es-ES_tradnl" sz="1800" b="1" i="0" u="none" strike="noStrike" dirty="0">
                <a:solidFill>
                  <a:srgbClr val="000000"/>
                </a:solidFill>
                <a:effectLst/>
                <a:highlight>
                  <a:srgbClr val="F5F5F5"/>
                </a:highlight>
                <a:latin typeface="Calibri" panose="020F0502020204030204" pitchFamily="34" charset="0"/>
              </a:rPr>
              <a:t>grupos poblacionales en situación de vulnerabilidad</a:t>
            </a:r>
            <a:r>
              <a:rPr lang="es-ES_tradnl" sz="1800" b="0" i="0" u="none" strike="noStrike" dirty="0">
                <a:solidFill>
                  <a:srgbClr val="000000"/>
                </a:solidFill>
                <a:effectLst/>
                <a:highlight>
                  <a:srgbClr val="F5F5F5"/>
                </a:highlight>
                <a:latin typeface="Calibri" panose="020F0502020204030204" pitchFamily="34" charset="0"/>
              </a:rPr>
              <a:t>, reconociendo la diversidad cultural y de género, y protegiendo los derechos humanos.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a:t>
            </a:r>
            <a:r>
              <a:rPr lang="es-ES_tradnl" sz="1800" b="1" i="0" u="none" strike="noStrike" dirty="0">
                <a:solidFill>
                  <a:srgbClr val="000000"/>
                </a:solidFill>
                <a:effectLst/>
                <a:highlight>
                  <a:srgbClr val="F5F5F5"/>
                </a:highlight>
                <a:latin typeface="Calibri" panose="020F0502020204030204" pitchFamily="34" charset="0"/>
              </a:rPr>
              <a:t>la actuación intersectorial y la salud en todas las políticas</a:t>
            </a:r>
            <a:r>
              <a:rPr lang="es-ES_tradnl" sz="1800" b="0" i="0" u="none" strike="noStrike" dirty="0">
                <a:solidFill>
                  <a:srgbClr val="000000"/>
                </a:solidFill>
                <a:effectLst/>
                <a:highlight>
                  <a:srgbClr val="F5F5F5"/>
                </a:highlight>
                <a:latin typeface="Calibri" panose="020F0502020204030204" pitchFamily="34" charset="0"/>
              </a:rPr>
              <a:t>, incluida la colaboración con los sectores dedicados a la protección social, el trabajo, el medioambiente, la educación y otros.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dirty="0">
                <a:solidFill>
                  <a:srgbClr val="000000"/>
                </a:solidFill>
                <a:effectLst/>
                <a:highlight>
                  <a:srgbClr val="F5F5F5"/>
                </a:highlight>
                <a:latin typeface="Calibri" panose="020F0502020204030204" pitchFamily="34" charset="0"/>
              </a:rPr>
              <a:t>Superar las barreras de acceso a la salud y la atención de salud</a:t>
            </a:r>
            <a:r>
              <a:rPr lang="es-ES_tradnl" sz="1800" b="0" i="0" u="none" strike="noStrike" dirty="0">
                <a:solidFill>
                  <a:srgbClr val="000000"/>
                </a:solidFill>
                <a:effectLst/>
                <a:highlight>
                  <a:srgbClr val="F5F5F5"/>
                </a:highlight>
                <a:latin typeface="Calibri" panose="020F0502020204030204" pitchFamily="34" charset="0"/>
              </a:rPr>
              <a:t>, centrándose en la atención primaria de salud y considerando las necesidades especiales relacionadas con el género, la etnia, la clase social, la condición de migrante y el trabajo informal, entre otras.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la capacidad del sector de la salud para </a:t>
            </a:r>
            <a:r>
              <a:rPr lang="es-ES_tradnl" sz="1800" b="1" i="0" u="none" strike="noStrike" dirty="0">
                <a:solidFill>
                  <a:srgbClr val="000000"/>
                </a:solidFill>
                <a:effectLst/>
                <a:highlight>
                  <a:srgbClr val="F5F5F5"/>
                </a:highlight>
                <a:latin typeface="Calibri" panose="020F0502020204030204" pitchFamily="34" charset="0"/>
              </a:rPr>
              <a:t>hacer el seguimiento de los determinantes sociales de la salud y las desigualdades en la salud</a:t>
            </a:r>
            <a:r>
              <a:rPr lang="es-ES_tradnl" sz="1800" b="0" i="0" u="none" strike="noStrike" dirty="0">
                <a:solidFill>
                  <a:srgbClr val="000000"/>
                </a:solidFill>
                <a:effectLst/>
                <a:highlight>
                  <a:srgbClr val="F5F5F5"/>
                </a:highlight>
                <a:latin typeface="Calibri" panose="020F0502020204030204" pitchFamily="34" charset="0"/>
              </a:rPr>
              <a:t>, y evaluar el impacto de las políticas dentro y fuera del sector de la salud en la equidad a fin de fortalecer la gobernanza para la salud.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dirty="0">
                <a:solidFill>
                  <a:srgbClr val="000000"/>
                </a:solidFill>
                <a:effectLst/>
                <a:highlight>
                  <a:srgbClr val="F5F5F5"/>
                </a:highlight>
                <a:latin typeface="Calibri" panose="020F0502020204030204" pitchFamily="34" charset="0"/>
              </a:rPr>
              <a:t>Fortalecer la participación social y comunitaria</a:t>
            </a:r>
            <a:r>
              <a:rPr lang="es-ES_tradnl" sz="1800" b="0" i="0" u="none" strike="noStrike" dirty="0">
                <a:solidFill>
                  <a:srgbClr val="000000"/>
                </a:solidFill>
                <a:effectLst/>
                <a:highlight>
                  <a:srgbClr val="F5F5F5"/>
                </a:highlight>
                <a:latin typeface="Calibri" panose="020F0502020204030204" pitchFamily="34" charset="0"/>
              </a:rPr>
              <a:t> para mejorar la salud, la equidad en la salud y el bienestar, y mejorar la eficacia y sostenibilidad de las políticas y los programas.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a:t>
            </a:r>
            <a:r>
              <a:rPr lang="es-ES_tradnl" sz="1800" b="1" i="0" u="none" strike="noStrike" dirty="0">
                <a:solidFill>
                  <a:srgbClr val="000000"/>
                </a:solidFill>
                <a:effectLst/>
                <a:highlight>
                  <a:srgbClr val="F5F5F5"/>
                </a:highlight>
                <a:latin typeface="Calibri" panose="020F0502020204030204" pitchFamily="34" charset="0"/>
              </a:rPr>
              <a:t>la gobernanza local para la salud </a:t>
            </a:r>
            <a:r>
              <a:rPr lang="es-ES_tradnl" sz="1800" b="0" i="0" u="none" strike="noStrike" dirty="0">
                <a:solidFill>
                  <a:srgbClr val="000000"/>
                </a:solidFill>
                <a:effectLst/>
                <a:highlight>
                  <a:srgbClr val="F5F5F5"/>
                </a:highlight>
                <a:latin typeface="Calibri" panose="020F0502020204030204" pitchFamily="34" charset="0"/>
              </a:rPr>
              <a:t>y el bienestar, y abordar los desafíos de la salud en zonas urbanas, de manera de lograr la equidad en la salud y los objetivos de la Agenda 2030 para el Desarrollo Sostenible.</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la salud y el bienestar mediante la implementación de estrategias eficaces </a:t>
            </a:r>
            <a:r>
              <a:rPr lang="es-ES_tradnl" sz="1800" b="1" i="0" u="none" strike="noStrike" dirty="0">
                <a:solidFill>
                  <a:srgbClr val="000000"/>
                </a:solidFill>
                <a:effectLst/>
                <a:highlight>
                  <a:srgbClr val="F5F5F5"/>
                </a:highlight>
                <a:latin typeface="Calibri" panose="020F0502020204030204" pitchFamily="34" charset="0"/>
              </a:rPr>
              <a:t>de promoción de la salud </a:t>
            </a:r>
            <a:r>
              <a:rPr lang="es-ES_tradnl" sz="1800" b="0" i="0" u="none" strike="noStrike" dirty="0">
                <a:solidFill>
                  <a:srgbClr val="000000"/>
                </a:solidFill>
                <a:effectLst/>
                <a:highlight>
                  <a:srgbClr val="F5F5F5"/>
                </a:highlight>
                <a:latin typeface="Calibri" panose="020F0502020204030204" pitchFamily="34" charset="0"/>
              </a:rPr>
              <a:t>a nivel poblacional, incluidos los entornos saludables (escuelas, lugares de trabajo, universidades, mercados y vivienda) y el enfoque de la salud en todas las políticas.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los </a:t>
            </a:r>
            <a:r>
              <a:rPr lang="es-ES_tradnl" sz="1800" b="1" i="0" u="none" strike="noStrike" dirty="0">
                <a:solidFill>
                  <a:srgbClr val="000000"/>
                </a:solidFill>
                <a:effectLst/>
                <a:highlight>
                  <a:srgbClr val="F5F5F5"/>
                </a:highlight>
                <a:latin typeface="Calibri" panose="020F0502020204030204" pitchFamily="34" charset="0"/>
              </a:rPr>
              <a:t>marcos jurídicos</a:t>
            </a:r>
            <a:r>
              <a:rPr lang="es-ES_tradnl" sz="1800" b="0" i="0" u="none" strike="noStrike" dirty="0">
                <a:solidFill>
                  <a:srgbClr val="000000"/>
                </a:solidFill>
                <a:effectLst/>
                <a:highlight>
                  <a:srgbClr val="F5F5F5"/>
                </a:highlight>
                <a:latin typeface="Calibri" panose="020F0502020204030204" pitchFamily="34" charset="0"/>
              </a:rPr>
              <a:t> para promover la salud y prevenir las enfermedades y los traumatismos.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Intensificar los esfuerzos para prevenir las enfermedades y las muertes prematuras al actuar sobre los factores de riesgo y promover los entornos saludables. Esto incluye:</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s-ES_tradnl" sz="1800" b="0" i="0" u="none" strike="noStrike" dirty="0">
                <a:solidFill>
                  <a:srgbClr val="000000"/>
                </a:solidFill>
                <a:effectLst/>
                <a:highlight>
                  <a:srgbClr val="F5F5F5"/>
                </a:highlight>
                <a:latin typeface="Calibri" panose="020F0502020204030204" pitchFamily="34" charset="0"/>
              </a:rPr>
              <a:t>Reducir los factores de riesgo modificables de las </a:t>
            </a:r>
            <a:r>
              <a:rPr lang="es-ES_tradnl" sz="1800" b="1" i="0" u="none" strike="noStrike" dirty="0">
                <a:solidFill>
                  <a:srgbClr val="000000"/>
                </a:solidFill>
                <a:effectLst/>
                <a:highlight>
                  <a:srgbClr val="F5F5F5"/>
                </a:highlight>
                <a:latin typeface="Calibri" panose="020F0502020204030204" pitchFamily="34" charset="0"/>
              </a:rPr>
              <a:t>enfermedades no transmisibles</a:t>
            </a:r>
            <a:r>
              <a:rPr lang="es-ES_tradnl" sz="1800" b="0" i="0" u="none" strike="noStrike" dirty="0">
                <a:solidFill>
                  <a:srgbClr val="000000"/>
                </a:solidFill>
                <a:effectLst/>
                <a:highlight>
                  <a:srgbClr val="F5F5F5"/>
                </a:highlight>
                <a:latin typeface="Calibri" panose="020F0502020204030204" pitchFamily="34" charset="0"/>
              </a:rPr>
              <a:t>, incluso mediante la actuación sobre sus determinantes (con especial énfasis en las dimensiones comerciales y económicas de los determinantes sociales de la salud), la actuación intersectorial y la participación comunitaria.</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s-ES_tradnl" sz="1800" b="0" i="0" u="none" strike="noStrike" dirty="0">
                <a:solidFill>
                  <a:srgbClr val="000000"/>
                </a:solidFill>
                <a:effectLst/>
                <a:highlight>
                  <a:srgbClr val="F5F5F5"/>
                </a:highlight>
                <a:latin typeface="Calibri" panose="020F0502020204030204" pitchFamily="34" charset="0"/>
              </a:rPr>
              <a:t>Intensificar los esfuerzos para prevenir las </a:t>
            </a:r>
            <a:r>
              <a:rPr lang="es-ES_tradnl" sz="1800" b="1" i="0" u="none" strike="noStrike" dirty="0">
                <a:solidFill>
                  <a:srgbClr val="000000"/>
                </a:solidFill>
                <a:effectLst/>
                <a:highlight>
                  <a:srgbClr val="F5F5F5"/>
                </a:highlight>
                <a:latin typeface="Calibri" panose="020F0502020204030204" pitchFamily="34" charset="0"/>
              </a:rPr>
              <a:t>enfermedades transmisibles</a:t>
            </a:r>
            <a:r>
              <a:rPr lang="es-ES_tradnl" sz="1800" b="0" i="0" u="none" strike="noStrike" dirty="0">
                <a:solidFill>
                  <a:srgbClr val="000000"/>
                </a:solidFill>
                <a:effectLst/>
                <a:highlight>
                  <a:srgbClr val="F5F5F5"/>
                </a:highlight>
                <a:latin typeface="Calibri" panose="020F0502020204030204" pitchFamily="34" charset="0"/>
              </a:rPr>
              <a:t> y otros problemas relacionados mediante la actuación sobre los factores de riesgo y sus causas subyacentes, como los determinantes ambientales, y mediante una mayor participación comunitaria y coordinación intersectorial, y el enfoque de “Una salud”, donde corresponda.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s-ES_tradnl" sz="1800" b="0" i="0" u="none" strike="noStrike" dirty="0">
                <a:solidFill>
                  <a:srgbClr val="000000"/>
                </a:solidFill>
                <a:effectLst/>
                <a:highlight>
                  <a:srgbClr val="F5F5F5"/>
                </a:highlight>
                <a:latin typeface="Calibri" panose="020F0502020204030204" pitchFamily="34" charset="0"/>
              </a:rPr>
              <a:t>Abordar </a:t>
            </a:r>
            <a:r>
              <a:rPr lang="es-ES_tradnl" sz="1800" b="1" i="0" u="none" strike="noStrike" dirty="0">
                <a:solidFill>
                  <a:srgbClr val="000000"/>
                </a:solidFill>
                <a:effectLst/>
                <a:highlight>
                  <a:srgbClr val="F5F5F5"/>
                </a:highlight>
                <a:latin typeface="Calibri" panose="020F0502020204030204" pitchFamily="34" charset="0"/>
              </a:rPr>
              <a:t>los factores de riesgo ocupacional y ambiental </a:t>
            </a:r>
            <a:r>
              <a:rPr lang="es-ES_tradnl" sz="1800" b="0" i="0" u="none" strike="noStrike" dirty="0">
                <a:solidFill>
                  <a:srgbClr val="000000"/>
                </a:solidFill>
                <a:effectLst/>
                <a:highlight>
                  <a:srgbClr val="F5F5F5"/>
                </a:highlight>
                <a:latin typeface="Calibri" panose="020F0502020204030204" pitchFamily="34" charset="0"/>
              </a:rPr>
              <a:t>para la salud al mejorar las condiciones laborales y ambientales.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r>
              <a:rPr lang="es-ES_tradnl" b="0" i="0" dirty="0">
                <a:solidFill>
                  <a:srgbClr val="444444"/>
                </a:solidFill>
                <a:effectLst/>
                <a:highlight>
                  <a:srgbClr val="F5F5F5"/>
                </a:highlight>
                <a:latin typeface="Calibri Light" panose="020F030202020403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1" i="0" u="none" strike="noStrike" dirty="0">
                <a:solidFill>
                  <a:srgbClr val="242424"/>
                </a:solidFill>
                <a:effectLst/>
                <a:highlight>
                  <a:srgbClr val="F5F5F5"/>
                </a:highlight>
                <a:latin typeface="Aptos" panose="020B0004020202020204" pitchFamily="34" charset="0"/>
              </a:rPr>
              <a:t>Resultado intermedio</a:t>
            </a:r>
            <a:r>
              <a:rPr lang="es-ES_tradnl" b="0" i="0" u="none" strike="noStrike" dirty="0">
                <a:solidFill>
                  <a:srgbClr val="242424"/>
                </a:solidFill>
                <a:effectLst/>
                <a:highlight>
                  <a:srgbClr val="F5F5F5"/>
                </a:highlight>
                <a:latin typeface="Aptos" panose="020B0004020202020204" pitchFamily="34" charset="0"/>
              </a:rPr>
              <a:t>: Capacidades de los países fortalecidas para adaptarse a las amenazas a la salud relacionadas con el clima y mitigarlas.</a:t>
            </a:r>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1" i="0" u="none" strike="noStrike" dirty="0">
                <a:solidFill>
                  <a:srgbClr val="242424"/>
                </a:solidFill>
                <a:effectLst/>
                <a:highlight>
                  <a:srgbClr val="F5F5F5"/>
                </a:highlight>
                <a:latin typeface="Aptos" panose="020B0004020202020204" pitchFamily="34" charset="0"/>
              </a:rPr>
              <a:t>Alcance:</a:t>
            </a:r>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r>
              <a:rPr lang="es-ES_tradnl" b="0" i="0" dirty="0">
                <a:solidFill>
                  <a:srgbClr val="444444"/>
                </a:solidFill>
                <a:effectLst/>
                <a:highlight>
                  <a:srgbClr val="F5F5F5"/>
                </a:highlight>
                <a:latin typeface="Aptos" panose="020B0004020202020204" pitchFamily="34" charset="0"/>
              </a:rPr>
              <a:t>​</a:t>
            </a:r>
            <a:endParaRPr lang="es-ES_tradnl"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1" i="0" u="none" strike="noStrike" dirty="0">
                <a:solidFill>
                  <a:srgbClr val="000000"/>
                </a:solidFill>
                <a:effectLst/>
                <a:highlight>
                  <a:srgbClr val="F5F5F5"/>
                </a:highlight>
                <a:latin typeface="Calibri" panose="020F0502020204030204" pitchFamily="34" charset="0"/>
              </a:rPr>
              <a:t>Posicionar el cambio climático y la salud en un lugar central en la agenda del sector de la salud y de otros sectores,</a:t>
            </a:r>
            <a:r>
              <a:rPr lang="es-ES_tradnl" sz="1800" b="0" i="0" u="none" strike="noStrike" dirty="0">
                <a:solidFill>
                  <a:srgbClr val="000000"/>
                </a:solidFill>
                <a:effectLst/>
                <a:highlight>
                  <a:srgbClr val="F5F5F5"/>
                </a:highlight>
                <a:latin typeface="Calibri" panose="020F0502020204030204" pitchFamily="34" charset="0"/>
              </a:rPr>
              <a:t> y garantizar la inversión para el cambio climático y la salud al crear y fortalecer los mecanismos de gobernanza intra e intersectoriales, e incentivar el apoyo político y social, incluso a través de la participación de la comunidad y la sociedad civil.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la anticipación, la prevención, la preparación, la respuesta y la recuperación </a:t>
            </a:r>
            <a:r>
              <a:rPr lang="es-ES_tradnl" sz="1800" b="1" i="0" u="none" strike="noStrike" dirty="0">
                <a:solidFill>
                  <a:srgbClr val="000000"/>
                </a:solidFill>
                <a:effectLst/>
                <a:highlight>
                  <a:srgbClr val="F5F5F5"/>
                </a:highlight>
                <a:latin typeface="Calibri" panose="020F0502020204030204" pitchFamily="34" charset="0"/>
              </a:rPr>
              <a:t>del impacto del cambio climático en la salud</a:t>
            </a:r>
            <a:r>
              <a:rPr lang="es-ES_tradnl" sz="1800" b="0" i="0" u="none" strike="noStrike" dirty="0">
                <a:solidFill>
                  <a:srgbClr val="000000"/>
                </a:solidFill>
                <a:effectLst/>
                <a:highlight>
                  <a:srgbClr val="F5F5F5"/>
                </a:highlight>
                <a:latin typeface="Calibri" panose="020F0502020204030204" pitchFamily="34" charset="0"/>
              </a:rPr>
              <a:t>, protegiendo al mismo tiempo a los grupos poblacionales en situación de vulnerabilidad y a los pequeños estados insulares al fortalecer la capacidad de adaptación del sector de la salud, incluida la revisión y el ajuste de los programas existentes, así como la coordinación intersectorial.​</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los sistemas de salud con </a:t>
            </a:r>
            <a:r>
              <a:rPr lang="es-ES_tradnl" sz="1800" b="1" i="0" u="none" strike="noStrike" dirty="0">
                <a:solidFill>
                  <a:srgbClr val="000000"/>
                </a:solidFill>
                <a:effectLst/>
                <a:highlight>
                  <a:srgbClr val="F5F5F5"/>
                </a:highlight>
                <a:latin typeface="Calibri" panose="020F0502020204030204" pitchFamily="34" charset="0"/>
              </a:rPr>
              <a:t>emisiones bajas de carbono y crear infraestructuras sanitarias resilientes y ecológicas</a:t>
            </a:r>
            <a:r>
              <a:rPr lang="es-ES_tradnl" sz="1800" b="0" i="0" u="none" strike="noStrike" dirty="0">
                <a:solidFill>
                  <a:srgbClr val="000000"/>
                </a:solidFill>
                <a:effectLst/>
                <a:highlight>
                  <a:srgbClr val="F5F5F5"/>
                </a:highlight>
                <a:latin typeface="Calibri" panose="020F0502020204030204" pitchFamily="34" charset="0"/>
              </a:rPr>
              <a:t>, como hospitales inteligentes, y fomentar sociedades sostenibles y respetuosas con el clima, con el objetivo de lograr beneficios colaterales para la salud y de reducir las inequidades en la salud mediante el fortalecimiento de la capacidad de mitigación del sector de la salud.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la elaboración y ejecución de </a:t>
            </a:r>
            <a:r>
              <a:rPr lang="es-ES_tradnl" sz="1800" b="1" i="0" u="none" strike="noStrike" dirty="0">
                <a:solidFill>
                  <a:srgbClr val="000000"/>
                </a:solidFill>
                <a:effectLst/>
                <a:highlight>
                  <a:srgbClr val="F5F5F5"/>
                </a:highlight>
                <a:latin typeface="Calibri" panose="020F0502020204030204" pitchFamily="34" charset="0"/>
              </a:rPr>
              <a:t>estrategias de adaptación y mitigación </a:t>
            </a:r>
            <a:r>
              <a:rPr lang="es-ES_tradnl" sz="1800" b="0" i="0" u="none" strike="noStrike" dirty="0">
                <a:solidFill>
                  <a:srgbClr val="000000"/>
                </a:solidFill>
                <a:effectLst/>
                <a:highlight>
                  <a:srgbClr val="F5F5F5"/>
                </a:highlight>
                <a:latin typeface="Calibri" panose="020F0502020204030204" pitchFamily="34" charset="0"/>
              </a:rPr>
              <a:t>que protejan la salud y reduzcan las inequidades en la salud al fortalecer la vigilancia del cambio climático y la salud, y la generación, la comunicación y el uso de la evidencia que considere los riesgos diferenciales por diferentes grupos poblacionales.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17</a:t>
            </a:fld>
            <a:endParaRPr lang="es-ES_tradnl" dirty="0"/>
          </a:p>
        </p:txBody>
      </p:sp>
    </p:spTree>
    <p:extLst>
      <p:ext uri="{BB962C8B-B14F-4D97-AF65-F5344CB8AC3E}">
        <p14:creationId xmlns:p14="http://schemas.microsoft.com/office/powerpoint/2010/main" val="32884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2800" b="1" i="0" u="none" strike="noStrike" dirty="0">
                <a:solidFill>
                  <a:srgbClr val="242424"/>
                </a:solidFill>
                <a:effectLst/>
                <a:highlight>
                  <a:srgbClr val="F5F5F5"/>
                </a:highlight>
                <a:latin typeface="Calibri Light" panose="020F0302020204030204" pitchFamily="34" charset="0"/>
              </a:rPr>
              <a:t>Resultado intermedio</a:t>
            </a:r>
            <a:r>
              <a:rPr lang="es-ES_tradnl" sz="2800" b="0" i="0" u="none" strike="noStrike" dirty="0">
                <a:solidFill>
                  <a:srgbClr val="242424"/>
                </a:solidFill>
                <a:effectLst/>
                <a:highlight>
                  <a:srgbClr val="F5F5F5"/>
                </a:highlight>
                <a:latin typeface="Calibri Light" panose="020F0302020204030204" pitchFamily="34" charset="0"/>
              </a:rPr>
              <a:t>: Rectoría y gobernanza fortalecidas para lograr sistemas de salud resilientes basados ​​en la atención primaria de salud.</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Arial" panose="020B0604020202020204" pitchFamily="34" charset="0"/>
            </a:endParaRPr>
          </a:p>
          <a:p>
            <a:pPr algn="l" rtl="0" fontAlgn="base"/>
            <a:r>
              <a:rPr lang="es-ES_tradnl" sz="2800" b="1" i="0" u="none" strike="noStrike" dirty="0">
                <a:solidFill>
                  <a:srgbClr val="000000"/>
                </a:solidFill>
                <a:effectLst/>
                <a:highlight>
                  <a:srgbClr val="F5F5F5"/>
                </a:highlight>
                <a:latin typeface="Calibri Light" panose="020F0302020204030204" pitchFamily="34" charset="0"/>
              </a:rPr>
              <a:t>Alcance</a:t>
            </a:r>
            <a:r>
              <a:rPr lang="es-ES_tradnl" sz="2800" b="0" i="0" u="none" strike="noStrike" dirty="0">
                <a:solidFill>
                  <a:srgbClr val="000000"/>
                </a:solidFill>
                <a:effectLst/>
                <a:highlight>
                  <a:srgbClr val="F5F5F5"/>
                </a:highlight>
                <a:latin typeface="Calibri Light" panose="020F0302020204030204" pitchFamily="34" charset="0"/>
              </a:rPr>
              <a:t>: </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Arial" panose="020B0604020202020204" pitchFamily="34" charset="0"/>
            </a:endParaRPr>
          </a:p>
          <a:p>
            <a:pPr algn="l" rtl="0" fontAlgn="base"/>
            <a:r>
              <a:rPr lang="es-ES_tradnl" sz="2800" b="0" i="0" u="none" strike="noStrike" dirty="0">
                <a:solidFill>
                  <a:srgbClr val="000000"/>
                </a:solidFill>
                <a:effectLst/>
                <a:highlight>
                  <a:srgbClr val="F5F5F5"/>
                </a:highlight>
                <a:latin typeface="Calibri" panose="020F0502020204030204" pitchFamily="34" charset="0"/>
              </a:rPr>
              <a:t>El logro de este resultado intermedio requiere mejores políticas y planificación de salud a nivel nacional y subnacional, fortalecimiento de las funciones esenciales de salud pública, financiamiento público sostenido y mejorado para la salud, abordaje de las barreras financieras y no financieras al acceso a la salud, y un personal de salud adecuado para su propósito.</a:t>
            </a:r>
            <a:r>
              <a:rPr lang="es-ES_tradnl" sz="2800" b="0" i="0" dirty="0">
                <a:solidFill>
                  <a:srgbClr val="444444"/>
                </a:solidFill>
                <a:effectLst/>
                <a:highlight>
                  <a:srgbClr val="F5F5F5"/>
                </a:highlight>
                <a:latin typeface="Calibri" panose="020F0502020204030204" pitchFamily="34" charset="0"/>
              </a:rPr>
              <a:t>​</a:t>
            </a:r>
            <a:endParaRPr lang="es-ES_tradnl" sz="2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las capacidades de las autoridades de salud para liderar </a:t>
            </a:r>
            <a:r>
              <a:rPr lang="es-ES_tradnl" sz="1800" b="1" i="0" u="none" strike="noStrike" dirty="0">
                <a:solidFill>
                  <a:srgbClr val="000000"/>
                </a:solidFill>
                <a:effectLst/>
                <a:highlight>
                  <a:srgbClr val="F5F5F5"/>
                </a:highlight>
                <a:latin typeface="Calibri" panose="020F0502020204030204" pitchFamily="34" charset="0"/>
              </a:rPr>
              <a:t>procesos nacionales y subnacionales inclusivos </a:t>
            </a:r>
            <a:r>
              <a:rPr lang="es-ES_tradnl" sz="1800" b="0" i="0" u="none" strike="noStrike" dirty="0">
                <a:solidFill>
                  <a:srgbClr val="000000"/>
                </a:solidFill>
                <a:effectLst/>
                <a:highlight>
                  <a:srgbClr val="F5F5F5"/>
                </a:highlight>
                <a:latin typeface="Calibri" panose="020F0502020204030204" pitchFamily="34" charset="0"/>
              </a:rPr>
              <a:t>y formular, hacer el seguimiento y evaluar políticas, planes y programas para mejorar la salud a lo largo del curso de vida y </a:t>
            </a:r>
            <a:r>
              <a:rPr lang="es-ES_tradnl" sz="1800" b="1" i="0" u="none" strike="noStrike" dirty="0">
                <a:solidFill>
                  <a:srgbClr val="000000"/>
                </a:solidFill>
                <a:effectLst/>
                <a:highlight>
                  <a:srgbClr val="F5F5F5"/>
                </a:highlight>
                <a:latin typeface="Calibri" panose="020F0502020204030204" pitchFamily="34" charset="0"/>
              </a:rPr>
              <a:t>reorientar los sistemas de salud hacia la atención primaria de salud</a:t>
            </a:r>
            <a:r>
              <a:rPr lang="es-ES_tradnl" sz="1800" b="0" i="0" u="none" strike="noStrike" dirty="0">
                <a:solidFill>
                  <a:srgbClr val="000000"/>
                </a:solidFill>
                <a:effectLst/>
                <a:highlight>
                  <a:srgbClr val="F5F5F5"/>
                </a:highlight>
                <a:latin typeface="Calibri" panose="020F0502020204030204" pitchFamily="34" charset="0"/>
              </a:rPr>
              <a:t>, incluida la </a:t>
            </a:r>
            <a:r>
              <a:rPr lang="es-ES_tradnl" sz="1800" b="1" i="0" u="none" strike="noStrike" dirty="0">
                <a:solidFill>
                  <a:srgbClr val="000000"/>
                </a:solidFill>
                <a:effectLst/>
                <a:highlight>
                  <a:srgbClr val="F5F5F5"/>
                </a:highlight>
                <a:latin typeface="Calibri" panose="020F0502020204030204" pitchFamily="34" charset="0"/>
              </a:rPr>
              <a:t>regulación</a:t>
            </a:r>
            <a:r>
              <a:rPr lang="es-ES_tradnl" sz="1800" b="0" i="0" u="none" strike="noStrike" dirty="0">
                <a:solidFill>
                  <a:srgbClr val="000000"/>
                </a:solidFill>
                <a:effectLst/>
                <a:highlight>
                  <a:srgbClr val="F5F5F5"/>
                </a:highlight>
                <a:latin typeface="Calibri" panose="020F0502020204030204" pitchFamily="34" charset="0"/>
              </a:rPr>
              <a:t> de los recursos (financieros, tecnológicos y de personal de salud) que inciden en el logro de la salud universal, la equidad y la resiliencia de los sistemas de salud.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y priorizar la evaluación e implementación de las </a:t>
            </a:r>
            <a:r>
              <a:rPr lang="es-ES_tradnl" sz="1800" b="1" i="0" u="none" strike="noStrike" dirty="0">
                <a:solidFill>
                  <a:srgbClr val="000000"/>
                </a:solidFill>
                <a:effectLst/>
                <a:highlight>
                  <a:srgbClr val="F5F5F5"/>
                </a:highlight>
                <a:latin typeface="Calibri" panose="020F0502020204030204" pitchFamily="34" charset="0"/>
              </a:rPr>
              <a:t>funciones esenciales de salud pública </a:t>
            </a:r>
            <a:r>
              <a:rPr lang="es-ES_tradnl" sz="1800" b="0" i="0" u="none" strike="noStrike" dirty="0">
                <a:solidFill>
                  <a:srgbClr val="000000"/>
                </a:solidFill>
                <a:effectLst/>
                <a:highlight>
                  <a:srgbClr val="F5F5F5"/>
                </a:highlight>
                <a:latin typeface="Calibri" panose="020F0502020204030204" pitchFamily="34" charset="0"/>
              </a:rPr>
              <a:t>en todos los niveles institucionales, en colaboración con la sociedad civil, para fortalecer el desarrollo de sistemas de salud basados ​​en la atención primaria de salud.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Generar evidencia e información sobre el </a:t>
            </a:r>
            <a:r>
              <a:rPr lang="es-ES_tradnl" sz="1800" b="1" i="0" u="none" strike="noStrike" dirty="0">
                <a:solidFill>
                  <a:srgbClr val="000000"/>
                </a:solidFill>
                <a:effectLst/>
                <a:highlight>
                  <a:srgbClr val="F5F5F5"/>
                </a:highlight>
                <a:latin typeface="Calibri" panose="020F0502020204030204" pitchFamily="34" charset="0"/>
              </a:rPr>
              <a:t>financiamiento</a:t>
            </a:r>
            <a:r>
              <a:rPr lang="es-ES_tradnl" sz="1800" b="0" i="0" u="none" strike="noStrike" dirty="0">
                <a:solidFill>
                  <a:srgbClr val="000000"/>
                </a:solidFill>
                <a:effectLst/>
                <a:highlight>
                  <a:srgbClr val="F5F5F5"/>
                </a:highlight>
                <a:latin typeface="Calibri" panose="020F0502020204030204" pitchFamily="34" charset="0"/>
              </a:rPr>
              <a:t> de la salud y la economía, aumentar y mejorar el gasto público destinado a la salud, priorizando las inversiones en el desarrollo y la promoción de la salud, la prevención de enfermedades y la expansión de los sistemas de salud basados ​​en la atención primaria de salud. Proteger contra los riesgos financieros que causan gastos empobrecedores o catastróficos.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y ejecutar el análisis continuo del </a:t>
            </a:r>
            <a:r>
              <a:rPr lang="es-ES_tradnl" sz="1800" b="1" i="0" u="none" strike="noStrike" dirty="0">
                <a:solidFill>
                  <a:srgbClr val="000000"/>
                </a:solidFill>
                <a:effectLst/>
                <a:highlight>
                  <a:srgbClr val="F5F5F5"/>
                </a:highlight>
                <a:latin typeface="Calibri" panose="020F0502020204030204" pitchFamily="34" charset="0"/>
              </a:rPr>
              <a:t>personal de salud y el mercado laboral conexo</a:t>
            </a:r>
            <a:r>
              <a:rPr lang="es-ES_tradnl" sz="1800" b="0" i="0" u="none" strike="noStrike" dirty="0">
                <a:solidFill>
                  <a:srgbClr val="000000"/>
                </a:solidFill>
                <a:effectLst/>
                <a:highlight>
                  <a:srgbClr val="F5F5F5"/>
                </a:highlight>
                <a:latin typeface="Calibri" panose="020F0502020204030204" pitchFamily="34" charset="0"/>
              </a:rPr>
              <a:t>, liderar procesos de planificación intersectorial para atraer, contratar y retener a los trabajadores de salud, y abordar las brechas sustanciales de la fuerza laboral, acelerando la disponibilidad de producir una fuerza laboral bien calificada y bien distribuida, en particular para las zonas y los grupos poblacionales remotos y desatendidos.</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la transformación de la </a:t>
            </a:r>
            <a:r>
              <a:rPr lang="es-ES_tradnl" sz="1800" b="1" i="0" u="none" strike="noStrike" dirty="0">
                <a:solidFill>
                  <a:srgbClr val="000000"/>
                </a:solidFill>
                <a:effectLst/>
                <a:highlight>
                  <a:srgbClr val="F5F5F5"/>
                </a:highlight>
                <a:latin typeface="Calibri" panose="020F0502020204030204" pitchFamily="34" charset="0"/>
              </a:rPr>
              <a:t>educación de los profesionales de la salud </a:t>
            </a:r>
            <a:r>
              <a:rPr lang="es-ES_tradnl" sz="1800" b="0" i="0" u="none" strike="noStrike" dirty="0">
                <a:solidFill>
                  <a:srgbClr val="000000"/>
                </a:solidFill>
                <a:effectLst/>
                <a:highlight>
                  <a:srgbClr val="F5F5F5"/>
                </a:highlight>
                <a:latin typeface="Calibri" panose="020F0502020204030204" pitchFamily="34" charset="0"/>
              </a:rPr>
              <a:t>basada en la atención primaria de salud, apoyando el desarrollo de la capacidad interprofesional y la organización de equipos interprofesionales dentro de los servicios de salud.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Arial" panose="020B0604020202020204" pitchFamily="34" charset="0"/>
            </a:endParaRPr>
          </a:p>
          <a:p>
            <a:pPr algn="l" rtl="0" fontAlgn="base"/>
            <a:r>
              <a:rPr lang="es-ES_tradnl" sz="2800" b="1" i="0" u="none" strike="noStrike" dirty="0">
                <a:solidFill>
                  <a:srgbClr val="242424"/>
                </a:solidFill>
                <a:effectLst/>
                <a:highlight>
                  <a:srgbClr val="F5F5F5"/>
                </a:highlight>
                <a:latin typeface="Calibri Light" panose="020F0302020204030204" pitchFamily="34" charset="0"/>
              </a:rPr>
              <a:t>Resultado intermedio</a:t>
            </a:r>
            <a:r>
              <a:rPr lang="es-ES_tradnl" sz="2800" b="0" i="0" u="none" strike="noStrike" dirty="0">
                <a:solidFill>
                  <a:srgbClr val="242424"/>
                </a:solidFill>
                <a:effectLst/>
                <a:highlight>
                  <a:srgbClr val="F5F5F5"/>
                </a:highlight>
                <a:latin typeface="Calibri Light" panose="020F0302020204030204" pitchFamily="34" charset="0"/>
              </a:rPr>
              <a:t>: Servicios y atención de salud resilientes y centrados en las personas fortalecidos, dirigidos a las comunidades y las personas a lo largo del curso de vida.</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Arial" panose="020B0604020202020204" pitchFamily="34" charset="0"/>
            </a:endParaRPr>
          </a:p>
          <a:p>
            <a:pPr algn="l" rtl="0" fontAlgn="base"/>
            <a:r>
              <a:rPr lang="es-ES_tradnl" sz="2800" b="1" i="0" u="none" strike="noStrike" dirty="0">
                <a:solidFill>
                  <a:srgbClr val="000000"/>
                </a:solidFill>
                <a:effectLst/>
                <a:highlight>
                  <a:srgbClr val="F5F5F5"/>
                </a:highlight>
                <a:latin typeface="Calibri Light" panose="020F0302020204030204" pitchFamily="34" charset="0"/>
              </a:rPr>
              <a:t>Alcance:</a:t>
            </a:r>
            <a:r>
              <a:rPr lang="es-ES_tradnl" sz="2800" b="0" i="0" u="none" strike="noStrike" dirty="0">
                <a:solidFill>
                  <a:srgbClr val="000000"/>
                </a:solidFill>
                <a:effectLst/>
                <a:highlight>
                  <a:srgbClr val="F5F5F5"/>
                </a:highlight>
                <a:latin typeface="Calibri Light" panose="020F0302020204030204" pitchFamily="34" charset="0"/>
              </a:rPr>
              <a:t> </a:t>
            </a:r>
            <a:r>
              <a:rPr lang="es-ES_tradnl" sz="2800" b="0" i="0" dirty="0">
                <a:solidFill>
                  <a:srgbClr val="444444"/>
                </a:solidFill>
                <a:effectLst/>
                <a:highlight>
                  <a:srgbClr val="F5F5F5"/>
                </a:highlight>
                <a:latin typeface="Calibri Light" panose="020F0302020204030204" pitchFamily="34" charset="0"/>
              </a:rPr>
              <a:t>​</a:t>
            </a:r>
            <a:endParaRPr lang="es-ES_tradnl" sz="2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 capacidad de los sistemas y servicios de salud para brindar </a:t>
            </a:r>
            <a:r>
              <a:rPr lang="es-ES_tradnl" sz="1800" b="1" i="0" u="none" strike="noStrike" dirty="0">
                <a:solidFill>
                  <a:srgbClr val="000000"/>
                </a:solidFill>
                <a:effectLst/>
                <a:highlight>
                  <a:srgbClr val="F5F5F5"/>
                </a:highlight>
                <a:latin typeface="Calibri" panose="020F0502020204030204" pitchFamily="34" charset="0"/>
              </a:rPr>
              <a:t>atención integrada centrada en las personas a lo largo del curso de vida </a:t>
            </a:r>
            <a:r>
              <a:rPr lang="es-ES_tradnl" sz="1800" b="0" i="0" u="none" strike="noStrike" dirty="0">
                <a:solidFill>
                  <a:srgbClr val="000000"/>
                </a:solidFill>
                <a:effectLst/>
                <a:highlight>
                  <a:srgbClr val="F5F5F5"/>
                </a:highlight>
                <a:latin typeface="Calibri" panose="020F0502020204030204" pitchFamily="34" charset="0"/>
              </a:rPr>
              <a:t>y garantizar el acceso a servicios de salud que sean de alta calidad, equitativos y centrados en las personas, así como su cobertura</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 </a:t>
            </a:r>
            <a:r>
              <a:rPr lang="es-ES_tradnl" sz="1800" b="1" i="0" u="none" strike="noStrike" dirty="0">
                <a:solidFill>
                  <a:srgbClr val="000000"/>
                </a:solidFill>
                <a:effectLst/>
                <a:highlight>
                  <a:srgbClr val="F5F5F5"/>
                </a:highlight>
                <a:latin typeface="Calibri" panose="020F0502020204030204" pitchFamily="34" charset="0"/>
              </a:rPr>
              <a:t>atención integrada y centrada en las personas por medio del enfoque de la atención primaria de salud</a:t>
            </a:r>
            <a:r>
              <a:rPr lang="es-ES_tradnl" sz="1800" b="0" i="0" u="none" strike="noStrike" dirty="0">
                <a:solidFill>
                  <a:srgbClr val="000000"/>
                </a:solidFill>
                <a:effectLst/>
                <a:highlight>
                  <a:srgbClr val="F5F5F5"/>
                </a:highlight>
                <a:latin typeface="Calibri" panose="020F0502020204030204" pitchFamily="34" charset="0"/>
              </a:rPr>
              <a:t>, de manera de impulsar y mantener las capacidades de salud y de abordar las enfermedades transmisibles y no transmisibles; las enfermedades prevenibles mediante vacunación; los factores de riesgo a lo largo del curso de vida; la salud sexual, reproductiva, materna, neonatal, infantil, adolescente y de las personas mayores; y los determinantes sociales de la salud.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Fortalecer las </a:t>
            </a:r>
            <a:r>
              <a:rPr lang="es-ES_tradnl" sz="1800" b="1" i="0" u="none" strike="noStrike" dirty="0">
                <a:solidFill>
                  <a:srgbClr val="000000"/>
                </a:solidFill>
                <a:effectLst/>
                <a:highlight>
                  <a:srgbClr val="F5F5F5"/>
                </a:highlight>
                <a:latin typeface="Calibri" panose="020F0502020204030204" pitchFamily="34" charset="0"/>
              </a:rPr>
              <a:t>redes integradas de prestación de servicios de salud </a:t>
            </a:r>
            <a:r>
              <a:rPr lang="es-ES_tradnl" sz="1800" b="0" i="0" u="none" strike="noStrike" dirty="0">
                <a:solidFill>
                  <a:srgbClr val="000000"/>
                </a:solidFill>
                <a:effectLst/>
                <a:highlight>
                  <a:srgbClr val="F5F5F5"/>
                </a:highlight>
                <a:latin typeface="Calibri" panose="020F0502020204030204" pitchFamily="34" charset="0"/>
              </a:rPr>
              <a:t>y mejorar la organización, gestión y gobernanza de los servicios de salud tanto a nivel individual como poblacional, aumentando la capacidad resolutiva del primer nivel de atención. Esto implica desarrollar </a:t>
            </a:r>
            <a:r>
              <a:rPr lang="es-ES_tradnl" sz="1800" b="1" i="0" u="none" strike="noStrike" dirty="0">
                <a:solidFill>
                  <a:srgbClr val="000000"/>
                </a:solidFill>
                <a:effectLst/>
                <a:highlight>
                  <a:srgbClr val="F5F5F5"/>
                </a:highlight>
                <a:latin typeface="Calibri" panose="020F0502020204030204" pitchFamily="34" charset="0"/>
              </a:rPr>
              <a:t>modelos innovadores de atención </a:t>
            </a:r>
            <a:r>
              <a:rPr lang="es-ES_tradnl" sz="1800" b="0" i="0" u="none" strike="noStrike" dirty="0">
                <a:solidFill>
                  <a:srgbClr val="000000"/>
                </a:solidFill>
                <a:effectLst/>
                <a:highlight>
                  <a:srgbClr val="F5F5F5"/>
                </a:highlight>
                <a:latin typeface="Calibri" panose="020F0502020204030204" pitchFamily="34" charset="0"/>
              </a:rPr>
              <a:t>que sean intersectoriales, centrados en las personas, las familias y la comunidad; que promuevan la coordinación, comunicación y continuidad de la atención; y la integración de programas de salud prioritarios, tecnologías sanitarias y servicios de telemedicina dentro de las redes de los servicios de salud.</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Promover, fortalecer y mejorar la </a:t>
            </a:r>
            <a:r>
              <a:rPr lang="es-ES_tradnl" sz="1800" b="1" i="0" u="none" strike="noStrike" dirty="0">
                <a:solidFill>
                  <a:srgbClr val="000000"/>
                </a:solidFill>
                <a:effectLst/>
                <a:highlight>
                  <a:srgbClr val="F5F5F5"/>
                </a:highlight>
                <a:latin typeface="Calibri" panose="020F0502020204030204" pitchFamily="34" charset="0"/>
              </a:rPr>
              <a:t>atención de salud de las mujeres, las madres y los recién nacidos</a:t>
            </a:r>
            <a:r>
              <a:rPr lang="es-ES_tradnl" sz="1800" b="0" i="0" u="none" strike="noStrike" dirty="0">
                <a:solidFill>
                  <a:srgbClr val="000000"/>
                </a:solidFill>
                <a:effectLst/>
                <a:highlight>
                  <a:srgbClr val="F5F5F5"/>
                </a:highlight>
                <a:latin typeface="Calibri" panose="020F0502020204030204" pitchFamily="34" charset="0"/>
              </a:rPr>
              <a:t>, acelerando la reducción de la mortalidad materna, neonatal e infantil, y fortaleciendo las capacidades en materia de políticas, atención y servicios de salud reproductiva.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a:p>
            <a:pPr algn="l" rtl="0" fontAlgn="base">
              <a:buFont typeface="+mj-lt"/>
              <a:buAutoNum type="arabicPeriod"/>
            </a:pPr>
            <a:r>
              <a:rPr lang="es-ES_tradnl" sz="1800" b="0" i="0" u="none" strike="noStrike" dirty="0">
                <a:solidFill>
                  <a:srgbClr val="000000"/>
                </a:solidFill>
                <a:effectLst/>
                <a:highlight>
                  <a:srgbClr val="F5F5F5"/>
                </a:highlight>
                <a:latin typeface="Calibri" panose="020F0502020204030204" pitchFamily="34" charset="0"/>
              </a:rPr>
              <a:t>Mejorar la capacidad de responder a las diversas necesidades de todos los grupos y de todas las poblaciones al </a:t>
            </a:r>
            <a:r>
              <a:rPr lang="es-ES_tradnl" sz="1800" b="1" i="0" u="none" strike="noStrike" dirty="0">
                <a:solidFill>
                  <a:srgbClr val="000000"/>
                </a:solidFill>
                <a:effectLst/>
                <a:highlight>
                  <a:srgbClr val="F5F5F5"/>
                </a:highlight>
                <a:latin typeface="Calibri" panose="020F0502020204030204" pitchFamily="34" charset="0"/>
              </a:rPr>
              <a:t>reducir las barreras geográficas, organizativas, financieras y en cuanto a la disponibilidad y aceptabilidad, de manera que se pueda acceder a la atención y los servicios de salud</a:t>
            </a:r>
            <a:r>
              <a:rPr lang="es-ES_tradnl" sz="1800" b="0" i="0" u="none" strike="noStrike" dirty="0">
                <a:solidFill>
                  <a:srgbClr val="000000"/>
                </a:solidFill>
                <a:effectLst/>
                <a:highlight>
                  <a:srgbClr val="F5F5F5"/>
                </a:highlight>
                <a:latin typeface="Calibri" panose="020F0502020204030204" pitchFamily="34" charset="0"/>
              </a:rPr>
              <a:t>, particularmente en el caso de las personas mayores y otras personas en situación de vulnerabilidad. </a:t>
            </a:r>
            <a:r>
              <a:rPr lang="es-ES_tradnl" sz="1800" b="0" i="0" dirty="0">
                <a:solidFill>
                  <a:srgbClr val="444444"/>
                </a:solidFill>
                <a:effectLst/>
                <a:highlight>
                  <a:srgbClr val="F5F5F5"/>
                </a:highlight>
                <a:latin typeface="Calibri" panose="020F0502020204030204" pitchFamily="34" charset="0"/>
              </a:rPr>
              <a:t>​</a:t>
            </a:r>
            <a:endParaRPr lang="es-ES_tradnl" sz="1800" b="0" i="0" dirty="0">
              <a:solidFill>
                <a:srgbClr val="444444"/>
              </a:solidFill>
              <a:effectLst/>
              <a:highlight>
                <a:srgbClr val="F5F5F5"/>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s-ES_tradnl" smtClean="0"/>
              <a:pPr/>
              <a:t>18</a:t>
            </a:fld>
            <a:endParaRPr lang="es-ES_tradnl" dirty="0"/>
          </a:p>
        </p:txBody>
      </p:sp>
    </p:spTree>
    <p:extLst>
      <p:ext uri="{BB962C8B-B14F-4D97-AF65-F5344CB8AC3E}">
        <p14:creationId xmlns:p14="http://schemas.microsoft.com/office/powerpoint/2010/main" val="1393802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10C86D-86BF-CA2F-9AB6-FDD9CBE8FBA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8">
            <a:extLst>
              <a:ext uri="{FF2B5EF4-FFF2-40B4-BE49-F238E27FC236}">
                <a16:creationId xmlns:a16="http://schemas.microsoft.com/office/drawing/2014/main" id="{EBAB7C00-1EBB-1199-67F5-F0741C17968B}"/>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9" name="Picture 8" descr="A logo with a globe and text&#10;&#10;Description automatically generated">
            <a:extLst>
              <a:ext uri="{FF2B5EF4-FFF2-40B4-BE49-F238E27FC236}">
                <a16:creationId xmlns:a16="http://schemas.microsoft.com/office/drawing/2014/main" id="{4663939A-1FA7-5E1D-D923-1C744D47F59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490244" y="-734383"/>
            <a:ext cx="17443464" cy="10755642"/>
            <a:chOff x="-3490244" y="-734383"/>
            <a:chExt cx="17443464" cy="10755642"/>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F3289EA-8296-DE11-F3FC-9A385FDFECD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8">
            <a:extLst>
              <a:ext uri="{FF2B5EF4-FFF2-40B4-BE49-F238E27FC236}">
                <a16:creationId xmlns:a16="http://schemas.microsoft.com/office/drawing/2014/main" id="{7E465AED-4802-5E46-08A2-79463939CCC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33407237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391083" y="-462091"/>
            <a:ext cx="13358076"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2501900" y="-1395856"/>
            <a:ext cx="15157262"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flipH="1">
            <a:off x="-52940" y="-2512383"/>
            <a:ext cx="13984840" cy="10755642"/>
          </a:xfrm>
          <a:prstGeom prst="rect">
            <a:avLst/>
          </a:prstGeom>
        </p:spPr>
      </p:pic>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807777C-7B78-1DDC-6072-3D8703CDB84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6FF253E3-D1E7-2409-DA61-9E7C0DF36994}"/>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174822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5442492" y="165100"/>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1475942" y="1867255"/>
            <a:ext cx="14833746" cy="14822089"/>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B2EB7D5-4787-BE45-B7D4-08DA4C5A842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3766D-D1FF-19A1-04D8-E234884AAA2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8">
            <a:extLst>
              <a:ext uri="{FF2B5EF4-FFF2-40B4-BE49-F238E27FC236}">
                <a16:creationId xmlns:a16="http://schemas.microsoft.com/office/drawing/2014/main" id="{40B90D9D-B657-6BAE-DD57-0614E773169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24" name="Picture 23" descr="A logo with a globe and text&#10;&#10;Description automatically generated">
            <a:extLst>
              <a:ext uri="{FF2B5EF4-FFF2-40B4-BE49-F238E27FC236}">
                <a16:creationId xmlns:a16="http://schemas.microsoft.com/office/drawing/2014/main" id="{179B7EEE-FAD7-2607-6BD3-D07AE52745B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3257704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29CB75-D974-58FE-F233-6BD15A8D1BD1}"/>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8">
            <a:extLst>
              <a:ext uri="{FF2B5EF4-FFF2-40B4-BE49-F238E27FC236}">
                <a16:creationId xmlns:a16="http://schemas.microsoft.com/office/drawing/2014/main" id="{A32221E9-7B31-84BC-3773-760AB3F01590}"/>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1" name="Picture 10" descr="A logo with a globe and text&#10;&#10;Description automatically generated">
            <a:extLst>
              <a:ext uri="{FF2B5EF4-FFF2-40B4-BE49-F238E27FC236}">
                <a16:creationId xmlns:a16="http://schemas.microsoft.com/office/drawing/2014/main" id="{BC2CC71F-EE31-E12C-146D-59AA895A134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88666614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10C86D-86BF-CA2F-9AB6-FDD9CBE8FBA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8">
            <a:extLst>
              <a:ext uri="{FF2B5EF4-FFF2-40B4-BE49-F238E27FC236}">
                <a16:creationId xmlns:a16="http://schemas.microsoft.com/office/drawing/2014/main" id="{EBAB7C00-1EBB-1199-67F5-F0741C17968B}"/>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9" name="Picture 8" descr="A logo with a globe and text&#10;&#10;Description automatically generated">
            <a:extLst>
              <a:ext uri="{FF2B5EF4-FFF2-40B4-BE49-F238E27FC236}">
                <a16:creationId xmlns:a16="http://schemas.microsoft.com/office/drawing/2014/main" id="{4663939A-1FA7-5E1D-D923-1C744D47F59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95798673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A16158-FEAB-B6AB-459D-D14282D665B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1BF1D566-EEB3-3402-2547-C115BBAB549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4EA7DB75-CB4F-FC3D-AABB-DD3E8FF2224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89744946"/>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8F02B47-691C-A945-C67C-C76BCB741C3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B0748A9-9B1C-A9EA-A331-65150611D8A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D92B9139-388F-29F4-BEE0-9B69E092D80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4288217156"/>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3A6046-195B-6032-5668-4101A62E03E8}"/>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B6B5AC1B-9F25-4C75-E1E5-AD3056EB65DC}"/>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logo with a globe and text&#10;&#10;Description automatically generated">
            <a:extLst>
              <a:ext uri="{FF2B5EF4-FFF2-40B4-BE49-F238E27FC236}">
                <a16:creationId xmlns:a16="http://schemas.microsoft.com/office/drawing/2014/main" id="{7DA98574-A7A5-13B9-3643-9DAABE21E58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180656300"/>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0" name="Picture 9" descr="A blue and black logo&#10;&#10;Description automatically generated">
            <a:extLst>
              <a:ext uri="{FF2B5EF4-FFF2-40B4-BE49-F238E27FC236}">
                <a16:creationId xmlns:a16="http://schemas.microsoft.com/office/drawing/2014/main" id="{348005C3-79F6-AE87-0E43-D42E55A48A0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94188346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8" name="Picture 7" descr="A logo with a globe and text&#10;&#10;Description automatically generated">
            <a:extLst>
              <a:ext uri="{FF2B5EF4-FFF2-40B4-BE49-F238E27FC236}">
                <a16:creationId xmlns:a16="http://schemas.microsoft.com/office/drawing/2014/main" id="{856A4975-F967-4F53-236D-22E588EB17F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9588191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A16158-FEAB-B6AB-459D-D14282D665B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1BF1D566-EEB3-3402-2547-C115BBAB549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4EA7DB75-CB4F-FC3D-AABB-DD3E8FF2224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991591460"/>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F609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60287" y="6292846"/>
            <a:ext cx="693513"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1A8095DA-6E53-8EC9-1FA4-C39E81ABA8B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415475089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EF754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A69D02EB-5DED-DAC2-9CED-6F94B18114A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75882915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pic>
        <p:nvPicPr>
          <p:cNvPr id="6" name="Picture 5" descr="A logo with a globe and text&#10;&#10;Description automatically generated">
            <a:extLst>
              <a:ext uri="{FF2B5EF4-FFF2-40B4-BE49-F238E27FC236}">
                <a16:creationId xmlns:a16="http://schemas.microsoft.com/office/drawing/2014/main" id="{0B27E7F0-9816-3900-76B4-B3AD392B2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81613892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838201" y="2011947"/>
            <a:ext cx="5181600" cy="392117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pic>
        <p:nvPicPr>
          <p:cNvPr id="6" name="Picture 5" descr="A logo with a globe and text&#10;&#10;Description automatically generated">
            <a:extLst>
              <a:ext uri="{FF2B5EF4-FFF2-40B4-BE49-F238E27FC236}">
                <a16:creationId xmlns:a16="http://schemas.microsoft.com/office/drawing/2014/main" id="{A7BDE7D2-7161-29A5-927A-3B8EFECDF20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94978622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0763730" y="211873"/>
            <a:ext cx="780788" cy="79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134763" y="2989995"/>
            <a:ext cx="10515600" cy="1325563"/>
          </a:xfrm>
        </p:spPr>
        <p:txBody>
          <a:bodyPr/>
          <a:lstStyle>
            <a:lvl1pPr>
              <a:defRPr>
                <a:solidFill>
                  <a:schemeClr val="bg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D083506-FC14-883A-2033-566A33B808BA}"/>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C71A942D-2D61-0581-3000-EB415CCDA5B7}"/>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31247242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attFill prst="pct60">
            <a:fgClr>
              <a:schemeClr val="bg1">
                <a:lumMod val="85000"/>
              </a:schemeClr>
            </a:fgClr>
            <a:bgClr>
              <a:schemeClr val="bg1"/>
            </a:bgClr>
          </a:pattFill>
        </p:spPr>
        <p:txBody>
          <a:bodyPr/>
          <a:lstStyle/>
          <a:p>
            <a:r>
              <a:rPr lang="en-US"/>
              <a:t>Click icon to add picture</a:t>
            </a:r>
          </a:p>
        </p:txBody>
      </p:sp>
      <p:cxnSp>
        <p:nvCxnSpPr>
          <p:cNvPr id="2" name="Straight Connector 1">
            <a:extLst>
              <a:ext uri="{FF2B5EF4-FFF2-40B4-BE49-F238E27FC236}">
                <a16:creationId xmlns:a16="http://schemas.microsoft.com/office/drawing/2014/main" id="{BF996816-D8B2-5AC6-6073-5B2EBEAB7A3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36BFD03A-DF96-9506-4C5B-0C04B1471E5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56560612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B3C85-BBD3-ED33-D305-4081AFD4558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9017BBAD-7D6B-A492-B9BF-6C138DE2088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1" name="Picture 10" descr="A logo with a globe and text&#10;&#10;Description automatically generated">
            <a:extLst>
              <a:ext uri="{FF2B5EF4-FFF2-40B4-BE49-F238E27FC236}">
                <a16:creationId xmlns:a16="http://schemas.microsoft.com/office/drawing/2014/main" id="{1D7A90A2-798F-90FD-40C4-E9A69B861BA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40321593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C57D36-ED57-BE4C-0056-08F95746517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D6E8326D-14C8-9E8B-3FB9-FFB83A3A091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0" name="Picture 9" descr="A logo with a globe and text&#10;&#10;Description automatically generated">
            <a:extLst>
              <a:ext uri="{FF2B5EF4-FFF2-40B4-BE49-F238E27FC236}">
                <a16:creationId xmlns:a16="http://schemas.microsoft.com/office/drawing/2014/main" id="{B0ECC19D-F57D-6979-8E6F-12886EE07C9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644826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CB4A91-87EC-5347-41D9-6FE5BB575DF0}"/>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0E0F3DC6-0A53-9162-719A-841FBC9274A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9857251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5AEEC-D512-50FB-E270-2185C1BB09F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76FC96B-779A-10FA-48B4-267C97FDB93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3" name="Picture 12" descr="A logo with a globe and text&#10;&#10;Description automatically generated">
            <a:extLst>
              <a:ext uri="{FF2B5EF4-FFF2-40B4-BE49-F238E27FC236}">
                <a16:creationId xmlns:a16="http://schemas.microsoft.com/office/drawing/2014/main" id="{1C682293-37AF-968D-FF6F-3BC7BC16DB9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6467566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8F02B47-691C-A945-C67C-C76BCB741C3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B0748A9-9B1C-A9EA-A331-65150611D8A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D92B9139-388F-29F4-BEE0-9B69E092D80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84502067"/>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2192000" cy="6951785"/>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spTree>
    <p:extLst>
      <p:ext uri="{BB962C8B-B14F-4D97-AF65-F5344CB8AC3E}">
        <p14:creationId xmlns:p14="http://schemas.microsoft.com/office/powerpoint/2010/main" val="3833053268"/>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7526"/>
            <a:ext cx="12192000" cy="686552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spTree>
    <p:extLst>
      <p:ext uri="{BB962C8B-B14F-4D97-AF65-F5344CB8AC3E}">
        <p14:creationId xmlns:p14="http://schemas.microsoft.com/office/powerpoint/2010/main" val="2940172138"/>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8340914"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2"/>
          </p:nvPr>
        </p:nvSpPr>
        <p:spPr>
          <a:xfrm>
            <a:off x="2118438"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3"/>
          </p:nvPr>
        </p:nvSpPr>
        <p:spPr>
          <a:xfrm>
            <a:off x="5231975"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9027465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3498209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107086"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9" name="Picture Placeholder 13"/>
          <p:cNvSpPr>
            <a:spLocks noGrp="1"/>
          </p:cNvSpPr>
          <p:nvPr>
            <p:ph type="pic" sz="quarter" idx="23"/>
          </p:nvPr>
        </p:nvSpPr>
        <p:spPr>
          <a:xfrm>
            <a:off x="6375355"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1450869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6454258" y="1669852"/>
            <a:ext cx="4588605" cy="388895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8751899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2623792"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7" name="Picture Placeholder 13"/>
          <p:cNvSpPr>
            <a:spLocks noGrp="1"/>
          </p:cNvSpPr>
          <p:nvPr>
            <p:ph type="pic" sz="quarter" idx="44"/>
          </p:nvPr>
        </p:nvSpPr>
        <p:spPr>
          <a:xfrm>
            <a:off x="4140225"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45"/>
          </p:nvPr>
        </p:nvSpPr>
        <p:spPr>
          <a:xfrm>
            <a:off x="1107359"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46"/>
          </p:nvPr>
        </p:nvSpPr>
        <p:spPr>
          <a:xfrm>
            <a:off x="2623792"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47"/>
          </p:nvPr>
        </p:nvSpPr>
        <p:spPr>
          <a:xfrm>
            <a:off x="4140225"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48"/>
          </p:nvPr>
        </p:nvSpPr>
        <p:spPr>
          <a:xfrm>
            <a:off x="1107359"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49"/>
          </p:nvPr>
        </p:nvSpPr>
        <p:spPr>
          <a:xfrm>
            <a:off x="2623792"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50"/>
          </p:nvPr>
        </p:nvSpPr>
        <p:spPr>
          <a:xfrm>
            <a:off x="4140225"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51"/>
          </p:nvPr>
        </p:nvSpPr>
        <p:spPr>
          <a:xfrm>
            <a:off x="1107359"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6452986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2192000" cy="6858000"/>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914325"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6403579"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1634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4" name="Imagen 3">
            <a:extLst>
              <a:ext uri="{FF2B5EF4-FFF2-40B4-BE49-F238E27FC236}">
                <a16:creationId xmlns:a16="http://schemas.microsoft.com/office/drawing/2014/main" id="{BD2D1298-3A9B-F890-67F1-2714D234787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920176" y="6260367"/>
            <a:ext cx="2186763" cy="512875"/>
          </a:xfrm>
          <a:prstGeom prst="rect">
            <a:avLst/>
          </a:prstGeom>
        </p:spPr>
      </p:pic>
    </p:spTree>
    <p:extLst>
      <p:ext uri="{BB962C8B-B14F-4D97-AF65-F5344CB8AC3E}">
        <p14:creationId xmlns:p14="http://schemas.microsoft.com/office/powerpoint/2010/main" val="2675144170"/>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671B"/>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76279EF-23C8-E54A-8DA3-25847C8A5D42}"/>
              </a:ext>
            </a:extLst>
          </p:cNvPr>
          <p:cNvSpPr/>
          <p:nvPr userDrawn="1"/>
        </p:nvSpPr>
        <p:spPr>
          <a:xfrm>
            <a:off x="-1828800" y="-3307837"/>
            <a:ext cx="15925800" cy="10165837"/>
          </a:xfrm>
          <a:prstGeom prst="pentagon">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3">
            <a:extLst>
              <a:ext uri="{FF2B5EF4-FFF2-40B4-BE49-F238E27FC236}">
                <a16:creationId xmlns:a16="http://schemas.microsoft.com/office/drawing/2014/main" id="{F6BE2A42-E59A-490D-B646-DD17AF8D888F}"/>
              </a:ext>
            </a:extLst>
          </p:cNvPr>
          <p:cNvSpPr/>
          <p:nvPr userDrawn="1"/>
        </p:nvSpPr>
        <p:spPr>
          <a:xfrm>
            <a:off x="-1828800" y="-3242315"/>
            <a:ext cx="15925800" cy="10100315"/>
          </a:xfrm>
          <a:prstGeom prst="pentagon">
            <a:avLst/>
          </a:prstGeom>
          <a:blipFill dpi="0" rotWithShape="1">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1">
            <a:extLst>
              <a:ext uri="{FF2B5EF4-FFF2-40B4-BE49-F238E27FC236}">
                <a16:creationId xmlns:a16="http://schemas.microsoft.com/office/drawing/2014/main" id="{6F1CD070-F6DA-41F2-9C95-4AC2B29D5A12}"/>
              </a:ext>
            </a:extLst>
          </p:cNvPr>
          <p:cNvSpPr/>
          <p:nvPr userDrawn="1"/>
        </p:nvSpPr>
        <p:spPr>
          <a:xfrm rot="16200000" flipH="1" flipV="1">
            <a:off x="-1715681" y="1660305"/>
            <a:ext cx="6174562" cy="2743200"/>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1">
            <a:extLst>
              <a:ext uri="{FF2B5EF4-FFF2-40B4-BE49-F238E27FC236}">
                <a16:creationId xmlns:a16="http://schemas.microsoft.com/office/drawing/2014/main" id="{7B270E80-76A5-4833-9BAA-F27A49F68026}"/>
              </a:ext>
            </a:extLst>
          </p:cNvPr>
          <p:cNvSpPr/>
          <p:nvPr userDrawn="1"/>
        </p:nvSpPr>
        <p:spPr>
          <a:xfrm rot="16200000" flipH="1" flipV="1">
            <a:off x="-2476094" y="2420716"/>
            <a:ext cx="6174563" cy="1222377"/>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1">
            <a:extLst>
              <a:ext uri="{FF2B5EF4-FFF2-40B4-BE49-F238E27FC236}">
                <a16:creationId xmlns:a16="http://schemas.microsoft.com/office/drawing/2014/main" id="{AD1DB70C-7CA8-450A-AEA6-6E5F7E6F957A}"/>
              </a:ext>
            </a:extLst>
          </p:cNvPr>
          <p:cNvSpPr/>
          <p:nvPr userDrawn="1"/>
        </p:nvSpPr>
        <p:spPr>
          <a:xfrm rot="16200000" flipH="1">
            <a:off x="7741571" y="1668758"/>
            <a:ext cx="6157657" cy="2743202"/>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1">
            <a:extLst>
              <a:ext uri="{FF2B5EF4-FFF2-40B4-BE49-F238E27FC236}">
                <a16:creationId xmlns:a16="http://schemas.microsoft.com/office/drawing/2014/main" id="{B7519186-106E-4553-BE94-090BA74D91CF}"/>
              </a:ext>
            </a:extLst>
          </p:cNvPr>
          <p:cNvSpPr/>
          <p:nvPr userDrawn="1"/>
        </p:nvSpPr>
        <p:spPr>
          <a:xfrm rot="16200000" flipH="1">
            <a:off x="8455099" y="2382285"/>
            <a:ext cx="6157657" cy="1316145"/>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834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3A6046-195B-6032-5668-4101A62E03E8}"/>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B6B5AC1B-9F25-4C75-E1E5-AD3056EB65DC}"/>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logo with a globe and text&#10;&#10;Description automatically generated">
            <a:extLst>
              <a:ext uri="{FF2B5EF4-FFF2-40B4-BE49-F238E27FC236}">
                <a16:creationId xmlns:a16="http://schemas.microsoft.com/office/drawing/2014/main" id="{7DA98574-A7A5-13B9-3643-9DAABE21E58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879000006"/>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78408" y="364957"/>
            <a:ext cx="838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OPS/OMS</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3" name="Imagen 2">
            <a:extLst>
              <a:ext uri="{FF2B5EF4-FFF2-40B4-BE49-F238E27FC236}">
                <a16:creationId xmlns:a16="http://schemas.microsoft.com/office/drawing/2014/main" id="{FE080052-B118-1E18-FBC7-426C04078E2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06117" y="6296242"/>
            <a:ext cx="2185883" cy="512669"/>
          </a:xfrm>
          <a:prstGeom prst="rect">
            <a:avLst/>
          </a:prstGeom>
        </p:spPr>
      </p:pic>
    </p:spTree>
    <p:extLst>
      <p:ext uri="{BB962C8B-B14F-4D97-AF65-F5344CB8AC3E}">
        <p14:creationId xmlns:p14="http://schemas.microsoft.com/office/powerpoint/2010/main" val="368490180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0" name="Picture 9" descr="A blue and black logo&#10;&#10;Description automatically generated">
            <a:extLst>
              <a:ext uri="{FF2B5EF4-FFF2-40B4-BE49-F238E27FC236}">
                <a16:creationId xmlns:a16="http://schemas.microsoft.com/office/drawing/2014/main" id="{348005C3-79F6-AE87-0E43-D42E55A48A0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3389946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8" name="Picture 7" descr="A logo with a globe and text&#10;&#10;Description automatically generated">
            <a:extLst>
              <a:ext uri="{FF2B5EF4-FFF2-40B4-BE49-F238E27FC236}">
                <a16:creationId xmlns:a16="http://schemas.microsoft.com/office/drawing/2014/main" id="{856A4975-F967-4F53-236D-22E588EB17F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7987087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F609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60287" y="6292846"/>
            <a:ext cx="693513"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1A8095DA-6E53-8EC9-1FA4-C39E81ABA8B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8690138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EF754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A69D02EB-5DED-DAC2-9CED-6F94B18114A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2024186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pic>
        <p:nvPicPr>
          <p:cNvPr id="6" name="Picture 5" descr="A logo with a globe and text&#10;&#10;Description automatically generated">
            <a:extLst>
              <a:ext uri="{FF2B5EF4-FFF2-40B4-BE49-F238E27FC236}">
                <a16:creationId xmlns:a16="http://schemas.microsoft.com/office/drawing/2014/main" id="{0B27E7F0-9816-3900-76B4-B3AD392B2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5685588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838201" y="2011947"/>
            <a:ext cx="5181600" cy="392117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pic>
        <p:nvPicPr>
          <p:cNvPr id="6" name="Picture 5" descr="A logo with a globe and text&#10;&#10;Description automatically generated">
            <a:extLst>
              <a:ext uri="{FF2B5EF4-FFF2-40B4-BE49-F238E27FC236}">
                <a16:creationId xmlns:a16="http://schemas.microsoft.com/office/drawing/2014/main" id="{A7BDE7D2-7161-29A5-927A-3B8EFECDF20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40482736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2432304" y="2216786"/>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922" y="-51782"/>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68BD64-D346-F347-8524-4121CEB4A345}"/>
              </a:ext>
            </a:extLst>
          </p:cNvPr>
          <p:cNvPicPr>
            <a:picLocks noChangeAspect="1"/>
          </p:cNvPicPr>
          <p:nvPr userDrawn="1"/>
        </p:nvPicPr>
        <p:blipFill>
          <a:blip r:embed="rId2">
            <a:alphaModFix amt="60000"/>
          </a:blip>
          <a:stretch>
            <a:fillRect/>
          </a:stretch>
        </p:blipFill>
        <p:spPr>
          <a:xfrm>
            <a:off x="-7667761" y="-3548982"/>
            <a:ext cx="15522477" cy="11949121"/>
          </a:xfrm>
          <a:prstGeom prst="rect">
            <a:avLst/>
          </a:prstGeom>
        </p:spPr>
      </p:pic>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1954"/>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17" name="Picture 16" descr="A blue and black logo&#10;&#10;Description automatically generated">
            <a:extLst>
              <a:ext uri="{FF2B5EF4-FFF2-40B4-BE49-F238E27FC236}">
                <a16:creationId xmlns:a16="http://schemas.microsoft.com/office/drawing/2014/main" id="{784DC5A4-B665-AF50-C6C6-65D5750C4BF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150504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0763730" y="211873"/>
            <a:ext cx="780788" cy="79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134763" y="2989995"/>
            <a:ext cx="10515600" cy="1325563"/>
          </a:xfrm>
        </p:spPr>
        <p:txBody>
          <a:bodyPr/>
          <a:lstStyle>
            <a:lvl1pPr>
              <a:defRPr>
                <a:solidFill>
                  <a:schemeClr val="bg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D083506-FC14-883A-2033-566A33B808BA}"/>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C71A942D-2D61-0581-3000-EB415CCDA5B7}"/>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6609636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attFill prst="pct60">
            <a:fgClr>
              <a:schemeClr val="bg1">
                <a:lumMod val="85000"/>
              </a:schemeClr>
            </a:fgClr>
            <a:bgClr>
              <a:schemeClr val="bg1"/>
            </a:bgClr>
          </a:pattFill>
        </p:spPr>
        <p:txBody>
          <a:bodyPr/>
          <a:lstStyle/>
          <a:p>
            <a:r>
              <a:rPr lang="en-US"/>
              <a:t>Click icon to add picture</a:t>
            </a:r>
          </a:p>
        </p:txBody>
      </p:sp>
      <p:cxnSp>
        <p:nvCxnSpPr>
          <p:cNvPr id="2" name="Straight Connector 1">
            <a:extLst>
              <a:ext uri="{FF2B5EF4-FFF2-40B4-BE49-F238E27FC236}">
                <a16:creationId xmlns:a16="http://schemas.microsoft.com/office/drawing/2014/main" id="{BF996816-D8B2-5AC6-6073-5B2EBEAB7A3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36BFD03A-DF96-9506-4C5B-0C04B1471E5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210006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B3C85-BBD3-ED33-D305-4081AFD4558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9017BBAD-7D6B-A492-B9BF-6C138DE2088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1" name="Picture 10" descr="A logo with a globe and text&#10;&#10;Description automatically generated">
            <a:extLst>
              <a:ext uri="{FF2B5EF4-FFF2-40B4-BE49-F238E27FC236}">
                <a16:creationId xmlns:a16="http://schemas.microsoft.com/office/drawing/2014/main" id="{1D7A90A2-798F-90FD-40C4-E9A69B861BA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8289157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C57D36-ED57-BE4C-0056-08F95746517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D6E8326D-14C8-9E8B-3FB9-FFB83A3A091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0" name="Picture 9" descr="A logo with a globe and text&#10;&#10;Description automatically generated">
            <a:extLst>
              <a:ext uri="{FF2B5EF4-FFF2-40B4-BE49-F238E27FC236}">
                <a16:creationId xmlns:a16="http://schemas.microsoft.com/office/drawing/2014/main" id="{B0ECC19D-F57D-6979-8E6F-12886EE07C9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4351838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CB4A91-87EC-5347-41D9-6FE5BB575DF0}"/>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logo with a globe and text&#10;&#10;Description automatically generated">
            <a:extLst>
              <a:ext uri="{FF2B5EF4-FFF2-40B4-BE49-F238E27FC236}">
                <a16:creationId xmlns:a16="http://schemas.microsoft.com/office/drawing/2014/main" id="{0E0F3DC6-0A53-9162-719A-841FBC9274A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15328728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5AEEC-D512-50FB-E270-2185C1BB09F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76FC96B-779A-10FA-48B4-267C97FDB93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3" name="Picture 12" descr="A logo with a globe and text&#10;&#10;Description automatically generated">
            <a:extLst>
              <a:ext uri="{FF2B5EF4-FFF2-40B4-BE49-F238E27FC236}">
                <a16:creationId xmlns:a16="http://schemas.microsoft.com/office/drawing/2014/main" id="{1C682293-37AF-968D-FF6F-3BC7BC16DB9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35171283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2192000" cy="6951785"/>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spTree>
    <p:extLst>
      <p:ext uri="{BB962C8B-B14F-4D97-AF65-F5344CB8AC3E}">
        <p14:creationId xmlns:p14="http://schemas.microsoft.com/office/powerpoint/2010/main" val="213163181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7526"/>
            <a:ext cx="12192000" cy="686552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spTree>
    <p:extLst>
      <p:ext uri="{BB962C8B-B14F-4D97-AF65-F5344CB8AC3E}">
        <p14:creationId xmlns:p14="http://schemas.microsoft.com/office/powerpoint/2010/main" val="307636576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8340914"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2"/>
          </p:nvPr>
        </p:nvSpPr>
        <p:spPr>
          <a:xfrm>
            <a:off x="2118438"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3"/>
          </p:nvPr>
        </p:nvSpPr>
        <p:spPr>
          <a:xfrm>
            <a:off x="5231975"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428992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282983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5642517" y="136525"/>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9895657" y="-2483021"/>
            <a:ext cx="15417507" cy="14885281"/>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52826464-028B-6343-8550-C7B302380777}"/>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4" name="Picture 3" descr="A blue and black logo&#10;&#10;Description automatically generated">
            <a:extLst>
              <a:ext uri="{FF2B5EF4-FFF2-40B4-BE49-F238E27FC236}">
                <a16:creationId xmlns:a16="http://schemas.microsoft.com/office/drawing/2014/main" id="{B33D7714-1307-EE3C-C735-CBFCA988B8B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176050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107086"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9" name="Picture Placeholder 13"/>
          <p:cNvSpPr>
            <a:spLocks noGrp="1"/>
          </p:cNvSpPr>
          <p:nvPr>
            <p:ph type="pic" sz="quarter" idx="23"/>
          </p:nvPr>
        </p:nvSpPr>
        <p:spPr>
          <a:xfrm>
            <a:off x="6375355"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0483339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6454258" y="1669852"/>
            <a:ext cx="4588605" cy="388895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49891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2623792"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7" name="Picture Placeholder 13"/>
          <p:cNvSpPr>
            <a:spLocks noGrp="1"/>
          </p:cNvSpPr>
          <p:nvPr>
            <p:ph type="pic" sz="quarter" idx="44"/>
          </p:nvPr>
        </p:nvSpPr>
        <p:spPr>
          <a:xfrm>
            <a:off x="4140225"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45"/>
          </p:nvPr>
        </p:nvSpPr>
        <p:spPr>
          <a:xfrm>
            <a:off x="1107359"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46"/>
          </p:nvPr>
        </p:nvSpPr>
        <p:spPr>
          <a:xfrm>
            <a:off x="2623792"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47"/>
          </p:nvPr>
        </p:nvSpPr>
        <p:spPr>
          <a:xfrm>
            <a:off x="4140225"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48"/>
          </p:nvPr>
        </p:nvSpPr>
        <p:spPr>
          <a:xfrm>
            <a:off x="1107359"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49"/>
          </p:nvPr>
        </p:nvSpPr>
        <p:spPr>
          <a:xfrm>
            <a:off x="2623792"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50"/>
          </p:nvPr>
        </p:nvSpPr>
        <p:spPr>
          <a:xfrm>
            <a:off x="4140225"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51"/>
          </p:nvPr>
        </p:nvSpPr>
        <p:spPr>
          <a:xfrm>
            <a:off x="1107359"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7786361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2192000" cy="6858000"/>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914325"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6403579"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75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802481" y="618210"/>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pic>
        <p:nvPicPr>
          <p:cNvPr id="4" name="Imagen 3">
            <a:extLst>
              <a:ext uri="{FF2B5EF4-FFF2-40B4-BE49-F238E27FC236}">
                <a16:creationId xmlns:a16="http://schemas.microsoft.com/office/drawing/2014/main" id="{BD2D1298-3A9B-F890-67F1-2714D234787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920176" y="6260367"/>
            <a:ext cx="2186763" cy="512875"/>
          </a:xfrm>
          <a:prstGeom prst="rect">
            <a:avLst/>
          </a:prstGeom>
        </p:spPr>
      </p:pic>
    </p:spTree>
    <p:extLst>
      <p:ext uri="{BB962C8B-B14F-4D97-AF65-F5344CB8AC3E}">
        <p14:creationId xmlns:p14="http://schemas.microsoft.com/office/powerpoint/2010/main" val="360637275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78408" y="364957"/>
            <a:ext cx="838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OPS/OMS</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3" name="Imagen 2">
            <a:extLst>
              <a:ext uri="{FF2B5EF4-FFF2-40B4-BE49-F238E27FC236}">
                <a16:creationId xmlns:a16="http://schemas.microsoft.com/office/drawing/2014/main" id="{FE080052-B118-1E18-FBC7-426C04078E2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06117" y="6296242"/>
            <a:ext cx="2185883" cy="512669"/>
          </a:xfrm>
          <a:prstGeom prst="rect">
            <a:avLst/>
          </a:prstGeom>
        </p:spPr>
      </p:pic>
    </p:spTree>
    <p:extLst>
      <p:ext uri="{BB962C8B-B14F-4D97-AF65-F5344CB8AC3E}">
        <p14:creationId xmlns:p14="http://schemas.microsoft.com/office/powerpoint/2010/main" val="180470707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564028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2432304" y="2216786"/>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922" y="-51782"/>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68BD64-D346-F347-8524-4121CEB4A345}"/>
              </a:ext>
            </a:extLst>
          </p:cNvPr>
          <p:cNvPicPr>
            <a:picLocks noChangeAspect="1"/>
          </p:cNvPicPr>
          <p:nvPr userDrawn="1"/>
        </p:nvPicPr>
        <p:blipFill>
          <a:blip r:embed="rId2">
            <a:alphaModFix amt="60000"/>
          </a:blip>
          <a:stretch>
            <a:fillRect/>
          </a:stretch>
        </p:blipFill>
        <p:spPr>
          <a:xfrm>
            <a:off x="-7667761" y="-3548982"/>
            <a:ext cx="15522477" cy="11949121"/>
          </a:xfrm>
          <a:prstGeom prst="rect">
            <a:avLst/>
          </a:prstGeom>
        </p:spPr>
      </p:pic>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1954"/>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7" name="Picture 6" descr="A blue and black logo&#10;&#10;Description automatically generated">
            <a:extLst>
              <a:ext uri="{FF2B5EF4-FFF2-40B4-BE49-F238E27FC236}">
                <a16:creationId xmlns:a16="http://schemas.microsoft.com/office/drawing/2014/main" id="{01BC6DB9-F6B9-ECD7-9BAA-9DB3FD33B9E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3001669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5642517" y="136525"/>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9895657" y="-2483021"/>
            <a:ext cx="15417507" cy="14885281"/>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52826464-028B-6343-8550-C7B302380777}"/>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3" name="Picture 2" descr="A blue and black logo&#10;&#10;Description automatically generated">
            <a:extLst>
              <a:ext uri="{FF2B5EF4-FFF2-40B4-BE49-F238E27FC236}">
                <a16:creationId xmlns:a16="http://schemas.microsoft.com/office/drawing/2014/main" id="{A783F3D3-70D6-6ED3-9129-B6AD29B6E6F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2690225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1757794" y="1936945"/>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026213" y="-2293425"/>
            <a:ext cx="13214420" cy="12904733"/>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9AE579-E25E-DD4B-A341-E89899C628D3}"/>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3" name="Picture 2" descr="A blue and black logo&#10;&#10;Description automatically generated">
            <a:extLst>
              <a:ext uri="{FF2B5EF4-FFF2-40B4-BE49-F238E27FC236}">
                <a16:creationId xmlns:a16="http://schemas.microsoft.com/office/drawing/2014/main" id="{AA97E899-8A66-46E5-74EB-E052CB819BC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270831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1757794" y="1936945"/>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026213" y="-2293425"/>
            <a:ext cx="13214420" cy="12904733"/>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9AE579-E25E-DD4B-A341-E89899C628D3}"/>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4" name="Picture 3" descr="A blue and black logo&#10;&#10;Description automatically generated">
            <a:extLst>
              <a:ext uri="{FF2B5EF4-FFF2-40B4-BE49-F238E27FC236}">
                <a16:creationId xmlns:a16="http://schemas.microsoft.com/office/drawing/2014/main" id="{3CDBD1DB-4FA0-1B93-6953-92C6BE15CF1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2970746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1757794" y="1922441"/>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B47E00D-1867-DC48-89CD-15C62638CAB2}"/>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A6575F4-0350-2A4C-8DAE-598AC9AF59E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D0BEA52-02B8-6353-84D7-EC53F7B7E0E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144BC6F2-D64C-4E01-186D-EA3D05DC2FB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2732332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490244" y="-734383"/>
            <a:ext cx="17443464" cy="10755642"/>
            <a:chOff x="-3490244" y="-734383"/>
            <a:chExt cx="17443464" cy="10755642"/>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F3289EA-8296-DE11-F3FC-9A385FDFECD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8">
            <a:extLst>
              <a:ext uri="{FF2B5EF4-FFF2-40B4-BE49-F238E27FC236}">
                <a16:creationId xmlns:a16="http://schemas.microsoft.com/office/drawing/2014/main" id="{7E465AED-4802-5E46-08A2-79463939CCC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566323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391083" y="-462091"/>
            <a:ext cx="13358076"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2501900" y="-1395856"/>
            <a:ext cx="15157262"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flipH="1">
            <a:off x="-52940" y="-2512383"/>
            <a:ext cx="13984840" cy="10755642"/>
          </a:xfrm>
          <a:prstGeom prst="rect">
            <a:avLst/>
          </a:prstGeom>
        </p:spPr>
      </p:pic>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807777C-7B78-1DDC-6072-3D8703CDB84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6FF253E3-D1E7-2409-DA61-9E7C0DF36994}"/>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202987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5442492" y="165100"/>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1475942" y="1867255"/>
            <a:ext cx="14833746" cy="14822089"/>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B2EB7D5-4787-BE45-B7D4-08DA4C5A842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3766D-D1FF-19A1-04D8-E234884AAA2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8">
            <a:extLst>
              <a:ext uri="{FF2B5EF4-FFF2-40B4-BE49-F238E27FC236}">
                <a16:creationId xmlns:a16="http://schemas.microsoft.com/office/drawing/2014/main" id="{40B90D9D-B657-6BAE-DD57-0614E773169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21" name="Picture 20" descr="A white letter o and a black circle&#10;&#10;Description automatically generated">
            <a:extLst>
              <a:ext uri="{FF2B5EF4-FFF2-40B4-BE49-F238E27FC236}">
                <a16:creationId xmlns:a16="http://schemas.microsoft.com/office/drawing/2014/main" id="{10F6C47F-A53A-3A42-865B-2B3A969EDEE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314868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29CB75-D974-58FE-F233-6BD15A8D1BD1}"/>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8">
            <a:extLst>
              <a:ext uri="{FF2B5EF4-FFF2-40B4-BE49-F238E27FC236}">
                <a16:creationId xmlns:a16="http://schemas.microsoft.com/office/drawing/2014/main" id="{A32221E9-7B31-84BC-3773-760AB3F01590}"/>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9" name="Picture 8" descr="A white letter o and a black circle&#10;&#10;Description automatically generated">
            <a:extLst>
              <a:ext uri="{FF2B5EF4-FFF2-40B4-BE49-F238E27FC236}">
                <a16:creationId xmlns:a16="http://schemas.microsoft.com/office/drawing/2014/main" id="{B23ADA08-4624-22BD-7B85-64BC0267686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6767192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10C86D-86BF-CA2F-9AB6-FDD9CBE8FBA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8">
            <a:extLst>
              <a:ext uri="{FF2B5EF4-FFF2-40B4-BE49-F238E27FC236}">
                <a16:creationId xmlns:a16="http://schemas.microsoft.com/office/drawing/2014/main" id="{EBAB7C00-1EBB-1199-67F5-F0741C17968B}"/>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8" name="Picture 7" descr="A white letter o and a black circle&#10;&#10;Description automatically generated">
            <a:extLst>
              <a:ext uri="{FF2B5EF4-FFF2-40B4-BE49-F238E27FC236}">
                <a16:creationId xmlns:a16="http://schemas.microsoft.com/office/drawing/2014/main" id="{C213964C-5A3F-BC2A-2FB0-D7D5C56DA07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93787836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A16158-FEAB-B6AB-459D-D14282D665B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1BF1D566-EEB3-3402-2547-C115BBAB549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FB779F07-9B2D-6A74-7804-C3DDA13EE72F}"/>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25145605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8F02B47-691C-A945-C67C-C76BCB741C3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B0748A9-9B1C-A9EA-A331-65150611D8A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DCC4651A-FC49-4B5B-5235-237D25E5C61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87003475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3A6046-195B-6032-5668-4101A62E03E8}"/>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B6B5AC1B-9F25-4C75-E1E5-AD3056EB65DC}"/>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5" name="Picture 4" descr="A white letter o and a black circle&#10;&#10;Description automatically generated">
            <a:extLst>
              <a:ext uri="{FF2B5EF4-FFF2-40B4-BE49-F238E27FC236}">
                <a16:creationId xmlns:a16="http://schemas.microsoft.com/office/drawing/2014/main" id="{4EF43595-EAAA-448E-D577-3FAF0E11D45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0066797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9" name="Picture 8" descr="A blue and black logo&#10;&#10;Description automatically generated">
            <a:extLst>
              <a:ext uri="{FF2B5EF4-FFF2-40B4-BE49-F238E27FC236}">
                <a16:creationId xmlns:a16="http://schemas.microsoft.com/office/drawing/2014/main" id="{85867249-157D-FDF7-9C00-C1C8F929C17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304335790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1757794" y="1922441"/>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B47E00D-1867-DC48-89CD-15C62638CAB2}"/>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A6575F4-0350-2A4C-8DAE-598AC9AF59E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D0BEA52-02B8-6353-84D7-EC53F7B7E0E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144BC6F2-D64C-4E01-186D-EA3D05DC2FB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910106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white letter o and a black circle&#10;&#10;Description automatically generated">
            <a:extLst>
              <a:ext uri="{FF2B5EF4-FFF2-40B4-BE49-F238E27FC236}">
                <a16:creationId xmlns:a16="http://schemas.microsoft.com/office/drawing/2014/main" id="{AC93AEB0-81FC-C3F0-7FFC-85869B694C3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797187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F609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60287" y="6292846"/>
            <a:ext cx="693513"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CBEB98BA-3675-1013-D595-259E29D4024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7324460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EF754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AF2E9C6D-DD6E-D68B-6DBD-22C56DAEEC9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01239124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pic>
        <p:nvPicPr>
          <p:cNvPr id="5" name="Picture 4" descr="A white letter o and a black circle&#10;&#10;Description automatically generated">
            <a:extLst>
              <a:ext uri="{FF2B5EF4-FFF2-40B4-BE49-F238E27FC236}">
                <a16:creationId xmlns:a16="http://schemas.microsoft.com/office/drawing/2014/main" id="{724BCFA5-783A-A044-74DB-D7305C74BBD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403679849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838201" y="2011947"/>
            <a:ext cx="5181600" cy="392117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pic>
        <p:nvPicPr>
          <p:cNvPr id="5" name="Picture 4" descr="A white letter o and a black circle&#10;&#10;Description automatically generated">
            <a:extLst>
              <a:ext uri="{FF2B5EF4-FFF2-40B4-BE49-F238E27FC236}">
                <a16:creationId xmlns:a16="http://schemas.microsoft.com/office/drawing/2014/main" id="{B26344DB-FD2C-D6A9-A677-150AD55FD2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61481013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0763730" y="211873"/>
            <a:ext cx="780788" cy="79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134763" y="2989995"/>
            <a:ext cx="10515600" cy="1325563"/>
          </a:xfrm>
        </p:spPr>
        <p:txBody>
          <a:bodyPr/>
          <a:lstStyle>
            <a:lvl1pPr>
              <a:defRPr>
                <a:solidFill>
                  <a:schemeClr val="bg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D083506-FC14-883A-2033-566A33B808BA}"/>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C71A942D-2D61-0581-3000-EB415CCDA5B7}"/>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52009515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attFill prst="pct60">
            <a:fgClr>
              <a:schemeClr val="bg1">
                <a:lumMod val="85000"/>
              </a:schemeClr>
            </a:fgClr>
            <a:bgClr>
              <a:schemeClr val="bg1"/>
            </a:bgClr>
          </a:pattFill>
        </p:spPr>
        <p:txBody>
          <a:bodyPr/>
          <a:lstStyle/>
          <a:p>
            <a:r>
              <a:rPr lang="en-US"/>
              <a:t>Click icon to add picture</a:t>
            </a:r>
          </a:p>
        </p:txBody>
      </p:sp>
      <p:cxnSp>
        <p:nvCxnSpPr>
          <p:cNvPr id="2" name="Straight Connector 1">
            <a:extLst>
              <a:ext uri="{FF2B5EF4-FFF2-40B4-BE49-F238E27FC236}">
                <a16:creationId xmlns:a16="http://schemas.microsoft.com/office/drawing/2014/main" id="{BF996816-D8B2-5AC6-6073-5B2EBEAB7A3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36BFD03A-DF96-9506-4C5B-0C04B1471E5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9379245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B3C85-BBD3-ED33-D305-4081AFD4558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9017BBAD-7D6B-A492-B9BF-6C138DE2088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0" name="Picture 9" descr="A white letter o and a black circle&#10;&#10;Description automatically generated">
            <a:extLst>
              <a:ext uri="{FF2B5EF4-FFF2-40B4-BE49-F238E27FC236}">
                <a16:creationId xmlns:a16="http://schemas.microsoft.com/office/drawing/2014/main" id="{0B6A8A0A-FECC-29A8-5102-E64CECDEF81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54172191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C57D36-ED57-BE4C-0056-08F95746517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D6E8326D-14C8-9E8B-3FB9-FFB83A3A091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5" name="Picture 4" descr="A white letter o and a black circle&#10;&#10;Description automatically generated">
            <a:extLst>
              <a:ext uri="{FF2B5EF4-FFF2-40B4-BE49-F238E27FC236}">
                <a16:creationId xmlns:a16="http://schemas.microsoft.com/office/drawing/2014/main" id="{624BCC72-05C9-AABD-EFB2-5C614A375C7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4092533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CB4A91-87EC-5347-41D9-6FE5BB575DF0}"/>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66C87332-A8A1-0240-07AE-ED0D1A3146A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5753361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490244" y="-734383"/>
            <a:ext cx="17443464" cy="10755642"/>
            <a:chOff x="-3490244" y="-734383"/>
            <a:chExt cx="17443464" cy="10755642"/>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F3289EA-8296-DE11-F3FC-9A385FDFECD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8">
            <a:extLst>
              <a:ext uri="{FF2B5EF4-FFF2-40B4-BE49-F238E27FC236}">
                <a16:creationId xmlns:a16="http://schemas.microsoft.com/office/drawing/2014/main" id="{7E465AED-4802-5E46-08A2-79463939CCC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435143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5AEEC-D512-50FB-E270-2185C1BB09F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76FC96B-779A-10FA-48B4-267C97FDB93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2" name="Picture 11" descr="A white letter o and a black circle&#10;&#10;Description automatically generated">
            <a:extLst>
              <a:ext uri="{FF2B5EF4-FFF2-40B4-BE49-F238E27FC236}">
                <a16:creationId xmlns:a16="http://schemas.microsoft.com/office/drawing/2014/main" id="{B36D474F-AF9A-993D-812E-6523536D42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59167575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2192000" cy="6951785"/>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spTree>
    <p:extLst>
      <p:ext uri="{BB962C8B-B14F-4D97-AF65-F5344CB8AC3E}">
        <p14:creationId xmlns:p14="http://schemas.microsoft.com/office/powerpoint/2010/main" val="3418994354"/>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7526"/>
            <a:ext cx="12192000" cy="686552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spTree>
    <p:extLst>
      <p:ext uri="{BB962C8B-B14F-4D97-AF65-F5344CB8AC3E}">
        <p14:creationId xmlns:p14="http://schemas.microsoft.com/office/powerpoint/2010/main" val="97553654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8340914"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2"/>
          </p:nvPr>
        </p:nvSpPr>
        <p:spPr>
          <a:xfrm>
            <a:off x="2118438"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3"/>
          </p:nvPr>
        </p:nvSpPr>
        <p:spPr>
          <a:xfrm>
            <a:off x="5231975"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8459941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6517009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107086"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9" name="Picture Placeholder 13"/>
          <p:cNvSpPr>
            <a:spLocks noGrp="1"/>
          </p:cNvSpPr>
          <p:nvPr>
            <p:ph type="pic" sz="quarter" idx="23"/>
          </p:nvPr>
        </p:nvSpPr>
        <p:spPr>
          <a:xfrm>
            <a:off x="6375355"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0917413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6454258" y="1669852"/>
            <a:ext cx="4588605" cy="388895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155725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2623792"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7" name="Picture Placeholder 13"/>
          <p:cNvSpPr>
            <a:spLocks noGrp="1"/>
          </p:cNvSpPr>
          <p:nvPr>
            <p:ph type="pic" sz="quarter" idx="44"/>
          </p:nvPr>
        </p:nvSpPr>
        <p:spPr>
          <a:xfrm>
            <a:off x="4140225"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45"/>
          </p:nvPr>
        </p:nvSpPr>
        <p:spPr>
          <a:xfrm>
            <a:off x="1107359"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46"/>
          </p:nvPr>
        </p:nvSpPr>
        <p:spPr>
          <a:xfrm>
            <a:off x="2623792"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47"/>
          </p:nvPr>
        </p:nvSpPr>
        <p:spPr>
          <a:xfrm>
            <a:off x="4140225"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48"/>
          </p:nvPr>
        </p:nvSpPr>
        <p:spPr>
          <a:xfrm>
            <a:off x="1107359"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49"/>
          </p:nvPr>
        </p:nvSpPr>
        <p:spPr>
          <a:xfrm>
            <a:off x="2623792"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50"/>
          </p:nvPr>
        </p:nvSpPr>
        <p:spPr>
          <a:xfrm>
            <a:off x="4140225"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51"/>
          </p:nvPr>
        </p:nvSpPr>
        <p:spPr>
          <a:xfrm>
            <a:off x="1107359"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6859247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2192000" cy="6858000"/>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914325"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6403579"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107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72816580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391083" y="-462091"/>
            <a:ext cx="13358076"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2501900" y="-1395856"/>
            <a:ext cx="15157262"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flipH="1">
            <a:off x="-52940" y="-2512383"/>
            <a:ext cx="13984840" cy="10755642"/>
          </a:xfrm>
          <a:prstGeom prst="rect">
            <a:avLst/>
          </a:prstGeom>
        </p:spPr>
      </p:pic>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807777C-7B78-1DDC-6072-3D8703CDB84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6FF253E3-D1E7-2409-DA61-9E7C0DF36994}"/>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40679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3488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7315634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53910320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62432661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232930584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6008695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36A7A67A-3982-F2B6-4586-A0E4E1C6EC45}"/>
              </a:ext>
            </a:extLst>
          </p:cNvPr>
          <p:cNvPicPr>
            <a:picLocks noChangeAspect="1"/>
          </p:cNvPicPr>
          <p:nvPr userDrawn="1"/>
        </p:nvPicPr>
        <p:blipFill>
          <a:blip r:embed="rId3"/>
          <a:stretch>
            <a:fillRect/>
          </a:stretch>
        </p:blipFill>
        <p:spPr>
          <a:xfrm>
            <a:off x="10003346" y="6202468"/>
            <a:ext cx="2188654" cy="512108"/>
          </a:xfrm>
          <a:prstGeom prst="rect">
            <a:avLst/>
          </a:prstGeom>
        </p:spPr>
      </p:pic>
    </p:spTree>
    <p:extLst>
      <p:ext uri="{BB962C8B-B14F-4D97-AF65-F5344CB8AC3E}">
        <p14:creationId xmlns:p14="http://schemas.microsoft.com/office/powerpoint/2010/main" val="294847535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10155217" y="6425850"/>
            <a:ext cx="1621441" cy="262553"/>
          </a:xfrm>
          <a:prstGeom prst="rect">
            <a:avLst/>
          </a:prstGeom>
        </p:spPr>
      </p:pic>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2516206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123440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2909408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5442492" y="165100"/>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1475942" y="1867255"/>
            <a:ext cx="14833746" cy="14822089"/>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B2EB7D5-4787-BE45-B7D4-08DA4C5A842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3766D-D1FF-19A1-04D8-E234884AAA2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8">
            <a:extLst>
              <a:ext uri="{FF2B5EF4-FFF2-40B4-BE49-F238E27FC236}">
                <a16:creationId xmlns:a16="http://schemas.microsoft.com/office/drawing/2014/main" id="{40B90D9D-B657-6BAE-DD57-0614E773169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24" name="Picture 23" descr="A logo with a globe and text&#10;&#10;Description automatically generated">
            <a:extLst>
              <a:ext uri="{FF2B5EF4-FFF2-40B4-BE49-F238E27FC236}">
                <a16:creationId xmlns:a16="http://schemas.microsoft.com/office/drawing/2014/main" id="{179B7EEE-FAD7-2607-6BD3-D07AE52745B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extLst>
      <p:ext uri="{BB962C8B-B14F-4D97-AF65-F5344CB8AC3E}">
        <p14:creationId xmlns:p14="http://schemas.microsoft.com/office/powerpoint/2010/main" val="728303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55887410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6" name="Picture 1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5320002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1379341702"/>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spTree>
    <p:extLst>
      <p:ext uri="{BB962C8B-B14F-4D97-AF65-F5344CB8AC3E}">
        <p14:creationId xmlns:p14="http://schemas.microsoft.com/office/powerpoint/2010/main" val="195449089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59912657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9" name="Content Placeholder 2"/>
          <p:cNvSpPr>
            <a:spLocks noGrp="1"/>
          </p:cNvSpPr>
          <p:nvPr>
            <p:ph idx="1"/>
          </p:nvPr>
        </p:nvSpPr>
        <p:spPr>
          <a:xfrm>
            <a:off x="838419" y="4468876"/>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234200766"/>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9" name="Picture 18"/>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175113632"/>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5371653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94187917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47260939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29CB75-D974-58FE-F233-6BD15A8D1BD1}"/>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8">
            <a:extLst>
              <a:ext uri="{FF2B5EF4-FFF2-40B4-BE49-F238E27FC236}">
                <a16:creationId xmlns:a16="http://schemas.microsoft.com/office/drawing/2014/main" id="{A32221E9-7B31-84BC-3773-760AB3F01590}"/>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1" name="Picture 10" descr="A logo with a globe and text&#10;&#10;Description automatically generated">
            <a:extLst>
              <a:ext uri="{FF2B5EF4-FFF2-40B4-BE49-F238E27FC236}">
                <a16:creationId xmlns:a16="http://schemas.microsoft.com/office/drawing/2014/main" id="{BC2CC71F-EE31-E12C-146D-59AA895A134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54306" y="6197768"/>
            <a:ext cx="4307156" cy="598900"/>
          </a:xfrm>
          <a:prstGeom prst="rect">
            <a:avLst/>
          </a:prstGeom>
        </p:spPr>
      </p:pic>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4193612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730852649"/>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8479510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81550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4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5" name="Picture 4">
            <a:extLst>
              <a:ext uri="{FF2B5EF4-FFF2-40B4-BE49-F238E27FC236}">
                <a16:creationId xmlns:a16="http://schemas.microsoft.com/office/drawing/2014/main" id="{6673C96F-0848-B14D-9E8E-FB085B5714DC}"/>
              </a:ext>
            </a:extLst>
          </p:cNvPr>
          <p:cNvPicPr>
            <a:picLocks noChangeAspect="1"/>
          </p:cNvPicPr>
          <p:nvPr/>
        </p:nvPicPr>
        <p:blipFill>
          <a:blip r:embed="rId3"/>
          <a:stretch>
            <a:fillRect/>
          </a:stretch>
        </p:blipFill>
        <p:spPr>
          <a:xfrm>
            <a:off x="838200" y="6311900"/>
            <a:ext cx="3357949" cy="327021"/>
          </a:xfrm>
          <a:prstGeom prst="rect">
            <a:avLst/>
          </a:prstGeom>
        </p:spPr>
      </p:pic>
      <p:cxnSp>
        <p:nvCxnSpPr>
          <p:cNvPr id="6" name="Straight Connector 5">
            <a:extLst>
              <a:ext uri="{FF2B5EF4-FFF2-40B4-BE49-F238E27FC236}">
                <a16:creationId xmlns:a16="http://schemas.microsoft.com/office/drawing/2014/main" id="{85EAD5AE-1A7D-AA4F-8E1D-966C8E2DDAAF}"/>
              </a:ext>
            </a:extLst>
          </p:cNvPr>
          <p:cNvCxnSpPr/>
          <p:nvPr/>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103A96BE-C2B5-461C-A1FF-186BE16E08C9}" type="slidenum">
              <a:rPr lang="en-US" smtClean="0"/>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48" name="Picture 147" descr="A blue and black logo&#10;&#10;Description automatically generated">
            <a:extLst>
              <a:ext uri="{FF2B5EF4-FFF2-40B4-BE49-F238E27FC236}">
                <a16:creationId xmlns:a16="http://schemas.microsoft.com/office/drawing/2014/main" id="{077826CC-E44A-4618-42BB-51AE210F7ED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221463933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908739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2432304" y="2216786"/>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922" y="-51782"/>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68BD64-D346-F347-8524-4121CEB4A345}"/>
              </a:ext>
            </a:extLst>
          </p:cNvPr>
          <p:cNvPicPr>
            <a:picLocks noChangeAspect="1"/>
          </p:cNvPicPr>
          <p:nvPr userDrawn="1"/>
        </p:nvPicPr>
        <p:blipFill>
          <a:blip r:embed="rId2">
            <a:alphaModFix amt="60000"/>
          </a:blip>
          <a:stretch>
            <a:fillRect/>
          </a:stretch>
        </p:blipFill>
        <p:spPr>
          <a:xfrm>
            <a:off x="-7667761" y="-3548982"/>
            <a:ext cx="15522477" cy="11949121"/>
          </a:xfrm>
          <a:prstGeom prst="rect">
            <a:avLst/>
          </a:prstGeom>
        </p:spPr>
      </p:pic>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1954"/>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17" name="Picture 16" descr="A blue and black logo&#10;&#10;Description automatically generated">
            <a:extLst>
              <a:ext uri="{FF2B5EF4-FFF2-40B4-BE49-F238E27FC236}">
                <a16:creationId xmlns:a16="http://schemas.microsoft.com/office/drawing/2014/main" id="{784DC5A4-B665-AF50-C6C6-65D5750C4BF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2395166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5642517" y="136525"/>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9895657" y="-2483021"/>
            <a:ext cx="15417507" cy="14885281"/>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52826464-028B-6343-8550-C7B302380777}"/>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4" name="Picture 3" descr="A blue and black logo&#10;&#10;Description automatically generated">
            <a:extLst>
              <a:ext uri="{FF2B5EF4-FFF2-40B4-BE49-F238E27FC236}">
                <a16:creationId xmlns:a16="http://schemas.microsoft.com/office/drawing/2014/main" id="{B33D7714-1307-EE3C-C735-CBFCA988B8B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925259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1757794" y="1936945"/>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026213" y="-2293425"/>
            <a:ext cx="13214420" cy="12904733"/>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9AE579-E25E-DD4B-A341-E89899C628D3}"/>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4" name="Picture 3" descr="A blue and black logo&#10;&#10;Description automatically generated">
            <a:extLst>
              <a:ext uri="{FF2B5EF4-FFF2-40B4-BE49-F238E27FC236}">
                <a16:creationId xmlns:a16="http://schemas.microsoft.com/office/drawing/2014/main" id="{3CDBD1DB-4FA0-1B93-6953-92C6BE15CF1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33443" y="6209322"/>
            <a:ext cx="4224064" cy="587346"/>
          </a:xfrm>
          <a:prstGeom prst="rect">
            <a:avLst/>
          </a:prstGeom>
        </p:spPr>
      </p:pic>
    </p:spTree>
    <p:extLst>
      <p:ext uri="{BB962C8B-B14F-4D97-AF65-F5344CB8AC3E}">
        <p14:creationId xmlns:p14="http://schemas.microsoft.com/office/powerpoint/2010/main" val="895842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1757794" y="1922441"/>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B47E00D-1867-DC48-89CD-15C62638CAB2}"/>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A6575F4-0350-2A4C-8DAE-598AC9AF59E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D0BEA52-02B8-6353-84D7-EC53F7B7E0E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144BC6F2-D64C-4E01-186D-EA3D05DC2FB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9270834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12.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3.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theme" Target="../theme/theme4.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8" Type="http://schemas.openxmlformats.org/officeDocument/2006/relationships/slideLayout" Target="../slideLayouts/slideLayout102.xml"/><Relationship Id="rId3"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s-ES_tradnl"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s-ES_tradnl"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mj-lt"/>
              </a:defRPr>
            </a:lvl1pPr>
          </a:lstStyle>
          <a:p>
            <a:endParaRPr lang="es-ES_tradnl" dirty="0"/>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48CEA-885D-5C4E-A5CD-C931F1E95D6A}" type="slidenum">
              <a:rPr lang="es-ES_tradnl" smtClean="0"/>
              <a:t>‹#›</a:t>
            </a:fld>
            <a:endParaRPr lang="es-ES_tradnl" dirty="0"/>
          </a:p>
        </p:txBody>
      </p:sp>
    </p:spTree>
    <p:extLst>
      <p:ext uri="{BB962C8B-B14F-4D97-AF65-F5344CB8AC3E}">
        <p14:creationId xmlns:p14="http://schemas.microsoft.com/office/powerpoint/2010/main" val="1056680579"/>
      </p:ext>
    </p:extLst>
  </p:cSld>
  <p:clrMap bg1="lt1" tx1="dk1" bg2="lt2" tx2="dk2" accent1="accent1" accent2="accent2" accent3="accent3" accent4="accent4" accent5="accent5" accent6="accent6" hlink="hlink" folHlink="folHlink"/>
  <p:sldLayoutIdLst>
    <p:sldLayoutId id="2147483949" r:id="rId1"/>
    <p:sldLayoutId id="2147483973" r:id="rId2"/>
    <p:sldLayoutId id="2147483979" r:id="rId3"/>
    <p:sldLayoutId id="2147483977" r:id="rId4"/>
    <p:sldLayoutId id="2147483975" r:id="rId5"/>
    <p:sldLayoutId id="2147483976" r:id="rId6"/>
    <p:sldLayoutId id="2147483981" r:id="rId7"/>
    <p:sldLayoutId id="2147483978" r:id="rId8"/>
    <p:sldLayoutId id="2147483972" r:id="rId9"/>
    <p:sldLayoutId id="2147483922" r:id="rId10"/>
    <p:sldLayoutId id="2147483983" r:id="rId11"/>
    <p:sldLayoutId id="2147483984" r:id="rId12"/>
    <p:sldLayoutId id="2147483985" r:id="rId13"/>
    <p:sldLayoutId id="2147483989" r:id="rId14"/>
    <p:sldLayoutId id="2147484004" r:id="rId15"/>
    <p:sldLayoutId id="2147484003" r:id="rId16"/>
    <p:sldLayoutId id="2147484005" r:id="rId17"/>
    <p:sldLayoutId id="2147484006" r:id="rId18"/>
    <p:sldLayoutId id="2147484007" r:id="rId19"/>
    <p:sldLayoutId id="2147483986" r:id="rId20"/>
    <p:sldLayoutId id="2147483987" r:id="rId21"/>
    <p:sldLayoutId id="2147483988" r:id="rId22"/>
    <p:sldLayoutId id="2147483991" r:id="rId23"/>
    <p:sldLayoutId id="2147483992" r:id="rId24"/>
    <p:sldLayoutId id="2147483993" r:id="rId25"/>
    <p:sldLayoutId id="2147483996" r:id="rId26"/>
    <p:sldLayoutId id="2147483997" r:id="rId27"/>
    <p:sldLayoutId id="2147483998" r:id="rId28"/>
    <p:sldLayoutId id="2147483999" r:id="rId29"/>
    <p:sldLayoutId id="2147484000" r:id="rId30"/>
    <p:sldLayoutId id="2147484001" r:id="rId31"/>
    <p:sldLayoutId id="2147484002" r:id="rId32"/>
    <p:sldLayoutId id="2147483982" r:id="rId33"/>
    <p:sldLayoutId id="2147484008" r:id="rId34"/>
    <p:sldLayoutId id="2147484009" r:id="rId35"/>
  </p:sldLayoutIdLst>
  <p:hf hdr="0" ftr="0" dt="0"/>
  <p:txStyles>
    <p:titleStyle>
      <a:lvl1pPr algn="ctr"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mj-lt"/>
              </a:defRPr>
            </a:lvl1pPr>
          </a:lstStyle>
          <a:p>
            <a:endParaRPr lang="en-US"/>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48CEA-885D-5C4E-A5CD-C931F1E95D6A}" type="slidenum">
              <a:rPr lang="en-US" smtClean="0"/>
              <a:t>‹#›</a:t>
            </a:fld>
            <a:endParaRPr lang="en-US"/>
          </a:p>
        </p:txBody>
      </p:sp>
    </p:spTree>
    <p:extLst>
      <p:ext uri="{BB962C8B-B14F-4D97-AF65-F5344CB8AC3E}">
        <p14:creationId xmlns:p14="http://schemas.microsoft.com/office/powerpoint/2010/main" val="303683748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Lst>
  <p:hf hdr="0" ftr="0" dt="0"/>
  <p:txStyles>
    <p:titleStyle>
      <a:lvl1pPr algn="ctr"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extLst>
      <p:ext uri="{BB962C8B-B14F-4D97-AF65-F5344CB8AC3E}">
        <p14:creationId xmlns:p14="http://schemas.microsoft.com/office/powerpoint/2010/main" val="229475301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Lst>
  <p:transition spd="slow"/>
  <p:hf hdr="0" ftr="0" dt="0"/>
  <p:txStyles>
    <p:title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mj-lt"/>
              </a:defRPr>
            </a:lvl1pPr>
          </a:lstStyle>
          <a:p>
            <a:endParaRPr lang="en-US"/>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48CEA-885D-5C4E-A5CD-C931F1E95D6A}" type="slidenum">
              <a:rPr lang="en-US" smtClean="0"/>
              <a:t>‹#›</a:t>
            </a:fld>
            <a:endParaRPr lang="en-US"/>
          </a:p>
        </p:txBody>
      </p:sp>
    </p:spTree>
    <p:extLst>
      <p:ext uri="{BB962C8B-B14F-4D97-AF65-F5344CB8AC3E}">
        <p14:creationId xmlns:p14="http://schemas.microsoft.com/office/powerpoint/2010/main" val="64090575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Lst>
  <p:hf hdr="0" ftr="0" dt="0"/>
  <p:txStyles>
    <p:titleStyle>
      <a:lvl1pPr algn="ctr"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29.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2" Type="http://schemas.openxmlformats.org/officeDocument/2006/relationships/hyperlink" Target="https://paho-org.zoom.us/meeting/register/tZUld-upqT0qHNATvp6fXtpZH8fPOYK78ym2"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hyperlink" Target="https://www.paho.org/en/documents/cd61inf1-roadmap-developing-strategic-plan-pan-american-health-organization-2026-2031" TargetMode="External"/><Relationship Id="rId7" Type="http://schemas.openxmlformats.org/officeDocument/2006/relationships/image" Target="../media/image38.png"/><Relationship Id="rId2" Type="http://schemas.openxmlformats.org/officeDocument/2006/relationships/hyperlink" Target="mailto:strategicplan26-31@paho.org" TargetMode="External"/><Relationship Id="rId1" Type="http://schemas.openxmlformats.org/officeDocument/2006/relationships/slideLayout" Target="../slideLayouts/slideLayout14.xml"/><Relationship Id="rId6" Type="http://schemas.openxmlformats.org/officeDocument/2006/relationships/hyperlink" Target="https://www.paho.org/pt/documentos/cd61inf1-roteiro-para-elaboracao-do-plano-estrategico-da-organizacao-pan-americana-da" TargetMode="External"/><Relationship Id="rId5" Type="http://schemas.openxmlformats.org/officeDocument/2006/relationships/hyperlink" Target="https://www.paho.org/fr/documents/cd61inf1-feuille-route-pour-lelaboration-du-plan-strategique-lorganisation-panamericaine" TargetMode="External"/><Relationship Id="rId4" Type="http://schemas.openxmlformats.org/officeDocument/2006/relationships/hyperlink" Target="https://www.paho.org/es/documentos/cd61inf1-hoja-ruta-para-elaboracion-plan-estrategico-organizacion-panamericana-salu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s://www.paho.org/fr/documents/cd61inf1-feuille-route-pour-lelaboration-du-plan-strategique-lorganisation-panamericaine"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hyperlink" Target="https://www.paho.org/es/documentos/cd61inf1-hoja-ruta-para-elaboracion-plan-estrategico-organizacion-panamericana-salud"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s://www.paho.org/en/documents/cd61inf1-roadmap-developing-strategic-plan-pan-american-health-organization-2026-2031" TargetMode="External"/><Relationship Id="rId5" Type="http://schemas.openxmlformats.org/officeDocument/2006/relationships/tags" Target="../tags/tag5.xml"/><Relationship Id="rId10" Type="http://schemas.openxmlformats.org/officeDocument/2006/relationships/slideLayout" Target="../slideLayouts/slideLayout3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www.paho.org/pt/documentos/cd61inf1-roteiro-para-elaboracao-do-plano-estrategico-da-organizacao-pan-americana-da" TargetMode="External"/></Relationships>
</file>

<file path=ppt/slides/_rels/slide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xml"/><Relationship Id="rId5" Type="http://schemas.openxmlformats.org/officeDocument/2006/relationships/slideLayout" Target="../slideLayouts/slideLayout50.xml"/><Relationship Id="rId4" Type="http://schemas.openxmlformats.org/officeDocument/2006/relationships/tags" Target="../tags/tag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5CCF5-A57C-454D-B167-5449EF940565}"/>
              </a:ext>
            </a:extLst>
          </p:cNvPr>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a:xfrm>
            <a:off x="7487190" y="6402298"/>
            <a:ext cx="2098880" cy="361727"/>
          </a:xfrm>
          <a:prstGeom prst="rect">
            <a:avLst/>
          </a:prstGeom>
        </p:spPr>
      </p:pic>
      <p:pic>
        <p:nvPicPr>
          <p:cNvPr id="3" name="Graphic 2">
            <a:extLst>
              <a:ext uri="{FF2B5EF4-FFF2-40B4-BE49-F238E27FC236}">
                <a16:creationId xmlns:a16="http://schemas.microsoft.com/office/drawing/2014/main" id="{055199D9-37F8-4C22-8FF9-EDF1A2D333E3}"/>
              </a:ext>
            </a:extLst>
          </p:cNvPr>
          <p:cNvPicPr>
            <a:picLocks noChangeAspect="1"/>
          </p:cNvPicPr>
          <p:nvPr/>
        </p:nvPicPr>
        <p:blipFill>
          <a:blip r:embed="rId3">
            <a:grayscl/>
            <a:extLst>
              <a:ext uri="{96DAC541-7B7A-43D3-8B79-37D633B846F1}">
                <asvg:svgBlip xmlns:asvg="http://schemas.microsoft.com/office/drawing/2016/SVG/main" r:embed="rId4"/>
              </a:ext>
            </a:extLst>
          </a:blip>
          <a:stretch>
            <a:fillRect/>
          </a:stretch>
        </p:blipFill>
        <p:spPr>
          <a:xfrm>
            <a:off x="2800647" y="6434571"/>
            <a:ext cx="2262408" cy="297182"/>
          </a:xfrm>
          <a:prstGeom prst="rect">
            <a:avLst/>
          </a:prstGeom>
        </p:spPr>
      </p:pic>
      <p:graphicFrame>
        <p:nvGraphicFramePr>
          <p:cNvPr id="4" name="Table 4">
            <a:extLst>
              <a:ext uri="{FF2B5EF4-FFF2-40B4-BE49-F238E27FC236}">
                <a16:creationId xmlns:a16="http://schemas.microsoft.com/office/drawing/2014/main" id="{1963B680-2A0F-4183-8324-0E5B20AC3960}"/>
              </a:ext>
            </a:extLst>
          </p:cNvPr>
          <p:cNvGraphicFramePr>
            <a:graphicFrameLocks noGrp="1"/>
          </p:cNvGraphicFramePr>
          <p:nvPr/>
        </p:nvGraphicFramePr>
        <p:xfrm>
          <a:off x="371645" y="408340"/>
          <a:ext cx="11741151" cy="6162317"/>
        </p:xfrm>
        <a:graphic>
          <a:graphicData uri="http://schemas.openxmlformats.org/drawingml/2006/table">
            <a:tbl>
              <a:tblPr firstRow="1" bandRow="1"/>
              <a:tblGrid>
                <a:gridCol w="4357748">
                  <a:extLst>
                    <a:ext uri="{9D8B030D-6E8A-4147-A177-3AD203B41FA5}">
                      <a16:colId xmlns:a16="http://schemas.microsoft.com/office/drawing/2014/main" val="1161275194"/>
                    </a:ext>
                  </a:extLst>
                </a:gridCol>
                <a:gridCol w="2735202">
                  <a:extLst>
                    <a:ext uri="{9D8B030D-6E8A-4147-A177-3AD203B41FA5}">
                      <a16:colId xmlns:a16="http://schemas.microsoft.com/office/drawing/2014/main" val="3449663072"/>
                    </a:ext>
                  </a:extLst>
                </a:gridCol>
                <a:gridCol w="4648201">
                  <a:extLst>
                    <a:ext uri="{9D8B030D-6E8A-4147-A177-3AD203B41FA5}">
                      <a16:colId xmlns:a16="http://schemas.microsoft.com/office/drawing/2014/main" val="249996348"/>
                    </a:ext>
                  </a:extLst>
                </a:gridCol>
              </a:tblGrid>
              <a:tr h="613808">
                <a:tc>
                  <a:txBody>
                    <a:bodyPr/>
                    <a:lstStyle/>
                    <a:p>
                      <a:pPr algn="ctr">
                        <a:lnSpc>
                          <a:spcPct val="200000"/>
                        </a:lnSpc>
                        <a:spcBef>
                          <a:spcPts val="1200"/>
                        </a:spcBef>
                      </a:pPr>
                      <a:r>
                        <a:rPr lang="en-US" b="1">
                          <a:solidFill>
                            <a:schemeClr val="bg1">
                              <a:lumMod val="95000"/>
                            </a:schemeClr>
                          </a:solidFill>
                          <a:latin typeface="Abadi"/>
                        </a:rPr>
                        <a:t>CONTROL GUIDE FOR PARTICIPANTS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Bef>
                          <a:spcPts val="1200"/>
                        </a:spcBef>
                      </a:pPr>
                      <a:r>
                        <a:rPr lang="en-US" b="1">
                          <a:solidFill>
                            <a:schemeClr val="bg1">
                              <a:lumMod val="95000"/>
                            </a:schemeClr>
                          </a:solidFill>
                          <a:latin typeface="Abadi"/>
                        </a:rPr>
                        <a:t>GUÍA DE CONTROL PARA PARTICIPANTES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8941873"/>
                  </a:ext>
                </a:extLst>
              </a:tr>
              <a:tr h="758889">
                <a:tc>
                  <a:txBody>
                    <a:bodyPr/>
                    <a:lstStyle/>
                    <a:p>
                      <a:r>
                        <a:rPr lang="en-US" sz="1500">
                          <a:solidFill>
                            <a:schemeClr val="bg1">
                              <a:lumMod val="95000"/>
                            </a:schemeClr>
                          </a:solidFill>
                          <a:latin typeface="Abadi"/>
                        </a:rPr>
                        <a:t>Hover the cursor over your name, then click </a:t>
                      </a:r>
                      <a:r>
                        <a:rPr lang="en-US" sz="1500" i="1">
                          <a:solidFill>
                            <a:schemeClr val="bg1">
                              <a:lumMod val="95000"/>
                            </a:schemeClr>
                          </a:solidFill>
                          <a:latin typeface="Abadi"/>
                        </a:rPr>
                        <a:t>more&gt;</a:t>
                      </a:r>
                      <a:r>
                        <a:rPr lang="en-US" sz="1500" b="1" i="1">
                          <a:solidFill>
                            <a:schemeClr val="bg1">
                              <a:lumMod val="95000"/>
                            </a:schemeClr>
                          </a:solidFill>
                          <a:latin typeface="Abadi"/>
                        </a:rPr>
                        <a:t>rename </a:t>
                      </a:r>
                      <a:r>
                        <a:rPr lang="en-US" sz="1500">
                          <a:solidFill>
                            <a:schemeClr val="bg1">
                              <a:lumMod val="95000"/>
                            </a:schemeClr>
                          </a:solidFill>
                          <a:latin typeface="Abadi"/>
                        </a:rPr>
                        <a:t>to edit to rename yourself including Country acronym and participant's name (PER-Jose Rodriguez).</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ponga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cursor </a:t>
                      </a:r>
                      <a:r>
                        <a:rPr lang="en-US" sz="1500" err="1">
                          <a:solidFill>
                            <a:schemeClr val="bg1">
                              <a:lumMod val="95000"/>
                            </a:schemeClr>
                          </a:solidFill>
                          <a:latin typeface="Abadi"/>
                        </a:rPr>
                        <a:t>sobre</a:t>
                      </a:r>
                      <a:r>
                        <a:rPr lang="en-US" sz="1500">
                          <a:solidFill>
                            <a:schemeClr val="bg1">
                              <a:lumMod val="95000"/>
                            </a:schemeClr>
                          </a:solidFill>
                          <a:latin typeface="Abadi"/>
                        </a:rPr>
                        <a:t> </a:t>
                      </a:r>
                      <a:r>
                        <a:rPr lang="en-US" sz="1500" err="1">
                          <a:solidFill>
                            <a:schemeClr val="bg1">
                              <a:lumMod val="95000"/>
                            </a:schemeClr>
                          </a:solidFill>
                          <a:latin typeface="Abadi"/>
                        </a:rPr>
                        <a:t>su</a:t>
                      </a:r>
                      <a:r>
                        <a:rPr lang="en-US" sz="1500">
                          <a:solidFill>
                            <a:schemeClr val="bg1">
                              <a:lumMod val="95000"/>
                            </a:schemeClr>
                          </a:solidFill>
                          <a:latin typeface="Abadi"/>
                        </a:rPr>
                        <a:t> </a:t>
                      </a:r>
                      <a:r>
                        <a:rPr lang="en-US" sz="1500" err="1">
                          <a:solidFill>
                            <a:schemeClr val="bg1">
                              <a:lumMod val="95000"/>
                            </a:schemeClr>
                          </a:solidFill>
                          <a:latin typeface="Abadi"/>
                        </a:rPr>
                        <a:t>nombre</a:t>
                      </a:r>
                      <a:r>
                        <a:rPr lang="en-US" sz="1500">
                          <a:solidFill>
                            <a:schemeClr val="bg1">
                              <a:lumMod val="95000"/>
                            </a:schemeClr>
                          </a:solidFill>
                          <a:latin typeface="Abadi"/>
                        </a:rPr>
                        <a:t>, luego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i="1" err="1">
                          <a:solidFill>
                            <a:schemeClr val="bg1">
                              <a:lumMod val="95000"/>
                            </a:schemeClr>
                          </a:solidFill>
                          <a:latin typeface="Abadi"/>
                        </a:rPr>
                        <a:t>más</a:t>
                      </a:r>
                      <a:r>
                        <a:rPr lang="en-US" sz="1500" i="1">
                          <a:solidFill>
                            <a:schemeClr val="bg1">
                              <a:lumMod val="95000"/>
                            </a:schemeClr>
                          </a:solidFill>
                          <a:latin typeface="Abadi"/>
                        </a:rPr>
                        <a:t> para </a:t>
                      </a:r>
                      <a:r>
                        <a:rPr lang="en-US" sz="1500" b="1" i="1" u="sng" err="1">
                          <a:solidFill>
                            <a:schemeClr val="bg1">
                              <a:lumMod val="95000"/>
                            </a:schemeClr>
                          </a:solidFill>
                          <a:latin typeface="Abadi"/>
                        </a:rPr>
                        <a:t>renombrarse</a:t>
                      </a:r>
                      <a:r>
                        <a:rPr lang="en-US" sz="1500" b="1" i="1" u="sng">
                          <a:solidFill>
                            <a:schemeClr val="bg1">
                              <a:lumMod val="95000"/>
                            </a:schemeClr>
                          </a:solidFill>
                          <a:latin typeface="Abadi"/>
                        </a:rPr>
                        <a:t> e </a:t>
                      </a:r>
                      <a:r>
                        <a:rPr lang="en-US" sz="1500" b="1" i="1" u="sng" err="1">
                          <a:solidFill>
                            <a:schemeClr val="bg1">
                              <a:lumMod val="95000"/>
                            </a:schemeClr>
                          </a:solidFill>
                          <a:latin typeface="Abadi"/>
                        </a:rPr>
                        <a:t>identificarse</a:t>
                      </a:r>
                      <a:r>
                        <a:rPr lang="en-US" sz="1500" b="1" i="1" u="sng">
                          <a:solidFill>
                            <a:schemeClr val="bg1">
                              <a:lumMod val="95000"/>
                            </a:schemeClr>
                          </a:solidFill>
                          <a:latin typeface="Abadi"/>
                        </a:rPr>
                        <a:t> </a:t>
                      </a:r>
                      <a:r>
                        <a:rPr lang="en-US" sz="1500" i="0" err="1">
                          <a:solidFill>
                            <a:schemeClr val="bg1">
                              <a:lumMod val="95000"/>
                            </a:schemeClr>
                          </a:solidFill>
                          <a:latin typeface="Abadi"/>
                        </a:rPr>
                        <a:t>incluyendo</a:t>
                      </a:r>
                      <a:r>
                        <a:rPr lang="en-US" sz="1500" i="0">
                          <a:solidFill>
                            <a:schemeClr val="bg1">
                              <a:lumMod val="95000"/>
                            </a:schemeClr>
                          </a:solidFill>
                          <a:latin typeface="Abadi"/>
                        </a:rPr>
                        <a:t> </a:t>
                      </a:r>
                      <a:r>
                        <a:rPr lang="en-US" sz="1500" i="0" err="1">
                          <a:solidFill>
                            <a:schemeClr val="bg1">
                              <a:lumMod val="95000"/>
                            </a:schemeClr>
                          </a:solidFill>
                          <a:latin typeface="Abadi"/>
                        </a:rPr>
                        <a:t>el</a:t>
                      </a:r>
                      <a:r>
                        <a:rPr lang="en-US" sz="1500" i="0">
                          <a:solidFill>
                            <a:schemeClr val="bg1">
                              <a:lumMod val="95000"/>
                            </a:schemeClr>
                          </a:solidFill>
                          <a:latin typeface="Abadi"/>
                        </a:rPr>
                        <a:t> </a:t>
                      </a:r>
                      <a:r>
                        <a:rPr lang="en-US" sz="1500" i="0" err="1">
                          <a:solidFill>
                            <a:schemeClr val="bg1">
                              <a:lumMod val="95000"/>
                            </a:schemeClr>
                          </a:solidFill>
                          <a:latin typeface="Abadi"/>
                        </a:rPr>
                        <a:t>acronimo</a:t>
                      </a:r>
                      <a:r>
                        <a:rPr lang="en-US" sz="1500" i="0">
                          <a:solidFill>
                            <a:schemeClr val="bg1">
                              <a:lumMod val="95000"/>
                            </a:schemeClr>
                          </a:solidFill>
                          <a:latin typeface="Abadi"/>
                        </a:rPr>
                        <a:t> del Pais y </a:t>
                      </a:r>
                      <a:r>
                        <a:rPr lang="en-US" sz="1500" i="0" err="1">
                          <a:solidFill>
                            <a:schemeClr val="bg1">
                              <a:lumMod val="95000"/>
                            </a:schemeClr>
                          </a:solidFill>
                          <a:latin typeface="Abadi"/>
                        </a:rPr>
                        <a:t>nombre</a:t>
                      </a:r>
                      <a:r>
                        <a:rPr lang="en-US" sz="1500" i="0">
                          <a:solidFill>
                            <a:schemeClr val="bg1">
                              <a:lumMod val="95000"/>
                            </a:schemeClr>
                          </a:solidFill>
                          <a:latin typeface="Abadi"/>
                        </a:rPr>
                        <a:t> del </a:t>
                      </a:r>
                      <a:r>
                        <a:rPr lang="en-US" sz="1500" i="0" err="1">
                          <a:solidFill>
                            <a:schemeClr val="bg1">
                              <a:lumMod val="95000"/>
                            </a:schemeClr>
                          </a:solidFill>
                          <a:latin typeface="Abadi"/>
                        </a:rPr>
                        <a:t>participante</a:t>
                      </a:r>
                      <a:r>
                        <a:rPr lang="en-US" sz="1500" i="0">
                          <a:solidFill>
                            <a:schemeClr val="bg1">
                              <a:lumMod val="95000"/>
                            </a:schemeClr>
                          </a:solidFill>
                          <a:latin typeface="Abadi"/>
                        </a:rPr>
                        <a:t> (PER-Jose Rodriguez)</a:t>
                      </a:r>
                      <a:endParaRPr lang="es-ES" sz="1500" i="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4601743"/>
                  </a:ext>
                </a:extLst>
              </a:tr>
              <a:tr h="79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PARTICIPANTS</a:t>
                      </a:r>
                      <a:r>
                        <a:rPr lang="en-US" sz="1500">
                          <a:solidFill>
                            <a:schemeClr val="bg1">
                              <a:lumMod val="95000"/>
                            </a:schemeClr>
                          </a:solidFill>
                          <a:latin typeface="Abadi"/>
                        </a:rPr>
                        <a:t>, </a:t>
                      </a:r>
                      <a:r>
                        <a:rPr lang="en-US" sz="1500" b="1">
                          <a:solidFill>
                            <a:schemeClr val="bg1">
                              <a:lumMod val="95000"/>
                            </a:schemeClr>
                          </a:solidFill>
                          <a:latin typeface="Abadi"/>
                        </a:rPr>
                        <a:t>CHAT</a:t>
                      </a:r>
                      <a:r>
                        <a:rPr lang="en-US" sz="1500">
                          <a:solidFill>
                            <a:schemeClr val="bg1">
                              <a:lumMod val="95000"/>
                            </a:schemeClr>
                          </a:solidFill>
                          <a:latin typeface="Abadi"/>
                        </a:rPr>
                        <a:t> and </a:t>
                      </a:r>
                      <a:r>
                        <a:rPr lang="en-US" sz="1500" b="1">
                          <a:solidFill>
                            <a:schemeClr val="bg1">
                              <a:lumMod val="95000"/>
                            </a:schemeClr>
                          </a:solidFill>
                          <a:latin typeface="Abadi"/>
                        </a:rPr>
                        <a:t>Q&amp;A </a:t>
                      </a:r>
                      <a:r>
                        <a:rPr lang="en-US" sz="1500">
                          <a:solidFill>
                            <a:schemeClr val="bg1">
                              <a:lumMod val="95000"/>
                            </a:schemeClr>
                          </a:solidFill>
                          <a:latin typeface="Abadi"/>
                        </a:rPr>
                        <a:t>buttons to activate and use them during the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botones</a:t>
                      </a:r>
                      <a:r>
                        <a:rPr lang="en-US" sz="1500">
                          <a:solidFill>
                            <a:schemeClr val="bg1">
                              <a:lumMod val="95000"/>
                            </a:schemeClr>
                          </a:solidFill>
                          <a:latin typeface="Abadi"/>
                        </a:rPr>
                        <a:t> </a:t>
                      </a:r>
                      <a:r>
                        <a:rPr lang="en-US" sz="1500" b="0">
                          <a:solidFill>
                            <a:schemeClr val="bg1">
                              <a:lumMod val="95000"/>
                            </a:schemeClr>
                          </a:solidFill>
                          <a:latin typeface="Abadi"/>
                        </a:rPr>
                        <a:t>de </a:t>
                      </a:r>
                      <a:r>
                        <a:rPr lang="en-US" sz="1500" b="1">
                          <a:solidFill>
                            <a:schemeClr val="bg1">
                              <a:lumMod val="95000"/>
                            </a:schemeClr>
                          </a:solidFill>
                          <a:latin typeface="Abadi"/>
                        </a:rPr>
                        <a:t>PARTICIPANTES, CHAT </a:t>
                      </a:r>
                      <a:r>
                        <a:rPr lang="en-US" sz="1500">
                          <a:solidFill>
                            <a:schemeClr val="bg1">
                              <a:lumMod val="95000"/>
                            </a:schemeClr>
                          </a:solidFill>
                          <a:latin typeface="Abadi"/>
                        </a:rPr>
                        <a:t>y </a:t>
                      </a:r>
                      <a:r>
                        <a:rPr lang="en-US" sz="1500" b="1">
                          <a:solidFill>
                            <a:schemeClr val="bg1">
                              <a:lumMod val="95000"/>
                            </a:schemeClr>
                          </a:solidFill>
                          <a:latin typeface="Abadi"/>
                        </a:rPr>
                        <a:t>Q&amp;A </a:t>
                      </a:r>
                      <a:r>
                        <a:rPr lang="en-US" sz="1500">
                          <a:solidFill>
                            <a:schemeClr val="bg1">
                              <a:lumMod val="95000"/>
                            </a:schemeClr>
                          </a:solidFill>
                          <a:latin typeface="Abadi"/>
                        </a:rPr>
                        <a:t>para </a:t>
                      </a:r>
                      <a:r>
                        <a:rPr lang="en-US" sz="1500" err="1">
                          <a:solidFill>
                            <a:schemeClr val="bg1">
                              <a:lumMod val="95000"/>
                            </a:schemeClr>
                          </a:solidFill>
                          <a:latin typeface="Abadi"/>
                        </a:rPr>
                        <a:t>activarlos</a:t>
                      </a:r>
                      <a:r>
                        <a:rPr lang="en-US" sz="1500">
                          <a:solidFill>
                            <a:schemeClr val="bg1">
                              <a:lumMod val="95000"/>
                            </a:schemeClr>
                          </a:solidFill>
                          <a:latin typeface="Abadi"/>
                        </a:rPr>
                        <a:t> y </a:t>
                      </a:r>
                      <a:r>
                        <a:rPr lang="en-US" sz="1500" err="1">
                          <a:solidFill>
                            <a:schemeClr val="bg1">
                              <a:lumMod val="95000"/>
                            </a:schemeClr>
                          </a:solidFill>
                          <a:latin typeface="Abadi"/>
                        </a:rPr>
                        <a:t>usarlos</a:t>
                      </a:r>
                      <a:r>
                        <a:rPr lang="en-US" sz="1500">
                          <a:solidFill>
                            <a:schemeClr val="bg1">
                              <a:lumMod val="95000"/>
                            </a:schemeClr>
                          </a:solidFill>
                          <a:latin typeface="Abadi"/>
                        </a:rPr>
                        <a:t> </a:t>
                      </a:r>
                      <a:r>
                        <a:rPr lang="en-US" sz="1500" err="1">
                          <a:solidFill>
                            <a:schemeClr val="bg1">
                              <a:lumMod val="95000"/>
                            </a:schemeClr>
                          </a:solidFill>
                          <a:latin typeface="Abadi"/>
                        </a:rPr>
                        <a:t>durante</a:t>
                      </a:r>
                      <a:r>
                        <a:rPr lang="en-US" sz="1500">
                          <a:solidFill>
                            <a:schemeClr val="bg1">
                              <a:lumMod val="95000"/>
                            </a:schemeClr>
                          </a:solidFill>
                          <a:latin typeface="Abadi"/>
                        </a:rPr>
                        <a:t> la reunion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5870532"/>
                  </a:ext>
                </a:extLst>
              </a:tr>
              <a:tr h="149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INTERPRETATION</a:t>
                      </a:r>
                      <a:r>
                        <a:rPr lang="en-US" sz="1500">
                          <a:solidFill>
                            <a:schemeClr val="bg1">
                              <a:lumMod val="95000"/>
                            </a:schemeClr>
                          </a:solidFill>
                          <a:latin typeface="Abadi"/>
                        </a:rPr>
                        <a:t> button and choose the same language to listen AND speak.  Use the off selection to ask the question to every one in the meeting              Click </a:t>
                      </a:r>
                      <a:r>
                        <a:rPr lang="en-US" sz="1500" b="1" u="sng">
                          <a:solidFill>
                            <a:schemeClr val="bg1">
                              <a:lumMod val="95000"/>
                            </a:schemeClr>
                          </a:solidFill>
                          <a:latin typeface="Abadi"/>
                        </a:rPr>
                        <a:t>Mute Original Audio</a:t>
                      </a:r>
                      <a:r>
                        <a:rPr lang="en-US" sz="1500">
                          <a:solidFill>
                            <a:schemeClr val="bg1">
                              <a:lumMod val="95000"/>
                            </a:schemeClr>
                          </a:solidFill>
                          <a:latin typeface="Abadi"/>
                        </a:rPr>
                        <a:t>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INTERPRETACIÓN</a:t>
                      </a:r>
                      <a:r>
                        <a:rPr lang="en-US" sz="1500">
                          <a:solidFill>
                            <a:schemeClr val="bg1">
                              <a:lumMod val="95000"/>
                            </a:schemeClr>
                          </a:solidFill>
                          <a:latin typeface="Abadi"/>
                        </a:rPr>
                        <a:t> y </a:t>
                      </a:r>
                      <a:r>
                        <a:rPr lang="en-US" sz="1500" err="1">
                          <a:solidFill>
                            <a:schemeClr val="bg1">
                              <a:lumMod val="95000"/>
                            </a:schemeClr>
                          </a:solidFill>
                          <a:latin typeface="Abadi"/>
                        </a:rPr>
                        <a:t>escoja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mismo</a:t>
                      </a:r>
                      <a:r>
                        <a:rPr lang="en-US" sz="1500">
                          <a:solidFill>
                            <a:schemeClr val="bg1">
                              <a:lumMod val="95000"/>
                            </a:schemeClr>
                          </a:solidFill>
                          <a:latin typeface="Abadi"/>
                        </a:rPr>
                        <a:t> </a:t>
                      </a:r>
                      <a:r>
                        <a:rPr lang="en-US" sz="1500" err="1">
                          <a:solidFill>
                            <a:schemeClr val="bg1">
                              <a:lumMod val="95000"/>
                            </a:schemeClr>
                          </a:solidFill>
                          <a:latin typeface="Abadi"/>
                        </a:rPr>
                        <a:t>idioma</a:t>
                      </a:r>
                      <a:r>
                        <a:rPr lang="en-US" sz="1500">
                          <a:solidFill>
                            <a:schemeClr val="bg1">
                              <a:lumMod val="95000"/>
                            </a:schemeClr>
                          </a:solidFill>
                          <a:latin typeface="Abadi"/>
                        </a:rPr>
                        <a:t> para </a:t>
                      </a:r>
                      <a:r>
                        <a:rPr lang="en-US" sz="1500" err="1">
                          <a:solidFill>
                            <a:schemeClr val="bg1">
                              <a:lumMod val="95000"/>
                            </a:schemeClr>
                          </a:solidFill>
                          <a:latin typeface="Abadi"/>
                        </a:rPr>
                        <a:t>escuchar</a:t>
                      </a:r>
                      <a:r>
                        <a:rPr lang="en-US" sz="1500">
                          <a:solidFill>
                            <a:schemeClr val="bg1">
                              <a:lumMod val="95000"/>
                            </a:schemeClr>
                          </a:solidFill>
                          <a:latin typeface="Abadi"/>
                        </a:rPr>
                        <a:t> </a:t>
                      </a:r>
                      <a:r>
                        <a:rPr lang="en-US" sz="1500" b="0">
                          <a:solidFill>
                            <a:schemeClr val="bg1">
                              <a:lumMod val="95000"/>
                            </a:schemeClr>
                          </a:solidFill>
                          <a:latin typeface="Abadi"/>
                        </a:rPr>
                        <a:t>y</a:t>
                      </a:r>
                      <a:r>
                        <a:rPr lang="en-US" sz="1500">
                          <a:solidFill>
                            <a:schemeClr val="bg1">
                              <a:lumMod val="95000"/>
                            </a:schemeClr>
                          </a:solidFill>
                          <a:latin typeface="Abadi"/>
                        </a:rPr>
                        <a:t> </a:t>
                      </a:r>
                      <a:r>
                        <a:rPr lang="en-US" sz="1500" err="1">
                          <a:solidFill>
                            <a:schemeClr val="bg1">
                              <a:lumMod val="95000"/>
                            </a:schemeClr>
                          </a:solidFill>
                          <a:latin typeface="Abadi"/>
                        </a:rPr>
                        <a:t>hablar</a:t>
                      </a:r>
                      <a:r>
                        <a:rPr lang="en-US" sz="1500">
                          <a:solidFill>
                            <a:schemeClr val="bg1">
                              <a:lumMod val="95000"/>
                            </a:schemeClr>
                          </a:solidFill>
                          <a:latin typeface="Abadi"/>
                        </a:rPr>
                        <a:t>.  </a:t>
                      </a:r>
                      <a:r>
                        <a:rPr lang="en-US" sz="1500" err="1">
                          <a:solidFill>
                            <a:schemeClr val="bg1">
                              <a:lumMod val="95000"/>
                            </a:schemeClr>
                          </a:solidFill>
                          <a:latin typeface="Abadi"/>
                        </a:rPr>
                        <a:t>Ponga</a:t>
                      </a:r>
                      <a:r>
                        <a:rPr lang="en-US" sz="1500">
                          <a:solidFill>
                            <a:schemeClr val="bg1">
                              <a:lumMod val="95000"/>
                            </a:schemeClr>
                          </a:solidFill>
                          <a:latin typeface="Abadi"/>
                        </a:rPr>
                        <a:t> off </a:t>
                      </a:r>
                      <a:r>
                        <a:rPr lang="en-US" sz="1500" err="1">
                          <a:solidFill>
                            <a:schemeClr val="bg1">
                              <a:lumMod val="95000"/>
                            </a:schemeClr>
                          </a:solidFill>
                          <a:latin typeface="Abadi"/>
                        </a:rPr>
                        <a:t>si</a:t>
                      </a:r>
                      <a:r>
                        <a:rPr lang="en-US" sz="1500">
                          <a:solidFill>
                            <a:schemeClr val="bg1">
                              <a:lumMod val="95000"/>
                            </a:schemeClr>
                          </a:solidFill>
                          <a:latin typeface="Abadi"/>
                        </a:rPr>
                        <a:t> </a:t>
                      </a:r>
                      <a:r>
                        <a:rPr lang="en-US" sz="1500" err="1">
                          <a:solidFill>
                            <a:schemeClr val="bg1">
                              <a:lumMod val="95000"/>
                            </a:schemeClr>
                          </a:solidFill>
                          <a:latin typeface="Abadi"/>
                        </a:rPr>
                        <a:t>desea</a:t>
                      </a:r>
                      <a:r>
                        <a:rPr lang="en-US" sz="1500">
                          <a:solidFill>
                            <a:schemeClr val="bg1">
                              <a:lumMod val="95000"/>
                            </a:schemeClr>
                          </a:solidFill>
                          <a:latin typeface="Abadi"/>
                        </a:rPr>
                        <a:t> </a:t>
                      </a:r>
                      <a:r>
                        <a:rPr lang="en-US" sz="1500" err="1">
                          <a:solidFill>
                            <a:schemeClr val="bg1">
                              <a:lumMod val="95000"/>
                            </a:schemeClr>
                          </a:solidFill>
                          <a:latin typeface="Abadi"/>
                        </a:rPr>
                        <a:t>hacer</a:t>
                      </a:r>
                      <a:r>
                        <a:rPr lang="en-US" sz="1500">
                          <a:solidFill>
                            <a:schemeClr val="bg1">
                              <a:lumMod val="95000"/>
                            </a:schemeClr>
                          </a:solidFill>
                          <a:latin typeface="Abadi"/>
                        </a:rPr>
                        <a:t> la </a:t>
                      </a:r>
                      <a:r>
                        <a:rPr lang="en-US" sz="1500" err="1">
                          <a:solidFill>
                            <a:schemeClr val="bg1">
                              <a:lumMod val="95000"/>
                            </a:schemeClr>
                          </a:solidFill>
                          <a:latin typeface="Abadi"/>
                        </a:rPr>
                        <a:t>pregunta</a:t>
                      </a:r>
                      <a:r>
                        <a:rPr lang="en-US" sz="1500">
                          <a:solidFill>
                            <a:schemeClr val="bg1">
                              <a:lumMod val="95000"/>
                            </a:schemeClr>
                          </a:solidFill>
                          <a:latin typeface="Abadi"/>
                        </a:rPr>
                        <a:t> y que lo </a:t>
                      </a:r>
                      <a:r>
                        <a:rPr lang="en-US" sz="1500" err="1">
                          <a:solidFill>
                            <a:schemeClr val="bg1">
                              <a:lumMod val="95000"/>
                            </a:schemeClr>
                          </a:solidFill>
                          <a:latin typeface="Abadi"/>
                        </a:rPr>
                        <a:t>escuchen</a:t>
                      </a:r>
                      <a:r>
                        <a:rPr lang="en-US" sz="1500">
                          <a:solidFill>
                            <a:schemeClr val="bg1">
                              <a:lumMod val="95000"/>
                            </a:schemeClr>
                          </a:solidFill>
                          <a:latin typeface="Abadi"/>
                        </a:rPr>
                        <a:t> </a:t>
                      </a:r>
                      <a:r>
                        <a:rPr lang="en-US" sz="1500" err="1">
                          <a:solidFill>
                            <a:schemeClr val="bg1">
                              <a:lumMod val="95000"/>
                            </a:schemeClr>
                          </a:solidFill>
                          <a:latin typeface="Abadi"/>
                        </a:rPr>
                        <a:t>todos</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participantes</a:t>
                      </a:r>
                      <a:r>
                        <a:rPr lang="en-US" sz="1500">
                          <a:solidFill>
                            <a:schemeClr val="bg1">
                              <a:lumMod val="95000"/>
                            </a:schemeClr>
                          </a:solidFill>
                          <a:latin typeface="Abadi"/>
                        </a:rPr>
                        <a:t>                 </a:t>
                      </a:r>
                      <a:r>
                        <a:rPr lang="en-US" sz="1500" b="1" u="sng" err="1">
                          <a:solidFill>
                            <a:schemeClr val="bg1">
                              <a:lumMod val="95000"/>
                            </a:schemeClr>
                          </a:solidFill>
                          <a:latin typeface="Abadi"/>
                        </a:rPr>
                        <a:t>Desactive</a:t>
                      </a:r>
                      <a:r>
                        <a:rPr lang="en-US" sz="1500" b="1" u="sng">
                          <a:solidFill>
                            <a:schemeClr val="bg1">
                              <a:lumMod val="95000"/>
                            </a:schemeClr>
                          </a:solidFill>
                          <a:latin typeface="Abadi"/>
                        </a:rPr>
                        <a:t> </a:t>
                      </a:r>
                      <a:r>
                        <a:rPr lang="en-US" sz="1500" b="1" u="sng" err="1">
                          <a:solidFill>
                            <a:schemeClr val="bg1">
                              <a:lumMod val="95000"/>
                            </a:schemeClr>
                          </a:solidFill>
                          <a:latin typeface="Abadi"/>
                        </a:rPr>
                        <a:t>el</a:t>
                      </a:r>
                      <a:r>
                        <a:rPr lang="en-US" sz="1500" b="1" u="sng">
                          <a:solidFill>
                            <a:schemeClr val="bg1">
                              <a:lumMod val="95000"/>
                            </a:schemeClr>
                          </a:solidFill>
                          <a:latin typeface="Abadi"/>
                        </a:rPr>
                        <a:t> audio origina</a:t>
                      </a:r>
                      <a:r>
                        <a:rPr lang="en-US" sz="1500" b="1">
                          <a:solidFill>
                            <a:schemeClr val="bg1">
                              <a:lumMod val="95000"/>
                            </a:schemeClr>
                          </a:solidFill>
                          <a:latin typeface="Abadi"/>
                        </a:rPr>
                        <a:t>l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127049"/>
                  </a:ext>
                </a:extLst>
              </a:tr>
              <a:tr h="982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Make sure to click the microphone icon in the bottom bar to unmute before you speak. Please remain </a:t>
                      </a:r>
                      <a:r>
                        <a:rPr lang="en-US" sz="1500" u="sng">
                          <a:solidFill>
                            <a:schemeClr val="bg1">
                              <a:lumMod val="95000"/>
                            </a:schemeClr>
                          </a:solidFill>
                          <a:latin typeface="Abadi"/>
                        </a:rPr>
                        <a:t>muted</a:t>
                      </a:r>
                      <a:r>
                        <a:rPr lang="en-US" sz="1500">
                          <a:solidFill>
                            <a:schemeClr val="bg1">
                              <a:lumMod val="95000"/>
                            </a:schemeClr>
                          </a:solidFill>
                          <a:latin typeface="Abadi"/>
                        </a:rPr>
                        <a:t> when speaker is presenting.</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Asegúrese</a:t>
                      </a:r>
                      <a:r>
                        <a:rPr lang="en-US" sz="1500">
                          <a:solidFill>
                            <a:schemeClr val="bg1">
                              <a:lumMod val="95000"/>
                            </a:schemeClr>
                          </a:solidFill>
                          <a:latin typeface="Abadi"/>
                        </a:rPr>
                        <a:t> de </a:t>
                      </a:r>
                      <a:r>
                        <a:rPr lang="en-US" sz="1500" err="1">
                          <a:solidFill>
                            <a:schemeClr val="bg1">
                              <a:lumMod val="95000"/>
                            </a:schemeClr>
                          </a:solidFill>
                          <a:latin typeface="Abadi"/>
                        </a:rPr>
                        <a:t>hacer</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err="1">
                          <a:solidFill>
                            <a:schemeClr val="bg1">
                              <a:lumMod val="95000"/>
                            </a:schemeClr>
                          </a:solidFill>
                          <a:latin typeface="Abadi"/>
                        </a:rPr>
                        <a:t>microfóno</a:t>
                      </a:r>
                      <a:r>
                        <a:rPr lang="en-US" sz="1500">
                          <a:solidFill>
                            <a:schemeClr val="bg1">
                              <a:lumMod val="95000"/>
                            </a:schemeClr>
                          </a:solidFill>
                          <a:latin typeface="Abadi"/>
                        </a:rPr>
                        <a:t> de la barra inferior antes de </a:t>
                      </a:r>
                      <a:r>
                        <a:rPr lang="en-US" sz="1500" err="1">
                          <a:solidFill>
                            <a:schemeClr val="bg1">
                              <a:lumMod val="95000"/>
                            </a:schemeClr>
                          </a:solidFill>
                          <a:latin typeface="Abadi"/>
                        </a:rPr>
                        <a:t>hablar</a:t>
                      </a:r>
                      <a:r>
                        <a:rPr lang="en-US" sz="1500">
                          <a:solidFill>
                            <a:schemeClr val="bg1">
                              <a:lumMod val="95000"/>
                            </a:schemeClr>
                          </a:solidFill>
                          <a:latin typeface="Abadi"/>
                        </a:rPr>
                        <a:t>. Por favor </a:t>
                      </a:r>
                      <a:r>
                        <a:rPr lang="en-US" sz="1500" err="1">
                          <a:solidFill>
                            <a:schemeClr val="bg1">
                              <a:lumMod val="95000"/>
                            </a:schemeClr>
                          </a:solidFill>
                          <a:latin typeface="Abadi"/>
                        </a:rPr>
                        <a:t>mantenerse</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u="sng">
                          <a:solidFill>
                            <a:schemeClr val="bg1">
                              <a:lumMod val="95000"/>
                            </a:schemeClr>
                          </a:solidFill>
                          <a:latin typeface="Abadi"/>
                        </a:rPr>
                        <a:t>modo </a:t>
                      </a:r>
                      <a:r>
                        <a:rPr lang="en-US" sz="1500" u="sng" err="1">
                          <a:solidFill>
                            <a:schemeClr val="bg1">
                              <a:lumMod val="95000"/>
                            </a:schemeClr>
                          </a:solidFill>
                          <a:latin typeface="Abadi"/>
                        </a:rPr>
                        <a:t>silencio</a:t>
                      </a:r>
                      <a:r>
                        <a:rPr lang="en-US" sz="1500" u="sng">
                          <a:solidFill>
                            <a:schemeClr val="bg1">
                              <a:lumMod val="95000"/>
                            </a:schemeClr>
                          </a:solidFill>
                          <a:latin typeface="Abadi"/>
                        </a:rPr>
                        <a:t> </a:t>
                      </a:r>
                      <a:r>
                        <a:rPr lang="en-US" sz="1500" err="1">
                          <a:solidFill>
                            <a:schemeClr val="bg1">
                              <a:lumMod val="95000"/>
                            </a:schemeClr>
                          </a:solidFill>
                          <a:latin typeface="Abadi"/>
                        </a:rPr>
                        <a:t>cuando</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ponente </a:t>
                      </a:r>
                      <a:r>
                        <a:rPr lang="en-US" sz="1500" err="1">
                          <a:solidFill>
                            <a:schemeClr val="bg1">
                              <a:lumMod val="95000"/>
                            </a:schemeClr>
                          </a:solidFill>
                          <a:latin typeface="Abadi"/>
                        </a:rPr>
                        <a:t>esté</a:t>
                      </a:r>
                      <a:r>
                        <a:rPr lang="en-US" sz="1500">
                          <a:solidFill>
                            <a:schemeClr val="bg1">
                              <a:lumMod val="95000"/>
                            </a:schemeClr>
                          </a:solidFill>
                          <a:latin typeface="Abadi"/>
                        </a:rPr>
                        <a:t> </a:t>
                      </a:r>
                      <a:r>
                        <a:rPr lang="en-US" sz="1500" err="1">
                          <a:solidFill>
                            <a:schemeClr val="bg1">
                              <a:lumMod val="95000"/>
                            </a:schemeClr>
                          </a:solidFill>
                          <a:latin typeface="Abadi"/>
                        </a:rPr>
                        <a:t>hablando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984256"/>
                  </a:ext>
                </a:extLst>
              </a:tr>
              <a:tr h="663575">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To ask for the floor, click </a:t>
                      </a:r>
                      <a:r>
                        <a:rPr lang="en-US" sz="1500" b="1">
                          <a:solidFill>
                            <a:schemeClr val="bg1">
                              <a:lumMod val="95000"/>
                            </a:schemeClr>
                          </a:solidFill>
                          <a:latin typeface="Abadi"/>
                        </a:rPr>
                        <a:t> REACTIONS, then RAISE HAND </a:t>
                      </a:r>
                      <a:r>
                        <a:rPr lang="en-US" sz="1500">
                          <a:solidFill>
                            <a:schemeClr val="bg1">
                              <a:lumMod val="95000"/>
                            </a:schemeClr>
                          </a:solidFill>
                          <a:latin typeface="Abadi"/>
                        </a:rPr>
                        <a:t>button at the lower right side of the screen.</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Para </a:t>
                      </a:r>
                      <a:r>
                        <a:rPr lang="en-US" sz="1500" err="1">
                          <a:solidFill>
                            <a:schemeClr val="bg1">
                              <a:lumMod val="95000"/>
                            </a:schemeClr>
                          </a:solidFill>
                          <a:latin typeface="Abadi"/>
                        </a:rPr>
                        <a:t>solicitar</a:t>
                      </a:r>
                      <a:r>
                        <a:rPr lang="en-US" sz="1500">
                          <a:solidFill>
                            <a:schemeClr val="bg1">
                              <a:lumMod val="95000"/>
                            </a:schemeClr>
                          </a:solidFill>
                          <a:latin typeface="Abadi"/>
                        </a:rPr>
                        <a:t> la palabra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RAISE HAND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inferior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079019"/>
                  </a:ext>
                </a:extLst>
              </a:tr>
              <a:tr h="591488">
                <a:tc>
                  <a:txBody>
                    <a:bodyPr/>
                    <a:lstStyle/>
                    <a:p>
                      <a:r>
                        <a:rPr lang="en-US" sz="1500">
                          <a:solidFill>
                            <a:schemeClr val="bg1">
                              <a:lumMod val="95000"/>
                            </a:schemeClr>
                          </a:solidFill>
                          <a:latin typeface="Abadi"/>
                        </a:rPr>
                        <a:t>Choose the layout view between </a:t>
                      </a:r>
                      <a:r>
                        <a:rPr lang="en-US" sz="1500" b="1">
                          <a:solidFill>
                            <a:schemeClr val="bg1">
                              <a:lumMod val="95000"/>
                            </a:schemeClr>
                          </a:solidFill>
                          <a:latin typeface="Abadi"/>
                        </a:rPr>
                        <a:t>GALLERY</a:t>
                      </a:r>
                      <a:r>
                        <a:rPr lang="en-US" sz="1500">
                          <a:solidFill>
                            <a:schemeClr val="bg1">
                              <a:lumMod val="95000"/>
                            </a:schemeClr>
                          </a:solidFill>
                          <a:latin typeface="Abadi"/>
                        </a:rPr>
                        <a:t> or </a:t>
                      </a:r>
                      <a:r>
                        <a:rPr lang="en-US" sz="1500" b="1">
                          <a:solidFill>
                            <a:schemeClr val="bg1">
                              <a:lumMod val="95000"/>
                            </a:schemeClr>
                          </a:solidFill>
                          <a:latin typeface="Abadi"/>
                        </a:rPr>
                        <a:t>SPEAKER</a:t>
                      </a:r>
                      <a:r>
                        <a:rPr lang="en-US" sz="1500">
                          <a:solidFill>
                            <a:schemeClr val="bg1">
                              <a:lumMod val="95000"/>
                            </a:schemeClr>
                          </a:solidFill>
                          <a:latin typeface="Abadi"/>
                        </a:rPr>
                        <a:t> view in the upper right corner.</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Escoja</a:t>
                      </a:r>
                      <a:r>
                        <a:rPr lang="en-US" sz="1500">
                          <a:solidFill>
                            <a:schemeClr val="bg1">
                              <a:lumMod val="95000"/>
                            </a:schemeClr>
                          </a:solidFill>
                          <a:latin typeface="Abadi"/>
                        </a:rPr>
                        <a:t> la </a:t>
                      </a:r>
                      <a:r>
                        <a:rPr lang="en-US" sz="1500" err="1">
                          <a:solidFill>
                            <a:schemeClr val="bg1">
                              <a:lumMod val="95000"/>
                            </a:schemeClr>
                          </a:solidFill>
                          <a:latin typeface="Abadi"/>
                        </a:rPr>
                        <a:t>visualización</a:t>
                      </a:r>
                      <a:r>
                        <a:rPr lang="en-US" sz="1500">
                          <a:solidFill>
                            <a:schemeClr val="bg1">
                              <a:lumMod val="95000"/>
                            </a:schemeClr>
                          </a:solidFill>
                          <a:latin typeface="Abadi"/>
                        </a:rPr>
                        <a:t> </a:t>
                      </a:r>
                      <a:r>
                        <a:rPr lang="en-US" sz="1500" err="1">
                          <a:solidFill>
                            <a:schemeClr val="bg1">
                              <a:lumMod val="95000"/>
                            </a:schemeClr>
                          </a:solidFill>
                          <a:latin typeface="Abadi"/>
                        </a:rPr>
                        <a:t>preferida</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superior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1467961"/>
                  </a:ext>
                </a:extLst>
              </a:tr>
            </a:tbl>
          </a:graphicData>
        </a:graphic>
      </p:graphicFrame>
      <p:pic>
        <p:nvPicPr>
          <p:cNvPr id="17" name="Picture 16">
            <a:extLst>
              <a:ext uri="{FF2B5EF4-FFF2-40B4-BE49-F238E27FC236}">
                <a16:creationId xmlns:a16="http://schemas.microsoft.com/office/drawing/2014/main" id="{5E75825B-EF4C-421E-99C2-8DA6FC261D2C}"/>
              </a:ext>
            </a:extLst>
          </p:cNvPr>
          <p:cNvPicPr>
            <a:picLocks noChangeAspect="1"/>
          </p:cNvPicPr>
          <p:nvPr/>
        </p:nvPicPr>
        <p:blipFill>
          <a:blip r:embed="rId5"/>
          <a:stretch>
            <a:fillRect/>
          </a:stretch>
        </p:blipFill>
        <p:spPr>
          <a:xfrm>
            <a:off x="5267997" y="5904208"/>
            <a:ext cx="1460804" cy="429696"/>
          </a:xfrm>
          <a:prstGeom prst="rect">
            <a:avLst/>
          </a:prstGeom>
        </p:spPr>
      </p:pic>
      <p:grpSp>
        <p:nvGrpSpPr>
          <p:cNvPr id="26" name="Group 25">
            <a:extLst>
              <a:ext uri="{FF2B5EF4-FFF2-40B4-BE49-F238E27FC236}">
                <a16:creationId xmlns:a16="http://schemas.microsoft.com/office/drawing/2014/main" id="{2B1181D1-5FEB-4A8C-8C58-188C40D85D3D}"/>
              </a:ext>
            </a:extLst>
          </p:cNvPr>
          <p:cNvGrpSpPr/>
          <p:nvPr/>
        </p:nvGrpSpPr>
        <p:grpSpPr>
          <a:xfrm>
            <a:off x="5013410" y="1056865"/>
            <a:ext cx="2271031" cy="4624724"/>
            <a:chOff x="5002605" y="826133"/>
            <a:chExt cx="2271031" cy="4624724"/>
          </a:xfrm>
        </p:grpSpPr>
        <p:pic>
          <p:nvPicPr>
            <p:cNvPr id="9" name="Picture 8">
              <a:extLst>
                <a:ext uri="{FF2B5EF4-FFF2-40B4-BE49-F238E27FC236}">
                  <a16:creationId xmlns:a16="http://schemas.microsoft.com/office/drawing/2014/main" id="{8D9EF061-241D-4DE9-BCF4-12EA04EEF9F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7486" r="805" b="10824"/>
            <a:stretch/>
          </p:blipFill>
          <p:spPr>
            <a:xfrm>
              <a:off x="5002605" y="1516090"/>
              <a:ext cx="2119597" cy="295059"/>
            </a:xfrm>
            <a:prstGeom prst="rect">
              <a:avLst/>
            </a:prstGeom>
          </p:spPr>
        </p:pic>
        <p:pic>
          <p:nvPicPr>
            <p:cNvPr id="10" name="Picture 9">
              <a:extLst>
                <a:ext uri="{FF2B5EF4-FFF2-40B4-BE49-F238E27FC236}">
                  <a16:creationId xmlns:a16="http://schemas.microsoft.com/office/drawing/2014/main" id="{C0A26331-B6E2-49E3-A907-E2F6ABBE9F68}"/>
                </a:ext>
              </a:extLst>
            </p:cNvPr>
            <p:cNvPicPr>
              <a:picLocks noChangeAspect="1"/>
            </p:cNvPicPr>
            <p:nvPr/>
          </p:nvPicPr>
          <p:blipFill>
            <a:blip r:embed="rId7"/>
            <a:stretch>
              <a:fillRect/>
            </a:stretch>
          </p:blipFill>
          <p:spPr>
            <a:xfrm>
              <a:off x="5238142" y="4145853"/>
              <a:ext cx="1281801" cy="359491"/>
            </a:xfrm>
            <a:prstGeom prst="rect">
              <a:avLst/>
            </a:prstGeom>
          </p:spPr>
        </p:pic>
        <p:pic>
          <p:nvPicPr>
            <p:cNvPr id="12" name="Picture 11">
              <a:extLst>
                <a:ext uri="{FF2B5EF4-FFF2-40B4-BE49-F238E27FC236}">
                  <a16:creationId xmlns:a16="http://schemas.microsoft.com/office/drawing/2014/main" id="{E0B22B8F-9953-403B-93A6-7B9C07D5574B}"/>
                </a:ext>
              </a:extLst>
            </p:cNvPr>
            <p:cNvPicPr>
              <a:picLocks noChangeAspect="1"/>
            </p:cNvPicPr>
            <p:nvPr/>
          </p:nvPicPr>
          <p:blipFill>
            <a:blip r:embed="rId8"/>
            <a:stretch>
              <a:fillRect/>
            </a:stretch>
          </p:blipFill>
          <p:spPr>
            <a:xfrm>
              <a:off x="6128159" y="5079322"/>
              <a:ext cx="570787" cy="326597"/>
            </a:xfrm>
            <a:prstGeom prst="rect">
              <a:avLst/>
            </a:prstGeom>
          </p:spPr>
        </p:pic>
        <p:grpSp>
          <p:nvGrpSpPr>
            <p:cNvPr id="13" name="Group 12">
              <a:extLst>
                <a:ext uri="{FF2B5EF4-FFF2-40B4-BE49-F238E27FC236}">
                  <a16:creationId xmlns:a16="http://schemas.microsoft.com/office/drawing/2014/main" id="{6122A758-7FA7-46C4-8CDB-B427B9505512}"/>
                </a:ext>
              </a:extLst>
            </p:cNvPr>
            <p:cNvGrpSpPr/>
            <p:nvPr/>
          </p:nvGrpSpPr>
          <p:grpSpPr>
            <a:xfrm>
              <a:off x="5238142" y="3132385"/>
              <a:ext cx="1325504" cy="515922"/>
              <a:chOff x="5331581" y="1454723"/>
              <a:chExt cx="1574512" cy="641481"/>
            </a:xfrm>
          </p:grpSpPr>
          <p:pic>
            <p:nvPicPr>
              <p:cNvPr id="14" name="Picture 13">
                <a:extLst>
                  <a:ext uri="{FF2B5EF4-FFF2-40B4-BE49-F238E27FC236}">
                    <a16:creationId xmlns:a16="http://schemas.microsoft.com/office/drawing/2014/main" id="{CDD78DF6-90E2-4ACA-8F6F-71BC29AA0D86}"/>
                  </a:ext>
                </a:extLst>
              </p:cNvPr>
              <p:cNvPicPr>
                <a:picLocks noChangeAspect="1"/>
              </p:cNvPicPr>
              <p:nvPr/>
            </p:nvPicPr>
            <p:blipFill>
              <a:blip r:embed="rId9"/>
              <a:stretch>
                <a:fillRect/>
              </a:stretch>
            </p:blipFill>
            <p:spPr>
              <a:xfrm>
                <a:off x="5331581" y="1456124"/>
                <a:ext cx="1107831" cy="640080"/>
              </a:xfrm>
              <a:prstGeom prst="rect">
                <a:avLst/>
              </a:prstGeom>
            </p:spPr>
          </p:pic>
          <p:pic>
            <p:nvPicPr>
              <p:cNvPr id="15" name="Picture 14">
                <a:extLst>
                  <a:ext uri="{FF2B5EF4-FFF2-40B4-BE49-F238E27FC236}">
                    <a16:creationId xmlns:a16="http://schemas.microsoft.com/office/drawing/2014/main" id="{07317DC0-AE70-458A-943D-1B9F030B2F4A}"/>
                  </a:ext>
                </a:extLst>
              </p:cNvPr>
              <p:cNvPicPr>
                <a:picLocks noChangeAspect="1"/>
              </p:cNvPicPr>
              <p:nvPr/>
            </p:nvPicPr>
            <p:blipFill>
              <a:blip r:embed="rId10"/>
              <a:stretch>
                <a:fillRect/>
              </a:stretch>
            </p:blipFill>
            <p:spPr>
              <a:xfrm>
                <a:off x="6456514" y="1454723"/>
                <a:ext cx="449579" cy="640080"/>
              </a:xfrm>
              <a:prstGeom prst="rect">
                <a:avLst/>
              </a:prstGeom>
            </p:spPr>
          </p:pic>
        </p:grpSp>
        <p:pic>
          <p:nvPicPr>
            <p:cNvPr id="16" name="Picture 15">
              <a:extLst>
                <a:ext uri="{FF2B5EF4-FFF2-40B4-BE49-F238E27FC236}">
                  <a16:creationId xmlns:a16="http://schemas.microsoft.com/office/drawing/2014/main" id="{A35579A6-77CB-460E-9496-20D287C6F706}"/>
                </a:ext>
              </a:extLst>
            </p:cNvPr>
            <p:cNvPicPr>
              <a:picLocks noChangeAspect="1"/>
            </p:cNvPicPr>
            <p:nvPr/>
          </p:nvPicPr>
          <p:blipFill>
            <a:blip r:embed="rId11"/>
            <a:stretch>
              <a:fillRect/>
            </a:stretch>
          </p:blipFill>
          <p:spPr>
            <a:xfrm>
              <a:off x="5002605" y="826133"/>
              <a:ext cx="1919410" cy="332653"/>
            </a:xfrm>
            <a:prstGeom prst="rect">
              <a:avLst/>
            </a:prstGeom>
          </p:spPr>
        </p:pic>
        <p:pic>
          <p:nvPicPr>
            <p:cNvPr id="18" name="Picture 17">
              <a:extLst>
                <a:ext uri="{FF2B5EF4-FFF2-40B4-BE49-F238E27FC236}">
                  <a16:creationId xmlns:a16="http://schemas.microsoft.com/office/drawing/2014/main" id="{F088412D-05EA-4E91-9F96-416487C92CC3}"/>
                </a:ext>
              </a:extLst>
            </p:cNvPr>
            <p:cNvPicPr>
              <a:picLocks noChangeAspect="1"/>
            </p:cNvPicPr>
            <p:nvPr/>
          </p:nvPicPr>
          <p:blipFill>
            <a:blip r:embed="rId12"/>
            <a:stretch>
              <a:fillRect/>
            </a:stretch>
          </p:blipFill>
          <p:spPr>
            <a:xfrm>
              <a:off x="5002605" y="2359181"/>
              <a:ext cx="2271031" cy="326597"/>
            </a:xfrm>
            <a:prstGeom prst="rect">
              <a:avLst/>
            </a:prstGeom>
          </p:spPr>
        </p:pic>
        <p:pic>
          <p:nvPicPr>
            <p:cNvPr id="22" name="Picture 21">
              <a:extLst>
                <a:ext uri="{FF2B5EF4-FFF2-40B4-BE49-F238E27FC236}">
                  <a16:creationId xmlns:a16="http://schemas.microsoft.com/office/drawing/2014/main" id="{0041CBC8-26AE-4D85-80AD-DAB9185BF86E}"/>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240502" y="5063609"/>
              <a:ext cx="901880" cy="387248"/>
            </a:xfrm>
            <a:prstGeom prst="rect">
              <a:avLst/>
            </a:prstGeom>
          </p:spPr>
        </p:pic>
      </p:grpSp>
      <p:sp>
        <p:nvSpPr>
          <p:cNvPr id="5" name="TextBox 4">
            <a:extLst>
              <a:ext uri="{FF2B5EF4-FFF2-40B4-BE49-F238E27FC236}">
                <a16:creationId xmlns:a16="http://schemas.microsoft.com/office/drawing/2014/main" id="{04455129-E1FD-D92A-A902-D164DC948394}"/>
              </a:ext>
            </a:extLst>
          </p:cNvPr>
          <p:cNvSpPr txBox="1"/>
          <p:nvPr/>
        </p:nvSpPr>
        <p:spPr>
          <a:xfrm>
            <a:off x="120602" y="26450"/>
            <a:ext cx="119687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Confirm your zoom account is the latest version available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Confirme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que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su</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cuenta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de zoom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tiene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la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última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versión</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disponible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60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2AB3-98A6-FF3F-535A-A8E8141E1089}"/>
              </a:ext>
            </a:extLst>
          </p:cNvPr>
          <p:cNvSpPr>
            <a:spLocks noGrp="1"/>
          </p:cNvSpPr>
          <p:nvPr>
            <p:ph type="title"/>
          </p:nvPr>
        </p:nvSpPr>
        <p:spPr>
          <a:xfrm>
            <a:off x="391886" y="694859"/>
            <a:ext cx="11551298" cy="1325563"/>
          </a:xfrm>
        </p:spPr>
        <p:txBody>
          <a:bodyPr>
            <a:noAutofit/>
          </a:bodyPr>
          <a:lstStyle/>
          <a:p>
            <a:pPr algn="l"/>
            <a:r>
              <a:rPr lang="es-ES_tradnl" sz="3300" b="1" dirty="0">
                <a:latin typeface="Calibri Light" panose="020F0302020204030204" pitchFamily="34" charset="0"/>
                <a:ea typeface="+mn-lt"/>
                <a:cs typeface="Calibri Light" panose="020F0302020204030204" pitchFamily="34" charset="0"/>
              </a:rPr>
              <a:t>2. A pesar de las mejoras, las amenazas persistentes y el estancamiento de los avances han puesto en peligro los esfuerzos por mejorar la salud y el bienestar, y por cerrar las brechas en cuanto a la equidad</a:t>
            </a:r>
            <a:br>
              <a:rPr lang="es-ES_tradnl" sz="3500" b="1" dirty="0">
                <a:latin typeface="Calibri Light" panose="020F0302020204030204" pitchFamily="34" charset="0"/>
                <a:ea typeface="+mn-lt"/>
                <a:cs typeface="Calibri Light" panose="020F0302020204030204" pitchFamily="34" charset="0"/>
              </a:rPr>
            </a:br>
            <a:endParaRPr lang="es-ES_tradnl" sz="3500" b="1"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dirty="0">
              <a:ln>
                <a:noFill/>
              </a:ln>
              <a:solidFill>
                <a:srgbClr val="179ADC"/>
              </a:solidFill>
              <a:effectLst/>
              <a:uLnTx/>
              <a:uFillTx/>
              <a:latin typeface="Calibri" panose="020F0502020204030204"/>
              <a:ea typeface="+mn-ea"/>
              <a:cs typeface="+mn-cs"/>
            </a:endParaRPr>
          </a:p>
        </p:txBody>
      </p:sp>
      <p:sp>
        <p:nvSpPr>
          <p:cNvPr id="6" name="Marcador de contenido 2">
            <a:extLst>
              <a:ext uri="{FF2B5EF4-FFF2-40B4-BE49-F238E27FC236}">
                <a16:creationId xmlns:a16="http://schemas.microsoft.com/office/drawing/2014/main" id="{A47750E6-C1FC-4F60-50E7-1D3BC909D02E}"/>
              </a:ext>
            </a:extLst>
          </p:cNvPr>
          <p:cNvSpPr>
            <a:spLocks noGrp="1"/>
          </p:cNvSpPr>
          <p:nvPr>
            <p:ph sz="half" idx="1"/>
          </p:nvPr>
        </p:nvSpPr>
        <p:spPr>
          <a:xfrm>
            <a:off x="391886" y="2050115"/>
            <a:ext cx="11551298" cy="4113026"/>
          </a:xfrm>
        </p:spPr>
        <p:txBody>
          <a:bodyPr>
            <a:noAutofit/>
          </a:bodyPr>
          <a:lstStyle/>
          <a:p>
            <a:pPr marL="457200" indent="-457200" algn="l" rtl="0" fontAlgn="base">
              <a:lnSpc>
                <a:spcPct val="100000"/>
              </a:lnSpc>
              <a:buFont typeface="+mj-lt"/>
              <a:buAutoNum type="alphaLcParenR"/>
            </a:pPr>
            <a:r>
              <a:rPr lang="es-ES_tradnl" b="0" i="0" dirty="0">
                <a:solidFill>
                  <a:srgbClr val="000000"/>
                </a:solidFill>
                <a:effectLst/>
                <a:highlight>
                  <a:srgbClr val="FFFFFF"/>
                </a:highlight>
              </a:rPr>
              <a:t>La pandemia de COVID-19 puso de relieve las debilidades de los sistemas de salud que repercuten directamente en el acceso de las personas a servicios de salud que sean oportunos, adecuados y de buena calidad. </a:t>
            </a:r>
          </a:p>
          <a:p>
            <a:pPr marL="457200" indent="-457200" algn="l" rtl="0" fontAlgn="base">
              <a:lnSpc>
                <a:spcPct val="100000"/>
              </a:lnSpc>
              <a:buFont typeface="+mj-lt"/>
              <a:buAutoNum type="alphaLcParenR"/>
            </a:pPr>
            <a:r>
              <a:rPr lang="es-ES_tradnl" b="0" i="0" dirty="0">
                <a:solidFill>
                  <a:srgbClr val="000000"/>
                </a:solidFill>
                <a:effectLst/>
                <a:highlight>
                  <a:srgbClr val="FFFFFF"/>
                </a:highlight>
              </a:rPr>
              <a:t>Hay inequidades persistentes en materia de salud en la Región, lo que demuestra la interseccionalidad del impacto de los determinantes sociales en la salud que presentan desafíos integrales para la resiliencia de los sistemas de salud. </a:t>
            </a:r>
          </a:p>
          <a:p>
            <a:pPr marL="457200" indent="-457200" algn="l" rtl="0" fontAlgn="base">
              <a:lnSpc>
                <a:spcPct val="100000"/>
              </a:lnSpc>
              <a:buFont typeface="+mj-lt"/>
              <a:buAutoNum type="alphaLcParenR"/>
            </a:pPr>
            <a:r>
              <a:rPr lang="es-ES_tradnl" b="0" i="0" dirty="0">
                <a:solidFill>
                  <a:srgbClr val="000000"/>
                </a:solidFill>
                <a:effectLst/>
                <a:highlight>
                  <a:srgbClr val="FFFFFF"/>
                </a:highlight>
              </a:rPr>
              <a:t>En los últimos veinte años, uno de cada cuatro desastres registrados a nivel mundial se produjo en la Región de las Américas, en su mayoría debido a desastres </a:t>
            </a:r>
            <a:r>
              <a:rPr lang="es-ES_tradnl" dirty="0">
                <a:solidFill>
                  <a:srgbClr val="000000"/>
                </a:solidFill>
                <a:highlight>
                  <a:srgbClr val="FFFFFF"/>
                </a:highlight>
              </a:rPr>
              <a:t>de origen </a:t>
            </a:r>
            <a:r>
              <a:rPr lang="es-ES_tradnl" b="0" i="0" dirty="0">
                <a:solidFill>
                  <a:srgbClr val="000000"/>
                </a:solidFill>
                <a:effectLst/>
                <a:highlight>
                  <a:srgbClr val="FFFFFF"/>
                </a:highlight>
              </a:rPr>
              <a:t>natural y desastres causados por los seres humanos. No se puede seguir haciendo caso omiso del impacto del cambio climático en la salud.</a:t>
            </a:r>
          </a:p>
        </p:txBody>
      </p:sp>
      <p:sp>
        <p:nvSpPr>
          <p:cNvPr id="3" name="CuadroTexto 6">
            <a:extLst>
              <a:ext uri="{FF2B5EF4-FFF2-40B4-BE49-F238E27FC236}">
                <a16:creationId xmlns:a16="http://schemas.microsoft.com/office/drawing/2014/main" id="{5ADF2678-CFAA-2359-67F3-8C9EB27FB87A}"/>
              </a:ext>
            </a:extLst>
          </p:cNvPr>
          <p:cNvSpPr txBox="1"/>
          <p:nvPr/>
        </p:nvSpPr>
        <p:spPr>
          <a:xfrm>
            <a:off x="4900863" y="616322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8472452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9F131-02BF-D212-5096-FDA0A6463297}"/>
              </a:ext>
            </a:extLst>
          </p:cNvPr>
          <p:cNvSpPr>
            <a:spLocks noGrp="1"/>
          </p:cNvSpPr>
          <p:nvPr>
            <p:ph type="title"/>
          </p:nvPr>
        </p:nvSpPr>
        <p:spPr>
          <a:xfrm>
            <a:off x="447869" y="631825"/>
            <a:ext cx="11346025" cy="1325563"/>
          </a:xfrm>
        </p:spPr>
        <p:txBody>
          <a:bodyPr>
            <a:noAutofit/>
          </a:bodyPr>
          <a:lstStyle/>
          <a:p>
            <a:r>
              <a:rPr lang="es-ES_tradnl" sz="3600" b="1" dirty="0">
                <a:latin typeface="Calibri Light" panose="020F0302020204030204" pitchFamily="34" charset="0"/>
                <a:cs typeface="Calibri Light" panose="020F0302020204030204" pitchFamily="34" charset="0"/>
              </a:rPr>
              <a:t>3. Hay muchos desafíos y barreras para alcanzar la salud universal, con una brecha cada vez mayor en cuanto a la equidad</a:t>
            </a:r>
            <a:br>
              <a:rPr lang="es-ES_tradnl" sz="3600" b="1" dirty="0">
                <a:latin typeface="Calibri Light" panose="020F0302020204030204" pitchFamily="34" charset="0"/>
                <a:cs typeface="Calibri Light" panose="020F0302020204030204" pitchFamily="34" charset="0"/>
              </a:rPr>
            </a:br>
            <a:endParaRPr lang="es-ES_tradnl" sz="3600" b="1"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777B7C74-253E-631A-EFA1-58D2EE486599}"/>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dirty="0">
              <a:ln>
                <a:noFill/>
              </a:ln>
              <a:solidFill>
                <a:srgbClr val="179ADC"/>
              </a:solidFill>
              <a:effectLst/>
              <a:uLnTx/>
              <a:uFillTx/>
              <a:latin typeface="Calibri" panose="020F0502020204030204"/>
              <a:ea typeface="+mn-ea"/>
              <a:cs typeface="+mn-cs"/>
            </a:endParaRPr>
          </a:p>
        </p:txBody>
      </p:sp>
      <p:sp>
        <p:nvSpPr>
          <p:cNvPr id="6" name="Marcador de contenido 2">
            <a:extLst>
              <a:ext uri="{FF2B5EF4-FFF2-40B4-BE49-F238E27FC236}">
                <a16:creationId xmlns:a16="http://schemas.microsoft.com/office/drawing/2014/main" id="{2B68FE9F-BD0D-7BDE-AA7E-EA4F1C30A5EB}"/>
              </a:ext>
            </a:extLst>
          </p:cNvPr>
          <p:cNvSpPr>
            <a:spLocks noGrp="1"/>
          </p:cNvSpPr>
          <p:nvPr>
            <p:ph sz="half" idx="1"/>
          </p:nvPr>
        </p:nvSpPr>
        <p:spPr>
          <a:xfrm>
            <a:off x="838201" y="1807599"/>
            <a:ext cx="10515599" cy="4107499"/>
          </a:xfrm>
        </p:spPr>
        <p:txBody>
          <a:bodyPr vert="horz" lIns="91440" tIns="45720" rIns="91440" bIns="45720" rtlCol="0" anchor="t">
            <a:normAutofit lnSpcReduction="10000"/>
          </a:bodyPr>
          <a:lstStyle/>
          <a:p>
            <a:pPr marL="457200" indent="-457200" algn="l" rtl="0" fontAlgn="base">
              <a:lnSpc>
                <a:spcPct val="110000"/>
              </a:lnSpc>
              <a:buAutoNum type="alphaLcParenR"/>
            </a:pPr>
            <a:r>
              <a:rPr lang="es-ES_tradnl" sz="2400" b="0" i="0" dirty="0">
                <a:solidFill>
                  <a:srgbClr val="000000"/>
                </a:solidFill>
                <a:effectLst/>
                <a:highlight>
                  <a:srgbClr val="FFFFFF"/>
                </a:highlight>
                <a:latin typeface="Aptos" panose="020B0004020202020204" pitchFamily="34" charset="0"/>
              </a:rPr>
              <a:t>Gasto en salud y sostenibilidad financiera (inversión pública).</a:t>
            </a:r>
            <a:endParaRPr lang="es-ES_tradnl" dirty="0"/>
          </a:p>
          <a:p>
            <a:pPr marL="457200" indent="-457200" algn="l" rtl="0" fontAlgn="base">
              <a:lnSpc>
                <a:spcPct val="110000"/>
              </a:lnSpc>
              <a:buFont typeface="+mj-lt"/>
              <a:buAutoNum type="alphaLcParenR"/>
            </a:pPr>
            <a:r>
              <a:rPr lang="es-ES_tradnl" sz="2400" dirty="0">
                <a:solidFill>
                  <a:srgbClr val="000000"/>
                </a:solidFill>
                <a:highlight>
                  <a:srgbClr val="FFFFFF"/>
                </a:highlight>
                <a:latin typeface="Aptos"/>
              </a:rPr>
              <a:t>Avances limitados en el establecimiento de sistemas basados en la atención primaria de salud y en el acceso a medicamentos esenciales.</a:t>
            </a:r>
          </a:p>
          <a:p>
            <a:pPr marL="457200" indent="-457200" algn="l" rtl="0" fontAlgn="base">
              <a:lnSpc>
                <a:spcPct val="110000"/>
              </a:lnSpc>
              <a:buFont typeface="+mj-lt"/>
              <a:buAutoNum type="alphaLcParenR"/>
            </a:pPr>
            <a:r>
              <a:rPr lang="es-ES_tradnl" sz="2400" dirty="0">
                <a:solidFill>
                  <a:srgbClr val="000000"/>
                </a:solidFill>
                <a:highlight>
                  <a:srgbClr val="FFFFFF"/>
                </a:highlight>
                <a:latin typeface="Aptos"/>
              </a:rPr>
              <a:t>Necesidad de sistemas de salud mejor integrados y de enfoques centrados en la persona.</a:t>
            </a:r>
          </a:p>
          <a:p>
            <a:pPr marL="457200" indent="-457200" algn="l" rtl="0" fontAlgn="base">
              <a:lnSpc>
                <a:spcPct val="110000"/>
              </a:lnSpc>
              <a:buFont typeface="+mj-lt"/>
              <a:buAutoNum type="alphaLcParenR"/>
            </a:pPr>
            <a:r>
              <a:rPr lang="es-ES_tradnl" sz="2400" b="0" i="0" dirty="0">
                <a:solidFill>
                  <a:srgbClr val="000000"/>
                </a:solidFill>
                <a:effectLst/>
                <a:highlight>
                  <a:srgbClr val="FFFFFF"/>
                </a:highlight>
                <a:latin typeface="Aptos"/>
              </a:rPr>
              <a:t>Escasez y distribución inadecuada de los recursos humanos para la salud.</a:t>
            </a:r>
          </a:p>
          <a:p>
            <a:pPr marL="457200" indent="-457200" algn="l" rtl="0" fontAlgn="base">
              <a:lnSpc>
                <a:spcPct val="110000"/>
              </a:lnSpc>
              <a:buFont typeface="+mj-lt"/>
              <a:buAutoNum type="alphaLcParenR"/>
            </a:pPr>
            <a:r>
              <a:rPr lang="es-ES_tradnl" sz="2400" dirty="0">
                <a:solidFill>
                  <a:srgbClr val="000000"/>
                </a:solidFill>
                <a:highlight>
                  <a:srgbClr val="FFFFFF"/>
                </a:highlight>
                <a:latin typeface="Aptos"/>
              </a:rPr>
              <a:t>Necesidad de reforzar el ecosistema de la evidencia a nivel de país para </a:t>
            </a:r>
            <a:r>
              <a:rPr lang="es-ES_tradnl" dirty="0">
                <a:solidFill>
                  <a:srgbClr val="000000"/>
                </a:solidFill>
                <a:highlight>
                  <a:srgbClr val="FFFFFF"/>
                </a:highlight>
                <a:latin typeface="Aptos"/>
              </a:rPr>
              <a:t>fundamentar</a:t>
            </a:r>
            <a:r>
              <a:rPr lang="es-ES_tradnl" sz="2400" dirty="0">
                <a:solidFill>
                  <a:srgbClr val="000000"/>
                </a:solidFill>
                <a:highlight>
                  <a:srgbClr val="FFFFFF"/>
                </a:highlight>
                <a:latin typeface="Aptos"/>
              </a:rPr>
              <a:t> la toma de decisiones, mejorar los resultados en materia de salud y reforzar la confianza en la ciencia.</a:t>
            </a:r>
            <a:endParaRPr lang="es-ES_tradnl" sz="2400" b="0" i="0" dirty="0">
              <a:solidFill>
                <a:srgbClr val="000000"/>
              </a:solidFill>
              <a:effectLst/>
              <a:highlight>
                <a:srgbClr val="FFFFFF"/>
              </a:highlight>
              <a:latin typeface="Aptos"/>
            </a:endParaRPr>
          </a:p>
        </p:txBody>
      </p:sp>
      <p:sp>
        <p:nvSpPr>
          <p:cNvPr id="3" name="CuadroTexto 6">
            <a:extLst>
              <a:ext uri="{FF2B5EF4-FFF2-40B4-BE49-F238E27FC236}">
                <a16:creationId xmlns:a16="http://schemas.microsoft.com/office/drawing/2014/main" id="{3DC965B6-7755-6EFE-D9A7-21059B22F182}"/>
              </a:ext>
            </a:extLst>
          </p:cNvPr>
          <p:cNvSpPr txBox="1"/>
          <p:nvPr/>
        </p:nvSpPr>
        <p:spPr>
          <a:xfrm>
            <a:off x="4900863" y="616322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67295150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C7167-1618-9CA0-C528-962595B1C82E}"/>
              </a:ext>
            </a:extLst>
          </p:cNvPr>
          <p:cNvSpPr>
            <a:spLocks noGrp="1"/>
          </p:cNvSpPr>
          <p:nvPr>
            <p:ph type="title"/>
          </p:nvPr>
        </p:nvSpPr>
        <p:spPr>
          <a:xfrm>
            <a:off x="838200" y="581025"/>
            <a:ext cx="10515600" cy="1325563"/>
          </a:xfrm>
        </p:spPr>
        <p:txBody>
          <a:bodyPr>
            <a:noAutofit/>
          </a:bodyPr>
          <a:lstStyle/>
          <a:p>
            <a:pPr algn="l"/>
            <a:r>
              <a:rPr lang="es-ES_tradnl" sz="3500" b="1" dirty="0">
                <a:latin typeface="Calibri Light" panose="020F0302020204030204" pitchFamily="34" charset="0"/>
                <a:cs typeface="Calibri Light" panose="020F0302020204030204" pitchFamily="34" charset="0"/>
              </a:rPr>
              <a:t>4. Perspectivas para el futuro: La OPS está en una posición única como líder regional para asegurar que todas las personas y comunidades de la Región de las Américas gocen de una salud y un bienestar óptimos.</a:t>
            </a:r>
          </a:p>
        </p:txBody>
      </p:sp>
      <p:sp>
        <p:nvSpPr>
          <p:cNvPr id="5" name="Marcador de número de diapositiva 4">
            <a:extLst>
              <a:ext uri="{FF2B5EF4-FFF2-40B4-BE49-F238E27FC236}">
                <a16:creationId xmlns:a16="http://schemas.microsoft.com/office/drawing/2014/main" id="{B7AEA032-4AB7-EF2D-3A0E-38440D0EBB5A}"/>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dirty="0">
              <a:ln>
                <a:noFill/>
              </a:ln>
              <a:solidFill>
                <a:srgbClr val="179ADC"/>
              </a:solidFill>
              <a:effectLst/>
              <a:uLnTx/>
              <a:uFillTx/>
              <a:latin typeface="Calibri" panose="020F0502020204030204"/>
              <a:ea typeface="+mn-ea"/>
              <a:cs typeface="+mn-cs"/>
            </a:endParaRPr>
          </a:p>
        </p:txBody>
      </p:sp>
      <p:sp>
        <p:nvSpPr>
          <p:cNvPr id="6" name="Marcador de contenido 2">
            <a:extLst>
              <a:ext uri="{FF2B5EF4-FFF2-40B4-BE49-F238E27FC236}">
                <a16:creationId xmlns:a16="http://schemas.microsoft.com/office/drawing/2014/main" id="{AB51CDAC-EE1D-4B13-8AAD-5541F0CDACE6}"/>
              </a:ext>
            </a:extLst>
          </p:cNvPr>
          <p:cNvSpPr>
            <a:spLocks noGrp="1"/>
          </p:cNvSpPr>
          <p:nvPr>
            <p:ph sz="half" idx="1"/>
          </p:nvPr>
        </p:nvSpPr>
        <p:spPr>
          <a:xfrm>
            <a:off x="1016000" y="2366019"/>
            <a:ext cx="10515599" cy="3809356"/>
          </a:xfrm>
        </p:spPr>
        <p:txBody>
          <a:bodyPr vert="horz" lIns="91440" tIns="45720" rIns="91440" bIns="45720" rtlCol="0" anchor="t">
            <a:normAutofit fontScale="92500" lnSpcReduction="20000"/>
          </a:bodyPr>
          <a:lstStyle/>
          <a:p>
            <a:pPr marL="342900" indent="-342900" fontAlgn="base">
              <a:lnSpc>
                <a:spcPct val="110000"/>
              </a:lnSpc>
              <a:buFont typeface="+mj-lt"/>
              <a:buAutoNum type="alphaLcParenR"/>
            </a:pPr>
            <a:r>
              <a:rPr lang="es-ES_tradnl" sz="2400" b="0" i="0" dirty="0">
                <a:solidFill>
                  <a:srgbClr val="000000"/>
                </a:solidFill>
                <a:effectLst/>
                <a:highlight>
                  <a:srgbClr val="FFFFFF"/>
                </a:highlight>
                <a:latin typeface="Aptos" panose="020B0004020202020204" pitchFamily="34" charset="0"/>
              </a:rPr>
              <a:t>Acelerar la acción para alcanzar las metas del ODS3 y de la ASSA2030.</a:t>
            </a:r>
          </a:p>
          <a:p>
            <a:pPr marL="342900" indent="-342900" algn="l" rtl="0" fontAlgn="base">
              <a:lnSpc>
                <a:spcPct val="110000"/>
              </a:lnSpc>
              <a:buFont typeface="+mj-lt"/>
              <a:buAutoNum type="alphaLcParenR"/>
            </a:pPr>
            <a:r>
              <a:rPr lang="es-ES_tradnl" sz="2400" b="0" i="0" dirty="0">
                <a:solidFill>
                  <a:srgbClr val="000000"/>
                </a:solidFill>
                <a:effectLst/>
                <a:highlight>
                  <a:srgbClr val="FFFFFF"/>
                </a:highlight>
                <a:latin typeface="Aptos" panose="020B0004020202020204" pitchFamily="34" charset="0"/>
              </a:rPr>
              <a:t>Promover la equidad en la salud.</a:t>
            </a:r>
          </a:p>
          <a:p>
            <a:pPr marL="342900" indent="-342900">
              <a:lnSpc>
                <a:spcPct val="110000"/>
              </a:lnSpc>
              <a:buFont typeface="+mj-lt"/>
              <a:buAutoNum type="alphaLcParenR"/>
            </a:pPr>
            <a:r>
              <a:rPr lang="es-ES_tradnl" sz="2400" dirty="0">
                <a:solidFill>
                  <a:srgbClr val="000000"/>
                </a:solidFill>
                <a:highlight>
                  <a:srgbClr val="FFFFFF"/>
                </a:highlight>
                <a:latin typeface="Aptos" panose="020B0004020202020204" pitchFamily="34" charset="0"/>
              </a:rPr>
              <a:t>Construir sistemas de salud resilientes.</a:t>
            </a:r>
          </a:p>
          <a:p>
            <a:pPr marL="342900" indent="-342900" algn="l" rtl="0" fontAlgn="base">
              <a:lnSpc>
                <a:spcPct val="110000"/>
              </a:lnSpc>
              <a:buFont typeface="+mj-lt"/>
              <a:buAutoNum type="alphaLcParenR"/>
            </a:pPr>
            <a:r>
              <a:rPr lang="es-ES_tradnl" sz="2400" dirty="0">
                <a:solidFill>
                  <a:srgbClr val="000000"/>
                </a:solidFill>
                <a:highlight>
                  <a:srgbClr val="FFFFFF"/>
                </a:highlight>
                <a:latin typeface="Aptos" panose="020B0004020202020204" pitchFamily="34" charset="0"/>
              </a:rPr>
              <a:t>Promover la innovación en medicamentos y tecnologías sanitarias.</a:t>
            </a:r>
          </a:p>
          <a:p>
            <a:pPr marL="342900" indent="-342900" algn="l" rtl="0" fontAlgn="base">
              <a:lnSpc>
                <a:spcPct val="110000"/>
              </a:lnSpc>
              <a:buFont typeface="+mj-lt"/>
              <a:buAutoNum type="alphaLcParenR"/>
            </a:pPr>
            <a:r>
              <a:rPr lang="es-ES_tradnl" sz="2400" dirty="0">
                <a:solidFill>
                  <a:srgbClr val="000000"/>
                </a:solidFill>
                <a:highlight>
                  <a:srgbClr val="FFFFFF"/>
                </a:highlight>
                <a:latin typeface="Aptos"/>
              </a:rPr>
              <a:t>Intensificar la prevención y el control de las enfermedades (alcanzar los objetivos de las iniciativas interprogramáticas del Director sobre la Eliminación de Enfermedades y la Mejor Atención para las ENT).</a:t>
            </a:r>
          </a:p>
          <a:p>
            <a:pPr marL="342900" indent="-342900" algn="l" rtl="0" fontAlgn="base">
              <a:lnSpc>
                <a:spcPct val="110000"/>
              </a:lnSpc>
              <a:buFont typeface="+mj-lt"/>
              <a:buAutoNum type="alphaLcParenR"/>
            </a:pPr>
            <a:r>
              <a:rPr lang="es-ES_tradnl" sz="2400" b="0" i="0" dirty="0">
                <a:solidFill>
                  <a:srgbClr val="000000"/>
                </a:solidFill>
                <a:effectLst/>
                <a:highlight>
                  <a:srgbClr val="FFFFFF"/>
                </a:highlight>
                <a:latin typeface="Aptos"/>
              </a:rPr>
              <a:t>Renovar la preparación y respuesta frente a las emergencias de salud.</a:t>
            </a:r>
          </a:p>
          <a:p>
            <a:pPr marL="342900" indent="-342900" algn="l" rtl="0" fontAlgn="base">
              <a:lnSpc>
                <a:spcPct val="110000"/>
              </a:lnSpc>
              <a:buFont typeface="+mj-lt"/>
              <a:buAutoNum type="alphaLcParenR"/>
            </a:pPr>
            <a:r>
              <a:rPr lang="es-ES_tradnl" sz="2400" b="0" i="0" dirty="0">
                <a:solidFill>
                  <a:srgbClr val="000000"/>
                </a:solidFill>
                <a:effectLst/>
                <a:highlight>
                  <a:srgbClr val="FFFFFF"/>
                </a:highlight>
                <a:latin typeface="Aptos" panose="020B0004020202020204" pitchFamily="34" charset="0"/>
              </a:rPr>
              <a:t>Crear instituciones sólidas, eficaces y que rinden cuentas.</a:t>
            </a:r>
          </a:p>
        </p:txBody>
      </p:sp>
      <p:sp>
        <p:nvSpPr>
          <p:cNvPr id="4" name="CuadroTexto 6">
            <a:extLst>
              <a:ext uri="{FF2B5EF4-FFF2-40B4-BE49-F238E27FC236}">
                <a16:creationId xmlns:a16="http://schemas.microsoft.com/office/drawing/2014/main" id="{66F9BBD4-238D-5A8A-B512-BE4F32D009D9}"/>
              </a:ext>
            </a:extLst>
          </p:cNvPr>
          <p:cNvSpPr txBox="1"/>
          <p:nvPr/>
        </p:nvSpPr>
        <p:spPr>
          <a:xfrm>
            <a:off x="4475351" y="6175375"/>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8569425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802481" y="2566737"/>
            <a:ext cx="10587038" cy="1363579"/>
          </a:xfrm>
        </p:spPr>
        <p:txBody>
          <a:bodyPr vert="horz" lIns="91440" tIns="45720" rIns="91440" bIns="45720" rtlCol="0" anchor="t">
            <a:normAutofit/>
          </a:bodyPr>
          <a:lstStyle/>
          <a:p>
            <a:r>
              <a:rPr lang="es-ES_tradnl" dirty="0"/>
              <a:t>Componentes del </a:t>
            </a:r>
            <a:br>
              <a:rPr lang="es-ES_tradnl" dirty="0"/>
            </a:br>
            <a:r>
              <a:rPr lang="es-ES_tradnl" dirty="0"/>
              <a:t>marco de resultados propuesto</a:t>
            </a:r>
          </a:p>
        </p:txBody>
      </p:sp>
    </p:spTree>
    <p:extLst>
      <p:ext uri="{BB962C8B-B14F-4D97-AF65-F5344CB8AC3E}">
        <p14:creationId xmlns:p14="http://schemas.microsoft.com/office/powerpoint/2010/main" val="200827428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fld id="{CEF48CEA-885D-5C4E-A5CD-C931F1E95D6A}" type="slidenum">
              <a:rPr lang="es-ES_tradnl" smtClean="0"/>
              <a:pPr/>
              <a:t>14</a:t>
            </a:fld>
            <a:endParaRPr lang="es-ES_tradnl" dirty="0"/>
          </a:p>
        </p:txBody>
      </p:sp>
      <p:sp>
        <p:nvSpPr>
          <p:cNvPr id="16" name="Título 1">
            <a:extLst>
              <a:ext uri="{FF2B5EF4-FFF2-40B4-BE49-F238E27FC236}">
                <a16:creationId xmlns:a16="http://schemas.microsoft.com/office/drawing/2014/main" id="{BCF304F8-AAA3-E562-87B7-EC6D06A80D31}"/>
              </a:ext>
            </a:extLst>
          </p:cNvPr>
          <p:cNvSpPr>
            <a:spLocks noGrp="1"/>
          </p:cNvSpPr>
          <p:nvPr>
            <p:ph type="title"/>
          </p:nvPr>
        </p:nvSpPr>
        <p:spPr>
          <a:xfrm>
            <a:off x="838200" y="365125"/>
            <a:ext cx="10515600" cy="1325563"/>
          </a:xfrm>
        </p:spPr>
        <p:txBody>
          <a:bodyPr>
            <a:normAutofit/>
          </a:bodyPr>
          <a:lstStyle/>
          <a:p>
            <a:r>
              <a:rPr lang="es-ES_tradnl" sz="3200" dirty="0"/>
              <a:t>Contexto y consideraciones </a:t>
            </a:r>
            <a:br>
              <a:rPr lang="es-ES_tradnl" sz="3200" dirty="0"/>
            </a:br>
            <a:r>
              <a:rPr lang="es-ES_tradnl" sz="3200" dirty="0"/>
              <a:t>para el marco de resultados</a:t>
            </a:r>
          </a:p>
        </p:txBody>
      </p:sp>
      <p:sp>
        <p:nvSpPr>
          <p:cNvPr id="17" name="Marcador de contenido 2">
            <a:extLst>
              <a:ext uri="{FF2B5EF4-FFF2-40B4-BE49-F238E27FC236}">
                <a16:creationId xmlns:a16="http://schemas.microsoft.com/office/drawing/2014/main" id="{85CB0739-BD99-13A2-24FB-4EF066EC9482}"/>
              </a:ext>
            </a:extLst>
          </p:cNvPr>
          <p:cNvSpPr>
            <a:spLocks noGrp="1"/>
          </p:cNvSpPr>
          <p:nvPr>
            <p:ph sz="half" idx="1"/>
          </p:nvPr>
        </p:nvSpPr>
        <p:spPr>
          <a:xfrm>
            <a:off x="2774043" y="2038864"/>
            <a:ext cx="6197600" cy="1026835"/>
          </a:xfrm>
        </p:spPr>
        <p:txBody>
          <a:bodyPr>
            <a:normAutofit fontScale="70000" lnSpcReduction="20000"/>
          </a:bodyPr>
          <a:lstStyle/>
          <a:p>
            <a:pPr marL="457200" indent="-457200">
              <a:buFont typeface="Wingdings" panose="05000000000000000000" pitchFamily="2" charset="2"/>
              <a:buChar char="§"/>
            </a:pPr>
            <a:r>
              <a:rPr lang="es-ES_tradnl" sz="3000" dirty="0">
                <a:latin typeface="Arial" panose="020B0604020202020204" pitchFamily="34" charset="0"/>
                <a:cs typeface="Arial" panose="020B0604020202020204" pitchFamily="34" charset="0"/>
              </a:rPr>
              <a:t>ser áreas en donde la OPS agrega valor</a:t>
            </a:r>
          </a:p>
          <a:p>
            <a:pPr marL="457200" indent="-457200">
              <a:buFont typeface="Wingdings" panose="05000000000000000000" pitchFamily="2" charset="2"/>
              <a:buChar char="§"/>
            </a:pPr>
            <a:r>
              <a:rPr lang="es-ES_tradnl" sz="3000" dirty="0">
                <a:latin typeface="Arial" panose="020B0604020202020204" pitchFamily="34" charset="0"/>
                <a:cs typeface="Arial" panose="020B0604020202020204" pitchFamily="34" charset="0"/>
              </a:rPr>
              <a:t>impulsar el impacto en los países</a:t>
            </a:r>
          </a:p>
          <a:p>
            <a:pPr marL="457200" indent="-457200">
              <a:buFont typeface="Wingdings" panose="05000000000000000000" pitchFamily="2" charset="2"/>
              <a:buChar char="§"/>
            </a:pPr>
            <a:r>
              <a:rPr lang="es-ES_tradnl" sz="3000" dirty="0">
                <a:latin typeface="Arial" panose="020B0604020202020204" pitchFamily="34" charset="0"/>
                <a:cs typeface="Arial" panose="020B0604020202020204" pitchFamily="34" charset="0"/>
              </a:rPr>
              <a:t>abordando las inequidades en la salud</a:t>
            </a:r>
          </a:p>
        </p:txBody>
      </p:sp>
      <p:sp>
        <p:nvSpPr>
          <p:cNvPr id="18" name="TextBox 17">
            <a:extLst>
              <a:ext uri="{FF2B5EF4-FFF2-40B4-BE49-F238E27FC236}">
                <a16:creationId xmlns:a16="http://schemas.microsoft.com/office/drawing/2014/main" id="{0F0BEB47-078F-407C-3452-A02B20C2DBBB}"/>
              </a:ext>
            </a:extLst>
          </p:cNvPr>
          <p:cNvSpPr txBox="1"/>
          <p:nvPr/>
        </p:nvSpPr>
        <p:spPr>
          <a:xfrm>
            <a:off x="69850" y="1461648"/>
            <a:ext cx="3232150" cy="369332"/>
          </a:xfrm>
          <a:prstGeom prst="rect">
            <a:avLst/>
          </a:prstGeom>
          <a:noFill/>
        </p:spPr>
        <p:txBody>
          <a:bodyPr wrap="square" rtlCol="0">
            <a:spAutoFit/>
          </a:bodyPr>
          <a:lstStyle/>
          <a:p>
            <a:r>
              <a:rPr lang="es-ES_tradnl" b="1" dirty="0"/>
              <a:t>Los resultados deben… </a:t>
            </a:r>
          </a:p>
        </p:txBody>
      </p:sp>
      <p:graphicFrame>
        <p:nvGraphicFramePr>
          <p:cNvPr id="19" name="Diagram 18">
            <a:extLst>
              <a:ext uri="{FF2B5EF4-FFF2-40B4-BE49-F238E27FC236}">
                <a16:creationId xmlns:a16="http://schemas.microsoft.com/office/drawing/2014/main" id="{66AE8574-56FE-E891-9DCB-6BCAA2079312}"/>
              </a:ext>
            </a:extLst>
          </p:cNvPr>
          <p:cNvGraphicFramePr/>
          <p:nvPr>
            <p:extLst>
              <p:ext uri="{D42A27DB-BD31-4B8C-83A1-F6EECF244321}">
                <p14:modId xmlns:p14="http://schemas.microsoft.com/office/powerpoint/2010/main" val="347030480"/>
              </p:ext>
            </p:extLst>
          </p:nvPr>
        </p:nvGraphicFramePr>
        <p:xfrm>
          <a:off x="-381000" y="1865084"/>
          <a:ext cx="3683000" cy="4107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A4A24D36-186C-9068-8754-E93D407FE99F}"/>
              </a:ext>
            </a:extLst>
          </p:cNvPr>
          <p:cNvSpPr txBox="1"/>
          <p:nvPr/>
        </p:nvSpPr>
        <p:spPr>
          <a:xfrm>
            <a:off x="2774043" y="3469135"/>
            <a:ext cx="7962900" cy="903965"/>
          </a:xfrm>
          <a:prstGeom prst="rect">
            <a:avLst/>
          </a:prstGeom>
          <a:noFill/>
        </p:spPr>
        <p:txBody>
          <a:bodyPr wrap="square">
            <a:spAutoFit/>
          </a:bodyPr>
          <a:lstStyle/>
          <a:p>
            <a:pPr marL="457200" indent="-457200" defTabSz="914400" fontAlgn="base">
              <a:lnSpc>
                <a:spcPct val="70000"/>
              </a:lnSpc>
              <a:spcBef>
                <a:spcPts val="1000"/>
              </a:spcBef>
              <a:buFont typeface="Wingdings" panose="05000000000000000000" pitchFamily="2" charset="2"/>
              <a:buChar char="§"/>
            </a:pPr>
            <a:r>
              <a:rPr lang="es-ES_tradnl" sz="2100" dirty="0">
                <a:latin typeface="Arial" panose="020B0604020202020204" pitchFamily="34" charset="0"/>
                <a:cs typeface="Arial" panose="020B0604020202020204" pitchFamily="34" charset="0"/>
              </a:rPr>
              <a:t>Estrategias de cooperación con los países </a:t>
            </a:r>
          </a:p>
          <a:p>
            <a:pPr marL="457200" indent="-457200" defTabSz="914400" fontAlgn="base">
              <a:lnSpc>
                <a:spcPct val="70000"/>
              </a:lnSpc>
              <a:spcBef>
                <a:spcPts val="1000"/>
              </a:spcBef>
              <a:buFont typeface="Wingdings" panose="05000000000000000000" pitchFamily="2" charset="2"/>
              <a:buChar char="§"/>
            </a:pPr>
            <a:r>
              <a:rPr lang="es-ES_tradnl" sz="2100" dirty="0">
                <a:latin typeface="Arial" panose="020B0604020202020204" pitchFamily="34" charset="0"/>
                <a:cs typeface="Arial" panose="020B0604020202020204" pitchFamily="34" charset="0"/>
              </a:rPr>
              <a:t>Mandatos regionales y mundiales: ASSA2030 y 14.</a:t>
            </a:r>
            <a:r>
              <a:rPr lang="es-ES_tradnl" sz="2100" baseline="30000" dirty="0">
                <a:latin typeface="Arial" panose="020B0604020202020204" pitchFamily="34" charset="0"/>
                <a:cs typeface="Arial" panose="020B0604020202020204" pitchFamily="34" charset="0"/>
              </a:rPr>
              <a:t>o</a:t>
            </a:r>
            <a:r>
              <a:rPr lang="es-ES_tradnl" sz="2100" dirty="0">
                <a:latin typeface="Arial" panose="020B0604020202020204" pitchFamily="34" charset="0"/>
                <a:cs typeface="Arial" panose="020B0604020202020204" pitchFamily="34" charset="0"/>
              </a:rPr>
              <a:t> PGT de la OMS, entre otros</a:t>
            </a:r>
          </a:p>
        </p:txBody>
      </p:sp>
      <p:sp>
        <p:nvSpPr>
          <p:cNvPr id="2" name="TextBox 1">
            <a:extLst>
              <a:ext uri="{FF2B5EF4-FFF2-40B4-BE49-F238E27FC236}">
                <a16:creationId xmlns:a16="http://schemas.microsoft.com/office/drawing/2014/main" id="{F82CAB0B-46FF-82BF-C08F-09A969C753A0}"/>
              </a:ext>
            </a:extLst>
          </p:cNvPr>
          <p:cNvSpPr txBox="1"/>
          <p:nvPr/>
        </p:nvSpPr>
        <p:spPr>
          <a:xfrm>
            <a:off x="2741384" y="4612599"/>
            <a:ext cx="9472386" cy="1384995"/>
          </a:xfrm>
          <a:prstGeom prst="rect">
            <a:avLst/>
          </a:prstGeom>
          <a:noFill/>
        </p:spPr>
        <p:txBody>
          <a:bodyPr wrap="square">
            <a:spAutoFit/>
          </a:bodyPr>
          <a:lstStyle/>
          <a:p>
            <a:pPr marL="457200" lvl="1" indent="-457200" fontAlgn="base">
              <a:buFont typeface="Wingdings" panose="05000000000000000000" pitchFamily="2" charset="2"/>
              <a:buChar char="§"/>
            </a:pPr>
            <a:r>
              <a:rPr lang="es-ES_tradnl" sz="2100" dirty="0">
                <a:latin typeface="Arial" panose="020B0604020202020204" pitchFamily="34" charset="0"/>
                <a:cs typeface="Arial" panose="020B0604020202020204" pitchFamily="34" charset="0"/>
              </a:rPr>
              <a:t>Basados en las enseñanzas extraídas de la evaluación externa de la gestión basada en resultados, las auditorías externas y otras evaluaciones</a:t>
            </a:r>
          </a:p>
          <a:p>
            <a:pPr marL="457200" lvl="1" indent="-457200" fontAlgn="base">
              <a:buFont typeface="Wingdings" panose="05000000000000000000" pitchFamily="2" charset="2"/>
              <a:buChar char="§"/>
            </a:pPr>
            <a:r>
              <a:rPr lang="es-ES_tradnl" sz="2100" dirty="0">
                <a:latin typeface="Arial" panose="020B0604020202020204" pitchFamily="34" charset="0"/>
                <a:cs typeface="Arial" panose="020B0604020202020204" pitchFamily="34" charset="0"/>
              </a:rPr>
              <a:t>Abordaje pragmático y simplificado, con una estructura programática sencilla y sustentada en los criterios SMART/CREAM</a:t>
            </a:r>
          </a:p>
        </p:txBody>
      </p:sp>
    </p:spTree>
    <p:extLst>
      <p:ext uri="{BB962C8B-B14F-4D97-AF65-F5344CB8AC3E}">
        <p14:creationId xmlns:p14="http://schemas.microsoft.com/office/powerpoint/2010/main" val="20054323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dirty="0">
              <a:ln>
                <a:noFill/>
              </a:ln>
              <a:solidFill>
                <a:srgbClr val="179ADC"/>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A4684575-EEE9-C6E1-5DEF-836411C649FF}"/>
              </a:ext>
            </a:extLst>
          </p:cNvPr>
          <p:cNvSpPr/>
          <p:nvPr/>
        </p:nvSpPr>
        <p:spPr>
          <a:xfrm>
            <a:off x="5447178" y="749019"/>
            <a:ext cx="4193780" cy="2577841"/>
          </a:xfrm>
          <a:prstGeom prst="rect">
            <a:avLst/>
          </a:prstGeom>
          <a:solidFill>
            <a:srgbClr val="70C456">
              <a:lumMod val="20000"/>
              <a:lumOff val="80000"/>
            </a:srgbClr>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9711F62-7112-9579-02EB-73BB789798C3}"/>
              </a:ext>
            </a:extLst>
          </p:cNvPr>
          <p:cNvSpPr/>
          <p:nvPr/>
        </p:nvSpPr>
        <p:spPr>
          <a:xfrm>
            <a:off x="213998" y="749017"/>
            <a:ext cx="3667328" cy="4001955"/>
          </a:xfrm>
          <a:prstGeom prst="rect">
            <a:avLst/>
          </a:prstGeom>
          <a:solidFill>
            <a:srgbClr val="70C456">
              <a:lumMod val="20000"/>
              <a:lumOff val="80000"/>
            </a:srgbClr>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Content Placeholder 2">
            <a:extLst>
              <a:ext uri="{FF2B5EF4-FFF2-40B4-BE49-F238E27FC236}">
                <a16:creationId xmlns:a16="http://schemas.microsoft.com/office/drawing/2014/main" id="{DF1E9A3A-E012-B072-7429-BC8597AC6665}"/>
              </a:ext>
            </a:extLst>
          </p:cNvPr>
          <p:cNvSpPr txBox="1">
            <a:spLocks/>
          </p:cNvSpPr>
          <p:nvPr/>
        </p:nvSpPr>
        <p:spPr bwMode="auto">
          <a:xfrm>
            <a:off x="869224" y="6127700"/>
            <a:ext cx="2037700" cy="593653"/>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2800" b="0" i="0" u="none" strike="noStrike" kern="1200" cap="none" spc="0" normalizeH="0" baseline="0" noProof="0" dirty="0">
                <a:ln>
                  <a:noFill/>
                </a:ln>
                <a:solidFill>
                  <a:srgbClr val="1C2835"/>
                </a:solidFill>
                <a:effectLst/>
                <a:uLnTx/>
                <a:uFillTx/>
                <a:latin typeface="Calibri" panose="020F0502020204030204"/>
                <a:ea typeface="+mn-ea"/>
                <a:cs typeface="+mn-cs"/>
              </a:rPr>
              <a:t>Actual</a:t>
            </a:r>
          </a:p>
        </p:txBody>
      </p:sp>
      <p:sp>
        <p:nvSpPr>
          <p:cNvPr id="45" name="Title 2">
            <a:extLst>
              <a:ext uri="{FF2B5EF4-FFF2-40B4-BE49-F238E27FC236}">
                <a16:creationId xmlns:a16="http://schemas.microsoft.com/office/drawing/2014/main" id="{BA55DE27-0392-2474-0948-39E64986D4C9}"/>
              </a:ext>
            </a:extLst>
          </p:cNvPr>
          <p:cNvSpPr txBox="1">
            <a:spLocks/>
          </p:cNvSpPr>
          <p:nvPr/>
        </p:nvSpPr>
        <p:spPr bwMode="auto">
          <a:xfrm>
            <a:off x="-430357" y="-31682"/>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defTabSz="913607" rtl="0" eaLnBrk="1" fontAlgn="base" hangingPunct="1">
              <a:lnSpc>
                <a:spcPct val="90000"/>
              </a:lnSpc>
              <a:spcBef>
                <a:spcPct val="0"/>
              </a:spcBef>
              <a:spcAft>
                <a:spcPct val="0"/>
              </a:spcAft>
              <a:defRPr lang="en-US" sz="3800" b="1" i="0" kern="1200">
                <a:solidFill>
                  <a:srgbClr val="00AAF0"/>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a:lstStyle>
          <a:p>
            <a:pPr marL="0" marR="0" lvl="0" indent="0" algn="ctr" defTabSz="913607" rtl="0" eaLnBrk="1" fontAlgn="base" latinLnBrk="0" hangingPunct="1">
              <a:lnSpc>
                <a:spcPct val="90000"/>
              </a:lnSpc>
              <a:spcBef>
                <a:spcPct val="0"/>
              </a:spcBef>
              <a:spcAft>
                <a:spcPct val="0"/>
              </a:spcAft>
              <a:buClrTx/>
              <a:buSzTx/>
              <a:buFontTx/>
              <a:buNone/>
              <a:tabLst/>
              <a:defRPr/>
            </a:pPr>
            <a:r>
              <a:rPr kumimoji="0" lang="es-ES_tradnl" altLang="en-US" sz="4000" b="1" i="0" u="none" strike="noStrike" kern="1200" cap="none" spc="0" normalizeH="0" baseline="0" noProof="1">
                <a:ln>
                  <a:noFill/>
                </a:ln>
                <a:solidFill>
                  <a:srgbClr val="00AAF0"/>
                </a:solidFill>
                <a:effectLst/>
                <a:uLnTx/>
                <a:uFillTx/>
                <a:latin typeface="Calibri Light" panose="020F0302020204030204"/>
                <a:ea typeface="ＭＳ Ｐゴシック" pitchFamily="34" charset="-128"/>
              </a:rPr>
              <a:t>Cadena de resultados actualizada</a:t>
            </a:r>
            <a:endParaRPr kumimoji="0" lang="es-ES_tradnl" sz="3800" b="1" i="0" u="none" strike="noStrike" kern="1200" cap="none" spc="0" normalizeH="0" baseline="0" noProof="0" dirty="0">
              <a:ln>
                <a:noFill/>
              </a:ln>
              <a:solidFill>
                <a:srgbClr val="00AAF0"/>
              </a:solidFill>
              <a:effectLst/>
              <a:uLnTx/>
              <a:uFillTx/>
              <a:latin typeface="Calibri" panose="020F0502020204030204"/>
            </a:endParaRPr>
          </a:p>
        </p:txBody>
      </p:sp>
      <p:sp>
        <p:nvSpPr>
          <p:cNvPr id="46" name="Rectangle 45">
            <a:extLst>
              <a:ext uri="{FF2B5EF4-FFF2-40B4-BE49-F238E27FC236}">
                <a16:creationId xmlns:a16="http://schemas.microsoft.com/office/drawing/2014/main" id="{C9850301-184A-908D-5F45-BDDF01FFBEE1}"/>
              </a:ext>
            </a:extLst>
          </p:cNvPr>
          <p:cNvSpPr/>
          <p:nvPr/>
        </p:nvSpPr>
        <p:spPr>
          <a:xfrm>
            <a:off x="316385" y="904378"/>
            <a:ext cx="3477392" cy="930329"/>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cambios sostenibles en la salud de la población</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Content Placeholder 2">
            <a:extLst>
              <a:ext uri="{FF2B5EF4-FFF2-40B4-BE49-F238E27FC236}">
                <a16:creationId xmlns:a16="http://schemas.microsoft.com/office/drawing/2014/main" id="{00FBEE3B-71C8-C483-B996-6DFFBB1958D7}"/>
              </a:ext>
            </a:extLst>
          </p:cNvPr>
          <p:cNvSpPr txBox="1">
            <a:spLocks/>
          </p:cNvSpPr>
          <p:nvPr/>
        </p:nvSpPr>
        <p:spPr bwMode="auto">
          <a:xfrm>
            <a:off x="3958313" y="3828961"/>
            <a:ext cx="1426171" cy="593653"/>
          </a:xfrm>
          <a:prstGeom prst="rect">
            <a:avLst/>
          </a:prstGeom>
          <a:solidFill>
            <a:srgbClr val="1B8BCD">
              <a:lumMod val="40000"/>
              <a:lumOff val="60000"/>
            </a:srgbClr>
          </a:solidFill>
          <a:ln w="12700" cap="flat" cmpd="sng" algn="ctr">
            <a:solidFill>
              <a:srgbClr val="1B8BCD">
                <a:lumMod val="40000"/>
                <a:lumOff val="60000"/>
              </a:srgbClr>
            </a:solidFill>
            <a:prstDash val="solid"/>
            <a:miter lim="800000"/>
          </a:ln>
          <a:effectLst/>
          <a:extLst>
            <a:ext uri="{FAA26D3D-D897-4be2-8F04-BA451C77F1D7}">
              <ma14:placeholderFlag xmlns="" xmlns:ma14="http://schemas.microsoft.com/office/mac/drawingml/2011/main"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mn-ea"/>
                <a:cs typeface="+mn-cs"/>
              </a:rPr>
              <a:t>Resultado inmediato</a:t>
            </a:r>
            <a:endParaRPr kumimoji="0" lang="es-ES_tradnl" sz="2000" b="0" i="0" u="none" strike="noStrike" kern="1200" cap="none" spc="0" normalizeH="0" baseline="0" noProof="0" dirty="0">
              <a:ln>
                <a:noFill/>
              </a:ln>
              <a:solidFill>
                <a:srgbClr val="1C2835"/>
              </a:solidFill>
              <a:effectLst/>
              <a:uLnTx/>
              <a:uFillTx/>
              <a:latin typeface="Calibri" panose="020F0502020204030204"/>
              <a:ea typeface="+mn-ea"/>
              <a:cs typeface="Calibri"/>
            </a:endParaRPr>
          </a:p>
        </p:txBody>
      </p:sp>
      <p:sp>
        <p:nvSpPr>
          <p:cNvPr id="48" name="Content Placeholder 2">
            <a:extLst>
              <a:ext uri="{FF2B5EF4-FFF2-40B4-BE49-F238E27FC236}">
                <a16:creationId xmlns:a16="http://schemas.microsoft.com/office/drawing/2014/main" id="{20EB2843-9D96-9190-D99F-3CE770E3EB35}"/>
              </a:ext>
            </a:extLst>
          </p:cNvPr>
          <p:cNvSpPr txBox="1">
            <a:spLocks/>
          </p:cNvSpPr>
          <p:nvPr/>
        </p:nvSpPr>
        <p:spPr bwMode="auto">
          <a:xfrm>
            <a:off x="3958313" y="2376431"/>
            <a:ext cx="1426171" cy="593653"/>
          </a:xfrm>
          <a:prstGeom prst="rect">
            <a:avLst/>
          </a:prstGeom>
          <a:solidFill>
            <a:sysClr val="window" lastClr="FFFFFF"/>
          </a:solidFill>
          <a:ln w="12700" cap="flat" cmpd="sng" algn="ctr">
            <a:solidFill>
              <a:srgbClr val="1C2835"/>
            </a:solidFill>
            <a:prstDash val="solid"/>
            <a:miter lim="800000"/>
          </a:ln>
          <a:effectLst/>
          <a:extLst>
            <a:ext uri="{FAA26D3D-D897-4be2-8F04-BA451C77F1D7}">
              <ma14:placeholderFlag xmlns="" xmlns:ma14="http://schemas.microsoft.com/office/mac/drawingml/2011/main"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mn-ea"/>
                <a:cs typeface="+mn-cs"/>
              </a:rPr>
              <a:t>Resultado Intermedio</a:t>
            </a:r>
            <a:endParaRPr kumimoji="0" lang="es-ES_tradnl" sz="2000" b="0" i="0" u="none" strike="noStrike" kern="1200" cap="none" spc="0" normalizeH="0" baseline="0" noProof="0" dirty="0">
              <a:ln>
                <a:noFill/>
              </a:ln>
              <a:solidFill>
                <a:srgbClr val="1C2835"/>
              </a:solidFill>
              <a:effectLst/>
              <a:uLnTx/>
              <a:uFillTx/>
              <a:latin typeface="Calibri" panose="020F0502020204030204"/>
              <a:ea typeface="+mn-ea"/>
              <a:cs typeface="+mn-cs"/>
            </a:endParaRPr>
          </a:p>
        </p:txBody>
      </p:sp>
      <p:sp>
        <p:nvSpPr>
          <p:cNvPr id="49" name="Content Placeholder 2">
            <a:extLst>
              <a:ext uri="{FF2B5EF4-FFF2-40B4-BE49-F238E27FC236}">
                <a16:creationId xmlns:a16="http://schemas.microsoft.com/office/drawing/2014/main" id="{B40A3E94-8A2D-0CD4-5E22-8E4F7B3AB315}"/>
              </a:ext>
            </a:extLst>
          </p:cNvPr>
          <p:cNvSpPr txBox="1">
            <a:spLocks/>
          </p:cNvSpPr>
          <p:nvPr/>
        </p:nvSpPr>
        <p:spPr bwMode="auto">
          <a:xfrm>
            <a:off x="3983713" y="1100488"/>
            <a:ext cx="1400771" cy="593653"/>
          </a:xfrm>
          <a:prstGeom prst="rect">
            <a:avLst/>
          </a:prstGeom>
          <a:solidFill>
            <a:sysClr val="window" lastClr="FFFFFF"/>
          </a:solidFill>
          <a:ln w="12700" cap="flat" cmpd="sng" algn="ctr">
            <a:solidFill>
              <a:srgbClr val="1C2835"/>
            </a:solidFill>
            <a:prstDash val="solid"/>
            <a:miter lim="800000"/>
          </a:ln>
          <a:effectLst/>
          <a:extLst>
            <a:ext uri="{FAA26D3D-D897-4be2-8F04-BA451C77F1D7}">
              <ma14:placeholderFlag xmlns="" xmlns:ma14="http://schemas.microsoft.com/office/mac/drawingml/2011/main"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mn-ea"/>
                <a:cs typeface="+mn-cs"/>
              </a:rPr>
              <a:t>Impacto</a:t>
            </a:r>
            <a:endParaRPr kumimoji="0" lang="es-ES_tradnl" sz="1800" b="0" i="0" u="none" strike="noStrike" kern="1200" cap="none" spc="0" normalizeH="0" baseline="0" noProof="0" dirty="0">
              <a:ln>
                <a:noFill/>
              </a:ln>
              <a:solidFill>
                <a:srgbClr val="1C2835"/>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0DF6CED-A6A1-2E66-66EE-7794667425C1}"/>
              </a:ext>
            </a:extLst>
          </p:cNvPr>
          <p:cNvSpPr/>
          <p:nvPr/>
        </p:nvSpPr>
        <p:spPr>
          <a:xfrm>
            <a:off x="5576280" y="904378"/>
            <a:ext cx="3952128" cy="936217"/>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cambios sostenibles en la salud </a:t>
            </a:r>
            <a:b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de la población</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27F6695-FAEF-B745-DC49-75BED3220A13}"/>
              </a:ext>
            </a:extLst>
          </p:cNvPr>
          <p:cNvSpPr/>
          <p:nvPr/>
        </p:nvSpPr>
        <p:spPr>
          <a:xfrm>
            <a:off x="316385" y="2171635"/>
            <a:ext cx="3477392" cy="1123686"/>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mn-ea"/>
                <a:cs typeface="Times New Roman" panose="02020603050405020304" pitchFamily="18" charset="0"/>
              </a:rPr>
              <a:t>cambios colectivos o individuales en los factores que afectan la salud de la población</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6CEAD40-8647-9BE7-06BC-0E33BA5708A0}"/>
              </a:ext>
            </a:extLst>
          </p:cNvPr>
          <p:cNvSpPr/>
          <p:nvPr/>
        </p:nvSpPr>
        <p:spPr>
          <a:xfrm>
            <a:off x="5576280" y="2119205"/>
            <a:ext cx="3952128" cy="1123686"/>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mn-ea"/>
                <a:cs typeface="Times New Roman" panose="02020603050405020304" pitchFamily="18" charset="0"/>
              </a:rPr>
              <a:t>cambios colectivos o </a:t>
            </a:r>
            <a:b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mn-ea"/>
                <a:cs typeface="Times New Roman" panose="02020603050405020304" pitchFamily="18" charset="0"/>
              </a:rPr>
            </a:b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mn-ea"/>
                <a:cs typeface="Times New Roman" panose="02020603050405020304" pitchFamily="18" charset="0"/>
              </a:rPr>
              <a:t>individuales en los factores que afectan la salud de la población</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Content Placeholder 2">
            <a:extLst>
              <a:ext uri="{FF2B5EF4-FFF2-40B4-BE49-F238E27FC236}">
                <a16:creationId xmlns:a16="http://schemas.microsoft.com/office/drawing/2014/main" id="{63D8AC36-8EAD-22FE-FD4E-CD0FD777F7D7}"/>
              </a:ext>
            </a:extLst>
          </p:cNvPr>
          <p:cNvSpPr txBox="1">
            <a:spLocks/>
          </p:cNvSpPr>
          <p:nvPr/>
        </p:nvSpPr>
        <p:spPr bwMode="auto">
          <a:xfrm>
            <a:off x="3970221" y="5112871"/>
            <a:ext cx="1400771" cy="712977"/>
          </a:xfrm>
          <a:prstGeom prst="rect">
            <a:avLst/>
          </a:prstGeom>
          <a:solidFill>
            <a:srgbClr val="1B8BCD">
              <a:lumMod val="40000"/>
              <a:lumOff val="60000"/>
            </a:srgbClr>
          </a:solidFill>
          <a:ln w="12700" cap="flat" cmpd="sng" algn="ctr">
            <a:solidFill>
              <a:srgbClr val="1C2835"/>
            </a:solidFill>
            <a:prstDash val="solid"/>
            <a:miter lim="800000"/>
          </a:ln>
          <a:effectLst/>
          <a:extLst>
            <a:ext uri="{FAA26D3D-D897-4be2-8F04-BA451C77F1D7}">
              <ma14:placeholderFlag xmlns="" xmlns:ma14="http://schemas.microsoft.com/office/mac/drawingml/2011/main" val="1"/>
            </a:ext>
          </a:extLst>
        </p:spPr>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mn-ea"/>
                <a:cs typeface="+mn-cs"/>
              </a:rPr>
              <a:t>Productos y servicios</a:t>
            </a:r>
          </a:p>
        </p:txBody>
      </p:sp>
      <p:sp>
        <p:nvSpPr>
          <p:cNvPr id="54" name="Rectangle 53">
            <a:extLst>
              <a:ext uri="{FF2B5EF4-FFF2-40B4-BE49-F238E27FC236}">
                <a16:creationId xmlns:a16="http://schemas.microsoft.com/office/drawing/2014/main" id="{55092A90-57A1-CCE3-B4E0-D7EC4010EE9F}"/>
              </a:ext>
            </a:extLst>
          </p:cNvPr>
          <p:cNvSpPr/>
          <p:nvPr/>
        </p:nvSpPr>
        <p:spPr>
          <a:xfrm>
            <a:off x="316386" y="3648938"/>
            <a:ext cx="3477391" cy="883841"/>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Aptos" panose="020B0004020202020204" pitchFamily="34" charset="0"/>
                <a:ea typeface="+mn-ea"/>
                <a:cs typeface="Times New Roman" panose="02020603050405020304" pitchFamily="18" charset="0"/>
              </a:rPr>
              <a:t>cambios en los sistemas, servicios y herramientas nacionales</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B02C138-FBE0-8273-A5EB-255AAF187922}"/>
              </a:ext>
            </a:extLst>
          </p:cNvPr>
          <p:cNvSpPr/>
          <p:nvPr/>
        </p:nvSpPr>
        <p:spPr>
          <a:xfrm>
            <a:off x="213998" y="4906327"/>
            <a:ext cx="3667328" cy="1342761"/>
          </a:xfrm>
          <a:prstGeom prst="rect">
            <a:avLst/>
          </a:prstGeom>
          <a:solidFill>
            <a:srgbClr val="FEE2E4"/>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B279BD33-33F6-8C69-7DC8-EF4FE6316E76}"/>
              </a:ext>
            </a:extLst>
          </p:cNvPr>
          <p:cNvSpPr/>
          <p:nvPr/>
        </p:nvSpPr>
        <p:spPr>
          <a:xfrm>
            <a:off x="316385" y="5000456"/>
            <a:ext cx="3457937" cy="1127243"/>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resultados concretos en el marco de un presupuesto acordado por los cuales la Oficina es responsable directamente durante el bienio</a:t>
            </a:r>
            <a:endParaRPr kumimoji="0" lang="es-ES_tradnl"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AA501A8-6915-D788-7D2A-4BD03CD9891A}"/>
              </a:ext>
            </a:extLst>
          </p:cNvPr>
          <p:cNvSpPr/>
          <p:nvPr/>
        </p:nvSpPr>
        <p:spPr>
          <a:xfrm>
            <a:off x="5446166" y="3482217"/>
            <a:ext cx="4194792" cy="2626761"/>
          </a:xfrm>
          <a:prstGeom prst="rect">
            <a:avLst/>
          </a:prstGeom>
          <a:solidFill>
            <a:srgbClr val="FEE2E4"/>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A120842F-D725-33F7-F5A5-0AE01AC3DEE9}"/>
              </a:ext>
            </a:extLst>
          </p:cNvPr>
          <p:cNvSpPr/>
          <p:nvPr/>
        </p:nvSpPr>
        <p:spPr>
          <a:xfrm>
            <a:off x="5559727" y="4770168"/>
            <a:ext cx="3968183" cy="1252844"/>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resultados concretos de cada entidad en el marco de un presupuesto acordado que influyen, posibilitan y catalizan la acción conjunta para lograr resultados intermedios específicos</a:t>
            </a:r>
            <a:endParaRPr kumimoji="0" lang="es-ES_tradnl"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1C696425-D717-4D51-3D46-5C2B62B2D9DC}"/>
              </a:ext>
            </a:extLst>
          </p:cNvPr>
          <p:cNvSpPr/>
          <p:nvPr/>
        </p:nvSpPr>
        <p:spPr>
          <a:xfrm>
            <a:off x="5559727" y="3550910"/>
            <a:ext cx="3968183" cy="1179744"/>
          </a:xfrm>
          <a:prstGeom prst="rect">
            <a:avLst/>
          </a:prstGeom>
          <a:solidFill>
            <a:srgbClr val="165AB6"/>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resultados concretos de la Oficina que influyen, posibilitan y catalizan la acción conjunta de los Estados Miembros y asociados para lograr resultados intermedios específicos</a:t>
            </a:r>
            <a:endParaRPr kumimoji="0" lang="es-ES_tradnl"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Content Placeholder 2">
            <a:extLst>
              <a:ext uri="{FF2B5EF4-FFF2-40B4-BE49-F238E27FC236}">
                <a16:creationId xmlns:a16="http://schemas.microsoft.com/office/drawing/2014/main" id="{E33148AA-C73C-C8CD-5B71-08A9321539BC}"/>
              </a:ext>
            </a:extLst>
          </p:cNvPr>
          <p:cNvSpPr txBox="1">
            <a:spLocks/>
          </p:cNvSpPr>
          <p:nvPr/>
        </p:nvSpPr>
        <p:spPr bwMode="auto">
          <a:xfrm>
            <a:off x="6866189" y="6127700"/>
            <a:ext cx="2037700" cy="593653"/>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2800" b="0" i="0" u="none" strike="noStrike" kern="1200" cap="none" spc="0" normalizeH="0" baseline="0" noProof="0" dirty="0">
                <a:ln>
                  <a:noFill/>
                </a:ln>
                <a:solidFill>
                  <a:srgbClr val="1C2835"/>
                </a:solidFill>
                <a:effectLst/>
                <a:uLnTx/>
                <a:uFillTx/>
                <a:latin typeface="Calibri" panose="020F0502020204030204"/>
                <a:ea typeface="+mn-ea"/>
                <a:cs typeface="+mn-cs"/>
              </a:rPr>
              <a:t>Actualizada</a:t>
            </a:r>
          </a:p>
        </p:txBody>
      </p:sp>
      <p:sp>
        <p:nvSpPr>
          <p:cNvPr id="61" name="TextBox 60">
            <a:extLst>
              <a:ext uri="{FF2B5EF4-FFF2-40B4-BE49-F238E27FC236}">
                <a16:creationId xmlns:a16="http://schemas.microsoft.com/office/drawing/2014/main" id="{1328033A-0C29-06CE-9490-EA6FAEAA607F}"/>
              </a:ext>
            </a:extLst>
          </p:cNvPr>
          <p:cNvSpPr txBox="1"/>
          <p:nvPr/>
        </p:nvSpPr>
        <p:spPr>
          <a:xfrm>
            <a:off x="10147500" y="1534841"/>
            <a:ext cx="1967909" cy="1569660"/>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rPr>
              <a:t>Énfasis en la rendición de cuentas de los Estados Miembros en el nivel de impacto/resultado intermedio</a:t>
            </a:r>
          </a:p>
        </p:txBody>
      </p:sp>
      <p:sp>
        <p:nvSpPr>
          <p:cNvPr id="62" name="Star: 5 Points 61">
            <a:extLst>
              <a:ext uri="{FF2B5EF4-FFF2-40B4-BE49-F238E27FC236}">
                <a16:creationId xmlns:a16="http://schemas.microsoft.com/office/drawing/2014/main" id="{8D69C3C5-2751-D472-951D-AD9B9E486C34}"/>
              </a:ext>
            </a:extLst>
          </p:cNvPr>
          <p:cNvSpPr/>
          <p:nvPr/>
        </p:nvSpPr>
        <p:spPr>
          <a:xfrm>
            <a:off x="9818806" y="1831819"/>
            <a:ext cx="287701" cy="278610"/>
          </a:xfrm>
          <a:prstGeom prst="star5">
            <a:avLst/>
          </a:prstGeom>
          <a:solidFill>
            <a:srgbClr val="FFFF00"/>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E9FA8EFA-C82F-8BB6-00F5-2C99A9CD4FDB}"/>
              </a:ext>
            </a:extLst>
          </p:cNvPr>
          <p:cNvSpPr txBox="1"/>
          <p:nvPr/>
        </p:nvSpPr>
        <p:spPr>
          <a:xfrm>
            <a:off x="10106506" y="3399522"/>
            <a:ext cx="2197228" cy="2800767"/>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rPr>
              <a:t>Resultados inmediatos redefinidos para enfocarse en la contribución de la Oficina, de los que la Oficina es responsable exclusivamente, en consonancia con la definición estándar de la OMS y las Naciones Unidas</a:t>
            </a:r>
          </a:p>
        </p:txBody>
      </p:sp>
      <p:sp>
        <p:nvSpPr>
          <p:cNvPr id="64" name="Star: 5 Points 63">
            <a:extLst>
              <a:ext uri="{FF2B5EF4-FFF2-40B4-BE49-F238E27FC236}">
                <a16:creationId xmlns:a16="http://schemas.microsoft.com/office/drawing/2014/main" id="{76E80C2A-3648-5C08-3E8D-EDF56C4DBE31}"/>
              </a:ext>
            </a:extLst>
          </p:cNvPr>
          <p:cNvSpPr/>
          <p:nvPr/>
        </p:nvSpPr>
        <p:spPr>
          <a:xfrm>
            <a:off x="9818805" y="3986482"/>
            <a:ext cx="287701" cy="278610"/>
          </a:xfrm>
          <a:prstGeom prst="star5">
            <a:avLst/>
          </a:prstGeom>
          <a:solidFill>
            <a:srgbClr val="FFFF00"/>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5" name="Content Placeholder 2">
            <a:extLst>
              <a:ext uri="{FF2B5EF4-FFF2-40B4-BE49-F238E27FC236}">
                <a16:creationId xmlns:a16="http://schemas.microsoft.com/office/drawing/2014/main" id="{6E7E572E-13C1-1EF3-8AEE-01C857118085}"/>
              </a:ext>
            </a:extLst>
          </p:cNvPr>
          <p:cNvSpPr txBox="1">
            <a:spLocks/>
          </p:cNvSpPr>
          <p:nvPr/>
        </p:nvSpPr>
        <p:spPr bwMode="auto">
          <a:xfrm>
            <a:off x="9320431" y="-62938"/>
            <a:ext cx="3035761" cy="593653"/>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s-ES_tradnl" sz="2400" b="1" i="0" u="none" strike="noStrike" kern="1200" cap="none" spc="0" normalizeH="0" baseline="0" noProof="0" dirty="0">
                <a:ln>
                  <a:noFill/>
                </a:ln>
                <a:solidFill>
                  <a:srgbClr val="1C2835"/>
                </a:solidFill>
                <a:effectLst/>
                <a:uLnTx/>
                <a:uFillTx/>
                <a:latin typeface="Calibri" panose="020F0502020204030204"/>
                <a:ea typeface="+mn-ea"/>
                <a:cs typeface="+mn-cs"/>
              </a:rPr>
              <a:t>Cambios principales</a:t>
            </a:r>
          </a:p>
        </p:txBody>
      </p:sp>
      <p:sp>
        <p:nvSpPr>
          <p:cNvPr id="66" name="Arrow: Up 65">
            <a:extLst>
              <a:ext uri="{FF2B5EF4-FFF2-40B4-BE49-F238E27FC236}">
                <a16:creationId xmlns:a16="http://schemas.microsoft.com/office/drawing/2014/main" id="{FD8B3389-DF41-8345-C8D8-1ED9BE222438}"/>
              </a:ext>
            </a:extLst>
          </p:cNvPr>
          <p:cNvSpPr/>
          <p:nvPr/>
        </p:nvSpPr>
        <p:spPr>
          <a:xfrm>
            <a:off x="4470848" y="4625432"/>
            <a:ext cx="374096" cy="299148"/>
          </a:xfrm>
          <a:prstGeom prst="upArrow">
            <a:avLst/>
          </a:prstGeom>
          <a:solidFill>
            <a:srgbClr val="CAC9D0"/>
          </a:solidFill>
          <a:ln w="12700" cap="flat" cmpd="sng" algn="ctr">
            <a:solidFill>
              <a:srgbClr val="CAC9D0">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Arrow: Up 66">
            <a:extLst>
              <a:ext uri="{FF2B5EF4-FFF2-40B4-BE49-F238E27FC236}">
                <a16:creationId xmlns:a16="http://schemas.microsoft.com/office/drawing/2014/main" id="{299F9853-A206-8EB6-72FA-964F7FFF1900}"/>
              </a:ext>
            </a:extLst>
          </p:cNvPr>
          <p:cNvSpPr/>
          <p:nvPr/>
        </p:nvSpPr>
        <p:spPr>
          <a:xfrm>
            <a:off x="4474011" y="3249948"/>
            <a:ext cx="374096" cy="299148"/>
          </a:xfrm>
          <a:prstGeom prst="upArrow">
            <a:avLst/>
          </a:prstGeom>
          <a:solidFill>
            <a:srgbClr val="CAC9D0"/>
          </a:solidFill>
          <a:ln w="12700" cap="flat" cmpd="sng" algn="ctr">
            <a:solidFill>
              <a:srgbClr val="CAC9D0">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Arrow: Up 67">
            <a:extLst>
              <a:ext uri="{FF2B5EF4-FFF2-40B4-BE49-F238E27FC236}">
                <a16:creationId xmlns:a16="http://schemas.microsoft.com/office/drawing/2014/main" id="{43D2F8B6-B726-99D1-05E0-DB2ED19840CB}"/>
              </a:ext>
            </a:extLst>
          </p:cNvPr>
          <p:cNvSpPr/>
          <p:nvPr/>
        </p:nvSpPr>
        <p:spPr>
          <a:xfrm>
            <a:off x="4483559" y="1846932"/>
            <a:ext cx="374096" cy="299148"/>
          </a:xfrm>
          <a:prstGeom prst="upArrow">
            <a:avLst/>
          </a:prstGeom>
          <a:solidFill>
            <a:srgbClr val="CAC9D0"/>
          </a:solidFill>
          <a:ln w="12700" cap="flat" cmpd="sng" algn="ctr">
            <a:solidFill>
              <a:srgbClr val="CAC9D0">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C4DA7C01-95A5-124C-7804-303CEFE4C15C}"/>
              </a:ext>
            </a:extLst>
          </p:cNvPr>
          <p:cNvSpPr/>
          <p:nvPr/>
        </p:nvSpPr>
        <p:spPr>
          <a:xfrm>
            <a:off x="9419063" y="6578583"/>
            <a:ext cx="2696346" cy="208666"/>
          </a:xfrm>
          <a:prstGeom prst="rect">
            <a:avLst/>
          </a:prstGeom>
          <a:solidFill>
            <a:srgbClr val="FEE2E4"/>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srgbClr val="1C2835"/>
                </a:solidFill>
                <a:effectLst/>
                <a:uLnTx/>
                <a:uFillTx/>
                <a:latin typeface="Calibri" panose="020F0502020204030204"/>
                <a:ea typeface="+mn-ea"/>
                <a:cs typeface="+mn-cs"/>
              </a:rPr>
              <a:t>Rendición de cuentas de la Oficina</a:t>
            </a:r>
          </a:p>
        </p:txBody>
      </p:sp>
      <p:sp>
        <p:nvSpPr>
          <p:cNvPr id="70" name="Rectangle 69">
            <a:extLst>
              <a:ext uri="{FF2B5EF4-FFF2-40B4-BE49-F238E27FC236}">
                <a16:creationId xmlns:a16="http://schemas.microsoft.com/office/drawing/2014/main" id="{F23A34D8-6F03-1B62-BBFC-00C8BD2DF8C0}"/>
              </a:ext>
            </a:extLst>
          </p:cNvPr>
          <p:cNvSpPr/>
          <p:nvPr/>
        </p:nvSpPr>
        <p:spPr>
          <a:xfrm>
            <a:off x="9419064" y="6249089"/>
            <a:ext cx="2696346" cy="278610"/>
          </a:xfrm>
          <a:prstGeom prst="rect">
            <a:avLst/>
          </a:prstGeom>
          <a:solidFill>
            <a:srgbClr val="70C456">
              <a:lumMod val="20000"/>
              <a:lumOff val="80000"/>
            </a:srgbClr>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srgbClr val="1C2835"/>
                </a:solidFill>
                <a:effectLst/>
                <a:uLnTx/>
                <a:uFillTx/>
                <a:latin typeface="Calibri" panose="020F0502020204030204"/>
                <a:ea typeface="+mn-ea"/>
                <a:cs typeface="+mn-cs"/>
              </a:rPr>
              <a:t>Rendición de cuentas conjunta</a:t>
            </a:r>
          </a:p>
        </p:txBody>
      </p:sp>
      <p:sp>
        <p:nvSpPr>
          <p:cNvPr id="71" name="TextBox 70">
            <a:extLst>
              <a:ext uri="{FF2B5EF4-FFF2-40B4-BE49-F238E27FC236}">
                <a16:creationId xmlns:a16="http://schemas.microsoft.com/office/drawing/2014/main" id="{14293C62-CF75-1F84-EFDB-21672303CD64}"/>
              </a:ext>
            </a:extLst>
          </p:cNvPr>
          <p:cNvSpPr txBox="1"/>
          <p:nvPr/>
        </p:nvSpPr>
        <p:spPr>
          <a:xfrm>
            <a:off x="10147500" y="425853"/>
            <a:ext cx="2044500" cy="830997"/>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0"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rPr>
              <a:t>Mayor consonancia a través de la teoría del cambio</a:t>
            </a:r>
          </a:p>
        </p:txBody>
      </p:sp>
      <p:sp>
        <p:nvSpPr>
          <p:cNvPr id="72" name="Star: 5 Points 71">
            <a:extLst>
              <a:ext uri="{FF2B5EF4-FFF2-40B4-BE49-F238E27FC236}">
                <a16:creationId xmlns:a16="http://schemas.microsoft.com/office/drawing/2014/main" id="{FEC8CE95-57CC-2D2F-F609-3126CB464F51}"/>
              </a:ext>
            </a:extLst>
          </p:cNvPr>
          <p:cNvSpPr/>
          <p:nvPr/>
        </p:nvSpPr>
        <p:spPr>
          <a:xfrm>
            <a:off x="9803044" y="476744"/>
            <a:ext cx="287701" cy="278610"/>
          </a:xfrm>
          <a:prstGeom prst="star5">
            <a:avLst/>
          </a:prstGeom>
          <a:solidFill>
            <a:srgbClr val="FFFF00"/>
          </a:solidFill>
          <a:ln w="12700" cap="flat" cmpd="sng" algn="ctr">
            <a:solidFill>
              <a:srgbClr val="165AB6">
                <a:shade val="15000"/>
              </a:srgbClr>
            </a:solidFill>
            <a:prstDash val="solid"/>
            <a:miter lim="800000"/>
          </a:ln>
          <a:effectLst/>
        </p:spPr>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6">
            <a:extLst>
              <a:ext uri="{FF2B5EF4-FFF2-40B4-BE49-F238E27FC236}">
                <a16:creationId xmlns:a16="http://schemas.microsoft.com/office/drawing/2014/main" id="{2E2CFBC8-D23B-B95D-BE78-B39938C6BBF6}"/>
              </a:ext>
            </a:extLst>
          </p:cNvPr>
          <p:cNvSpPr txBox="1"/>
          <p:nvPr/>
        </p:nvSpPr>
        <p:spPr>
          <a:xfrm>
            <a:off x="2465915" y="6496168"/>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3179636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dirty="0">
              <a:ln>
                <a:noFill/>
              </a:ln>
              <a:solidFill>
                <a:srgbClr val="179ADC"/>
              </a:solidFill>
              <a:effectLst/>
              <a:uLnTx/>
              <a:uFillTx/>
              <a:latin typeface="Calibri" panose="020F0502020204030204"/>
              <a:ea typeface="+mn-ea"/>
              <a:cs typeface="+mn-cs"/>
            </a:endParaRPr>
          </a:p>
        </p:txBody>
      </p:sp>
      <p:sp>
        <p:nvSpPr>
          <p:cNvPr id="7" name="Flowchart: Process 6">
            <a:extLst>
              <a:ext uri="{FF2B5EF4-FFF2-40B4-BE49-F238E27FC236}">
                <a16:creationId xmlns:a16="http://schemas.microsoft.com/office/drawing/2014/main" id="{D11A0456-0B43-03D7-8190-61CD18EEFE47}"/>
              </a:ext>
            </a:extLst>
          </p:cNvPr>
          <p:cNvSpPr/>
          <p:nvPr/>
        </p:nvSpPr>
        <p:spPr>
          <a:xfrm>
            <a:off x="12121041" y="876956"/>
            <a:ext cx="73849" cy="5906683"/>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867C00A-6A84-2887-D8F3-169F60B5C990}"/>
              </a:ext>
            </a:extLst>
          </p:cNvPr>
          <p:cNvSpPr txBox="1"/>
          <p:nvPr/>
        </p:nvSpPr>
        <p:spPr>
          <a:xfrm>
            <a:off x="359321" y="998208"/>
            <a:ext cx="2457357"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rPr>
              <a:t>Meta a nivel del impacto</a:t>
            </a:r>
            <a:endParaRPr kumimoji="0" lang="es-ES_tradnl" sz="1600" b="0"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endParaRPr>
          </a:p>
        </p:txBody>
      </p:sp>
      <p:sp>
        <p:nvSpPr>
          <p:cNvPr id="9" name="TextBox 8">
            <a:extLst>
              <a:ext uri="{FF2B5EF4-FFF2-40B4-BE49-F238E27FC236}">
                <a16:creationId xmlns:a16="http://schemas.microsoft.com/office/drawing/2014/main" id="{FCD821A5-89C8-7545-9AC9-92DFA1AECD2F}"/>
              </a:ext>
            </a:extLst>
          </p:cNvPr>
          <p:cNvSpPr txBox="1"/>
          <p:nvPr/>
        </p:nvSpPr>
        <p:spPr>
          <a:xfrm>
            <a:off x="387193" y="5818747"/>
            <a:ext cx="2169982"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rPr>
              <a:t>Resultados inmediatos</a:t>
            </a:r>
            <a:endParaRPr kumimoji="0" lang="es-ES_tradnl" sz="1600" b="0" i="0" u="none" strike="noStrike" kern="1200" cap="none" spc="0" normalizeH="0" baseline="0" noProof="0" dirty="0">
              <a:ln>
                <a:noFill/>
              </a:ln>
              <a:solidFill>
                <a:srgbClr val="1C2835"/>
              </a:solidFill>
              <a:effectLst/>
              <a:uLnTx/>
              <a:uFillTx/>
              <a:latin typeface="Calibri" panose="020F0502020204030204"/>
              <a:ea typeface="ＭＳ Ｐゴシック" charset="-128"/>
              <a:cs typeface="+mn-cs"/>
            </a:endParaRPr>
          </a:p>
        </p:txBody>
      </p:sp>
      <p:sp>
        <p:nvSpPr>
          <p:cNvPr id="10" name="Flowchart: Process 9">
            <a:extLst>
              <a:ext uri="{FF2B5EF4-FFF2-40B4-BE49-F238E27FC236}">
                <a16:creationId xmlns:a16="http://schemas.microsoft.com/office/drawing/2014/main" id="{C1F5B164-54FA-800C-8C2F-C528734CBCF1}"/>
              </a:ext>
            </a:extLst>
          </p:cNvPr>
          <p:cNvSpPr/>
          <p:nvPr/>
        </p:nvSpPr>
        <p:spPr>
          <a:xfrm>
            <a:off x="5243" y="876957"/>
            <a:ext cx="198539" cy="5920537"/>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vert="vert270"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400" b="1" i="0" u="none" strike="noStrike" kern="1200" cap="none" spc="0" normalizeH="0" baseline="0" noProof="0" dirty="0">
                <a:ln>
                  <a:noFill/>
                </a:ln>
                <a:solidFill>
                  <a:prstClr val="white"/>
                </a:solidFill>
                <a:effectLst/>
                <a:uLnTx/>
                <a:uFillTx/>
                <a:latin typeface="Calibri" panose="020F0502020204030204"/>
                <a:ea typeface="+mn-ea"/>
                <a:cs typeface="+mn-cs"/>
              </a:rPr>
              <a:t>Abordajes transversales para lograr la equidad en todas sus dimensiones</a:t>
            </a:r>
            <a:endPar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40">
            <a:extLst>
              <a:ext uri="{FF2B5EF4-FFF2-40B4-BE49-F238E27FC236}">
                <a16:creationId xmlns:a16="http://schemas.microsoft.com/office/drawing/2014/main" id="{599B44C3-F577-1FB3-6726-A6F007CAEC46}"/>
              </a:ext>
            </a:extLst>
          </p:cNvPr>
          <p:cNvSpPr/>
          <p:nvPr/>
        </p:nvSpPr>
        <p:spPr>
          <a:xfrm>
            <a:off x="310951" y="3405830"/>
            <a:ext cx="922888" cy="240071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Inequida</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-des,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determi</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-nantes, factores de riesgo y promoción de la salud</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2" name="Rectangle 41">
            <a:extLst>
              <a:ext uri="{FF2B5EF4-FFF2-40B4-BE49-F238E27FC236}">
                <a16:creationId xmlns:a16="http://schemas.microsoft.com/office/drawing/2014/main" id="{3A7B88C2-55DA-883E-157B-A8B5730615F8}"/>
              </a:ext>
            </a:extLst>
          </p:cNvPr>
          <p:cNvSpPr/>
          <p:nvPr/>
        </p:nvSpPr>
        <p:spPr>
          <a:xfrm>
            <a:off x="1254651" y="3396757"/>
            <a:ext cx="908526" cy="2416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Adapta-</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ción</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y mitigación frente a las amenazas para la salud relaciona-das con el clima</a:t>
            </a:r>
          </a:p>
        </p:txBody>
      </p:sp>
      <p:sp>
        <p:nvSpPr>
          <p:cNvPr id="13" name="Rectangle 42">
            <a:extLst>
              <a:ext uri="{FF2B5EF4-FFF2-40B4-BE49-F238E27FC236}">
                <a16:creationId xmlns:a16="http://schemas.microsoft.com/office/drawing/2014/main" id="{AFA1F9DD-3B4D-5124-6DB9-8B2237354FC1}"/>
              </a:ext>
            </a:extLst>
          </p:cNvPr>
          <p:cNvSpPr/>
          <p:nvPr/>
        </p:nvSpPr>
        <p:spPr>
          <a:xfrm>
            <a:off x="2237968" y="3397830"/>
            <a:ext cx="1021425" cy="2408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Rectoría y gobernanza para que los sistemas de salud sean resilientes y estén basados en la APS, incluido el personal de salud</a:t>
            </a:r>
          </a:p>
        </p:txBody>
      </p:sp>
      <p:sp>
        <p:nvSpPr>
          <p:cNvPr id="14" name="Rectangle 43">
            <a:extLst>
              <a:ext uri="{FF2B5EF4-FFF2-40B4-BE49-F238E27FC236}">
                <a16:creationId xmlns:a16="http://schemas.microsoft.com/office/drawing/2014/main" id="{711F8A11-4849-DA6A-47A7-56DBC3F845A7}"/>
              </a:ext>
            </a:extLst>
          </p:cNvPr>
          <p:cNvSpPr/>
          <p:nvPr/>
        </p:nvSpPr>
        <p:spPr>
          <a:xfrm>
            <a:off x="3277707" y="3386859"/>
            <a:ext cx="1119599" cy="24247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Atención y servicios centrados en las personas y resilientes, a lo largo del curso de vida</a:t>
            </a:r>
          </a:p>
        </p:txBody>
      </p:sp>
      <p:sp>
        <p:nvSpPr>
          <p:cNvPr id="15" name="Rectangle 44">
            <a:extLst>
              <a:ext uri="{FF2B5EF4-FFF2-40B4-BE49-F238E27FC236}">
                <a16:creationId xmlns:a16="http://schemas.microsoft.com/office/drawing/2014/main" id="{53BC1624-B3DC-04F0-E0FE-840923E8F645}"/>
              </a:ext>
            </a:extLst>
          </p:cNvPr>
          <p:cNvSpPr/>
          <p:nvPr/>
        </p:nvSpPr>
        <p:spPr>
          <a:xfrm>
            <a:off x="4437392" y="3391146"/>
            <a:ext cx="989298" cy="243139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Acceso a las tecnologías sanitarias, y a la  innovación y la producción</a:t>
            </a:r>
          </a:p>
        </p:txBody>
      </p:sp>
      <p:sp>
        <p:nvSpPr>
          <p:cNvPr id="22" name="Rectangle 45">
            <a:extLst>
              <a:ext uri="{FF2B5EF4-FFF2-40B4-BE49-F238E27FC236}">
                <a16:creationId xmlns:a16="http://schemas.microsoft.com/office/drawing/2014/main" id="{76735192-6DEC-40EE-2371-35117334AC57}"/>
              </a:ext>
            </a:extLst>
          </p:cNvPr>
          <p:cNvSpPr/>
          <p:nvPr/>
        </p:nvSpPr>
        <p:spPr>
          <a:xfrm>
            <a:off x="5467901" y="3389832"/>
            <a:ext cx="978318" cy="244285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auto" latinLnBrk="0" hangingPunct="1">
              <a:lnSpc>
                <a:spcPct val="100000"/>
              </a:lnSpc>
              <a:spcBef>
                <a:spcPts val="0"/>
              </a:spcBef>
              <a:spcAft>
                <a:spcPts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Transfor-</a:t>
            </a:r>
            <a:r>
              <a:rPr kumimoji="0" lang="es-ES_tradnl" sz="115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mación</a:t>
            </a:r>
            <a:r>
              <a:rPr kumimoji="0" lang="es-ES_tradnl" sz="115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 digital, sistemas de informa-</a:t>
            </a:r>
            <a:r>
              <a:rPr kumimoji="0" lang="es-ES_tradnl" sz="115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ción</a:t>
            </a:r>
            <a:r>
              <a:rPr kumimoji="0" lang="es-ES_tradnl" sz="115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a:cs typeface="Calibri" panose="020F0502020204030204" pitchFamily="34" charset="0"/>
              </a:rPr>
              <a:t> para la salud, evidencia y ciencia</a:t>
            </a:r>
          </a:p>
          <a:p>
            <a:pPr marL="0" marR="0" lvl="0" indent="0" algn="ctr" defTabSz="913607" rtl="0" eaLnBrk="1" fontAlgn="auto" latinLnBrk="0" hangingPunct="1">
              <a:lnSpc>
                <a:spcPct val="100000"/>
              </a:lnSpc>
              <a:spcBef>
                <a:spcPct val="0"/>
              </a:spcBef>
              <a:spcAft>
                <a:spcPct val="0"/>
              </a:spcAft>
              <a:buClrTx/>
              <a:buSzTx/>
              <a:buFontTx/>
              <a:buNone/>
              <a:tabLst/>
              <a:defRPr/>
            </a:pP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3" name="Rectangle 46">
            <a:extLst>
              <a:ext uri="{FF2B5EF4-FFF2-40B4-BE49-F238E27FC236}">
                <a16:creationId xmlns:a16="http://schemas.microsoft.com/office/drawing/2014/main" id="{F37AA717-8261-BC2D-471F-9DDBD1A160BB}"/>
              </a:ext>
            </a:extLst>
          </p:cNvPr>
          <p:cNvSpPr/>
          <p:nvPr/>
        </p:nvSpPr>
        <p:spPr>
          <a:xfrm>
            <a:off x="6545790" y="3367402"/>
            <a:ext cx="831789" cy="246528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Enfer</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-medades no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transmi-sibles</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y salud mental</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4" name="Rectangle 47">
            <a:extLst>
              <a:ext uri="{FF2B5EF4-FFF2-40B4-BE49-F238E27FC236}">
                <a16:creationId xmlns:a16="http://schemas.microsoft.com/office/drawing/2014/main" id="{A658E2BA-9F86-D43A-62C0-BE1178C5E57F}"/>
              </a:ext>
            </a:extLst>
          </p:cNvPr>
          <p:cNvSpPr/>
          <p:nvPr/>
        </p:nvSpPr>
        <p:spPr>
          <a:xfrm>
            <a:off x="7414679" y="3371275"/>
            <a:ext cx="900985" cy="246981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Enferme-dades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transmisi-bles</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resisten-</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cia</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a los antimicrobianos e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inmuni-zación</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5" name="Rectangle 48">
            <a:extLst>
              <a:ext uri="{FF2B5EF4-FFF2-40B4-BE49-F238E27FC236}">
                <a16:creationId xmlns:a16="http://schemas.microsoft.com/office/drawing/2014/main" id="{9F8F2B2A-7C30-58A1-094E-230997CA7481}"/>
              </a:ext>
            </a:extLst>
          </p:cNvPr>
          <p:cNvSpPr/>
          <p:nvPr/>
        </p:nvSpPr>
        <p:spPr>
          <a:xfrm>
            <a:off x="8419509" y="3384815"/>
            <a:ext cx="929045" cy="2454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Preven-ción</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mitigacióny</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prepara-</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ción</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a fin de estar listos para responder</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6" name="Rectangle 49">
            <a:extLst>
              <a:ext uri="{FF2B5EF4-FFF2-40B4-BE49-F238E27FC236}">
                <a16:creationId xmlns:a16="http://schemas.microsoft.com/office/drawing/2014/main" id="{A6CDDD8D-5982-3745-914F-2D1D31CF5D74}"/>
              </a:ext>
            </a:extLst>
          </p:cNvPr>
          <p:cNvSpPr/>
          <p:nvPr/>
        </p:nvSpPr>
        <p:spPr>
          <a:xfrm>
            <a:off x="9377865" y="3365830"/>
            <a:ext cx="914370" cy="246792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Detección y respuesta rápidas </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7" name="Rectangle 50">
            <a:extLst>
              <a:ext uri="{FF2B5EF4-FFF2-40B4-BE49-F238E27FC236}">
                <a16:creationId xmlns:a16="http://schemas.microsoft.com/office/drawing/2014/main" id="{E9F71288-F2FA-C920-C14E-0A1DEC08C68D}"/>
              </a:ext>
            </a:extLst>
          </p:cNvPr>
          <p:cNvSpPr/>
          <p:nvPr/>
        </p:nvSpPr>
        <p:spPr>
          <a:xfrm>
            <a:off x="10377425" y="3365828"/>
            <a:ext cx="856334"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Liderazgo y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gober-nanza</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de la OPS</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8" name="Rectangle 27">
            <a:extLst>
              <a:ext uri="{FF2B5EF4-FFF2-40B4-BE49-F238E27FC236}">
                <a16:creationId xmlns:a16="http://schemas.microsoft.com/office/drawing/2014/main" id="{E79D4BB3-3870-D4F5-0C67-4071C32036B2}"/>
              </a:ext>
            </a:extLst>
          </p:cNvPr>
          <p:cNvSpPr/>
          <p:nvPr/>
        </p:nvSpPr>
        <p:spPr>
          <a:xfrm>
            <a:off x="232334" y="1775094"/>
            <a:ext cx="2244163" cy="341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dirty="0">
                <a:ln>
                  <a:noFill/>
                </a:ln>
                <a:solidFill>
                  <a:srgbClr val="000000"/>
                </a:solidFill>
                <a:effectLst/>
                <a:uLnTx/>
                <a:uFillTx/>
                <a:latin typeface="Calibri" panose="020F0502020204030204"/>
                <a:ea typeface="+mn-ea"/>
                <a:cs typeface="+mn-cs"/>
              </a:rPr>
              <a:t>Objetivos estratégicos</a:t>
            </a:r>
            <a:endPar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53A663-E3AD-0777-7CA6-E0F55F40F7E7}"/>
              </a:ext>
            </a:extLst>
          </p:cNvPr>
          <p:cNvSpPr/>
          <p:nvPr/>
        </p:nvSpPr>
        <p:spPr>
          <a:xfrm>
            <a:off x="304788" y="3122624"/>
            <a:ext cx="2169982" cy="212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600" b="1" i="0" u="none" strike="noStrike" kern="1200" cap="none" spc="0" normalizeH="0" baseline="0" noProof="0" dirty="0">
                <a:ln>
                  <a:noFill/>
                </a:ln>
                <a:solidFill>
                  <a:srgbClr val="000000"/>
                </a:solidFill>
                <a:effectLst/>
                <a:uLnTx/>
                <a:uFillTx/>
                <a:latin typeface="Calibri" panose="020F0502020204030204"/>
                <a:ea typeface="+mn-ea"/>
                <a:cs typeface="+mn-cs"/>
              </a:rPr>
              <a:t>Resultados intermedios</a:t>
            </a:r>
            <a:endPar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7B4EF0B0-D7FD-2896-D45C-AABA6B7A91B8}"/>
              </a:ext>
            </a:extLst>
          </p:cNvPr>
          <p:cNvCxnSpPr>
            <a:cxnSpLocks/>
          </p:cNvCxnSpPr>
          <p:nvPr/>
        </p:nvCxnSpPr>
        <p:spPr>
          <a:xfrm>
            <a:off x="2192188" y="2208693"/>
            <a:ext cx="0" cy="3586963"/>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5A363F8C-A3F9-B6C5-0AE7-FB0CAAC75CF3}"/>
              </a:ext>
            </a:extLst>
          </p:cNvPr>
          <p:cNvCxnSpPr>
            <a:cxnSpLocks/>
          </p:cNvCxnSpPr>
          <p:nvPr/>
        </p:nvCxnSpPr>
        <p:spPr>
          <a:xfrm>
            <a:off x="6484588" y="2234344"/>
            <a:ext cx="0" cy="358028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CBBBA290-9C90-332A-F5CE-2EC3378D9A24}"/>
              </a:ext>
            </a:extLst>
          </p:cNvPr>
          <p:cNvCxnSpPr>
            <a:cxnSpLocks/>
          </p:cNvCxnSpPr>
          <p:nvPr/>
        </p:nvCxnSpPr>
        <p:spPr>
          <a:xfrm>
            <a:off x="8354035" y="2239940"/>
            <a:ext cx="2108" cy="3586965"/>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978FFA49-96FD-A0F1-6064-69D8D4F09348}"/>
              </a:ext>
            </a:extLst>
          </p:cNvPr>
          <p:cNvCxnSpPr>
            <a:cxnSpLocks/>
          </p:cNvCxnSpPr>
          <p:nvPr/>
        </p:nvCxnSpPr>
        <p:spPr>
          <a:xfrm>
            <a:off x="10332320" y="2281265"/>
            <a:ext cx="0" cy="359389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sp>
        <p:nvSpPr>
          <p:cNvPr id="34" name="Rectangle: Rounded Corners 33">
            <a:extLst>
              <a:ext uri="{FF2B5EF4-FFF2-40B4-BE49-F238E27FC236}">
                <a16:creationId xmlns:a16="http://schemas.microsoft.com/office/drawing/2014/main" id="{ABFBD414-3652-0797-1557-B1728DFA0865}"/>
              </a:ext>
            </a:extLst>
          </p:cNvPr>
          <p:cNvSpPr/>
          <p:nvPr/>
        </p:nvSpPr>
        <p:spPr>
          <a:xfrm>
            <a:off x="304788" y="1313882"/>
            <a:ext cx="11744407" cy="34812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rPr>
              <a:t>Mejor salud y bienestar para todas las personas en toda la Región de las Américas</a:t>
            </a:r>
          </a:p>
        </p:txBody>
      </p:sp>
      <p:sp>
        <p:nvSpPr>
          <p:cNvPr id="35" name="Rectangle: Rounded Corners 34">
            <a:extLst>
              <a:ext uri="{FF2B5EF4-FFF2-40B4-BE49-F238E27FC236}">
                <a16:creationId xmlns:a16="http://schemas.microsoft.com/office/drawing/2014/main" id="{C5406A9A-96AF-597F-CD61-8352CAD59617}"/>
              </a:ext>
            </a:extLst>
          </p:cNvPr>
          <p:cNvSpPr/>
          <p:nvPr/>
        </p:nvSpPr>
        <p:spPr>
          <a:xfrm>
            <a:off x="309740" y="2091591"/>
            <a:ext cx="1835283" cy="990497"/>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050" b="0" i="0" u="none" strike="noStrike" kern="1200" cap="none" spc="0" normalizeH="0" baseline="0" noProof="0" dirty="0">
                <a:ln>
                  <a:noFill/>
                </a:ln>
                <a:solidFill>
                  <a:prstClr val="white"/>
                </a:solidFill>
                <a:effectLst/>
                <a:uLnTx/>
                <a:uFillTx/>
                <a:latin typeface="Calibri" panose="020F0502020204030204"/>
                <a:ea typeface="+mn-ea"/>
                <a:cs typeface="+mn-cs"/>
              </a:rPr>
              <a:t>Equidad en la salud, determinantes de la salud y causas de fondo de los problemas de salud, los factores de riesgo y  las amenazas del cambio climático </a:t>
            </a:r>
            <a:endParaRPr kumimoji="0" lang="es-ES_tradnl" sz="10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36" name="Rectangle: Rounded Corners 35">
            <a:extLst>
              <a:ext uri="{FF2B5EF4-FFF2-40B4-BE49-F238E27FC236}">
                <a16:creationId xmlns:a16="http://schemas.microsoft.com/office/drawing/2014/main" id="{AAF383FC-4E3C-D8CB-8E8D-2C4E801B01F8}"/>
              </a:ext>
            </a:extLst>
          </p:cNvPr>
          <p:cNvSpPr/>
          <p:nvPr/>
        </p:nvSpPr>
        <p:spPr>
          <a:xfrm>
            <a:off x="2248343" y="2083960"/>
            <a:ext cx="4159136" cy="98862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Sistemas de salud resilientes </a:t>
            </a:r>
            <a:b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basados en la atención primaria</a:t>
            </a:r>
          </a:p>
        </p:txBody>
      </p:sp>
      <p:sp>
        <p:nvSpPr>
          <p:cNvPr id="37" name="Rectangle: Rounded Corners 36">
            <a:extLst>
              <a:ext uri="{FF2B5EF4-FFF2-40B4-BE49-F238E27FC236}">
                <a16:creationId xmlns:a16="http://schemas.microsoft.com/office/drawing/2014/main" id="{A143147B-3804-EC46-3076-5A87346889E2}"/>
              </a:ext>
            </a:extLst>
          </p:cNvPr>
          <p:cNvSpPr/>
          <p:nvPr/>
        </p:nvSpPr>
        <p:spPr>
          <a:xfrm>
            <a:off x="6552098" y="2078920"/>
            <a:ext cx="1765505" cy="98862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Prevención, control y eliminación de enfermedades</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38" name="Rectangle: Rounded Corners 37">
            <a:extLst>
              <a:ext uri="{FF2B5EF4-FFF2-40B4-BE49-F238E27FC236}">
                <a16:creationId xmlns:a16="http://schemas.microsoft.com/office/drawing/2014/main" id="{3E5BBE2D-8A07-CA90-393E-6EC37F2E6DF9}"/>
              </a:ext>
            </a:extLst>
          </p:cNvPr>
          <p:cNvSpPr/>
          <p:nvPr/>
        </p:nvSpPr>
        <p:spPr>
          <a:xfrm>
            <a:off x="8416412" y="2083960"/>
            <a:ext cx="1862149" cy="98358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Prevención, preparación, detección  y mejor respuesta frente a las emergencias de salud</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39" name="Rectangle: Rounded Corners 38">
            <a:extLst>
              <a:ext uri="{FF2B5EF4-FFF2-40B4-BE49-F238E27FC236}">
                <a16:creationId xmlns:a16="http://schemas.microsoft.com/office/drawing/2014/main" id="{D6EB4FA2-9B6A-C84A-BC5B-587A4F25A6D0}"/>
              </a:ext>
            </a:extLst>
          </p:cNvPr>
          <p:cNvSpPr/>
          <p:nvPr/>
        </p:nvSpPr>
        <p:spPr>
          <a:xfrm>
            <a:off x="10405647" y="2091592"/>
            <a:ext cx="1647066" cy="975950"/>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Organización sólida, eficaz  y que rinde cuentas</a:t>
            </a:r>
          </a:p>
        </p:txBody>
      </p:sp>
      <p:sp>
        <p:nvSpPr>
          <p:cNvPr id="40" name="Rectangle: Rounded Corners 39">
            <a:extLst>
              <a:ext uri="{FF2B5EF4-FFF2-40B4-BE49-F238E27FC236}">
                <a16:creationId xmlns:a16="http://schemas.microsoft.com/office/drawing/2014/main" id="{B222F149-8218-D4EF-60FD-215A230F6401}"/>
              </a:ext>
            </a:extLst>
          </p:cNvPr>
          <p:cNvSpPr/>
          <p:nvPr/>
        </p:nvSpPr>
        <p:spPr>
          <a:xfrm>
            <a:off x="313059" y="6237931"/>
            <a:ext cx="11740473" cy="53843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rPr>
              <a:t>Resultados inmediatos</a:t>
            </a:r>
          </a:p>
        </p:txBody>
      </p:sp>
      <p:sp>
        <p:nvSpPr>
          <p:cNvPr id="41" name="Flowchart: Process 40">
            <a:extLst>
              <a:ext uri="{FF2B5EF4-FFF2-40B4-BE49-F238E27FC236}">
                <a16:creationId xmlns:a16="http://schemas.microsoft.com/office/drawing/2014/main" id="{DDB3D2AE-38C7-3298-F482-90C99D6DB7F9}"/>
              </a:ext>
            </a:extLst>
          </p:cNvPr>
          <p:cNvSpPr/>
          <p:nvPr/>
        </p:nvSpPr>
        <p:spPr>
          <a:xfrm>
            <a:off x="205039" y="876956"/>
            <a:ext cx="11927260"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B7089A7C-C6A8-B79B-C19D-B5F8701CF723}"/>
              </a:ext>
            </a:extLst>
          </p:cNvPr>
          <p:cNvSpPr/>
          <p:nvPr/>
        </p:nvSpPr>
        <p:spPr>
          <a:xfrm>
            <a:off x="87274" y="6772064"/>
            <a:ext cx="12114297"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51">
            <a:extLst>
              <a:ext uri="{FF2B5EF4-FFF2-40B4-BE49-F238E27FC236}">
                <a16:creationId xmlns:a16="http://schemas.microsoft.com/office/drawing/2014/main" id="{F6CC79BB-9B35-BE19-6255-0A9C7D6A7C20}"/>
              </a:ext>
            </a:extLst>
          </p:cNvPr>
          <p:cNvSpPr/>
          <p:nvPr/>
        </p:nvSpPr>
        <p:spPr>
          <a:xfrm>
            <a:off x="11288525" y="3365828"/>
            <a:ext cx="777749"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Capaci</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-dad </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institu-cional</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de la Oficina Sanita-</a:t>
            </a:r>
            <a:r>
              <a:rPr kumimoji="0" lang="es-ES_tradnl" sz="1150" b="0" i="0" u="none" strike="noStrike" kern="1200" cap="none" spc="0" normalizeH="0" baseline="0" noProof="0" dirty="0" err="1">
                <a:ln>
                  <a:noFill/>
                </a:ln>
                <a:solidFill>
                  <a:prstClr val="white"/>
                </a:solidFill>
                <a:effectLst/>
                <a:uLnTx/>
                <a:uFillTx/>
                <a:latin typeface="Calibri" panose="020F0502020204030204"/>
                <a:ea typeface="+mn-ea"/>
                <a:cs typeface="+mn-cs"/>
              </a:rPr>
              <a:t>ria</a:t>
            </a:r>
            <a:r>
              <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mn-cs"/>
              </a:rPr>
              <a:t> Panamericana</a:t>
            </a:r>
            <a:endParaRPr kumimoji="0" lang="es-ES_tradnl" sz="115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44" name="Title 2">
            <a:extLst>
              <a:ext uri="{FF2B5EF4-FFF2-40B4-BE49-F238E27FC236}">
                <a16:creationId xmlns:a16="http://schemas.microsoft.com/office/drawing/2014/main" id="{0FD266BB-904D-40A7-81E3-E55173FF84AC}"/>
              </a:ext>
            </a:extLst>
          </p:cNvPr>
          <p:cNvSpPr txBox="1">
            <a:spLocks/>
          </p:cNvSpPr>
          <p:nvPr/>
        </p:nvSpPr>
        <p:spPr>
          <a:xfrm>
            <a:off x="-246943" y="233077"/>
            <a:ext cx="12170070" cy="51818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s-ES_tradnl" sz="3600" b="1" i="0" u="none" strike="noStrike" kern="1200" cap="none" spc="0" normalizeH="0" baseline="0" noProof="1">
                <a:ln>
                  <a:noFill/>
                </a:ln>
                <a:solidFill>
                  <a:srgbClr val="00B0F0"/>
                </a:solidFill>
                <a:effectLst/>
                <a:uLnTx/>
                <a:uFillTx/>
                <a:latin typeface="Calibri" panose="020F0502020204030204"/>
                <a:ea typeface="ＭＳ Ｐゴシック"/>
                <a:cs typeface="+mj-cs"/>
              </a:rPr>
              <a:t>Marco de resultados propuesto para el PE26-31</a:t>
            </a:r>
            <a:endParaRPr kumimoji="0" lang="es-ES_tradnl" sz="3600" b="1" i="0" u="none" strike="noStrike" kern="1200" cap="none" spc="0" normalizeH="0" baseline="0" noProof="0" dirty="0">
              <a:ln>
                <a:noFill/>
              </a:ln>
              <a:solidFill>
                <a:srgbClr val="00B0F0"/>
              </a:solidFill>
              <a:effectLst/>
              <a:uLnTx/>
              <a:uFillTx/>
              <a:latin typeface="Calibri" panose="020F0502020204030204"/>
              <a:ea typeface="ＭＳ Ｐゴシック"/>
              <a:cs typeface="Calibri"/>
            </a:endParaRPr>
          </a:p>
        </p:txBody>
      </p:sp>
      <p:sp>
        <p:nvSpPr>
          <p:cNvPr id="45" name="Arrow: Up 44">
            <a:extLst>
              <a:ext uri="{FF2B5EF4-FFF2-40B4-BE49-F238E27FC236}">
                <a16:creationId xmlns:a16="http://schemas.microsoft.com/office/drawing/2014/main" id="{C8DA0D9E-B114-9DCA-3B26-40025E50B317}"/>
              </a:ext>
            </a:extLst>
          </p:cNvPr>
          <p:cNvSpPr/>
          <p:nvPr/>
        </p:nvSpPr>
        <p:spPr>
          <a:xfrm>
            <a:off x="5683580" y="1721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Arrow: Up 45">
            <a:extLst>
              <a:ext uri="{FF2B5EF4-FFF2-40B4-BE49-F238E27FC236}">
                <a16:creationId xmlns:a16="http://schemas.microsoft.com/office/drawing/2014/main" id="{BAFAE8AE-DFF7-3079-BC6D-37C49B5CD566}"/>
              </a:ext>
            </a:extLst>
          </p:cNvPr>
          <p:cNvSpPr/>
          <p:nvPr/>
        </p:nvSpPr>
        <p:spPr>
          <a:xfrm>
            <a:off x="5683580" y="5912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0643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2025F2-A403-9BD0-B4CE-69C495B0CF16}"/>
              </a:ext>
            </a:extLst>
          </p:cNvPr>
          <p:cNvSpPr>
            <a:spLocks noGrp="1"/>
          </p:cNvSpPr>
          <p:nvPr>
            <p:ph sz="half" idx="2"/>
          </p:nvPr>
        </p:nvSpPr>
        <p:spPr/>
        <p:txBody>
          <a:bodyPr/>
          <a:lstStyle/>
          <a:p>
            <a:endParaRPr lang="es-ES_tradnl" dirty="0"/>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17</a:t>
            </a:fld>
            <a:endParaRPr lang="es-ES_tradnl" dirty="0"/>
          </a:p>
        </p:txBody>
      </p:sp>
      <p:sp>
        <p:nvSpPr>
          <p:cNvPr id="7" name="Rectangle 6">
            <a:extLst>
              <a:ext uri="{FF2B5EF4-FFF2-40B4-BE49-F238E27FC236}">
                <a16:creationId xmlns:a16="http://schemas.microsoft.com/office/drawing/2014/main" id="{4775E46E-9C87-9DF0-734F-D42D2F5F7C3D}"/>
              </a:ext>
            </a:extLst>
          </p:cNvPr>
          <p:cNvSpPr/>
          <p:nvPr/>
        </p:nvSpPr>
        <p:spPr>
          <a:xfrm>
            <a:off x="5965894" y="-2391"/>
            <a:ext cx="6256655" cy="44224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9" name="Picture 8" descr="A group of people walking on a bridge over water&#10;&#10;Description automatically generated">
            <a:extLst>
              <a:ext uri="{FF2B5EF4-FFF2-40B4-BE49-F238E27FC236}">
                <a16:creationId xmlns:a16="http://schemas.microsoft.com/office/drawing/2014/main" id="{BCFF3990-7E67-EB80-2CB1-C96BC453334F}"/>
              </a:ext>
            </a:extLst>
          </p:cNvPr>
          <p:cNvPicPr>
            <a:picLocks noChangeAspect="1"/>
          </p:cNvPicPr>
          <p:nvPr/>
        </p:nvPicPr>
        <p:blipFill>
          <a:blip r:embed="rId3">
            <a:alphaModFix/>
          </a:blip>
          <a:srcRect l="-6" t="35138" r="57815" b="42178"/>
          <a:stretch/>
        </p:blipFill>
        <p:spPr>
          <a:xfrm>
            <a:off x="-6887" y="3740821"/>
            <a:ext cx="12234932" cy="2394624"/>
          </a:xfrm>
          <a:prstGeom prst="rect">
            <a:avLst/>
          </a:prstGeom>
        </p:spPr>
      </p:pic>
      <p:sp>
        <p:nvSpPr>
          <p:cNvPr id="11" name="Rectangle 10">
            <a:extLst>
              <a:ext uri="{FF2B5EF4-FFF2-40B4-BE49-F238E27FC236}">
                <a16:creationId xmlns:a16="http://schemas.microsoft.com/office/drawing/2014/main" id="{3AA32E8F-596A-D731-EB33-587EC37F830B}"/>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3" name="Content Placeholder 2">
            <a:extLst>
              <a:ext uri="{FF2B5EF4-FFF2-40B4-BE49-F238E27FC236}">
                <a16:creationId xmlns:a16="http://schemas.microsoft.com/office/drawing/2014/main" id="{87E69E40-133A-8079-F282-4B98EACD07F2}"/>
              </a:ext>
            </a:extLst>
          </p:cNvPr>
          <p:cNvSpPr txBox="1">
            <a:spLocks/>
          </p:cNvSpPr>
          <p:nvPr/>
        </p:nvSpPr>
        <p:spPr>
          <a:xfrm>
            <a:off x="68025" y="1621518"/>
            <a:ext cx="5725688" cy="2213881"/>
          </a:xfrm>
          <a:prstGeom prst="rect">
            <a:avLst/>
          </a:prstGeom>
          <a:solidFill>
            <a:srgbClr val="FFFFFF">
              <a:alpha val="60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ES_tradnl" sz="2000" b="1" dirty="0" err="1">
                <a:solidFill>
                  <a:srgbClr val="242424"/>
                </a:solidFill>
                <a:ea typeface="+mn-lt"/>
                <a:cs typeface="+mn-lt"/>
              </a:rPr>
              <a:t>Outcome</a:t>
            </a:r>
            <a:r>
              <a:rPr lang="es-ES_tradnl" sz="2000" b="1" dirty="0">
                <a:solidFill>
                  <a:srgbClr val="242424"/>
                </a:solidFill>
                <a:ea typeface="+mn-lt"/>
                <a:cs typeface="+mn-lt"/>
              </a:rPr>
              <a:t>:</a:t>
            </a:r>
            <a:r>
              <a:rPr lang="es-ES_tradnl" sz="2000" dirty="0">
                <a:solidFill>
                  <a:srgbClr val="242424"/>
                </a:solidFill>
                <a:ea typeface="+mn-lt"/>
                <a:cs typeface="+mn-lt"/>
              </a:rPr>
              <a:t> </a:t>
            </a:r>
            <a:r>
              <a:rPr lang="es-ES_tradnl" sz="2100" dirty="0">
                <a:solidFill>
                  <a:srgbClr val="242424"/>
                </a:solidFill>
                <a:ea typeface="+mn-lt"/>
                <a:cs typeface="+mn-lt"/>
              </a:rPr>
              <a:t>Country </a:t>
            </a:r>
            <a:r>
              <a:rPr lang="es-ES_tradnl" sz="2100" dirty="0" err="1">
                <a:solidFill>
                  <a:srgbClr val="242424"/>
                </a:solidFill>
                <a:ea typeface="+mn-lt"/>
                <a:cs typeface="+mn-lt"/>
              </a:rPr>
              <a:t>capacities</a:t>
            </a:r>
            <a:r>
              <a:rPr lang="es-ES_tradnl" sz="2100" dirty="0">
                <a:solidFill>
                  <a:srgbClr val="242424"/>
                </a:solidFill>
                <a:ea typeface="+mn-lt"/>
                <a:cs typeface="+mn-lt"/>
              </a:rPr>
              <a:t> </a:t>
            </a:r>
            <a:r>
              <a:rPr lang="es-ES_tradnl" sz="2100" dirty="0" err="1">
                <a:solidFill>
                  <a:srgbClr val="242424"/>
                </a:solidFill>
                <a:ea typeface="+mn-lt"/>
                <a:cs typeface="+mn-lt"/>
              </a:rPr>
              <a:t>enhanced</a:t>
            </a:r>
            <a:r>
              <a:rPr lang="es-ES_tradnl" sz="2100" dirty="0">
                <a:solidFill>
                  <a:srgbClr val="242424"/>
                </a:solidFill>
                <a:ea typeface="+mn-lt"/>
                <a:cs typeface="+mn-lt"/>
              </a:rPr>
              <a:t> </a:t>
            </a:r>
            <a:r>
              <a:rPr lang="es-ES_tradnl" sz="2100" dirty="0" err="1">
                <a:solidFill>
                  <a:srgbClr val="242424"/>
                </a:solidFill>
                <a:ea typeface="+mn-lt"/>
                <a:cs typeface="+mn-lt"/>
              </a:rPr>
              <a:t>to</a:t>
            </a:r>
            <a:r>
              <a:rPr lang="es-ES_tradnl" sz="2100" dirty="0">
                <a:solidFill>
                  <a:srgbClr val="242424"/>
                </a:solidFill>
                <a:ea typeface="+mn-lt"/>
                <a:cs typeface="+mn-lt"/>
              </a:rPr>
              <a:t> reduce </a:t>
            </a:r>
            <a:r>
              <a:rPr lang="es-ES_tradnl" sz="2100" dirty="0" err="1">
                <a:solidFill>
                  <a:srgbClr val="242424"/>
                </a:solidFill>
                <a:ea typeface="+mn-lt"/>
                <a:cs typeface="+mn-lt"/>
              </a:rPr>
              <a:t>health</a:t>
            </a:r>
            <a:r>
              <a:rPr lang="es-ES_tradnl" sz="2100" dirty="0">
                <a:solidFill>
                  <a:srgbClr val="242424"/>
                </a:solidFill>
                <a:ea typeface="+mn-lt"/>
                <a:cs typeface="+mn-lt"/>
              </a:rPr>
              <a:t> </a:t>
            </a:r>
            <a:r>
              <a:rPr lang="es-ES_tradnl" sz="2100" dirty="0" err="1">
                <a:solidFill>
                  <a:srgbClr val="242424"/>
                </a:solidFill>
                <a:ea typeface="+mn-lt"/>
                <a:cs typeface="+mn-lt"/>
              </a:rPr>
              <a:t>inequities</a:t>
            </a:r>
            <a:r>
              <a:rPr lang="es-ES_tradnl" sz="2100" dirty="0">
                <a:solidFill>
                  <a:srgbClr val="242424"/>
                </a:solidFill>
                <a:ea typeface="+mn-lt"/>
                <a:cs typeface="+mn-lt"/>
              </a:rPr>
              <a:t>, </a:t>
            </a:r>
            <a:r>
              <a:rPr lang="es-ES_tradnl" sz="2100" dirty="0" err="1">
                <a:solidFill>
                  <a:srgbClr val="242424"/>
                </a:solidFill>
                <a:ea typeface="+mn-lt"/>
                <a:cs typeface="+mn-lt"/>
              </a:rPr>
              <a:t>promote</a:t>
            </a:r>
            <a:r>
              <a:rPr lang="es-ES_tradnl" sz="2100" dirty="0">
                <a:solidFill>
                  <a:srgbClr val="242424"/>
                </a:solidFill>
                <a:ea typeface="+mn-lt"/>
                <a:cs typeface="+mn-lt"/>
              </a:rPr>
              <a:t> </a:t>
            </a:r>
            <a:r>
              <a:rPr lang="es-ES_tradnl" sz="2100" dirty="0" err="1">
                <a:solidFill>
                  <a:srgbClr val="242424"/>
                </a:solidFill>
                <a:ea typeface="+mn-lt"/>
                <a:cs typeface="+mn-lt"/>
              </a:rPr>
              <a:t>health</a:t>
            </a:r>
            <a:r>
              <a:rPr lang="es-ES_tradnl" sz="2100" dirty="0">
                <a:solidFill>
                  <a:srgbClr val="242424"/>
                </a:solidFill>
                <a:ea typeface="+mn-lt"/>
                <a:cs typeface="+mn-lt"/>
              </a:rPr>
              <a:t>, and </a:t>
            </a:r>
            <a:r>
              <a:rPr lang="es-ES_tradnl" sz="2100" dirty="0" err="1">
                <a:solidFill>
                  <a:srgbClr val="242424"/>
                </a:solidFill>
                <a:ea typeface="+mn-lt"/>
                <a:cs typeface="+mn-lt"/>
              </a:rPr>
              <a:t>address</a:t>
            </a:r>
            <a:r>
              <a:rPr lang="es-ES_tradnl" sz="2100" dirty="0">
                <a:solidFill>
                  <a:srgbClr val="242424"/>
                </a:solidFill>
                <a:ea typeface="+mn-lt"/>
                <a:cs typeface="+mn-lt"/>
              </a:rPr>
              <a:t> </a:t>
            </a:r>
            <a:r>
              <a:rPr lang="es-ES_tradnl" sz="2100" dirty="0" err="1">
                <a:solidFill>
                  <a:srgbClr val="242424"/>
                </a:solidFill>
                <a:ea typeface="+mn-lt"/>
                <a:cs typeface="+mn-lt"/>
              </a:rPr>
              <a:t>risk</a:t>
            </a:r>
            <a:r>
              <a:rPr lang="es-ES_tradnl" sz="2100" dirty="0">
                <a:solidFill>
                  <a:srgbClr val="242424"/>
                </a:solidFill>
                <a:ea typeface="+mn-lt"/>
                <a:cs typeface="+mn-lt"/>
              </a:rPr>
              <a:t> </a:t>
            </a:r>
            <a:r>
              <a:rPr lang="es-ES_tradnl" sz="2100" dirty="0" err="1">
                <a:solidFill>
                  <a:srgbClr val="242424"/>
                </a:solidFill>
                <a:ea typeface="+mn-lt"/>
                <a:cs typeface="+mn-lt"/>
              </a:rPr>
              <a:t>factors</a:t>
            </a:r>
            <a:r>
              <a:rPr lang="es-ES_tradnl" sz="2100" dirty="0">
                <a:solidFill>
                  <a:srgbClr val="242424"/>
                </a:solidFill>
                <a:ea typeface="+mn-lt"/>
                <a:cs typeface="+mn-lt"/>
              </a:rPr>
              <a:t> and social and </a:t>
            </a:r>
            <a:r>
              <a:rPr lang="es-ES_tradnl" sz="2100" dirty="0" err="1">
                <a:solidFill>
                  <a:srgbClr val="242424"/>
                </a:solidFill>
                <a:ea typeface="+mn-lt"/>
                <a:cs typeface="+mn-lt"/>
              </a:rPr>
              <a:t>environmental</a:t>
            </a:r>
            <a:r>
              <a:rPr lang="es-ES_tradnl" sz="2100" dirty="0">
                <a:solidFill>
                  <a:srgbClr val="242424"/>
                </a:solidFill>
                <a:ea typeface="+mn-lt"/>
                <a:cs typeface="+mn-lt"/>
              </a:rPr>
              <a:t> </a:t>
            </a:r>
            <a:r>
              <a:rPr lang="es-ES_tradnl" sz="2100" dirty="0" err="1">
                <a:solidFill>
                  <a:srgbClr val="242424"/>
                </a:solidFill>
                <a:ea typeface="+mn-lt"/>
                <a:cs typeface="+mn-lt"/>
              </a:rPr>
              <a:t>determinants</a:t>
            </a:r>
            <a:r>
              <a:rPr lang="es-ES_tradnl" sz="2100" dirty="0">
                <a:solidFill>
                  <a:srgbClr val="242424"/>
                </a:solidFill>
                <a:ea typeface="+mn-lt"/>
                <a:cs typeface="+mn-lt"/>
              </a:rPr>
              <a:t>.</a:t>
            </a:r>
          </a:p>
          <a:p>
            <a:pPr marL="0" indent="0">
              <a:buFont typeface="Arial"/>
              <a:buNone/>
            </a:pPr>
            <a:r>
              <a:rPr lang="es-ES_tradnl" sz="2000" b="1" dirty="0" err="1">
                <a:solidFill>
                  <a:srgbClr val="242424"/>
                </a:solidFill>
                <a:ea typeface="+mn-lt"/>
                <a:cs typeface="+mn-lt"/>
              </a:rPr>
              <a:t>Outcome</a:t>
            </a:r>
            <a:r>
              <a:rPr lang="es-ES_tradnl" sz="2000" b="1" dirty="0">
                <a:solidFill>
                  <a:srgbClr val="242424"/>
                </a:solidFill>
                <a:ea typeface="+mn-lt"/>
                <a:cs typeface="+mn-lt"/>
              </a:rPr>
              <a:t>:</a:t>
            </a:r>
            <a:r>
              <a:rPr lang="es-ES_tradnl" sz="2000" dirty="0">
                <a:solidFill>
                  <a:srgbClr val="242424"/>
                </a:solidFill>
                <a:ea typeface="+mn-lt"/>
                <a:cs typeface="+mn-lt"/>
              </a:rPr>
              <a:t> Country </a:t>
            </a:r>
            <a:r>
              <a:rPr lang="es-ES_tradnl" sz="2000" dirty="0" err="1">
                <a:solidFill>
                  <a:srgbClr val="242424"/>
                </a:solidFill>
                <a:ea typeface="+mn-lt"/>
                <a:cs typeface="+mn-lt"/>
              </a:rPr>
              <a:t>capacities</a:t>
            </a:r>
            <a:r>
              <a:rPr lang="es-ES_tradnl" sz="2000" dirty="0">
                <a:solidFill>
                  <a:srgbClr val="242424"/>
                </a:solidFill>
                <a:ea typeface="+mn-lt"/>
                <a:cs typeface="+mn-lt"/>
              </a:rPr>
              <a:t> </a:t>
            </a:r>
            <a:r>
              <a:rPr lang="es-ES_tradnl" sz="2000" dirty="0" err="1">
                <a:solidFill>
                  <a:srgbClr val="242424"/>
                </a:solidFill>
                <a:ea typeface="+mn-lt"/>
                <a:cs typeface="+mn-lt"/>
              </a:rPr>
              <a:t>strengthened</a:t>
            </a:r>
            <a:r>
              <a:rPr lang="es-ES_tradnl" sz="2000" dirty="0">
                <a:solidFill>
                  <a:srgbClr val="242424"/>
                </a:solidFill>
                <a:ea typeface="+mn-lt"/>
                <a:cs typeface="+mn-lt"/>
              </a:rPr>
              <a:t> </a:t>
            </a:r>
            <a:r>
              <a:rPr lang="es-ES_tradnl" sz="2000" dirty="0" err="1">
                <a:solidFill>
                  <a:srgbClr val="242424"/>
                </a:solidFill>
                <a:ea typeface="+mn-lt"/>
                <a:cs typeface="+mn-lt"/>
              </a:rPr>
              <a:t>to</a:t>
            </a:r>
            <a:r>
              <a:rPr lang="es-ES_tradnl" sz="2000" dirty="0">
                <a:solidFill>
                  <a:srgbClr val="242424"/>
                </a:solidFill>
                <a:ea typeface="+mn-lt"/>
                <a:cs typeface="+mn-lt"/>
              </a:rPr>
              <a:t> </a:t>
            </a:r>
            <a:r>
              <a:rPr lang="es-ES_tradnl" sz="2000" dirty="0" err="1">
                <a:solidFill>
                  <a:srgbClr val="242424"/>
                </a:solidFill>
                <a:ea typeface="+mn-lt"/>
                <a:cs typeface="+mn-lt"/>
              </a:rPr>
              <a:t>adapt</a:t>
            </a:r>
            <a:r>
              <a:rPr lang="es-ES_tradnl" sz="2000" dirty="0">
                <a:solidFill>
                  <a:srgbClr val="242424"/>
                </a:solidFill>
                <a:ea typeface="+mn-lt"/>
                <a:cs typeface="+mn-lt"/>
              </a:rPr>
              <a:t> </a:t>
            </a:r>
            <a:r>
              <a:rPr lang="es-ES_tradnl" sz="2000" dirty="0" err="1">
                <a:solidFill>
                  <a:srgbClr val="242424"/>
                </a:solidFill>
                <a:ea typeface="+mn-lt"/>
                <a:cs typeface="+mn-lt"/>
              </a:rPr>
              <a:t>to</a:t>
            </a:r>
            <a:r>
              <a:rPr lang="es-ES_tradnl" sz="2000" dirty="0">
                <a:solidFill>
                  <a:srgbClr val="242424"/>
                </a:solidFill>
                <a:ea typeface="+mn-lt"/>
                <a:cs typeface="+mn-lt"/>
              </a:rPr>
              <a:t> and </a:t>
            </a:r>
            <a:r>
              <a:rPr lang="es-ES_tradnl" sz="2000" dirty="0" err="1">
                <a:solidFill>
                  <a:srgbClr val="242424"/>
                </a:solidFill>
                <a:ea typeface="+mn-lt"/>
                <a:cs typeface="+mn-lt"/>
              </a:rPr>
              <a:t>mitigate</a:t>
            </a:r>
            <a:r>
              <a:rPr lang="es-ES_tradnl" sz="2000" dirty="0">
                <a:solidFill>
                  <a:srgbClr val="242424"/>
                </a:solidFill>
                <a:ea typeface="+mn-lt"/>
                <a:cs typeface="+mn-lt"/>
              </a:rPr>
              <a:t> </a:t>
            </a:r>
            <a:r>
              <a:rPr lang="es-ES_tradnl" sz="2000" dirty="0" err="1">
                <a:solidFill>
                  <a:srgbClr val="242424"/>
                </a:solidFill>
                <a:ea typeface="+mn-lt"/>
                <a:cs typeface="+mn-lt"/>
              </a:rPr>
              <a:t>climate-related</a:t>
            </a:r>
            <a:r>
              <a:rPr lang="es-ES_tradnl" sz="2000" dirty="0">
                <a:solidFill>
                  <a:srgbClr val="242424"/>
                </a:solidFill>
                <a:ea typeface="+mn-lt"/>
                <a:cs typeface="+mn-lt"/>
              </a:rPr>
              <a:t> </a:t>
            </a:r>
            <a:r>
              <a:rPr lang="es-ES_tradnl" sz="2000" dirty="0" err="1">
                <a:solidFill>
                  <a:srgbClr val="242424"/>
                </a:solidFill>
                <a:ea typeface="+mn-lt"/>
                <a:cs typeface="+mn-lt"/>
              </a:rPr>
              <a:t>threats</a:t>
            </a:r>
            <a:r>
              <a:rPr lang="es-ES_tradnl" sz="2000" dirty="0">
                <a:solidFill>
                  <a:srgbClr val="242424"/>
                </a:solidFill>
                <a:ea typeface="+mn-lt"/>
                <a:cs typeface="+mn-lt"/>
              </a:rPr>
              <a:t> </a:t>
            </a:r>
            <a:r>
              <a:rPr lang="es-ES_tradnl" sz="2000" dirty="0" err="1">
                <a:solidFill>
                  <a:srgbClr val="242424"/>
                </a:solidFill>
                <a:ea typeface="+mn-lt"/>
                <a:cs typeface="+mn-lt"/>
              </a:rPr>
              <a:t>to</a:t>
            </a:r>
            <a:r>
              <a:rPr lang="es-ES_tradnl" sz="2000" dirty="0">
                <a:solidFill>
                  <a:srgbClr val="242424"/>
                </a:solidFill>
                <a:ea typeface="+mn-lt"/>
                <a:cs typeface="+mn-lt"/>
              </a:rPr>
              <a:t> </a:t>
            </a:r>
            <a:r>
              <a:rPr lang="es-ES_tradnl" sz="2000" dirty="0" err="1">
                <a:solidFill>
                  <a:srgbClr val="242424"/>
                </a:solidFill>
                <a:ea typeface="+mn-lt"/>
                <a:cs typeface="+mn-lt"/>
              </a:rPr>
              <a:t>health</a:t>
            </a:r>
            <a:r>
              <a:rPr lang="es-ES_tradnl" sz="2000" dirty="0">
                <a:solidFill>
                  <a:srgbClr val="242424"/>
                </a:solidFill>
                <a:ea typeface="+mn-lt"/>
                <a:cs typeface="+mn-lt"/>
              </a:rPr>
              <a:t>.</a:t>
            </a:r>
          </a:p>
        </p:txBody>
      </p:sp>
      <p:sp>
        <p:nvSpPr>
          <p:cNvPr id="15" name="TextBox 14">
            <a:extLst>
              <a:ext uri="{FF2B5EF4-FFF2-40B4-BE49-F238E27FC236}">
                <a16:creationId xmlns:a16="http://schemas.microsoft.com/office/drawing/2014/main" id="{560E5874-8621-1221-CB5D-76407410DD5F}"/>
              </a:ext>
            </a:extLst>
          </p:cNvPr>
          <p:cNvSpPr txBox="1"/>
          <p:nvPr/>
        </p:nvSpPr>
        <p:spPr>
          <a:xfrm>
            <a:off x="68024" y="138236"/>
            <a:ext cx="588677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fontAlgn="auto">
              <a:spcBef>
                <a:spcPts val="0"/>
              </a:spcBef>
              <a:spcAft>
                <a:spcPts val="0"/>
              </a:spcAft>
              <a:defRPr/>
            </a:pPr>
            <a:r>
              <a:rPr kumimoji="0" lang="es-ES_tradnl" sz="2000" b="0" i="0" u="none" strike="noStrike" kern="1200" cap="none" spc="0" normalizeH="0" baseline="0" noProof="0" dirty="0" err="1">
                <a:ln>
                  <a:noFill/>
                </a:ln>
                <a:solidFill>
                  <a:srgbClr val="00AAF0"/>
                </a:solidFill>
                <a:effectLst/>
                <a:uLnTx/>
                <a:uFillTx/>
                <a:latin typeface="Aptos" panose="020B0004020202020204"/>
                <a:ea typeface="+mn-lt"/>
                <a:cs typeface="+mn-lt"/>
              </a:rPr>
              <a:t>Strategic</a:t>
            </a:r>
            <a:r>
              <a:rPr kumimoji="0" lang="es-ES_tradnl" sz="2000" b="0" i="0" u="none" strike="noStrike" kern="1200" cap="none" spc="0" normalizeH="0" baseline="0" noProof="0" dirty="0">
                <a:ln>
                  <a:noFill/>
                </a:ln>
                <a:solidFill>
                  <a:srgbClr val="00AAF0"/>
                </a:solidFill>
                <a:effectLst/>
                <a:uLnTx/>
                <a:uFillTx/>
                <a:latin typeface="Aptos" panose="020B0004020202020204"/>
                <a:ea typeface="+mn-lt"/>
                <a:cs typeface="+mn-lt"/>
              </a:rPr>
              <a:t> </a:t>
            </a:r>
            <a:r>
              <a:rPr lang="es-ES_tradnl" sz="2000" dirty="0" err="1">
                <a:solidFill>
                  <a:srgbClr val="00AAF0"/>
                </a:solidFill>
                <a:latin typeface="Aptos" panose="020B0004020202020204"/>
                <a:ea typeface="+mn-lt"/>
                <a:cs typeface="+mn-lt"/>
              </a:rPr>
              <a:t>objective</a:t>
            </a:r>
            <a:r>
              <a:rPr lang="es-ES_tradnl" sz="2000" dirty="0">
                <a:solidFill>
                  <a:srgbClr val="00AAF0"/>
                </a:solidFill>
                <a:latin typeface="Aptos" panose="020B0004020202020204"/>
                <a:ea typeface="+mn-lt"/>
                <a:cs typeface="+mn-lt"/>
              </a:rPr>
              <a:t> 1: </a:t>
            </a:r>
            <a:r>
              <a:rPr lang="es-ES_tradnl" sz="2000" dirty="0" err="1">
                <a:solidFill>
                  <a:srgbClr val="00AAF0"/>
                </a:solidFill>
                <a:latin typeface="Lato Light"/>
                <a:ea typeface="Lato Light"/>
                <a:cs typeface="Lato Light"/>
              </a:rPr>
              <a:t>Accelerate</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efforts</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to</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address</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health</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equity</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health</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determinants</a:t>
            </a:r>
            <a:r>
              <a:rPr lang="es-ES_tradnl" sz="2000" dirty="0">
                <a:solidFill>
                  <a:srgbClr val="00AAF0"/>
                </a:solidFill>
                <a:latin typeface="Lato Light"/>
                <a:ea typeface="Lato Light"/>
                <a:cs typeface="Lato Light"/>
              </a:rPr>
              <a:t> and </a:t>
            </a:r>
            <a:r>
              <a:rPr lang="es-ES_tradnl" sz="2000" dirty="0" err="1">
                <a:solidFill>
                  <a:srgbClr val="00AAF0"/>
                </a:solidFill>
                <a:latin typeface="Lato Light"/>
                <a:ea typeface="Lato Light"/>
                <a:cs typeface="Lato Light"/>
              </a:rPr>
              <a:t>root</a:t>
            </a:r>
            <a:r>
              <a:rPr lang="es-ES_tradnl" sz="2000" dirty="0">
                <a:solidFill>
                  <a:srgbClr val="00AAF0"/>
                </a:solidFill>
                <a:latin typeface="Lato Light"/>
                <a:ea typeface="Lato Light"/>
                <a:cs typeface="Lato Light"/>
              </a:rPr>
              <a:t> causes of </a:t>
            </a:r>
            <a:r>
              <a:rPr lang="es-ES_tradnl" sz="2000" dirty="0" err="1">
                <a:solidFill>
                  <a:srgbClr val="00AAF0"/>
                </a:solidFill>
                <a:latin typeface="Lato Light"/>
                <a:ea typeface="Lato Light"/>
                <a:cs typeface="Lato Light"/>
              </a:rPr>
              <a:t>ill</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health</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risk</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factors</a:t>
            </a:r>
            <a:r>
              <a:rPr lang="es-ES_tradnl" sz="2000" dirty="0">
                <a:solidFill>
                  <a:srgbClr val="00AAF0"/>
                </a:solidFill>
                <a:latin typeface="Lato Light"/>
                <a:ea typeface="Lato Light"/>
                <a:cs typeface="Lato Light"/>
              </a:rPr>
              <a:t>, and the </a:t>
            </a:r>
            <a:r>
              <a:rPr lang="es-ES_tradnl" sz="2000" dirty="0" err="1">
                <a:solidFill>
                  <a:srgbClr val="00AAF0"/>
                </a:solidFill>
                <a:latin typeface="Lato Light"/>
                <a:ea typeface="Lato Light"/>
                <a:cs typeface="Lato Light"/>
              </a:rPr>
              <a:t>threats</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posed</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by</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climate</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change</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on</a:t>
            </a:r>
            <a:r>
              <a:rPr lang="es-ES_tradnl" sz="2000" dirty="0">
                <a:solidFill>
                  <a:srgbClr val="00AAF0"/>
                </a:solidFill>
                <a:latin typeface="Lato Light"/>
                <a:ea typeface="Lato Light"/>
                <a:cs typeface="Lato Light"/>
              </a:rPr>
              <a:t> </a:t>
            </a:r>
            <a:r>
              <a:rPr lang="es-ES_tradnl" sz="2000" dirty="0" err="1">
                <a:solidFill>
                  <a:srgbClr val="00AAF0"/>
                </a:solidFill>
                <a:latin typeface="Lato Light"/>
                <a:ea typeface="Lato Light"/>
                <a:cs typeface="Lato Light"/>
              </a:rPr>
              <a:t>health</a:t>
            </a:r>
            <a:r>
              <a:rPr lang="es-ES_tradnl" sz="2000" dirty="0">
                <a:solidFill>
                  <a:srgbClr val="00AAF0"/>
                </a:solidFill>
                <a:latin typeface="Lato Light"/>
                <a:ea typeface="Lato Light"/>
                <a:cs typeface="Lato Light"/>
              </a:rPr>
              <a:t>.</a:t>
            </a:r>
            <a:endParaRPr lang="es-ES_tradnl" sz="2000" b="0" i="0" u="none" strike="noStrike" kern="1200" cap="none" spc="0" normalizeH="0" baseline="0" noProof="0" dirty="0">
              <a:ln>
                <a:noFill/>
              </a:ln>
              <a:solidFill>
                <a:prstClr val="black"/>
              </a:solidFill>
              <a:effectLst/>
              <a:uLnTx/>
              <a:uFillTx/>
              <a:latin typeface="Aptos" panose="020B0004020202020204"/>
              <a:ea typeface="+mn-ea"/>
            </a:endParaRPr>
          </a:p>
        </p:txBody>
      </p:sp>
      <p:sp>
        <p:nvSpPr>
          <p:cNvPr id="17" name="TextBox 16">
            <a:extLst>
              <a:ext uri="{FF2B5EF4-FFF2-40B4-BE49-F238E27FC236}">
                <a16:creationId xmlns:a16="http://schemas.microsoft.com/office/drawing/2014/main" id="{DF90FF03-2BDB-A729-7488-52C06B5010D5}"/>
              </a:ext>
            </a:extLst>
          </p:cNvPr>
          <p:cNvSpPr txBox="1"/>
          <p:nvPr/>
        </p:nvSpPr>
        <p:spPr>
          <a:xfrm>
            <a:off x="6095890" y="138235"/>
            <a:ext cx="6096110" cy="1477328"/>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spcAft>
                <a:spcPts val="0"/>
              </a:spcAft>
              <a:defRPr/>
            </a:pPr>
            <a:r>
              <a:rPr kumimoji="0" lang="es-ES_tradnl" b="1" i="0" u="none" strike="noStrike" kern="1200" cap="none" spc="0" normalizeH="0" baseline="0" noProof="0" dirty="0">
                <a:ln>
                  <a:noFill/>
                </a:ln>
                <a:solidFill>
                  <a:srgbClr val="00AAF0"/>
                </a:solidFill>
                <a:effectLst/>
                <a:uLnTx/>
                <a:uFillTx/>
                <a:latin typeface="Lato Light"/>
                <a:ea typeface="Lato Light"/>
                <a:cs typeface="Lato Light"/>
              </a:rPr>
              <a:t>Objetivo estratégico 1</a:t>
            </a:r>
            <a:r>
              <a:rPr lang="es-ES_tradnl" b="1" dirty="0">
                <a:solidFill>
                  <a:srgbClr val="00AAF0"/>
                </a:solidFill>
                <a:latin typeface="Lato Light"/>
                <a:ea typeface="Lato Light"/>
                <a:cs typeface="Lato Light"/>
              </a:rPr>
              <a:t>:</a:t>
            </a:r>
            <a:r>
              <a:rPr lang="es-ES_tradnl" dirty="0">
                <a:solidFill>
                  <a:srgbClr val="00AAF0"/>
                </a:solidFill>
                <a:latin typeface="Lato Light"/>
                <a:ea typeface="Lato Light"/>
                <a:cs typeface="Lato Light"/>
              </a:rPr>
              <a:t> Acelerar los esfuerzos para abordar la equidad en la salud, los determinantes de la salud y las causas de fondo de los problemas de salud, los factores de riesgo y las amenazas que plantea el cambio climático para la salud.</a:t>
            </a:r>
            <a:endParaRPr lang="es-ES_tradnl" dirty="0">
              <a:ea typeface="Lato Light"/>
              <a:cs typeface="Lato Light"/>
            </a:endParaRPr>
          </a:p>
        </p:txBody>
      </p:sp>
      <p:sp>
        <p:nvSpPr>
          <p:cNvPr id="19" name="Content Placeholder 2">
            <a:extLst>
              <a:ext uri="{FF2B5EF4-FFF2-40B4-BE49-F238E27FC236}">
                <a16:creationId xmlns:a16="http://schemas.microsoft.com/office/drawing/2014/main" id="{88495AFA-1B98-6622-D108-D3D8E147A795}"/>
              </a:ext>
            </a:extLst>
          </p:cNvPr>
          <p:cNvSpPr txBox="1">
            <a:spLocks/>
          </p:cNvSpPr>
          <p:nvPr/>
        </p:nvSpPr>
        <p:spPr>
          <a:xfrm>
            <a:off x="5965784" y="1612400"/>
            <a:ext cx="6278851" cy="1679626"/>
          </a:xfrm>
          <a:prstGeom prst="rect">
            <a:avLst/>
          </a:prstGeom>
          <a:solidFill>
            <a:srgbClr val="FBE3D6">
              <a:alpha val="51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kumimoji="0" lang="es-ES_tradnl" sz="1800" b="1" i="0" u="none" strike="noStrike" kern="1200" cap="none" spc="0" normalizeH="0" baseline="0" noProof="0" dirty="0">
                <a:ln>
                  <a:noFill/>
                </a:ln>
                <a:solidFill>
                  <a:srgbClr val="242424"/>
                </a:solidFill>
                <a:effectLst/>
                <a:uLnTx/>
                <a:uFillTx/>
                <a:latin typeface="Aptos" panose="020B0004020202020204"/>
                <a:ea typeface="+mn-lt"/>
                <a:cs typeface="+mn-lt"/>
              </a:rPr>
              <a:t>Resultado intermedio</a:t>
            </a:r>
            <a:r>
              <a:rPr kumimoji="0" lang="es-ES_tradnl" sz="1800" i="0" u="none" strike="noStrike" kern="1200" cap="none" spc="0" normalizeH="0" baseline="0" noProof="0" dirty="0">
                <a:ln>
                  <a:noFill/>
                </a:ln>
                <a:solidFill>
                  <a:srgbClr val="242424"/>
                </a:solidFill>
                <a:effectLst/>
                <a:uLnTx/>
                <a:uFillTx/>
                <a:latin typeface="Aptos" panose="020B0004020202020204"/>
                <a:ea typeface="+mn-lt"/>
                <a:cs typeface="+mn-lt"/>
              </a:rPr>
              <a:t>: Capacidades de los países fortalecidas para reducir las inequidades en la salud, promover la salud y abordar los factores de riesgo y los determinantes sociales y ambientales.</a:t>
            </a:r>
          </a:p>
          <a:p>
            <a:pPr marL="0" indent="0" fontAlgn="auto">
              <a:spcAft>
                <a:spcPts val="0"/>
              </a:spcAft>
              <a:buNone/>
              <a:defRPr/>
            </a:pPr>
            <a:r>
              <a:rPr kumimoji="0" lang="es-ES_tradnl" sz="1800" b="1" i="0" u="none" strike="noStrike" kern="1200" cap="none" spc="0" normalizeH="0" baseline="0" noProof="0" dirty="0">
                <a:ln>
                  <a:noFill/>
                </a:ln>
                <a:solidFill>
                  <a:srgbClr val="242424"/>
                </a:solidFill>
                <a:effectLst/>
                <a:uLnTx/>
                <a:uFillTx/>
                <a:latin typeface="Aptos" panose="020B0004020202020204"/>
                <a:ea typeface="+mn-lt"/>
                <a:cs typeface="+mn-lt"/>
              </a:rPr>
              <a:t>Resultado intermedio</a:t>
            </a:r>
            <a:r>
              <a:rPr kumimoji="0" lang="es-ES_tradnl" sz="1800" i="0" u="none" strike="noStrike" kern="1200" cap="none" spc="0" normalizeH="0" baseline="0" noProof="0" dirty="0">
                <a:ln>
                  <a:noFill/>
                </a:ln>
                <a:solidFill>
                  <a:srgbClr val="242424"/>
                </a:solidFill>
                <a:effectLst/>
                <a:uLnTx/>
                <a:uFillTx/>
                <a:latin typeface="Aptos" panose="020B0004020202020204"/>
                <a:ea typeface="+mn-lt"/>
                <a:cs typeface="+mn-lt"/>
              </a:rPr>
              <a:t>: Capacidades de los países fortalecidas para adaptarse a las amenazas a la salud relacionadas con el clima y mitigarlas.</a:t>
            </a:r>
          </a:p>
        </p:txBody>
      </p:sp>
      <p:sp>
        <p:nvSpPr>
          <p:cNvPr id="2" name="CuadroTexto 1">
            <a:extLst>
              <a:ext uri="{FF2B5EF4-FFF2-40B4-BE49-F238E27FC236}">
                <a16:creationId xmlns:a16="http://schemas.microsoft.com/office/drawing/2014/main" id="{6988A3B4-AEB0-D8F9-712F-F621311BE89D}"/>
              </a:ext>
            </a:extLst>
          </p:cNvPr>
          <p:cNvSpPr txBox="1"/>
          <p:nvPr/>
        </p:nvSpPr>
        <p:spPr>
          <a:xfrm>
            <a:off x="5335286" y="6292846"/>
            <a:ext cx="4667358"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0245392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E81168-6C4B-8619-B3C9-0DC3A36028D4}"/>
              </a:ext>
            </a:extLst>
          </p:cNvPr>
          <p:cNvSpPr/>
          <p:nvPr/>
        </p:nvSpPr>
        <p:spPr>
          <a:xfrm>
            <a:off x="5958637" y="41151"/>
            <a:ext cx="62348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18</a:t>
            </a:fld>
            <a:endParaRPr lang="es-ES_tradnl" dirty="0"/>
          </a:p>
        </p:txBody>
      </p:sp>
      <p:sp>
        <p:nvSpPr>
          <p:cNvPr id="11" name="Content Placeholder 2">
            <a:extLst>
              <a:ext uri="{FF2B5EF4-FFF2-40B4-BE49-F238E27FC236}">
                <a16:creationId xmlns:a16="http://schemas.microsoft.com/office/drawing/2014/main" id="{462F783B-E753-CE4E-E55B-6680A20F1B71}"/>
              </a:ext>
            </a:extLst>
          </p:cNvPr>
          <p:cNvSpPr txBox="1">
            <a:spLocks/>
          </p:cNvSpPr>
          <p:nvPr/>
        </p:nvSpPr>
        <p:spPr>
          <a:xfrm>
            <a:off x="199625" y="2197100"/>
            <a:ext cx="5707044" cy="3708994"/>
          </a:xfrm>
          <a:prstGeom prst="rect">
            <a:avLst/>
          </a:prstGeom>
          <a:solidFill>
            <a:srgbClr val="FFFFFF"/>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ES_tradnl" sz="2400" b="1" dirty="0" err="1">
                <a:solidFill>
                  <a:srgbClr val="242424"/>
                </a:solidFill>
                <a:ea typeface="+mn-lt"/>
                <a:cs typeface="+mn-lt"/>
              </a:rPr>
              <a:t>Outcome</a:t>
            </a:r>
            <a:r>
              <a:rPr lang="es-ES_tradnl" sz="2400" b="1" dirty="0">
                <a:solidFill>
                  <a:srgbClr val="242424"/>
                </a:solidFill>
                <a:ea typeface="+mn-lt"/>
                <a:cs typeface="+mn-lt"/>
              </a:rPr>
              <a:t>:</a:t>
            </a:r>
            <a:r>
              <a:rPr lang="es-ES_tradnl" sz="2400" dirty="0">
                <a:solidFill>
                  <a:srgbClr val="242424"/>
                </a:solidFill>
                <a:ea typeface="+mn-lt"/>
                <a:cs typeface="+mn-lt"/>
              </a:rPr>
              <a:t> </a:t>
            </a:r>
            <a:r>
              <a:rPr lang="es-ES_tradnl" sz="2400" dirty="0" err="1">
                <a:solidFill>
                  <a:srgbClr val="242424"/>
                </a:solidFill>
                <a:ea typeface="+mn-lt"/>
                <a:cs typeface="+mn-lt"/>
              </a:rPr>
              <a:t>Stewardship</a:t>
            </a:r>
            <a:r>
              <a:rPr lang="es-ES_tradnl" sz="2400" dirty="0">
                <a:solidFill>
                  <a:srgbClr val="242424"/>
                </a:solidFill>
                <a:ea typeface="+mn-lt"/>
                <a:cs typeface="+mn-lt"/>
              </a:rPr>
              <a:t> and </a:t>
            </a:r>
            <a:r>
              <a:rPr lang="es-ES_tradnl" sz="2400" dirty="0" err="1">
                <a:solidFill>
                  <a:srgbClr val="242424"/>
                </a:solidFill>
                <a:ea typeface="+mn-lt"/>
                <a:cs typeface="+mn-lt"/>
              </a:rPr>
              <a:t>governance</a:t>
            </a:r>
            <a:r>
              <a:rPr lang="es-ES_tradnl" sz="2400" dirty="0">
                <a:solidFill>
                  <a:srgbClr val="242424"/>
                </a:solidFill>
                <a:ea typeface="+mn-lt"/>
                <a:cs typeface="+mn-lt"/>
              </a:rPr>
              <a:t> </a:t>
            </a:r>
            <a:r>
              <a:rPr lang="es-ES_tradnl" sz="2400" dirty="0" err="1">
                <a:solidFill>
                  <a:srgbClr val="242424"/>
                </a:solidFill>
                <a:ea typeface="+mn-lt"/>
                <a:cs typeface="+mn-lt"/>
              </a:rPr>
              <a:t>strengthened</a:t>
            </a:r>
            <a:r>
              <a:rPr lang="es-ES_tradnl" sz="2400" dirty="0">
                <a:solidFill>
                  <a:srgbClr val="242424"/>
                </a:solidFill>
                <a:ea typeface="+mn-lt"/>
                <a:cs typeface="+mn-lt"/>
              </a:rPr>
              <a:t> </a:t>
            </a:r>
            <a:r>
              <a:rPr lang="es-ES_tradnl" sz="2400" dirty="0" err="1">
                <a:solidFill>
                  <a:srgbClr val="242424"/>
                </a:solidFill>
                <a:ea typeface="+mn-lt"/>
                <a:cs typeface="+mn-lt"/>
              </a:rPr>
              <a:t>for</a:t>
            </a:r>
            <a:r>
              <a:rPr lang="es-ES_tradnl" sz="2400" dirty="0">
                <a:solidFill>
                  <a:srgbClr val="242424"/>
                </a:solidFill>
                <a:ea typeface="+mn-lt"/>
                <a:cs typeface="+mn-lt"/>
              </a:rPr>
              <a:t> </a:t>
            </a:r>
            <a:r>
              <a:rPr lang="es-ES_tradnl" sz="2400" dirty="0" err="1">
                <a:solidFill>
                  <a:srgbClr val="242424"/>
                </a:solidFill>
                <a:ea typeface="+mn-lt"/>
                <a:cs typeface="+mn-lt"/>
              </a:rPr>
              <a:t>resilient</a:t>
            </a:r>
            <a:r>
              <a:rPr lang="es-ES_tradnl" sz="2400" dirty="0">
                <a:solidFill>
                  <a:srgbClr val="242424"/>
                </a:solidFill>
                <a:ea typeface="+mn-lt"/>
                <a:cs typeface="+mn-lt"/>
              </a:rPr>
              <a:t> </a:t>
            </a:r>
            <a:r>
              <a:rPr lang="es-ES_tradnl" sz="2400" dirty="0" err="1">
                <a:solidFill>
                  <a:srgbClr val="242424"/>
                </a:solidFill>
                <a:ea typeface="+mn-lt"/>
                <a:cs typeface="+mn-lt"/>
              </a:rPr>
              <a:t>health</a:t>
            </a:r>
            <a:r>
              <a:rPr lang="es-ES_tradnl" sz="2400" dirty="0">
                <a:solidFill>
                  <a:srgbClr val="242424"/>
                </a:solidFill>
                <a:ea typeface="+mn-lt"/>
                <a:cs typeface="+mn-lt"/>
              </a:rPr>
              <a:t> </a:t>
            </a:r>
            <a:r>
              <a:rPr lang="es-ES_tradnl" sz="2400" dirty="0" err="1">
                <a:solidFill>
                  <a:srgbClr val="242424"/>
                </a:solidFill>
                <a:ea typeface="+mn-lt"/>
                <a:cs typeface="+mn-lt"/>
              </a:rPr>
              <a:t>systems</a:t>
            </a:r>
            <a:r>
              <a:rPr lang="es-ES_tradnl" sz="2400" dirty="0">
                <a:solidFill>
                  <a:srgbClr val="242424"/>
                </a:solidFill>
                <a:ea typeface="+mn-lt"/>
                <a:cs typeface="+mn-lt"/>
              </a:rPr>
              <a:t> </a:t>
            </a:r>
            <a:r>
              <a:rPr lang="es-ES_tradnl" sz="2400" dirty="0" err="1">
                <a:solidFill>
                  <a:srgbClr val="242424"/>
                </a:solidFill>
                <a:ea typeface="+mn-lt"/>
                <a:cs typeface="+mn-lt"/>
              </a:rPr>
              <a:t>based</a:t>
            </a:r>
            <a:r>
              <a:rPr lang="es-ES_tradnl" sz="2400" dirty="0">
                <a:solidFill>
                  <a:srgbClr val="242424"/>
                </a:solidFill>
                <a:ea typeface="+mn-lt"/>
                <a:cs typeface="+mn-lt"/>
              </a:rPr>
              <a:t> </a:t>
            </a:r>
            <a:r>
              <a:rPr lang="es-ES_tradnl" sz="2400" dirty="0" err="1">
                <a:solidFill>
                  <a:srgbClr val="242424"/>
                </a:solidFill>
                <a:ea typeface="+mn-lt"/>
                <a:cs typeface="+mn-lt"/>
              </a:rPr>
              <a:t>on</a:t>
            </a:r>
            <a:r>
              <a:rPr lang="es-ES_tradnl" sz="2400" dirty="0">
                <a:solidFill>
                  <a:srgbClr val="242424"/>
                </a:solidFill>
                <a:ea typeface="+mn-lt"/>
                <a:cs typeface="+mn-lt"/>
              </a:rPr>
              <a:t> </a:t>
            </a:r>
            <a:r>
              <a:rPr lang="es-ES_tradnl" sz="2400" dirty="0" err="1">
                <a:solidFill>
                  <a:srgbClr val="242424"/>
                </a:solidFill>
                <a:ea typeface="+mn-lt"/>
                <a:cs typeface="+mn-lt"/>
              </a:rPr>
              <a:t>primary</a:t>
            </a:r>
            <a:r>
              <a:rPr lang="es-ES_tradnl" sz="2400" dirty="0">
                <a:solidFill>
                  <a:srgbClr val="242424"/>
                </a:solidFill>
                <a:ea typeface="+mn-lt"/>
                <a:cs typeface="+mn-lt"/>
              </a:rPr>
              <a:t> </a:t>
            </a:r>
            <a:r>
              <a:rPr lang="es-ES_tradnl" sz="2400" dirty="0" err="1">
                <a:solidFill>
                  <a:srgbClr val="242424"/>
                </a:solidFill>
                <a:ea typeface="+mn-lt"/>
                <a:cs typeface="+mn-lt"/>
              </a:rPr>
              <a:t>health</a:t>
            </a:r>
            <a:r>
              <a:rPr lang="es-ES_tradnl" sz="2400" dirty="0">
                <a:solidFill>
                  <a:srgbClr val="242424"/>
                </a:solidFill>
                <a:ea typeface="+mn-lt"/>
                <a:cs typeface="+mn-lt"/>
              </a:rPr>
              <a:t> care.</a:t>
            </a:r>
          </a:p>
          <a:p>
            <a:pPr marL="0" indent="0">
              <a:buFont typeface="Arial"/>
              <a:buNone/>
            </a:pPr>
            <a:endParaRPr lang="es-ES_tradnl" sz="2400" dirty="0">
              <a:solidFill>
                <a:srgbClr val="000000"/>
              </a:solidFill>
              <a:ea typeface="+mn-lt"/>
              <a:cs typeface="+mn-lt"/>
            </a:endParaRPr>
          </a:p>
          <a:p>
            <a:pPr marL="0" indent="0">
              <a:buFont typeface="Arial"/>
              <a:buNone/>
            </a:pPr>
            <a:r>
              <a:rPr lang="es-ES_tradnl" sz="2400" b="1" dirty="0" err="1">
                <a:solidFill>
                  <a:srgbClr val="242424"/>
                </a:solidFill>
                <a:ea typeface="+mn-lt"/>
                <a:cs typeface="+mn-lt"/>
              </a:rPr>
              <a:t>Outcome</a:t>
            </a:r>
            <a:r>
              <a:rPr lang="es-ES_tradnl" sz="2400" b="1" dirty="0">
                <a:solidFill>
                  <a:srgbClr val="242424"/>
                </a:solidFill>
                <a:ea typeface="+mn-lt"/>
                <a:cs typeface="+mn-lt"/>
              </a:rPr>
              <a:t>:</a:t>
            </a:r>
            <a:r>
              <a:rPr lang="es-ES_tradnl" sz="2400" dirty="0">
                <a:solidFill>
                  <a:srgbClr val="242424"/>
                </a:solidFill>
                <a:ea typeface="+mn-lt"/>
                <a:cs typeface="+mn-lt"/>
              </a:rPr>
              <a:t> </a:t>
            </a:r>
            <a:r>
              <a:rPr lang="es-ES_tradnl" sz="2400" dirty="0" err="1">
                <a:solidFill>
                  <a:srgbClr val="242424"/>
                </a:solidFill>
                <a:ea typeface="+mn-lt"/>
                <a:cs typeface="+mn-lt"/>
              </a:rPr>
              <a:t>Person-centered</a:t>
            </a:r>
            <a:r>
              <a:rPr lang="es-ES_tradnl" sz="2400" dirty="0">
                <a:solidFill>
                  <a:srgbClr val="242424"/>
                </a:solidFill>
                <a:ea typeface="+mn-lt"/>
                <a:cs typeface="+mn-lt"/>
              </a:rPr>
              <a:t>, </a:t>
            </a:r>
            <a:r>
              <a:rPr lang="es-ES_tradnl" sz="2400" dirty="0" err="1">
                <a:solidFill>
                  <a:srgbClr val="242424"/>
                </a:solidFill>
                <a:ea typeface="+mn-lt"/>
                <a:cs typeface="+mn-lt"/>
              </a:rPr>
              <a:t>resilient</a:t>
            </a:r>
            <a:r>
              <a:rPr lang="es-ES_tradnl" sz="2400" dirty="0">
                <a:solidFill>
                  <a:srgbClr val="242424"/>
                </a:solidFill>
                <a:ea typeface="+mn-lt"/>
                <a:cs typeface="+mn-lt"/>
              </a:rPr>
              <a:t> </a:t>
            </a:r>
            <a:r>
              <a:rPr lang="es-ES_tradnl" sz="2400" dirty="0" err="1">
                <a:solidFill>
                  <a:srgbClr val="242424"/>
                </a:solidFill>
                <a:ea typeface="+mn-lt"/>
                <a:cs typeface="+mn-lt"/>
              </a:rPr>
              <a:t>healthcare</a:t>
            </a:r>
            <a:r>
              <a:rPr lang="es-ES_tradnl" sz="2400" dirty="0">
                <a:solidFill>
                  <a:srgbClr val="242424"/>
                </a:solidFill>
                <a:ea typeface="+mn-lt"/>
                <a:cs typeface="+mn-lt"/>
              </a:rPr>
              <a:t> and </a:t>
            </a:r>
            <a:r>
              <a:rPr lang="es-ES_tradnl" sz="2400" dirty="0" err="1">
                <a:solidFill>
                  <a:srgbClr val="242424"/>
                </a:solidFill>
                <a:ea typeface="+mn-lt"/>
                <a:cs typeface="+mn-lt"/>
              </a:rPr>
              <a:t>services</a:t>
            </a:r>
            <a:r>
              <a:rPr lang="es-ES_tradnl" sz="2400" dirty="0">
                <a:solidFill>
                  <a:srgbClr val="242424"/>
                </a:solidFill>
                <a:ea typeface="+mn-lt"/>
                <a:cs typeface="+mn-lt"/>
              </a:rPr>
              <a:t> </a:t>
            </a:r>
            <a:r>
              <a:rPr lang="es-ES_tradnl" sz="2400" dirty="0" err="1">
                <a:solidFill>
                  <a:srgbClr val="242424"/>
                </a:solidFill>
                <a:ea typeface="+mn-lt"/>
                <a:cs typeface="+mn-lt"/>
              </a:rPr>
              <a:t>strengthened</a:t>
            </a:r>
            <a:r>
              <a:rPr lang="es-ES_tradnl" sz="2400" dirty="0">
                <a:solidFill>
                  <a:srgbClr val="242424"/>
                </a:solidFill>
                <a:ea typeface="+mn-lt"/>
                <a:cs typeface="+mn-lt"/>
              </a:rPr>
              <a:t> </a:t>
            </a:r>
            <a:r>
              <a:rPr lang="es-ES_tradnl" sz="2400" dirty="0" err="1">
                <a:solidFill>
                  <a:srgbClr val="242424"/>
                </a:solidFill>
                <a:ea typeface="+mn-lt"/>
                <a:cs typeface="+mn-lt"/>
              </a:rPr>
              <a:t>for</a:t>
            </a:r>
            <a:r>
              <a:rPr lang="es-ES_tradnl" sz="2400" dirty="0">
                <a:solidFill>
                  <a:srgbClr val="242424"/>
                </a:solidFill>
                <a:ea typeface="+mn-lt"/>
                <a:cs typeface="+mn-lt"/>
              </a:rPr>
              <a:t> </a:t>
            </a:r>
            <a:r>
              <a:rPr lang="es-ES_tradnl" sz="2400" dirty="0" err="1">
                <a:solidFill>
                  <a:srgbClr val="242424"/>
                </a:solidFill>
                <a:ea typeface="+mn-lt"/>
                <a:cs typeface="+mn-lt"/>
              </a:rPr>
              <a:t>communities</a:t>
            </a:r>
            <a:r>
              <a:rPr lang="es-ES_tradnl" sz="2400" dirty="0">
                <a:solidFill>
                  <a:srgbClr val="242424"/>
                </a:solidFill>
                <a:ea typeface="+mn-lt"/>
                <a:cs typeface="+mn-lt"/>
              </a:rPr>
              <a:t> and </a:t>
            </a:r>
            <a:r>
              <a:rPr lang="es-ES_tradnl" sz="2400" dirty="0" err="1">
                <a:solidFill>
                  <a:srgbClr val="242424"/>
                </a:solidFill>
                <a:ea typeface="+mn-lt"/>
                <a:cs typeface="+mn-lt"/>
              </a:rPr>
              <a:t>people</a:t>
            </a:r>
            <a:r>
              <a:rPr lang="es-ES_tradnl" sz="2400" dirty="0">
                <a:solidFill>
                  <a:srgbClr val="242424"/>
                </a:solidFill>
                <a:ea typeface="+mn-lt"/>
                <a:cs typeface="+mn-lt"/>
              </a:rPr>
              <a:t> </a:t>
            </a:r>
            <a:r>
              <a:rPr lang="es-ES_tradnl" sz="2400" dirty="0" err="1">
                <a:solidFill>
                  <a:srgbClr val="242424"/>
                </a:solidFill>
                <a:ea typeface="+mn-lt"/>
                <a:cs typeface="+mn-lt"/>
              </a:rPr>
              <a:t>throughout</a:t>
            </a:r>
            <a:r>
              <a:rPr lang="es-ES_tradnl" sz="2400" dirty="0">
                <a:solidFill>
                  <a:srgbClr val="242424"/>
                </a:solidFill>
                <a:ea typeface="+mn-lt"/>
                <a:cs typeface="+mn-lt"/>
              </a:rPr>
              <a:t> the </a:t>
            </a:r>
            <a:r>
              <a:rPr lang="es-ES_tradnl" sz="2400" dirty="0" err="1">
                <a:solidFill>
                  <a:srgbClr val="242424"/>
                </a:solidFill>
                <a:ea typeface="+mn-lt"/>
                <a:cs typeface="+mn-lt"/>
              </a:rPr>
              <a:t>life</a:t>
            </a:r>
            <a:r>
              <a:rPr lang="es-ES_tradnl" sz="2400" dirty="0">
                <a:solidFill>
                  <a:srgbClr val="242424"/>
                </a:solidFill>
                <a:ea typeface="+mn-lt"/>
                <a:cs typeface="+mn-lt"/>
              </a:rPr>
              <a:t> </a:t>
            </a:r>
            <a:r>
              <a:rPr lang="es-ES_tradnl" sz="2400" dirty="0" err="1">
                <a:solidFill>
                  <a:srgbClr val="242424"/>
                </a:solidFill>
                <a:ea typeface="+mn-lt"/>
                <a:cs typeface="+mn-lt"/>
              </a:rPr>
              <a:t>course</a:t>
            </a:r>
            <a:r>
              <a:rPr lang="es-ES_tradnl" sz="2400" dirty="0">
                <a:solidFill>
                  <a:srgbClr val="242424"/>
                </a:solidFill>
                <a:ea typeface="+mn-lt"/>
                <a:cs typeface="+mn-lt"/>
              </a:rPr>
              <a:t>.</a:t>
            </a:r>
            <a:endParaRPr lang="es-ES_tradnl" sz="2400" dirty="0">
              <a:solidFill>
                <a:srgbClr val="242424"/>
              </a:solidFill>
              <a:cs typeface="Arial"/>
            </a:endParaRPr>
          </a:p>
        </p:txBody>
      </p:sp>
      <p:sp>
        <p:nvSpPr>
          <p:cNvPr id="13" name="TextBox 12">
            <a:extLst>
              <a:ext uri="{FF2B5EF4-FFF2-40B4-BE49-F238E27FC236}">
                <a16:creationId xmlns:a16="http://schemas.microsoft.com/office/drawing/2014/main" id="{D6F2EDE3-0794-6B47-7F0B-4AC530CD0D15}"/>
              </a:ext>
            </a:extLst>
          </p:cNvPr>
          <p:cNvSpPr txBox="1"/>
          <p:nvPr/>
        </p:nvSpPr>
        <p:spPr>
          <a:xfrm>
            <a:off x="236976" y="41151"/>
            <a:ext cx="5617724"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dirty="0" err="1">
                <a:solidFill>
                  <a:srgbClr val="00AAF0"/>
                </a:solidFill>
                <a:latin typeface="Lato Light"/>
                <a:ea typeface="+mn-lt"/>
                <a:cs typeface="+mn-lt"/>
              </a:rPr>
              <a:t>Strategic</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objective</a:t>
            </a:r>
            <a:r>
              <a:rPr lang="es-ES_tradnl" sz="2400" b="1" dirty="0">
                <a:solidFill>
                  <a:srgbClr val="00AAF0"/>
                </a:solidFill>
                <a:latin typeface="Lato Light"/>
                <a:ea typeface="+mn-lt"/>
                <a:cs typeface="+mn-lt"/>
              </a:rPr>
              <a:t> 2: </a:t>
            </a:r>
            <a:r>
              <a:rPr lang="es-ES_tradnl" sz="2400" b="1" dirty="0" err="1">
                <a:solidFill>
                  <a:srgbClr val="00AAF0"/>
                </a:solidFill>
                <a:latin typeface="Lato Light"/>
                <a:ea typeface="+mn-lt"/>
                <a:cs typeface="+mn-lt"/>
              </a:rPr>
              <a:t>Build</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resilient</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systems</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for</a:t>
            </a:r>
            <a:r>
              <a:rPr lang="es-ES_tradnl" sz="2400" b="1" dirty="0">
                <a:solidFill>
                  <a:srgbClr val="00AAF0"/>
                </a:solidFill>
                <a:latin typeface="Lato Light"/>
                <a:ea typeface="+mn-lt"/>
                <a:cs typeface="+mn-lt"/>
              </a:rPr>
              <a:t> universal </a:t>
            </a:r>
            <a:r>
              <a:rPr lang="es-ES_tradnl" sz="2400" b="1" dirty="0" err="1">
                <a:solidFill>
                  <a:srgbClr val="00AAF0"/>
                </a:solidFill>
                <a:latin typeface="Lato Light"/>
                <a:ea typeface="+mn-lt"/>
                <a:cs typeface="+mn-lt"/>
              </a:rPr>
              <a:t>access</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to</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and universal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coverage</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based</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on</a:t>
            </a:r>
            <a:r>
              <a:rPr lang="es-ES_tradnl" sz="2400" b="1" dirty="0">
                <a:solidFill>
                  <a:srgbClr val="00AAF0"/>
                </a:solidFill>
                <a:latin typeface="Lato Light"/>
                <a:ea typeface="+mn-lt"/>
                <a:cs typeface="+mn-lt"/>
              </a:rPr>
              <a:t> the </a:t>
            </a:r>
            <a:r>
              <a:rPr lang="es-ES_tradnl" sz="2400" b="1" dirty="0" err="1">
                <a:solidFill>
                  <a:srgbClr val="00AAF0"/>
                </a:solidFill>
                <a:latin typeface="Lato Light"/>
                <a:ea typeface="+mn-lt"/>
                <a:cs typeface="+mn-lt"/>
              </a:rPr>
              <a:t>primary</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care</a:t>
            </a:r>
            <a:endParaRPr lang="es-ES_tradnl" sz="2400" b="1" dirty="0">
              <a:solidFill>
                <a:srgbClr val="00AAF0"/>
              </a:solidFill>
              <a:cs typeface="Lato Light"/>
            </a:endParaRPr>
          </a:p>
        </p:txBody>
      </p:sp>
      <p:sp>
        <p:nvSpPr>
          <p:cNvPr id="15" name="TextBox 14">
            <a:extLst>
              <a:ext uri="{FF2B5EF4-FFF2-40B4-BE49-F238E27FC236}">
                <a16:creationId xmlns:a16="http://schemas.microsoft.com/office/drawing/2014/main" id="{F041C550-B5DB-7C88-748D-85B86BE6CCDA}"/>
              </a:ext>
            </a:extLst>
          </p:cNvPr>
          <p:cNvSpPr txBox="1"/>
          <p:nvPr/>
        </p:nvSpPr>
        <p:spPr>
          <a:xfrm>
            <a:off x="6010605" y="0"/>
            <a:ext cx="6234884" cy="193899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s-ES_tradnl" sz="2400" b="1" i="0" u="none" strike="noStrike" kern="1200" cap="none" spc="0" normalizeH="0" baseline="0" noProof="0" dirty="0">
                <a:ln>
                  <a:noFill/>
                </a:ln>
                <a:solidFill>
                  <a:srgbClr val="00AAF0"/>
                </a:solidFill>
                <a:effectLst/>
                <a:uLnTx/>
                <a:uFillTx/>
                <a:latin typeface="Lato Light"/>
                <a:ea typeface="Lato Light"/>
                <a:cs typeface="Lato Light"/>
              </a:rPr>
              <a:t>Objetivo estratégico 2</a:t>
            </a:r>
            <a:r>
              <a:rPr lang="es-ES_tradnl" sz="2400" b="1" dirty="0">
                <a:solidFill>
                  <a:srgbClr val="00AAF0"/>
                </a:solidFill>
                <a:latin typeface="Lato Light"/>
                <a:ea typeface="Lato Light"/>
                <a:cs typeface="Lato Light"/>
              </a:rPr>
              <a:t>:</a:t>
            </a:r>
            <a:r>
              <a:rPr lang="es-ES_tradnl" sz="2400" dirty="0">
                <a:solidFill>
                  <a:srgbClr val="00AAF0"/>
                </a:solidFill>
                <a:latin typeface="Lato Light"/>
                <a:ea typeface="Lato Light"/>
                <a:cs typeface="Lato Light"/>
              </a:rPr>
              <a:t> </a:t>
            </a:r>
            <a:r>
              <a:rPr lang="es-ES_tradnl" sz="2400" b="1" dirty="0">
                <a:solidFill>
                  <a:srgbClr val="00AAF0"/>
                </a:solidFill>
                <a:latin typeface="Lato Light"/>
                <a:ea typeface="+mn-lt"/>
                <a:cs typeface="+mn-lt"/>
              </a:rPr>
              <a:t>Construir sistemas de salud resilientes para lograr el acceso universal a la salud y la cobertura universal de salud, que estén basados ​​en la atención primaria de salud</a:t>
            </a:r>
          </a:p>
        </p:txBody>
      </p:sp>
      <p:sp>
        <p:nvSpPr>
          <p:cNvPr id="17" name="Content Placeholder 2">
            <a:extLst>
              <a:ext uri="{FF2B5EF4-FFF2-40B4-BE49-F238E27FC236}">
                <a16:creationId xmlns:a16="http://schemas.microsoft.com/office/drawing/2014/main" id="{02FC05DF-F11B-A1A7-E2C4-782AE7795BC6}"/>
              </a:ext>
            </a:extLst>
          </p:cNvPr>
          <p:cNvSpPr txBox="1">
            <a:spLocks/>
          </p:cNvSpPr>
          <p:nvPr/>
        </p:nvSpPr>
        <p:spPr>
          <a:xfrm>
            <a:off x="5973253" y="2197099"/>
            <a:ext cx="5981771" cy="3714215"/>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rgbClr val="242424"/>
                </a:solidFill>
                <a:ea typeface="+mn-lt"/>
                <a:cs typeface="+mn-lt"/>
              </a:rPr>
              <a:t>Resultado intermedio</a:t>
            </a:r>
            <a:r>
              <a:rPr lang="es-ES_tradnl" sz="2400" dirty="0">
                <a:solidFill>
                  <a:srgbClr val="242424"/>
                </a:solidFill>
                <a:ea typeface="+mn-lt"/>
                <a:cs typeface="+mn-lt"/>
              </a:rPr>
              <a:t>: Rectoría y gobernanza fortalecidas para lograr sistemas de salud resilientes basados ​​en la atención primaria de salud.</a:t>
            </a:r>
          </a:p>
          <a:p>
            <a:pPr marL="0" indent="0">
              <a:buNone/>
            </a:pPr>
            <a:endParaRPr lang="es-ES_tradnl" sz="2400" dirty="0">
              <a:solidFill>
                <a:srgbClr val="242424"/>
              </a:solidFill>
              <a:ea typeface="+mn-lt"/>
              <a:cs typeface="+mn-lt"/>
            </a:endParaRPr>
          </a:p>
          <a:p>
            <a:pPr marL="0" indent="0">
              <a:buNone/>
            </a:pPr>
            <a:r>
              <a:rPr lang="es-ES_tradnl" sz="2400" b="1" dirty="0">
                <a:solidFill>
                  <a:srgbClr val="242424"/>
                </a:solidFill>
                <a:ea typeface="+mn-lt"/>
                <a:cs typeface="+mn-lt"/>
              </a:rPr>
              <a:t>Resultado intermedio</a:t>
            </a:r>
            <a:r>
              <a:rPr lang="es-ES_tradnl" sz="2400" dirty="0">
                <a:solidFill>
                  <a:srgbClr val="242424"/>
                </a:solidFill>
                <a:ea typeface="+mn-lt"/>
                <a:cs typeface="+mn-lt"/>
              </a:rPr>
              <a:t>: Servicios y atención de salud resilientes y centrados en las personas fortalecidos, dirigidos a las comunidades y las personas a lo largo del curso de vida.</a:t>
            </a:r>
          </a:p>
        </p:txBody>
      </p:sp>
      <p:sp>
        <p:nvSpPr>
          <p:cNvPr id="2" name="CuadroTexto 1">
            <a:extLst>
              <a:ext uri="{FF2B5EF4-FFF2-40B4-BE49-F238E27FC236}">
                <a16:creationId xmlns:a16="http://schemas.microsoft.com/office/drawing/2014/main" id="{F6F00FFD-4648-2141-E1D1-514691471BEB}"/>
              </a:ext>
            </a:extLst>
          </p:cNvPr>
          <p:cNvSpPr txBox="1"/>
          <p:nvPr/>
        </p:nvSpPr>
        <p:spPr>
          <a:xfrm>
            <a:off x="5216301" y="6325651"/>
            <a:ext cx="4842099"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28043388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67F45-8F03-C609-60D1-3B162FB3572F}"/>
              </a:ext>
            </a:extLst>
          </p:cNvPr>
          <p:cNvSpPr/>
          <p:nvPr/>
        </p:nvSpPr>
        <p:spPr>
          <a:xfrm>
            <a:off x="5682866" y="19380"/>
            <a:ext cx="6510655"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19</a:t>
            </a:fld>
            <a:endParaRPr lang="es-ES_tradnl" dirty="0"/>
          </a:p>
        </p:txBody>
      </p:sp>
      <p:sp>
        <p:nvSpPr>
          <p:cNvPr id="9" name="Content Placeholder 2">
            <a:extLst>
              <a:ext uri="{FF2B5EF4-FFF2-40B4-BE49-F238E27FC236}">
                <a16:creationId xmlns:a16="http://schemas.microsoft.com/office/drawing/2014/main" id="{D677369E-1FF5-ED3F-76FD-C53EEDADA3FE}"/>
              </a:ext>
            </a:extLst>
          </p:cNvPr>
          <p:cNvSpPr>
            <a:spLocks noGrp="1"/>
          </p:cNvSpPr>
          <p:nvPr>
            <p:ph sz="half" idx="1"/>
          </p:nvPr>
        </p:nvSpPr>
        <p:spPr>
          <a:xfrm>
            <a:off x="230549" y="2057400"/>
            <a:ext cx="5430879" cy="4053522"/>
          </a:xfrm>
          <a:solidFill>
            <a:srgbClr val="FFFFFF"/>
          </a:solidFill>
        </p:spPr>
        <p:txBody>
          <a:bodyPr vert="horz" lIns="91440" tIns="45720" rIns="91440" bIns="45720" rtlCol="0" anchor="t">
            <a:normAutofit/>
          </a:bodyPr>
          <a:lstStyle/>
          <a:p>
            <a:pPr marL="0" indent="0">
              <a:buNone/>
            </a:pPr>
            <a:r>
              <a:rPr lang="es-ES_tradnl" sz="2000" b="1" dirty="0" err="1">
                <a:solidFill>
                  <a:srgbClr val="242424"/>
                </a:solidFill>
              </a:rPr>
              <a:t>Outcome</a:t>
            </a:r>
            <a:r>
              <a:rPr lang="es-ES_tradnl" sz="2000" b="1" dirty="0">
                <a:solidFill>
                  <a:srgbClr val="242424"/>
                </a:solidFill>
              </a:rPr>
              <a:t>: </a:t>
            </a:r>
            <a:r>
              <a:rPr lang="es-ES_tradnl" sz="2000" dirty="0" err="1">
                <a:solidFill>
                  <a:srgbClr val="242424"/>
                </a:solidFill>
              </a:rPr>
              <a:t>Increased</a:t>
            </a:r>
            <a:r>
              <a:rPr lang="es-ES_tradnl" sz="2000" dirty="0">
                <a:solidFill>
                  <a:srgbClr val="242424"/>
                </a:solidFill>
              </a:rPr>
              <a:t> </a:t>
            </a:r>
            <a:r>
              <a:rPr lang="es-ES_tradnl" sz="2000" dirty="0" err="1">
                <a:solidFill>
                  <a:srgbClr val="242424"/>
                </a:solidFill>
              </a:rPr>
              <a:t>equitable</a:t>
            </a:r>
            <a:r>
              <a:rPr lang="es-ES_tradnl" sz="2000" dirty="0">
                <a:solidFill>
                  <a:srgbClr val="242424"/>
                </a:solidFill>
              </a:rPr>
              <a:t> </a:t>
            </a:r>
            <a:r>
              <a:rPr lang="es-ES_tradnl" sz="2000" dirty="0" err="1">
                <a:solidFill>
                  <a:srgbClr val="242424"/>
                </a:solidFill>
              </a:rPr>
              <a:t>access</a:t>
            </a:r>
            <a:r>
              <a:rPr lang="es-ES_tradnl" sz="2000" dirty="0">
                <a:solidFill>
                  <a:srgbClr val="242424"/>
                </a:solidFill>
              </a:rPr>
              <a:t> </a:t>
            </a:r>
            <a:r>
              <a:rPr lang="es-ES_tradnl" sz="2000" dirty="0" err="1">
                <a:solidFill>
                  <a:srgbClr val="242424"/>
                </a:solidFill>
              </a:rPr>
              <a:t>to</a:t>
            </a:r>
            <a:r>
              <a:rPr lang="es-ES_tradnl" sz="2000" dirty="0">
                <a:solidFill>
                  <a:srgbClr val="242424"/>
                </a:solidFill>
              </a:rPr>
              <a:t> and </a:t>
            </a:r>
            <a:r>
              <a:rPr lang="es-ES_tradnl" sz="2000" dirty="0" err="1">
                <a:solidFill>
                  <a:srgbClr val="242424"/>
                </a:solidFill>
              </a:rPr>
              <a:t>rational</a:t>
            </a:r>
            <a:r>
              <a:rPr lang="es-ES_tradnl" sz="2000" dirty="0">
                <a:solidFill>
                  <a:srgbClr val="242424"/>
                </a:solidFill>
              </a:rPr>
              <a:t> use of </a:t>
            </a:r>
            <a:r>
              <a:rPr lang="es-ES_tradnl" sz="2000" dirty="0" err="1">
                <a:solidFill>
                  <a:srgbClr val="242424"/>
                </a:solidFill>
              </a:rPr>
              <a:t>quality</a:t>
            </a:r>
            <a:r>
              <a:rPr lang="es-ES_tradnl" sz="2000" dirty="0">
                <a:solidFill>
                  <a:srgbClr val="242424"/>
                </a:solidFill>
              </a:rPr>
              <a:t>, </a:t>
            </a:r>
            <a:r>
              <a:rPr lang="es-ES_tradnl" sz="2000" dirty="0" err="1">
                <a:solidFill>
                  <a:srgbClr val="242424"/>
                </a:solidFill>
              </a:rPr>
              <a:t>affordable</a:t>
            </a:r>
            <a:r>
              <a:rPr lang="es-ES_tradnl" sz="2000" dirty="0">
                <a:solidFill>
                  <a:srgbClr val="242424"/>
                </a:solidFill>
              </a:rPr>
              <a:t> and </a:t>
            </a:r>
            <a:r>
              <a:rPr lang="es-ES_tradnl" sz="2000" dirty="0" err="1">
                <a:solidFill>
                  <a:srgbClr val="242424"/>
                </a:solidFill>
              </a:rPr>
              <a:t>effective</a:t>
            </a:r>
            <a:r>
              <a:rPr lang="es-ES_tradnl" sz="2000" dirty="0">
                <a:solidFill>
                  <a:srgbClr val="242424"/>
                </a:solidFill>
              </a:rPr>
              <a:t> medicines, </a:t>
            </a:r>
            <a:r>
              <a:rPr lang="es-ES_tradnl" sz="2000" dirty="0" err="1">
                <a:solidFill>
                  <a:srgbClr val="242424"/>
                </a:solidFill>
              </a:rPr>
              <a:t>vaccines</a:t>
            </a:r>
            <a:r>
              <a:rPr lang="es-ES_tradnl" sz="2000" dirty="0">
                <a:solidFill>
                  <a:srgbClr val="242424"/>
                </a:solidFill>
              </a:rPr>
              <a:t>, </a:t>
            </a:r>
            <a:r>
              <a:rPr lang="es-ES_tradnl" sz="2000" dirty="0" err="1">
                <a:solidFill>
                  <a:srgbClr val="242424"/>
                </a:solidFill>
              </a:rPr>
              <a:t>diagnostics</a:t>
            </a:r>
            <a:r>
              <a:rPr lang="es-ES_tradnl" sz="2000" dirty="0">
                <a:solidFill>
                  <a:srgbClr val="242424"/>
                </a:solidFill>
              </a:rPr>
              <a:t> and </a:t>
            </a:r>
            <a:r>
              <a:rPr lang="es-ES_tradnl" sz="2000" dirty="0" err="1">
                <a:solidFill>
                  <a:srgbClr val="242424"/>
                </a:solidFill>
              </a:rPr>
              <a:t>other</a:t>
            </a:r>
            <a:r>
              <a:rPr lang="es-ES_tradnl" sz="2000" dirty="0">
                <a:solidFill>
                  <a:srgbClr val="242424"/>
                </a:solidFill>
              </a:rPr>
              <a:t> </a:t>
            </a:r>
            <a:r>
              <a:rPr lang="es-ES_tradnl" sz="2000" dirty="0" err="1">
                <a:solidFill>
                  <a:srgbClr val="242424"/>
                </a:solidFill>
              </a:rPr>
              <a:t>health</a:t>
            </a:r>
            <a:r>
              <a:rPr lang="es-ES_tradnl" sz="2000" dirty="0">
                <a:solidFill>
                  <a:srgbClr val="242424"/>
                </a:solidFill>
              </a:rPr>
              <a:t> </a:t>
            </a:r>
            <a:r>
              <a:rPr lang="es-ES_tradnl" sz="2000" dirty="0" err="1">
                <a:solidFill>
                  <a:srgbClr val="242424"/>
                </a:solidFill>
              </a:rPr>
              <a:t>technologies</a:t>
            </a:r>
            <a:r>
              <a:rPr lang="es-ES_tradnl" sz="2000" dirty="0">
                <a:solidFill>
                  <a:srgbClr val="242424"/>
                </a:solidFill>
              </a:rPr>
              <a:t> and </a:t>
            </a:r>
            <a:r>
              <a:rPr lang="es-ES_tradnl" sz="2000" dirty="0" err="1">
                <a:solidFill>
                  <a:srgbClr val="242424"/>
                </a:solidFill>
              </a:rPr>
              <a:t>services</a:t>
            </a:r>
            <a:r>
              <a:rPr lang="es-ES_tradnl" sz="2000" dirty="0">
                <a:solidFill>
                  <a:srgbClr val="242424"/>
                </a:solidFill>
              </a:rPr>
              <a:t>, </a:t>
            </a:r>
            <a:r>
              <a:rPr lang="es-ES_tradnl" sz="2000" dirty="0" err="1">
                <a:solidFill>
                  <a:srgbClr val="242424"/>
                </a:solidFill>
              </a:rPr>
              <a:t>strengthening</a:t>
            </a:r>
            <a:r>
              <a:rPr lang="es-ES_tradnl" sz="2000" dirty="0">
                <a:solidFill>
                  <a:srgbClr val="242424"/>
                </a:solidFill>
              </a:rPr>
              <a:t> </a:t>
            </a:r>
            <a:r>
              <a:rPr lang="es-ES_tradnl" sz="2000" dirty="0" err="1">
                <a:solidFill>
                  <a:srgbClr val="242424"/>
                </a:solidFill>
              </a:rPr>
              <a:t>innovation</a:t>
            </a:r>
            <a:r>
              <a:rPr lang="es-ES_tradnl" sz="2000" dirty="0">
                <a:solidFill>
                  <a:srgbClr val="242424"/>
                </a:solidFill>
              </a:rPr>
              <a:t> and </a:t>
            </a:r>
            <a:r>
              <a:rPr lang="es-ES_tradnl" sz="2000" dirty="0" err="1">
                <a:solidFill>
                  <a:srgbClr val="242424"/>
                </a:solidFill>
              </a:rPr>
              <a:t>production</a:t>
            </a:r>
            <a:r>
              <a:rPr lang="es-ES_tradnl" sz="2000" dirty="0">
                <a:solidFill>
                  <a:srgbClr val="242424"/>
                </a:solidFill>
              </a:rPr>
              <a:t>, </a:t>
            </a:r>
            <a:r>
              <a:rPr lang="es-ES_tradnl" sz="2000" dirty="0" err="1">
                <a:solidFill>
                  <a:srgbClr val="242424"/>
                </a:solidFill>
              </a:rPr>
              <a:t>generating</a:t>
            </a:r>
            <a:r>
              <a:rPr lang="es-ES_tradnl" sz="2000" dirty="0">
                <a:solidFill>
                  <a:srgbClr val="242424"/>
                </a:solidFill>
              </a:rPr>
              <a:t> </a:t>
            </a:r>
            <a:r>
              <a:rPr lang="es-ES_tradnl" sz="2000" dirty="0" err="1">
                <a:solidFill>
                  <a:srgbClr val="242424"/>
                </a:solidFill>
              </a:rPr>
              <a:t>ecosystems</a:t>
            </a:r>
            <a:r>
              <a:rPr lang="es-ES_tradnl" sz="2000" dirty="0">
                <a:solidFill>
                  <a:srgbClr val="242424"/>
                </a:solidFill>
              </a:rPr>
              <a:t>, and </a:t>
            </a:r>
            <a:r>
              <a:rPr lang="es-ES_tradnl" sz="2000" dirty="0" err="1">
                <a:solidFill>
                  <a:srgbClr val="242424"/>
                </a:solidFill>
              </a:rPr>
              <a:t>addressing</a:t>
            </a:r>
            <a:r>
              <a:rPr lang="es-ES_tradnl" sz="2000" dirty="0">
                <a:solidFill>
                  <a:srgbClr val="242424"/>
                </a:solidFill>
              </a:rPr>
              <a:t> </a:t>
            </a:r>
            <a:r>
              <a:rPr lang="es-ES_tradnl" sz="2000" dirty="0" err="1">
                <a:solidFill>
                  <a:srgbClr val="242424"/>
                </a:solidFill>
              </a:rPr>
              <a:t>barriers</a:t>
            </a:r>
            <a:r>
              <a:rPr lang="es-ES_tradnl" sz="2000" dirty="0">
                <a:solidFill>
                  <a:srgbClr val="242424"/>
                </a:solidFill>
              </a:rPr>
              <a:t> </a:t>
            </a:r>
            <a:r>
              <a:rPr lang="es-ES_tradnl" sz="2000" dirty="0" err="1">
                <a:solidFill>
                  <a:srgbClr val="242424"/>
                </a:solidFill>
              </a:rPr>
              <a:t>to</a:t>
            </a:r>
            <a:r>
              <a:rPr lang="es-ES_tradnl" sz="2000" dirty="0">
                <a:solidFill>
                  <a:srgbClr val="242424"/>
                </a:solidFill>
              </a:rPr>
              <a:t> </a:t>
            </a:r>
            <a:r>
              <a:rPr lang="es-ES_tradnl" sz="2000" dirty="0" err="1">
                <a:solidFill>
                  <a:srgbClr val="242424"/>
                </a:solidFill>
              </a:rPr>
              <a:t>access</a:t>
            </a:r>
            <a:r>
              <a:rPr lang="es-ES_tradnl" sz="2000" dirty="0">
                <a:solidFill>
                  <a:srgbClr val="242424"/>
                </a:solidFill>
              </a:rPr>
              <a:t> </a:t>
            </a:r>
            <a:r>
              <a:rPr lang="es-ES_tradnl" sz="2000" dirty="0" err="1">
                <a:solidFill>
                  <a:srgbClr val="242424"/>
                </a:solidFill>
              </a:rPr>
              <a:t>across</a:t>
            </a:r>
            <a:r>
              <a:rPr lang="es-ES_tradnl" sz="2000" dirty="0">
                <a:solidFill>
                  <a:srgbClr val="242424"/>
                </a:solidFill>
              </a:rPr>
              <a:t> the full </a:t>
            </a:r>
            <a:r>
              <a:rPr lang="es-ES_tradnl" sz="2000" dirty="0" err="1">
                <a:solidFill>
                  <a:srgbClr val="242424"/>
                </a:solidFill>
              </a:rPr>
              <a:t>life</a:t>
            </a:r>
            <a:r>
              <a:rPr lang="es-ES_tradnl" sz="2000" dirty="0">
                <a:solidFill>
                  <a:srgbClr val="242424"/>
                </a:solidFill>
              </a:rPr>
              <a:t> </a:t>
            </a:r>
            <a:r>
              <a:rPr lang="es-ES_tradnl" sz="2000" dirty="0" err="1">
                <a:solidFill>
                  <a:srgbClr val="242424"/>
                </a:solidFill>
              </a:rPr>
              <a:t>cycle</a:t>
            </a:r>
            <a:r>
              <a:rPr lang="es-ES_tradnl" sz="2000" dirty="0">
                <a:solidFill>
                  <a:srgbClr val="242424"/>
                </a:solidFill>
              </a:rPr>
              <a:t> of </a:t>
            </a:r>
            <a:r>
              <a:rPr lang="es-ES_tradnl" sz="2000" dirty="0" err="1">
                <a:solidFill>
                  <a:srgbClr val="242424"/>
                </a:solidFill>
              </a:rPr>
              <a:t>health</a:t>
            </a:r>
            <a:r>
              <a:rPr lang="es-ES_tradnl" sz="2000" dirty="0">
                <a:solidFill>
                  <a:srgbClr val="242424"/>
                </a:solidFill>
              </a:rPr>
              <a:t> </a:t>
            </a:r>
            <a:r>
              <a:rPr lang="es-ES_tradnl" sz="2000" dirty="0" err="1">
                <a:solidFill>
                  <a:srgbClr val="242424"/>
                </a:solidFill>
              </a:rPr>
              <a:t>technologies</a:t>
            </a:r>
            <a:r>
              <a:rPr lang="es-ES_tradnl" sz="2000" dirty="0">
                <a:solidFill>
                  <a:srgbClr val="242424"/>
                </a:solidFill>
              </a:rPr>
              <a:t>. </a:t>
            </a:r>
          </a:p>
          <a:p>
            <a:pPr marL="0" indent="0">
              <a:buNone/>
            </a:pPr>
            <a:r>
              <a:rPr lang="es-ES_tradnl" sz="2000" b="1" dirty="0" err="1">
                <a:solidFill>
                  <a:srgbClr val="242424"/>
                </a:solidFill>
              </a:rPr>
              <a:t>Outcome</a:t>
            </a:r>
            <a:r>
              <a:rPr lang="es-ES_tradnl" sz="2000" b="1" dirty="0">
                <a:solidFill>
                  <a:srgbClr val="242424"/>
                </a:solidFill>
              </a:rPr>
              <a:t>: </a:t>
            </a:r>
            <a:r>
              <a:rPr lang="es-ES_tradnl" sz="2000" dirty="0">
                <a:solidFill>
                  <a:srgbClr val="242424"/>
                </a:solidFill>
                <a:cs typeface="Arial"/>
              </a:rPr>
              <a:t>Digital </a:t>
            </a:r>
            <a:r>
              <a:rPr lang="es-ES_tradnl" sz="2000" dirty="0" err="1">
                <a:solidFill>
                  <a:srgbClr val="242424"/>
                </a:solidFill>
                <a:cs typeface="Arial"/>
              </a:rPr>
              <a:t>transformation</a:t>
            </a:r>
            <a:r>
              <a:rPr lang="es-ES_tradnl" sz="2000" dirty="0">
                <a:solidFill>
                  <a:srgbClr val="242424"/>
                </a:solidFill>
                <a:cs typeface="Arial"/>
              </a:rPr>
              <a:t> of the </a:t>
            </a:r>
            <a:r>
              <a:rPr lang="es-ES_tradnl" sz="2000" dirty="0" err="1">
                <a:solidFill>
                  <a:srgbClr val="242424"/>
                </a:solidFill>
                <a:cs typeface="Arial"/>
              </a:rPr>
              <a:t>health</a:t>
            </a:r>
            <a:r>
              <a:rPr lang="es-ES_tradnl" sz="2000" dirty="0">
                <a:solidFill>
                  <a:srgbClr val="242424"/>
                </a:solidFill>
                <a:cs typeface="Arial"/>
              </a:rPr>
              <a:t> sector </a:t>
            </a:r>
            <a:r>
              <a:rPr lang="es-ES_tradnl" sz="2000" dirty="0" err="1">
                <a:solidFill>
                  <a:srgbClr val="242424"/>
                </a:solidFill>
                <a:cs typeface="Arial"/>
              </a:rPr>
              <a:t>accelerated</a:t>
            </a:r>
            <a:r>
              <a:rPr lang="es-ES_tradnl" sz="2000" dirty="0">
                <a:solidFill>
                  <a:srgbClr val="242424"/>
                </a:solidFill>
                <a:cs typeface="Arial"/>
              </a:rPr>
              <a:t> </a:t>
            </a:r>
            <a:r>
              <a:rPr lang="es-ES_tradnl" sz="2000" dirty="0" err="1">
                <a:solidFill>
                  <a:srgbClr val="242424"/>
                </a:solidFill>
                <a:cs typeface="Arial"/>
              </a:rPr>
              <a:t>by</a:t>
            </a:r>
            <a:r>
              <a:rPr lang="es-ES_tradnl" sz="2000" dirty="0">
                <a:solidFill>
                  <a:srgbClr val="242424"/>
                </a:solidFill>
                <a:cs typeface="Arial"/>
              </a:rPr>
              <a:t> </a:t>
            </a:r>
            <a:r>
              <a:rPr lang="es-ES_tradnl" sz="2000" dirty="0" err="1">
                <a:solidFill>
                  <a:srgbClr val="242424"/>
                </a:solidFill>
                <a:cs typeface="Arial"/>
              </a:rPr>
              <a:t>advancing</a:t>
            </a:r>
            <a:r>
              <a:rPr lang="es-ES_tradnl" sz="2000" dirty="0">
                <a:solidFill>
                  <a:srgbClr val="242424"/>
                </a:solidFill>
                <a:cs typeface="Arial"/>
              </a:rPr>
              <a:t> the </a:t>
            </a:r>
            <a:r>
              <a:rPr lang="es-ES_tradnl" sz="2000" dirty="0" err="1">
                <a:solidFill>
                  <a:srgbClr val="242424"/>
                </a:solidFill>
                <a:cs typeface="Arial"/>
              </a:rPr>
              <a:t>development</a:t>
            </a:r>
            <a:r>
              <a:rPr lang="es-ES_tradnl" sz="2000" dirty="0">
                <a:solidFill>
                  <a:srgbClr val="242424"/>
                </a:solidFill>
                <a:cs typeface="Arial"/>
              </a:rPr>
              <a:t> and </a:t>
            </a:r>
            <a:r>
              <a:rPr lang="es-ES_tradnl" sz="2000" dirty="0" err="1">
                <a:solidFill>
                  <a:srgbClr val="242424"/>
                </a:solidFill>
                <a:cs typeface="Arial"/>
              </a:rPr>
              <a:t>integration</a:t>
            </a:r>
            <a:r>
              <a:rPr lang="es-ES_tradnl" sz="2000" dirty="0">
                <a:solidFill>
                  <a:srgbClr val="242424"/>
                </a:solidFill>
                <a:cs typeface="Arial"/>
              </a:rPr>
              <a:t> of </a:t>
            </a:r>
            <a:r>
              <a:rPr lang="es-ES_tradnl" sz="2000" dirty="0" err="1">
                <a:solidFill>
                  <a:srgbClr val="242424"/>
                </a:solidFill>
                <a:cs typeface="Arial"/>
              </a:rPr>
              <a:t>information</a:t>
            </a:r>
            <a:r>
              <a:rPr lang="es-ES_tradnl" sz="2000" dirty="0">
                <a:solidFill>
                  <a:srgbClr val="242424"/>
                </a:solidFill>
                <a:cs typeface="Arial"/>
              </a:rPr>
              <a:t> </a:t>
            </a:r>
            <a:r>
              <a:rPr lang="es-ES_tradnl" sz="2000" dirty="0" err="1">
                <a:solidFill>
                  <a:srgbClr val="242424"/>
                </a:solidFill>
                <a:cs typeface="Arial"/>
              </a:rPr>
              <a:t>systems</a:t>
            </a:r>
            <a:r>
              <a:rPr lang="es-ES_tradnl" sz="2000" dirty="0">
                <a:solidFill>
                  <a:srgbClr val="242424"/>
                </a:solidFill>
                <a:cs typeface="Arial"/>
              </a:rPr>
              <a:t> </a:t>
            </a:r>
            <a:r>
              <a:rPr lang="es-ES_tradnl" sz="2000" dirty="0" err="1">
                <a:solidFill>
                  <a:srgbClr val="242424"/>
                </a:solidFill>
                <a:cs typeface="Arial"/>
              </a:rPr>
              <a:t>for</a:t>
            </a:r>
            <a:r>
              <a:rPr lang="es-ES_tradnl" sz="2000" dirty="0">
                <a:solidFill>
                  <a:srgbClr val="242424"/>
                </a:solidFill>
                <a:cs typeface="Arial"/>
              </a:rPr>
              <a:t> </a:t>
            </a:r>
            <a:r>
              <a:rPr lang="es-ES_tradnl" sz="2000" dirty="0" err="1">
                <a:solidFill>
                  <a:srgbClr val="242424"/>
                </a:solidFill>
                <a:cs typeface="Arial"/>
              </a:rPr>
              <a:t>health</a:t>
            </a:r>
            <a:r>
              <a:rPr lang="es-ES_tradnl" sz="2000" dirty="0">
                <a:solidFill>
                  <a:srgbClr val="242424"/>
                </a:solidFill>
                <a:cs typeface="Arial"/>
              </a:rPr>
              <a:t>, </a:t>
            </a:r>
            <a:r>
              <a:rPr lang="es-ES_tradnl" sz="2000" dirty="0" err="1">
                <a:solidFill>
                  <a:srgbClr val="242424"/>
                </a:solidFill>
                <a:cs typeface="Arial"/>
              </a:rPr>
              <a:t>fostering</a:t>
            </a:r>
            <a:r>
              <a:rPr lang="es-ES_tradnl" sz="2000" dirty="0">
                <a:solidFill>
                  <a:srgbClr val="242424"/>
                </a:solidFill>
                <a:cs typeface="Arial"/>
              </a:rPr>
              <a:t> </a:t>
            </a:r>
            <a:r>
              <a:rPr lang="es-ES_tradnl" sz="2000" dirty="0" err="1">
                <a:solidFill>
                  <a:srgbClr val="242424"/>
                </a:solidFill>
                <a:cs typeface="Arial"/>
              </a:rPr>
              <a:t>robust</a:t>
            </a:r>
            <a:r>
              <a:rPr lang="es-ES_tradnl" sz="2000" dirty="0">
                <a:solidFill>
                  <a:srgbClr val="242424"/>
                </a:solidFill>
                <a:cs typeface="Arial"/>
              </a:rPr>
              <a:t> regional </a:t>
            </a:r>
            <a:r>
              <a:rPr lang="es-ES_tradnl" sz="2000" dirty="0" err="1">
                <a:solidFill>
                  <a:srgbClr val="242424"/>
                </a:solidFill>
                <a:cs typeface="Arial"/>
              </a:rPr>
              <a:t>health</a:t>
            </a:r>
            <a:r>
              <a:rPr lang="es-ES_tradnl" sz="2000" dirty="0">
                <a:solidFill>
                  <a:srgbClr val="242424"/>
                </a:solidFill>
                <a:cs typeface="Arial"/>
              </a:rPr>
              <a:t> </a:t>
            </a:r>
            <a:r>
              <a:rPr lang="es-ES_tradnl" sz="2000" dirty="0" err="1">
                <a:solidFill>
                  <a:srgbClr val="242424"/>
                </a:solidFill>
                <a:cs typeface="Arial"/>
              </a:rPr>
              <a:t>intelligence</a:t>
            </a:r>
            <a:r>
              <a:rPr lang="es-ES_tradnl" sz="2000" dirty="0">
                <a:solidFill>
                  <a:srgbClr val="242424"/>
                </a:solidFill>
                <a:cs typeface="Arial"/>
              </a:rPr>
              <a:t> and </a:t>
            </a:r>
            <a:r>
              <a:rPr lang="es-ES_tradnl" sz="2000" dirty="0" err="1">
                <a:solidFill>
                  <a:srgbClr val="242424"/>
                </a:solidFill>
                <a:cs typeface="Arial"/>
              </a:rPr>
              <a:t>evidence</a:t>
            </a:r>
            <a:r>
              <a:rPr lang="es-ES_tradnl" sz="2000" dirty="0">
                <a:solidFill>
                  <a:srgbClr val="242424"/>
                </a:solidFill>
                <a:cs typeface="Arial"/>
              </a:rPr>
              <a:t>, and </a:t>
            </a:r>
            <a:r>
              <a:rPr lang="es-ES_tradnl" sz="2000" dirty="0" err="1">
                <a:solidFill>
                  <a:srgbClr val="242424"/>
                </a:solidFill>
                <a:cs typeface="Arial"/>
              </a:rPr>
              <a:t>strengthening</a:t>
            </a:r>
            <a:r>
              <a:rPr lang="es-ES_tradnl" sz="2000" dirty="0">
                <a:solidFill>
                  <a:srgbClr val="242424"/>
                </a:solidFill>
                <a:cs typeface="Arial"/>
              </a:rPr>
              <a:t> </a:t>
            </a:r>
            <a:r>
              <a:rPr lang="es-ES_tradnl" sz="2000" dirty="0" err="1">
                <a:solidFill>
                  <a:srgbClr val="242424"/>
                </a:solidFill>
                <a:cs typeface="Arial"/>
              </a:rPr>
              <a:t>capacities</a:t>
            </a:r>
            <a:r>
              <a:rPr lang="es-ES_tradnl" sz="2000" dirty="0">
                <a:solidFill>
                  <a:srgbClr val="242424"/>
                </a:solidFill>
                <a:cs typeface="Arial"/>
              </a:rPr>
              <a:t> of the </a:t>
            </a:r>
            <a:r>
              <a:rPr lang="es-ES_tradnl" sz="2000" dirty="0" err="1">
                <a:solidFill>
                  <a:srgbClr val="242424"/>
                </a:solidFill>
                <a:cs typeface="Arial"/>
              </a:rPr>
              <a:t>scientific</a:t>
            </a:r>
            <a:r>
              <a:rPr lang="es-ES_tradnl" sz="2000" dirty="0">
                <a:solidFill>
                  <a:srgbClr val="242424"/>
                </a:solidFill>
                <a:cs typeface="Arial"/>
              </a:rPr>
              <a:t> </a:t>
            </a:r>
            <a:r>
              <a:rPr lang="es-ES_tradnl" sz="2000" dirty="0" err="1">
                <a:solidFill>
                  <a:srgbClr val="242424"/>
                </a:solidFill>
                <a:cs typeface="Arial"/>
              </a:rPr>
              <a:t>ecosystem</a:t>
            </a:r>
            <a:r>
              <a:rPr lang="es-ES_tradnl" sz="2000" dirty="0">
                <a:solidFill>
                  <a:srgbClr val="242424"/>
                </a:solidFill>
                <a:cs typeface="Arial"/>
              </a:rPr>
              <a:t>. </a:t>
            </a:r>
            <a:endParaRPr lang="es-ES_tradnl" sz="2000" dirty="0">
              <a:solidFill>
                <a:srgbClr val="000000"/>
              </a:solidFill>
              <a:cs typeface="Arial"/>
            </a:endParaRPr>
          </a:p>
          <a:p>
            <a:pPr marL="0" indent="0">
              <a:buNone/>
            </a:pPr>
            <a:endParaRPr lang="es-ES_tradnl" sz="2000" dirty="0">
              <a:solidFill>
                <a:srgbClr val="242424"/>
              </a:solidFill>
              <a:cs typeface="Arial"/>
            </a:endParaRPr>
          </a:p>
        </p:txBody>
      </p:sp>
      <p:sp>
        <p:nvSpPr>
          <p:cNvPr id="11" name="TextBox 10">
            <a:extLst>
              <a:ext uri="{FF2B5EF4-FFF2-40B4-BE49-F238E27FC236}">
                <a16:creationId xmlns:a16="http://schemas.microsoft.com/office/drawing/2014/main" id="{660741A0-F2F2-6599-22DA-1DBE0C32D311}"/>
              </a:ext>
            </a:extLst>
          </p:cNvPr>
          <p:cNvSpPr txBox="1"/>
          <p:nvPr/>
        </p:nvSpPr>
        <p:spPr>
          <a:xfrm>
            <a:off x="230549" y="21786"/>
            <a:ext cx="5424362"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dirty="0" err="1">
                <a:solidFill>
                  <a:srgbClr val="00AAF0"/>
                </a:solidFill>
                <a:latin typeface="Lato Light"/>
                <a:ea typeface="+mn-lt"/>
                <a:cs typeface="+mn-lt"/>
              </a:rPr>
              <a:t>Strategic</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objective</a:t>
            </a:r>
            <a:r>
              <a:rPr lang="es-ES_tradnl" sz="2400" b="1" dirty="0">
                <a:solidFill>
                  <a:srgbClr val="00AAF0"/>
                </a:solidFill>
                <a:latin typeface="Lato Light"/>
                <a:ea typeface="+mn-lt"/>
                <a:cs typeface="+mn-lt"/>
              </a:rPr>
              <a:t> 2: </a:t>
            </a:r>
            <a:r>
              <a:rPr kumimoji="0" lang="es-ES_tradnl" sz="2400" b="1" i="0" u="none" strike="noStrike" kern="1200" cap="none" spc="0" normalizeH="0" baseline="0" noProof="0" dirty="0" err="1">
                <a:ln>
                  <a:noFill/>
                </a:ln>
                <a:solidFill>
                  <a:srgbClr val="00AAF0"/>
                </a:solidFill>
                <a:effectLst/>
                <a:uLnTx/>
                <a:uFillTx/>
                <a:latin typeface="Lato Light"/>
                <a:ea typeface="+mn-lt"/>
                <a:cs typeface="Arial" panose="020B0604020202020204"/>
              </a:rPr>
              <a:t>Build</a:t>
            </a:r>
            <a:r>
              <a:rPr kumimoji="0" lang="es-ES_tradnl" sz="2400" b="1" i="0" u="none" strike="noStrike" kern="1200" cap="none" spc="0" normalizeH="0" baseline="0" noProof="0" dirty="0">
                <a:ln>
                  <a:noFill/>
                </a:ln>
                <a:solidFill>
                  <a:srgbClr val="00AAF0"/>
                </a:solidFill>
                <a:effectLst/>
                <a:uLnTx/>
                <a:uFillTx/>
                <a:latin typeface="Lato Light"/>
                <a:ea typeface="+mn-lt"/>
                <a:cs typeface="Arial" panose="020B0604020202020204"/>
              </a:rPr>
              <a:t> </a:t>
            </a:r>
            <a:r>
              <a:rPr lang="es-ES_tradnl" sz="2400" b="1" dirty="0" err="1">
                <a:solidFill>
                  <a:srgbClr val="00AAF0"/>
                </a:solidFill>
                <a:latin typeface="Lato Light"/>
                <a:ea typeface="+mn-lt"/>
                <a:cs typeface="+mn-lt"/>
              </a:rPr>
              <a:t>resilient</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systems</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for</a:t>
            </a:r>
            <a:r>
              <a:rPr lang="es-ES_tradnl" sz="2400" b="1" dirty="0">
                <a:solidFill>
                  <a:srgbClr val="00AAF0"/>
                </a:solidFill>
                <a:latin typeface="Lato Light"/>
                <a:ea typeface="+mn-lt"/>
                <a:cs typeface="+mn-lt"/>
              </a:rPr>
              <a:t> universal </a:t>
            </a:r>
            <a:r>
              <a:rPr lang="es-ES_tradnl" sz="2400" b="1" dirty="0" err="1">
                <a:solidFill>
                  <a:srgbClr val="00AAF0"/>
                </a:solidFill>
                <a:latin typeface="Lato Light"/>
                <a:ea typeface="+mn-lt"/>
                <a:cs typeface="+mn-lt"/>
              </a:rPr>
              <a:t>access</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to</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and universal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coverage</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based</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on</a:t>
            </a:r>
            <a:r>
              <a:rPr lang="es-ES_tradnl" sz="2400" b="1" dirty="0">
                <a:solidFill>
                  <a:srgbClr val="00AAF0"/>
                </a:solidFill>
                <a:latin typeface="Lato Light"/>
                <a:ea typeface="+mn-lt"/>
                <a:cs typeface="+mn-lt"/>
              </a:rPr>
              <a:t> the </a:t>
            </a:r>
            <a:r>
              <a:rPr lang="es-ES_tradnl" sz="2400" b="1" dirty="0" err="1">
                <a:solidFill>
                  <a:srgbClr val="00AAF0"/>
                </a:solidFill>
                <a:latin typeface="Lato Light"/>
                <a:ea typeface="+mn-lt"/>
                <a:cs typeface="+mn-lt"/>
              </a:rPr>
              <a:t>primary</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care</a:t>
            </a:r>
            <a:endParaRPr lang="es-ES_tradnl" sz="2400" b="1" dirty="0">
              <a:solidFill>
                <a:srgbClr val="00AAF0"/>
              </a:solidFill>
              <a:cs typeface="Lato Light"/>
            </a:endParaRPr>
          </a:p>
        </p:txBody>
      </p:sp>
      <p:sp>
        <p:nvSpPr>
          <p:cNvPr id="13" name="TextBox 12">
            <a:extLst>
              <a:ext uri="{FF2B5EF4-FFF2-40B4-BE49-F238E27FC236}">
                <a16:creationId xmlns:a16="http://schemas.microsoft.com/office/drawing/2014/main" id="{DABABE8F-4484-77FB-FFF1-B2D7B6B1F56F}"/>
              </a:ext>
            </a:extLst>
          </p:cNvPr>
          <p:cNvSpPr txBox="1"/>
          <p:nvPr/>
        </p:nvSpPr>
        <p:spPr>
          <a:xfrm>
            <a:off x="5812226" y="73029"/>
            <a:ext cx="6251934"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s-ES_tradnl" sz="2400" b="1" i="0" u="none" strike="noStrike" kern="1200" cap="none" spc="0" normalizeH="0" baseline="0" noProof="0" dirty="0">
                <a:ln>
                  <a:noFill/>
                </a:ln>
                <a:solidFill>
                  <a:srgbClr val="00AAF0"/>
                </a:solidFill>
                <a:effectLst/>
                <a:uLnTx/>
                <a:uFillTx/>
                <a:latin typeface="Lato Light"/>
                <a:ea typeface="Lato Light"/>
                <a:cs typeface="Lato Light"/>
              </a:rPr>
              <a:t>Objetivo estratégico 2</a:t>
            </a:r>
            <a:r>
              <a:rPr lang="es-ES_tradnl" sz="2400" b="1" dirty="0">
                <a:solidFill>
                  <a:srgbClr val="00AAF0"/>
                </a:solidFill>
                <a:latin typeface="Lato Light"/>
                <a:ea typeface="Lato Light"/>
                <a:cs typeface="Lato Light"/>
              </a:rPr>
              <a:t>:</a:t>
            </a:r>
            <a:r>
              <a:rPr lang="es-ES_tradnl" sz="2400" dirty="0">
                <a:solidFill>
                  <a:srgbClr val="00AAF0"/>
                </a:solidFill>
                <a:latin typeface="Lato Light"/>
                <a:ea typeface="Lato Light"/>
                <a:cs typeface="Lato Light"/>
              </a:rPr>
              <a:t> </a:t>
            </a:r>
            <a:r>
              <a:rPr lang="es-ES_tradnl" sz="2400" b="1" dirty="0">
                <a:solidFill>
                  <a:srgbClr val="00AAF0"/>
                </a:solidFill>
                <a:latin typeface="Lato Light"/>
                <a:ea typeface="+mn-lt"/>
                <a:cs typeface="+mn-lt"/>
              </a:rPr>
              <a:t>Construir sistemas de salud resilientes para lograr el acceso universal a la salud y la cobertura universal de salud, que estén basados ​​en la atención primaria de salud</a:t>
            </a:r>
          </a:p>
        </p:txBody>
      </p:sp>
      <p:sp>
        <p:nvSpPr>
          <p:cNvPr id="15" name="Content Placeholder 2">
            <a:extLst>
              <a:ext uri="{FF2B5EF4-FFF2-40B4-BE49-F238E27FC236}">
                <a16:creationId xmlns:a16="http://schemas.microsoft.com/office/drawing/2014/main" id="{BDCF98B8-1370-5104-FA90-317D697EA6D1}"/>
              </a:ext>
            </a:extLst>
          </p:cNvPr>
          <p:cNvSpPr txBox="1">
            <a:spLocks/>
          </p:cNvSpPr>
          <p:nvPr/>
        </p:nvSpPr>
        <p:spPr>
          <a:xfrm>
            <a:off x="5806999" y="2057400"/>
            <a:ext cx="6238080" cy="4053522"/>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a:solidFill>
                  <a:srgbClr val="242424"/>
                </a:solidFill>
                <a:ea typeface="+mn-lt"/>
                <a:cs typeface="+mn-lt"/>
              </a:rPr>
              <a:t>Resultado intermedio</a:t>
            </a:r>
            <a:r>
              <a:rPr lang="es-ES_tradnl" sz="1800" dirty="0">
                <a:solidFill>
                  <a:srgbClr val="242424"/>
                </a:solidFill>
                <a:ea typeface="+mn-lt"/>
                <a:cs typeface="+mn-lt"/>
              </a:rPr>
              <a:t>: Mayor acceso equitativo y uso racional de medicamentos, vacunas, medios de diagnóstico y otras tecnologías y servicios de salud de calidad, asequibles y eficaces al fortalecer la innovación y la producción, generar ecosistemas y abordar las barreras al acceso a lo largo del ciclo completo de vida de las tecnologías sanitarias.</a:t>
            </a:r>
          </a:p>
          <a:p>
            <a:pPr marL="0" indent="0">
              <a:buNone/>
            </a:pPr>
            <a:endParaRPr lang="es-ES_tradnl" sz="1800" dirty="0">
              <a:solidFill>
                <a:srgbClr val="242424"/>
              </a:solidFill>
              <a:ea typeface="+mn-lt"/>
              <a:cs typeface="+mn-lt"/>
            </a:endParaRPr>
          </a:p>
          <a:p>
            <a:pPr marL="0" indent="0">
              <a:buNone/>
            </a:pPr>
            <a:r>
              <a:rPr lang="es-ES_tradnl" sz="1800" b="1" dirty="0">
                <a:solidFill>
                  <a:srgbClr val="242424"/>
                </a:solidFill>
                <a:ea typeface="+mn-lt"/>
                <a:cs typeface="+mn-lt"/>
              </a:rPr>
              <a:t>Resultado intermedio</a:t>
            </a:r>
            <a:r>
              <a:rPr lang="es-ES_tradnl" sz="1800" dirty="0">
                <a:solidFill>
                  <a:srgbClr val="242424"/>
                </a:solidFill>
                <a:ea typeface="+mn-lt"/>
                <a:cs typeface="+mn-lt"/>
              </a:rPr>
              <a:t>: Transformación digital del sector de la salud acelerada al impulsar el desarrollo y la integración de los sistemas de información para la salud, fomentar la inteligencia y la evidencia sólidas en materia de salud a nivel regional, y fortalecer las capacidades del ecosistema científico. </a:t>
            </a:r>
          </a:p>
          <a:p>
            <a:pPr marL="0" indent="0">
              <a:buNone/>
            </a:pPr>
            <a:endParaRPr lang="es-ES_tradnl" sz="1800" dirty="0">
              <a:solidFill>
                <a:srgbClr val="242424"/>
              </a:solidFill>
              <a:ea typeface="+mn-lt"/>
              <a:cs typeface="+mn-lt"/>
            </a:endParaRPr>
          </a:p>
        </p:txBody>
      </p:sp>
      <p:sp>
        <p:nvSpPr>
          <p:cNvPr id="2" name="CuadroTexto 1">
            <a:extLst>
              <a:ext uri="{FF2B5EF4-FFF2-40B4-BE49-F238E27FC236}">
                <a16:creationId xmlns:a16="http://schemas.microsoft.com/office/drawing/2014/main" id="{F41AC7DB-CE4D-A14F-5662-D5263DF19D35}"/>
              </a:ext>
            </a:extLst>
          </p:cNvPr>
          <p:cNvSpPr txBox="1"/>
          <p:nvPr/>
        </p:nvSpPr>
        <p:spPr>
          <a:xfrm>
            <a:off x="5216301" y="6325651"/>
            <a:ext cx="5053972" cy="369332"/>
          </a:xfrm>
          <a:prstGeom prst="rect">
            <a:avLst/>
          </a:prstGeom>
          <a:noFill/>
        </p:spPr>
        <p:txBody>
          <a:bodyPr wrap="square" rtlCol="0">
            <a:spAutoFit/>
          </a:bodyPr>
          <a:lstStyle/>
          <a:p>
            <a:pPr defTabSz="913607" fontAlgn="base">
              <a:spcBef>
                <a:spcPct val="0"/>
              </a:spcBef>
              <a:spcAft>
                <a:spcPct val="0"/>
              </a:spcAf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endParaRPr lang="es-ES_tradnl" b="1" dirty="0">
              <a:solidFill>
                <a:srgbClr val="C00000"/>
              </a:solidFill>
              <a:latin typeface="Lato Light" charset="0"/>
              <a:ea typeface="ＭＳ Ｐゴシック" charset="-128"/>
            </a:endParaRPr>
          </a:p>
        </p:txBody>
      </p:sp>
    </p:spTree>
    <p:extLst>
      <p:ext uri="{BB962C8B-B14F-4D97-AF65-F5344CB8AC3E}">
        <p14:creationId xmlns:p14="http://schemas.microsoft.com/office/powerpoint/2010/main" val="24637535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3FF94-C8FF-2E63-999E-CEDD7EFCF7A0}"/>
              </a:ext>
            </a:extLst>
          </p:cNvPr>
          <p:cNvSpPr>
            <a:spLocks noGrp="1"/>
          </p:cNvSpPr>
          <p:nvPr>
            <p:ph type="body" sz="quarter" idx="10"/>
          </p:nvPr>
        </p:nvSpPr>
        <p:spPr>
          <a:xfrm>
            <a:off x="718893" y="3129697"/>
            <a:ext cx="10754213" cy="880082"/>
          </a:xfrm>
        </p:spPr>
        <p:txBody>
          <a:bodyPr>
            <a:normAutofit/>
          </a:bodyPr>
          <a:lstStyle/>
          <a:p>
            <a:r>
              <a:rPr lang="es-ES_tradnl" sz="4000" dirty="0"/>
              <a:t>Plan Estratégico de la OPS 2026-2031</a:t>
            </a:r>
          </a:p>
        </p:txBody>
      </p:sp>
      <p:sp>
        <p:nvSpPr>
          <p:cNvPr id="3" name="Text Placeholder 2">
            <a:extLst>
              <a:ext uri="{FF2B5EF4-FFF2-40B4-BE49-F238E27FC236}">
                <a16:creationId xmlns:a16="http://schemas.microsoft.com/office/drawing/2014/main" id="{3F5DF48F-0B82-91C1-F405-4E47C0E64A40}"/>
              </a:ext>
            </a:extLst>
          </p:cNvPr>
          <p:cNvSpPr>
            <a:spLocks noGrp="1"/>
          </p:cNvSpPr>
          <p:nvPr>
            <p:ph type="body" sz="quarter" idx="11"/>
          </p:nvPr>
        </p:nvSpPr>
        <p:spPr>
          <a:xfrm>
            <a:off x="838200" y="4475284"/>
            <a:ext cx="10552113" cy="1415561"/>
          </a:xfrm>
        </p:spPr>
        <p:txBody>
          <a:bodyPr vert="horz" lIns="91440" tIns="45720" rIns="91440" bIns="45720" rtlCol="0" anchor="t">
            <a:normAutofit fontScale="77500" lnSpcReduction="20000"/>
          </a:bodyPr>
          <a:lstStyle/>
          <a:p>
            <a:pPr marL="0" indent="0">
              <a:buNone/>
              <a:defRPr/>
            </a:pPr>
            <a:r>
              <a:rPr kumimoji="0" lang="es-ES_tradnl" sz="4000" b="0" i="0" u="none" strike="noStrike" kern="1200" cap="none" spc="0" normalizeH="0" baseline="0" dirty="0">
                <a:ln>
                  <a:noFill/>
                </a:ln>
                <a:solidFill>
                  <a:prstClr val="white"/>
                </a:solidFill>
                <a:effectLst/>
                <a:uLnTx/>
                <a:uFillTx/>
                <a:latin typeface="-webkit-standard"/>
                <a:ea typeface="+mn-ea"/>
                <a:cs typeface="+mn-cs"/>
              </a:rPr>
              <a:t>Primera consulta con los Estados Miembros</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s-ES_tradnl" sz="4000" b="0" i="0" u="none" strike="noStrike" kern="1200" cap="none" spc="0" normalizeH="0" baseline="0" dirty="0">
                <a:ln>
                  <a:noFill/>
                </a:ln>
                <a:solidFill>
                  <a:prstClr val="white"/>
                </a:solidFill>
                <a:effectLst/>
                <a:uLnTx/>
                <a:uFillTx/>
                <a:latin typeface="-webkit-standard"/>
                <a:ea typeface="+mn-ea"/>
                <a:cs typeface="+mn-cs"/>
              </a:rPr>
              <a:t>4 </a:t>
            </a:r>
            <a:r>
              <a:rPr lang="es-ES_tradnl" sz="4000" dirty="0">
                <a:solidFill>
                  <a:prstClr val="white"/>
                </a:solidFill>
                <a:latin typeface="-webkit-standard"/>
              </a:rPr>
              <a:t>de s</a:t>
            </a:r>
            <a:r>
              <a:rPr kumimoji="0" lang="es-ES_tradnl" sz="4000" b="0" i="0" u="none" strike="noStrike" kern="1200" cap="none" spc="0" normalizeH="0" baseline="0" dirty="0">
                <a:ln>
                  <a:noFill/>
                </a:ln>
                <a:solidFill>
                  <a:prstClr val="white"/>
                </a:solidFill>
                <a:effectLst/>
                <a:uLnTx/>
                <a:uFillTx/>
                <a:latin typeface="-webkit-standard"/>
                <a:ea typeface="+mn-ea"/>
                <a:cs typeface="+mn-cs"/>
              </a:rPr>
              <a:t>eptiembre del 2024</a:t>
            </a:r>
            <a:endParaRPr lang="es-ES_tradnl" sz="4000" b="0" i="0" u="none" strike="noStrike" kern="1200" cap="none" spc="0" normalizeH="0" baseline="0" dirty="0">
              <a:ln>
                <a:noFill/>
              </a:ln>
              <a:solidFill>
                <a:prstClr val="white"/>
              </a:solidFill>
              <a:effectLst/>
              <a:uLnTx/>
              <a:uFillTx/>
              <a:latin typeface="-webkit-standar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s-ES_tradnl" sz="4000" b="0" i="0" u="none" strike="noStrike" kern="1200" cap="none" spc="0" normalizeH="0" baseline="0" dirty="0">
                <a:ln>
                  <a:noFill/>
                </a:ln>
                <a:solidFill>
                  <a:prstClr val="white"/>
                </a:solidFill>
                <a:effectLst/>
                <a:uLnTx/>
                <a:uFillTx/>
                <a:latin typeface="-webkit-standard"/>
                <a:ea typeface="+mn-ea"/>
                <a:cs typeface="+mn-cs"/>
              </a:rPr>
              <a:t>Sesión virtual (</a:t>
            </a:r>
            <a:r>
              <a:rPr kumimoji="0" lang="es-ES_tradnl" sz="4000" b="0" i="0" u="none" strike="noStrike" kern="1200" cap="none" spc="0" normalizeH="0" baseline="0" dirty="0">
                <a:ln>
                  <a:noFill/>
                </a:ln>
                <a:solidFill>
                  <a:prstClr val="white"/>
                </a:solidFill>
                <a:effectLst/>
                <a:uLnTx/>
                <a:uFillTx/>
                <a:latin typeface="-webkit-standard"/>
                <a:ea typeface="+mn-ea"/>
                <a:cs typeface="+mn-cs"/>
                <a:hlinkClick r:id="rId2">
                  <a:extLst>
                    <a:ext uri="{A12FA001-AC4F-418D-AE19-62706E023703}">
                      <ahyp:hlinkClr xmlns:ahyp="http://schemas.microsoft.com/office/drawing/2018/hyperlinkcolor" val="tx"/>
                    </a:ext>
                  </a:extLst>
                </a:hlinkClick>
              </a:rPr>
              <a:t>enlace para Zoom</a:t>
            </a:r>
            <a:r>
              <a:rPr kumimoji="0" lang="es-ES_tradnl" sz="4000" b="0" i="0" u="none" strike="noStrike" kern="1200" cap="none" spc="0" normalizeH="0" baseline="0" dirty="0">
                <a:ln>
                  <a:noFill/>
                </a:ln>
                <a:solidFill>
                  <a:prstClr val="white"/>
                </a:solidFill>
                <a:effectLst/>
                <a:uLnTx/>
                <a:uFillTx/>
                <a:latin typeface="-webkit-standard"/>
                <a:ea typeface="+mn-ea"/>
                <a:cs typeface="+mn-cs"/>
              </a:rPr>
              <a:t>)</a:t>
            </a:r>
            <a:endParaRPr lang="es-ES_tradnl" dirty="0">
              <a:solidFill>
                <a:prstClr val="white"/>
              </a:solidFill>
            </a:endParaRPr>
          </a:p>
        </p:txBody>
      </p:sp>
      <p:sp>
        <p:nvSpPr>
          <p:cNvPr id="4" name="Slide Number Placeholder 3">
            <a:extLst>
              <a:ext uri="{FF2B5EF4-FFF2-40B4-BE49-F238E27FC236}">
                <a16:creationId xmlns:a16="http://schemas.microsoft.com/office/drawing/2014/main" id="{24F03AF2-FC20-1785-85FD-C5008CB3CFF0}"/>
              </a:ext>
            </a:extLst>
          </p:cNvPr>
          <p:cNvSpPr>
            <a:spLocks noGrp="1"/>
          </p:cNvSpPr>
          <p:nvPr>
            <p:ph type="sldNum" sz="quarter" idx="4"/>
          </p:nvPr>
        </p:nvSpPr>
        <p:spPr/>
        <p:txBody>
          <a:bodyPr/>
          <a:lstStyle/>
          <a:p>
            <a:fld id="{CEF48CEA-885D-5C4E-A5CD-C931F1E95D6A}" type="slidenum">
              <a:rPr lang="es-ES_tradnl" smtClean="0"/>
              <a:pPr/>
              <a:t>2</a:t>
            </a:fld>
            <a:endParaRPr lang="es-ES_tradnl" dirty="0"/>
          </a:p>
        </p:txBody>
      </p:sp>
    </p:spTree>
    <p:extLst>
      <p:ext uri="{BB962C8B-B14F-4D97-AF65-F5344CB8AC3E}">
        <p14:creationId xmlns:p14="http://schemas.microsoft.com/office/powerpoint/2010/main" val="91475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CB19B-A402-3492-32F6-9E732E851B29}"/>
              </a:ext>
            </a:extLst>
          </p:cNvPr>
          <p:cNvSpPr/>
          <p:nvPr/>
        </p:nvSpPr>
        <p:spPr>
          <a:xfrm>
            <a:off x="5958637" y="12123"/>
            <a:ext cx="6234884" cy="607704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20</a:t>
            </a:fld>
            <a:endParaRPr lang="es-ES_tradnl" dirty="0"/>
          </a:p>
        </p:txBody>
      </p:sp>
      <p:sp>
        <p:nvSpPr>
          <p:cNvPr id="21" name="Rectangle 20">
            <a:extLst>
              <a:ext uri="{FF2B5EF4-FFF2-40B4-BE49-F238E27FC236}">
                <a16:creationId xmlns:a16="http://schemas.microsoft.com/office/drawing/2014/main" id="{FE2051C6-273A-589D-2D24-2CCB7A788A2C}"/>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Content Placeholder 2">
            <a:extLst>
              <a:ext uri="{FF2B5EF4-FFF2-40B4-BE49-F238E27FC236}">
                <a16:creationId xmlns:a16="http://schemas.microsoft.com/office/drawing/2014/main" id="{3EF8A9CE-953B-342F-5308-6C74CCC53302}"/>
              </a:ext>
            </a:extLst>
          </p:cNvPr>
          <p:cNvSpPr>
            <a:spLocks noGrp="1"/>
          </p:cNvSpPr>
          <p:nvPr>
            <p:ph sz="half" idx="1"/>
          </p:nvPr>
        </p:nvSpPr>
        <p:spPr>
          <a:xfrm>
            <a:off x="16662" y="2115225"/>
            <a:ext cx="5933287" cy="3988972"/>
          </a:xfrm>
          <a:solidFill>
            <a:srgbClr val="FBFBFB">
              <a:alpha val="47000"/>
            </a:srgbClr>
          </a:solidFill>
        </p:spPr>
        <p:txBody>
          <a:bodyPr vert="horz" lIns="91440" tIns="45720" rIns="91440" bIns="45720" rtlCol="0" anchor="t">
            <a:normAutofit fontScale="92500"/>
          </a:bodyPr>
          <a:lstStyle/>
          <a:p>
            <a:r>
              <a:rPr lang="es-ES_tradnl" sz="2400" b="1" dirty="0" err="1">
                <a:solidFill>
                  <a:srgbClr val="242424"/>
                </a:solidFill>
                <a:ea typeface="+mn-lt"/>
                <a:cs typeface="+mn-lt"/>
              </a:rPr>
              <a:t>Outcome</a:t>
            </a:r>
            <a:r>
              <a:rPr lang="es-ES_tradnl" sz="2400" b="1" dirty="0">
                <a:solidFill>
                  <a:srgbClr val="242424"/>
                </a:solidFill>
                <a:ea typeface="+mn-lt"/>
                <a:cs typeface="+mn-lt"/>
              </a:rPr>
              <a:t>:</a:t>
            </a:r>
            <a:r>
              <a:rPr lang="es-ES_tradnl" sz="2400" dirty="0">
                <a:solidFill>
                  <a:srgbClr val="242424"/>
                </a:solidFill>
                <a:ea typeface="+mn-lt"/>
                <a:cs typeface="+mn-lt"/>
              </a:rPr>
              <a:t> Screening, </a:t>
            </a:r>
            <a:r>
              <a:rPr lang="es-ES_tradnl" sz="2400" dirty="0" err="1">
                <a:solidFill>
                  <a:srgbClr val="242424"/>
                </a:solidFill>
                <a:ea typeface="+mn-lt"/>
                <a:cs typeface="+mn-lt"/>
              </a:rPr>
              <a:t>early</a:t>
            </a:r>
            <a:r>
              <a:rPr lang="es-ES_tradnl" sz="2400" dirty="0">
                <a:solidFill>
                  <a:srgbClr val="242424"/>
                </a:solidFill>
                <a:ea typeface="+mn-lt"/>
                <a:cs typeface="+mn-lt"/>
              </a:rPr>
              <a:t> </a:t>
            </a:r>
            <a:r>
              <a:rPr lang="es-ES_tradnl" sz="2400" dirty="0" err="1">
                <a:solidFill>
                  <a:srgbClr val="242424"/>
                </a:solidFill>
                <a:ea typeface="+mn-lt"/>
                <a:cs typeface="+mn-lt"/>
              </a:rPr>
              <a:t>detection</a:t>
            </a:r>
            <a:r>
              <a:rPr lang="es-ES_tradnl" sz="2400" dirty="0">
                <a:solidFill>
                  <a:srgbClr val="242424"/>
                </a:solidFill>
                <a:ea typeface="+mn-lt"/>
                <a:cs typeface="+mn-lt"/>
              </a:rPr>
              <a:t>, </a:t>
            </a:r>
            <a:r>
              <a:rPr lang="es-ES_tradnl" sz="2400" dirty="0" err="1">
                <a:solidFill>
                  <a:srgbClr val="242424"/>
                </a:solidFill>
                <a:ea typeface="+mn-lt"/>
                <a:cs typeface="+mn-lt"/>
              </a:rPr>
              <a:t>management</a:t>
            </a:r>
            <a:r>
              <a:rPr lang="es-ES_tradnl" sz="2400" dirty="0">
                <a:solidFill>
                  <a:srgbClr val="242424"/>
                </a:solidFill>
                <a:ea typeface="+mn-lt"/>
                <a:cs typeface="+mn-lt"/>
              </a:rPr>
              <a:t>, </a:t>
            </a:r>
            <a:r>
              <a:rPr lang="es-ES_tradnl" sz="2400" dirty="0" err="1">
                <a:solidFill>
                  <a:srgbClr val="242424"/>
                </a:solidFill>
                <a:ea typeface="+mn-lt"/>
                <a:cs typeface="+mn-lt"/>
              </a:rPr>
              <a:t>rehabilitation</a:t>
            </a:r>
            <a:r>
              <a:rPr lang="es-ES_tradnl" sz="2400" dirty="0">
                <a:solidFill>
                  <a:srgbClr val="242424"/>
                </a:solidFill>
                <a:ea typeface="+mn-lt"/>
                <a:cs typeface="+mn-lt"/>
              </a:rPr>
              <a:t>, and </a:t>
            </a:r>
            <a:r>
              <a:rPr lang="es-ES_tradnl" sz="2400" dirty="0" err="1">
                <a:solidFill>
                  <a:srgbClr val="242424"/>
                </a:solidFill>
                <a:ea typeface="+mn-lt"/>
                <a:cs typeface="+mn-lt"/>
              </a:rPr>
              <a:t>palliative</a:t>
            </a:r>
            <a:r>
              <a:rPr lang="es-ES_tradnl" sz="2400" dirty="0">
                <a:solidFill>
                  <a:srgbClr val="242424"/>
                </a:solidFill>
                <a:ea typeface="+mn-lt"/>
                <a:cs typeface="+mn-lt"/>
              </a:rPr>
              <a:t> care </a:t>
            </a:r>
            <a:r>
              <a:rPr lang="es-ES_tradnl" sz="2400" dirty="0" err="1">
                <a:solidFill>
                  <a:srgbClr val="242424"/>
                </a:solidFill>
                <a:ea typeface="+mn-lt"/>
                <a:cs typeface="+mn-lt"/>
              </a:rPr>
              <a:t>for</a:t>
            </a:r>
            <a:r>
              <a:rPr lang="es-ES_tradnl" sz="2400" dirty="0">
                <a:solidFill>
                  <a:srgbClr val="242424"/>
                </a:solidFill>
                <a:ea typeface="+mn-lt"/>
                <a:cs typeface="+mn-lt"/>
              </a:rPr>
              <a:t> the </a:t>
            </a:r>
            <a:r>
              <a:rPr lang="es-ES_tradnl" sz="2400" dirty="0" err="1">
                <a:solidFill>
                  <a:srgbClr val="242424"/>
                </a:solidFill>
                <a:ea typeface="+mn-lt"/>
                <a:cs typeface="+mn-lt"/>
              </a:rPr>
              <a:t>main</a:t>
            </a:r>
            <a:r>
              <a:rPr lang="es-ES_tradnl" sz="2400" dirty="0">
                <a:solidFill>
                  <a:srgbClr val="242424"/>
                </a:solidFill>
                <a:ea typeface="+mn-lt"/>
                <a:cs typeface="+mn-lt"/>
              </a:rPr>
              <a:t> </a:t>
            </a:r>
            <a:r>
              <a:rPr lang="es-ES_tradnl" sz="2400" dirty="0" err="1">
                <a:solidFill>
                  <a:srgbClr val="242424"/>
                </a:solidFill>
                <a:ea typeface="+mn-lt"/>
                <a:cs typeface="+mn-lt"/>
              </a:rPr>
              <a:t>NCDs</a:t>
            </a:r>
            <a:r>
              <a:rPr lang="es-ES_tradnl" sz="2400" dirty="0">
                <a:solidFill>
                  <a:srgbClr val="242424"/>
                </a:solidFill>
                <a:ea typeface="+mn-lt"/>
                <a:cs typeface="+mn-lt"/>
              </a:rPr>
              <a:t> and mental and </a:t>
            </a:r>
            <a:r>
              <a:rPr lang="es-ES_tradnl" sz="2400" dirty="0" err="1">
                <a:solidFill>
                  <a:srgbClr val="242424"/>
                </a:solidFill>
                <a:ea typeface="+mn-lt"/>
                <a:cs typeface="+mn-lt"/>
              </a:rPr>
              <a:t>neurological</a:t>
            </a:r>
            <a:r>
              <a:rPr lang="es-ES_tradnl" sz="2400" dirty="0">
                <a:solidFill>
                  <a:srgbClr val="242424"/>
                </a:solidFill>
                <a:ea typeface="+mn-lt"/>
                <a:cs typeface="+mn-lt"/>
              </a:rPr>
              <a:t> </a:t>
            </a:r>
            <a:r>
              <a:rPr lang="es-ES_tradnl" sz="2400" dirty="0" err="1">
                <a:solidFill>
                  <a:srgbClr val="242424"/>
                </a:solidFill>
                <a:ea typeface="+mn-lt"/>
                <a:cs typeface="+mn-lt"/>
              </a:rPr>
              <a:t>health</a:t>
            </a:r>
            <a:r>
              <a:rPr lang="es-ES_tradnl" sz="2400" dirty="0">
                <a:solidFill>
                  <a:srgbClr val="242424"/>
                </a:solidFill>
                <a:ea typeface="+mn-lt"/>
                <a:cs typeface="+mn-lt"/>
              </a:rPr>
              <a:t> </a:t>
            </a:r>
            <a:r>
              <a:rPr lang="es-ES_tradnl" sz="2400" dirty="0" err="1">
                <a:solidFill>
                  <a:srgbClr val="242424"/>
                </a:solidFill>
                <a:ea typeface="+mn-lt"/>
                <a:cs typeface="+mn-lt"/>
              </a:rPr>
              <a:t>conditions</a:t>
            </a:r>
            <a:r>
              <a:rPr lang="es-ES_tradnl" sz="2400" dirty="0">
                <a:solidFill>
                  <a:srgbClr val="242424"/>
                </a:solidFill>
                <a:ea typeface="+mn-lt"/>
                <a:cs typeface="+mn-lt"/>
              </a:rPr>
              <a:t> </a:t>
            </a:r>
            <a:r>
              <a:rPr lang="es-ES_tradnl" sz="2400" dirty="0" err="1">
                <a:solidFill>
                  <a:srgbClr val="242424"/>
                </a:solidFill>
                <a:ea typeface="+mn-lt"/>
                <a:cs typeface="+mn-lt"/>
              </a:rPr>
              <a:t>strengthened</a:t>
            </a:r>
            <a:r>
              <a:rPr lang="es-ES_tradnl" sz="2400" dirty="0">
                <a:solidFill>
                  <a:srgbClr val="242424"/>
                </a:solidFill>
                <a:ea typeface="+mn-lt"/>
                <a:cs typeface="+mn-lt"/>
              </a:rPr>
              <a:t>, </a:t>
            </a:r>
            <a:r>
              <a:rPr lang="es-ES_tradnl" sz="2400" dirty="0" err="1">
                <a:solidFill>
                  <a:srgbClr val="242424"/>
                </a:solidFill>
                <a:ea typeface="+mn-lt"/>
                <a:cs typeface="+mn-lt"/>
              </a:rPr>
              <a:t>based</a:t>
            </a:r>
            <a:r>
              <a:rPr lang="es-ES_tradnl" sz="2400" dirty="0">
                <a:solidFill>
                  <a:srgbClr val="242424"/>
                </a:solidFill>
                <a:ea typeface="+mn-lt"/>
                <a:cs typeface="+mn-lt"/>
              </a:rPr>
              <a:t> </a:t>
            </a:r>
            <a:r>
              <a:rPr lang="es-ES_tradnl" sz="2400" dirty="0" err="1">
                <a:solidFill>
                  <a:srgbClr val="242424"/>
                </a:solidFill>
                <a:ea typeface="+mn-lt"/>
                <a:cs typeface="+mn-lt"/>
              </a:rPr>
              <a:t>on</a:t>
            </a:r>
            <a:r>
              <a:rPr lang="es-ES_tradnl" sz="2400" dirty="0">
                <a:solidFill>
                  <a:srgbClr val="242424"/>
                </a:solidFill>
                <a:ea typeface="+mn-lt"/>
                <a:cs typeface="+mn-lt"/>
              </a:rPr>
              <a:t> the </a:t>
            </a:r>
            <a:r>
              <a:rPr lang="es-ES_tradnl" sz="2400" dirty="0" err="1">
                <a:solidFill>
                  <a:srgbClr val="242424"/>
                </a:solidFill>
                <a:ea typeface="+mn-lt"/>
                <a:cs typeface="+mn-lt"/>
              </a:rPr>
              <a:t>primary</a:t>
            </a:r>
            <a:r>
              <a:rPr lang="es-ES_tradnl" sz="2400" dirty="0">
                <a:solidFill>
                  <a:srgbClr val="242424"/>
                </a:solidFill>
                <a:ea typeface="+mn-lt"/>
                <a:cs typeface="+mn-lt"/>
              </a:rPr>
              <a:t> </a:t>
            </a:r>
            <a:r>
              <a:rPr lang="es-ES_tradnl" sz="2400" dirty="0" err="1">
                <a:solidFill>
                  <a:srgbClr val="242424"/>
                </a:solidFill>
                <a:ea typeface="+mn-lt"/>
                <a:cs typeface="+mn-lt"/>
              </a:rPr>
              <a:t>health</a:t>
            </a:r>
            <a:r>
              <a:rPr lang="es-ES_tradnl" sz="2400" dirty="0">
                <a:solidFill>
                  <a:srgbClr val="242424"/>
                </a:solidFill>
                <a:ea typeface="+mn-lt"/>
                <a:cs typeface="+mn-lt"/>
              </a:rPr>
              <a:t> care </a:t>
            </a:r>
            <a:r>
              <a:rPr lang="es-ES_tradnl" sz="2400" dirty="0" err="1">
                <a:solidFill>
                  <a:srgbClr val="242424"/>
                </a:solidFill>
                <a:ea typeface="+mn-lt"/>
                <a:cs typeface="+mn-lt"/>
              </a:rPr>
              <a:t>approach</a:t>
            </a:r>
            <a:r>
              <a:rPr lang="es-ES_tradnl" sz="2400" dirty="0">
                <a:solidFill>
                  <a:srgbClr val="242424"/>
                </a:solidFill>
                <a:ea typeface="+mn-lt"/>
                <a:cs typeface="+mn-lt"/>
              </a:rPr>
              <a:t>, and </a:t>
            </a:r>
            <a:r>
              <a:rPr lang="es-ES_tradnl" sz="2400" dirty="0" err="1">
                <a:solidFill>
                  <a:srgbClr val="242424"/>
                </a:solidFill>
                <a:ea typeface="+mn-lt"/>
                <a:cs typeface="+mn-lt"/>
              </a:rPr>
              <a:t>disabilities</a:t>
            </a:r>
            <a:r>
              <a:rPr lang="es-ES_tradnl" sz="2400" dirty="0">
                <a:solidFill>
                  <a:srgbClr val="242424"/>
                </a:solidFill>
                <a:ea typeface="+mn-lt"/>
                <a:cs typeface="+mn-lt"/>
              </a:rPr>
              <a:t>, </a:t>
            </a:r>
            <a:r>
              <a:rPr lang="es-ES_tradnl" sz="2400" dirty="0" err="1">
                <a:solidFill>
                  <a:srgbClr val="242424"/>
                </a:solidFill>
                <a:ea typeface="+mn-lt"/>
                <a:cs typeface="+mn-lt"/>
              </a:rPr>
              <a:t>violence</a:t>
            </a:r>
            <a:r>
              <a:rPr lang="es-ES_tradnl" sz="2400" dirty="0">
                <a:solidFill>
                  <a:srgbClr val="242424"/>
                </a:solidFill>
                <a:ea typeface="+mn-lt"/>
                <a:cs typeface="+mn-lt"/>
              </a:rPr>
              <a:t>, </a:t>
            </a:r>
            <a:r>
              <a:rPr lang="es-ES_tradnl" sz="2400" dirty="0" err="1">
                <a:solidFill>
                  <a:srgbClr val="242424"/>
                </a:solidFill>
                <a:ea typeface="+mn-lt"/>
                <a:cs typeface="+mn-lt"/>
              </a:rPr>
              <a:t>road</a:t>
            </a:r>
            <a:r>
              <a:rPr lang="es-ES_tradnl" sz="2400" dirty="0">
                <a:solidFill>
                  <a:srgbClr val="242424"/>
                </a:solidFill>
                <a:ea typeface="+mn-lt"/>
                <a:cs typeface="+mn-lt"/>
              </a:rPr>
              <a:t> safety, suicide </a:t>
            </a:r>
            <a:r>
              <a:rPr lang="es-ES_tradnl" sz="2400" dirty="0" err="1">
                <a:solidFill>
                  <a:srgbClr val="242424"/>
                </a:solidFill>
                <a:ea typeface="+mn-lt"/>
                <a:cs typeface="+mn-lt"/>
              </a:rPr>
              <a:t>prevention</a:t>
            </a:r>
            <a:r>
              <a:rPr lang="es-ES_tradnl" sz="2400" dirty="0">
                <a:solidFill>
                  <a:srgbClr val="242424"/>
                </a:solidFill>
                <a:ea typeface="+mn-lt"/>
                <a:cs typeface="+mn-lt"/>
              </a:rPr>
              <a:t>, and </a:t>
            </a:r>
            <a:r>
              <a:rPr lang="es-ES_tradnl" sz="2400" dirty="0" err="1">
                <a:solidFill>
                  <a:srgbClr val="242424"/>
                </a:solidFill>
                <a:ea typeface="+mn-lt"/>
                <a:cs typeface="+mn-lt"/>
              </a:rPr>
              <a:t>unintentional</a:t>
            </a:r>
            <a:r>
              <a:rPr lang="es-ES_tradnl" sz="2400" dirty="0">
                <a:solidFill>
                  <a:srgbClr val="242424"/>
                </a:solidFill>
                <a:ea typeface="+mn-lt"/>
                <a:cs typeface="+mn-lt"/>
              </a:rPr>
              <a:t> injuries </a:t>
            </a:r>
            <a:r>
              <a:rPr lang="es-ES_tradnl" sz="2400" dirty="0" err="1">
                <a:solidFill>
                  <a:srgbClr val="242424"/>
                </a:solidFill>
                <a:ea typeface="+mn-lt"/>
                <a:cs typeface="+mn-lt"/>
              </a:rPr>
              <a:t>addressed</a:t>
            </a:r>
            <a:r>
              <a:rPr lang="es-ES_tradnl" sz="2400" dirty="0">
                <a:solidFill>
                  <a:srgbClr val="242424"/>
                </a:solidFill>
                <a:ea typeface="+mn-lt"/>
                <a:cs typeface="+mn-lt"/>
              </a:rPr>
              <a:t> </a:t>
            </a:r>
            <a:r>
              <a:rPr lang="es-ES_tradnl" sz="2400" dirty="0" err="1">
                <a:solidFill>
                  <a:srgbClr val="242424"/>
                </a:solidFill>
                <a:ea typeface="+mn-lt"/>
                <a:cs typeface="+mn-lt"/>
              </a:rPr>
              <a:t>through</a:t>
            </a:r>
            <a:r>
              <a:rPr lang="es-ES_tradnl" sz="2400" dirty="0">
                <a:solidFill>
                  <a:srgbClr val="242424"/>
                </a:solidFill>
                <a:ea typeface="+mn-lt"/>
                <a:cs typeface="+mn-lt"/>
              </a:rPr>
              <a:t> </a:t>
            </a:r>
            <a:r>
              <a:rPr lang="es-ES_tradnl" sz="2400" dirty="0" err="1">
                <a:solidFill>
                  <a:srgbClr val="242424"/>
                </a:solidFill>
                <a:ea typeface="+mn-lt"/>
                <a:cs typeface="+mn-lt"/>
              </a:rPr>
              <a:t>health</a:t>
            </a:r>
            <a:r>
              <a:rPr lang="es-ES_tradnl" sz="2400" dirty="0">
                <a:solidFill>
                  <a:srgbClr val="242424"/>
                </a:solidFill>
                <a:ea typeface="+mn-lt"/>
                <a:cs typeface="+mn-lt"/>
              </a:rPr>
              <a:t> </a:t>
            </a:r>
            <a:r>
              <a:rPr lang="es-ES_tradnl" sz="2400" dirty="0" err="1">
                <a:solidFill>
                  <a:srgbClr val="242424"/>
                </a:solidFill>
                <a:ea typeface="+mn-lt"/>
                <a:cs typeface="+mn-lt"/>
              </a:rPr>
              <a:t>service</a:t>
            </a:r>
            <a:r>
              <a:rPr lang="es-ES_tradnl" sz="2400" dirty="0">
                <a:solidFill>
                  <a:srgbClr val="242424"/>
                </a:solidFill>
                <a:ea typeface="+mn-lt"/>
                <a:cs typeface="+mn-lt"/>
              </a:rPr>
              <a:t> </a:t>
            </a:r>
            <a:r>
              <a:rPr lang="es-ES_tradnl" sz="2400" dirty="0" err="1">
                <a:solidFill>
                  <a:srgbClr val="242424"/>
                </a:solidFill>
                <a:ea typeface="+mn-lt"/>
                <a:cs typeface="+mn-lt"/>
              </a:rPr>
              <a:t>strengthening</a:t>
            </a:r>
            <a:r>
              <a:rPr lang="es-ES_tradnl" sz="2400" dirty="0">
                <a:solidFill>
                  <a:srgbClr val="242424"/>
                </a:solidFill>
                <a:ea typeface="+mn-lt"/>
                <a:cs typeface="+mn-lt"/>
              </a:rPr>
              <a:t>.</a:t>
            </a:r>
          </a:p>
          <a:p>
            <a:r>
              <a:rPr lang="es-ES_tradnl" sz="2400" b="1" dirty="0" err="1">
                <a:solidFill>
                  <a:srgbClr val="242424"/>
                </a:solidFill>
                <a:ea typeface="+mn-lt"/>
                <a:cs typeface="+mn-lt"/>
              </a:rPr>
              <a:t>Outcome</a:t>
            </a:r>
            <a:r>
              <a:rPr lang="es-ES_tradnl" sz="2400" b="1" dirty="0">
                <a:solidFill>
                  <a:srgbClr val="242424"/>
                </a:solidFill>
                <a:ea typeface="+mn-lt"/>
                <a:cs typeface="+mn-lt"/>
              </a:rPr>
              <a:t>:</a:t>
            </a:r>
            <a:r>
              <a:rPr lang="es-ES_tradnl" sz="2400" dirty="0">
                <a:solidFill>
                  <a:srgbClr val="242424"/>
                </a:solidFill>
                <a:ea typeface="+mn-lt"/>
                <a:cs typeface="+mn-lt"/>
              </a:rPr>
              <a:t> </a:t>
            </a:r>
            <a:r>
              <a:rPr lang="es-ES_tradnl" sz="2400" dirty="0" err="1">
                <a:solidFill>
                  <a:srgbClr val="242424"/>
                </a:solidFill>
                <a:ea typeface="+mn-lt"/>
                <a:cs typeface="+mn-lt"/>
              </a:rPr>
              <a:t>Prevention</a:t>
            </a:r>
            <a:r>
              <a:rPr lang="es-ES_tradnl" sz="2400" dirty="0">
                <a:solidFill>
                  <a:srgbClr val="242424"/>
                </a:solidFill>
                <a:ea typeface="+mn-lt"/>
                <a:cs typeface="+mn-lt"/>
              </a:rPr>
              <a:t>, control, and </a:t>
            </a:r>
            <a:r>
              <a:rPr lang="es-ES_tradnl" sz="2400" dirty="0" err="1">
                <a:solidFill>
                  <a:srgbClr val="242424"/>
                </a:solidFill>
                <a:ea typeface="+mn-lt"/>
                <a:cs typeface="+mn-lt"/>
              </a:rPr>
              <a:t>elimination</a:t>
            </a:r>
            <a:r>
              <a:rPr lang="es-ES_tradnl" sz="2400" dirty="0">
                <a:solidFill>
                  <a:srgbClr val="242424"/>
                </a:solidFill>
                <a:ea typeface="+mn-lt"/>
                <a:cs typeface="+mn-lt"/>
              </a:rPr>
              <a:t> of </a:t>
            </a:r>
            <a:r>
              <a:rPr lang="es-ES_tradnl" sz="2400" dirty="0" err="1">
                <a:solidFill>
                  <a:srgbClr val="242424"/>
                </a:solidFill>
                <a:ea typeface="+mn-lt"/>
                <a:cs typeface="+mn-lt"/>
              </a:rPr>
              <a:t>communicable</a:t>
            </a:r>
            <a:r>
              <a:rPr lang="es-ES_tradnl" sz="2400" dirty="0">
                <a:solidFill>
                  <a:srgbClr val="242424"/>
                </a:solidFill>
                <a:ea typeface="+mn-lt"/>
                <a:cs typeface="+mn-lt"/>
              </a:rPr>
              <a:t> </a:t>
            </a:r>
            <a:r>
              <a:rPr lang="es-ES_tradnl" sz="2400" dirty="0" err="1">
                <a:solidFill>
                  <a:srgbClr val="242424"/>
                </a:solidFill>
                <a:ea typeface="+mn-lt"/>
                <a:cs typeface="+mn-lt"/>
              </a:rPr>
              <a:t>diseases</a:t>
            </a:r>
            <a:r>
              <a:rPr lang="es-ES_tradnl" sz="2400" dirty="0">
                <a:solidFill>
                  <a:srgbClr val="242424"/>
                </a:solidFill>
                <a:ea typeface="+mn-lt"/>
                <a:cs typeface="+mn-lt"/>
              </a:rPr>
              <a:t> and </a:t>
            </a:r>
            <a:r>
              <a:rPr lang="es-ES_tradnl" sz="2400" dirty="0" err="1">
                <a:solidFill>
                  <a:srgbClr val="242424"/>
                </a:solidFill>
                <a:ea typeface="+mn-lt"/>
                <a:cs typeface="+mn-lt"/>
              </a:rPr>
              <a:t>related</a:t>
            </a:r>
            <a:r>
              <a:rPr lang="es-ES_tradnl" sz="2400" dirty="0">
                <a:solidFill>
                  <a:srgbClr val="242424"/>
                </a:solidFill>
                <a:ea typeface="+mn-lt"/>
                <a:cs typeface="+mn-lt"/>
              </a:rPr>
              <a:t> </a:t>
            </a:r>
            <a:r>
              <a:rPr lang="es-ES_tradnl" sz="2400" dirty="0" err="1">
                <a:solidFill>
                  <a:srgbClr val="242424"/>
                </a:solidFill>
                <a:ea typeface="+mn-lt"/>
                <a:cs typeface="+mn-lt"/>
              </a:rPr>
              <a:t>conditions</a:t>
            </a:r>
            <a:r>
              <a:rPr lang="es-ES_tradnl" sz="2400" dirty="0">
                <a:solidFill>
                  <a:srgbClr val="242424"/>
                </a:solidFill>
                <a:ea typeface="+mn-lt"/>
                <a:cs typeface="+mn-lt"/>
              </a:rPr>
              <a:t> </a:t>
            </a:r>
            <a:r>
              <a:rPr lang="es-ES_tradnl" sz="2400" dirty="0" err="1">
                <a:solidFill>
                  <a:srgbClr val="242424"/>
                </a:solidFill>
                <a:ea typeface="+mn-lt"/>
                <a:cs typeface="+mn-lt"/>
              </a:rPr>
              <a:t>accelerated</a:t>
            </a:r>
            <a:r>
              <a:rPr lang="es-ES_tradnl" sz="2400" dirty="0">
                <a:solidFill>
                  <a:srgbClr val="242424"/>
                </a:solidFill>
                <a:ea typeface="+mn-lt"/>
                <a:cs typeface="+mn-lt"/>
              </a:rPr>
              <a:t> and </a:t>
            </a:r>
            <a:r>
              <a:rPr lang="es-ES_tradnl" sz="2400" dirty="0" err="1">
                <a:solidFill>
                  <a:srgbClr val="242424"/>
                </a:solidFill>
                <a:ea typeface="+mn-lt"/>
                <a:cs typeface="+mn-lt"/>
              </a:rPr>
              <a:t>sustained</a:t>
            </a:r>
            <a:r>
              <a:rPr lang="es-ES_tradnl" sz="2400" dirty="0">
                <a:solidFill>
                  <a:srgbClr val="242424"/>
                </a:solidFill>
                <a:ea typeface="+mn-lt"/>
                <a:cs typeface="+mn-lt"/>
              </a:rPr>
              <a:t>.</a:t>
            </a:r>
            <a:endParaRPr lang="es-ES_tradnl" sz="2400" dirty="0">
              <a:solidFill>
                <a:srgbClr val="242424"/>
              </a:solidFill>
              <a:cs typeface="Arial"/>
            </a:endParaRPr>
          </a:p>
        </p:txBody>
      </p:sp>
      <p:sp>
        <p:nvSpPr>
          <p:cNvPr id="25" name="TextBox 24">
            <a:extLst>
              <a:ext uri="{FF2B5EF4-FFF2-40B4-BE49-F238E27FC236}">
                <a16:creationId xmlns:a16="http://schemas.microsoft.com/office/drawing/2014/main" id="{F59D1A88-BC4E-464D-2E56-8F56312BFC4E}"/>
              </a:ext>
            </a:extLst>
          </p:cNvPr>
          <p:cNvSpPr txBox="1"/>
          <p:nvPr/>
        </p:nvSpPr>
        <p:spPr>
          <a:xfrm>
            <a:off x="0" y="96571"/>
            <a:ext cx="5964565"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000" b="1" dirty="0" err="1">
                <a:solidFill>
                  <a:srgbClr val="00AAF0"/>
                </a:solidFill>
                <a:latin typeface="Lato Light"/>
                <a:ea typeface="+mn-lt"/>
                <a:cs typeface="+mn-lt"/>
              </a:rPr>
              <a:t>Strategic</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objective</a:t>
            </a:r>
            <a:r>
              <a:rPr lang="es-ES_tradnl" sz="2000" b="1" dirty="0">
                <a:solidFill>
                  <a:srgbClr val="00AAF0"/>
                </a:solidFill>
                <a:latin typeface="Lato Light"/>
                <a:ea typeface="+mn-lt"/>
                <a:cs typeface="+mn-lt"/>
              </a:rPr>
              <a:t> 3: </a:t>
            </a:r>
            <a:r>
              <a:rPr lang="es-ES_tradnl" sz="2000" b="1" dirty="0" err="1">
                <a:solidFill>
                  <a:srgbClr val="00AAF0"/>
                </a:solidFill>
                <a:latin typeface="Lato Light"/>
                <a:ea typeface="+mn-lt"/>
                <a:cs typeface="+mn-lt"/>
              </a:rPr>
              <a:t>Accelerate</a:t>
            </a:r>
            <a:r>
              <a:rPr lang="es-ES_tradnl" sz="2000" b="1" dirty="0">
                <a:solidFill>
                  <a:srgbClr val="00AAF0"/>
                </a:solidFill>
                <a:latin typeface="Lato Light"/>
                <a:ea typeface="+mn-lt"/>
                <a:cs typeface="+mn-lt"/>
              </a:rPr>
              <a:t> the </a:t>
            </a:r>
            <a:r>
              <a:rPr lang="es-ES_tradnl" sz="2000" b="1" dirty="0" err="1">
                <a:solidFill>
                  <a:srgbClr val="00AAF0"/>
                </a:solidFill>
                <a:latin typeface="Lato Light"/>
                <a:ea typeface="+mn-lt"/>
                <a:cs typeface="+mn-lt"/>
              </a:rPr>
              <a:t>elimination</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reduction</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management</a:t>
            </a:r>
            <a:r>
              <a:rPr lang="es-ES_tradnl" sz="2000" b="1" dirty="0">
                <a:solidFill>
                  <a:srgbClr val="00AAF0"/>
                </a:solidFill>
                <a:latin typeface="Lato Light"/>
                <a:ea typeface="+mn-lt"/>
                <a:cs typeface="+mn-lt"/>
              </a:rPr>
              <a:t> and control of </a:t>
            </a:r>
            <a:r>
              <a:rPr lang="es-ES_tradnl" sz="2000" b="1" dirty="0" err="1">
                <a:solidFill>
                  <a:srgbClr val="00AAF0"/>
                </a:solidFill>
                <a:latin typeface="Lato Light"/>
                <a:ea typeface="+mn-lt"/>
                <a:cs typeface="+mn-lt"/>
              </a:rPr>
              <a:t>communicable</a:t>
            </a:r>
            <a:r>
              <a:rPr lang="es-ES_tradnl" sz="2000" b="1" dirty="0">
                <a:solidFill>
                  <a:srgbClr val="00AAF0"/>
                </a:solidFill>
                <a:latin typeface="Lato Light"/>
                <a:ea typeface="+mn-lt"/>
                <a:cs typeface="+mn-lt"/>
              </a:rPr>
              <a:t> and non-</a:t>
            </a:r>
            <a:r>
              <a:rPr lang="es-ES_tradnl" sz="2000" b="1" dirty="0" err="1">
                <a:solidFill>
                  <a:srgbClr val="00AAF0"/>
                </a:solidFill>
                <a:latin typeface="Lato Light"/>
                <a:ea typeface="+mn-lt"/>
                <a:cs typeface="+mn-lt"/>
              </a:rPr>
              <a:t>communicable</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diseases</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disabilities</a:t>
            </a:r>
            <a:r>
              <a:rPr lang="es-ES_tradnl" sz="2000" b="1" dirty="0">
                <a:solidFill>
                  <a:srgbClr val="00AAF0"/>
                </a:solidFill>
                <a:latin typeface="Lato Light"/>
                <a:ea typeface="+mn-lt"/>
                <a:cs typeface="+mn-lt"/>
              </a:rPr>
              <a:t> and mental </a:t>
            </a:r>
            <a:r>
              <a:rPr lang="es-ES_tradnl" sz="2000" b="1" dirty="0" err="1">
                <a:solidFill>
                  <a:srgbClr val="00AAF0"/>
                </a:solidFill>
                <a:latin typeface="Lato Light"/>
                <a:ea typeface="+mn-lt"/>
                <a:cs typeface="+mn-lt"/>
              </a:rPr>
              <a:t>health-related</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conditions</a:t>
            </a:r>
            <a:r>
              <a:rPr lang="es-ES_tradnl" sz="2000" b="1" dirty="0">
                <a:solidFill>
                  <a:srgbClr val="00AAF0"/>
                </a:solidFill>
                <a:latin typeface="Lato Light"/>
                <a:ea typeface="+mn-lt"/>
                <a:cs typeface="+mn-lt"/>
              </a:rPr>
              <a:t>, and </a:t>
            </a:r>
            <a:r>
              <a:rPr lang="es-ES_tradnl" sz="2000" b="1" dirty="0" err="1">
                <a:solidFill>
                  <a:srgbClr val="00AAF0"/>
                </a:solidFill>
                <a:latin typeface="Lato Light"/>
                <a:ea typeface="+mn-lt"/>
                <a:cs typeface="+mn-lt"/>
              </a:rPr>
              <a:t>strengthen</a:t>
            </a:r>
            <a:r>
              <a:rPr lang="es-ES_tradnl" sz="2000" b="1" dirty="0">
                <a:solidFill>
                  <a:srgbClr val="00AAF0"/>
                </a:solidFill>
                <a:latin typeface="Lato Light"/>
                <a:ea typeface="+mn-lt"/>
                <a:cs typeface="+mn-lt"/>
              </a:rPr>
              <a:t> the </a:t>
            </a:r>
            <a:r>
              <a:rPr lang="es-ES_tradnl" sz="2000" b="1" dirty="0" err="1">
                <a:solidFill>
                  <a:srgbClr val="00AAF0"/>
                </a:solidFill>
                <a:latin typeface="Lato Light"/>
                <a:ea typeface="+mn-lt"/>
                <a:cs typeface="+mn-lt"/>
              </a:rPr>
              <a:t>health</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system</a:t>
            </a:r>
            <a:r>
              <a:rPr lang="es-ES_tradnl" sz="2000" b="1" dirty="0">
                <a:solidFill>
                  <a:srgbClr val="00AAF0"/>
                </a:solidFill>
                <a:latin typeface="Lato Light"/>
                <a:ea typeface="+mn-lt"/>
                <a:cs typeface="+mn-lt"/>
              </a:rPr>
              <a:t> response </a:t>
            </a:r>
            <a:r>
              <a:rPr lang="es-ES_tradnl" sz="2000" b="1" dirty="0" err="1">
                <a:solidFill>
                  <a:srgbClr val="00AAF0"/>
                </a:solidFill>
                <a:latin typeface="Lato Light"/>
                <a:ea typeface="+mn-lt"/>
                <a:cs typeface="+mn-lt"/>
              </a:rPr>
              <a:t>for</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violence</a:t>
            </a:r>
            <a:r>
              <a:rPr lang="es-ES_tradnl" sz="2000" b="1" dirty="0">
                <a:solidFill>
                  <a:srgbClr val="00AAF0"/>
                </a:solidFill>
                <a:latin typeface="Lato Light"/>
                <a:ea typeface="+mn-lt"/>
                <a:cs typeface="+mn-lt"/>
              </a:rPr>
              <a:t>, </a:t>
            </a:r>
            <a:r>
              <a:rPr lang="es-ES_tradnl" sz="2000" b="1" dirty="0" err="1">
                <a:solidFill>
                  <a:srgbClr val="00AAF0"/>
                </a:solidFill>
                <a:latin typeface="Lato Light"/>
                <a:ea typeface="+mn-lt"/>
                <a:cs typeface="+mn-lt"/>
              </a:rPr>
              <a:t>road</a:t>
            </a:r>
            <a:r>
              <a:rPr lang="es-ES_tradnl" sz="2000" b="1" dirty="0">
                <a:solidFill>
                  <a:srgbClr val="00AAF0"/>
                </a:solidFill>
                <a:latin typeface="Lato Light"/>
                <a:ea typeface="+mn-lt"/>
                <a:cs typeface="+mn-lt"/>
              </a:rPr>
              <a:t> safety, suicides and </a:t>
            </a:r>
            <a:r>
              <a:rPr lang="es-ES_tradnl" sz="2000" b="1" dirty="0" err="1">
                <a:solidFill>
                  <a:srgbClr val="00AAF0"/>
                </a:solidFill>
                <a:latin typeface="Lato Light"/>
                <a:ea typeface="+mn-lt"/>
                <a:cs typeface="+mn-lt"/>
              </a:rPr>
              <a:t>unintentional</a:t>
            </a:r>
            <a:r>
              <a:rPr lang="es-ES_tradnl" sz="2000" b="1" dirty="0">
                <a:solidFill>
                  <a:srgbClr val="00AAF0"/>
                </a:solidFill>
                <a:latin typeface="Lato Light"/>
                <a:ea typeface="+mn-lt"/>
                <a:cs typeface="+mn-lt"/>
              </a:rPr>
              <a:t> injuries   </a:t>
            </a:r>
            <a:endParaRPr lang="es-ES_tradnl" sz="2000" b="1" i="1" dirty="0">
              <a:solidFill>
                <a:srgbClr val="00AAF0"/>
              </a:solidFill>
              <a:cs typeface="Lato Light"/>
            </a:endParaRPr>
          </a:p>
        </p:txBody>
      </p:sp>
      <p:sp>
        <p:nvSpPr>
          <p:cNvPr id="27" name="TextBox 26">
            <a:extLst>
              <a:ext uri="{FF2B5EF4-FFF2-40B4-BE49-F238E27FC236}">
                <a16:creationId xmlns:a16="http://schemas.microsoft.com/office/drawing/2014/main" id="{78ED0141-E55E-61D5-7756-8DF8D66819D5}"/>
              </a:ext>
            </a:extLst>
          </p:cNvPr>
          <p:cNvSpPr txBox="1"/>
          <p:nvPr/>
        </p:nvSpPr>
        <p:spPr>
          <a:xfrm>
            <a:off x="5959651" y="82551"/>
            <a:ext cx="6232350" cy="1754326"/>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b="1" dirty="0">
                <a:solidFill>
                  <a:srgbClr val="00AAF0"/>
                </a:solidFill>
                <a:latin typeface="Lato Light"/>
                <a:ea typeface="Lato Light"/>
                <a:cs typeface="Lato Light"/>
              </a:rPr>
              <a:t>Objetivo estratégico 3: </a:t>
            </a:r>
            <a:r>
              <a:rPr lang="es-ES_tradnl" dirty="0">
                <a:solidFill>
                  <a:srgbClr val="00AAF0"/>
                </a:solidFill>
                <a:latin typeface="Lato Light"/>
                <a:ea typeface="Lato Light"/>
                <a:cs typeface="Lato Light"/>
              </a:rPr>
              <a:t>Acelerar la eliminación, la reducción, el manejo y el control de las enfermedades transmisibles y no transmisibles, las discapacidades y los problemas relacionados con la salud mental, y fortalecer la respuesta del sistema de salud a la violencia, la seguridad vial, los suicidios, y los traumatismos no intencionales.</a:t>
            </a:r>
            <a:endParaRPr lang="es-ES_tradnl" dirty="0"/>
          </a:p>
        </p:txBody>
      </p:sp>
      <p:sp>
        <p:nvSpPr>
          <p:cNvPr id="29" name="Content Placeholder 2">
            <a:extLst>
              <a:ext uri="{FF2B5EF4-FFF2-40B4-BE49-F238E27FC236}">
                <a16:creationId xmlns:a16="http://schemas.microsoft.com/office/drawing/2014/main" id="{E2DFB66E-3048-98DD-BE1B-0E5A04C6E5B0}"/>
              </a:ext>
            </a:extLst>
          </p:cNvPr>
          <p:cNvSpPr txBox="1">
            <a:spLocks/>
          </p:cNvSpPr>
          <p:nvPr/>
        </p:nvSpPr>
        <p:spPr>
          <a:xfrm>
            <a:off x="5964565" y="2129415"/>
            <a:ext cx="6223831" cy="3963572"/>
          </a:xfrm>
          <a:prstGeom prst="rect">
            <a:avLst/>
          </a:prstGeom>
          <a:solidFill>
            <a:srgbClr val="FBE3D6">
              <a:alpha val="79000"/>
            </a:srgb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400" b="1" dirty="0">
                <a:solidFill>
                  <a:srgbClr val="242424"/>
                </a:solidFill>
                <a:ea typeface="+mn-lt"/>
                <a:cs typeface="+mn-lt"/>
              </a:rPr>
              <a:t>Resultado intermedio:</a:t>
            </a:r>
            <a:r>
              <a:rPr lang="es-ES_tradnl" sz="2400" dirty="0">
                <a:solidFill>
                  <a:srgbClr val="242424"/>
                </a:solidFill>
                <a:ea typeface="+mn-lt"/>
                <a:cs typeface="+mn-lt"/>
              </a:rPr>
              <a:t> El tamizaje, la detección temprana, el manejo, la rehabilitación y los cuidados paliativos de las principales ENT y trastornos neurológicos y de salud mental fortalecidos, sobre la base del enfoque de atención primaria de salud, y las discapacidades, la violencia, la seguridad vial, la prevención del suicidio y los traumatismos no intencionales abordados mediante el fortalecimiento de los servicios de salud.</a:t>
            </a:r>
          </a:p>
          <a:p>
            <a:r>
              <a:rPr lang="es-ES_tradnl" sz="2400" b="1" dirty="0">
                <a:solidFill>
                  <a:srgbClr val="242424"/>
                </a:solidFill>
                <a:ea typeface="+mn-lt"/>
                <a:cs typeface="+mn-lt"/>
              </a:rPr>
              <a:t>Resultado intermedio: </a:t>
            </a:r>
            <a:r>
              <a:rPr lang="es-ES_tradnl" sz="2400" dirty="0">
                <a:solidFill>
                  <a:srgbClr val="242424"/>
                </a:solidFill>
                <a:ea typeface="+mn-lt"/>
                <a:cs typeface="+mn-lt"/>
              </a:rPr>
              <a:t>Prevención, control y eliminación de enfermedades transmisibles y otros problemas conexos acelerados y sostenidos.</a:t>
            </a:r>
            <a:endParaRPr lang="es-ES_tradnl" sz="3600" dirty="0"/>
          </a:p>
        </p:txBody>
      </p:sp>
      <p:sp>
        <p:nvSpPr>
          <p:cNvPr id="2" name="CuadroTexto 1">
            <a:extLst>
              <a:ext uri="{FF2B5EF4-FFF2-40B4-BE49-F238E27FC236}">
                <a16:creationId xmlns:a16="http://schemas.microsoft.com/office/drawing/2014/main" id="{059CFCB7-867B-9E27-45F4-80D2A2758C69}"/>
              </a:ext>
            </a:extLst>
          </p:cNvPr>
          <p:cNvSpPr txBox="1"/>
          <p:nvPr/>
        </p:nvSpPr>
        <p:spPr>
          <a:xfrm>
            <a:off x="5216301" y="6325651"/>
            <a:ext cx="4909006"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3392918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s-ES_tradnl" smtClean="0"/>
              <a:pPr/>
              <a:t>21</a:t>
            </a:fld>
            <a:endParaRPr lang="es-ES_tradnl" dirty="0"/>
          </a:p>
        </p:txBody>
      </p:sp>
      <p:sp>
        <p:nvSpPr>
          <p:cNvPr id="7" name="Rectangle 6">
            <a:extLst>
              <a:ext uri="{FF2B5EF4-FFF2-40B4-BE49-F238E27FC236}">
                <a16:creationId xmlns:a16="http://schemas.microsoft.com/office/drawing/2014/main" id="{3AC56973-02A2-3541-E114-CF7622D0420F}"/>
              </a:ext>
            </a:extLst>
          </p:cNvPr>
          <p:cNvSpPr/>
          <p:nvPr/>
        </p:nvSpPr>
        <p:spPr>
          <a:xfrm>
            <a:off x="5965894" y="-9318"/>
            <a:ext cx="6226105" cy="36443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ctangle 8">
            <a:extLst>
              <a:ext uri="{FF2B5EF4-FFF2-40B4-BE49-F238E27FC236}">
                <a16:creationId xmlns:a16="http://schemas.microsoft.com/office/drawing/2014/main" id="{291140F0-3419-39BF-2D63-8FE60BD8D319}"/>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TextBox 12">
            <a:extLst>
              <a:ext uri="{FF2B5EF4-FFF2-40B4-BE49-F238E27FC236}">
                <a16:creationId xmlns:a16="http://schemas.microsoft.com/office/drawing/2014/main" id="{902090E8-A274-BF41-0BAE-5EBB16D8CE4D}"/>
              </a:ext>
            </a:extLst>
          </p:cNvPr>
          <p:cNvSpPr txBox="1"/>
          <p:nvPr/>
        </p:nvSpPr>
        <p:spPr>
          <a:xfrm>
            <a:off x="126639" y="235928"/>
            <a:ext cx="5828157"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dirty="0" err="1">
                <a:solidFill>
                  <a:srgbClr val="00AAF0"/>
                </a:solidFill>
                <a:latin typeface="Lato Light"/>
                <a:ea typeface="+mn-lt"/>
                <a:cs typeface="+mn-lt"/>
              </a:rPr>
              <a:t>Strategic</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objective</a:t>
            </a:r>
            <a:r>
              <a:rPr lang="es-ES_tradnl" sz="2400" b="1" dirty="0">
                <a:solidFill>
                  <a:srgbClr val="00AAF0"/>
                </a:solidFill>
                <a:latin typeface="Lato Light"/>
                <a:ea typeface="+mn-lt"/>
                <a:cs typeface="+mn-lt"/>
              </a:rPr>
              <a:t> 4: </a:t>
            </a:r>
            <a:r>
              <a:rPr lang="es-ES_tradnl" sz="2400" b="1" dirty="0" err="1">
                <a:solidFill>
                  <a:srgbClr val="00AAF0"/>
                </a:solidFill>
                <a:latin typeface="Lato Light"/>
                <a:ea typeface="+mn-lt"/>
                <a:cs typeface="+mn-lt"/>
              </a:rPr>
              <a:t>Prevent</a:t>
            </a:r>
            <a:r>
              <a:rPr lang="es-ES_tradnl" sz="2400" b="1" dirty="0">
                <a:solidFill>
                  <a:srgbClr val="00AAF0"/>
                </a:solidFill>
                <a:latin typeface="Lato Light"/>
                <a:ea typeface="+mn-lt"/>
                <a:cs typeface="+mn-lt"/>
              </a:rPr>
              <a:t>, prepare, </a:t>
            </a:r>
            <a:r>
              <a:rPr lang="es-ES_tradnl" sz="2400" b="1" dirty="0" err="1">
                <a:solidFill>
                  <a:srgbClr val="00AAF0"/>
                </a:solidFill>
                <a:latin typeface="Lato Light"/>
                <a:ea typeface="+mn-lt"/>
                <a:cs typeface="+mn-lt"/>
              </a:rPr>
              <a:t>detect</a:t>
            </a:r>
            <a:r>
              <a:rPr lang="es-ES_tradnl" sz="2400" b="1" dirty="0">
                <a:solidFill>
                  <a:srgbClr val="00AAF0"/>
                </a:solidFill>
                <a:latin typeface="Lato Light"/>
                <a:ea typeface="+mn-lt"/>
                <a:cs typeface="+mn-lt"/>
              </a:rPr>
              <a:t>, and </a:t>
            </a:r>
            <a:r>
              <a:rPr lang="es-ES_tradnl" sz="2400" b="1" dirty="0" err="1">
                <a:solidFill>
                  <a:srgbClr val="00AAF0"/>
                </a:solidFill>
                <a:latin typeface="Lato Light"/>
                <a:ea typeface="+mn-lt"/>
                <a:cs typeface="+mn-lt"/>
              </a:rPr>
              <a:t>respond</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better</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to</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health</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emergencies</a:t>
            </a:r>
            <a:r>
              <a:rPr lang="es-ES_tradnl" sz="2400" b="1" dirty="0">
                <a:solidFill>
                  <a:srgbClr val="00AAF0"/>
                </a:solidFill>
                <a:latin typeface="Lato Light"/>
                <a:ea typeface="+mn-lt"/>
                <a:cs typeface="+mn-lt"/>
              </a:rPr>
              <a:t>.</a:t>
            </a:r>
            <a:endParaRPr lang="es-ES_tradnl" sz="2400" b="1" dirty="0">
              <a:solidFill>
                <a:srgbClr val="00AAF0"/>
              </a:solidFill>
              <a:latin typeface="Lato Light"/>
              <a:cs typeface="Lato Light"/>
            </a:endParaRPr>
          </a:p>
        </p:txBody>
      </p:sp>
      <p:sp>
        <p:nvSpPr>
          <p:cNvPr id="15" name="TextBox 14">
            <a:extLst>
              <a:ext uri="{FF2B5EF4-FFF2-40B4-BE49-F238E27FC236}">
                <a16:creationId xmlns:a16="http://schemas.microsoft.com/office/drawing/2014/main" id="{5ACDF4CA-A915-3518-A3FB-7B6D66F6084F}"/>
              </a:ext>
            </a:extLst>
          </p:cNvPr>
          <p:cNvSpPr txBox="1"/>
          <p:nvPr/>
        </p:nvSpPr>
        <p:spPr>
          <a:xfrm>
            <a:off x="6097884" y="235927"/>
            <a:ext cx="5971722"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dirty="0">
                <a:solidFill>
                  <a:srgbClr val="00AAF0"/>
                </a:solidFill>
                <a:latin typeface="Lato Light"/>
                <a:ea typeface="Lato Light"/>
                <a:cs typeface="Lato Light"/>
              </a:rPr>
              <a:t>Objetivo estratégico 4:</a:t>
            </a:r>
            <a:r>
              <a:rPr lang="es-ES_tradnl" sz="2400" dirty="0">
                <a:solidFill>
                  <a:srgbClr val="00AAF0"/>
                </a:solidFill>
                <a:latin typeface="Lato Light"/>
                <a:ea typeface="Lato Light"/>
                <a:cs typeface="Lato Light"/>
              </a:rPr>
              <a:t> Prevención, preparación, detección y respuesta mejores frente a las emergencias de salud.</a:t>
            </a:r>
            <a:endParaRPr lang="es-ES_tradnl" sz="2400" dirty="0"/>
          </a:p>
        </p:txBody>
      </p:sp>
      <p:pic>
        <p:nvPicPr>
          <p:cNvPr id="19" name="Picture 18" descr="A person standing in flood water next to a building&#10;&#10;Description automatically generated">
            <a:extLst>
              <a:ext uri="{FF2B5EF4-FFF2-40B4-BE49-F238E27FC236}">
                <a16:creationId xmlns:a16="http://schemas.microsoft.com/office/drawing/2014/main" id="{35548F17-650A-C26F-0105-24A127FB50DE}"/>
              </a:ext>
            </a:extLst>
          </p:cNvPr>
          <p:cNvPicPr>
            <a:picLocks noChangeAspect="1"/>
          </p:cNvPicPr>
          <p:nvPr/>
        </p:nvPicPr>
        <p:blipFill>
          <a:blip r:embed="rId3">
            <a:alphaModFix/>
          </a:blip>
          <a:srcRect l="36891" t="36664" r="-417" b="25740"/>
          <a:stretch/>
        </p:blipFill>
        <p:spPr>
          <a:xfrm>
            <a:off x="-4369" y="3637432"/>
            <a:ext cx="7750229" cy="2506055"/>
          </a:xfrm>
          <a:prstGeom prst="rect">
            <a:avLst/>
          </a:prstGeom>
        </p:spPr>
      </p:pic>
      <p:pic>
        <p:nvPicPr>
          <p:cNvPr id="21" name="Picture 20" descr="A group of people wearing masks&#10;&#10;Description automatically generated">
            <a:extLst>
              <a:ext uri="{FF2B5EF4-FFF2-40B4-BE49-F238E27FC236}">
                <a16:creationId xmlns:a16="http://schemas.microsoft.com/office/drawing/2014/main" id="{56457081-FFED-3D7C-8635-7488E571FD82}"/>
              </a:ext>
            </a:extLst>
          </p:cNvPr>
          <p:cNvPicPr>
            <a:picLocks noChangeAspect="1"/>
          </p:cNvPicPr>
          <p:nvPr/>
        </p:nvPicPr>
        <p:blipFill>
          <a:blip r:embed="rId4"/>
          <a:srcRect l="6649" t="-78" r="16330" b="32459"/>
          <a:stretch/>
        </p:blipFill>
        <p:spPr>
          <a:xfrm>
            <a:off x="5950586" y="3632139"/>
            <a:ext cx="6243021" cy="2512004"/>
          </a:xfrm>
          <a:prstGeom prst="rect">
            <a:avLst/>
          </a:prstGeom>
        </p:spPr>
      </p:pic>
      <p:sp>
        <p:nvSpPr>
          <p:cNvPr id="4" name="Content Placeholder 2">
            <a:extLst>
              <a:ext uri="{FF2B5EF4-FFF2-40B4-BE49-F238E27FC236}">
                <a16:creationId xmlns:a16="http://schemas.microsoft.com/office/drawing/2014/main" id="{8DAFE883-3F42-5858-5D4A-F877F0E07350}"/>
              </a:ext>
            </a:extLst>
          </p:cNvPr>
          <p:cNvSpPr>
            <a:spLocks noGrp="1"/>
          </p:cNvSpPr>
          <p:nvPr>
            <p:ph idx="1"/>
          </p:nvPr>
        </p:nvSpPr>
        <p:spPr>
          <a:xfrm>
            <a:off x="126639" y="1551822"/>
            <a:ext cx="5630694" cy="1961845"/>
          </a:xfrm>
          <a:solidFill>
            <a:srgbClr val="FFFFFF"/>
          </a:solidFill>
        </p:spPr>
        <p:txBody>
          <a:bodyPr vert="horz" lIns="91440" tIns="45720" rIns="91440" bIns="45720" rtlCol="0" anchor="t">
            <a:normAutofit/>
          </a:bodyPr>
          <a:lstStyle/>
          <a:p>
            <a:pPr marL="0" indent="0">
              <a:buNone/>
            </a:pPr>
            <a:r>
              <a:rPr lang="es-ES_tradnl" sz="1800" b="1" dirty="0" err="1">
                <a:solidFill>
                  <a:srgbClr val="242424"/>
                </a:solidFill>
                <a:ea typeface="+mn-lt"/>
                <a:cs typeface="+mn-lt"/>
              </a:rPr>
              <a:t>Outcome</a:t>
            </a:r>
            <a:r>
              <a:rPr lang="es-ES_tradnl" sz="1800" b="1" dirty="0">
                <a:solidFill>
                  <a:srgbClr val="242424"/>
                </a:solidFill>
                <a:ea typeface="+mn-lt"/>
                <a:cs typeface="+mn-lt"/>
              </a:rPr>
              <a:t>:</a:t>
            </a:r>
            <a:r>
              <a:rPr lang="es-ES_tradnl" sz="1800" dirty="0">
                <a:solidFill>
                  <a:srgbClr val="242424"/>
                </a:solidFill>
                <a:ea typeface="+mn-lt"/>
                <a:cs typeface="+mn-lt"/>
              </a:rPr>
              <a:t> Country </a:t>
            </a:r>
            <a:r>
              <a:rPr lang="es-ES_tradnl" sz="1800" dirty="0" err="1">
                <a:solidFill>
                  <a:srgbClr val="242424"/>
                </a:solidFill>
                <a:ea typeface="+mn-lt"/>
                <a:cs typeface="+mn-lt"/>
              </a:rPr>
              <a:t>capacities</a:t>
            </a:r>
            <a:r>
              <a:rPr lang="es-ES_tradnl" sz="1800" dirty="0">
                <a:solidFill>
                  <a:srgbClr val="242424"/>
                </a:solidFill>
                <a:ea typeface="+mn-lt"/>
                <a:cs typeface="+mn-lt"/>
              </a:rPr>
              <a:t> </a:t>
            </a:r>
            <a:r>
              <a:rPr lang="es-ES_tradnl" sz="1800" dirty="0" err="1">
                <a:solidFill>
                  <a:srgbClr val="242424"/>
                </a:solidFill>
                <a:ea typeface="+mn-lt"/>
                <a:cs typeface="+mn-lt"/>
              </a:rPr>
              <a:t>strengthened</a:t>
            </a:r>
            <a:r>
              <a:rPr lang="es-ES_tradnl" sz="1800" dirty="0">
                <a:solidFill>
                  <a:srgbClr val="242424"/>
                </a:solidFill>
                <a:ea typeface="+mn-lt"/>
                <a:cs typeface="+mn-lt"/>
              </a:rPr>
              <a:t> </a:t>
            </a:r>
            <a:r>
              <a:rPr lang="es-ES_tradnl" sz="1800" dirty="0" err="1">
                <a:solidFill>
                  <a:srgbClr val="242424"/>
                </a:solidFill>
                <a:ea typeface="+mn-lt"/>
                <a:cs typeface="+mn-lt"/>
              </a:rPr>
              <a:t>to</a:t>
            </a:r>
            <a:r>
              <a:rPr lang="es-ES_tradnl" sz="1800" dirty="0">
                <a:solidFill>
                  <a:srgbClr val="242424"/>
                </a:solidFill>
                <a:ea typeface="+mn-lt"/>
                <a:cs typeface="+mn-lt"/>
              </a:rPr>
              <a:t> </a:t>
            </a:r>
            <a:r>
              <a:rPr lang="es-ES_tradnl" sz="1800" dirty="0" err="1">
                <a:solidFill>
                  <a:srgbClr val="242424"/>
                </a:solidFill>
                <a:ea typeface="+mn-lt"/>
                <a:cs typeface="+mn-lt"/>
              </a:rPr>
              <a:t>prevent</a:t>
            </a:r>
            <a:r>
              <a:rPr lang="es-ES_tradnl" sz="1800" dirty="0">
                <a:solidFill>
                  <a:srgbClr val="242424"/>
                </a:solidFill>
                <a:ea typeface="+mn-lt"/>
                <a:cs typeface="+mn-lt"/>
              </a:rPr>
              <a:t>, </a:t>
            </a:r>
            <a:r>
              <a:rPr lang="es-ES_tradnl" sz="1800" dirty="0" err="1">
                <a:solidFill>
                  <a:srgbClr val="242424"/>
                </a:solidFill>
                <a:ea typeface="+mn-lt"/>
                <a:cs typeface="+mn-lt"/>
              </a:rPr>
              <a:t>mitigate</a:t>
            </a:r>
            <a:r>
              <a:rPr lang="es-ES_tradnl" sz="1800" dirty="0">
                <a:solidFill>
                  <a:srgbClr val="242424"/>
                </a:solidFill>
                <a:ea typeface="+mn-lt"/>
                <a:cs typeface="+mn-lt"/>
              </a:rPr>
              <a:t>, prepare </a:t>
            </a:r>
            <a:r>
              <a:rPr lang="es-ES_tradnl" sz="1800" dirty="0" err="1">
                <a:solidFill>
                  <a:srgbClr val="242424"/>
                </a:solidFill>
                <a:ea typeface="+mn-lt"/>
                <a:cs typeface="+mn-lt"/>
              </a:rPr>
              <a:t>for</a:t>
            </a:r>
            <a:r>
              <a:rPr lang="es-ES_tradnl" sz="1800" dirty="0">
                <a:solidFill>
                  <a:srgbClr val="242424"/>
                </a:solidFill>
                <a:ea typeface="+mn-lt"/>
                <a:cs typeface="+mn-lt"/>
              </a:rPr>
              <a:t>, and be </a:t>
            </a:r>
            <a:r>
              <a:rPr lang="es-ES_tradnl" sz="1800" dirty="0" err="1">
                <a:solidFill>
                  <a:srgbClr val="242424"/>
                </a:solidFill>
                <a:ea typeface="+mn-lt"/>
                <a:cs typeface="+mn-lt"/>
              </a:rPr>
              <a:t>ready</a:t>
            </a:r>
            <a:r>
              <a:rPr lang="es-ES_tradnl" sz="1800" dirty="0">
                <a:solidFill>
                  <a:srgbClr val="242424"/>
                </a:solidFill>
                <a:ea typeface="+mn-lt"/>
                <a:cs typeface="+mn-lt"/>
              </a:rPr>
              <a:t> </a:t>
            </a:r>
            <a:r>
              <a:rPr lang="es-ES_tradnl" sz="1800" dirty="0" err="1">
                <a:solidFill>
                  <a:srgbClr val="242424"/>
                </a:solidFill>
                <a:ea typeface="+mn-lt"/>
                <a:cs typeface="+mn-lt"/>
              </a:rPr>
              <a:t>to</a:t>
            </a:r>
            <a:r>
              <a:rPr lang="es-ES_tradnl" sz="1800" dirty="0">
                <a:solidFill>
                  <a:srgbClr val="242424"/>
                </a:solidFill>
                <a:ea typeface="+mn-lt"/>
                <a:cs typeface="+mn-lt"/>
              </a:rPr>
              <a:t> </a:t>
            </a:r>
            <a:r>
              <a:rPr lang="es-ES_tradnl" sz="1800" dirty="0" err="1">
                <a:solidFill>
                  <a:srgbClr val="242424"/>
                </a:solidFill>
                <a:ea typeface="+mn-lt"/>
                <a:cs typeface="+mn-lt"/>
              </a:rPr>
              <a:t>respond</a:t>
            </a:r>
            <a:r>
              <a:rPr lang="es-ES_tradnl" sz="1800" dirty="0">
                <a:solidFill>
                  <a:srgbClr val="242424"/>
                </a:solidFill>
                <a:ea typeface="+mn-lt"/>
                <a:cs typeface="+mn-lt"/>
              </a:rPr>
              <a:t> </a:t>
            </a:r>
            <a:r>
              <a:rPr lang="es-ES_tradnl" sz="1800" dirty="0" err="1">
                <a:solidFill>
                  <a:srgbClr val="242424"/>
                </a:solidFill>
                <a:ea typeface="+mn-lt"/>
                <a:cs typeface="+mn-lt"/>
              </a:rPr>
              <a:t>to</a:t>
            </a:r>
            <a:r>
              <a:rPr lang="es-ES_tradnl" sz="1800" dirty="0">
                <a:solidFill>
                  <a:srgbClr val="242424"/>
                </a:solidFill>
                <a:ea typeface="+mn-lt"/>
                <a:cs typeface="+mn-lt"/>
              </a:rPr>
              <a:t> </a:t>
            </a:r>
            <a:r>
              <a:rPr lang="es-ES_tradnl" sz="1800" dirty="0" err="1">
                <a:solidFill>
                  <a:srgbClr val="242424"/>
                </a:solidFill>
                <a:ea typeface="+mn-lt"/>
                <a:cs typeface="+mn-lt"/>
              </a:rPr>
              <a:t>health</a:t>
            </a:r>
            <a:r>
              <a:rPr lang="es-ES_tradnl" sz="1800" dirty="0">
                <a:solidFill>
                  <a:srgbClr val="242424"/>
                </a:solidFill>
                <a:ea typeface="+mn-lt"/>
                <a:cs typeface="+mn-lt"/>
              </a:rPr>
              <a:t> </a:t>
            </a:r>
            <a:r>
              <a:rPr lang="es-ES_tradnl" sz="1800" dirty="0" err="1">
                <a:solidFill>
                  <a:srgbClr val="242424"/>
                </a:solidFill>
                <a:ea typeface="+mn-lt"/>
                <a:cs typeface="+mn-lt"/>
              </a:rPr>
              <a:t>emergencies</a:t>
            </a:r>
            <a:r>
              <a:rPr lang="es-ES_tradnl" sz="1800" dirty="0">
                <a:solidFill>
                  <a:srgbClr val="242424"/>
                </a:solidFill>
                <a:ea typeface="+mn-lt"/>
                <a:cs typeface="+mn-lt"/>
              </a:rPr>
              <a:t> and </a:t>
            </a:r>
            <a:r>
              <a:rPr lang="es-ES_tradnl" sz="1800" dirty="0" err="1">
                <a:solidFill>
                  <a:srgbClr val="242424"/>
                </a:solidFill>
                <a:ea typeface="+mn-lt"/>
                <a:cs typeface="+mn-lt"/>
              </a:rPr>
              <a:t>disasters</a:t>
            </a:r>
            <a:r>
              <a:rPr lang="es-ES_tradnl" sz="1800" dirty="0">
                <a:solidFill>
                  <a:srgbClr val="242424"/>
                </a:solidFill>
                <a:ea typeface="+mn-lt"/>
                <a:cs typeface="+mn-lt"/>
              </a:rPr>
              <a:t> </a:t>
            </a:r>
            <a:r>
              <a:rPr lang="es-ES_tradnl" sz="1800" dirty="0" err="1">
                <a:solidFill>
                  <a:srgbClr val="242424"/>
                </a:solidFill>
                <a:ea typeface="+mn-lt"/>
                <a:cs typeface="+mn-lt"/>
              </a:rPr>
              <a:t>caused</a:t>
            </a:r>
            <a:r>
              <a:rPr lang="es-ES_tradnl" sz="1800" dirty="0">
                <a:solidFill>
                  <a:srgbClr val="242424"/>
                </a:solidFill>
                <a:ea typeface="+mn-lt"/>
                <a:cs typeface="+mn-lt"/>
              </a:rPr>
              <a:t> </a:t>
            </a:r>
            <a:r>
              <a:rPr lang="es-ES_tradnl" sz="1800" dirty="0" err="1">
                <a:solidFill>
                  <a:srgbClr val="242424"/>
                </a:solidFill>
                <a:ea typeface="+mn-lt"/>
                <a:cs typeface="+mn-lt"/>
              </a:rPr>
              <a:t>by</a:t>
            </a:r>
            <a:r>
              <a:rPr lang="es-ES_tradnl" sz="1800" dirty="0">
                <a:solidFill>
                  <a:srgbClr val="242424"/>
                </a:solidFill>
                <a:ea typeface="+mn-lt"/>
                <a:cs typeface="+mn-lt"/>
              </a:rPr>
              <a:t> </a:t>
            </a:r>
            <a:r>
              <a:rPr lang="es-ES_tradnl" sz="1800" dirty="0" err="1">
                <a:solidFill>
                  <a:srgbClr val="242424"/>
                </a:solidFill>
                <a:ea typeface="+mn-lt"/>
                <a:cs typeface="+mn-lt"/>
              </a:rPr>
              <a:t>any</a:t>
            </a:r>
            <a:r>
              <a:rPr lang="es-ES_tradnl" sz="1800" dirty="0">
                <a:solidFill>
                  <a:srgbClr val="242424"/>
                </a:solidFill>
                <a:ea typeface="+mn-lt"/>
                <a:cs typeface="+mn-lt"/>
              </a:rPr>
              <a:t> </a:t>
            </a:r>
            <a:r>
              <a:rPr lang="es-ES_tradnl" sz="1800" dirty="0" err="1">
                <a:solidFill>
                  <a:srgbClr val="242424"/>
                </a:solidFill>
                <a:ea typeface="+mn-lt"/>
                <a:cs typeface="+mn-lt"/>
              </a:rPr>
              <a:t>hazard</a:t>
            </a:r>
            <a:r>
              <a:rPr lang="es-ES_tradnl" sz="1800" dirty="0">
                <a:solidFill>
                  <a:srgbClr val="242424"/>
                </a:solidFill>
                <a:ea typeface="+mn-lt"/>
                <a:cs typeface="+mn-lt"/>
              </a:rPr>
              <a:t>.</a:t>
            </a:r>
            <a:endParaRPr lang="es-ES_tradnl" sz="4400" dirty="0">
              <a:solidFill>
                <a:srgbClr val="000000"/>
              </a:solidFill>
              <a:ea typeface="+mn-lt"/>
              <a:cs typeface="+mn-lt"/>
            </a:endParaRPr>
          </a:p>
          <a:p>
            <a:pPr marL="0" indent="0">
              <a:buNone/>
            </a:pPr>
            <a:r>
              <a:rPr lang="es-ES_tradnl" sz="1800" b="1" dirty="0" err="1">
                <a:solidFill>
                  <a:srgbClr val="242424"/>
                </a:solidFill>
                <a:ea typeface="+mn-lt"/>
                <a:cs typeface="+mn-lt"/>
              </a:rPr>
              <a:t>Outcome</a:t>
            </a:r>
            <a:r>
              <a:rPr lang="es-ES_tradnl" sz="1800" b="1" dirty="0">
                <a:solidFill>
                  <a:srgbClr val="242424"/>
                </a:solidFill>
                <a:ea typeface="+mn-lt"/>
                <a:cs typeface="+mn-lt"/>
              </a:rPr>
              <a:t>:</a:t>
            </a:r>
            <a:r>
              <a:rPr lang="es-ES_tradnl" sz="1800" dirty="0">
                <a:solidFill>
                  <a:srgbClr val="242424"/>
                </a:solidFill>
                <a:ea typeface="+mn-lt"/>
                <a:cs typeface="+mn-lt"/>
              </a:rPr>
              <a:t> Regional and </a:t>
            </a:r>
            <a:r>
              <a:rPr lang="es-ES_tradnl" sz="1800" dirty="0" err="1">
                <a:solidFill>
                  <a:srgbClr val="242424"/>
                </a:solidFill>
                <a:ea typeface="+mn-lt"/>
                <a:cs typeface="+mn-lt"/>
              </a:rPr>
              <a:t>national</a:t>
            </a:r>
            <a:r>
              <a:rPr lang="es-ES_tradnl" sz="1800" dirty="0">
                <a:solidFill>
                  <a:srgbClr val="242424"/>
                </a:solidFill>
                <a:ea typeface="+mn-lt"/>
                <a:cs typeface="+mn-lt"/>
              </a:rPr>
              <a:t> </a:t>
            </a:r>
            <a:r>
              <a:rPr lang="es-ES_tradnl" sz="1800" dirty="0" err="1">
                <a:solidFill>
                  <a:srgbClr val="242424"/>
                </a:solidFill>
                <a:ea typeface="+mn-lt"/>
                <a:cs typeface="+mn-lt"/>
              </a:rPr>
              <a:t>capacities</a:t>
            </a:r>
            <a:r>
              <a:rPr lang="es-ES_tradnl" sz="1800" dirty="0">
                <a:solidFill>
                  <a:srgbClr val="242424"/>
                </a:solidFill>
                <a:ea typeface="+mn-lt"/>
                <a:cs typeface="+mn-lt"/>
              </a:rPr>
              <a:t> </a:t>
            </a:r>
            <a:r>
              <a:rPr lang="es-ES_tradnl" sz="1800" dirty="0" err="1">
                <a:solidFill>
                  <a:srgbClr val="242424"/>
                </a:solidFill>
                <a:ea typeface="+mn-lt"/>
                <a:cs typeface="+mn-lt"/>
              </a:rPr>
              <a:t>enhanced</a:t>
            </a:r>
            <a:r>
              <a:rPr lang="es-ES_tradnl" sz="1800" dirty="0">
                <a:solidFill>
                  <a:srgbClr val="242424"/>
                </a:solidFill>
                <a:ea typeface="+mn-lt"/>
                <a:cs typeface="+mn-lt"/>
              </a:rPr>
              <a:t> </a:t>
            </a:r>
            <a:r>
              <a:rPr lang="es-ES_tradnl" sz="1800" dirty="0" err="1">
                <a:solidFill>
                  <a:srgbClr val="242424"/>
                </a:solidFill>
                <a:ea typeface="+mn-lt"/>
                <a:cs typeface="+mn-lt"/>
              </a:rPr>
              <a:t>to</a:t>
            </a:r>
            <a:r>
              <a:rPr lang="es-ES_tradnl" sz="1800" dirty="0">
                <a:solidFill>
                  <a:srgbClr val="242424"/>
                </a:solidFill>
                <a:ea typeface="+mn-lt"/>
                <a:cs typeface="+mn-lt"/>
              </a:rPr>
              <a:t> </a:t>
            </a:r>
            <a:r>
              <a:rPr lang="es-ES_tradnl" sz="1800" dirty="0" err="1">
                <a:solidFill>
                  <a:srgbClr val="242424"/>
                </a:solidFill>
                <a:ea typeface="+mn-lt"/>
                <a:cs typeface="+mn-lt"/>
              </a:rPr>
              <a:t>rapidly</a:t>
            </a:r>
            <a:r>
              <a:rPr lang="es-ES_tradnl" sz="1800" dirty="0">
                <a:solidFill>
                  <a:srgbClr val="242424"/>
                </a:solidFill>
                <a:ea typeface="+mn-lt"/>
                <a:cs typeface="+mn-lt"/>
              </a:rPr>
              <a:t> </a:t>
            </a:r>
            <a:r>
              <a:rPr lang="es-ES_tradnl" sz="1800" dirty="0" err="1">
                <a:solidFill>
                  <a:srgbClr val="242424"/>
                </a:solidFill>
                <a:ea typeface="+mn-lt"/>
                <a:cs typeface="+mn-lt"/>
              </a:rPr>
              <a:t>detect</a:t>
            </a:r>
            <a:r>
              <a:rPr lang="es-ES_tradnl" sz="1800" dirty="0">
                <a:solidFill>
                  <a:srgbClr val="242424"/>
                </a:solidFill>
                <a:ea typeface="+mn-lt"/>
                <a:cs typeface="+mn-lt"/>
              </a:rPr>
              <a:t> and </a:t>
            </a:r>
            <a:r>
              <a:rPr lang="es-ES_tradnl" sz="1800" dirty="0" err="1">
                <a:solidFill>
                  <a:srgbClr val="242424"/>
                </a:solidFill>
                <a:ea typeface="+mn-lt"/>
                <a:cs typeface="+mn-lt"/>
              </a:rPr>
              <a:t>respond</a:t>
            </a:r>
            <a:r>
              <a:rPr lang="es-ES_tradnl" sz="1800" dirty="0">
                <a:solidFill>
                  <a:srgbClr val="242424"/>
                </a:solidFill>
                <a:ea typeface="+mn-lt"/>
                <a:cs typeface="+mn-lt"/>
              </a:rPr>
              <a:t> </a:t>
            </a:r>
            <a:r>
              <a:rPr lang="es-ES_tradnl" sz="1800" dirty="0" err="1">
                <a:solidFill>
                  <a:srgbClr val="242424"/>
                </a:solidFill>
                <a:ea typeface="+mn-lt"/>
                <a:cs typeface="+mn-lt"/>
              </a:rPr>
              <a:t>to</a:t>
            </a:r>
            <a:r>
              <a:rPr lang="es-ES_tradnl" sz="1800" dirty="0">
                <a:solidFill>
                  <a:srgbClr val="242424"/>
                </a:solidFill>
                <a:ea typeface="+mn-lt"/>
                <a:cs typeface="+mn-lt"/>
              </a:rPr>
              <a:t> </a:t>
            </a:r>
            <a:r>
              <a:rPr lang="es-ES_tradnl" sz="1800" dirty="0" err="1">
                <a:solidFill>
                  <a:srgbClr val="242424"/>
                </a:solidFill>
                <a:ea typeface="+mn-lt"/>
                <a:cs typeface="+mn-lt"/>
              </a:rPr>
              <a:t>health</a:t>
            </a:r>
            <a:r>
              <a:rPr lang="es-ES_tradnl" sz="1800" dirty="0">
                <a:solidFill>
                  <a:srgbClr val="242424"/>
                </a:solidFill>
                <a:ea typeface="+mn-lt"/>
                <a:cs typeface="+mn-lt"/>
              </a:rPr>
              <a:t> </a:t>
            </a:r>
            <a:r>
              <a:rPr lang="es-ES_tradnl" sz="1800" dirty="0" err="1">
                <a:solidFill>
                  <a:srgbClr val="242424"/>
                </a:solidFill>
                <a:ea typeface="+mn-lt"/>
                <a:cs typeface="+mn-lt"/>
              </a:rPr>
              <a:t>emergencies</a:t>
            </a:r>
            <a:r>
              <a:rPr lang="es-ES_tradnl" sz="1800" dirty="0">
                <a:solidFill>
                  <a:srgbClr val="242424"/>
                </a:solidFill>
                <a:ea typeface="+mn-lt"/>
                <a:cs typeface="+mn-lt"/>
              </a:rPr>
              <a:t> and </a:t>
            </a:r>
            <a:r>
              <a:rPr lang="es-ES_tradnl" sz="1800" dirty="0" err="1">
                <a:solidFill>
                  <a:srgbClr val="242424"/>
                </a:solidFill>
                <a:ea typeface="+mn-lt"/>
                <a:cs typeface="+mn-lt"/>
              </a:rPr>
              <a:t>disasters</a:t>
            </a:r>
            <a:r>
              <a:rPr lang="es-ES_tradnl" sz="1800" dirty="0">
                <a:solidFill>
                  <a:srgbClr val="242424"/>
                </a:solidFill>
                <a:ea typeface="+mn-lt"/>
                <a:cs typeface="+mn-lt"/>
              </a:rPr>
              <a:t> </a:t>
            </a:r>
            <a:r>
              <a:rPr lang="es-ES_tradnl" sz="1800" dirty="0" err="1">
                <a:solidFill>
                  <a:srgbClr val="242424"/>
                </a:solidFill>
                <a:ea typeface="+mn-lt"/>
                <a:cs typeface="+mn-lt"/>
              </a:rPr>
              <a:t>caused</a:t>
            </a:r>
            <a:r>
              <a:rPr lang="es-ES_tradnl" sz="1800" dirty="0">
                <a:solidFill>
                  <a:srgbClr val="242424"/>
                </a:solidFill>
                <a:ea typeface="+mn-lt"/>
                <a:cs typeface="+mn-lt"/>
              </a:rPr>
              <a:t> </a:t>
            </a:r>
            <a:r>
              <a:rPr lang="es-ES_tradnl" sz="1800" dirty="0" err="1">
                <a:solidFill>
                  <a:srgbClr val="242424"/>
                </a:solidFill>
                <a:ea typeface="+mn-lt"/>
                <a:cs typeface="+mn-lt"/>
              </a:rPr>
              <a:t>by</a:t>
            </a:r>
            <a:r>
              <a:rPr lang="es-ES_tradnl" sz="1800" dirty="0">
                <a:solidFill>
                  <a:srgbClr val="242424"/>
                </a:solidFill>
                <a:ea typeface="+mn-lt"/>
                <a:cs typeface="+mn-lt"/>
              </a:rPr>
              <a:t> </a:t>
            </a:r>
            <a:r>
              <a:rPr lang="es-ES_tradnl" sz="1800" dirty="0" err="1">
                <a:solidFill>
                  <a:srgbClr val="242424"/>
                </a:solidFill>
                <a:ea typeface="+mn-lt"/>
                <a:cs typeface="+mn-lt"/>
              </a:rPr>
              <a:t>any</a:t>
            </a:r>
            <a:r>
              <a:rPr lang="es-ES_tradnl" sz="1800" dirty="0">
                <a:solidFill>
                  <a:srgbClr val="242424"/>
                </a:solidFill>
                <a:ea typeface="+mn-lt"/>
                <a:cs typeface="+mn-lt"/>
              </a:rPr>
              <a:t> </a:t>
            </a:r>
            <a:r>
              <a:rPr lang="es-ES_tradnl" sz="1800" dirty="0" err="1">
                <a:solidFill>
                  <a:srgbClr val="242424"/>
                </a:solidFill>
                <a:ea typeface="+mn-lt"/>
                <a:cs typeface="+mn-lt"/>
              </a:rPr>
              <a:t>hazard</a:t>
            </a:r>
            <a:endParaRPr lang="es-ES_tradnl" sz="1800" dirty="0">
              <a:solidFill>
                <a:srgbClr val="242424"/>
              </a:solidFill>
            </a:endParaRPr>
          </a:p>
        </p:txBody>
      </p:sp>
      <p:sp>
        <p:nvSpPr>
          <p:cNvPr id="6" name="Content Placeholder 2">
            <a:extLst>
              <a:ext uri="{FF2B5EF4-FFF2-40B4-BE49-F238E27FC236}">
                <a16:creationId xmlns:a16="http://schemas.microsoft.com/office/drawing/2014/main" id="{A61A3CDD-A0E2-C897-C9EE-CAA3E61BBDED}"/>
              </a:ext>
            </a:extLst>
          </p:cNvPr>
          <p:cNvSpPr txBox="1">
            <a:spLocks/>
          </p:cNvSpPr>
          <p:nvPr/>
        </p:nvSpPr>
        <p:spPr>
          <a:xfrm>
            <a:off x="6096000" y="1551822"/>
            <a:ext cx="5969361" cy="1961845"/>
          </a:xfrm>
          <a:prstGeom prst="rect">
            <a:avLst/>
          </a:prstGeom>
          <a:solidFill>
            <a:schemeClr val="accent2">
              <a:lumMod val="20000"/>
              <a:lumOff val="80000"/>
            </a:scheme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a:solidFill>
                  <a:srgbClr val="242424"/>
                </a:solidFill>
                <a:ea typeface="+mn-lt"/>
                <a:cs typeface="+mn-lt"/>
              </a:rPr>
              <a:t>Resultado intermedio: </a:t>
            </a:r>
            <a:r>
              <a:rPr lang="es-ES_tradnl" sz="1800" dirty="0">
                <a:solidFill>
                  <a:srgbClr val="242424"/>
                </a:solidFill>
                <a:ea typeface="+mn-lt"/>
                <a:cs typeface="+mn-lt"/>
              </a:rPr>
              <a:t>Capacidades de los países fortalecidas para prevenir, mitigar, prepararse y estar listos a fin de responder frente a desastres y emergencias de salud causados por cualquier tipo de amenaza.</a:t>
            </a:r>
            <a:endParaRPr lang="es-ES_tradnl" sz="4400" dirty="0"/>
          </a:p>
          <a:p>
            <a:pPr marL="0" indent="0">
              <a:buNone/>
            </a:pPr>
            <a:r>
              <a:rPr lang="es-ES_tradnl" sz="1800" b="1" dirty="0">
                <a:solidFill>
                  <a:srgbClr val="242424"/>
                </a:solidFill>
                <a:ea typeface="+mn-lt"/>
                <a:cs typeface="+mn-lt"/>
              </a:rPr>
              <a:t>Resultado intermedio: </a:t>
            </a:r>
            <a:r>
              <a:rPr lang="es-ES_tradnl" sz="1800" dirty="0">
                <a:solidFill>
                  <a:srgbClr val="242424"/>
                </a:solidFill>
                <a:ea typeface="+mn-lt"/>
                <a:cs typeface="+mn-lt"/>
              </a:rPr>
              <a:t>Capacidades regionales y nacionales fortalecidas para mejorar la detección y respuesta rápidas a desastres y emergencias de salud causados por cualquier tipo de amenaza.</a:t>
            </a:r>
            <a:endParaRPr lang="es-ES_tradnl" sz="4400" dirty="0"/>
          </a:p>
        </p:txBody>
      </p:sp>
      <p:sp>
        <p:nvSpPr>
          <p:cNvPr id="2" name="CuadroTexto 1">
            <a:extLst>
              <a:ext uri="{FF2B5EF4-FFF2-40B4-BE49-F238E27FC236}">
                <a16:creationId xmlns:a16="http://schemas.microsoft.com/office/drawing/2014/main" id="{C5C2D6DD-20A8-BA26-7B29-7EC0B5132DA3}"/>
              </a:ext>
            </a:extLst>
          </p:cNvPr>
          <p:cNvSpPr txBox="1"/>
          <p:nvPr/>
        </p:nvSpPr>
        <p:spPr>
          <a:xfrm>
            <a:off x="5249755" y="6292846"/>
            <a:ext cx="5020518" cy="369332"/>
          </a:xfrm>
          <a:prstGeom prst="rect">
            <a:avLst/>
          </a:prstGeom>
          <a:noFill/>
        </p:spPr>
        <p:txBody>
          <a:bodyPr wrap="square" rtlCol="0">
            <a:spAutoFit/>
          </a:bodyPr>
          <a:lstStyle/>
          <a:p>
            <a:pPr defTabSz="913607" fontAlgn="base">
              <a:spcBef>
                <a:spcPct val="0"/>
              </a:spcBef>
              <a:spcAft>
                <a:spcPct val="0"/>
              </a:spcAf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r>
              <a:rPr lang="es-ES_tradnl" b="1" dirty="0">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3486563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fld id="{CEF48CEA-885D-5C4E-A5CD-C931F1E95D6A}" type="slidenum">
              <a:rPr lang="es-ES_tradnl" smtClean="0"/>
              <a:pPr/>
              <a:t>22</a:t>
            </a:fld>
            <a:endParaRPr lang="es-ES_tradnl" dirty="0"/>
          </a:p>
        </p:txBody>
      </p:sp>
      <p:sp>
        <p:nvSpPr>
          <p:cNvPr id="16" name="Rectangle 15">
            <a:extLst>
              <a:ext uri="{FF2B5EF4-FFF2-40B4-BE49-F238E27FC236}">
                <a16:creationId xmlns:a16="http://schemas.microsoft.com/office/drawing/2014/main" id="{C2DAAB4F-B6DD-363C-D25B-30BE6014633A}"/>
              </a:ext>
            </a:extLst>
          </p:cNvPr>
          <p:cNvSpPr/>
          <p:nvPr/>
        </p:nvSpPr>
        <p:spPr>
          <a:xfrm>
            <a:off x="5849780" y="-2391"/>
            <a:ext cx="63872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7" name="Rectangle 16">
            <a:extLst>
              <a:ext uri="{FF2B5EF4-FFF2-40B4-BE49-F238E27FC236}">
                <a16:creationId xmlns:a16="http://schemas.microsoft.com/office/drawing/2014/main" id="{906022B4-6BE0-A8BF-80AD-4F5D337F6CE7}"/>
              </a:ext>
            </a:extLst>
          </p:cNvPr>
          <p:cNvSpPr/>
          <p:nvPr/>
        </p:nvSpPr>
        <p:spPr>
          <a:xfrm>
            <a:off x="6002199" y="-1849"/>
            <a:ext cx="6189800" cy="218167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Content Placeholder 2">
            <a:extLst>
              <a:ext uri="{FF2B5EF4-FFF2-40B4-BE49-F238E27FC236}">
                <a16:creationId xmlns:a16="http://schemas.microsoft.com/office/drawing/2014/main" id="{4C929C83-4AB2-555E-1DB7-010ADF21661C}"/>
              </a:ext>
            </a:extLst>
          </p:cNvPr>
          <p:cNvSpPr>
            <a:spLocks noGrp="1"/>
          </p:cNvSpPr>
          <p:nvPr>
            <p:ph sz="half" idx="1"/>
          </p:nvPr>
        </p:nvSpPr>
        <p:spPr>
          <a:xfrm>
            <a:off x="146303" y="2336601"/>
            <a:ext cx="5696433" cy="3735293"/>
          </a:xfrm>
          <a:solidFill>
            <a:srgbClr val="FFFFFF">
              <a:alpha val="47000"/>
            </a:srgbClr>
          </a:solidFill>
          <a:effectLst/>
        </p:spPr>
        <p:txBody>
          <a:bodyPr vert="horz" lIns="91440" tIns="45720" rIns="91440" bIns="45720" rtlCol="0" anchor="t">
            <a:normAutofit/>
          </a:bodyPr>
          <a:lstStyle/>
          <a:p>
            <a:pPr marL="0" indent="0">
              <a:buNone/>
            </a:pPr>
            <a:r>
              <a:rPr lang="es-ES_tradnl" sz="2000" b="1" dirty="0" err="1">
                <a:solidFill>
                  <a:srgbClr val="242424"/>
                </a:solidFill>
                <a:ea typeface="+mn-lt"/>
                <a:cs typeface="+mn-lt"/>
              </a:rPr>
              <a:t>Outcome</a:t>
            </a:r>
            <a:r>
              <a:rPr lang="es-ES_tradnl" sz="2000" b="1" dirty="0">
                <a:solidFill>
                  <a:srgbClr val="242424"/>
                </a:solidFill>
                <a:ea typeface="+mn-lt"/>
                <a:cs typeface="+mn-lt"/>
              </a:rPr>
              <a:t>:</a:t>
            </a:r>
            <a:r>
              <a:rPr lang="es-ES_tradnl" sz="2000" dirty="0">
                <a:solidFill>
                  <a:srgbClr val="242424"/>
                </a:solidFill>
                <a:ea typeface="+mn-lt"/>
                <a:cs typeface="+mn-lt"/>
              </a:rPr>
              <a:t> </a:t>
            </a:r>
            <a:r>
              <a:rPr lang="es-ES_tradnl" sz="2000" dirty="0" err="1">
                <a:solidFill>
                  <a:srgbClr val="242424"/>
                </a:solidFill>
                <a:ea typeface="+mn-lt"/>
                <a:cs typeface="+mn-lt"/>
              </a:rPr>
              <a:t>PAHO’s</a:t>
            </a:r>
            <a:r>
              <a:rPr lang="es-ES_tradnl" sz="2000" dirty="0">
                <a:solidFill>
                  <a:srgbClr val="242424"/>
                </a:solidFill>
                <a:ea typeface="+mn-lt"/>
                <a:cs typeface="+mn-lt"/>
              </a:rPr>
              <a:t> </a:t>
            </a:r>
            <a:r>
              <a:rPr lang="es-ES_tradnl" sz="2000" dirty="0" err="1">
                <a:solidFill>
                  <a:srgbClr val="242424"/>
                </a:solidFill>
                <a:ea typeface="+mn-lt"/>
                <a:cs typeface="+mn-lt"/>
              </a:rPr>
              <a:t>leadership</a:t>
            </a:r>
            <a:r>
              <a:rPr lang="es-ES_tradnl" sz="2000" dirty="0">
                <a:solidFill>
                  <a:srgbClr val="242424"/>
                </a:solidFill>
                <a:ea typeface="+mn-lt"/>
                <a:cs typeface="+mn-lt"/>
              </a:rPr>
              <a:t> </a:t>
            </a:r>
            <a:r>
              <a:rPr lang="es-ES_tradnl" sz="2000" dirty="0" err="1">
                <a:solidFill>
                  <a:srgbClr val="242424"/>
                </a:solidFill>
                <a:ea typeface="+mn-lt"/>
                <a:cs typeface="+mn-lt"/>
              </a:rPr>
              <a:t>capacity</a:t>
            </a:r>
            <a:r>
              <a:rPr lang="es-ES_tradnl" sz="2000" dirty="0">
                <a:solidFill>
                  <a:srgbClr val="242424"/>
                </a:solidFill>
                <a:ea typeface="+mn-lt"/>
                <a:cs typeface="+mn-lt"/>
              </a:rPr>
              <a:t> and </a:t>
            </a:r>
            <a:r>
              <a:rPr lang="es-ES_tradnl" sz="2000" dirty="0" err="1">
                <a:solidFill>
                  <a:srgbClr val="242424"/>
                </a:solidFill>
                <a:ea typeface="+mn-lt"/>
                <a:cs typeface="+mn-lt"/>
              </a:rPr>
              <a:t>governance</a:t>
            </a:r>
            <a:r>
              <a:rPr lang="es-ES_tradnl" sz="2000" dirty="0">
                <a:solidFill>
                  <a:srgbClr val="242424"/>
                </a:solidFill>
                <a:ea typeface="+mn-lt"/>
                <a:cs typeface="+mn-lt"/>
              </a:rPr>
              <a:t> </a:t>
            </a:r>
            <a:r>
              <a:rPr lang="es-ES_tradnl" sz="2000" dirty="0" err="1">
                <a:solidFill>
                  <a:srgbClr val="242424"/>
                </a:solidFill>
                <a:ea typeface="+mn-lt"/>
                <a:cs typeface="+mn-lt"/>
              </a:rPr>
              <a:t>mechanisms</a:t>
            </a:r>
            <a:r>
              <a:rPr lang="es-ES_tradnl" sz="2000" dirty="0">
                <a:solidFill>
                  <a:srgbClr val="242424"/>
                </a:solidFill>
                <a:ea typeface="+mn-lt"/>
                <a:cs typeface="+mn-lt"/>
              </a:rPr>
              <a:t> </a:t>
            </a:r>
            <a:r>
              <a:rPr lang="es-ES_tradnl" sz="2000" dirty="0" err="1">
                <a:solidFill>
                  <a:srgbClr val="242424"/>
                </a:solidFill>
                <a:ea typeface="+mn-lt"/>
                <a:cs typeface="+mn-lt"/>
              </a:rPr>
              <a:t>strengthened</a:t>
            </a:r>
            <a:r>
              <a:rPr lang="es-ES_tradnl" sz="2000" dirty="0">
                <a:solidFill>
                  <a:srgbClr val="242424"/>
                </a:solidFill>
                <a:ea typeface="+mn-lt"/>
                <a:cs typeface="+mn-lt"/>
              </a:rPr>
              <a:t>, </a:t>
            </a:r>
            <a:r>
              <a:rPr lang="es-ES_tradnl" sz="2000" dirty="0" err="1">
                <a:solidFill>
                  <a:srgbClr val="242424"/>
                </a:solidFill>
                <a:ea typeface="+mn-lt"/>
                <a:cs typeface="+mn-lt"/>
              </a:rPr>
              <a:t>bolstering</a:t>
            </a:r>
            <a:r>
              <a:rPr lang="es-ES_tradnl" sz="2000" dirty="0">
                <a:solidFill>
                  <a:srgbClr val="242424"/>
                </a:solidFill>
                <a:ea typeface="+mn-lt"/>
                <a:cs typeface="+mn-lt"/>
              </a:rPr>
              <a:t> </a:t>
            </a:r>
            <a:r>
              <a:rPr lang="es-ES_tradnl" sz="2000" dirty="0" err="1">
                <a:solidFill>
                  <a:srgbClr val="242424"/>
                </a:solidFill>
                <a:ea typeface="+mn-lt"/>
                <a:cs typeface="+mn-lt"/>
              </a:rPr>
              <a:t>its</a:t>
            </a:r>
            <a:r>
              <a:rPr lang="es-ES_tradnl" sz="2000" dirty="0">
                <a:solidFill>
                  <a:srgbClr val="242424"/>
                </a:solidFill>
                <a:ea typeface="+mn-lt"/>
                <a:cs typeface="+mn-lt"/>
              </a:rPr>
              <a:t> </a:t>
            </a:r>
            <a:r>
              <a:rPr lang="es-ES_tradnl" sz="2000" dirty="0" err="1">
                <a:solidFill>
                  <a:srgbClr val="242424"/>
                </a:solidFill>
                <a:ea typeface="+mn-lt"/>
                <a:cs typeface="+mn-lt"/>
              </a:rPr>
              <a:t>resilience</a:t>
            </a:r>
            <a:r>
              <a:rPr lang="es-ES_tradnl" sz="2000" dirty="0">
                <a:solidFill>
                  <a:srgbClr val="242424"/>
                </a:solidFill>
                <a:ea typeface="+mn-lt"/>
                <a:cs typeface="+mn-lt"/>
              </a:rPr>
              <a:t> and </a:t>
            </a:r>
            <a:r>
              <a:rPr lang="es-ES_tradnl" sz="2000" dirty="0" err="1">
                <a:solidFill>
                  <a:srgbClr val="242424"/>
                </a:solidFill>
                <a:ea typeface="+mn-lt"/>
                <a:cs typeface="+mn-lt"/>
              </a:rPr>
              <a:t>strategic</a:t>
            </a:r>
            <a:r>
              <a:rPr lang="es-ES_tradnl" sz="2000" dirty="0">
                <a:solidFill>
                  <a:srgbClr val="242424"/>
                </a:solidFill>
                <a:ea typeface="+mn-lt"/>
                <a:cs typeface="+mn-lt"/>
              </a:rPr>
              <a:t> </a:t>
            </a:r>
            <a:r>
              <a:rPr lang="es-ES_tradnl" sz="2000" dirty="0" err="1">
                <a:solidFill>
                  <a:srgbClr val="242424"/>
                </a:solidFill>
                <a:ea typeface="+mn-lt"/>
                <a:cs typeface="+mn-lt"/>
              </a:rPr>
              <a:t>collaboration</a:t>
            </a:r>
            <a:r>
              <a:rPr lang="es-ES_tradnl" sz="2000" dirty="0">
                <a:solidFill>
                  <a:srgbClr val="242424"/>
                </a:solidFill>
                <a:ea typeface="+mn-lt"/>
                <a:cs typeface="+mn-lt"/>
              </a:rPr>
              <a:t> </a:t>
            </a:r>
            <a:r>
              <a:rPr lang="es-ES_tradnl" sz="2000" dirty="0" err="1">
                <a:solidFill>
                  <a:srgbClr val="242424"/>
                </a:solidFill>
                <a:ea typeface="+mn-lt"/>
                <a:cs typeface="+mn-lt"/>
              </a:rPr>
              <a:t>to</a:t>
            </a:r>
            <a:r>
              <a:rPr lang="es-ES_tradnl" sz="2000" dirty="0">
                <a:solidFill>
                  <a:srgbClr val="242424"/>
                </a:solidFill>
                <a:ea typeface="+mn-lt"/>
                <a:cs typeface="+mn-lt"/>
              </a:rPr>
              <a:t> drive </a:t>
            </a:r>
            <a:r>
              <a:rPr lang="es-ES_tradnl" sz="2000" dirty="0" err="1">
                <a:solidFill>
                  <a:srgbClr val="242424"/>
                </a:solidFill>
                <a:ea typeface="+mn-lt"/>
                <a:cs typeface="+mn-lt"/>
              </a:rPr>
              <a:t>results</a:t>
            </a:r>
            <a:r>
              <a:rPr lang="es-ES_tradnl" sz="2000" dirty="0">
                <a:solidFill>
                  <a:srgbClr val="242424"/>
                </a:solidFill>
                <a:ea typeface="+mn-lt"/>
                <a:cs typeface="+mn-lt"/>
              </a:rPr>
              <a:t> and </a:t>
            </a:r>
            <a:r>
              <a:rPr lang="es-ES_tradnl" sz="2000" dirty="0" err="1">
                <a:solidFill>
                  <a:srgbClr val="242424"/>
                </a:solidFill>
                <a:ea typeface="+mn-lt"/>
                <a:cs typeface="+mn-lt"/>
              </a:rPr>
              <a:t>impact</a:t>
            </a:r>
            <a:r>
              <a:rPr lang="es-ES_tradnl" sz="2000" dirty="0">
                <a:solidFill>
                  <a:srgbClr val="242424"/>
                </a:solidFill>
                <a:ea typeface="+mn-lt"/>
                <a:cs typeface="+mn-lt"/>
              </a:rPr>
              <a:t> </a:t>
            </a:r>
            <a:r>
              <a:rPr lang="es-ES_tradnl" sz="2000" dirty="0" err="1">
                <a:solidFill>
                  <a:srgbClr val="242424"/>
                </a:solidFill>
                <a:ea typeface="+mn-lt"/>
                <a:cs typeface="+mn-lt"/>
              </a:rPr>
              <a:t>for</a:t>
            </a:r>
            <a:r>
              <a:rPr lang="es-ES_tradnl" sz="2000" dirty="0">
                <a:solidFill>
                  <a:srgbClr val="242424"/>
                </a:solidFill>
                <a:ea typeface="+mn-lt"/>
                <a:cs typeface="+mn-lt"/>
              </a:rPr>
              <a:t> </a:t>
            </a:r>
            <a:r>
              <a:rPr lang="es-ES_tradnl" sz="2000" dirty="0" err="1">
                <a:solidFill>
                  <a:srgbClr val="242424"/>
                </a:solidFill>
                <a:ea typeface="+mn-lt"/>
                <a:cs typeface="+mn-lt"/>
              </a:rPr>
              <a:t>advancing</a:t>
            </a:r>
            <a:r>
              <a:rPr lang="es-ES_tradnl" sz="2000" dirty="0">
                <a:solidFill>
                  <a:srgbClr val="242424"/>
                </a:solidFill>
                <a:ea typeface="+mn-lt"/>
                <a:cs typeface="+mn-lt"/>
              </a:rPr>
              <a:t> </a:t>
            </a:r>
            <a:r>
              <a:rPr lang="es-ES_tradnl" sz="2000" dirty="0" err="1">
                <a:solidFill>
                  <a:srgbClr val="242424"/>
                </a:solidFill>
                <a:ea typeface="+mn-lt"/>
                <a:cs typeface="+mn-lt"/>
              </a:rPr>
              <a:t>health</a:t>
            </a:r>
            <a:r>
              <a:rPr lang="es-ES_tradnl" sz="2000" dirty="0">
                <a:solidFill>
                  <a:srgbClr val="242424"/>
                </a:solidFill>
                <a:ea typeface="+mn-lt"/>
                <a:cs typeface="+mn-lt"/>
              </a:rPr>
              <a:t> </a:t>
            </a:r>
            <a:r>
              <a:rPr lang="es-ES_tradnl" sz="2000" dirty="0" err="1">
                <a:solidFill>
                  <a:srgbClr val="242424"/>
                </a:solidFill>
                <a:ea typeface="+mn-lt"/>
                <a:cs typeface="+mn-lt"/>
              </a:rPr>
              <a:t>development</a:t>
            </a:r>
            <a:r>
              <a:rPr lang="es-ES_tradnl" sz="2000" dirty="0">
                <a:solidFill>
                  <a:srgbClr val="242424"/>
                </a:solidFill>
                <a:ea typeface="+mn-lt"/>
                <a:cs typeface="+mn-lt"/>
              </a:rPr>
              <a:t> </a:t>
            </a:r>
            <a:r>
              <a:rPr lang="es-ES_tradnl" sz="2000" dirty="0" err="1">
                <a:solidFill>
                  <a:srgbClr val="242424"/>
                </a:solidFill>
                <a:ea typeface="+mn-lt"/>
                <a:cs typeface="+mn-lt"/>
              </a:rPr>
              <a:t>with</a:t>
            </a:r>
            <a:r>
              <a:rPr lang="es-ES_tradnl" sz="2000" dirty="0">
                <a:solidFill>
                  <a:srgbClr val="242424"/>
                </a:solidFill>
                <a:ea typeface="+mn-lt"/>
                <a:cs typeface="+mn-lt"/>
              </a:rPr>
              <a:t> </a:t>
            </a:r>
            <a:r>
              <a:rPr lang="es-ES_tradnl" sz="2000" dirty="0" err="1">
                <a:solidFill>
                  <a:srgbClr val="242424"/>
                </a:solidFill>
                <a:ea typeface="+mn-lt"/>
                <a:cs typeface="+mn-lt"/>
              </a:rPr>
              <a:t>equity</a:t>
            </a:r>
            <a:r>
              <a:rPr lang="es-ES_tradnl" sz="2000" dirty="0">
                <a:solidFill>
                  <a:srgbClr val="242424"/>
                </a:solidFill>
                <a:ea typeface="+mn-lt"/>
                <a:cs typeface="+mn-lt"/>
              </a:rPr>
              <a:t>.</a:t>
            </a:r>
          </a:p>
          <a:p>
            <a:pPr marL="0" indent="0">
              <a:buNone/>
            </a:pPr>
            <a:r>
              <a:rPr lang="es-ES_tradnl" sz="2000" b="1" dirty="0" err="1">
                <a:solidFill>
                  <a:srgbClr val="242424"/>
                </a:solidFill>
                <a:ea typeface="+mn-lt"/>
                <a:cs typeface="+mn-lt"/>
              </a:rPr>
              <a:t>Outcome</a:t>
            </a:r>
            <a:r>
              <a:rPr lang="es-ES_tradnl" sz="2000" b="1" dirty="0">
                <a:solidFill>
                  <a:srgbClr val="242424"/>
                </a:solidFill>
                <a:ea typeface="+mn-lt"/>
                <a:cs typeface="+mn-lt"/>
              </a:rPr>
              <a:t>:</a:t>
            </a:r>
            <a:r>
              <a:rPr lang="es-ES_tradnl" sz="2000" dirty="0">
                <a:solidFill>
                  <a:srgbClr val="242424"/>
                </a:solidFill>
                <a:ea typeface="+mn-lt"/>
                <a:cs typeface="+mn-lt"/>
              </a:rPr>
              <a:t> </a:t>
            </a:r>
            <a:r>
              <a:rPr lang="es-ES_tradnl" sz="2000" dirty="0" err="1">
                <a:solidFill>
                  <a:srgbClr val="242424"/>
                </a:solidFill>
                <a:ea typeface="+mn-lt"/>
                <a:cs typeface="+mn-lt"/>
              </a:rPr>
              <a:t>PASB’s</a:t>
            </a:r>
            <a:r>
              <a:rPr lang="es-ES_tradnl" sz="2000" dirty="0">
                <a:solidFill>
                  <a:srgbClr val="242424"/>
                </a:solidFill>
                <a:ea typeface="+mn-lt"/>
                <a:cs typeface="+mn-lt"/>
              </a:rPr>
              <a:t> </a:t>
            </a:r>
            <a:r>
              <a:rPr lang="es-ES_tradnl" sz="2000" dirty="0" err="1">
                <a:solidFill>
                  <a:srgbClr val="242424"/>
                </a:solidFill>
                <a:ea typeface="+mn-lt"/>
                <a:cs typeface="+mn-lt"/>
              </a:rPr>
              <a:t>institutional</a:t>
            </a:r>
            <a:r>
              <a:rPr lang="es-ES_tradnl" sz="2000" dirty="0">
                <a:solidFill>
                  <a:srgbClr val="242424"/>
                </a:solidFill>
                <a:ea typeface="+mn-lt"/>
                <a:cs typeface="+mn-lt"/>
              </a:rPr>
              <a:t> </a:t>
            </a:r>
            <a:r>
              <a:rPr lang="es-ES_tradnl" sz="2000" dirty="0" err="1">
                <a:solidFill>
                  <a:srgbClr val="242424"/>
                </a:solidFill>
                <a:ea typeface="+mn-lt"/>
                <a:cs typeface="+mn-lt"/>
              </a:rPr>
              <a:t>capacity</a:t>
            </a:r>
            <a:r>
              <a:rPr lang="es-ES_tradnl" sz="2000" dirty="0">
                <a:solidFill>
                  <a:srgbClr val="242424"/>
                </a:solidFill>
                <a:ea typeface="+mn-lt"/>
                <a:cs typeface="+mn-lt"/>
              </a:rPr>
              <a:t> </a:t>
            </a:r>
            <a:r>
              <a:rPr lang="es-ES_tradnl" sz="2000" dirty="0" err="1">
                <a:solidFill>
                  <a:srgbClr val="242424"/>
                </a:solidFill>
                <a:ea typeface="+mn-lt"/>
                <a:cs typeface="+mn-lt"/>
              </a:rPr>
              <a:t>enhanced</a:t>
            </a:r>
            <a:r>
              <a:rPr lang="es-ES_tradnl" sz="2000" dirty="0">
                <a:solidFill>
                  <a:srgbClr val="242424"/>
                </a:solidFill>
                <a:ea typeface="+mn-lt"/>
                <a:cs typeface="+mn-lt"/>
              </a:rPr>
              <a:t> </a:t>
            </a:r>
            <a:r>
              <a:rPr lang="es-ES_tradnl" sz="2000" dirty="0" err="1">
                <a:solidFill>
                  <a:srgbClr val="242424"/>
                </a:solidFill>
                <a:ea typeface="+mn-lt"/>
                <a:cs typeface="+mn-lt"/>
              </a:rPr>
              <a:t>to</a:t>
            </a:r>
            <a:r>
              <a:rPr lang="es-ES_tradnl" sz="2000" dirty="0">
                <a:solidFill>
                  <a:srgbClr val="242424"/>
                </a:solidFill>
                <a:ea typeface="+mn-lt"/>
                <a:cs typeface="+mn-lt"/>
              </a:rPr>
              <a:t> </a:t>
            </a:r>
            <a:r>
              <a:rPr lang="es-ES_tradnl" sz="2000" dirty="0" err="1">
                <a:solidFill>
                  <a:srgbClr val="242424"/>
                </a:solidFill>
                <a:ea typeface="+mn-lt"/>
                <a:cs typeface="+mn-lt"/>
              </a:rPr>
              <a:t>deliver</a:t>
            </a:r>
            <a:r>
              <a:rPr lang="es-ES_tradnl" sz="2000" dirty="0">
                <a:solidFill>
                  <a:srgbClr val="242424"/>
                </a:solidFill>
                <a:ea typeface="+mn-lt"/>
                <a:cs typeface="+mn-lt"/>
              </a:rPr>
              <a:t> </a:t>
            </a:r>
            <a:r>
              <a:rPr lang="es-ES_tradnl" sz="2000" dirty="0" err="1">
                <a:solidFill>
                  <a:srgbClr val="242424"/>
                </a:solidFill>
                <a:ea typeface="+mn-lt"/>
                <a:cs typeface="+mn-lt"/>
              </a:rPr>
              <a:t>PAHO's</a:t>
            </a:r>
            <a:r>
              <a:rPr lang="es-ES_tradnl" sz="2000" dirty="0">
                <a:solidFill>
                  <a:srgbClr val="242424"/>
                </a:solidFill>
                <a:ea typeface="+mn-lt"/>
                <a:cs typeface="+mn-lt"/>
              </a:rPr>
              <a:t> </a:t>
            </a:r>
            <a:r>
              <a:rPr lang="es-ES_tradnl" sz="2000" dirty="0" err="1">
                <a:solidFill>
                  <a:srgbClr val="242424"/>
                </a:solidFill>
                <a:ea typeface="+mn-lt"/>
                <a:cs typeface="+mn-lt"/>
              </a:rPr>
              <a:t>mission</a:t>
            </a:r>
            <a:r>
              <a:rPr lang="es-ES_tradnl" sz="2000" dirty="0">
                <a:solidFill>
                  <a:srgbClr val="242424"/>
                </a:solidFill>
                <a:ea typeface="+mn-lt"/>
                <a:cs typeface="+mn-lt"/>
              </a:rPr>
              <a:t> in </a:t>
            </a:r>
            <a:r>
              <a:rPr lang="es-ES_tradnl" sz="2000" dirty="0" err="1">
                <a:solidFill>
                  <a:srgbClr val="242424"/>
                </a:solidFill>
                <a:ea typeface="+mn-lt"/>
                <a:cs typeface="+mn-lt"/>
              </a:rPr>
              <a:t>an</a:t>
            </a:r>
            <a:r>
              <a:rPr lang="es-ES_tradnl" sz="2000" dirty="0">
                <a:solidFill>
                  <a:srgbClr val="242424"/>
                </a:solidFill>
                <a:ea typeface="+mn-lt"/>
                <a:cs typeface="+mn-lt"/>
              </a:rPr>
              <a:t> </a:t>
            </a:r>
            <a:r>
              <a:rPr lang="es-ES_tradnl" sz="2000" dirty="0" err="1">
                <a:solidFill>
                  <a:srgbClr val="242424"/>
                </a:solidFill>
                <a:ea typeface="+mn-lt"/>
                <a:cs typeface="+mn-lt"/>
              </a:rPr>
              <a:t>efficient</a:t>
            </a:r>
            <a:r>
              <a:rPr lang="es-ES_tradnl" sz="2000" dirty="0">
                <a:solidFill>
                  <a:srgbClr val="242424"/>
                </a:solidFill>
                <a:ea typeface="+mn-lt"/>
                <a:cs typeface="+mn-lt"/>
              </a:rPr>
              <a:t>, </a:t>
            </a:r>
            <a:r>
              <a:rPr lang="es-ES_tradnl" sz="2000" dirty="0" err="1">
                <a:solidFill>
                  <a:srgbClr val="242424"/>
                </a:solidFill>
                <a:ea typeface="+mn-lt"/>
                <a:cs typeface="+mn-lt"/>
              </a:rPr>
              <a:t>transparent</a:t>
            </a:r>
            <a:r>
              <a:rPr lang="es-ES_tradnl" sz="2000" dirty="0">
                <a:solidFill>
                  <a:srgbClr val="242424"/>
                </a:solidFill>
                <a:ea typeface="+mn-lt"/>
                <a:cs typeface="+mn-lt"/>
              </a:rPr>
              <a:t>, and </a:t>
            </a:r>
            <a:r>
              <a:rPr lang="es-ES_tradnl" sz="2000" dirty="0" err="1">
                <a:solidFill>
                  <a:srgbClr val="242424"/>
                </a:solidFill>
                <a:ea typeface="+mn-lt"/>
                <a:cs typeface="+mn-lt"/>
              </a:rPr>
              <a:t>accountable</a:t>
            </a:r>
            <a:r>
              <a:rPr lang="es-ES_tradnl" sz="2000" dirty="0">
                <a:solidFill>
                  <a:srgbClr val="242424"/>
                </a:solidFill>
                <a:ea typeface="+mn-lt"/>
                <a:cs typeface="+mn-lt"/>
              </a:rPr>
              <a:t> </a:t>
            </a:r>
            <a:r>
              <a:rPr lang="es-ES_tradnl" sz="2000" dirty="0" err="1">
                <a:solidFill>
                  <a:srgbClr val="242424"/>
                </a:solidFill>
                <a:ea typeface="+mn-lt"/>
                <a:cs typeface="+mn-lt"/>
              </a:rPr>
              <a:t>manner</a:t>
            </a:r>
            <a:r>
              <a:rPr lang="es-ES_tradnl" sz="2000" dirty="0">
                <a:solidFill>
                  <a:srgbClr val="242424"/>
                </a:solidFill>
                <a:ea typeface="+mn-lt"/>
                <a:cs typeface="+mn-lt"/>
              </a:rPr>
              <a:t> </a:t>
            </a:r>
            <a:r>
              <a:rPr lang="es-ES_tradnl" sz="2000" dirty="0" err="1">
                <a:solidFill>
                  <a:srgbClr val="242424"/>
                </a:solidFill>
                <a:ea typeface="+mn-lt"/>
                <a:cs typeface="+mn-lt"/>
              </a:rPr>
              <a:t>through</a:t>
            </a:r>
            <a:r>
              <a:rPr lang="es-ES_tradnl" sz="2000" dirty="0">
                <a:solidFill>
                  <a:srgbClr val="242424"/>
                </a:solidFill>
                <a:ea typeface="+mn-lt"/>
                <a:cs typeface="+mn-lt"/>
              </a:rPr>
              <a:t> </a:t>
            </a:r>
            <a:r>
              <a:rPr lang="es-ES_tradnl" sz="2000" dirty="0" err="1">
                <a:solidFill>
                  <a:srgbClr val="242424"/>
                </a:solidFill>
                <a:ea typeface="+mn-lt"/>
                <a:cs typeface="+mn-lt"/>
              </a:rPr>
              <a:t>modern</a:t>
            </a:r>
            <a:r>
              <a:rPr lang="es-ES_tradnl" sz="2000" dirty="0">
                <a:solidFill>
                  <a:srgbClr val="242424"/>
                </a:solidFill>
                <a:ea typeface="+mn-lt"/>
                <a:cs typeface="+mn-lt"/>
              </a:rPr>
              <a:t> and innovative </a:t>
            </a:r>
            <a:r>
              <a:rPr lang="es-ES_tradnl" sz="2000" dirty="0" err="1">
                <a:solidFill>
                  <a:srgbClr val="242424"/>
                </a:solidFill>
                <a:ea typeface="+mn-lt"/>
                <a:cs typeface="+mn-lt"/>
              </a:rPr>
              <a:t>management</a:t>
            </a:r>
            <a:r>
              <a:rPr lang="es-ES_tradnl" sz="2000" dirty="0">
                <a:solidFill>
                  <a:srgbClr val="242424"/>
                </a:solidFill>
                <a:ea typeface="+mn-lt"/>
                <a:cs typeface="+mn-lt"/>
              </a:rPr>
              <a:t> </a:t>
            </a:r>
            <a:r>
              <a:rPr lang="es-ES_tradnl" sz="2000" dirty="0" err="1">
                <a:solidFill>
                  <a:srgbClr val="242424"/>
                </a:solidFill>
                <a:ea typeface="+mn-lt"/>
                <a:cs typeface="+mn-lt"/>
              </a:rPr>
              <a:t>practices</a:t>
            </a:r>
            <a:r>
              <a:rPr lang="es-ES_tradnl" sz="2000" dirty="0">
                <a:solidFill>
                  <a:srgbClr val="242424"/>
                </a:solidFill>
                <a:ea typeface="+mn-lt"/>
                <a:cs typeface="+mn-lt"/>
              </a:rPr>
              <a:t> </a:t>
            </a:r>
            <a:r>
              <a:rPr lang="es-ES_tradnl" sz="2000" dirty="0" err="1">
                <a:solidFill>
                  <a:srgbClr val="242424"/>
                </a:solidFill>
                <a:ea typeface="+mn-lt"/>
                <a:cs typeface="+mn-lt"/>
              </a:rPr>
              <a:t>that</a:t>
            </a:r>
            <a:r>
              <a:rPr lang="es-ES_tradnl" sz="2000" dirty="0">
                <a:solidFill>
                  <a:srgbClr val="242424"/>
                </a:solidFill>
                <a:ea typeface="+mn-lt"/>
                <a:cs typeface="+mn-lt"/>
              </a:rPr>
              <a:t> </a:t>
            </a:r>
            <a:r>
              <a:rPr lang="es-ES_tradnl" sz="2000" dirty="0" err="1">
                <a:solidFill>
                  <a:srgbClr val="242424"/>
                </a:solidFill>
                <a:ea typeface="+mn-lt"/>
                <a:cs typeface="+mn-lt"/>
              </a:rPr>
              <a:t>foster</a:t>
            </a:r>
            <a:r>
              <a:rPr lang="es-ES_tradnl" sz="2000" dirty="0">
                <a:solidFill>
                  <a:srgbClr val="242424"/>
                </a:solidFill>
                <a:ea typeface="+mn-lt"/>
                <a:cs typeface="+mn-lt"/>
              </a:rPr>
              <a:t> </a:t>
            </a:r>
            <a:r>
              <a:rPr lang="es-ES_tradnl" sz="2000" dirty="0" err="1">
                <a:solidFill>
                  <a:srgbClr val="242424"/>
                </a:solidFill>
                <a:ea typeface="+mn-lt"/>
                <a:cs typeface="+mn-lt"/>
              </a:rPr>
              <a:t>an</a:t>
            </a:r>
            <a:r>
              <a:rPr lang="es-ES_tradnl" sz="2000" dirty="0">
                <a:solidFill>
                  <a:srgbClr val="242424"/>
                </a:solidFill>
                <a:ea typeface="+mn-lt"/>
                <a:cs typeface="+mn-lt"/>
              </a:rPr>
              <a:t> </a:t>
            </a:r>
            <a:r>
              <a:rPr lang="es-ES_tradnl" sz="2000" dirty="0" err="1">
                <a:solidFill>
                  <a:srgbClr val="242424"/>
                </a:solidFill>
                <a:ea typeface="+mn-lt"/>
                <a:cs typeface="+mn-lt"/>
              </a:rPr>
              <a:t>engaging</a:t>
            </a:r>
            <a:r>
              <a:rPr lang="es-ES_tradnl" sz="2000" dirty="0">
                <a:solidFill>
                  <a:srgbClr val="242424"/>
                </a:solidFill>
                <a:ea typeface="+mn-lt"/>
                <a:cs typeface="+mn-lt"/>
              </a:rPr>
              <a:t>, inclusive, and </a:t>
            </a:r>
            <a:r>
              <a:rPr lang="es-ES_tradnl" sz="2000" dirty="0" err="1">
                <a:solidFill>
                  <a:srgbClr val="242424"/>
                </a:solidFill>
                <a:ea typeface="+mn-lt"/>
                <a:cs typeface="+mn-lt"/>
              </a:rPr>
              <a:t>respectful</a:t>
            </a:r>
            <a:r>
              <a:rPr lang="es-ES_tradnl" sz="2000" dirty="0">
                <a:solidFill>
                  <a:srgbClr val="242424"/>
                </a:solidFill>
                <a:ea typeface="+mn-lt"/>
                <a:cs typeface="+mn-lt"/>
              </a:rPr>
              <a:t> culture.</a:t>
            </a:r>
          </a:p>
        </p:txBody>
      </p:sp>
      <p:sp>
        <p:nvSpPr>
          <p:cNvPr id="19" name="TextBox 18">
            <a:extLst>
              <a:ext uri="{FF2B5EF4-FFF2-40B4-BE49-F238E27FC236}">
                <a16:creationId xmlns:a16="http://schemas.microsoft.com/office/drawing/2014/main" id="{BE3B1C21-0B4A-419B-14F4-59AA67FDA40D}"/>
              </a:ext>
            </a:extLst>
          </p:cNvPr>
          <p:cNvSpPr txBox="1"/>
          <p:nvPr/>
        </p:nvSpPr>
        <p:spPr>
          <a:xfrm>
            <a:off x="238700" y="220986"/>
            <a:ext cx="5604037"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dirty="0" err="1">
                <a:solidFill>
                  <a:srgbClr val="00AAF0"/>
                </a:solidFill>
                <a:latin typeface="Lato Light"/>
                <a:ea typeface="+mn-lt"/>
                <a:cs typeface="+mn-lt"/>
              </a:rPr>
              <a:t>Strategic</a:t>
            </a:r>
            <a:r>
              <a:rPr lang="es-ES_tradnl" sz="2400" b="1" dirty="0">
                <a:solidFill>
                  <a:srgbClr val="00AAF0"/>
                </a:solidFill>
                <a:latin typeface="Lato Light"/>
                <a:ea typeface="+mn-lt"/>
                <a:cs typeface="+mn-lt"/>
              </a:rPr>
              <a:t> </a:t>
            </a:r>
            <a:r>
              <a:rPr lang="es-ES_tradnl" sz="2400" b="1" dirty="0" err="1">
                <a:solidFill>
                  <a:srgbClr val="00AAF0"/>
                </a:solidFill>
                <a:latin typeface="Lato Light"/>
                <a:ea typeface="+mn-lt"/>
                <a:cs typeface="+mn-lt"/>
              </a:rPr>
              <a:t>objective</a:t>
            </a:r>
            <a:r>
              <a:rPr lang="es-ES_tradnl" sz="2400" b="1" dirty="0">
                <a:solidFill>
                  <a:srgbClr val="00AAF0"/>
                </a:solidFill>
                <a:latin typeface="Lato Light"/>
                <a:ea typeface="+mn-lt"/>
                <a:cs typeface="+mn-lt"/>
              </a:rPr>
              <a:t> 5</a:t>
            </a:r>
            <a:r>
              <a:rPr lang="es-ES_tradnl" sz="2400" dirty="0">
                <a:solidFill>
                  <a:srgbClr val="00AAF0"/>
                </a:solidFill>
                <a:latin typeface="Lato Light"/>
                <a:ea typeface="+mn-lt"/>
                <a:cs typeface="+mn-lt"/>
              </a:rPr>
              <a:t>: </a:t>
            </a:r>
            <a:r>
              <a:rPr lang="es-ES_tradnl" sz="2400" dirty="0" err="1">
                <a:solidFill>
                  <a:srgbClr val="00AAF0"/>
                </a:solidFill>
                <a:latin typeface="Lato Light"/>
                <a:ea typeface="+mn-lt"/>
                <a:cs typeface="+mn-lt"/>
              </a:rPr>
              <a:t>Bolster</a:t>
            </a:r>
            <a:r>
              <a:rPr lang="es-ES_tradnl" sz="2400" dirty="0">
                <a:solidFill>
                  <a:srgbClr val="00AAF0"/>
                </a:solidFill>
                <a:latin typeface="Lato Light"/>
                <a:ea typeface="+mn-lt"/>
                <a:cs typeface="+mn-lt"/>
              </a:rPr>
              <a:t> </a:t>
            </a:r>
            <a:r>
              <a:rPr lang="es-ES_tradnl" sz="2400" dirty="0" err="1">
                <a:solidFill>
                  <a:srgbClr val="00AAF0"/>
                </a:solidFill>
                <a:latin typeface="Lato Light"/>
                <a:ea typeface="+mn-lt"/>
                <a:cs typeface="+mn-lt"/>
              </a:rPr>
              <a:t>leadership</a:t>
            </a:r>
            <a:r>
              <a:rPr lang="es-ES_tradnl" sz="2400" dirty="0">
                <a:solidFill>
                  <a:srgbClr val="00AAF0"/>
                </a:solidFill>
                <a:latin typeface="Lato Light"/>
                <a:ea typeface="+mn-lt"/>
                <a:cs typeface="+mn-lt"/>
              </a:rPr>
              <a:t>,</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governance</a:t>
            </a:r>
            <a:r>
              <a:rPr lang="es-ES_tradnl" sz="2400" dirty="0">
                <a:solidFill>
                  <a:srgbClr val="00AAF0"/>
                </a:solidFill>
                <a:latin typeface="Lato Light"/>
                <a:ea typeface="Lato Light"/>
                <a:cs typeface="Lato Light"/>
              </a:rPr>
              <a:t>, and performance of PAHO </a:t>
            </a:r>
            <a:r>
              <a:rPr lang="es-ES_tradnl" sz="2400" dirty="0" err="1">
                <a:solidFill>
                  <a:srgbClr val="00AAF0"/>
                </a:solidFill>
                <a:latin typeface="Lato Light"/>
                <a:ea typeface="Lato Light"/>
                <a:cs typeface="Lato Light"/>
              </a:rPr>
              <a:t>to</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advance</a:t>
            </a:r>
            <a:r>
              <a:rPr lang="es-ES_tradnl" sz="2400" dirty="0">
                <a:solidFill>
                  <a:srgbClr val="00AAF0"/>
                </a:solidFill>
                <a:latin typeface="Lato Light"/>
                <a:ea typeface="Lato Light"/>
                <a:cs typeface="Lato Light"/>
              </a:rPr>
              <a:t> the regional </a:t>
            </a:r>
            <a:r>
              <a:rPr lang="es-ES_tradnl" sz="2400" dirty="0" err="1">
                <a:solidFill>
                  <a:srgbClr val="00AAF0"/>
                </a:solidFill>
                <a:latin typeface="Lato Light"/>
                <a:ea typeface="Lato Light"/>
                <a:cs typeface="Lato Light"/>
              </a:rPr>
              <a:t>health</a:t>
            </a:r>
            <a:r>
              <a:rPr lang="es-ES_tradnl" sz="2400" dirty="0">
                <a:solidFill>
                  <a:srgbClr val="00AAF0"/>
                </a:solidFill>
                <a:latin typeface="Lato Light"/>
                <a:ea typeface="Lato Light"/>
                <a:cs typeface="Lato Light"/>
              </a:rPr>
              <a:t> agenda and </a:t>
            </a:r>
            <a:r>
              <a:rPr lang="es-ES_tradnl" sz="2400" dirty="0" err="1">
                <a:solidFill>
                  <a:srgbClr val="00AAF0"/>
                </a:solidFill>
                <a:latin typeface="Lato Light"/>
                <a:ea typeface="Lato Light"/>
                <a:cs typeface="Lato Light"/>
              </a:rPr>
              <a:t>deliver</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technical</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cooperation</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that</a:t>
            </a:r>
            <a:r>
              <a:rPr lang="es-ES_tradnl" sz="2400" dirty="0">
                <a:solidFill>
                  <a:srgbClr val="00AAF0"/>
                </a:solidFill>
                <a:latin typeface="Lato Light"/>
                <a:ea typeface="Lato Light"/>
                <a:cs typeface="Lato Light"/>
              </a:rPr>
              <a:t> drives </a:t>
            </a:r>
            <a:r>
              <a:rPr lang="es-ES_tradnl" sz="2400" dirty="0" err="1">
                <a:solidFill>
                  <a:srgbClr val="00AAF0"/>
                </a:solidFill>
                <a:latin typeface="Lato Light"/>
                <a:ea typeface="Lato Light"/>
                <a:cs typeface="Lato Light"/>
              </a:rPr>
              <a:t>public</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health</a:t>
            </a:r>
            <a:r>
              <a:rPr lang="es-ES_tradnl" sz="2400" dirty="0">
                <a:solidFill>
                  <a:srgbClr val="00AAF0"/>
                </a:solidFill>
                <a:latin typeface="Lato Light"/>
                <a:ea typeface="Lato Light"/>
                <a:cs typeface="Lato Light"/>
              </a:rPr>
              <a:t> </a:t>
            </a:r>
            <a:r>
              <a:rPr lang="es-ES_tradnl" sz="2400" dirty="0" err="1">
                <a:solidFill>
                  <a:srgbClr val="00AAF0"/>
                </a:solidFill>
                <a:latin typeface="Lato Light"/>
                <a:ea typeface="Lato Light"/>
                <a:cs typeface="Lato Light"/>
              </a:rPr>
              <a:t>impact</a:t>
            </a:r>
            <a:r>
              <a:rPr lang="es-ES_tradnl" sz="2400" dirty="0">
                <a:solidFill>
                  <a:srgbClr val="00AAF0"/>
                </a:solidFill>
                <a:latin typeface="Lato Light"/>
                <a:ea typeface="Lato Light"/>
                <a:cs typeface="Lato Light"/>
              </a:rPr>
              <a:t> in </a:t>
            </a:r>
            <a:r>
              <a:rPr lang="es-ES_tradnl" sz="2400" dirty="0" err="1">
                <a:solidFill>
                  <a:srgbClr val="00AAF0"/>
                </a:solidFill>
                <a:latin typeface="Lato Light"/>
                <a:ea typeface="Lato Light"/>
                <a:cs typeface="Lato Light"/>
              </a:rPr>
              <a:t>countries</a:t>
            </a:r>
            <a:endParaRPr lang="es-ES_tradnl" sz="2400" dirty="0">
              <a:solidFill>
                <a:srgbClr val="00AAF0"/>
              </a:solidFill>
              <a:latin typeface="Lato Light"/>
              <a:cs typeface="Lato Light"/>
            </a:endParaRPr>
          </a:p>
        </p:txBody>
      </p:sp>
      <p:sp>
        <p:nvSpPr>
          <p:cNvPr id="20" name="TextBox 19">
            <a:extLst>
              <a:ext uri="{FF2B5EF4-FFF2-40B4-BE49-F238E27FC236}">
                <a16:creationId xmlns:a16="http://schemas.microsoft.com/office/drawing/2014/main" id="{9195DA47-A2D7-2A88-F1F7-05146E02059B}"/>
              </a:ext>
            </a:extLst>
          </p:cNvPr>
          <p:cNvSpPr txBox="1"/>
          <p:nvPr/>
        </p:nvSpPr>
        <p:spPr>
          <a:xfrm>
            <a:off x="6062372" y="220986"/>
            <a:ext cx="6142471" cy="193899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b="1" dirty="0">
                <a:solidFill>
                  <a:srgbClr val="179ADC"/>
                </a:solidFill>
                <a:latin typeface="Lato Light"/>
                <a:ea typeface="Lato Light"/>
                <a:cs typeface="Lato Light"/>
              </a:rPr>
              <a:t>Objetivo estratégico 5</a:t>
            </a:r>
            <a:r>
              <a:rPr lang="es-ES_tradnl" sz="2400" dirty="0">
                <a:solidFill>
                  <a:srgbClr val="179ADC"/>
                </a:solidFill>
                <a:latin typeface="Lato Light"/>
                <a:ea typeface="Lato Light"/>
                <a:cs typeface="Lato Light"/>
              </a:rPr>
              <a:t>: Reforzar el liderazgo, la gobernanza y el desempeño de la OPS para avanzar en la agenda de salud regional y prestar una cooperación técnica que impulse el impacto de la salud pública en los países</a:t>
            </a:r>
            <a:endParaRPr lang="es-ES_tradnl" sz="2400" dirty="0">
              <a:solidFill>
                <a:srgbClr val="179ADC"/>
              </a:solidFill>
              <a:cs typeface="Lato Light"/>
            </a:endParaRPr>
          </a:p>
        </p:txBody>
      </p:sp>
      <p:sp>
        <p:nvSpPr>
          <p:cNvPr id="21" name="Content Placeholder 2">
            <a:extLst>
              <a:ext uri="{FF2B5EF4-FFF2-40B4-BE49-F238E27FC236}">
                <a16:creationId xmlns:a16="http://schemas.microsoft.com/office/drawing/2014/main" id="{4FECF50D-3D2A-6662-53FE-DC87954355D5}"/>
              </a:ext>
            </a:extLst>
          </p:cNvPr>
          <p:cNvSpPr txBox="1">
            <a:spLocks/>
          </p:cNvSpPr>
          <p:nvPr/>
        </p:nvSpPr>
        <p:spPr>
          <a:xfrm>
            <a:off x="6007142" y="2328621"/>
            <a:ext cx="6191784" cy="3743273"/>
          </a:xfrm>
          <a:prstGeom prst="rect">
            <a:avLst/>
          </a:prstGeom>
          <a:solidFill>
            <a:srgbClr val="FBE3D6">
              <a:alpha val="4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000" b="1" dirty="0">
                <a:solidFill>
                  <a:srgbClr val="242424"/>
                </a:solidFill>
                <a:ea typeface="+mn-lt"/>
                <a:cs typeface="+mn-lt"/>
              </a:rPr>
              <a:t>Resultado intermedio</a:t>
            </a:r>
            <a:r>
              <a:rPr lang="es-ES_tradnl" sz="2000" dirty="0">
                <a:solidFill>
                  <a:srgbClr val="242424"/>
                </a:solidFill>
                <a:ea typeface="+mn-lt"/>
                <a:cs typeface="+mn-lt"/>
              </a:rPr>
              <a:t>: Capacidad de liderazgo y mecanismos de gobernanza de la OPS fortalecidos, reforzando su resiliencia y colaboración estratégica para impulsar resultados e impacto que permitan avanzar en el desarrollo de la salud con equidad.</a:t>
            </a:r>
            <a:endParaRPr lang="es-ES_tradnl" sz="2000" dirty="0">
              <a:solidFill>
                <a:srgbClr val="000000"/>
              </a:solidFill>
              <a:ea typeface="+mn-lt"/>
              <a:cs typeface="+mn-lt"/>
            </a:endParaRPr>
          </a:p>
          <a:p>
            <a:pPr marL="0" indent="0">
              <a:buNone/>
            </a:pPr>
            <a:r>
              <a:rPr lang="es-ES_tradnl" sz="2000" b="1" dirty="0">
                <a:ea typeface="+mn-lt"/>
                <a:cs typeface="+mn-lt"/>
              </a:rPr>
              <a:t>Resultado intermedio:</a:t>
            </a:r>
            <a:r>
              <a:rPr lang="es-ES_tradnl" sz="2000" dirty="0">
                <a:ea typeface="+mn-lt"/>
                <a:cs typeface="+mn-lt"/>
              </a:rPr>
              <a:t> Capacidad institucional de la Oficina Sanitaria Panamericana potenciada para cumplir la misión de la OPS de manera eficiente y transparente y con rendición de cuentas, mediante prácticas de gestión modernas e innovadoras que fomenten una cultura de compromiso, inclusión y respeto.</a:t>
            </a:r>
          </a:p>
        </p:txBody>
      </p:sp>
      <p:sp>
        <p:nvSpPr>
          <p:cNvPr id="23" name="CuadroTexto 6">
            <a:extLst>
              <a:ext uri="{FF2B5EF4-FFF2-40B4-BE49-F238E27FC236}">
                <a16:creationId xmlns:a16="http://schemas.microsoft.com/office/drawing/2014/main" id="{9A9427ED-1BFC-FFEA-A450-50B2615A5E1F}"/>
              </a:ext>
            </a:extLst>
          </p:cNvPr>
          <p:cNvSpPr txBox="1"/>
          <p:nvPr/>
        </p:nvSpPr>
        <p:spPr>
          <a:xfrm>
            <a:off x="4900863" y="615318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18079280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s-ES_tradnl" dirty="0"/>
              <a:t>Próximos pasos</a:t>
            </a:r>
          </a:p>
          <a:p>
            <a:pPr marL="457200" indent="-457200">
              <a:buFont typeface="+mj-lt"/>
              <a:buAutoNum type="arabicPeriod"/>
            </a:pPr>
            <a:endParaRPr lang="es-ES_tradnl" dirty="0"/>
          </a:p>
        </p:txBody>
      </p:sp>
    </p:spTree>
    <p:extLst>
      <p:ext uri="{BB962C8B-B14F-4D97-AF65-F5344CB8AC3E}">
        <p14:creationId xmlns:p14="http://schemas.microsoft.com/office/powerpoint/2010/main" val="234313132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2D07C39-69BE-1F89-7789-51EB40CBBDF5}"/>
              </a:ext>
            </a:extLst>
          </p:cNvPr>
          <p:cNvSpPr>
            <a:spLocks noGrp="1"/>
          </p:cNvSpPr>
          <p:nvPr>
            <p:ph type="sldNum" sz="quarter" idx="4"/>
          </p:nvPr>
        </p:nvSpPr>
        <p:spPr/>
        <p:txBody>
          <a:bodyPr/>
          <a:lstStyle/>
          <a:p>
            <a:fld id="{CEF48CEA-885D-5C4E-A5CD-C931F1E95D6A}" type="slidenum">
              <a:rPr lang="es-ES_tradnl" smtClean="0"/>
              <a:pPr/>
              <a:t>24</a:t>
            </a:fld>
            <a:endParaRPr lang="es-ES_tradnl" dirty="0"/>
          </a:p>
        </p:txBody>
      </p:sp>
      <p:sp>
        <p:nvSpPr>
          <p:cNvPr id="4" name="Title 3">
            <a:extLst>
              <a:ext uri="{FF2B5EF4-FFF2-40B4-BE49-F238E27FC236}">
                <a16:creationId xmlns:a16="http://schemas.microsoft.com/office/drawing/2014/main" id="{7115092B-937B-4999-AC7F-C20C298CE830}"/>
              </a:ext>
            </a:extLst>
          </p:cNvPr>
          <p:cNvSpPr>
            <a:spLocks noGrp="1"/>
          </p:cNvSpPr>
          <p:nvPr>
            <p:ph type="title"/>
          </p:nvPr>
        </p:nvSpPr>
        <p:spPr/>
        <p:txBody>
          <a:bodyPr/>
          <a:lstStyle/>
          <a:p>
            <a:r>
              <a:rPr lang="es-ES_tradnl" dirty="0"/>
              <a:t>Próximos pasos</a:t>
            </a:r>
          </a:p>
        </p:txBody>
      </p:sp>
      <p:sp>
        <p:nvSpPr>
          <p:cNvPr id="8" name="Content Placeholder 7">
            <a:extLst>
              <a:ext uri="{FF2B5EF4-FFF2-40B4-BE49-F238E27FC236}">
                <a16:creationId xmlns:a16="http://schemas.microsoft.com/office/drawing/2014/main" id="{44201303-1059-BB73-C20E-782910A0D2DC}"/>
              </a:ext>
            </a:extLst>
          </p:cNvPr>
          <p:cNvSpPr>
            <a:spLocks noGrp="1"/>
          </p:cNvSpPr>
          <p:nvPr>
            <p:ph sz="half" idx="1"/>
          </p:nvPr>
        </p:nvSpPr>
        <p:spPr>
          <a:xfrm>
            <a:off x="430794" y="1526860"/>
            <a:ext cx="5665206" cy="4457481"/>
          </a:xfrm>
        </p:spPr>
        <p:txBody>
          <a:bodyPr>
            <a:normAutofit fontScale="62500" lnSpcReduction="20000"/>
          </a:bodyPr>
          <a:lstStyle/>
          <a:p>
            <a:pPr>
              <a:lnSpc>
                <a:spcPct val="120000"/>
              </a:lnSpc>
            </a:pPr>
            <a:r>
              <a:rPr lang="es-ES_tradnl" dirty="0"/>
              <a:t>Se invita a los Estados Miembros a brindar sus comentarios durante esta sesión y por escrito a </a:t>
            </a:r>
            <a:r>
              <a:rPr lang="es-ES_tradnl" dirty="0">
                <a:hlinkClick r:id="rId2"/>
              </a:rPr>
              <a:t>strategicplan26-31@paho.org</a:t>
            </a:r>
            <a:r>
              <a:rPr lang="es-ES_tradnl" dirty="0"/>
              <a:t> antes del </a:t>
            </a:r>
            <a:r>
              <a:rPr lang="es-ES_tradnl" b="1" dirty="0"/>
              <a:t>13 de septiembre del 2024</a:t>
            </a:r>
            <a:r>
              <a:rPr lang="es-ES_tradnl" dirty="0"/>
              <a:t>.</a:t>
            </a:r>
          </a:p>
          <a:p>
            <a:pPr>
              <a:lnSpc>
                <a:spcPct val="120000"/>
              </a:lnSpc>
            </a:pPr>
            <a:r>
              <a:rPr lang="es-ES_tradnl" dirty="0"/>
              <a:t>El 61.° Consejo Directivo considerará información actualizada sobre la implementación de la hoja de ruta (documento CD61/INF/1 </a:t>
            </a:r>
            <a:r>
              <a:rPr lang="es-ES_tradnl" dirty="0">
                <a:hlinkClick r:id="rId3"/>
              </a:rPr>
              <a:t>ENG</a:t>
            </a:r>
            <a:r>
              <a:rPr lang="es-ES_tradnl" dirty="0"/>
              <a:t>, </a:t>
            </a:r>
            <a:r>
              <a:rPr lang="es-ES_tradnl" dirty="0">
                <a:hlinkClick r:id="rId4"/>
              </a:rPr>
              <a:t>ESP</a:t>
            </a:r>
            <a:r>
              <a:rPr lang="es-ES_tradnl" dirty="0"/>
              <a:t>, </a:t>
            </a:r>
            <a:r>
              <a:rPr lang="es-ES_tradnl" dirty="0">
                <a:hlinkClick r:id="rId5"/>
              </a:rPr>
              <a:t>FRA</a:t>
            </a:r>
            <a:r>
              <a:rPr lang="es-ES_tradnl" dirty="0"/>
              <a:t>, </a:t>
            </a:r>
            <a:r>
              <a:rPr lang="es-ES_tradnl" dirty="0">
                <a:hlinkClick r:id="rId6"/>
              </a:rPr>
              <a:t>POR</a:t>
            </a:r>
            <a:r>
              <a:rPr lang="es-ES_tradnl" dirty="0"/>
              <a:t>) del </a:t>
            </a:r>
            <a:r>
              <a:rPr lang="es-ES_tradnl" b="1" dirty="0"/>
              <a:t>30 de septiembre al 4 de octubre del 2024</a:t>
            </a:r>
            <a:r>
              <a:rPr lang="es-ES_tradnl" dirty="0"/>
              <a:t>.</a:t>
            </a:r>
          </a:p>
          <a:p>
            <a:pPr>
              <a:lnSpc>
                <a:spcPct val="120000"/>
              </a:lnSpc>
            </a:pPr>
            <a:r>
              <a:rPr lang="es-ES_tradnl" dirty="0"/>
              <a:t>Los equipos de la Oficina revisarán los comentarios y elaborarán la primera versión preliminar completa del Plan Estratégico, que servirá para la segunda consulta con los Estados Miembros que se realizará el </a:t>
            </a:r>
            <a:r>
              <a:rPr lang="es-ES_tradnl" b="1" dirty="0"/>
              <a:t>30 de octubre del 2024</a:t>
            </a:r>
            <a:r>
              <a:rPr lang="es-ES_tradnl" dirty="0"/>
              <a:t>.</a:t>
            </a:r>
          </a:p>
        </p:txBody>
      </p:sp>
      <p:pic>
        <p:nvPicPr>
          <p:cNvPr id="11" name="Picture Placeholder 5" descr="A group of children smiling and giving thumbs up&#10;&#10;Description automatically generated">
            <a:extLst>
              <a:ext uri="{FF2B5EF4-FFF2-40B4-BE49-F238E27FC236}">
                <a16:creationId xmlns:a16="http://schemas.microsoft.com/office/drawing/2014/main" id="{D9FF1909-ABA6-93E8-99A1-A5D88A4A65DF}"/>
              </a:ext>
            </a:extLst>
          </p:cNvPr>
          <p:cNvPicPr>
            <a:picLocks noChangeAspect="1"/>
          </p:cNvPicPr>
          <p:nvPr/>
        </p:nvPicPr>
        <p:blipFill>
          <a:blip r:embed="rId7"/>
          <a:srcRect l="4271" r="4271"/>
          <a:stretch/>
        </p:blipFill>
        <p:spPr>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p:spPr>
      </p:pic>
    </p:spTree>
    <p:extLst>
      <p:ext uri="{BB962C8B-B14F-4D97-AF65-F5344CB8AC3E}">
        <p14:creationId xmlns:p14="http://schemas.microsoft.com/office/powerpoint/2010/main" val="7770551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s-ES_tradnl" dirty="0"/>
              <a:t>Cierre</a:t>
            </a:r>
          </a:p>
          <a:p>
            <a:pPr marL="457200" indent="-457200">
              <a:buFont typeface="+mj-lt"/>
              <a:buAutoNum type="arabicPeriod"/>
            </a:pPr>
            <a:endParaRPr lang="es-ES_tradnl" dirty="0"/>
          </a:p>
        </p:txBody>
      </p:sp>
    </p:spTree>
    <p:extLst>
      <p:ext uri="{BB962C8B-B14F-4D97-AF65-F5344CB8AC3E}">
        <p14:creationId xmlns:p14="http://schemas.microsoft.com/office/powerpoint/2010/main" val="164431577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E709-AC56-0E63-A27B-326998A06AC4}"/>
              </a:ext>
            </a:extLst>
          </p:cNvPr>
          <p:cNvSpPr>
            <a:spLocks noGrp="1"/>
          </p:cNvSpPr>
          <p:nvPr>
            <p:ph type="title"/>
          </p:nvPr>
        </p:nvSpPr>
        <p:spPr>
          <a:xfrm>
            <a:off x="1134763" y="1589519"/>
            <a:ext cx="10515600" cy="3708874"/>
          </a:xfrm>
        </p:spPr>
        <p:txBody>
          <a:bodyPr>
            <a:normAutofit/>
          </a:bodyPr>
          <a:lstStyle/>
          <a:p>
            <a:r>
              <a:rPr lang="es-ES_tradnl" dirty="0" err="1"/>
              <a:t>Thank</a:t>
            </a:r>
            <a:r>
              <a:rPr lang="es-ES_tradnl" dirty="0"/>
              <a:t> </a:t>
            </a:r>
            <a:r>
              <a:rPr lang="es-ES_tradnl" dirty="0" err="1"/>
              <a:t>you</a:t>
            </a:r>
            <a:br>
              <a:rPr lang="es-ES_tradnl" dirty="0"/>
            </a:br>
            <a:r>
              <a:rPr lang="es-ES_tradnl" dirty="0"/>
              <a:t>Gracias</a:t>
            </a:r>
            <a:br>
              <a:rPr lang="es-ES_tradnl" dirty="0"/>
            </a:br>
            <a:r>
              <a:rPr lang="es-ES_tradnl" dirty="0" err="1"/>
              <a:t>Merci</a:t>
            </a:r>
            <a:br>
              <a:rPr lang="es-ES_tradnl" dirty="0"/>
            </a:br>
            <a:r>
              <a:rPr lang="es-ES_tradnl" dirty="0" err="1"/>
              <a:t>Obrigado</a:t>
            </a:r>
            <a:endParaRPr lang="es-ES_tradnl" dirty="0"/>
          </a:p>
        </p:txBody>
      </p:sp>
      <p:sp>
        <p:nvSpPr>
          <p:cNvPr id="3" name="Slide Number Placeholder 2">
            <a:extLst>
              <a:ext uri="{FF2B5EF4-FFF2-40B4-BE49-F238E27FC236}">
                <a16:creationId xmlns:a16="http://schemas.microsoft.com/office/drawing/2014/main" id="{11603AA1-1A59-513E-A57F-E5CD124639F0}"/>
              </a:ext>
            </a:extLst>
          </p:cNvPr>
          <p:cNvSpPr>
            <a:spLocks noGrp="1"/>
          </p:cNvSpPr>
          <p:nvPr>
            <p:ph type="sldNum" sz="quarter" idx="4"/>
          </p:nvPr>
        </p:nvSpPr>
        <p:spPr/>
        <p:txBody>
          <a:bodyPr/>
          <a:lstStyle/>
          <a:p>
            <a:fld id="{CEF48CEA-885D-5C4E-A5CD-C931F1E95D6A}" type="slidenum">
              <a:rPr lang="es-ES_tradnl" smtClean="0"/>
              <a:pPr/>
              <a:t>26</a:t>
            </a:fld>
            <a:endParaRPr lang="es-ES_tradnl" dirty="0"/>
          </a:p>
        </p:txBody>
      </p:sp>
    </p:spTree>
    <p:extLst>
      <p:ext uri="{BB962C8B-B14F-4D97-AF65-F5344CB8AC3E}">
        <p14:creationId xmlns:p14="http://schemas.microsoft.com/office/powerpoint/2010/main" val="36817054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AFE6-FB6B-DE86-546B-0DD5565D64C7}"/>
              </a:ext>
            </a:extLst>
          </p:cNvPr>
          <p:cNvSpPr>
            <a:spLocks noGrp="1"/>
          </p:cNvSpPr>
          <p:nvPr>
            <p:ph type="title"/>
          </p:nvPr>
        </p:nvSpPr>
        <p:spPr/>
        <p:txBody>
          <a:bodyPr/>
          <a:lstStyle/>
          <a:p>
            <a:r>
              <a:rPr lang="es-ES_tradnl" dirty="0"/>
              <a:t>Programa</a:t>
            </a:r>
          </a:p>
        </p:txBody>
      </p:sp>
      <p:sp>
        <p:nvSpPr>
          <p:cNvPr id="3" name="Content Placeholder 2">
            <a:extLst>
              <a:ext uri="{FF2B5EF4-FFF2-40B4-BE49-F238E27FC236}">
                <a16:creationId xmlns:a16="http://schemas.microsoft.com/office/drawing/2014/main" id="{BB3AF7CB-5326-0FDF-C3E7-E94ED4D268B2}"/>
              </a:ext>
            </a:extLst>
          </p:cNvPr>
          <p:cNvSpPr>
            <a:spLocks noGrp="1"/>
          </p:cNvSpPr>
          <p:nvPr>
            <p:ph sz="half" idx="1"/>
          </p:nvPr>
        </p:nvSpPr>
        <p:spPr>
          <a:xfrm>
            <a:off x="526990" y="1825625"/>
            <a:ext cx="11033639" cy="4043834"/>
          </a:xfrm>
        </p:spPr>
        <p:txBody>
          <a:bodyPr vert="horz" lIns="91440" tIns="45720" rIns="91440" bIns="45720" rtlCol="0" anchor="t">
            <a:normAutofit/>
          </a:bodyPr>
          <a:lstStyle/>
          <a:p>
            <a:r>
              <a:rPr lang="es-ES_tradnl" dirty="0"/>
              <a:t>Actualización sobre el proceso de elaboración del Plan Estratégico</a:t>
            </a:r>
          </a:p>
          <a:p>
            <a:pPr marL="0" indent="0">
              <a:buNone/>
            </a:pPr>
            <a:r>
              <a:rPr lang="es-ES_tradnl" dirty="0"/>
              <a:t> </a:t>
            </a:r>
            <a:endParaRPr lang="es-ES_tradnl" dirty="0">
              <a:cs typeface="Arial"/>
            </a:endParaRPr>
          </a:p>
          <a:p>
            <a:r>
              <a:rPr lang="es-ES_tradnl" dirty="0"/>
              <a:t>Contenido propuesto para el análisis de situación</a:t>
            </a:r>
            <a:endParaRPr lang="es-ES_tradnl" dirty="0">
              <a:cs typeface="Arial"/>
            </a:endParaRPr>
          </a:p>
          <a:p>
            <a:endParaRPr lang="es-ES_tradnl" dirty="0"/>
          </a:p>
          <a:p>
            <a:r>
              <a:rPr lang="es-ES_tradnl" dirty="0"/>
              <a:t>Componentes del marco de resultados propuesto</a:t>
            </a:r>
            <a:endParaRPr lang="es-ES_tradnl" dirty="0">
              <a:cs typeface="Arial"/>
            </a:endParaRPr>
          </a:p>
          <a:p>
            <a:endParaRPr lang="es-ES_tradnl" dirty="0"/>
          </a:p>
          <a:p>
            <a:r>
              <a:rPr lang="es-ES_tradnl" dirty="0"/>
              <a:t>Próximos pasos </a:t>
            </a:r>
            <a:endParaRPr lang="es-ES_tradnl" dirty="0">
              <a:cs typeface="Arial"/>
            </a:endParaRPr>
          </a:p>
        </p:txBody>
      </p:sp>
      <p:sp>
        <p:nvSpPr>
          <p:cNvPr id="5" name="Slide Number Placeholder 4">
            <a:extLst>
              <a:ext uri="{FF2B5EF4-FFF2-40B4-BE49-F238E27FC236}">
                <a16:creationId xmlns:a16="http://schemas.microsoft.com/office/drawing/2014/main" id="{81D44C86-592D-3014-0889-07396000EB39}"/>
              </a:ext>
            </a:extLst>
          </p:cNvPr>
          <p:cNvSpPr>
            <a:spLocks noGrp="1"/>
          </p:cNvSpPr>
          <p:nvPr>
            <p:ph type="sldNum" sz="quarter" idx="4"/>
          </p:nvPr>
        </p:nvSpPr>
        <p:spPr/>
        <p:txBody>
          <a:bodyPr/>
          <a:lstStyle/>
          <a:p>
            <a:fld id="{CEF48CEA-885D-5C4E-A5CD-C931F1E95D6A}" type="slidenum">
              <a:rPr lang="es-ES_tradnl" smtClean="0"/>
              <a:pPr/>
              <a:t>3</a:t>
            </a:fld>
            <a:endParaRPr lang="es-ES_tradnl" dirty="0"/>
          </a:p>
        </p:txBody>
      </p:sp>
    </p:spTree>
    <p:extLst>
      <p:ext uri="{BB962C8B-B14F-4D97-AF65-F5344CB8AC3E}">
        <p14:creationId xmlns:p14="http://schemas.microsoft.com/office/powerpoint/2010/main" val="37262391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fontScale="92500" lnSpcReduction="10000"/>
          </a:bodyPr>
          <a:lstStyle/>
          <a:p>
            <a:r>
              <a:rPr lang="es-ES_tradnl" dirty="0"/>
              <a:t>Actualización sobre el proceso </a:t>
            </a:r>
            <a:br>
              <a:rPr lang="es-ES_tradnl" dirty="0"/>
            </a:br>
            <a:r>
              <a:rPr lang="es-ES_tradnl" dirty="0"/>
              <a:t>de elaboración del Plan Estratégico</a:t>
            </a:r>
          </a:p>
          <a:p>
            <a:endParaRPr lang="es-ES_tradnl" dirty="0"/>
          </a:p>
        </p:txBody>
      </p:sp>
    </p:spTree>
    <p:extLst>
      <p:ext uri="{BB962C8B-B14F-4D97-AF65-F5344CB8AC3E}">
        <p14:creationId xmlns:p14="http://schemas.microsoft.com/office/powerpoint/2010/main" val="16960352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996" y="513891"/>
            <a:ext cx="11872779" cy="858380"/>
          </a:xfrm>
        </p:spPr>
        <p:txBody>
          <a:bodyPr/>
          <a:lstStyle/>
          <a:p>
            <a:r>
              <a:rPr lang="es-ES_tradnl" altLang="en-US" sz="3200" noProof="1">
                <a:solidFill>
                  <a:srgbClr val="FF671B"/>
                </a:solidFill>
                <a:latin typeface="Arial" panose="020B0604020202020204" pitchFamily="34" charset="0"/>
                <a:ea typeface="ＭＳ Ｐゴシック" pitchFamily="34" charset="-128"/>
                <a:cs typeface="Arial" panose="020B0604020202020204" pitchFamily="34" charset="0"/>
              </a:rPr>
              <a:t>Cronograma para la elaboración del PE26-31</a:t>
            </a:r>
            <a:endParaRPr lang="es-ES_tradnl" sz="3200" noProof="1">
              <a:solidFill>
                <a:srgbClr val="FF671B"/>
              </a:solidFill>
              <a:latin typeface="Arial" panose="020B0604020202020204" pitchFamily="34" charset="0"/>
              <a:cs typeface="Arial" panose="020B0604020202020204" pitchFamily="34" charset="0"/>
            </a:endParaRPr>
          </a:p>
        </p:txBody>
      </p:sp>
      <p:sp>
        <p:nvSpPr>
          <p:cNvPr id="31" name="Arrow: Right 10">
            <a:extLst>
              <a:ext uri="{FF2B5EF4-FFF2-40B4-BE49-F238E27FC236}">
                <a16:creationId xmlns:a16="http://schemas.microsoft.com/office/drawing/2014/main" id="{CFEA1D9C-D6CB-83B7-5543-A97D7B4B7A7C}"/>
              </a:ext>
            </a:extLst>
          </p:cNvPr>
          <p:cNvSpPr/>
          <p:nvPr/>
        </p:nvSpPr>
        <p:spPr>
          <a:xfrm>
            <a:off x="15418" y="3273830"/>
            <a:ext cx="11681282" cy="1339776"/>
          </a:xfrm>
          <a:prstGeom prst="rightArrow">
            <a:avLst/>
          </a:prstGeom>
          <a:solidFill>
            <a:srgbClr val="2683C6"/>
          </a:solidFill>
          <a:ln w="15875" cap="flat" cmpd="sng" algn="ctr">
            <a:solidFill>
              <a:srgbClr val="2683C6">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grpSp>
        <p:nvGrpSpPr>
          <p:cNvPr id="32" name="Grupo 31">
            <a:extLst>
              <a:ext uri="{FF2B5EF4-FFF2-40B4-BE49-F238E27FC236}">
                <a16:creationId xmlns:a16="http://schemas.microsoft.com/office/drawing/2014/main" id="{C017C291-F6C9-352E-A0F2-0F94146D58F4}"/>
              </a:ext>
            </a:extLst>
          </p:cNvPr>
          <p:cNvGrpSpPr/>
          <p:nvPr/>
        </p:nvGrpSpPr>
        <p:grpSpPr>
          <a:xfrm>
            <a:off x="225016" y="1453425"/>
            <a:ext cx="11068600" cy="4957384"/>
            <a:chOff x="136035" y="1793012"/>
            <a:chExt cx="11068600" cy="4957384"/>
          </a:xfrm>
        </p:grpSpPr>
        <p:cxnSp>
          <p:nvCxnSpPr>
            <p:cNvPr id="33" name="OTLSHAPE_TB_00000000000000000000000000000000_Separator1">
              <a:extLst>
                <a:ext uri="{FF2B5EF4-FFF2-40B4-BE49-F238E27FC236}">
                  <a16:creationId xmlns:a16="http://schemas.microsoft.com/office/drawing/2014/main" id="{2D72AA3F-F9AE-01CC-BB81-492C11DCC7DE}"/>
                </a:ext>
              </a:extLst>
            </p:cNvPr>
            <p:cNvCxnSpPr/>
            <p:nvPr>
              <p:custDataLst>
                <p:tags r:id="rId4"/>
              </p:custDataLst>
            </p:nvPr>
          </p:nvCxnSpPr>
          <p:spPr>
            <a:xfrm>
              <a:off x="2845585" y="3580431"/>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cxnSp>
          <p:nvCxnSpPr>
            <p:cNvPr id="34" name="OTLSHAPE_TB_00000000000000000000000000000000_Separator6">
              <a:extLst>
                <a:ext uri="{FF2B5EF4-FFF2-40B4-BE49-F238E27FC236}">
                  <a16:creationId xmlns:a16="http://schemas.microsoft.com/office/drawing/2014/main" id="{B0A06ABB-4252-B637-1208-A5C0ED4E03A6}"/>
                </a:ext>
              </a:extLst>
            </p:cNvPr>
            <p:cNvCxnSpPr/>
            <p:nvPr>
              <p:custDataLst>
                <p:tags r:id="rId5"/>
              </p:custDataLst>
            </p:nvPr>
          </p:nvCxnSpPr>
          <p:spPr>
            <a:xfrm>
              <a:off x="5716924" y="3505817"/>
              <a:ext cx="0" cy="288057"/>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35" name="OTLSHAPE_M_498df976ba42469b9eb437001bff6e4f_Title">
              <a:extLst>
                <a:ext uri="{FF2B5EF4-FFF2-40B4-BE49-F238E27FC236}">
                  <a16:creationId xmlns:a16="http://schemas.microsoft.com/office/drawing/2014/main" id="{515EC2EC-4254-D1B7-AF54-B0E70B0712A8}"/>
                </a:ext>
              </a:extLst>
            </p:cNvPr>
            <p:cNvSpPr txBox="1"/>
            <p:nvPr>
              <p:custDataLst>
                <p:tags r:id="rId6"/>
              </p:custDataLst>
            </p:nvPr>
          </p:nvSpPr>
          <p:spPr>
            <a:xfrm>
              <a:off x="9248959" y="4818711"/>
              <a:ext cx="1955676"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u="sng" spc="-12" dirty="0">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s-ES_tradnl" sz="1400" b="1" i="0" u="sng" strike="noStrike" kern="1200" cap="none" spc="-12" normalizeH="0" baseline="0" noProof="0" dirty="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a:t>
              </a:r>
              <a:b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62.</a:t>
              </a:r>
              <a:r>
                <a:rPr kumimoji="0" lang="es-ES_tradnl" sz="1400" b="1" u="none" strike="noStrike" kern="1200" cap="none" spc="-12" normalizeH="0" baseline="0" dirty="0">
                  <a:ln>
                    <a:noFill/>
                  </a:ln>
                  <a:uLnTx/>
                  <a:uFillTx/>
                  <a:latin typeface="Arial" panose="020B0604020202020204" pitchFamily="34" charset="0"/>
                  <a:ea typeface="Calibri" panose="020F0502020204030204" pitchFamily="34" charset="0"/>
                  <a:cs typeface="Arial" panose="020B0604020202020204" pitchFamily="34" charset="0"/>
                </a:rPr>
                <a:t>º Consejo Directivo el Plan Estratégico 2026-2031 y el Presupuesto por Programas </a:t>
              </a:r>
              <a:br>
                <a:rPr kumimoji="0" lang="es-ES_tradnl" sz="1400" b="1" u="none" strike="noStrike" kern="1200" cap="none" spc="-12" normalizeH="0" baseline="0" dirty="0">
                  <a:ln>
                    <a:noFill/>
                  </a:ln>
                  <a:uLnTx/>
                  <a:uFillTx/>
                  <a:latin typeface="Arial" panose="020B0604020202020204" pitchFamily="34" charset="0"/>
                  <a:ea typeface="Calibri" panose="020F0502020204030204" pitchFamily="34" charset="0"/>
                  <a:cs typeface="Arial" panose="020B0604020202020204" pitchFamily="34" charset="0"/>
                </a:rPr>
              </a:br>
              <a:r>
                <a:rPr kumimoji="0" lang="es-ES_tradnl" sz="1400" b="1" u="none" strike="noStrike" kern="1200" cap="none" spc="-12" normalizeH="0" baseline="0" dirty="0">
                  <a:ln>
                    <a:noFill/>
                  </a:ln>
                  <a:uLnTx/>
                  <a:uFillTx/>
                  <a:latin typeface="Arial" panose="020B0604020202020204" pitchFamily="34" charset="0"/>
                  <a:ea typeface="Calibri" panose="020F0502020204030204" pitchFamily="34" charset="0"/>
                  <a:cs typeface="Arial" panose="020B0604020202020204" pitchFamily="34" charset="0"/>
                </a:rPr>
                <a:t>2026-2027 definitivos</a:t>
              </a:r>
              <a:endPar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6" name="Group 14">
              <a:extLst>
                <a:ext uri="{FF2B5EF4-FFF2-40B4-BE49-F238E27FC236}">
                  <a16:creationId xmlns:a16="http://schemas.microsoft.com/office/drawing/2014/main" id="{30D5F49C-14E9-1E04-1910-FABC76F5FAD7}"/>
                </a:ext>
              </a:extLst>
            </p:cNvPr>
            <p:cNvGrpSpPr/>
            <p:nvPr/>
          </p:nvGrpSpPr>
          <p:grpSpPr>
            <a:xfrm>
              <a:off x="2677428" y="1801007"/>
              <a:ext cx="3107132" cy="822960"/>
              <a:chOff x="2855744" y="652615"/>
              <a:chExt cx="5325585" cy="822960"/>
            </a:xfrm>
          </p:grpSpPr>
          <p:sp>
            <p:nvSpPr>
              <p:cNvPr id="55" name="Rectangle: Rounded Corners 15">
                <a:extLst>
                  <a:ext uri="{FF2B5EF4-FFF2-40B4-BE49-F238E27FC236}">
                    <a16:creationId xmlns:a16="http://schemas.microsoft.com/office/drawing/2014/main" id="{7F6778F4-4769-0856-D87B-DADCAE9A31F2}"/>
                  </a:ext>
                </a:extLst>
              </p:cNvPr>
              <p:cNvSpPr/>
              <p:nvPr/>
            </p:nvSpPr>
            <p:spPr>
              <a:xfrm>
                <a:off x="2862327" y="652615"/>
                <a:ext cx="5319002"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6" name="TextBox 16">
                <a:extLst>
                  <a:ext uri="{FF2B5EF4-FFF2-40B4-BE49-F238E27FC236}">
                    <a16:creationId xmlns:a16="http://schemas.microsoft.com/office/drawing/2014/main" id="{9AE24A4E-A7A2-2FBE-9935-70D627D76449}"/>
                  </a:ext>
                </a:extLst>
              </p:cNvPr>
              <p:cNvSpPr txBox="1"/>
              <p:nvPr/>
            </p:nvSpPr>
            <p:spPr>
              <a:xfrm>
                <a:off x="2855744" y="807542"/>
                <a:ext cx="5293209"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Fase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Análisis y redacción </a:t>
                </a:r>
              </a:p>
            </p:txBody>
          </p:sp>
        </p:grpSp>
        <p:grpSp>
          <p:nvGrpSpPr>
            <p:cNvPr id="37" name="Group 17">
              <a:extLst>
                <a:ext uri="{FF2B5EF4-FFF2-40B4-BE49-F238E27FC236}">
                  <a16:creationId xmlns:a16="http://schemas.microsoft.com/office/drawing/2014/main" id="{7C3FC75F-5242-F02E-813B-AD06F130D70B}"/>
                </a:ext>
              </a:extLst>
            </p:cNvPr>
            <p:cNvGrpSpPr/>
            <p:nvPr/>
          </p:nvGrpSpPr>
          <p:grpSpPr>
            <a:xfrm>
              <a:off x="5905866" y="1793012"/>
              <a:ext cx="5081441" cy="822960"/>
              <a:chOff x="8415139" y="629454"/>
              <a:chExt cx="3529210" cy="822960"/>
            </a:xfrm>
          </p:grpSpPr>
          <p:sp>
            <p:nvSpPr>
              <p:cNvPr id="53" name="Rectangle: Rounded Corners 18">
                <a:extLst>
                  <a:ext uri="{FF2B5EF4-FFF2-40B4-BE49-F238E27FC236}">
                    <a16:creationId xmlns:a16="http://schemas.microsoft.com/office/drawing/2014/main" id="{ED0D5BA4-4631-9DA9-C825-BDFFFD15AD3F}"/>
                  </a:ext>
                </a:extLst>
              </p:cNvPr>
              <p:cNvSpPr/>
              <p:nvPr/>
            </p:nvSpPr>
            <p:spPr>
              <a:xfrm>
                <a:off x="8415139" y="629454"/>
                <a:ext cx="3529209"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4" name="TextBox 19">
                <a:extLst>
                  <a:ext uri="{FF2B5EF4-FFF2-40B4-BE49-F238E27FC236}">
                    <a16:creationId xmlns:a16="http://schemas.microsoft.com/office/drawing/2014/main" id="{EC41902A-D5BA-ED42-5F8C-E2A327092F5E}"/>
                  </a:ext>
                </a:extLst>
              </p:cNvPr>
              <p:cNvSpPr txBox="1"/>
              <p:nvPr/>
            </p:nvSpPr>
            <p:spPr>
              <a:xfrm>
                <a:off x="8501536" y="815163"/>
                <a:ext cx="3442813"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400" b="1" dirty="0">
                    <a:solidFill>
                      <a:prstClr val="white"/>
                    </a:solidFill>
                    <a:latin typeface="Arial" panose="020B0604020202020204" pitchFamily="34" charset="0"/>
                    <a:ea typeface="Calibri" panose="020F0502020204030204" pitchFamily="34" charset="0"/>
                    <a:cs typeface="Arial" panose="020B0604020202020204" pitchFamily="34" charset="0"/>
                  </a:rPr>
                  <a:t>Fase</a:t>
                </a:r>
                <a:r>
                  <a:rPr kumimoji="0" lang="es-ES_tradnl"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3: </a:t>
                </a:r>
              </a:p>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400" b="1" dirty="0">
                    <a:solidFill>
                      <a:prstClr val="white"/>
                    </a:solidFill>
                    <a:latin typeface="Arial" panose="020B0604020202020204" pitchFamily="34" charset="0"/>
                    <a:ea typeface="Calibri" panose="020F0502020204030204" pitchFamily="34" charset="0"/>
                    <a:cs typeface="Arial" panose="020B0604020202020204" pitchFamily="34" charset="0"/>
                  </a:rPr>
                  <a:t>Ajuste y aprobación</a:t>
                </a:r>
                <a:endParaRPr kumimoji="0" lang="es-ES_tradnl"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8" name="Left Brace 20">
              <a:extLst>
                <a:ext uri="{FF2B5EF4-FFF2-40B4-BE49-F238E27FC236}">
                  <a16:creationId xmlns:a16="http://schemas.microsoft.com/office/drawing/2014/main" id="{70002534-40AA-D74D-850E-9C49FA2327EF}"/>
                </a:ext>
              </a:extLst>
            </p:cNvPr>
            <p:cNvSpPr/>
            <p:nvPr/>
          </p:nvSpPr>
          <p:spPr>
            <a:xfrm rot="5400000">
              <a:off x="7121853" y="554317"/>
              <a:ext cx="185269" cy="573508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39" name="TextBox 21">
              <a:extLst>
                <a:ext uri="{FF2B5EF4-FFF2-40B4-BE49-F238E27FC236}">
                  <a16:creationId xmlns:a16="http://schemas.microsoft.com/office/drawing/2014/main" id="{6EB7DA92-1E23-28CD-F95E-91C0AFA56536}"/>
                </a:ext>
              </a:extLst>
            </p:cNvPr>
            <p:cNvSpPr txBox="1"/>
            <p:nvPr/>
          </p:nvSpPr>
          <p:spPr>
            <a:xfrm>
              <a:off x="5164540" y="3054906"/>
              <a:ext cx="5163609"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500" b="1" spc="-12" dirty="0">
                  <a:solidFill>
                    <a:prstClr val="black"/>
                  </a:solidFill>
                  <a:latin typeface="Arial" panose="020B0604020202020204" pitchFamily="34" charset="0"/>
                  <a:ea typeface="Calibri" panose="020F0502020204030204" pitchFamily="34" charset="0"/>
                  <a:cs typeface="Arial" panose="020B0604020202020204" pitchFamily="34" charset="0"/>
                </a:rPr>
                <a:t>Elaboración del Presupuesto por Programas 2026-2027</a:t>
              </a:r>
              <a:endParaRPr kumimoji="0" lang="es-ES_tradnl" sz="1500" b="1" i="0" u="none" strike="noStrike" kern="1200" cap="none" spc="-12"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Left Brace 22">
              <a:extLst>
                <a:ext uri="{FF2B5EF4-FFF2-40B4-BE49-F238E27FC236}">
                  <a16:creationId xmlns:a16="http://schemas.microsoft.com/office/drawing/2014/main" id="{1987E561-C18D-25B7-98C1-61FC5302C298}"/>
                </a:ext>
              </a:extLst>
            </p:cNvPr>
            <p:cNvSpPr/>
            <p:nvPr/>
          </p:nvSpPr>
          <p:spPr>
            <a:xfrm rot="5400000">
              <a:off x="5766913" y="-1132664"/>
              <a:ext cx="277906" cy="8308458"/>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1" name="TextBox 23">
              <a:extLst>
                <a:ext uri="{FF2B5EF4-FFF2-40B4-BE49-F238E27FC236}">
                  <a16:creationId xmlns:a16="http://schemas.microsoft.com/office/drawing/2014/main" id="{6FD0BF16-6A7F-597F-D2D0-5506DD44A513}"/>
                </a:ext>
              </a:extLst>
            </p:cNvPr>
            <p:cNvSpPr txBox="1"/>
            <p:nvPr/>
          </p:nvSpPr>
          <p:spPr>
            <a:xfrm>
              <a:off x="1876033" y="2637647"/>
              <a:ext cx="830845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500" b="1" dirty="0">
                  <a:solidFill>
                    <a:prstClr val="black"/>
                  </a:solidFill>
                  <a:latin typeface="Arial" panose="020B0604020202020204" pitchFamily="34" charset="0"/>
                  <a:ea typeface="Calibri" panose="020F0502020204030204" pitchFamily="34" charset="0"/>
                  <a:cs typeface="Arial" panose="020B0604020202020204" pitchFamily="34" charset="0"/>
                </a:rPr>
                <a:t>Consultas virtuales con los Estados Miembros y las partes interesadas pertinentes</a:t>
              </a:r>
              <a:endParaRPr kumimoji="0" lang="es-ES_tradnl" sz="1500" b="1" i="0" u="none" strike="noStrike" kern="1200" cap="none" spc="0"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2" name="Left Brace 24">
              <a:extLst>
                <a:ext uri="{FF2B5EF4-FFF2-40B4-BE49-F238E27FC236}">
                  <a16:creationId xmlns:a16="http://schemas.microsoft.com/office/drawing/2014/main" id="{8BDF7B78-F7A7-864D-C407-B291528E338A}"/>
                </a:ext>
              </a:extLst>
            </p:cNvPr>
            <p:cNvSpPr/>
            <p:nvPr/>
          </p:nvSpPr>
          <p:spPr>
            <a:xfrm rot="5400000">
              <a:off x="2519234" y="1937057"/>
              <a:ext cx="181114" cy="297375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3" name="Left Brace 26">
              <a:extLst>
                <a:ext uri="{FF2B5EF4-FFF2-40B4-BE49-F238E27FC236}">
                  <a16:creationId xmlns:a16="http://schemas.microsoft.com/office/drawing/2014/main" id="{02BBE7CA-1295-8BC0-11C4-81FEBD4C4BF8}"/>
                </a:ext>
              </a:extLst>
            </p:cNvPr>
            <p:cNvSpPr/>
            <p:nvPr/>
          </p:nvSpPr>
          <p:spPr>
            <a:xfrm rot="5400000">
              <a:off x="3374188" y="2273512"/>
              <a:ext cx="123346" cy="3164070"/>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4" name="TextBox 27">
              <a:extLst>
                <a:ext uri="{FF2B5EF4-FFF2-40B4-BE49-F238E27FC236}">
                  <a16:creationId xmlns:a16="http://schemas.microsoft.com/office/drawing/2014/main" id="{B61F5E62-68A2-B1B5-FA54-FFFECFFECA81}"/>
                </a:ext>
              </a:extLst>
            </p:cNvPr>
            <p:cNvSpPr txBox="1"/>
            <p:nvPr/>
          </p:nvSpPr>
          <p:spPr>
            <a:xfrm>
              <a:off x="136035" y="3483487"/>
              <a:ext cx="740187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500" b="1" i="0" u="none" strike="noStrike" kern="1200" cap="none" spc="0"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Insumos estratégicos de los países y </a:t>
              </a:r>
              <a:r>
                <a:rPr lang="es-ES_tradnl" sz="1500" b="1" dirty="0">
                  <a:solidFill>
                    <a:prstClr val="black"/>
                  </a:solidFill>
                  <a:latin typeface="Arial" panose="020B0604020202020204" pitchFamily="34" charset="0"/>
                  <a:ea typeface="Calibri" panose="020F0502020204030204" pitchFamily="34" charset="0"/>
                  <a:cs typeface="Arial" panose="020B0604020202020204" pitchFamily="34" charset="0"/>
                </a:rPr>
                <a:t>priorización</a:t>
              </a:r>
              <a:endParaRPr kumimoji="0" lang="es-ES_tradnl" sz="1500" b="1" i="0" u="none" strike="noStrike" kern="1200" cap="none" spc="0"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5" name="TextBox 28">
              <a:extLst>
                <a:ext uri="{FF2B5EF4-FFF2-40B4-BE49-F238E27FC236}">
                  <a16:creationId xmlns:a16="http://schemas.microsoft.com/office/drawing/2014/main" id="{D48AFC85-92AD-216D-C97A-F52AE82830D2}"/>
                </a:ext>
              </a:extLst>
            </p:cNvPr>
            <p:cNvSpPr txBox="1"/>
            <p:nvPr/>
          </p:nvSpPr>
          <p:spPr>
            <a:xfrm>
              <a:off x="3117384" y="3978734"/>
              <a:ext cx="13788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Septiembre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CD61</a:t>
              </a:r>
            </a:p>
          </p:txBody>
        </p:sp>
        <p:sp>
          <p:nvSpPr>
            <p:cNvPr id="46" name="TextBox 29">
              <a:extLst>
                <a:ext uri="{FF2B5EF4-FFF2-40B4-BE49-F238E27FC236}">
                  <a16:creationId xmlns:a16="http://schemas.microsoft.com/office/drawing/2014/main" id="{8CBF9FBA-021E-AEDD-BA87-EBB8F860924C}"/>
                </a:ext>
              </a:extLst>
            </p:cNvPr>
            <p:cNvSpPr txBox="1"/>
            <p:nvPr/>
          </p:nvSpPr>
          <p:spPr>
            <a:xfrm>
              <a:off x="5629572" y="3978734"/>
              <a:ext cx="1056268" cy="584775"/>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Marzo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SPBA19</a:t>
              </a:r>
            </a:p>
          </p:txBody>
        </p:sp>
        <p:sp>
          <p:nvSpPr>
            <p:cNvPr id="47" name="TextBox 30">
              <a:extLst>
                <a:ext uri="{FF2B5EF4-FFF2-40B4-BE49-F238E27FC236}">
                  <a16:creationId xmlns:a16="http://schemas.microsoft.com/office/drawing/2014/main" id="{274ED748-B342-D68C-4C51-5368A5F25828}"/>
                </a:ext>
              </a:extLst>
            </p:cNvPr>
            <p:cNvSpPr txBox="1"/>
            <p:nvPr/>
          </p:nvSpPr>
          <p:spPr>
            <a:xfrm>
              <a:off x="7984004" y="3978734"/>
              <a:ext cx="88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CE176</a:t>
              </a:r>
            </a:p>
          </p:txBody>
        </p:sp>
        <p:sp>
          <p:nvSpPr>
            <p:cNvPr id="48" name="TextBox 31">
              <a:extLst>
                <a:ext uri="{FF2B5EF4-FFF2-40B4-BE49-F238E27FC236}">
                  <a16:creationId xmlns:a16="http://schemas.microsoft.com/office/drawing/2014/main" id="{429CAA70-032F-4CB8-9D7B-B325B44EFDE5}"/>
                </a:ext>
              </a:extLst>
            </p:cNvPr>
            <p:cNvSpPr txBox="1"/>
            <p:nvPr/>
          </p:nvSpPr>
          <p:spPr>
            <a:xfrm>
              <a:off x="9568805" y="3978734"/>
              <a:ext cx="1570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Septiembre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CD62</a:t>
              </a:r>
            </a:p>
          </p:txBody>
        </p:sp>
        <p:sp>
          <p:nvSpPr>
            <p:cNvPr id="49" name="TextBox 32">
              <a:extLst>
                <a:ext uri="{FF2B5EF4-FFF2-40B4-BE49-F238E27FC236}">
                  <a16:creationId xmlns:a16="http://schemas.microsoft.com/office/drawing/2014/main" id="{6C0EBCD6-6265-608E-0ACB-88970FD4E7F5}"/>
                </a:ext>
              </a:extLst>
            </p:cNvPr>
            <p:cNvSpPr txBox="1"/>
            <p:nvPr/>
          </p:nvSpPr>
          <p:spPr>
            <a:xfrm>
              <a:off x="1002147" y="3978734"/>
              <a:ext cx="1056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CE174</a:t>
              </a:r>
            </a:p>
          </p:txBody>
        </p:sp>
        <p:sp>
          <p:nvSpPr>
            <p:cNvPr id="50" name="OTLSHAPE_TB_00000000000000000000000000000000_LeftEndCaps">
              <a:extLst>
                <a:ext uri="{FF2B5EF4-FFF2-40B4-BE49-F238E27FC236}">
                  <a16:creationId xmlns:a16="http://schemas.microsoft.com/office/drawing/2014/main" id="{0ED09890-C5B0-4CF4-1C46-A1A03A6EB85C}"/>
                </a:ext>
              </a:extLst>
            </p:cNvPr>
            <p:cNvSpPr txBox="1"/>
            <p:nvPr>
              <p:custDataLst>
                <p:tags r:id="rId7"/>
              </p:custDataLst>
            </p:nvPr>
          </p:nvSpPr>
          <p:spPr>
            <a:xfrm>
              <a:off x="4692358" y="417176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ED7D31"/>
                  </a:solidFill>
                  <a:effectLst/>
                  <a:uLnTx/>
                  <a:uFillTx/>
                  <a:latin typeface="Arial Black" panose="020B0A04020102020204" pitchFamily="34" charset="0"/>
                  <a:ea typeface="+mn-ea"/>
                  <a:cs typeface="+mn-cs"/>
                </a:rPr>
                <a:t>2025</a:t>
              </a:r>
            </a:p>
          </p:txBody>
        </p:sp>
        <p:sp>
          <p:nvSpPr>
            <p:cNvPr id="51" name="OTLSHAPE_M_4915f609d1724b9e9e9575470f8f3320_Title">
              <a:extLst>
                <a:ext uri="{FF2B5EF4-FFF2-40B4-BE49-F238E27FC236}">
                  <a16:creationId xmlns:a16="http://schemas.microsoft.com/office/drawing/2014/main" id="{E7B3FD5E-91E3-2259-40B0-D8167AC8562A}"/>
                </a:ext>
              </a:extLst>
            </p:cNvPr>
            <p:cNvSpPr txBox="1"/>
            <p:nvPr>
              <p:custDataLst>
                <p:tags r:id="rId8"/>
              </p:custDataLst>
            </p:nvPr>
          </p:nvSpPr>
          <p:spPr>
            <a:xfrm>
              <a:off x="7431612" y="4811404"/>
              <a:ext cx="1817347" cy="1938992"/>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u="sng" spc="-12" dirty="0">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s-ES_tradnl" sz="1400" b="1" i="0" u="sng" strike="noStrike" kern="1200" cap="none" spc="-12" normalizeH="0" baseline="0" noProof="0" dirty="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Comité Ejecutivo en su 176.</a:t>
              </a:r>
              <a:r>
                <a:rPr lang="es-ES_tradnl" sz="1400" b="1" spc="-12" baseline="30000" dirty="0">
                  <a:solidFill>
                    <a:prstClr val="black"/>
                  </a:solidFill>
                  <a:latin typeface="Arial" panose="020B0604020202020204" pitchFamily="34" charset="0"/>
                  <a:ea typeface="Calibri" panose="020F0502020204030204" pitchFamily="34" charset="0"/>
                  <a:cs typeface="Arial" panose="020B0604020202020204" pitchFamily="34" charset="0"/>
                </a:rPr>
                <a:t> a </a:t>
              </a:r>
              <a: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t> sesión el Plan Estratégico 2026-2031 ajustado y el proyecto de Presupuesto por Programas 2026-2027</a:t>
              </a:r>
              <a:endPar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2" name="OTLSHAPE_M_7054b8f8cd834d3194a9548bd5e56275_Title">
              <a:extLst>
                <a:ext uri="{FF2B5EF4-FFF2-40B4-BE49-F238E27FC236}">
                  <a16:creationId xmlns:a16="http://schemas.microsoft.com/office/drawing/2014/main" id="{3BFDF22E-A356-4A6A-0A66-17BC82FC5BCF}"/>
                </a:ext>
              </a:extLst>
            </p:cNvPr>
            <p:cNvSpPr txBox="1"/>
            <p:nvPr>
              <p:custDataLst>
                <p:tags r:id="rId9"/>
              </p:custDataLst>
            </p:nvPr>
          </p:nvSpPr>
          <p:spPr>
            <a:xfrm>
              <a:off x="2725324" y="4853580"/>
              <a:ext cx="1931527" cy="1508105"/>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sng" strike="noStrike" kern="1200" cap="none" spc="-12" normalizeH="0" baseline="0" noProof="0" dirty="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Hito 2</a:t>
              </a:r>
            </a:p>
            <a:p>
              <a:pPr algn="ctr" defTabSz="914400" fontAlgn="auto">
                <a:spcBef>
                  <a:spcPts val="0"/>
                </a:spcBef>
                <a:spcAft>
                  <a:spcPts val="0"/>
                </a:spcAft>
                <a:defRPr/>
              </a:pPr>
              <a:r>
                <a:rPr kumimoji="0" lang="es-ES_tradnl" sz="1400" b="1" i="0" u="none" strike="noStrike" kern="1200" cap="none" spc="-12"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a:t>
              </a:r>
              <a:br>
                <a:rPr kumimoji="0" lang="es-ES_tradnl" sz="1400" b="1" i="0" u="none" strike="noStrike" kern="1200" cap="none" spc="-12"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s-ES_tradnl" sz="1400" b="1" i="0" u="none" strike="noStrike" kern="1200" cap="none" spc="-12"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61.</a:t>
              </a:r>
              <a:r>
                <a:rPr kumimoji="0" lang="es-ES_tradnl" sz="1400" b="1" u="none" strike="noStrike" kern="1200" cap="none" spc="-12" normalizeH="0" baseline="0" dirty="0">
                  <a:ln>
                    <a:noFill/>
                  </a:ln>
                  <a:uLnTx/>
                  <a:uFillTx/>
                  <a:latin typeface="Arial" panose="020B0604020202020204" pitchFamily="34" charset="0"/>
                  <a:ea typeface="Calibri" panose="020F0502020204030204" pitchFamily="34" charset="0"/>
                  <a:cs typeface="Arial" panose="020B0604020202020204" pitchFamily="34" charset="0"/>
                </a:rPr>
                <a:t>º</a:t>
              </a:r>
              <a:r>
                <a:rPr kumimoji="0" lang="es-ES_tradnl" sz="1400" b="1" u="none" strike="noStrike" kern="1200" cap="none" spc="-12" normalizeH="0" baseline="0" dirty="0">
                  <a:ln>
                    <a:noFill/>
                  </a:ln>
                  <a:solidFill>
                    <a:srgbClr val="4D5156"/>
                  </a:solidFill>
                  <a:uLnTx/>
                  <a:uFillTx/>
                  <a:latin typeface="Arial" panose="020B0604020202020204" pitchFamily="34" charset="0"/>
                  <a:ea typeface="Calibri" panose="020F0502020204030204" pitchFamily="34" charset="0"/>
                  <a:cs typeface="Arial" panose="020B0604020202020204" pitchFamily="34" charset="0"/>
                </a:rPr>
                <a:t> </a:t>
              </a:r>
              <a:r>
                <a:rPr kumimoji="0" lang="es-ES_tradnl" sz="1400" b="1" u="none" strike="noStrike" kern="1200" cap="none" spc="-12" normalizeH="0" baseline="0" dirty="0">
                  <a:ln>
                    <a:noFill/>
                  </a:ln>
                  <a:uLnTx/>
                  <a:uFillTx/>
                  <a:latin typeface="Arial" panose="020B0604020202020204" pitchFamily="34" charset="0"/>
                  <a:ea typeface="Calibri" panose="020F0502020204030204" pitchFamily="34" charset="0"/>
                  <a:cs typeface="Arial" panose="020B0604020202020204" pitchFamily="34" charset="0"/>
                </a:rPr>
                <a:t>Consejo Directivo una</a:t>
              </a:r>
              <a:r>
                <a:rPr kumimoji="0" lang="es-ES_tradnl" sz="1400" b="1" i="0" u="none" strike="noStrike" kern="1200" cap="none" spc="-12"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t>a</a:t>
              </a:r>
              <a:r>
                <a:rPr kumimoji="0" lang="es-ES_tradnl" sz="1400" b="1" i="0" u="none" strike="noStrike" kern="1200" cap="none" spc="-12"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ctualización sobre el progreso en la elaboración del Plan Estratégico 2026-2031</a:t>
              </a:r>
              <a:endParaRPr kumimoji="0" lang="es-ES_tradnl" sz="1400" b="1" i="0" u="none" strike="noStrike" kern="1200" cap="none" spc="-12" normalizeH="0" baseline="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11">
            <a:extLst>
              <a:ext uri="{FF2B5EF4-FFF2-40B4-BE49-F238E27FC236}">
                <a16:creationId xmlns:a16="http://schemas.microsoft.com/office/drawing/2014/main" id="{A2D1C27F-7C6B-F9DA-B64A-6C54134D392C}"/>
              </a:ext>
            </a:extLst>
          </p:cNvPr>
          <p:cNvGrpSpPr/>
          <p:nvPr/>
        </p:nvGrpSpPr>
        <p:grpSpPr>
          <a:xfrm>
            <a:off x="138540" y="1383682"/>
            <a:ext cx="2442108" cy="954107"/>
            <a:chOff x="70905" y="630198"/>
            <a:chExt cx="2581318" cy="954107"/>
          </a:xfrm>
        </p:grpSpPr>
        <p:sp>
          <p:nvSpPr>
            <p:cNvPr id="60" name="Rectangle: Rounded Corners 12">
              <a:extLst>
                <a:ext uri="{FF2B5EF4-FFF2-40B4-BE49-F238E27FC236}">
                  <a16:creationId xmlns:a16="http://schemas.microsoft.com/office/drawing/2014/main" id="{7A75ADCB-A363-3D8C-53D1-52D9AD15348B}"/>
                </a:ext>
              </a:extLst>
            </p:cNvPr>
            <p:cNvSpPr/>
            <p:nvPr/>
          </p:nvSpPr>
          <p:spPr>
            <a:xfrm>
              <a:off x="70905" y="699941"/>
              <a:ext cx="2581318"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61" name="TextBox 13">
              <a:extLst>
                <a:ext uri="{FF2B5EF4-FFF2-40B4-BE49-F238E27FC236}">
                  <a16:creationId xmlns:a16="http://schemas.microsoft.com/office/drawing/2014/main" id="{D9308978-6D01-960F-CBD0-EE64567AB91F}"/>
                </a:ext>
              </a:extLst>
            </p:cNvPr>
            <p:cNvSpPr txBox="1"/>
            <p:nvPr/>
          </p:nvSpPr>
          <p:spPr>
            <a:xfrm>
              <a:off x="92768" y="630198"/>
              <a:ext cx="2537591" cy="954107"/>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400" b="1" dirty="0">
                  <a:solidFill>
                    <a:prstClr val="white"/>
                  </a:solidFill>
                  <a:latin typeface="Arial"/>
                  <a:ea typeface="Calibri" panose="020F0502020204030204" pitchFamily="34" charset="0"/>
                  <a:cs typeface="Arial"/>
                </a:rPr>
                <a:t>Fase</a:t>
              </a:r>
              <a:r>
                <a:rPr kumimoji="0" lang="es-ES_tradnl" sz="14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a:rPr>
                <a:t> 1: </a:t>
              </a:r>
            </a:p>
            <a:p>
              <a:pPr algn="ctr" defTabSz="457200">
                <a:defRPr/>
              </a:pPr>
              <a:r>
                <a:rPr kumimoji="0" lang="es-ES_tradnl" sz="14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a:rPr>
                <a:t>Preparación del proceso de elaboración del Plan Estratégico</a:t>
              </a:r>
              <a:r>
                <a:rPr lang="es-ES_tradnl" sz="1400" b="1" dirty="0">
                  <a:solidFill>
                    <a:prstClr val="white"/>
                  </a:solidFill>
                  <a:latin typeface="Arial"/>
                  <a:ea typeface="Calibri" panose="020F0502020204030204" pitchFamily="34" charset="0"/>
                  <a:cs typeface="Arial"/>
                </a:rPr>
                <a:t> (completada)</a:t>
              </a:r>
              <a:endParaRPr lang="es-ES_tradnl"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2" name="TextBox 25">
            <a:extLst>
              <a:ext uri="{FF2B5EF4-FFF2-40B4-BE49-F238E27FC236}">
                <a16:creationId xmlns:a16="http://schemas.microsoft.com/office/drawing/2014/main" id="{4350581C-974F-A1C7-ACC1-6D309938F212}"/>
              </a:ext>
            </a:extLst>
          </p:cNvPr>
          <p:cNvSpPr txBox="1"/>
          <p:nvPr/>
        </p:nvSpPr>
        <p:spPr>
          <a:xfrm>
            <a:off x="-34739" y="2732666"/>
            <a:ext cx="525479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500" b="1" i="0" u="none" strike="noStrike" kern="1200" cap="none" spc="0"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Revisión del marco de la gestión basada en resultados</a:t>
            </a:r>
          </a:p>
        </p:txBody>
      </p:sp>
      <p:sp>
        <p:nvSpPr>
          <p:cNvPr id="63" name="OTLSHAPE_TB_00000000000000000000000000000000_LeftEndCaps">
            <a:extLst>
              <a:ext uri="{FF2B5EF4-FFF2-40B4-BE49-F238E27FC236}">
                <a16:creationId xmlns:a16="http://schemas.microsoft.com/office/drawing/2014/main" id="{6DA78874-DEB0-7042-123D-B56E9D17816B}"/>
              </a:ext>
            </a:extLst>
          </p:cNvPr>
          <p:cNvSpPr txBox="1"/>
          <p:nvPr>
            <p:custDataLst>
              <p:tags r:id="rId1"/>
            </p:custDataLst>
          </p:nvPr>
        </p:nvSpPr>
        <p:spPr>
          <a:xfrm>
            <a:off x="215229" y="381689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ED7D31"/>
                </a:solidFill>
                <a:effectLst/>
                <a:uLnTx/>
                <a:uFillTx/>
                <a:latin typeface="Arial Black" panose="020B0A04020102020204" pitchFamily="34" charset="0"/>
                <a:ea typeface="+mn-ea"/>
                <a:cs typeface="+mn-cs"/>
              </a:rPr>
              <a:t>2024</a:t>
            </a:r>
          </a:p>
        </p:txBody>
      </p:sp>
      <p:sp>
        <p:nvSpPr>
          <p:cNvPr id="64" name="OTLSHAPE_M_b53f41a12be2432b8480fcf3d5b7fe90_Title">
            <a:extLst>
              <a:ext uri="{FF2B5EF4-FFF2-40B4-BE49-F238E27FC236}">
                <a16:creationId xmlns:a16="http://schemas.microsoft.com/office/drawing/2014/main" id="{F9FEBD22-2084-20EF-DC3A-82D2816B1337}"/>
              </a:ext>
            </a:extLst>
          </p:cNvPr>
          <p:cNvSpPr txBox="1"/>
          <p:nvPr>
            <p:custDataLst>
              <p:tags r:id="rId2"/>
            </p:custDataLst>
          </p:nvPr>
        </p:nvSpPr>
        <p:spPr>
          <a:xfrm>
            <a:off x="682830" y="4389147"/>
            <a:ext cx="1955677"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u="sng" spc="-12" dirty="0">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s-ES_tradnl" sz="1400" b="1" i="0" u="sng" strike="noStrike" kern="1200" cap="none" spc="-12" normalizeH="0" baseline="0" noProof="0" dirty="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t>Se presenta al Comité Ejecutivo en su </a:t>
            </a:r>
            <a:b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br>
            <a: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t>174.</a:t>
            </a:r>
            <a:r>
              <a:rPr lang="es-ES_tradnl" sz="1400" b="1" spc="-12" baseline="30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t>sesión la </a:t>
            </a:r>
            <a:r>
              <a:rPr lang="es-ES_tradnl" sz="1400" b="1" i="1" spc="-12" dirty="0">
                <a:solidFill>
                  <a:prstClr val="black"/>
                </a:solidFill>
                <a:latin typeface="Arial" panose="020B0604020202020204" pitchFamily="34" charset="0"/>
                <a:ea typeface="Calibri" panose="020F0502020204030204" pitchFamily="34" charset="0"/>
                <a:cs typeface="Arial" panose="020B0604020202020204" pitchFamily="34" charset="0"/>
              </a:rPr>
              <a:t>Hoja </a:t>
            </a:r>
            <a:br>
              <a:rPr lang="es-ES_tradnl" sz="1400" b="1" i="1" spc="-12" dirty="0">
                <a:solidFill>
                  <a:prstClr val="black"/>
                </a:solidFill>
                <a:latin typeface="Arial" panose="020B0604020202020204" pitchFamily="34" charset="0"/>
                <a:ea typeface="Calibri" panose="020F0502020204030204" pitchFamily="34" charset="0"/>
                <a:cs typeface="Arial" panose="020B0604020202020204" pitchFamily="34" charset="0"/>
              </a:rPr>
            </a:br>
            <a:r>
              <a:rPr lang="es-ES_tradnl" sz="1400" b="1" i="1" spc="-12" dirty="0">
                <a:solidFill>
                  <a:prstClr val="black"/>
                </a:solidFill>
                <a:latin typeface="Arial" panose="020B0604020202020204" pitchFamily="34" charset="0"/>
                <a:ea typeface="Calibri" panose="020F0502020204030204" pitchFamily="34" charset="0"/>
                <a:cs typeface="Arial" panose="020B0604020202020204" pitchFamily="34" charset="0"/>
              </a:rPr>
              <a:t>de ruta para la elaboración del Plan Estratégico 2026-2031</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spc="-12" dirty="0">
                <a:solidFill>
                  <a:prstClr val="black"/>
                </a:solidFill>
                <a:latin typeface="Arial" panose="020B0604020202020204" pitchFamily="34" charset="0"/>
                <a:cs typeface="Arial" panose="020B0604020202020204" pitchFamily="34" charset="0"/>
              </a:rPr>
              <a:t>(completado)</a:t>
            </a:r>
          </a:p>
        </p:txBody>
      </p:sp>
      <p:sp>
        <p:nvSpPr>
          <p:cNvPr id="65" name="OTLSHAPE_M_cbe286b1f1024486ad2dcd7456a869d0_Title">
            <a:extLst>
              <a:ext uri="{FF2B5EF4-FFF2-40B4-BE49-F238E27FC236}">
                <a16:creationId xmlns:a16="http://schemas.microsoft.com/office/drawing/2014/main" id="{40540BD6-550C-1657-D71E-62E30A48DD1F}"/>
              </a:ext>
            </a:extLst>
          </p:cNvPr>
          <p:cNvSpPr txBox="1"/>
          <p:nvPr>
            <p:custDataLst>
              <p:tags r:id="rId3"/>
            </p:custDataLst>
          </p:nvPr>
        </p:nvSpPr>
        <p:spPr>
          <a:xfrm>
            <a:off x="5000586" y="4494551"/>
            <a:ext cx="2279597" cy="1938992"/>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u="sng" spc="-12" dirty="0">
                <a:solidFill>
                  <a:srgbClr val="335B74"/>
                </a:solidFill>
                <a:latin typeface="Arial" panose="020B0604020202020204" pitchFamily="34" charset="0"/>
                <a:ea typeface="Calibri" panose="020F0502020204030204" pitchFamily="34" charset="0"/>
                <a:cs typeface="Arial" panose="020B0604020202020204" pitchFamily="34" charset="0"/>
              </a:rPr>
              <a:t>Hito</a:t>
            </a:r>
            <a:r>
              <a:rPr kumimoji="0" lang="es-ES_tradnl" sz="1400" b="1" i="0" u="sng" strike="noStrike" kern="1200" cap="none" spc="-12" normalizeH="0" baseline="0" noProof="0" dirty="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presenta al Subcomité de Programa, Presupuesto y Administración en su </a:t>
            </a:r>
            <a:b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19.</a:t>
            </a:r>
            <a:r>
              <a:rPr lang="es-ES_tradnl" sz="1400" b="1" spc="-12" baseline="30000" dirty="0">
                <a:solidFill>
                  <a:prstClr val="black"/>
                </a:solidFill>
                <a:latin typeface="Arial" panose="020B0604020202020204" pitchFamily="34" charset="0"/>
                <a:ea typeface="Calibri" panose="020F0502020204030204" pitchFamily="34" charset="0"/>
                <a:cs typeface="Arial" panose="020B0604020202020204" pitchFamily="34" charset="0"/>
              </a:rPr>
              <a:t>a</a:t>
            </a:r>
            <a:r>
              <a:rPr lang="es-ES_tradnl" sz="1400" b="1" spc="-12" dirty="0">
                <a:solidFill>
                  <a:prstClr val="black"/>
                </a:solidFill>
                <a:latin typeface="Arial" panose="020B0604020202020204" pitchFamily="34" charset="0"/>
                <a:ea typeface="Calibri" panose="020F0502020204030204" pitchFamily="34" charset="0"/>
                <a:cs typeface="Arial" panose="020B0604020202020204" pitchFamily="34" charset="0"/>
              </a:rPr>
              <a:t> sesión </a:t>
            </a:r>
            <a:r>
              <a:rPr kumimoji="0" lang="es-ES_tradnl" sz="1400" b="1" i="0" u="none" strike="noStrike" kern="1200" cap="none" spc="-12"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versión preliminar completa del Plan Estratégico 26-31 y el esquema del Presupuesto por Programas 2026-2027</a:t>
            </a:r>
          </a:p>
        </p:txBody>
      </p:sp>
      <p:sp>
        <p:nvSpPr>
          <p:cNvPr id="66" name="object 9">
            <a:extLst>
              <a:ext uri="{FF2B5EF4-FFF2-40B4-BE49-F238E27FC236}">
                <a16:creationId xmlns:a16="http://schemas.microsoft.com/office/drawing/2014/main" id="{E22AF3FE-DBCF-98FA-42C3-9B0F631275FC}"/>
              </a:ext>
            </a:extLst>
          </p:cNvPr>
          <p:cNvSpPr txBox="1"/>
          <p:nvPr/>
        </p:nvSpPr>
        <p:spPr>
          <a:xfrm>
            <a:off x="8429267" y="6385322"/>
            <a:ext cx="1626235" cy="259686"/>
          </a:xfrm>
          <a:prstGeom prst="rect">
            <a:avLst/>
          </a:prstGeom>
        </p:spPr>
        <p:txBody>
          <a:bodyPr vert="horz" wrap="square" lIns="0" tIns="13335" rIns="0" bIns="0" rtlCol="0">
            <a:spAutoFit/>
          </a:bodyPr>
          <a:lstStyle/>
          <a:p>
            <a:pPr marL="12700" algn="r">
              <a:lnSpc>
                <a:spcPct val="100000"/>
              </a:lnSpc>
              <a:spcBef>
                <a:spcPts val="105"/>
              </a:spcBef>
            </a:pPr>
            <a:r>
              <a:rPr lang="es-ES_tradnl" sz="1600" dirty="0">
                <a:solidFill>
                  <a:srgbClr val="009ADE"/>
                </a:solidFill>
                <a:latin typeface="Arial Narrow"/>
                <a:cs typeface="Arial Narrow"/>
              </a:rPr>
              <a:t>www.paho.org</a:t>
            </a:r>
          </a:p>
        </p:txBody>
      </p:sp>
      <p:sp>
        <p:nvSpPr>
          <p:cNvPr id="2" name="TextBox 1">
            <a:extLst>
              <a:ext uri="{FF2B5EF4-FFF2-40B4-BE49-F238E27FC236}">
                <a16:creationId xmlns:a16="http://schemas.microsoft.com/office/drawing/2014/main" id="{8529CED7-7AB7-9167-0894-38907A8EB960}"/>
              </a:ext>
            </a:extLst>
          </p:cNvPr>
          <p:cNvSpPr txBox="1"/>
          <p:nvPr/>
        </p:nvSpPr>
        <p:spPr>
          <a:xfrm>
            <a:off x="2028388" y="6456493"/>
            <a:ext cx="6475747" cy="307777"/>
          </a:xfrm>
          <a:prstGeom prst="rect">
            <a:avLst/>
          </a:prstGeom>
          <a:noFill/>
        </p:spPr>
        <p:txBody>
          <a:bodyPr wrap="none" rtlCol="0">
            <a:spAutoFit/>
          </a:bodyPr>
          <a:lstStyle/>
          <a:p>
            <a:r>
              <a:rPr lang="es-ES_tradnl" sz="1400" dirty="0"/>
              <a:t>Para más detalles, consulte el documento CD61/INF/1: </a:t>
            </a:r>
            <a:r>
              <a:rPr lang="es-ES_tradnl" sz="1400" dirty="0">
                <a:hlinkClick r:id="rId11"/>
              </a:rPr>
              <a:t>ENG</a:t>
            </a:r>
            <a:r>
              <a:rPr lang="es-ES_tradnl" sz="1400" dirty="0"/>
              <a:t>, </a:t>
            </a:r>
            <a:r>
              <a:rPr lang="es-ES_tradnl" sz="1400" dirty="0">
                <a:hlinkClick r:id="rId12"/>
              </a:rPr>
              <a:t>ESP</a:t>
            </a:r>
            <a:r>
              <a:rPr lang="es-ES_tradnl" sz="1400" dirty="0"/>
              <a:t>, </a:t>
            </a:r>
            <a:r>
              <a:rPr lang="es-ES_tradnl" sz="1400" dirty="0">
                <a:hlinkClick r:id="rId13"/>
              </a:rPr>
              <a:t>FRA</a:t>
            </a:r>
            <a:r>
              <a:rPr lang="es-ES_tradnl" sz="1400" dirty="0"/>
              <a:t>, </a:t>
            </a:r>
            <a:r>
              <a:rPr lang="es-ES_tradnl" sz="1400" dirty="0">
                <a:hlinkClick r:id="rId14"/>
              </a:rPr>
              <a:t>POR</a:t>
            </a:r>
            <a:endParaRPr lang="es-ES_tradnl" sz="1400" dirty="0"/>
          </a:p>
        </p:txBody>
      </p:sp>
    </p:spTree>
    <p:extLst>
      <p:ext uri="{BB962C8B-B14F-4D97-AF65-F5344CB8AC3E}">
        <p14:creationId xmlns:p14="http://schemas.microsoft.com/office/powerpoint/2010/main" val="77774681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OTLSHAPE_TB_00000000000000000000000000000000_LeftEndCaps">
            <a:extLst>
              <a:ext uri="{FF2B5EF4-FFF2-40B4-BE49-F238E27FC236}">
                <a16:creationId xmlns:a16="http://schemas.microsoft.com/office/drawing/2014/main" id="{2A248C25-3A87-6DFC-D113-0034A9CDB29A}"/>
              </a:ext>
            </a:extLst>
          </p:cNvPr>
          <p:cNvSpPr txBox="1"/>
          <p:nvPr>
            <p:custDataLst>
              <p:tags r:id="rId1"/>
            </p:custDataLst>
          </p:nvPr>
        </p:nvSpPr>
        <p:spPr>
          <a:xfrm>
            <a:off x="99567" y="2888876"/>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24" normalizeH="0" baseline="0" noProof="0" dirty="0">
                <a:ln>
                  <a:noFill/>
                </a:ln>
                <a:solidFill>
                  <a:srgbClr val="FF4500"/>
                </a:solidFill>
                <a:effectLst/>
                <a:uLnTx/>
                <a:uFillTx/>
                <a:latin typeface="Calibri" panose="020F0502020204030204"/>
                <a:ea typeface="+mn-ea"/>
                <a:cs typeface="Times New Roman" panose="02020603050405020304" pitchFamily="18" charset="0"/>
              </a:rPr>
              <a:t>2024</a:t>
            </a:r>
            <a:endParaRPr kumimoji="0" lang="es-ES_tradnl" sz="1600" b="1" i="0" u="none" strike="noStrike" kern="1200" cap="none" spc="-24" normalizeH="0" baseline="0" noProof="0" dirty="0">
              <a:ln>
                <a:noFill/>
              </a:ln>
              <a:solidFill>
                <a:srgbClr val="FF4500"/>
              </a:solidFill>
              <a:effectLst/>
              <a:uLnTx/>
              <a:uFillTx/>
              <a:latin typeface="Calibri" panose="020F0502020204030204"/>
              <a:ea typeface="+mn-ea"/>
              <a:cs typeface="Times New Roman" panose="02020603050405020304" pitchFamily="18" charset="0"/>
            </a:endParaRPr>
          </a:p>
        </p:txBody>
      </p:sp>
      <p:sp>
        <p:nvSpPr>
          <p:cNvPr id="7" name="OTLSHAPE_TB_00000000000000000000000000000000_RightEndCaps">
            <a:extLst>
              <a:ext uri="{FF2B5EF4-FFF2-40B4-BE49-F238E27FC236}">
                <a16:creationId xmlns:a16="http://schemas.microsoft.com/office/drawing/2014/main" id="{5E92E977-9322-9600-3954-3FB7A9A522A7}"/>
              </a:ext>
            </a:extLst>
          </p:cNvPr>
          <p:cNvSpPr txBox="1"/>
          <p:nvPr>
            <p:custDataLst>
              <p:tags r:id="rId2"/>
            </p:custDataLst>
          </p:nvPr>
        </p:nvSpPr>
        <p:spPr>
          <a:xfrm>
            <a:off x="6292001" y="2925095"/>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24" normalizeH="0" baseline="0" noProof="0" dirty="0">
                <a:ln>
                  <a:noFill/>
                </a:ln>
                <a:solidFill>
                  <a:srgbClr val="FF4500"/>
                </a:solidFill>
                <a:effectLst/>
                <a:uLnTx/>
                <a:uFillTx/>
                <a:latin typeface="Calibri" panose="020F0502020204030204"/>
                <a:ea typeface="+mn-ea"/>
                <a:cs typeface="Times New Roman" panose="02020603050405020304" pitchFamily="18" charset="0"/>
              </a:rPr>
              <a:t>2025</a:t>
            </a:r>
          </a:p>
        </p:txBody>
      </p:sp>
      <p:cxnSp>
        <p:nvCxnSpPr>
          <p:cNvPr id="9" name="OTLSHAPE_TB_00000000000000000000000000000000_Separator1">
            <a:extLst>
              <a:ext uri="{FF2B5EF4-FFF2-40B4-BE49-F238E27FC236}">
                <a16:creationId xmlns:a16="http://schemas.microsoft.com/office/drawing/2014/main" id="{22375E1E-45A7-703F-EFBC-D303E19E40FA}"/>
              </a:ext>
            </a:extLst>
          </p:cNvPr>
          <p:cNvCxnSpPr/>
          <p:nvPr>
            <p:custDataLst>
              <p:tags r:id="rId3"/>
            </p:custDataLst>
          </p:nvPr>
        </p:nvCxnSpPr>
        <p:spPr>
          <a:xfrm>
            <a:off x="2662956" y="3132680"/>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6">
            <a:extLst>
              <a:ext uri="{FF2B5EF4-FFF2-40B4-BE49-F238E27FC236}">
                <a16:creationId xmlns:a16="http://schemas.microsoft.com/office/drawing/2014/main" id="{9C9F873B-4EE7-2A8E-E3C6-F6B7D0F8665E}"/>
              </a:ext>
            </a:extLst>
          </p:cNvPr>
          <p:cNvCxnSpPr/>
          <p:nvPr>
            <p:custDataLst>
              <p:tags r:id="rId4"/>
            </p:custDataLst>
          </p:nvPr>
        </p:nvCxnSpPr>
        <p:spPr>
          <a:xfrm>
            <a:off x="5534295" y="3058066"/>
            <a:ext cx="0" cy="288057"/>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17BE3E-3345-8FF2-84D5-9A462737C953}"/>
              </a:ext>
            </a:extLst>
          </p:cNvPr>
          <p:cNvCxnSpPr/>
          <p:nvPr/>
        </p:nvCxnSpPr>
        <p:spPr>
          <a:xfrm>
            <a:off x="7434961" y="3977687"/>
            <a:ext cx="0" cy="291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BD72B0F2-7426-6BAC-B008-749342DEA765}"/>
              </a:ext>
            </a:extLst>
          </p:cNvPr>
          <p:cNvSpPr/>
          <p:nvPr/>
        </p:nvSpPr>
        <p:spPr>
          <a:xfrm>
            <a:off x="0" y="3174440"/>
            <a:ext cx="12191997" cy="63247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EDCDAB1-C011-27A9-3E89-46D343D29997}"/>
              </a:ext>
            </a:extLst>
          </p:cNvPr>
          <p:cNvGrpSpPr/>
          <p:nvPr/>
        </p:nvGrpSpPr>
        <p:grpSpPr>
          <a:xfrm>
            <a:off x="153388" y="3261766"/>
            <a:ext cx="572645" cy="466164"/>
            <a:chOff x="2289682" y="3613448"/>
            <a:chExt cx="572645" cy="466164"/>
          </a:xfrm>
        </p:grpSpPr>
        <p:sp>
          <p:nvSpPr>
            <p:cNvPr id="18" name="Oval 17">
              <a:extLst>
                <a:ext uri="{FF2B5EF4-FFF2-40B4-BE49-F238E27FC236}">
                  <a16:creationId xmlns:a16="http://schemas.microsoft.com/office/drawing/2014/main" id="{8A8FAAAE-3E47-1E89-5941-3BC9D236FB15}"/>
                </a:ext>
              </a:extLst>
            </p:cNvPr>
            <p:cNvSpPr/>
            <p:nvPr/>
          </p:nvSpPr>
          <p:spPr>
            <a:xfrm>
              <a:off x="228968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049E68B-48E7-86D6-EEDD-7F6C697D75D1}"/>
                </a:ext>
              </a:extLst>
            </p:cNvPr>
            <p:cNvSpPr txBox="1"/>
            <p:nvPr/>
          </p:nvSpPr>
          <p:spPr>
            <a:xfrm>
              <a:off x="2300911" y="367409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Jun</a:t>
              </a:r>
            </a:p>
          </p:txBody>
        </p:sp>
      </p:grpSp>
      <p:grpSp>
        <p:nvGrpSpPr>
          <p:cNvPr id="20" name="Group 19">
            <a:extLst>
              <a:ext uri="{FF2B5EF4-FFF2-40B4-BE49-F238E27FC236}">
                <a16:creationId xmlns:a16="http://schemas.microsoft.com/office/drawing/2014/main" id="{4A137F5C-3574-38F8-BF6E-E9128AFD5B43}"/>
              </a:ext>
            </a:extLst>
          </p:cNvPr>
          <p:cNvGrpSpPr/>
          <p:nvPr/>
        </p:nvGrpSpPr>
        <p:grpSpPr>
          <a:xfrm>
            <a:off x="1022483" y="3242507"/>
            <a:ext cx="576925" cy="466164"/>
            <a:chOff x="3005617" y="3613448"/>
            <a:chExt cx="576925" cy="466164"/>
          </a:xfrm>
        </p:grpSpPr>
        <p:sp>
          <p:nvSpPr>
            <p:cNvPr id="21" name="Oval 20">
              <a:extLst>
                <a:ext uri="{FF2B5EF4-FFF2-40B4-BE49-F238E27FC236}">
                  <a16:creationId xmlns:a16="http://schemas.microsoft.com/office/drawing/2014/main" id="{1D7F1EEA-5980-2175-0573-5709F3E28FA8}"/>
                </a:ext>
              </a:extLst>
            </p:cNvPr>
            <p:cNvSpPr/>
            <p:nvPr/>
          </p:nvSpPr>
          <p:spPr>
            <a:xfrm>
              <a:off x="300561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076A10F-25FA-5238-C07B-BC0128F50475}"/>
                </a:ext>
              </a:extLst>
            </p:cNvPr>
            <p:cNvSpPr txBox="1"/>
            <p:nvPr/>
          </p:nvSpPr>
          <p:spPr>
            <a:xfrm>
              <a:off x="3021126" y="3661465"/>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Jul</a:t>
              </a:r>
            </a:p>
          </p:txBody>
        </p:sp>
      </p:grpSp>
      <p:grpSp>
        <p:nvGrpSpPr>
          <p:cNvPr id="23" name="Group 22">
            <a:extLst>
              <a:ext uri="{FF2B5EF4-FFF2-40B4-BE49-F238E27FC236}">
                <a16:creationId xmlns:a16="http://schemas.microsoft.com/office/drawing/2014/main" id="{EBFC4C72-E7F4-D06D-99EF-299A234986D9}"/>
              </a:ext>
            </a:extLst>
          </p:cNvPr>
          <p:cNvGrpSpPr/>
          <p:nvPr/>
        </p:nvGrpSpPr>
        <p:grpSpPr>
          <a:xfrm>
            <a:off x="1895858" y="3242507"/>
            <a:ext cx="581205" cy="466164"/>
            <a:chOff x="3721552" y="3613448"/>
            <a:chExt cx="581205" cy="466164"/>
          </a:xfrm>
        </p:grpSpPr>
        <p:sp>
          <p:nvSpPr>
            <p:cNvPr id="24" name="Oval 23">
              <a:extLst>
                <a:ext uri="{FF2B5EF4-FFF2-40B4-BE49-F238E27FC236}">
                  <a16:creationId xmlns:a16="http://schemas.microsoft.com/office/drawing/2014/main" id="{8FE29185-7101-838E-8CB7-CB4B78542CAB}"/>
                </a:ext>
              </a:extLst>
            </p:cNvPr>
            <p:cNvSpPr/>
            <p:nvPr/>
          </p:nvSpPr>
          <p:spPr>
            <a:xfrm>
              <a:off x="372155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D649BA7-E596-C8B9-7DFD-23767F5F66C3}"/>
                </a:ext>
              </a:extLst>
            </p:cNvPr>
            <p:cNvSpPr txBox="1"/>
            <p:nvPr/>
          </p:nvSpPr>
          <p:spPr>
            <a:xfrm>
              <a:off x="3741341" y="3658308"/>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err="1">
                  <a:ln>
                    <a:noFill/>
                  </a:ln>
                  <a:solidFill>
                    <a:prstClr val="black"/>
                  </a:solidFill>
                  <a:effectLst/>
                  <a:uLnTx/>
                  <a:uFillTx/>
                  <a:latin typeface="Calibri" panose="020F0502020204030204"/>
                  <a:ea typeface="+mn-ea"/>
                  <a:cs typeface="+mn-cs"/>
                </a:rPr>
                <a:t>Ago</a:t>
              </a:r>
              <a:endPar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639C9736-B885-A291-AC69-677BC03F1B80}"/>
              </a:ext>
            </a:extLst>
          </p:cNvPr>
          <p:cNvGrpSpPr/>
          <p:nvPr/>
        </p:nvGrpSpPr>
        <p:grpSpPr>
          <a:xfrm>
            <a:off x="2773513" y="3242507"/>
            <a:ext cx="585485" cy="466164"/>
            <a:chOff x="4437487" y="3613448"/>
            <a:chExt cx="585485" cy="466164"/>
          </a:xfrm>
        </p:grpSpPr>
        <p:sp>
          <p:nvSpPr>
            <p:cNvPr id="27" name="Oval 26">
              <a:extLst>
                <a:ext uri="{FF2B5EF4-FFF2-40B4-BE49-F238E27FC236}">
                  <a16:creationId xmlns:a16="http://schemas.microsoft.com/office/drawing/2014/main" id="{2764B3CA-3456-4EC7-BA0A-85AA7ECB2B92}"/>
                </a:ext>
              </a:extLst>
            </p:cNvPr>
            <p:cNvSpPr/>
            <p:nvPr/>
          </p:nvSpPr>
          <p:spPr>
            <a:xfrm>
              <a:off x="443748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8C821BE-A537-E019-83DC-249D1BCF52B0}"/>
                </a:ext>
              </a:extLst>
            </p:cNvPr>
            <p:cNvSpPr txBox="1"/>
            <p:nvPr/>
          </p:nvSpPr>
          <p:spPr>
            <a:xfrm>
              <a:off x="4461556"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err="1">
                  <a:ln>
                    <a:noFill/>
                  </a:ln>
                  <a:solidFill>
                    <a:prstClr val="black"/>
                  </a:solidFill>
                  <a:effectLst/>
                  <a:uLnTx/>
                  <a:uFillTx/>
                  <a:latin typeface="Calibri" panose="020F0502020204030204"/>
                  <a:ea typeface="+mn-ea"/>
                  <a:cs typeface="+mn-cs"/>
                </a:rPr>
                <a:t>Sep</a:t>
              </a:r>
              <a:endPar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840BCA85-D8A5-2DAC-496D-460104A9194C}"/>
              </a:ext>
            </a:extLst>
          </p:cNvPr>
          <p:cNvGrpSpPr/>
          <p:nvPr/>
        </p:nvGrpSpPr>
        <p:grpSpPr>
          <a:xfrm>
            <a:off x="3655448" y="3242507"/>
            <a:ext cx="590781" cy="466164"/>
            <a:chOff x="5153422" y="3613448"/>
            <a:chExt cx="590781" cy="466164"/>
          </a:xfrm>
        </p:grpSpPr>
        <p:sp>
          <p:nvSpPr>
            <p:cNvPr id="30" name="Oval 29">
              <a:extLst>
                <a:ext uri="{FF2B5EF4-FFF2-40B4-BE49-F238E27FC236}">
                  <a16:creationId xmlns:a16="http://schemas.microsoft.com/office/drawing/2014/main" id="{C76316C1-882E-AEED-5248-26FFDCC2C623}"/>
                </a:ext>
              </a:extLst>
            </p:cNvPr>
            <p:cNvSpPr/>
            <p:nvPr/>
          </p:nvSpPr>
          <p:spPr>
            <a:xfrm>
              <a:off x="515342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299B7EF-9407-9F73-3741-C9DCCEF3CDFD}"/>
                </a:ext>
              </a:extLst>
            </p:cNvPr>
            <p:cNvSpPr txBox="1"/>
            <p:nvPr/>
          </p:nvSpPr>
          <p:spPr>
            <a:xfrm>
              <a:off x="5182787"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Oct</a:t>
              </a:r>
            </a:p>
          </p:txBody>
        </p:sp>
      </p:grpSp>
      <p:grpSp>
        <p:nvGrpSpPr>
          <p:cNvPr id="32" name="Group 31">
            <a:extLst>
              <a:ext uri="{FF2B5EF4-FFF2-40B4-BE49-F238E27FC236}">
                <a16:creationId xmlns:a16="http://schemas.microsoft.com/office/drawing/2014/main" id="{F06F9534-0886-636E-D350-B289F5412571}"/>
              </a:ext>
            </a:extLst>
          </p:cNvPr>
          <p:cNvGrpSpPr/>
          <p:nvPr/>
        </p:nvGrpSpPr>
        <p:grpSpPr>
          <a:xfrm>
            <a:off x="4542679" y="3242507"/>
            <a:ext cx="585003" cy="466164"/>
            <a:chOff x="5869357" y="3613448"/>
            <a:chExt cx="585003" cy="466164"/>
          </a:xfrm>
        </p:grpSpPr>
        <p:sp>
          <p:nvSpPr>
            <p:cNvPr id="33" name="Oval 32">
              <a:extLst>
                <a:ext uri="{FF2B5EF4-FFF2-40B4-BE49-F238E27FC236}">
                  <a16:creationId xmlns:a16="http://schemas.microsoft.com/office/drawing/2014/main" id="{EF6EEB59-65FB-3D11-49F2-4A0F4055875B}"/>
                </a:ext>
              </a:extLst>
            </p:cNvPr>
            <p:cNvSpPr/>
            <p:nvPr/>
          </p:nvSpPr>
          <p:spPr>
            <a:xfrm>
              <a:off x="586935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229E072-ACA0-88C7-37C4-409AEACE435E}"/>
                </a:ext>
              </a:extLst>
            </p:cNvPr>
            <p:cNvSpPr txBox="1"/>
            <p:nvPr/>
          </p:nvSpPr>
          <p:spPr>
            <a:xfrm>
              <a:off x="5892944" y="367725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Nov</a:t>
              </a:r>
            </a:p>
          </p:txBody>
        </p:sp>
      </p:grpSp>
      <p:grpSp>
        <p:nvGrpSpPr>
          <p:cNvPr id="35" name="Group 34">
            <a:extLst>
              <a:ext uri="{FF2B5EF4-FFF2-40B4-BE49-F238E27FC236}">
                <a16:creationId xmlns:a16="http://schemas.microsoft.com/office/drawing/2014/main" id="{924CD36C-6108-DB25-3DF6-70DD08E1878D}"/>
              </a:ext>
            </a:extLst>
          </p:cNvPr>
          <p:cNvGrpSpPr/>
          <p:nvPr/>
        </p:nvGrpSpPr>
        <p:grpSpPr>
          <a:xfrm>
            <a:off x="5424132" y="3242507"/>
            <a:ext cx="598325" cy="466164"/>
            <a:chOff x="6585292" y="3613448"/>
            <a:chExt cx="598325" cy="466164"/>
          </a:xfrm>
        </p:grpSpPr>
        <p:sp>
          <p:nvSpPr>
            <p:cNvPr id="36" name="Oval 35">
              <a:extLst>
                <a:ext uri="{FF2B5EF4-FFF2-40B4-BE49-F238E27FC236}">
                  <a16:creationId xmlns:a16="http://schemas.microsoft.com/office/drawing/2014/main" id="{FA12B519-A776-6038-3D2D-9641285DAA98}"/>
                </a:ext>
              </a:extLst>
            </p:cNvPr>
            <p:cNvSpPr/>
            <p:nvPr/>
          </p:nvSpPr>
          <p:spPr>
            <a:xfrm>
              <a:off x="658529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77EDEB7-6564-5ADE-D048-0BE6EEE570CD}"/>
                </a:ext>
              </a:extLst>
            </p:cNvPr>
            <p:cNvSpPr txBox="1"/>
            <p:nvPr/>
          </p:nvSpPr>
          <p:spPr>
            <a:xfrm>
              <a:off x="6622201" y="3670936"/>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Dic</a:t>
              </a:r>
            </a:p>
          </p:txBody>
        </p:sp>
      </p:grpSp>
      <p:grpSp>
        <p:nvGrpSpPr>
          <p:cNvPr id="38" name="Group 37">
            <a:extLst>
              <a:ext uri="{FF2B5EF4-FFF2-40B4-BE49-F238E27FC236}">
                <a16:creationId xmlns:a16="http://schemas.microsoft.com/office/drawing/2014/main" id="{1CBD40B5-FEE1-C6BF-110A-C77B91E7EC78}"/>
              </a:ext>
            </a:extLst>
          </p:cNvPr>
          <p:cNvGrpSpPr/>
          <p:nvPr/>
        </p:nvGrpSpPr>
        <p:grpSpPr>
          <a:xfrm>
            <a:off x="6318907" y="3242507"/>
            <a:ext cx="602605" cy="466164"/>
            <a:chOff x="7301227" y="3613448"/>
            <a:chExt cx="602605" cy="466164"/>
          </a:xfrm>
        </p:grpSpPr>
        <p:sp>
          <p:nvSpPr>
            <p:cNvPr id="39" name="Oval 38">
              <a:extLst>
                <a:ext uri="{FF2B5EF4-FFF2-40B4-BE49-F238E27FC236}">
                  <a16:creationId xmlns:a16="http://schemas.microsoft.com/office/drawing/2014/main" id="{A879EA12-52E1-94C5-035A-535D3888986E}"/>
                </a:ext>
              </a:extLst>
            </p:cNvPr>
            <p:cNvSpPr/>
            <p:nvPr/>
          </p:nvSpPr>
          <p:spPr>
            <a:xfrm>
              <a:off x="730122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BFC34A8-C25C-2F5E-AA14-4B76820EEA53}"/>
                </a:ext>
              </a:extLst>
            </p:cNvPr>
            <p:cNvSpPr txBox="1"/>
            <p:nvPr/>
          </p:nvSpPr>
          <p:spPr>
            <a:xfrm>
              <a:off x="7342416" y="365199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Ene</a:t>
              </a:r>
            </a:p>
          </p:txBody>
        </p:sp>
      </p:grpSp>
      <p:grpSp>
        <p:nvGrpSpPr>
          <p:cNvPr id="41" name="Group 40">
            <a:extLst>
              <a:ext uri="{FF2B5EF4-FFF2-40B4-BE49-F238E27FC236}">
                <a16:creationId xmlns:a16="http://schemas.microsoft.com/office/drawing/2014/main" id="{27BBC5F6-3B31-18AB-BA71-640B74387A66}"/>
              </a:ext>
            </a:extLst>
          </p:cNvPr>
          <p:cNvGrpSpPr/>
          <p:nvPr/>
        </p:nvGrpSpPr>
        <p:grpSpPr>
          <a:xfrm>
            <a:off x="7217962" y="3242507"/>
            <a:ext cx="579634" cy="466164"/>
            <a:chOff x="8017162" y="3613448"/>
            <a:chExt cx="579634" cy="466164"/>
          </a:xfrm>
        </p:grpSpPr>
        <p:sp>
          <p:nvSpPr>
            <p:cNvPr id="42" name="Oval 41">
              <a:extLst>
                <a:ext uri="{FF2B5EF4-FFF2-40B4-BE49-F238E27FC236}">
                  <a16:creationId xmlns:a16="http://schemas.microsoft.com/office/drawing/2014/main" id="{8355E1E4-F362-D8C6-DF5F-62598BFB5C99}"/>
                </a:ext>
              </a:extLst>
            </p:cNvPr>
            <p:cNvSpPr/>
            <p:nvPr/>
          </p:nvSpPr>
          <p:spPr>
            <a:xfrm>
              <a:off x="801716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A33B858-2C29-7062-640D-D1E009AB5432}"/>
                </a:ext>
              </a:extLst>
            </p:cNvPr>
            <p:cNvSpPr txBox="1"/>
            <p:nvPr/>
          </p:nvSpPr>
          <p:spPr>
            <a:xfrm>
              <a:off x="8035380"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Feb</a:t>
              </a:r>
            </a:p>
          </p:txBody>
        </p:sp>
      </p:grpSp>
      <p:grpSp>
        <p:nvGrpSpPr>
          <p:cNvPr id="44" name="Group 43">
            <a:extLst>
              <a:ext uri="{FF2B5EF4-FFF2-40B4-BE49-F238E27FC236}">
                <a16:creationId xmlns:a16="http://schemas.microsoft.com/office/drawing/2014/main" id="{FA632DFE-7025-498D-1E1D-3EC40660B960}"/>
              </a:ext>
            </a:extLst>
          </p:cNvPr>
          <p:cNvGrpSpPr/>
          <p:nvPr/>
        </p:nvGrpSpPr>
        <p:grpSpPr>
          <a:xfrm>
            <a:off x="8094046" y="3242507"/>
            <a:ext cx="565446" cy="466164"/>
            <a:chOff x="8733097" y="3613448"/>
            <a:chExt cx="565446" cy="466164"/>
          </a:xfrm>
        </p:grpSpPr>
        <p:sp>
          <p:nvSpPr>
            <p:cNvPr id="45" name="Oval 44">
              <a:extLst>
                <a:ext uri="{FF2B5EF4-FFF2-40B4-BE49-F238E27FC236}">
                  <a16:creationId xmlns:a16="http://schemas.microsoft.com/office/drawing/2014/main" id="{D93020BB-7D60-5E30-710C-694825783417}"/>
                </a:ext>
              </a:extLst>
            </p:cNvPr>
            <p:cNvSpPr/>
            <p:nvPr/>
          </p:nvSpPr>
          <p:spPr>
            <a:xfrm>
              <a:off x="873309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A6B4E79-7839-C129-EA59-B963F4D29822}"/>
                </a:ext>
              </a:extLst>
            </p:cNvPr>
            <p:cNvSpPr txBox="1"/>
            <p:nvPr/>
          </p:nvSpPr>
          <p:spPr>
            <a:xfrm>
              <a:off x="8737127" y="3665622"/>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Mar</a:t>
              </a:r>
            </a:p>
          </p:txBody>
        </p:sp>
      </p:grpSp>
      <p:grpSp>
        <p:nvGrpSpPr>
          <p:cNvPr id="47" name="Group 46">
            <a:extLst>
              <a:ext uri="{FF2B5EF4-FFF2-40B4-BE49-F238E27FC236}">
                <a16:creationId xmlns:a16="http://schemas.microsoft.com/office/drawing/2014/main" id="{BA181AEE-9C87-7A4B-6E00-5E29E2C97491}"/>
              </a:ext>
            </a:extLst>
          </p:cNvPr>
          <p:cNvGrpSpPr/>
          <p:nvPr/>
        </p:nvGrpSpPr>
        <p:grpSpPr>
          <a:xfrm>
            <a:off x="8955942" y="3242507"/>
            <a:ext cx="578264" cy="466164"/>
            <a:chOff x="9449032" y="3613448"/>
            <a:chExt cx="578264" cy="466164"/>
          </a:xfrm>
        </p:grpSpPr>
        <p:sp>
          <p:nvSpPr>
            <p:cNvPr id="48" name="Oval 47">
              <a:extLst>
                <a:ext uri="{FF2B5EF4-FFF2-40B4-BE49-F238E27FC236}">
                  <a16:creationId xmlns:a16="http://schemas.microsoft.com/office/drawing/2014/main" id="{C4925645-10FC-273C-2F36-06C44D45E13C}"/>
                </a:ext>
              </a:extLst>
            </p:cNvPr>
            <p:cNvSpPr/>
            <p:nvPr/>
          </p:nvSpPr>
          <p:spPr>
            <a:xfrm>
              <a:off x="944903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B0E947D-A772-F921-FB45-09C9EB197D3F}"/>
                </a:ext>
              </a:extLst>
            </p:cNvPr>
            <p:cNvSpPr txBox="1"/>
            <p:nvPr/>
          </p:nvSpPr>
          <p:spPr>
            <a:xfrm>
              <a:off x="9465880" y="366312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Abr</a:t>
              </a:r>
            </a:p>
          </p:txBody>
        </p:sp>
      </p:grpSp>
      <p:grpSp>
        <p:nvGrpSpPr>
          <p:cNvPr id="50" name="Group 49">
            <a:extLst>
              <a:ext uri="{FF2B5EF4-FFF2-40B4-BE49-F238E27FC236}">
                <a16:creationId xmlns:a16="http://schemas.microsoft.com/office/drawing/2014/main" id="{6D677EA3-913A-E4AD-1EE1-D3159B47BC99}"/>
              </a:ext>
            </a:extLst>
          </p:cNvPr>
          <p:cNvGrpSpPr/>
          <p:nvPr/>
        </p:nvGrpSpPr>
        <p:grpSpPr>
          <a:xfrm>
            <a:off x="9830656" y="3242507"/>
            <a:ext cx="561416" cy="466164"/>
            <a:chOff x="10157899" y="3613448"/>
            <a:chExt cx="561416" cy="466164"/>
          </a:xfrm>
        </p:grpSpPr>
        <p:sp>
          <p:nvSpPr>
            <p:cNvPr id="51" name="Oval 50">
              <a:extLst>
                <a:ext uri="{FF2B5EF4-FFF2-40B4-BE49-F238E27FC236}">
                  <a16:creationId xmlns:a16="http://schemas.microsoft.com/office/drawing/2014/main" id="{9CA344DD-1E22-96EC-F6B6-9911A8CB9EBA}"/>
                </a:ext>
              </a:extLst>
            </p:cNvPr>
            <p:cNvSpPr/>
            <p:nvPr/>
          </p:nvSpPr>
          <p:spPr>
            <a:xfrm>
              <a:off x="1016496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BE6CF3E-A9ED-B2A2-4A46-0B46B70F90DD}"/>
                </a:ext>
              </a:extLst>
            </p:cNvPr>
            <p:cNvSpPr txBox="1"/>
            <p:nvPr/>
          </p:nvSpPr>
          <p:spPr>
            <a:xfrm>
              <a:off x="10157899"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May</a:t>
              </a:r>
            </a:p>
          </p:txBody>
        </p:sp>
      </p:grpSp>
      <p:grpSp>
        <p:nvGrpSpPr>
          <p:cNvPr id="53" name="Group 52">
            <a:extLst>
              <a:ext uri="{FF2B5EF4-FFF2-40B4-BE49-F238E27FC236}">
                <a16:creationId xmlns:a16="http://schemas.microsoft.com/office/drawing/2014/main" id="{B1206DB9-86AC-BC8D-5239-506AF3DA95DE}"/>
              </a:ext>
            </a:extLst>
          </p:cNvPr>
          <p:cNvGrpSpPr/>
          <p:nvPr/>
        </p:nvGrpSpPr>
        <p:grpSpPr>
          <a:xfrm>
            <a:off x="10688522" y="3242507"/>
            <a:ext cx="598465" cy="466164"/>
            <a:chOff x="10880902" y="3613448"/>
            <a:chExt cx="598465" cy="466164"/>
          </a:xfrm>
        </p:grpSpPr>
        <p:sp>
          <p:nvSpPr>
            <p:cNvPr id="54" name="Oval 53">
              <a:extLst>
                <a:ext uri="{FF2B5EF4-FFF2-40B4-BE49-F238E27FC236}">
                  <a16:creationId xmlns:a16="http://schemas.microsoft.com/office/drawing/2014/main" id="{8BC78A62-AB74-DEE4-5C49-2FA3022D1C8D}"/>
                </a:ext>
              </a:extLst>
            </p:cNvPr>
            <p:cNvSpPr/>
            <p:nvPr/>
          </p:nvSpPr>
          <p:spPr>
            <a:xfrm>
              <a:off x="1088090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C30EA207-60F5-9974-8A6F-2C351F4479DD}"/>
                </a:ext>
              </a:extLst>
            </p:cNvPr>
            <p:cNvSpPr txBox="1"/>
            <p:nvPr/>
          </p:nvSpPr>
          <p:spPr>
            <a:xfrm>
              <a:off x="10917951" y="3665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rPr>
                <a:t>Jun</a:t>
              </a:r>
            </a:p>
          </p:txBody>
        </p:sp>
      </p:grpSp>
      <p:grpSp>
        <p:nvGrpSpPr>
          <p:cNvPr id="56" name="Group 55">
            <a:extLst>
              <a:ext uri="{FF2B5EF4-FFF2-40B4-BE49-F238E27FC236}">
                <a16:creationId xmlns:a16="http://schemas.microsoft.com/office/drawing/2014/main" id="{7AAA03B3-C54B-05BA-AE7F-014ED6FE7B84}"/>
              </a:ext>
            </a:extLst>
          </p:cNvPr>
          <p:cNvGrpSpPr/>
          <p:nvPr/>
        </p:nvGrpSpPr>
        <p:grpSpPr>
          <a:xfrm>
            <a:off x="11583436" y="3242507"/>
            <a:ext cx="593480" cy="466164"/>
            <a:chOff x="11596836" y="3613448"/>
            <a:chExt cx="593480" cy="466164"/>
          </a:xfrm>
        </p:grpSpPr>
        <p:sp>
          <p:nvSpPr>
            <p:cNvPr id="57" name="Oval 56">
              <a:extLst>
                <a:ext uri="{FF2B5EF4-FFF2-40B4-BE49-F238E27FC236}">
                  <a16:creationId xmlns:a16="http://schemas.microsoft.com/office/drawing/2014/main" id="{14C260F1-BF42-80D0-DE29-B4B2ADA08CE6}"/>
                </a:ext>
              </a:extLst>
            </p:cNvPr>
            <p:cNvSpPr/>
            <p:nvPr/>
          </p:nvSpPr>
          <p:spPr>
            <a:xfrm>
              <a:off x="11596836"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95F7E68-BB63-7C30-63E1-FB8E324271F5}"/>
                </a:ext>
              </a:extLst>
            </p:cNvPr>
            <p:cNvSpPr txBox="1"/>
            <p:nvPr/>
          </p:nvSpPr>
          <p:spPr>
            <a:xfrm>
              <a:off x="11628900" y="3664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err="1">
                  <a:ln>
                    <a:noFill/>
                  </a:ln>
                  <a:solidFill>
                    <a:prstClr val="black"/>
                  </a:solidFill>
                  <a:effectLst/>
                  <a:uLnTx/>
                  <a:uFillTx/>
                  <a:latin typeface="Calibri" panose="020F0502020204030204"/>
                  <a:ea typeface="+mn-ea"/>
                  <a:cs typeface="+mn-cs"/>
                </a:rPr>
                <a:t>Sep</a:t>
              </a:r>
              <a:endPar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676E8F2C-5DF5-A6DF-B47D-2D93014B5AA4}"/>
              </a:ext>
            </a:extLst>
          </p:cNvPr>
          <p:cNvSpPr txBox="1"/>
          <p:nvPr/>
        </p:nvSpPr>
        <p:spPr>
          <a:xfrm>
            <a:off x="-49362" y="4117599"/>
            <a:ext cx="101416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20 Jun: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Sesión informativa con los Estados Miembros</a:t>
            </a:r>
          </a:p>
        </p:txBody>
      </p:sp>
      <p:sp>
        <p:nvSpPr>
          <p:cNvPr id="60" name="Title 1">
            <a:extLst>
              <a:ext uri="{FF2B5EF4-FFF2-40B4-BE49-F238E27FC236}">
                <a16:creationId xmlns:a16="http://schemas.microsoft.com/office/drawing/2014/main" id="{FB6580EE-0620-F930-AA9C-147000C16A0E}"/>
              </a:ext>
            </a:extLst>
          </p:cNvPr>
          <p:cNvSpPr txBox="1">
            <a:spLocks/>
          </p:cNvSpPr>
          <p:nvPr/>
        </p:nvSpPr>
        <p:spPr>
          <a:xfrm>
            <a:off x="-21943" y="125775"/>
            <a:ext cx="12192000" cy="973393"/>
          </a:xfrm>
          <a:prstGeom prst="rect">
            <a:avLst/>
          </a:prstGeom>
        </p:spPr>
        <p:txBody>
          <a:bodyPr vert="horz" lIns="91440" tIns="45720" rIns="91440" bIns="45720" rtlCol="0" anchor="ctr">
            <a:normAutofit/>
          </a:bodyPr>
          <a:lstStyle>
            <a:lvl1pPr algn="ctr">
              <a:lnSpc>
                <a:spcPct val="90000"/>
              </a:lnSpc>
              <a:spcBef>
                <a:spcPct val="0"/>
              </a:spcBef>
              <a:buNone/>
              <a:defRPr sz="4400" b="0" i="0">
                <a:solidFill>
                  <a:srgbClr val="179ADC"/>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4400" b="0" i="0" u="none" strike="noStrike" kern="1200" cap="none" spc="0" normalizeH="0" baseline="0" noProof="0" dirty="0">
                <a:ln>
                  <a:noFill/>
                </a:ln>
                <a:solidFill>
                  <a:srgbClr val="179ADC"/>
                </a:solidFill>
                <a:effectLst/>
                <a:uLnTx/>
                <a:uFillTx/>
                <a:latin typeface="Arial Black" panose="020B0A04020102020204" pitchFamily="34" charset="0"/>
                <a:ea typeface="+mj-ea"/>
                <a:cs typeface="+mj-cs"/>
              </a:rPr>
              <a:t>Consultas para el PE26-31</a:t>
            </a:r>
          </a:p>
        </p:txBody>
      </p:sp>
      <p:sp>
        <p:nvSpPr>
          <p:cNvPr id="61" name="TextBox 60">
            <a:extLst>
              <a:ext uri="{FF2B5EF4-FFF2-40B4-BE49-F238E27FC236}">
                <a16:creationId xmlns:a16="http://schemas.microsoft.com/office/drawing/2014/main" id="{903DF0E4-B1AF-FFDF-AFCF-016EF74045F2}"/>
              </a:ext>
            </a:extLst>
          </p:cNvPr>
          <p:cNvSpPr txBox="1"/>
          <p:nvPr/>
        </p:nvSpPr>
        <p:spPr>
          <a:xfrm>
            <a:off x="1599718" y="4092445"/>
            <a:ext cx="1195274" cy="10926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4 </a:t>
            </a:r>
            <a:r>
              <a:rPr kumimoji="0" lang="es-ES_tradnl" sz="1300" b="1" i="0" u="none" strike="noStrike" kern="1200" cap="none" spc="0" normalizeH="0" baseline="0" noProof="0" dirty="0" err="1">
                <a:ln>
                  <a:noFill/>
                </a:ln>
                <a:solidFill>
                  <a:srgbClr val="ED7D31"/>
                </a:solidFill>
                <a:effectLst/>
                <a:uLnTx/>
                <a:uFillTx/>
                <a:latin typeface="Calibri" panose="020F0502020204030204"/>
                <a:ea typeface="+mn-ea"/>
                <a:cs typeface="+mn-cs"/>
              </a:rPr>
              <a:t>Sep</a:t>
            </a: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Primera consulta con los Estados Miembros</a:t>
            </a:r>
            <a:endParaRPr kumimoji="0" lang="es-ES_tradnl" sz="1300" b="0" i="0" u="none" strike="noStrike" kern="1200" cap="none" spc="0" normalizeH="0" baseline="0" noProof="0" dirty="0">
              <a:ln>
                <a:noFill/>
              </a:ln>
              <a:solidFill>
                <a:srgbClr val="ED7D31"/>
              </a:solidFill>
              <a:effectLst/>
              <a:uLnTx/>
              <a:uFillTx/>
              <a:latin typeface="Calibri" panose="020F0502020204030204"/>
              <a:ea typeface="Calibri"/>
              <a:cs typeface="Calibri"/>
            </a:endParaRPr>
          </a:p>
        </p:txBody>
      </p:sp>
      <p:sp>
        <p:nvSpPr>
          <p:cNvPr id="62" name="TextBox 61">
            <a:extLst>
              <a:ext uri="{FF2B5EF4-FFF2-40B4-BE49-F238E27FC236}">
                <a16:creationId xmlns:a16="http://schemas.microsoft.com/office/drawing/2014/main" id="{22720488-77D2-FD2C-04A0-6B67860EB683}"/>
              </a:ext>
            </a:extLst>
          </p:cNvPr>
          <p:cNvSpPr txBox="1"/>
          <p:nvPr/>
        </p:nvSpPr>
        <p:spPr>
          <a:xfrm>
            <a:off x="2295193" y="5101781"/>
            <a:ext cx="1372524"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009ADE"/>
                </a:solidFill>
                <a:effectLst/>
                <a:uLnTx/>
                <a:uFillTx/>
                <a:latin typeface="Calibri" panose="020F0502020204030204"/>
                <a:ea typeface="+mn-ea"/>
                <a:cs typeface="+mn-cs"/>
              </a:rPr>
              <a:t>5 </a:t>
            </a:r>
            <a:r>
              <a:rPr kumimoji="0" lang="es-ES_tradnl" sz="1300" b="1" i="0" u="none" strike="noStrike" kern="1200" cap="none" spc="0" normalizeH="0" baseline="0" noProof="0" dirty="0" err="1">
                <a:ln>
                  <a:noFill/>
                </a:ln>
                <a:solidFill>
                  <a:srgbClr val="009ADE"/>
                </a:solidFill>
                <a:effectLst/>
                <a:uLnTx/>
                <a:uFillTx/>
                <a:latin typeface="Calibri" panose="020F0502020204030204"/>
                <a:ea typeface="+mn-ea"/>
                <a:cs typeface="+mn-cs"/>
              </a:rPr>
              <a:t>Sep</a:t>
            </a:r>
            <a:r>
              <a:rPr kumimoji="0" lang="es-ES_tradnl" sz="1300" b="1" i="0" u="none" strike="noStrike" kern="1200" cap="none" spc="0" normalizeH="0" baseline="0" noProof="0" dirty="0">
                <a:ln>
                  <a:noFill/>
                </a:ln>
                <a:solidFill>
                  <a:srgbClr val="009AD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009ADE"/>
                </a:solidFill>
                <a:effectLst/>
                <a:uLnTx/>
                <a:uFillTx/>
                <a:latin typeface="Calibri" panose="020F0502020204030204"/>
                <a:ea typeface="+mn-ea"/>
                <a:cs typeface="+mn-cs"/>
              </a:rPr>
              <a:t> Primera sesión informativa con las Partes Interesadas</a:t>
            </a:r>
          </a:p>
        </p:txBody>
      </p:sp>
      <p:sp>
        <p:nvSpPr>
          <p:cNvPr id="63" name="TextBox 62">
            <a:extLst>
              <a:ext uri="{FF2B5EF4-FFF2-40B4-BE49-F238E27FC236}">
                <a16:creationId xmlns:a16="http://schemas.microsoft.com/office/drawing/2014/main" id="{7496C407-79F3-B586-3726-DE0080D8F264}"/>
              </a:ext>
            </a:extLst>
          </p:cNvPr>
          <p:cNvSpPr txBox="1"/>
          <p:nvPr/>
        </p:nvSpPr>
        <p:spPr>
          <a:xfrm>
            <a:off x="3297397" y="4079653"/>
            <a:ext cx="1273881"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30 Oct: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F7544"/>
                </a:solidFill>
                <a:effectLst/>
                <a:uLnTx/>
                <a:uFillTx/>
                <a:latin typeface="Calibri" panose="020F0502020204030204" pitchFamily="34" charset="0"/>
                <a:ea typeface="+mn-ea"/>
                <a:cs typeface="Calibri" panose="020F0502020204030204" pitchFamily="34" charset="0"/>
              </a:rPr>
              <a:t>Segunda consulta con los </a:t>
            </a: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Estados Miembros</a:t>
            </a:r>
            <a:endParaRPr kumimoji="0" lang="es-ES_tradnl" sz="1300" b="0" i="0" u="none" strike="noStrike" kern="1200" cap="none" spc="0" normalizeH="0" baseline="0" noProof="0" dirty="0">
              <a:ln>
                <a:noFill/>
              </a:ln>
              <a:solidFill>
                <a:srgbClr val="EF7544"/>
              </a:solidFill>
              <a:effectLst/>
              <a:uLnTx/>
              <a:uFillTx/>
              <a:latin typeface="Calibri" panose="020F0502020204030204" pitchFamily="34" charset="0"/>
              <a:ea typeface="+mn-ea"/>
              <a:cs typeface="Calibri" panose="020F0502020204030204" pitchFamily="34" charset="0"/>
            </a:endParaRPr>
          </a:p>
        </p:txBody>
      </p:sp>
      <p:sp>
        <p:nvSpPr>
          <p:cNvPr id="64" name="TextBox 63">
            <a:extLst>
              <a:ext uri="{FF2B5EF4-FFF2-40B4-BE49-F238E27FC236}">
                <a16:creationId xmlns:a16="http://schemas.microsoft.com/office/drawing/2014/main" id="{21BBAED3-1515-F861-44D7-211F9B100373}"/>
              </a:ext>
            </a:extLst>
          </p:cNvPr>
          <p:cNvSpPr txBox="1"/>
          <p:nvPr/>
        </p:nvSpPr>
        <p:spPr>
          <a:xfrm>
            <a:off x="4158520" y="5101782"/>
            <a:ext cx="144971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009ADE"/>
                </a:solidFill>
                <a:effectLst/>
                <a:uLnTx/>
                <a:uFillTx/>
                <a:latin typeface="Calibri" panose="020F0502020204030204"/>
                <a:ea typeface="+mn-ea"/>
                <a:cs typeface="+mn-cs"/>
              </a:rPr>
              <a:t>5 Nov: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009ADE"/>
                </a:solidFill>
                <a:effectLst/>
                <a:uLnTx/>
                <a:uFillTx/>
                <a:latin typeface="Calibri" panose="020F0502020204030204"/>
                <a:ea typeface="+mn-ea"/>
                <a:cs typeface="+mn-cs"/>
              </a:rPr>
              <a:t>Segunda sesión informativa con las Partes Interesadas</a:t>
            </a:r>
          </a:p>
        </p:txBody>
      </p:sp>
      <p:sp>
        <p:nvSpPr>
          <p:cNvPr id="65" name="TextBox 64">
            <a:extLst>
              <a:ext uri="{FF2B5EF4-FFF2-40B4-BE49-F238E27FC236}">
                <a16:creationId xmlns:a16="http://schemas.microsoft.com/office/drawing/2014/main" id="{5D005B24-976D-7284-26FA-BD1744BECC48}"/>
              </a:ext>
            </a:extLst>
          </p:cNvPr>
          <p:cNvSpPr txBox="1"/>
          <p:nvPr/>
        </p:nvSpPr>
        <p:spPr>
          <a:xfrm>
            <a:off x="6027303" y="4086111"/>
            <a:ext cx="1235921"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16 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F7544"/>
                </a:solidFill>
                <a:effectLst/>
                <a:uLnTx/>
                <a:uFillTx/>
                <a:latin typeface="Calibri" panose="020F0502020204030204" pitchFamily="34" charset="0"/>
                <a:ea typeface="+mn-ea"/>
                <a:cs typeface="Calibri" panose="020F0502020204030204" pitchFamily="34" charset="0"/>
              </a:rPr>
              <a:t>Tercera consulta con los </a:t>
            </a: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Estados Miembros</a:t>
            </a:r>
            <a:endParaRPr kumimoji="0" lang="es-ES_tradnl" sz="1300" b="0" i="0" u="none" strike="noStrike" kern="1200" cap="none" spc="0" normalizeH="0" baseline="0" noProof="0" dirty="0">
              <a:ln>
                <a:noFill/>
              </a:ln>
              <a:solidFill>
                <a:srgbClr val="EF7544"/>
              </a:solidFill>
              <a:effectLst/>
              <a:uLnTx/>
              <a:uFillTx/>
              <a:latin typeface="Calibri" panose="020F0502020204030204" pitchFamily="34" charset="0"/>
              <a:ea typeface="+mn-ea"/>
              <a:cs typeface="Calibri" panose="020F0502020204030204" pitchFamily="34" charset="0"/>
            </a:endParaRPr>
          </a:p>
        </p:txBody>
      </p:sp>
      <p:sp>
        <p:nvSpPr>
          <p:cNvPr id="66" name="TextBox 65">
            <a:extLst>
              <a:ext uri="{FF2B5EF4-FFF2-40B4-BE49-F238E27FC236}">
                <a16:creationId xmlns:a16="http://schemas.microsoft.com/office/drawing/2014/main" id="{D23FB6EF-F445-D85F-E9A7-1C2F6F648141}"/>
              </a:ext>
            </a:extLst>
          </p:cNvPr>
          <p:cNvSpPr txBox="1"/>
          <p:nvPr/>
        </p:nvSpPr>
        <p:spPr>
          <a:xfrm>
            <a:off x="7756368" y="4092445"/>
            <a:ext cx="108370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13 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Sesión informativa con los Estados Miembros</a:t>
            </a:r>
          </a:p>
        </p:txBody>
      </p:sp>
      <p:sp>
        <p:nvSpPr>
          <p:cNvPr id="67" name="TextBox 66">
            <a:extLst>
              <a:ext uri="{FF2B5EF4-FFF2-40B4-BE49-F238E27FC236}">
                <a16:creationId xmlns:a16="http://schemas.microsoft.com/office/drawing/2014/main" id="{D5E8F663-4BED-2C51-F68C-3A772B4D4346}"/>
              </a:ext>
            </a:extLst>
          </p:cNvPr>
          <p:cNvSpPr txBox="1"/>
          <p:nvPr/>
        </p:nvSpPr>
        <p:spPr>
          <a:xfrm>
            <a:off x="8833475" y="4110755"/>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23 Abr: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Sesión informativa con los Estados Miembros</a:t>
            </a:r>
          </a:p>
        </p:txBody>
      </p:sp>
      <p:sp>
        <p:nvSpPr>
          <p:cNvPr id="68" name="TextBox 67">
            <a:extLst>
              <a:ext uri="{FF2B5EF4-FFF2-40B4-BE49-F238E27FC236}">
                <a16:creationId xmlns:a16="http://schemas.microsoft.com/office/drawing/2014/main" id="{D84A880E-5645-01DA-778C-38D0D46ED9D1}"/>
              </a:ext>
            </a:extLst>
          </p:cNvPr>
          <p:cNvSpPr txBox="1"/>
          <p:nvPr/>
        </p:nvSpPr>
        <p:spPr>
          <a:xfrm>
            <a:off x="11245195" y="4157328"/>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dirty="0">
                <a:ln>
                  <a:noFill/>
                </a:ln>
                <a:solidFill>
                  <a:srgbClr val="ED7D31"/>
                </a:solidFill>
                <a:effectLst/>
                <a:uLnTx/>
                <a:uFillTx/>
                <a:latin typeface="Calibri" panose="020F0502020204030204"/>
                <a:ea typeface="+mn-ea"/>
                <a:cs typeface="+mn-cs"/>
              </a:rPr>
              <a:t>22 Jul: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a:ln>
                  <a:noFill/>
                </a:ln>
                <a:solidFill>
                  <a:srgbClr val="ED7D31"/>
                </a:solidFill>
                <a:effectLst/>
                <a:uLnTx/>
                <a:uFillTx/>
                <a:latin typeface="Calibri" panose="020F0502020204030204"/>
                <a:ea typeface="+mn-ea"/>
                <a:cs typeface="+mn-cs"/>
              </a:rPr>
              <a:t>Sesión informativa con los Estados Miembros</a:t>
            </a:r>
          </a:p>
        </p:txBody>
      </p:sp>
      <p:cxnSp>
        <p:nvCxnSpPr>
          <p:cNvPr id="69" name="Straight Connector 68">
            <a:extLst>
              <a:ext uri="{FF2B5EF4-FFF2-40B4-BE49-F238E27FC236}">
                <a16:creationId xmlns:a16="http://schemas.microsoft.com/office/drawing/2014/main" id="{CE128391-6295-7FC9-5C05-23C25B48599B}"/>
              </a:ext>
            </a:extLst>
          </p:cNvPr>
          <p:cNvCxnSpPr>
            <a:cxnSpLocks/>
          </p:cNvCxnSpPr>
          <p:nvPr/>
        </p:nvCxnSpPr>
        <p:spPr>
          <a:xfrm>
            <a:off x="2161650" y="3734112"/>
            <a:ext cx="4815" cy="358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06C22B6-4991-2703-901E-1A57161437F7}"/>
              </a:ext>
            </a:extLst>
          </p:cNvPr>
          <p:cNvCxnSpPr>
            <a:cxnSpLocks/>
          </p:cNvCxnSpPr>
          <p:nvPr/>
        </p:nvCxnSpPr>
        <p:spPr>
          <a:xfrm>
            <a:off x="3036109" y="3734112"/>
            <a:ext cx="4654" cy="1405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37905D7-00B2-0EEB-9BFB-F22F336A6419}"/>
              </a:ext>
            </a:extLst>
          </p:cNvPr>
          <p:cNvCxnSpPr>
            <a:cxnSpLocks/>
          </p:cNvCxnSpPr>
          <p:nvPr/>
        </p:nvCxnSpPr>
        <p:spPr>
          <a:xfrm flipH="1">
            <a:off x="3918043" y="3734112"/>
            <a:ext cx="1" cy="345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5762951-904A-1E8B-E406-412F8A9B8C3A}"/>
              </a:ext>
            </a:extLst>
          </p:cNvPr>
          <p:cNvCxnSpPr>
            <a:cxnSpLocks/>
          </p:cNvCxnSpPr>
          <p:nvPr/>
        </p:nvCxnSpPr>
        <p:spPr>
          <a:xfrm flipH="1">
            <a:off x="4870948" y="3716742"/>
            <a:ext cx="1" cy="142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8086EC-5E88-CDAA-FCA0-00693569AF05}"/>
              </a:ext>
            </a:extLst>
          </p:cNvPr>
          <p:cNvCxnSpPr>
            <a:cxnSpLocks/>
          </p:cNvCxnSpPr>
          <p:nvPr/>
        </p:nvCxnSpPr>
        <p:spPr>
          <a:xfrm flipH="1">
            <a:off x="6622875" y="3734112"/>
            <a:ext cx="886" cy="351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C7C194-566B-859D-BA72-1524E34A2414}"/>
              </a:ext>
            </a:extLst>
          </p:cNvPr>
          <p:cNvCxnSpPr>
            <a:cxnSpLocks/>
          </p:cNvCxnSpPr>
          <p:nvPr/>
        </p:nvCxnSpPr>
        <p:spPr>
          <a:xfrm>
            <a:off x="8367937" y="3760192"/>
            <a:ext cx="7813" cy="332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20BBAF3-AE66-C846-BB8C-804E55D34EAF}"/>
              </a:ext>
            </a:extLst>
          </p:cNvPr>
          <p:cNvCxnSpPr>
            <a:cxnSpLocks/>
          </p:cNvCxnSpPr>
          <p:nvPr/>
        </p:nvCxnSpPr>
        <p:spPr>
          <a:xfrm>
            <a:off x="11813044" y="3708671"/>
            <a:ext cx="0" cy="408928"/>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98CEE28-BEED-26AA-B4DD-A7DB32D37439}"/>
              </a:ext>
            </a:extLst>
          </p:cNvPr>
          <p:cNvSpPr txBox="1"/>
          <p:nvPr/>
        </p:nvSpPr>
        <p:spPr>
          <a:xfrm>
            <a:off x="-49362" y="1479611"/>
            <a:ext cx="1144695" cy="1200329"/>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Proceso puesto en marcha en la Oficina Sanitaria Panamericana</a:t>
            </a:r>
            <a:endParaRPr kumimoji="0" lang="es-ES_tradnl"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87634E27-0F0D-24DF-04B0-81A83E4426B7}"/>
              </a:ext>
            </a:extLst>
          </p:cNvPr>
          <p:cNvSpPr txBox="1"/>
          <p:nvPr/>
        </p:nvSpPr>
        <p:spPr>
          <a:xfrm>
            <a:off x="1038971" y="830765"/>
            <a:ext cx="1719745" cy="2259336"/>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Elaboración de componentes clave (análisis de la situación, marco de gestión basada en los resultados, incluida la cadena de resultados revisada) e insumos (teoría del cambio e insumos estratégicos de los países).</a:t>
            </a:r>
          </a:p>
        </p:txBody>
      </p:sp>
      <p:sp>
        <p:nvSpPr>
          <p:cNvPr id="79" name="TextBox 78">
            <a:extLst>
              <a:ext uri="{FF2B5EF4-FFF2-40B4-BE49-F238E27FC236}">
                <a16:creationId xmlns:a16="http://schemas.microsoft.com/office/drawing/2014/main" id="{E1CDAD5A-0A13-E77E-3E9F-B1520336726E}"/>
              </a:ext>
            </a:extLst>
          </p:cNvPr>
          <p:cNvSpPr txBox="1"/>
          <p:nvPr/>
        </p:nvSpPr>
        <p:spPr>
          <a:xfrm>
            <a:off x="2730889" y="1341672"/>
            <a:ext cx="1213333" cy="1468864"/>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Marco de resultados, incluidos los alcances e indicadores de los resultados intermedios</a:t>
            </a:r>
          </a:p>
        </p:txBody>
      </p:sp>
      <p:sp>
        <p:nvSpPr>
          <p:cNvPr id="80" name="TextBox 79">
            <a:extLst>
              <a:ext uri="{FF2B5EF4-FFF2-40B4-BE49-F238E27FC236}">
                <a16:creationId xmlns:a16="http://schemas.microsoft.com/office/drawing/2014/main" id="{E336586D-9BF7-717A-E6B7-1B08869F3BAE}"/>
              </a:ext>
            </a:extLst>
          </p:cNvPr>
          <p:cNvSpPr txBox="1"/>
          <p:nvPr/>
        </p:nvSpPr>
        <p:spPr>
          <a:xfrm>
            <a:off x="3963726" y="1553204"/>
            <a:ext cx="1323209" cy="1271245"/>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Versión preliminar completa del PE, incluidos los indicadores y compendios</a:t>
            </a:r>
          </a:p>
        </p:txBody>
      </p:sp>
      <p:sp>
        <p:nvSpPr>
          <p:cNvPr id="81" name="TextBox 80">
            <a:extLst>
              <a:ext uri="{FF2B5EF4-FFF2-40B4-BE49-F238E27FC236}">
                <a16:creationId xmlns:a16="http://schemas.microsoft.com/office/drawing/2014/main" id="{2A6DEBFC-72DE-8FB5-2518-F3FAACD0A919}"/>
              </a:ext>
            </a:extLst>
          </p:cNvPr>
          <p:cNvSpPr txBox="1"/>
          <p:nvPr/>
        </p:nvSpPr>
        <p:spPr>
          <a:xfrm>
            <a:off x="5581599" y="1706311"/>
            <a:ext cx="1104438" cy="1073627"/>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Esquema del Presupuesto por Programas 2026-2027</a:t>
            </a:r>
          </a:p>
        </p:txBody>
      </p:sp>
      <p:sp>
        <p:nvSpPr>
          <p:cNvPr id="82" name="TextBox 81">
            <a:extLst>
              <a:ext uri="{FF2B5EF4-FFF2-40B4-BE49-F238E27FC236}">
                <a16:creationId xmlns:a16="http://schemas.microsoft.com/office/drawing/2014/main" id="{B1EBD8F0-347A-56E4-143C-9FDC17C80371}"/>
              </a:ext>
            </a:extLst>
          </p:cNvPr>
          <p:cNvSpPr txBox="1"/>
          <p:nvPr/>
        </p:nvSpPr>
        <p:spPr>
          <a:xfrm>
            <a:off x="7101184" y="1782306"/>
            <a:ext cx="1871606" cy="727187"/>
          </a:xfrm>
          <a:prstGeom prst="rect">
            <a:avLst/>
          </a:prstGeom>
          <a:noFill/>
        </p:spPr>
        <p:txBody>
          <a:bodyPr wrap="square" rtlCol="0">
            <a:spAutoFit/>
          </a:bodyPr>
          <a:lstStyle/>
          <a:p>
            <a:pPr marL="0" marR="0" lvl="0" indent="0" algn="ctr" defTabSz="914217" rtl="0" eaLnBrk="1" fontAlgn="auto" latinLnBrk="0" hangingPunct="1">
              <a:lnSpc>
                <a:spcPct val="107000"/>
              </a:lnSpc>
              <a:spcBef>
                <a:spcPts val="0"/>
              </a:spcBef>
              <a:spcAft>
                <a:spcPts val="800"/>
              </a:spcAft>
              <a:buClrTx/>
              <a:buSzTx/>
              <a:buFontTx/>
              <a:buNone/>
              <a:tabLst/>
              <a:defRPr/>
            </a:pPr>
            <a:r>
              <a:rPr kumimoji="0" lang="es-ES_tradnl" sz="13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Elaboración de resultados inmediatos y sus indicadores</a:t>
            </a:r>
          </a:p>
        </p:txBody>
      </p:sp>
      <p:sp>
        <p:nvSpPr>
          <p:cNvPr id="83" name="Arrow: Right 82">
            <a:extLst>
              <a:ext uri="{FF2B5EF4-FFF2-40B4-BE49-F238E27FC236}">
                <a16:creationId xmlns:a16="http://schemas.microsoft.com/office/drawing/2014/main" id="{F142014F-49DC-6381-797D-A1E71491AEE8}"/>
              </a:ext>
            </a:extLst>
          </p:cNvPr>
          <p:cNvSpPr/>
          <p:nvPr/>
        </p:nvSpPr>
        <p:spPr>
          <a:xfrm>
            <a:off x="927079"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4" name="Arrow: Right 83">
            <a:extLst>
              <a:ext uri="{FF2B5EF4-FFF2-40B4-BE49-F238E27FC236}">
                <a16:creationId xmlns:a16="http://schemas.microsoft.com/office/drawing/2014/main" id="{1BFBDF7B-9745-FE88-4B55-E9E4B44B34F5}"/>
              </a:ext>
            </a:extLst>
          </p:cNvPr>
          <p:cNvSpPr/>
          <p:nvPr/>
        </p:nvSpPr>
        <p:spPr>
          <a:xfrm>
            <a:off x="2687766" y="2065211"/>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5" name="Arrow: Right 84">
            <a:extLst>
              <a:ext uri="{FF2B5EF4-FFF2-40B4-BE49-F238E27FC236}">
                <a16:creationId xmlns:a16="http://schemas.microsoft.com/office/drawing/2014/main" id="{09D8B9FE-1725-07DE-E78D-E7F24A9B5E15}"/>
              </a:ext>
            </a:extLst>
          </p:cNvPr>
          <p:cNvSpPr/>
          <p:nvPr/>
        </p:nvSpPr>
        <p:spPr>
          <a:xfrm>
            <a:off x="3687695"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6" name="Arrow: Right 85">
            <a:extLst>
              <a:ext uri="{FF2B5EF4-FFF2-40B4-BE49-F238E27FC236}">
                <a16:creationId xmlns:a16="http://schemas.microsoft.com/office/drawing/2014/main" id="{1C3F661B-A325-1488-71BB-256F51B05BAB}"/>
              </a:ext>
            </a:extLst>
          </p:cNvPr>
          <p:cNvSpPr/>
          <p:nvPr/>
        </p:nvSpPr>
        <p:spPr>
          <a:xfrm>
            <a:off x="53505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7" name="Arrow: Right 86">
            <a:extLst>
              <a:ext uri="{FF2B5EF4-FFF2-40B4-BE49-F238E27FC236}">
                <a16:creationId xmlns:a16="http://schemas.microsoft.com/office/drawing/2014/main" id="{F275C819-62F7-BD13-F6E9-969DDABE925B}"/>
              </a:ext>
            </a:extLst>
          </p:cNvPr>
          <p:cNvSpPr/>
          <p:nvPr/>
        </p:nvSpPr>
        <p:spPr>
          <a:xfrm>
            <a:off x="67477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89" name="Straight Connector 88">
            <a:extLst>
              <a:ext uri="{FF2B5EF4-FFF2-40B4-BE49-F238E27FC236}">
                <a16:creationId xmlns:a16="http://schemas.microsoft.com/office/drawing/2014/main" id="{9AB7022D-15EC-9267-FE91-F26FFA65BB04}"/>
              </a:ext>
            </a:extLst>
          </p:cNvPr>
          <p:cNvCxnSpPr>
            <a:cxnSpLocks/>
          </p:cNvCxnSpPr>
          <p:nvPr/>
        </p:nvCxnSpPr>
        <p:spPr>
          <a:xfrm>
            <a:off x="417804" y="3744842"/>
            <a:ext cx="4815" cy="358333"/>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2683AA3-9FE7-B6AE-3B03-321103C4F6FB}"/>
              </a:ext>
            </a:extLst>
          </p:cNvPr>
          <p:cNvSpPr txBox="1"/>
          <p:nvPr/>
        </p:nvSpPr>
        <p:spPr>
          <a:xfrm>
            <a:off x="5453069" y="6218831"/>
            <a:ext cx="4500137" cy="513154"/>
          </a:xfrm>
          <a:prstGeom prst="rect">
            <a:avLst/>
          </a:prstGeom>
          <a:noFill/>
        </p:spPr>
        <p:txBody>
          <a:bodyPr wrap="square" rtlCol="0">
            <a:spAutoFit/>
          </a:bodyPr>
          <a:lstStyle/>
          <a:p>
            <a:pPr marL="0" marR="0" lvl="0" indent="0" algn="l" defTabSz="914217" rtl="0" eaLnBrk="1" fontAlgn="auto" latinLnBrk="0" hangingPunct="1">
              <a:lnSpc>
                <a:spcPct val="107000"/>
              </a:lnSpc>
              <a:spcBef>
                <a:spcPts val="0"/>
              </a:spcBef>
              <a:spcAft>
                <a:spcPts val="800"/>
              </a:spcAft>
              <a:buClrTx/>
              <a:buSzTx/>
              <a:buFontTx/>
              <a:buNone/>
              <a:tabLst/>
              <a:defRPr/>
            </a:pPr>
            <a:r>
              <a:rPr kumimoji="0" lang="es-ES_tradnl" sz="13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Nota: Se puede encontrar más detalles en el documento sobre la metodología de las consultas.</a:t>
            </a:r>
          </a:p>
        </p:txBody>
      </p:sp>
      <p:cxnSp>
        <p:nvCxnSpPr>
          <p:cNvPr id="92" name="Straight Connector 91">
            <a:extLst>
              <a:ext uri="{FF2B5EF4-FFF2-40B4-BE49-F238E27FC236}">
                <a16:creationId xmlns:a16="http://schemas.microsoft.com/office/drawing/2014/main" id="{483D9F90-B178-97FA-C196-5FDC5D59DA88}"/>
              </a:ext>
            </a:extLst>
          </p:cNvPr>
          <p:cNvCxnSpPr>
            <a:cxnSpLocks/>
          </p:cNvCxnSpPr>
          <p:nvPr/>
        </p:nvCxnSpPr>
        <p:spPr>
          <a:xfrm>
            <a:off x="9219020" y="3762467"/>
            <a:ext cx="7813" cy="3322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8955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468086" y="2449287"/>
            <a:ext cx="11333388" cy="1291186"/>
          </a:xfrm>
        </p:spPr>
        <p:txBody>
          <a:bodyPr vert="horz" lIns="91440" tIns="45720" rIns="91440" bIns="45720" rtlCol="0" anchor="t">
            <a:normAutofit fontScale="85000" lnSpcReduction="20000"/>
          </a:bodyPr>
          <a:lstStyle/>
          <a:p>
            <a:pPr>
              <a:lnSpc>
                <a:spcPct val="120000"/>
              </a:lnSpc>
            </a:pPr>
            <a:r>
              <a:rPr lang="es-ES_tradnl" dirty="0"/>
              <a:t>Contenido propuesto </a:t>
            </a:r>
            <a:br>
              <a:rPr lang="es-ES_tradnl" dirty="0"/>
            </a:br>
            <a:r>
              <a:rPr lang="es-ES_tradnl" dirty="0"/>
              <a:t>para el análisis de la situación</a:t>
            </a:r>
          </a:p>
          <a:p>
            <a:endParaRPr lang="es-ES_tradnl" dirty="0"/>
          </a:p>
        </p:txBody>
      </p:sp>
    </p:spTree>
    <p:extLst>
      <p:ext uri="{BB962C8B-B14F-4D97-AF65-F5344CB8AC3E}">
        <p14:creationId xmlns:p14="http://schemas.microsoft.com/office/powerpoint/2010/main" val="171437352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F3A59F-C093-2E9F-86A4-D19C98F675B1}"/>
              </a:ext>
            </a:extLst>
          </p:cNvPr>
          <p:cNvSpPr>
            <a:spLocks noGrp="1"/>
          </p:cNvSpPr>
          <p:nvPr>
            <p:ph type="title"/>
          </p:nvPr>
        </p:nvSpPr>
        <p:spPr>
          <a:xfrm>
            <a:off x="838200" y="374221"/>
            <a:ext cx="10515600" cy="1325563"/>
          </a:xfrm>
        </p:spPr>
        <p:txBody>
          <a:bodyPr/>
          <a:lstStyle/>
          <a:p>
            <a:r>
              <a:rPr lang="es-ES_tradnl" sz="4400" dirty="0">
                <a:latin typeface="Calibri Light" panose="020F0302020204030204" pitchFamily="34" charset="0"/>
                <a:cs typeface="Calibri Light" panose="020F0302020204030204" pitchFamily="34" charset="0"/>
              </a:rPr>
              <a:t>Panorama</a:t>
            </a:r>
            <a:endParaRPr lang="es-ES_tradnl"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3782F2E5-A608-9C18-5950-CD0EC6321E76}"/>
              </a:ext>
            </a:extLst>
          </p:cNvPr>
          <p:cNvSpPr>
            <a:spLocks noGrp="1"/>
          </p:cNvSpPr>
          <p:nvPr>
            <p:ph type="sldNum" sz="quarter" idx="4"/>
          </p:nvPr>
        </p:nvSpPr>
        <p:spPr/>
        <p:txBody>
          <a:bodyPr/>
          <a:lstStyle/>
          <a:p>
            <a:fld id="{CEF48CEA-885D-5C4E-A5CD-C931F1E95D6A}" type="slidenum">
              <a:rPr lang="es-ES_tradnl" smtClean="0"/>
              <a:pPr/>
              <a:t>8</a:t>
            </a:fld>
            <a:endParaRPr lang="es-ES_tradnl" dirty="0"/>
          </a:p>
        </p:txBody>
      </p:sp>
      <p:sp>
        <p:nvSpPr>
          <p:cNvPr id="10" name="Marcador de contenido 2">
            <a:extLst>
              <a:ext uri="{FF2B5EF4-FFF2-40B4-BE49-F238E27FC236}">
                <a16:creationId xmlns:a16="http://schemas.microsoft.com/office/drawing/2014/main" id="{3B5E938C-02F0-3B11-ECE5-943D63E17E61}"/>
              </a:ext>
            </a:extLst>
          </p:cNvPr>
          <p:cNvSpPr>
            <a:spLocks noGrp="1"/>
          </p:cNvSpPr>
          <p:nvPr>
            <p:ph sz="half" idx="1"/>
          </p:nvPr>
        </p:nvSpPr>
        <p:spPr>
          <a:xfrm>
            <a:off x="838200" y="1699784"/>
            <a:ext cx="10515600" cy="4222681"/>
          </a:xfrm>
        </p:spPr>
        <p:txBody>
          <a:bodyPr vert="horz" lIns="91440" tIns="45720" rIns="91440" bIns="45720" rtlCol="0" anchor="t">
            <a:normAutofit fontScale="85000" lnSpcReduction="20000"/>
          </a:bodyPr>
          <a:lstStyle/>
          <a:p>
            <a:pPr marL="514350" indent="-514350">
              <a:lnSpc>
                <a:spcPct val="120000"/>
              </a:lnSpc>
              <a:buAutoNum type="arabicPeriod"/>
            </a:pPr>
            <a:r>
              <a:rPr lang="es-ES_tradnl" sz="2800" dirty="0">
                <a:solidFill>
                  <a:srgbClr val="000000"/>
                </a:solidFill>
                <a:ea typeface="+mn-lt"/>
                <a:cs typeface="+mn-lt"/>
              </a:rPr>
              <a:t>Mejora de la salud y el bienestar en la Región de las Américas: grandes logros e importantes avances en los últimos veinte años</a:t>
            </a:r>
          </a:p>
          <a:p>
            <a:pPr marL="514350" indent="-514350">
              <a:lnSpc>
                <a:spcPct val="120000"/>
              </a:lnSpc>
              <a:buAutoNum type="arabicPeriod"/>
            </a:pPr>
            <a:r>
              <a:rPr lang="es-ES_tradnl" sz="2800" dirty="0">
                <a:ea typeface="+mn-lt"/>
                <a:cs typeface="+mn-lt"/>
              </a:rPr>
              <a:t>A pesar de las mejoras, las amenazas persistentes y el estancamiento de los avances han puesto en peligro los esfuerzos por mejorar la salud y el bienestar, y por cerrar las brechas en cuanto a </a:t>
            </a:r>
            <a:r>
              <a:rPr lang="es-ES_tradnl" dirty="0">
                <a:ea typeface="+mn-lt"/>
                <a:cs typeface="+mn-lt"/>
              </a:rPr>
              <a:t>la </a:t>
            </a:r>
            <a:r>
              <a:rPr lang="es-ES_tradnl" sz="2800" dirty="0">
                <a:ea typeface="+mn-lt"/>
                <a:cs typeface="+mn-lt"/>
              </a:rPr>
              <a:t>equidad.</a:t>
            </a:r>
          </a:p>
          <a:p>
            <a:pPr marL="514350" indent="-514350">
              <a:lnSpc>
                <a:spcPct val="120000"/>
              </a:lnSpc>
              <a:buAutoNum type="arabicPeriod"/>
            </a:pPr>
            <a:r>
              <a:rPr lang="es-ES_tradnl" sz="2800" dirty="0">
                <a:ea typeface="+mn-lt"/>
                <a:cs typeface="+mn-lt"/>
              </a:rPr>
              <a:t>Desafíos y barreras para alcanzar la salud universal, con una brecha cada vez mayor en cuanto a la equidad.</a:t>
            </a:r>
          </a:p>
          <a:p>
            <a:pPr marL="514350" indent="-514350">
              <a:lnSpc>
                <a:spcPct val="120000"/>
              </a:lnSpc>
              <a:buAutoNum type="arabicPeriod"/>
            </a:pPr>
            <a:r>
              <a:rPr lang="es-ES_tradnl" sz="2800" dirty="0">
                <a:ea typeface="+mn-lt"/>
                <a:cs typeface="+mn-lt"/>
              </a:rPr>
              <a:t>Perspectivas para el futuro: Posición única de la OPS como líder regional para asegurar que todas las personas y comunidades de la Región de las Américas gocen de una salud y un bienestar óptimos.</a:t>
            </a:r>
            <a:endParaRPr lang="es-ES_tradnl" sz="2800" dirty="0">
              <a:cs typeface="Arial" panose="020B0604020202020204"/>
            </a:endParaRPr>
          </a:p>
        </p:txBody>
      </p:sp>
    </p:spTree>
    <p:extLst>
      <p:ext uri="{BB962C8B-B14F-4D97-AF65-F5344CB8AC3E}">
        <p14:creationId xmlns:p14="http://schemas.microsoft.com/office/powerpoint/2010/main" val="40149498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BC27E-5898-E07F-340B-10EFD018E758}"/>
              </a:ext>
            </a:extLst>
          </p:cNvPr>
          <p:cNvSpPr>
            <a:spLocks noGrp="1"/>
          </p:cNvSpPr>
          <p:nvPr>
            <p:ph type="title"/>
          </p:nvPr>
        </p:nvSpPr>
        <p:spPr>
          <a:xfrm>
            <a:off x="144380" y="792141"/>
            <a:ext cx="11935326" cy="1325563"/>
          </a:xfrm>
        </p:spPr>
        <p:txBody>
          <a:bodyPr>
            <a:normAutofit fontScale="90000"/>
          </a:bodyPr>
          <a:lstStyle/>
          <a:p>
            <a:pPr algn="l"/>
            <a:r>
              <a:rPr lang="es-ES_tradnl" sz="4000" b="1" dirty="0">
                <a:latin typeface="Calibri Light" panose="020F0302020204030204" pitchFamily="34" charset="0"/>
                <a:cs typeface="Calibri Light" panose="020F0302020204030204" pitchFamily="34" charset="0"/>
              </a:rPr>
              <a:t>1. Mejora de la salud y el bienestar en la Región de las Américas: grandes logros e importantes avances en los últimos veinte años</a:t>
            </a:r>
            <a:br>
              <a:rPr lang="es-ES_tradnl" dirty="0"/>
            </a:br>
            <a:endParaRPr lang="es-ES_tradnl" dirty="0"/>
          </a:p>
        </p:txBody>
      </p:sp>
      <p:sp>
        <p:nvSpPr>
          <p:cNvPr id="5" name="Marcador de número de diapositiva 4">
            <a:extLst>
              <a:ext uri="{FF2B5EF4-FFF2-40B4-BE49-F238E27FC236}">
                <a16:creationId xmlns:a16="http://schemas.microsoft.com/office/drawing/2014/main" id="{86976F41-153C-E027-7693-CB62652E068A}"/>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s-ES_tradnl" sz="1200" b="0" i="0" u="none" strike="noStrike" kern="1200" cap="none" spc="0" normalizeH="0" baseline="0" noProof="0" smtClean="0">
                <a:ln>
                  <a:noFill/>
                </a:ln>
                <a:solidFill>
                  <a:srgbClr val="179ADC"/>
                </a:solidFill>
                <a:effectLst/>
                <a:uLnTx/>
                <a:uFillTx/>
                <a:latin typeface="Calibri" panose="020F050202020403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dirty="0">
              <a:ln>
                <a:noFill/>
              </a:ln>
              <a:solidFill>
                <a:srgbClr val="179ADC"/>
              </a:solidFill>
              <a:effectLst/>
              <a:uLnTx/>
              <a:uFillTx/>
              <a:latin typeface="Calibri" panose="020F0502020204030204"/>
              <a:ea typeface="+mn-ea"/>
              <a:cs typeface="+mn-cs"/>
            </a:endParaRPr>
          </a:p>
        </p:txBody>
      </p:sp>
      <p:sp>
        <p:nvSpPr>
          <p:cNvPr id="6" name="Marcador de contenido 9">
            <a:extLst>
              <a:ext uri="{FF2B5EF4-FFF2-40B4-BE49-F238E27FC236}">
                <a16:creationId xmlns:a16="http://schemas.microsoft.com/office/drawing/2014/main" id="{AD1E90DA-0A78-E10E-8F44-EB24D9BBE441}"/>
              </a:ext>
            </a:extLst>
          </p:cNvPr>
          <p:cNvSpPr>
            <a:spLocks noGrp="1"/>
          </p:cNvSpPr>
          <p:nvPr>
            <p:ph sz="half" idx="1"/>
          </p:nvPr>
        </p:nvSpPr>
        <p:spPr>
          <a:xfrm>
            <a:off x="1261730" y="1829281"/>
            <a:ext cx="10092070" cy="3558892"/>
          </a:xfrm>
        </p:spPr>
        <p:txBody>
          <a:bodyPr>
            <a:noAutofit/>
          </a:bodyPr>
          <a:lstStyle/>
          <a:p>
            <a:pPr marL="457200" indent="-457200" algn="l" rtl="0" fontAlgn="base">
              <a:lnSpc>
                <a:spcPct val="110000"/>
              </a:lnSpc>
              <a:buFont typeface="+mj-lt"/>
              <a:buAutoNum type="alphaLcParenR"/>
            </a:pPr>
            <a:r>
              <a:rPr lang="es-ES_tradnl" sz="2200" b="0" i="0" dirty="0">
                <a:solidFill>
                  <a:srgbClr val="000000"/>
                </a:solidFill>
                <a:effectLst/>
                <a:highlight>
                  <a:srgbClr val="FFFFFF"/>
                </a:highlight>
                <a:latin typeface="Aptos" panose="020B0004020202020204" pitchFamily="34" charset="0"/>
              </a:rPr>
              <a:t>Panorama regional: contexto político, medioambiental, social, demográfico; profundas desigualdades dentro de la Región; y estado del cumplimiento las metas del ODS3, incluido el impacto de los ODS no relacionados con la salud, como la pobreza, el hambre, la educación, la igualdad de género, el agua y el saneamiento, el crecimiento económico, etc.</a:t>
            </a:r>
          </a:p>
          <a:p>
            <a:pPr marL="457200" indent="-457200" fontAlgn="base">
              <a:lnSpc>
                <a:spcPct val="110000"/>
              </a:lnSpc>
              <a:buFont typeface="+mj-lt"/>
              <a:buAutoNum type="alphaLcParenR"/>
            </a:pPr>
            <a:r>
              <a:rPr lang="es-ES_tradnl" sz="2200" b="0" i="0" dirty="0">
                <a:solidFill>
                  <a:srgbClr val="000000"/>
                </a:solidFill>
                <a:effectLst/>
                <a:highlight>
                  <a:srgbClr val="FFFFFF"/>
                </a:highlight>
                <a:latin typeface="Aptos" panose="020B0004020202020204" pitchFamily="34" charset="0"/>
              </a:rPr>
              <a:t>Situación </a:t>
            </a:r>
            <a:r>
              <a:rPr lang="es-ES_tradnl" sz="2200" dirty="0">
                <a:solidFill>
                  <a:srgbClr val="000000"/>
                </a:solidFill>
                <a:highlight>
                  <a:srgbClr val="FFFFFF"/>
                </a:highlight>
                <a:latin typeface="Aptos" panose="020B0004020202020204" pitchFamily="34" charset="0"/>
              </a:rPr>
              <a:t>de la salud a nivel </a:t>
            </a:r>
            <a:r>
              <a:rPr lang="es-ES_tradnl" sz="2200" b="0" i="0" dirty="0">
                <a:solidFill>
                  <a:srgbClr val="000000"/>
                </a:solidFill>
                <a:effectLst/>
                <a:highlight>
                  <a:srgbClr val="FFFFFF"/>
                </a:highlight>
                <a:latin typeface="Aptos" panose="020B0004020202020204" pitchFamily="34" charset="0"/>
              </a:rPr>
              <a:t>regional</a:t>
            </a:r>
          </a:p>
          <a:p>
            <a:pPr marL="457200" indent="-457200" algn="l" rtl="0" fontAlgn="base">
              <a:lnSpc>
                <a:spcPct val="110000"/>
              </a:lnSpc>
              <a:buFont typeface="+mj-lt"/>
              <a:buAutoNum type="alphaLcParenR"/>
            </a:pPr>
            <a:r>
              <a:rPr lang="es-ES_tradnl" sz="2200" b="0" i="0" dirty="0">
                <a:solidFill>
                  <a:srgbClr val="000000"/>
                </a:solidFill>
                <a:effectLst/>
                <a:highlight>
                  <a:srgbClr val="FFFFFF"/>
                </a:highlight>
                <a:latin typeface="Aptos" panose="020B0004020202020204" pitchFamily="34" charset="0"/>
              </a:rPr>
              <a:t>Avances en la prevención, el control y la eliminación de las enfermedades transmisibles</a:t>
            </a:r>
          </a:p>
          <a:p>
            <a:pPr marL="457200" indent="-457200" algn="l" rtl="0" fontAlgn="base">
              <a:lnSpc>
                <a:spcPct val="110000"/>
              </a:lnSpc>
              <a:buFont typeface="+mj-lt"/>
              <a:buAutoNum type="alphaLcParenR"/>
            </a:pPr>
            <a:r>
              <a:rPr lang="es-ES_tradnl" sz="2200" dirty="0">
                <a:solidFill>
                  <a:srgbClr val="000000"/>
                </a:solidFill>
                <a:highlight>
                  <a:srgbClr val="FFFFFF"/>
                </a:highlight>
                <a:latin typeface="Aptos" panose="020B0004020202020204" pitchFamily="34" charset="0"/>
              </a:rPr>
              <a:t>Cambio epidemiológico hacia las enfermedades no transmisibles, lo que representa una alta carga de morbimortalidad</a:t>
            </a:r>
            <a:endParaRPr lang="es-ES_tradnl" sz="2200" b="0" i="0" dirty="0">
              <a:solidFill>
                <a:srgbClr val="000000"/>
              </a:solidFill>
              <a:effectLst/>
              <a:highlight>
                <a:srgbClr val="FFFFFF"/>
              </a:highlight>
              <a:latin typeface="Aptos" panose="020B0004020202020204" pitchFamily="34" charset="0"/>
            </a:endParaRPr>
          </a:p>
        </p:txBody>
      </p:sp>
      <p:sp>
        <p:nvSpPr>
          <p:cNvPr id="7" name="CuadroTexto 6">
            <a:extLst>
              <a:ext uri="{FF2B5EF4-FFF2-40B4-BE49-F238E27FC236}">
                <a16:creationId xmlns:a16="http://schemas.microsoft.com/office/drawing/2014/main" id="{69C2BA34-5728-B47B-07F8-23B514B28906}"/>
              </a:ext>
            </a:extLst>
          </p:cNvPr>
          <p:cNvSpPr txBox="1"/>
          <p:nvPr/>
        </p:nvSpPr>
        <p:spPr>
          <a:xfrm>
            <a:off x="4900863" y="6163222"/>
            <a:ext cx="5168170"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uLnTx/>
                <a:uFillTx/>
                <a:latin typeface="Lato Light" charset="0"/>
                <a:ea typeface="ＭＳ Ｐゴシック" charset="-128"/>
                <a:cs typeface="+mn-cs"/>
              </a:rPr>
              <a:t>Para más detalles, consulte la página de notas.</a:t>
            </a:r>
          </a:p>
        </p:txBody>
      </p:sp>
    </p:spTree>
    <p:extLst>
      <p:ext uri="{BB962C8B-B14F-4D97-AF65-F5344CB8AC3E}">
        <p14:creationId xmlns:p14="http://schemas.microsoft.com/office/powerpoint/2010/main" val="398843221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_SlideMaster.potx" id="{4D86ECF3-808A-584D-BB03-8E1EA99BAF5A}" vid="{CDFCA2A7-F242-BC42-8EB4-1179C20D9AC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_SlideMaster.potx" id="{4D86ECF3-808A-584D-BB03-8E1EA99BAF5A}" vid="{CDFCA2A7-F242-BC42-8EB4-1179C20D9AC2}"/>
    </a:ext>
  </a:extLst>
</a:theme>
</file>

<file path=ppt/theme/theme3.xml><?xml version="1.0" encoding="utf-8"?>
<a:theme xmlns:a="http://schemas.openxmlformats.org/drawingml/2006/main" name="2_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_SlideMaster.potx" id="{4D86ECF3-808A-584D-BB03-8E1EA99BAF5A}" vid="{CDFCA2A7-F242-BC42-8EB4-1179C20D9A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9E4280DAB2984ABA374B1513F1F9B1" ma:contentTypeVersion="23" ma:contentTypeDescription="Create a new document." ma:contentTypeScope="" ma:versionID="8304410282cbf5e95348f3d986755cf9">
  <xsd:schema xmlns:xsd="http://www.w3.org/2001/XMLSchema" xmlns:xs="http://www.w3.org/2001/XMLSchema" xmlns:p="http://schemas.microsoft.com/office/2006/metadata/properties" xmlns:ns2="3ec96f9b-ea8e-42cb-bfa7-0124d6ce72f8" xmlns:ns3="5e13aadc-de86-43ee-b386-40c01ba74c80" xmlns:ns4="73d0ba8d-d766-4bf6-bcf0-d2eb81301a02" targetNamespace="http://schemas.microsoft.com/office/2006/metadata/properties" ma:root="true" ma:fieldsID="6c6c98a6c0c2ab7f8b909d3880722dd0" ns2:_="" ns3:_="" ns4:_="">
    <xsd:import namespace="3ec96f9b-ea8e-42cb-bfa7-0124d6ce72f8"/>
    <xsd:import namespace="5e13aadc-de86-43ee-b386-40c01ba74c80"/>
    <xsd:import namespace="73d0ba8d-d766-4bf6-bcf0-d2eb81301a02"/>
    <xsd:element name="properties">
      <xsd:complexType>
        <xsd:sequence>
          <xsd:element name="documentManagement">
            <xsd:complexType>
              <xsd:all>
                <xsd:element ref="ns2:DocumentID" minOccurs="0"/>
                <xsd:element ref="ns2:Category" minOccurs="0"/>
                <xsd:element ref="ns2:Sub_x002d_Category" minOccurs="0"/>
                <xsd:element ref="ns2:nead04517f994055becc1e3683196745" minOccurs="0"/>
                <xsd:element ref="ns2:if38e05dcf3e4967ad5449b86cfb43af" minOccurs="0"/>
                <xsd:element ref="ns2:e0fc859611b647e38685cffa0e5b8c58" minOccurs="0"/>
                <xsd:element ref="ns3:TaxCatchAll"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4:SharedWithUsers" minOccurs="0"/>
                <xsd:element ref="ns4:SharedWithDetails"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96f9b-ea8e-42cb-bfa7-0124d6ce72f8" elementFormDefault="qualified">
    <xsd:import namespace="http://schemas.microsoft.com/office/2006/documentManagement/types"/>
    <xsd:import namespace="http://schemas.microsoft.com/office/infopath/2007/PartnerControls"/>
    <xsd:element name="DocumentID" ma:index="7" nillable="true" ma:displayName="DocumentID" ma:internalName="DocumentID" ma:readOnly="false">
      <xsd:simpleType>
        <xsd:restriction base="dms:Text">
          <xsd:maxLength value="255"/>
        </xsd:restriction>
      </xsd:simpleType>
    </xsd:element>
    <xsd:element name="Category" ma:index="8" nillable="true" ma:displayName="Category" ma:format="Dropdown" ma:internalName="Category" ma:readOnly="false">
      <xsd:simpleType>
        <xsd:restriction base="dms:Choice">
          <xsd:enumeration value="Caribbean Capacity Building"/>
          <xsd:enumeration value="Operational Planning 2016-2017"/>
        </xsd:restriction>
      </xsd:simpleType>
    </xsd:element>
    <xsd:element name="Sub_x002d_Category" ma:index="9" nillable="true" ma:displayName="Sub-Category" ma:format="Dropdown" ma:internalName="Sub_x002d_Category" ma:readOnly="false">
      <xsd:simpleType>
        <xsd:restriction base="dms:Choice">
          <xsd:enumeration value="OP Manual 2016-2017"/>
        </xsd:restriction>
      </xsd:simpleType>
    </xsd:element>
    <xsd:element name="nead04517f994055becc1e3683196745" ma:index="14" nillable="true" ma:taxonomy="true" ma:internalName="nead04517f994055becc1e3683196745" ma:taxonomyFieldName="DocumentStatus" ma:displayName="Document Status" ma:indexed="true" ma:readOnly="false" ma:fieldId="{7ead0451-7f99-4055-becc-1e3683196745}" ma:sspId="c0f44cca-6aff-4d49-827c-e4b3bc2e3f13" ma:termSetId="69f34639-8193-4f59-83ce-7b70453c1c3e" ma:anchorId="00000000-0000-0000-0000-000000000000" ma:open="false" ma:isKeyword="false">
      <xsd:complexType>
        <xsd:sequence>
          <xsd:element ref="pc:Terms" minOccurs="0" maxOccurs="1"/>
        </xsd:sequence>
      </xsd:complexType>
    </xsd:element>
    <xsd:element name="if38e05dcf3e4967ad5449b86cfb43af" ma:index="15" nillable="true" ma:taxonomy="true" ma:internalName="if38e05dcf3e4967ad5449b86cfb43af" ma:taxonomyFieldName="DocumentType" ma:displayName="Document Type" ma:readOnly="false" ma:fieldId="{2f38e05d-cf3e-4967-ad54-49b86cfb43af}" ma:sspId="c0f44cca-6aff-4d49-827c-e4b3bc2e3f13" ma:termSetId="ffe23d74-dce8-488c-9cf8-caf5fb0a25c6" ma:anchorId="00000000-0000-0000-0000-000000000000" ma:open="true" ma:isKeyword="false">
      <xsd:complexType>
        <xsd:sequence>
          <xsd:element ref="pc:Terms" minOccurs="0" maxOccurs="1"/>
        </xsd:sequence>
      </xsd:complexType>
    </xsd:element>
    <xsd:element name="e0fc859611b647e38685cffa0e5b8c58" ma:index="16" nillable="true" ma:taxonomy="true" ma:internalName="e0fc859611b647e38685cffa0e5b8c58" ma:taxonomyFieldName="SecurityClearance" ma:displayName="Security Clearance" ma:readOnly="false" ma:fieldId="{e0fc8596-11b6-47e3-8685-cffa0e5b8c58}" ma:sspId="c0f44cca-6aff-4d49-827c-e4b3bc2e3f13" ma:termSetId="6e547b13-ee3f-4e18-98de-63181f35a1e3" ma:anchorId="00000000-0000-0000-0000-000000000000" ma:open="tru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64313e6-382b-4868-8d13-f929664f5c7f}" ma:internalName="TaxCatchAll" ma:showField="CatchAllData" ma:web="73d0ba8d-d766-4bf6-bcf0-d2eb81301a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d0ba8d-d766-4bf6-bcf0-d2eb81301a02"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e13aadc-de86-43ee-b386-40c01ba74c80" xsi:nil="true"/>
    <e0fc859611b647e38685cffa0e5b8c58 xmlns="3ec96f9b-ea8e-42cb-bfa7-0124d6ce72f8">
      <Terms xmlns="http://schemas.microsoft.com/office/infopath/2007/PartnerControls"/>
    </e0fc859611b647e38685cffa0e5b8c58>
    <DocumentID xmlns="3ec96f9b-ea8e-42cb-bfa7-0124d6ce72f8" xsi:nil="true"/>
    <Category xmlns="3ec96f9b-ea8e-42cb-bfa7-0124d6ce72f8" xsi:nil="true"/>
    <Sub_x002d_Category xmlns="3ec96f9b-ea8e-42cb-bfa7-0124d6ce72f8" xsi:nil="true"/>
    <if38e05dcf3e4967ad5449b86cfb43af xmlns="3ec96f9b-ea8e-42cb-bfa7-0124d6ce72f8">
      <Terms xmlns="http://schemas.microsoft.com/office/infopath/2007/PartnerControls"/>
    </if38e05dcf3e4967ad5449b86cfb43af>
    <nead04517f994055becc1e3683196745 xmlns="3ec96f9b-ea8e-42cb-bfa7-0124d6ce72f8">
      <Terms xmlns="http://schemas.microsoft.com/office/infopath/2007/PartnerControls"/>
    </nead04517f994055becc1e3683196745>
  </documentManagement>
</p:properties>
</file>

<file path=customXml/itemProps1.xml><?xml version="1.0" encoding="utf-8"?>
<ds:datastoreItem xmlns:ds="http://schemas.openxmlformats.org/officeDocument/2006/customXml" ds:itemID="{D3019BA0-7C08-45D7-80CF-0FFFCBF96409}">
  <ds:schemaRefs>
    <ds:schemaRef ds:uri="http://schemas.microsoft.com/sharepoint/v3/contenttype/forms"/>
  </ds:schemaRefs>
</ds:datastoreItem>
</file>

<file path=customXml/itemProps2.xml><?xml version="1.0" encoding="utf-8"?>
<ds:datastoreItem xmlns:ds="http://schemas.openxmlformats.org/officeDocument/2006/customXml" ds:itemID="{D06C7E98-58E8-418C-B9F8-473C702DC2D3}"/>
</file>

<file path=customXml/itemProps3.xml><?xml version="1.0" encoding="utf-8"?>
<ds:datastoreItem xmlns:ds="http://schemas.openxmlformats.org/officeDocument/2006/customXml" ds:itemID="{D1DFB87B-ED8C-4605-BB6D-4865ABBA003D}">
  <ds:schemaRefs>
    <ds:schemaRef ds:uri="5e13aadc-de86-43ee-b386-40c01ba74c80"/>
    <ds:schemaRef ds:uri="73d0ba8d-d766-4bf6-bcf0-d2eb81301a02"/>
    <ds:schemaRef ds:uri="bcabbffb-545f-48ba-bd6e-702da6a9c0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7324</TotalTime>
  <Words>9916</Words>
  <Application>Microsoft Office PowerPoint</Application>
  <PresentationFormat>Widescreen</PresentationFormat>
  <Paragraphs>486</Paragraphs>
  <Slides>26</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26</vt:i4>
      </vt:variant>
    </vt:vector>
  </HeadingPairs>
  <TitlesOfParts>
    <vt:vector size="45" baseType="lpstr">
      <vt:lpstr>ＭＳ Ｐゴシック</vt:lpstr>
      <vt:lpstr>Abadi</vt:lpstr>
      <vt:lpstr>Aptos</vt:lpstr>
      <vt:lpstr>Arial</vt:lpstr>
      <vt:lpstr>Arial Black</vt:lpstr>
      <vt:lpstr>Arial Narrow</vt:lpstr>
      <vt:lpstr>Calibri</vt:lpstr>
      <vt:lpstr>Calibri Light</vt:lpstr>
      <vt:lpstr>Calibri Regular</vt:lpstr>
      <vt:lpstr>Lato Light</vt:lpstr>
      <vt:lpstr>Noto Sans</vt:lpstr>
      <vt:lpstr>Roboto Regular</vt:lpstr>
      <vt:lpstr>Tw Cen MT</vt:lpstr>
      <vt:lpstr>-webkit-standard</vt:lpstr>
      <vt:lpstr>Wingdings</vt:lpstr>
      <vt:lpstr>Office Theme</vt:lpstr>
      <vt:lpstr>1_Office Theme</vt:lpstr>
      <vt:lpstr>2_Default Theme</vt:lpstr>
      <vt:lpstr>2_Office Theme</vt:lpstr>
      <vt:lpstr>PowerPoint Presentation</vt:lpstr>
      <vt:lpstr>PowerPoint Presentation</vt:lpstr>
      <vt:lpstr>Programa</vt:lpstr>
      <vt:lpstr>PowerPoint Presentation</vt:lpstr>
      <vt:lpstr>Cronograma para la elaboración del PE26-31</vt:lpstr>
      <vt:lpstr>PowerPoint Presentation</vt:lpstr>
      <vt:lpstr>PowerPoint Presentation</vt:lpstr>
      <vt:lpstr>Panorama</vt:lpstr>
      <vt:lpstr>1. Mejora de la salud y el bienestar en la Región de las Américas: grandes logros e importantes avances en los últimos veinte años </vt:lpstr>
      <vt:lpstr>2. A pesar de las mejoras, las amenazas persistentes y el estancamiento de los avances han puesto en peligro los esfuerzos por mejorar la salud y el bienestar, y por cerrar las brechas en cuanto a la equidad </vt:lpstr>
      <vt:lpstr>3. Hay muchos desafíos y barreras para alcanzar la salud universal, con una brecha cada vez mayor en cuanto a la equidad </vt:lpstr>
      <vt:lpstr>4. Perspectivas para el futuro: La OPS está en una posición única como líder regional para asegurar que todas las personas y comunidades de la Región de las Américas gocen de una salud y un bienestar óptimos.</vt:lpstr>
      <vt:lpstr>PowerPoint Presentation</vt:lpstr>
      <vt:lpstr>Contexto y consideraciones  para el marco de resultados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Próximos pasos</vt:lpstr>
      <vt:lpstr>PowerPoint Presentation</vt:lpstr>
      <vt:lpstr>Thank you Gracias Merci 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Herrera, Mr. Vladimir (WDC)</dc:creator>
  <cp:lastModifiedBy>Duarte, Sra. Martha (WDC)</cp:lastModifiedBy>
  <cp:revision>3</cp:revision>
  <dcterms:created xsi:type="dcterms:W3CDTF">2020-02-24T17:34:00Z</dcterms:created>
  <dcterms:modified xsi:type="dcterms:W3CDTF">2024-09-04T13:32:03Z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dc3d5798-aaa7-46de-8340-cb2149bef68c</vt:lpwstr>
  </property>
  <property fmtid="{D5CDD505-2E9C-101B-9397-08002B2CF9AE}" pid="3" name="Order">
    <vt:r8>10700</vt:r8>
  </property>
  <property fmtid="{D5CDD505-2E9C-101B-9397-08002B2CF9AE}" pid="4" name="MediaServiceImageTags">
    <vt:lpwstr/>
  </property>
  <property fmtid="{D5CDD505-2E9C-101B-9397-08002B2CF9AE}" pid="5" name="ContentTypeId">
    <vt:lpwstr>0x0101005E9E4280DAB2984ABA374B1513F1F9B1</vt:lpwstr>
  </property>
</Properties>
</file>