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7"/>
  </p:notesMasterIdLst>
  <p:sldIdLst>
    <p:sldId id="256" r:id="rId5"/>
    <p:sldId id="257" r:id="rId6"/>
    <p:sldId id="353" r:id="rId7"/>
    <p:sldId id="354" r:id="rId8"/>
    <p:sldId id="325" r:id="rId9"/>
    <p:sldId id="336" r:id="rId10"/>
    <p:sldId id="352" r:id="rId11"/>
    <p:sldId id="326" r:id="rId12"/>
    <p:sldId id="337" r:id="rId13"/>
    <p:sldId id="327" r:id="rId14"/>
    <p:sldId id="338" r:id="rId15"/>
    <p:sldId id="328" r:id="rId16"/>
    <p:sldId id="339" r:id="rId17"/>
    <p:sldId id="329" r:id="rId18"/>
    <p:sldId id="340" r:id="rId19"/>
    <p:sldId id="341" r:id="rId20"/>
    <p:sldId id="330" r:id="rId21"/>
    <p:sldId id="342" r:id="rId22"/>
    <p:sldId id="331" r:id="rId23"/>
    <p:sldId id="343" r:id="rId24"/>
    <p:sldId id="344" r:id="rId25"/>
    <p:sldId id="332" r:id="rId26"/>
    <p:sldId id="345" r:id="rId27"/>
    <p:sldId id="346" r:id="rId28"/>
    <p:sldId id="333" r:id="rId29"/>
    <p:sldId id="348" r:id="rId30"/>
    <p:sldId id="347" r:id="rId31"/>
    <p:sldId id="349" r:id="rId32"/>
    <p:sldId id="334" r:id="rId33"/>
    <p:sldId id="350" r:id="rId34"/>
    <p:sldId id="335" r:id="rId35"/>
    <p:sldId id="351" r:id="rId3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86180" autoAdjust="0"/>
  </p:normalViewPr>
  <p:slideViewPr>
    <p:cSldViewPr>
      <p:cViewPr varScale="1">
        <p:scale>
          <a:sx n="95" d="100"/>
          <a:sy n="95" d="100"/>
        </p:scale>
        <p:origin x="21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99A01FE-F9A1-41AE-98A9-CDE86EFBE341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E58F907-6F06-448E-86B0-6D8D992A4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8F907-6F06-448E-86B0-6D8D992A424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711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8F907-6F06-448E-86B0-6D8D992A424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6289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8F907-6F06-448E-86B0-6D8D992A424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576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8F907-6F06-448E-86B0-6D8D992A4243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30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8F907-6F06-448E-86B0-6D8D992A424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15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8F907-6F06-448E-86B0-6D8D992A424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78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8F907-6F06-448E-86B0-6D8D992A424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41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57175" indent="-257175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8F907-6F06-448E-86B0-6D8D992A424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52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8F907-6F06-448E-86B0-6D8D992A424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044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8F907-6F06-448E-86B0-6D8D992A424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957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8F907-6F06-448E-86B0-6D8D992A424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25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8F907-6F06-448E-86B0-6D8D992A424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19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Sesión 21.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6705600" cy="1752600"/>
          </a:xfrm>
        </p:spPr>
        <p:txBody>
          <a:bodyPr>
            <a:normAutofit/>
          </a:bodyPr>
          <a:lstStyle/>
          <a:p>
            <a:r>
              <a:rPr lang="es-ES" sz="3600" dirty="0"/>
              <a:t>Prácticas en los establecimientos: Implementar los Diez Pasos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21/1</a:t>
            </a:r>
          </a:p>
        </p:txBody>
      </p:sp>
      <p:pic>
        <p:nvPicPr>
          <p:cNvPr id="5" name="Picture 4" descr="UN02028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457200"/>
            <a:ext cx="4681728" cy="311505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886200" y="6550223"/>
            <a:ext cx="21291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/>
              <a:t>©UNICEF/UN0202896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ES" cap="small" dirty="0"/>
              <a:t>Paso 1c: Sistemas de MONITOREO y gestión de los datos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7543800" cy="3526536"/>
          </a:xfrm>
        </p:spPr>
        <p:txBody>
          <a:bodyPr>
            <a:normAutofit/>
          </a:bodyPr>
          <a:lstStyle/>
          <a:p>
            <a:pPr marL="109728" lvl="0" indent="0" algn="ctr">
              <a:buNone/>
            </a:pPr>
            <a:r>
              <a:rPr lang="es-ES" dirty="0"/>
              <a:t> «Establecer sistemas continuos de monitoreo y gestión de los datos».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21/10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ES" dirty="0"/>
              <a:t>Estándares mundiales:</a:t>
            </a:r>
            <a:br>
              <a:rPr lang="es-ES" dirty="0"/>
            </a:br>
            <a:r>
              <a:rPr lang="es-ES" dirty="0"/>
              <a:t>Paso 1c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40936"/>
          </a:xfrm>
        </p:spPr>
        <p:txBody>
          <a:bodyPr/>
          <a:lstStyle/>
          <a:p>
            <a:r>
              <a:rPr lang="es-ES" dirty="0"/>
              <a:t>El establecimiento cuenta con un protocolo de sistemas continuos de monitoreo y de gestión de los datos para cumplir las ocho prácticas clínicas clave. </a:t>
            </a:r>
          </a:p>
          <a:p>
            <a:endParaRPr lang="es-ES" dirty="0"/>
          </a:p>
          <a:p>
            <a:r>
              <a:rPr lang="es-ES" dirty="0"/>
              <a:t>El personal clínico del establecimiento se reúne al menos cada 6 meses con el objeto de revisar la aplicación del sistema.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21/11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/>
          </a:bodyPr>
          <a:lstStyle/>
          <a:p>
            <a:r>
              <a:rPr lang="es-ES" cap="small" dirty="0"/>
              <a:t>Paso 2: Competencia del personal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7543800" cy="3526536"/>
          </a:xfrm>
        </p:spPr>
        <p:txBody>
          <a:bodyPr>
            <a:normAutofit/>
          </a:bodyPr>
          <a:lstStyle/>
          <a:p>
            <a:pPr marL="109728" lvl="0" indent="0" algn="ctr">
              <a:buNone/>
            </a:pPr>
            <a:r>
              <a:rPr lang="es-ES" dirty="0"/>
              <a:t> «Asegurar que el personal tenga suficiente conocimiento, competencia y habilidades para apoyar la lactancia materna».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21/12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ES" dirty="0"/>
              <a:t>Estándares mundiales:</a:t>
            </a:r>
            <a:br>
              <a:rPr lang="es-ES" dirty="0"/>
            </a:br>
            <a:r>
              <a:rPr lang="es-ES" dirty="0"/>
              <a:t>Paso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 fontScale="85000" lnSpcReduction="10000"/>
          </a:bodyPr>
          <a:lstStyle/>
          <a:p>
            <a:r>
              <a:rPr lang="es-ES" dirty="0"/>
              <a:t>Al menos 80% de los profesionales de salud que prestan atención prenatal, del parto o neonatal afirma haber recibido capacitación de pregrado o en servicio sobre la lactancia materna en los últimos 2 años.</a:t>
            </a:r>
          </a:p>
          <a:p>
            <a:r>
              <a:rPr lang="es-ES" dirty="0"/>
              <a:t>Al menos 80% de los profesionales de salud que prestan atención prenatal, del parto o neonatal afirma haber participado en una evaluación de competencias sobre la lactancia materna en los últimos 2 años.</a:t>
            </a:r>
          </a:p>
          <a:p>
            <a:r>
              <a:rPr lang="es-ES" dirty="0"/>
              <a:t>Al menos 80% de los profesionales de la salud que prestan atención prenatal, del parto o neonatal puede responder correctamente a tres de cuatro preguntas sobre conocimientos y habilidades para apoyar la lactancia materna.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21/13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/>
          </a:bodyPr>
          <a:lstStyle/>
          <a:p>
            <a:r>
              <a:rPr lang="es-ES" cap="small" dirty="0"/>
              <a:t>Paso 3: Información prenatal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7543800" cy="3526536"/>
          </a:xfrm>
        </p:spPr>
        <p:txBody>
          <a:bodyPr>
            <a:normAutofit/>
          </a:bodyPr>
          <a:lstStyle/>
          <a:p>
            <a:pPr marL="109728" lvl="0" indent="0" algn="ctr">
              <a:buNone/>
            </a:pPr>
            <a:r>
              <a:rPr lang="es-ES" dirty="0"/>
              <a:t> «Explicar a las embarazadas y sus familias la importancia de la lactancia materna y su manejo». 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21/14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ES" dirty="0"/>
              <a:t>Estándares mundiales:</a:t>
            </a:r>
            <a:br>
              <a:rPr lang="es-ES" dirty="0"/>
            </a:br>
            <a:r>
              <a:rPr lang="es-ES" dirty="0"/>
              <a:t>Paso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740" y="19050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s-ES" dirty="0"/>
              <a:t>Un protocolo de orientación prenatal sobre la lactancia materna incluye como mínimo:</a:t>
            </a:r>
          </a:p>
          <a:p>
            <a:pPr lvl="1"/>
            <a:r>
              <a:rPr lang="es-ES" dirty="0"/>
              <a:t>la importancia de amamantar;</a:t>
            </a:r>
          </a:p>
          <a:p>
            <a:pPr lvl="1"/>
            <a:r>
              <a:rPr lang="es-ES" dirty="0"/>
              <a:t>las recomendaciones mundiales sobre la lactancia materna exclusiva durante los primeros 6 meses, los riesgos de dar leches artificiales u otros sucedáneos de la leche materna y el hecho de que la lactancia materna sigue siendo importante después de los 6 meses cuando se introducen otros alimentos;</a:t>
            </a:r>
          </a:p>
          <a:p>
            <a:pPr lvl="1"/>
            <a:r>
              <a:rPr lang="es-ES" dirty="0"/>
              <a:t>la importancia del contacto piel con piel inmediato y sostenido;</a:t>
            </a:r>
          </a:p>
          <a:p>
            <a:pPr lvl="1"/>
            <a:r>
              <a:rPr lang="es-ES" dirty="0"/>
              <a:t>la importancia del inicio temprano de la lactancia materna;</a:t>
            </a:r>
          </a:p>
          <a:p>
            <a:pPr lvl="1"/>
            <a:r>
              <a:rPr lang="es-ES" dirty="0"/>
              <a:t>la importancia del alojamiento conjunto;</a:t>
            </a:r>
          </a:p>
          <a:p>
            <a:pPr lvl="1"/>
            <a:r>
              <a:rPr lang="es-ES" dirty="0"/>
              <a:t>los fundamentos de la buena colocación y agarre; y</a:t>
            </a:r>
          </a:p>
          <a:p>
            <a:pPr lvl="1"/>
            <a:r>
              <a:rPr lang="es-ES" dirty="0"/>
              <a:t>el reconocimiento de las señales de hambre y saciedad  del bebé.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419860" y="6477000"/>
            <a:ext cx="1295400" cy="457200"/>
          </a:xfrm>
        </p:spPr>
        <p:txBody>
          <a:bodyPr/>
          <a:lstStyle/>
          <a:p>
            <a:r>
              <a:rPr lang="es-ES" sz="1800" dirty="0"/>
              <a:t>21/15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ES" dirty="0"/>
              <a:t>Estándares mundiales:</a:t>
            </a:r>
            <a:br>
              <a:rPr lang="es-ES" dirty="0"/>
            </a:br>
            <a:r>
              <a:rPr lang="es-ES" dirty="0"/>
              <a:t>Paso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es-ES" dirty="0"/>
              <a:t>Al menos 80% de las madres que recibieron atención prenatal en el establecimiento afirma haber recibido asesoramiento prenatal sobre la lactancia materna.</a:t>
            </a:r>
          </a:p>
          <a:p>
            <a:pPr>
              <a:buNone/>
            </a:pPr>
            <a:endParaRPr lang="es-ES" dirty="0"/>
          </a:p>
          <a:p>
            <a:r>
              <a:rPr lang="es-ES" dirty="0"/>
              <a:t>Al menos 80% de las madres que recibieron atención prenatal en el establecimiento puede describir de manera adecuada lo que se comentó acerca de dos de los temas mencionados anteriormente.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21/16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/>
          </a:bodyPr>
          <a:lstStyle/>
          <a:p>
            <a:r>
              <a:rPr lang="es-ES" cap="small" dirty="0"/>
              <a:t>Paso 4: Atención posnatal inmediata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7543800" cy="3526536"/>
          </a:xfrm>
        </p:spPr>
        <p:txBody>
          <a:bodyPr>
            <a:normAutofit/>
          </a:bodyPr>
          <a:lstStyle/>
          <a:p>
            <a:pPr marL="109728" lvl="0" indent="0" algn="ctr">
              <a:buNone/>
            </a:pPr>
            <a:r>
              <a:rPr lang="es-ES" dirty="0"/>
              <a:t>«Facilitar el contacto piel con piel inmediato e ininterrumpido y ayudar a las madres a iniciar la lactancia materna, lo antes posible después del parto».</a:t>
            </a:r>
          </a:p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21/17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ES" dirty="0"/>
              <a:t>Estándares mundiales:</a:t>
            </a:r>
            <a:br>
              <a:rPr lang="es-ES" dirty="0"/>
            </a:br>
            <a:r>
              <a:rPr lang="es-ES" dirty="0"/>
              <a:t>Paso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Al menos 80% de las madres de lactantes nacidos a término afirma que sus bebés estuvieron en contacto piel con piel con ellas de inmediato o en los primeros 5 minutos después del nacimiento y que este contacto duró 1 hora o más, a menos que existieran razones médicas justificadas y documentadas para retrasar o interrumpir el contacto.</a:t>
            </a:r>
          </a:p>
          <a:p>
            <a:pPr>
              <a:buNone/>
            </a:pPr>
            <a:endParaRPr lang="es-ES" dirty="0"/>
          </a:p>
          <a:p>
            <a:r>
              <a:rPr lang="es-ES" dirty="0"/>
              <a:t>Al menos 80% de las madres de lactantes nacidos a término afirma que sus bebés se colocaron al pecho en la primera hora después del nacimiento, a menos que existieran razones médicas justificadas y documentadas para no hacerlo.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21/18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/>
          </a:bodyPr>
          <a:lstStyle/>
          <a:p>
            <a:r>
              <a:rPr lang="es-ES" cap="small" dirty="0"/>
              <a:t>Paso 5: Apoyo a la lactancia </a:t>
            </a:r>
            <a:r>
              <a:rPr lang="es-ES" sz="3200" cap="small" dirty="0"/>
              <a:t>MATERNA</a:t>
            </a:r>
            <a:endParaRPr lang="es-E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7543800" cy="3526536"/>
          </a:xfrm>
        </p:spPr>
        <p:txBody>
          <a:bodyPr>
            <a:normAutofit/>
          </a:bodyPr>
          <a:lstStyle/>
          <a:p>
            <a:pPr marL="109728" lvl="0" indent="0" algn="ctr">
              <a:buNone/>
            </a:pPr>
            <a:r>
              <a:rPr lang="es-ES" dirty="0"/>
              <a:t> «Apoyar a las madres para iniciar y mantener la lactancia materna y manejar las dificultades más comunes». </a:t>
            </a:r>
          </a:p>
          <a:p>
            <a:pPr algn="ctr"/>
            <a:endParaRPr lang="es-ES" dirty="0"/>
          </a:p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21/19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763000" cy="1371600"/>
          </a:xfrm>
        </p:spPr>
        <p:txBody>
          <a:bodyPr>
            <a:normAutofit fontScale="90000"/>
          </a:bodyPr>
          <a:lstStyle/>
          <a:p>
            <a:r>
              <a:rPr lang="es-ES" altLang="en-US" dirty="0"/>
              <a:t>Sesión 21. </a:t>
            </a:r>
            <a:r>
              <a:rPr lang="es-ES" dirty="0"/>
              <a:t>Objetivos </a:t>
            </a:r>
            <a:br>
              <a:rPr lang="es-ES" altLang="en-US" dirty="0"/>
            </a:br>
            <a:r>
              <a:rPr lang="es-ES" altLang="en-US" dirty="0"/>
              <a:t>P</a:t>
            </a:r>
            <a:r>
              <a:rPr lang="es-ES" dirty="0"/>
              <a:t>rácticas en los establecimientos: Implementar los Diez Pasos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543800" cy="4572000"/>
          </a:xfrm>
        </p:spPr>
        <p:txBody>
          <a:bodyPr>
            <a:normAutofit fontScale="92500" lnSpcReduction="10000"/>
          </a:bodyPr>
          <a:lstStyle/>
          <a:p>
            <a:pPr marL="46038" indent="-46038">
              <a:buNone/>
            </a:pPr>
            <a:r>
              <a:rPr lang="es-ES" altLang="en-US" sz="2700" b="1" dirty="0"/>
              <a:t>Después de completar esta sesión, los participantes serán capaces de:</a:t>
            </a:r>
          </a:p>
          <a:p>
            <a:r>
              <a:rPr lang="es-ES" dirty="0"/>
              <a:t>describir la mejora de la calidad en un establecimiento, como parte de los diez pasos; </a:t>
            </a:r>
          </a:p>
          <a:p>
            <a:r>
              <a:rPr lang="es-ES" dirty="0"/>
              <a:t>explicar la importancia de las políticas sobre la alimentación infantil; </a:t>
            </a:r>
          </a:p>
          <a:p>
            <a:r>
              <a:rPr lang="es-ES" dirty="0"/>
              <a:t>explicar los estándares universales de cada uno de los DIEZ PASOS HACIA UNA FELIZ LACTANCIA NATURAL; y</a:t>
            </a:r>
          </a:p>
          <a:p>
            <a:r>
              <a:rPr lang="es-ES" dirty="0"/>
              <a:t>describir las prácticas de atención de salud resumidas en los DIEZ PASOS HACIA UNA FELIZ LACTANCIA NATURAL</a:t>
            </a:r>
          </a:p>
          <a:p>
            <a:pPr marL="358775" indent="-312738">
              <a:spcAft>
                <a:spcPts val="600"/>
              </a:spcAft>
              <a:buNone/>
            </a:pPr>
            <a:endParaRPr lang="es-ES" altLang="en-US" sz="3200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21/2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ES" dirty="0"/>
              <a:t>Estándares mundiales:</a:t>
            </a:r>
            <a:br>
              <a:rPr lang="es-ES" dirty="0"/>
            </a:br>
            <a:r>
              <a:rPr lang="es-ES" dirty="0"/>
              <a:t>Paso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>
            <a:normAutofit fontScale="92500"/>
          </a:bodyPr>
          <a:lstStyle/>
          <a:p>
            <a:r>
              <a:rPr lang="es-ES" dirty="0"/>
              <a:t>Al menos 80% de las madres de lactantes nacidos a término que amamantan afirma que un miembro del personal le brindó ayuda para amamantar en las primeras 6 horas después del nacimiento.</a:t>
            </a:r>
          </a:p>
          <a:p>
            <a:r>
              <a:rPr lang="es-ES" dirty="0"/>
              <a:t>Al menos 80% de las madres de lactantes prematuros o enfermos afirma haber recibido ayuda para extraerse la leche en la primera hora o dos horas después del nacimiento.</a:t>
            </a:r>
          </a:p>
          <a:p>
            <a:r>
              <a:rPr lang="es-ES" dirty="0"/>
              <a:t>Al menos 80% de las madres de lactantes nacidos a término que amamantan pueden demostrar cómo colocar a su bebé para amamantarlo y que el bebé puede succionar y transferir la leche.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8000" y="6422136"/>
            <a:ext cx="1295400" cy="457200"/>
          </a:xfrm>
        </p:spPr>
        <p:txBody>
          <a:bodyPr/>
          <a:lstStyle/>
          <a:p>
            <a:r>
              <a:rPr lang="es-ES" sz="1800" dirty="0"/>
              <a:t>21/20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ES" dirty="0"/>
              <a:t>Estándares mundiales:</a:t>
            </a:r>
            <a:br>
              <a:rPr lang="es-ES" dirty="0"/>
            </a:br>
            <a:r>
              <a:rPr lang="es-ES" dirty="0"/>
              <a:t>Paso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>
            <a:normAutofit lnSpcReduction="10000"/>
          </a:bodyPr>
          <a:lstStyle/>
          <a:p>
            <a:r>
              <a:rPr lang="es-ES" dirty="0"/>
              <a:t>Al menos 80% de las madres de lactantes nacidos a término que amamantan, puede describir al menos dos maneras de facilitar la producción láctea para sus lactantes.</a:t>
            </a:r>
          </a:p>
          <a:p>
            <a:r>
              <a:rPr lang="es-ES" dirty="0"/>
              <a:t> Al menos 80% de las madres de lactantes nacidos a término que amamantan, puede describir al menos dos indicadores de que un bebé amamantado consume suficiente leche.</a:t>
            </a:r>
          </a:p>
          <a:p>
            <a:r>
              <a:rPr lang="es-ES" dirty="0"/>
              <a:t>Al menos 80% de las madres de lactantes prematuros y nacidos a término que amamantan, puede demostrar o describir correctamente cómo extraerse la leche.</a:t>
            </a:r>
          </a:p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21/21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/>
          </a:bodyPr>
          <a:lstStyle/>
          <a:p>
            <a:r>
              <a:rPr lang="es-ES" cap="small" dirty="0"/>
              <a:t>Paso 6: Alimentación complementaria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7543800" cy="3526536"/>
          </a:xfrm>
        </p:spPr>
        <p:txBody>
          <a:bodyPr>
            <a:normAutofit/>
          </a:bodyPr>
          <a:lstStyle/>
          <a:p>
            <a:pPr marL="109728" lvl="0" indent="0" algn="ctr">
              <a:buNone/>
            </a:pPr>
            <a:r>
              <a:rPr lang="es-ES" dirty="0"/>
              <a:t> «No dar a los recién nacidos amamantados ningún alimento ni líquido diferente de la leche materna, a menos que exista una indicación médica».</a:t>
            </a:r>
          </a:p>
          <a:p>
            <a:pPr algn="ctr"/>
            <a:endParaRPr lang="es-ES" dirty="0"/>
          </a:p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21/22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ES" dirty="0"/>
              <a:t>Estándares mundiales:</a:t>
            </a:r>
            <a:br>
              <a:rPr lang="es-ES" dirty="0"/>
            </a:br>
            <a:r>
              <a:rPr lang="es-ES" dirty="0"/>
              <a:t>Paso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Al menos 80% de los lactantes (prematuros y nacidos a término) recibió solo leche materna (ya sea de su propia madre o de un banco de leche humana) durante toda su estadía en el establecimiento.</a:t>
            </a:r>
          </a:p>
          <a:p>
            <a:r>
              <a:rPr lang="es-ES" dirty="0"/>
              <a:t>Al menos 80% de la madres que optaron por no amamantar afirma que el personal abordó con ellas las diversas opciones de alimentación y les ayudó a decidir lo que era apropiado en su situación.</a:t>
            </a:r>
          </a:p>
          <a:p>
            <a:r>
              <a:rPr lang="es-ES" dirty="0"/>
              <a:t>Al menos 80% de las madres que optaron por no amamantar afirma que el personal abordó con ellas la preparación, la administración y el almacenamiento seguros de los sucedáneos de la leche materna.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21/23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ES" dirty="0"/>
              <a:t>Estándares mundiales:</a:t>
            </a:r>
            <a:br>
              <a:rPr lang="es-ES" dirty="0"/>
            </a:br>
            <a:r>
              <a:rPr lang="es-ES" dirty="0"/>
              <a:t>Paso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Al menos 80% de los bebés nacidos a término amamantados que recibieron suplementos tiene en su historia clínica una indicación médica documentada para la administración de suplementos.</a:t>
            </a:r>
          </a:p>
          <a:p>
            <a:r>
              <a:rPr lang="es-ES" dirty="0"/>
              <a:t>Al menos 80% de los bebés prematuros y otros recién nacidos vulnerables que no pudieron alimentarse con la leche de su propia madre recibieron leche humana donada.</a:t>
            </a:r>
          </a:p>
          <a:p>
            <a:r>
              <a:rPr lang="es-ES" dirty="0"/>
              <a:t>Al menos 80% de las madres con bebés en cuidados especiales afirma que recibieron ayuda para comenzar la lactogénesis II (comienzo de la secreción láctea abundante) y mantener la producción láctea, en la primera hora o dos horas después del nacimiento de sus bebés. </a:t>
            </a:r>
          </a:p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21/24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066800"/>
          </a:xfrm>
        </p:spPr>
        <p:txBody>
          <a:bodyPr>
            <a:normAutofit/>
          </a:bodyPr>
          <a:lstStyle/>
          <a:p>
            <a:r>
              <a:rPr lang="es-ES" sz="3200" dirty="0"/>
              <a:t> </a:t>
            </a:r>
            <a:r>
              <a:rPr lang="es-ES" cap="small" dirty="0"/>
              <a:t>Paso 7: Alojamiento conjunto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352800"/>
            <a:ext cx="7543800" cy="1676400"/>
          </a:xfrm>
        </p:spPr>
        <p:txBody>
          <a:bodyPr>
            <a:normAutofit/>
          </a:bodyPr>
          <a:lstStyle/>
          <a:p>
            <a:pPr marL="109728" lvl="0" indent="0" algn="ctr">
              <a:buNone/>
            </a:pPr>
            <a:r>
              <a:rPr lang="es-ES" dirty="0"/>
              <a:t> «Facilitar que la madre y su recién nacido permanezcan juntos y se alojen en la misma habitación las 24 horas del día».</a:t>
            </a:r>
          </a:p>
          <a:p>
            <a:pPr algn="ctr"/>
            <a:endParaRPr lang="es-ES" dirty="0"/>
          </a:p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21/25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38862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lang="es-ES" sz="4000" b="1" cap="small" dirty="0">
              <a:solidFill>
                <a:schemeClr val="tx2"/>
              </a:solidFill>
              <a:latin typeface="+mj-lt"/>
            </a:endParaRPr>
          </a:p>
          <a:p>
            <a:pPr>
              <a:spcBef>
                <a:spcPct val="0"/>
              </a:spcBef>
            </a:pPr>
            <a:endParaRPr lang="es-ES" sz="40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ES" dirty="0"/>
              <a:t>Estándares mundiales:</a:t>
            </a:r>
            <a:br>
              <a:rPr lang="es-ES" dirty="0"/>
            </a:br>
            <a:r>
              <a:rPr lang="es-ES" dirty="0"/>
              <a:t>Paso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Al menos 80% de las madres de lactantes nacidos a término afirma que sus bebés permanecieron con ellas desde el nacimiento, con no más de una hora de separación.</a:t>
            </a:r>
          </a:p>
          <a:p>
            <a:r>
              <a:rPr lang="es-ES" dirty="0"/>
              <a:t>Las observaciones en las salas de posparto y las zonas de observación del niño sano confirman que al menos 80% de las madres y bebés permanecen juntos o, cuando no es el caso, existen razones médicas justificadas para la separación.</a:t>
            </a:r>
          </a:p>
          <a:p>
            <a:r>
              <a:rPr lang="es-ES" dirty="0"/>
              <a:t>Al menos 80% de las madres de lactantes prematuros confirman haber recibido estímulo para permanecer cerca de sus lactantes, día y noche.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21/26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066800"/>
          </a:xfrm>
        </p:spPr>
        <p:txBody>
          <a:bodyPr>
            <a:normAutofit/>
          </a:bodyPr>
          <a:lstStyle/>
          <a:p>
            <a:r>
              <a:rPr lang="es-ES" b="1" cap="small" dirty="0"/>
              <a:t>Paso 8: Alimentación Perceptiva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1447800"/>
          </a:xfrm>
        </p:spPr>
        <p:txBody>
          <a:bodyPr/>
          <a:lstStyle/>
          <a:p>
            <a:pPr marL="109728" indent="0" algn="ctr">
              <a:buNone/>
            </a:pPr>
            <a:r>
              <a:rPr lang="es-ES" dirty="0"/>
              <a:t>«Ayudar a las madres a reconocer las señales de hambre y saciedad de sus bebés y a responder en consecuencia».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21/27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ES" dirty="0"/>
              <a:t>Estándares mundiales:</a:t>
            </a:r>
            <a:br>
              <a:rPr lang="es-ES" dirty="0"/>
            </a:br>
            <a:r>
              <a:rPr lang="es-ES" dirty="0"/>
              <a:t>Paso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es-ES" dirty="0"/>
              <a:t>Al menos 80% de las madres de lactantes nacidos a término que amamantan puede describir al menos dos señales de hambre del bebé. </a:t>
            </a:r>
          </a:p>
          <a:p>
            <a:pPr>
              <a:buNone/>
            </a:pPr>
            <a:endParaRPr lang="es-ES" dirty="0"/>
          </a:p>
          <a:p>
            <a:r>
              <a:rPr lang="es-ES" dirty="0"/>
              <a:t>Al menos 80% de las madres de lactantes nacidos a término que amamantan afirma haber recibido el consejo de alimentar a su bebé tan a menudo y durante el tiempo que desea el lactante.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21/28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ES" cap="small" dirty="0"/>
              <a:t>Paso 9:</a:t>
            </a:r>
            <a:br>
              <a:rPr lang="es-ES" cap="small" dirty="0"/>
            </a:br>
            <a:r>
              <a:rPr lang="es-ES" cap="small" dirty="0"/>
              <a:t>Biberones, tetinas y chupetes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7543800" cy="3526536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s-ES" dirty="0"/>
              <a:t> «Asesorar a las madres sobre el uso y los riesgos de los biberones, las tetinas y los chupetes». </a:t>
            </a:r>
          </a:p>
          <a:p>
            <a:pPr lvl="0" algn="ctr"/>
            <a:endParaRPr lang="es-ES" dirty="0"/>
          </a:p>
          <a:p>
            <a:pPr algn="ctr"/>
            <a:endParaRPr lang="es-ES" dirty="0"/>
          </a:p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21/29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Proceso de mejora de la calidad</a:t>
            </a:r>
            <a:br>
              <a:rPr lang="es-ES" dirty="0"/>
            </a:b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La planificación, mejora y control son esenciales.</a:t>
            </a:r>
          </a:p>
          <a:p>
            <a:r>
              <a:rPr lang="es-ES" dirty="0"/>
              <a:t>Participación activa de los principales proveedores de servicios o los profesionales de primera línea.</a:t>
            </a:r>
          </a:p>
          <a:p>
            <a:r>
              <a:rPr lang="es-ES" dirty="0"/>
              <a:t>Participación del personal directivo.</a:t>
            </a:r>
          </a:p>
          <a:p>
            <a:r>
              <a:rPr lang="es-ES" dirty="0"/>
              <a:t>Medición y análisis del progreso con el transcurso del tiempo.</a:t>
            </a:r>
          </a:p>
          <a:p>
            <a:r>
              <a:rPr lang="es-ES" dirty="0"/>
              <a:t>Evaluación externa 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21/3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ES" dirty="0"/>
              <a:t>Estándares mundiales:</a:t>
            </a:r>
            <a:br>
              <a:rPr lang="es-ES" dirty="0"/>
            </a:br>
            <a:r>
              <a:rPr lang="es-ES" dirty="0"/>
              <a:t>Paso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2993136"/>
          </a:xfrm>
        </p:spPr>
        <p:txBody>
          <a:bodyPr/>
          <a:lstStyle/>
          <a:p>
            <a:r>
              <a:rPr lang="es-ES" dirty="0"/>
              <a:t>Al menos 80% de las madres de lactantes prematuros y nacidos a término que amamantan, afirma haber recibido información acerca de los riesgos de usar biberones, tetinas y chupetes.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21/30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cap="small" dirty="0"/>
              <a:t>Paso 10: Atenci</a:t>
            </a:r>
            <a:r>
              <a:rPr lang="es-ES" b="1" cap="small" dirty="0"/>
              <a:t>ó</a:t>
            </a:r>
            <a:r>
              <a:rPr lang="es-ES" cap="small" dirty="0"/>
              <a:t>n en el momento del alta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1905000"/>
          </a:xfrm>
        </p:spPr>
        <p:txBody>
          <a:bodyPr/>
          <a:lstStyle/>
          <a:p>
            <a:pPr marL="109728" lvl="0" indent="0" algn="ctr">
              <a:buNone/>
            </a:pPr>
            <a:r>
              <a:rPr lang="es-ES" dirty="0"/>
              <a:t>«Coordinar el alta del establecimiento para que el padre, la madre y sus bebés tengan acceso continuo a los servicios de apoyo y atención cuando lo necesiten». </a:t>
            </a:r>
          </a:p>
          <a:p>
            <a:pPr algn="ctr"/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21/31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ES" dirty="0"/>
              <a:t>Estándares mundiales:</a:t>
            </a:r>
            <a:br>
              <a:rPr lang="es-ES" dirty="0"/>
            </a:br>
            <a:r>
              <a:rPr lang="es-ES" dirty="0"/>
              <a:t>Paso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 lnSpcReduction="10000"/>
          </a:bodyPr>
          <a:lstStyle/>
          <a:p>
            <a:r>
              <a:rPr lang="es-ES" dirty="0"/>
              <a:t>Al menos 80% de las madres de lactantes prematuros y nacidos a término, afirman que un miembro del personal les informó sobre dónde acceder al apoyo a la lactancia materna en su comunidad.</a:t>
            </a:r>
          </a:p>
          <a:p>
            <a:pPr>
              <a:buNone/>
            </a:pPr>
            <a:endParaRPr lang="es-ES" dirty="0"/>
          </a:p>
          <a:p>
            <a:r>
              <a:rPr lang="es-ES" dirty="0"/>
              <a:t>El establecimiento puede demostrar que existe una coordinación con los servicios comunitarios que prestan apoyo a la lactancia materna y la alimentación infantil, incluido el manejo clínico y el apoyo de madre a madre.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21/32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Ciclo PHEA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21/4</a:t>
            </a:r>
          </a:p>
        </p:txBody>
      </p:sp>
      <p:pic>
        <p:nvPicPr>
          <p:cNvPr id="1026" name="Picture 2" descr="C:\Users\Dana\Desktop\Final BFHI Curriculum 2019 DH\PDS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438400"/>
            <a:ext cx="8876908" cy="3048000"/>
          </a:xfrm>
          <a:prstGeom prst="rect">
            <a:avLst/>
          </a:prstGeom>
          <a:noFill/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91CE67C9-7FA2-4DB1-8E9C-F20B2BA3A652}"/>
              </a:ext>
            </a:extLst>
          </p:cNvPr>
          <p:cNvSpPr txBox="1"/>
          <p:nvPr/>
        </p:nvSpPr>
        <p:spPr>
          <a:xfrm>
            <a:off x="3981254" y="2667000"/>
            <a:ext cx="1219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>
                <a:latin typeface="Arial" panose="020B0604020202020204" pitchFamily="34" charset="0"/>
                <a:cs typeface="Arial" panose="020B0604020202020204" pitchFamily="34" charset="0"/>
              </a:rPr>
              <a:t>Planificar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8149893-AD97-4069-AE65-5F4D82FE20B7}"/>
              </a:ext>
            </a:extLst>
          </p:cNvPr>
          <p:cNvSpPr txBox="1"/>
          <p:nvPr/>
        </p:nvSpPr>
        <p:spPr>
          <a:xfrm>
            <a:off x="5638800" y="3429000"/>
            <a:ext cx="1219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>
                <a:latin typeface="Arial" panose="020B0604020202020204" pitchFamily="34" charset="0"/>
                <a:cs typeface="Arial" panose="020B0604020202020204" pitchFamily="34" charset="0"/>
              </a:rPr>
              <a:t>Hacer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D64B6FA-0F70-4E05-9AFE-3FDC034DEB42}"/>
              </a:ext>
            </a:extLst>
          </p:cNvPr>
          <p:cNvSpPr txBox="1"/>
          <p:nvPr/>
        </p:nvSpPr>
        <p:spPr>
          <a:xfrm>
            <a:off x="4010191" y="4088754"/>
            <a:ext cx="1219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>
                <a:latin typeface="Arial" panose="020B0604020202020204" pitchFamily="34" charset="0"/>
                <a:cs typeface="Arial" panose="020B0604020202020204" pitchFamily="34" charset="0"/>
              </a:rPr>
              <a:t>Estudiar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24103A2-B633-4F1D-AC23-ED7A28752C22}"/>
              </a:ext>
            </a:extLst>
          </p:cNvPr>
          <p:cNvSpPr txBox="1"/>
          <p:nvPr/>
        </p:nvSpPr>
        <p:spPr>
          <a:xfrm>
            <a:off x="2314938" y="3429000"/>
            <a:ext cx="1219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>
                <a:latin typeface="Arial" panose="020B0604020202020204" pitchFamily="34" charset="0"/>
                <a:cs typeface="Arial" panose="020B0604020202020204" pitchFamily="34" charset="0"/>
              </a:rPr>
              <a:t>Actuar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D01B775-8AC7-42D7-AA9B-0E569053510C}"/>
              </a:ext>
            </a:extLst>
          </p:cNvPr>
          <p:cNvSpPr txBox="1"/>
          <p:nvPr/>
        </p:nvSpPr>
        <p:spPr>
          <a:xfrm>
            <a:off x="7398680" y="3298195"/>
            <a:ext cx="1219200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latin typeface="Arial" panose="020B0604020202020204" pitchFamily="34" charset="0"/>
                <a:cs typeface="Arial" panose="020B0604020202020204" pitchFamily="34" charset="0"/>
              </a:rPr>
              <a:t>Aplicar las intervenciones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4BEBEA1-86D2-4238-8256-1F7BC44006B2}"/>
              </a:ext>
            </a:extLst>
          </p:cNvPr>
          <p:cNvSpPr txBox="1"/>
          <p:nvPr/>
        </p:nvSpPr>
        <p:spPr>
          <a:xfrm>
            <a:off x="339260" y="3298195"/>
            <a:ext cx="1676400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latin typeface="Arial" panose="020B0604020202020204" pitchFamily="34" charset="0"/>
                <a:cs typeface="Arial" panose="020B0604020202020204" pitchFamily="34" charset="0"/>
              </a:rPr>
              <a:t>Perfeccionar o adaptar las intervenciones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F4DC6EF-E709-4666-A317-7873D313A089}"/>
              </a:ext>
            </a:extLst>
          </p:cNvPr>
          <p:cNvSpPr txBox="1"/>
          <p:nvPr/>
        </p:nvSpPr>
        <p:spPr>
          <a:xfrm>
            <a:off x="3781591" y="4854406"/>
            <a:ext cx="1676400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latin typeface="Arial" panose="020B0604020202020204" pitchFamily="34" charset="0"/>
                <a:cs typeface="Arial" panose="020B0604020202020204" pitchFamily="34" charset="0"/>
              </a:rPr>
              <a:t>Monitorear el progreso y aprender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71600"/>
            <a:ext cx="8763000" cy="1066800"/>
          </a:xfrm>
        </p:spPr>
        <p:txBody>
          <a:bodyPr>
            <a:normAutofit fontScale="90000"/>
          </a:bodyPr>
          <a:lstStyle/>
          <a:p>
            <a:r>
              <a:rPr lang="es-ES" cap="small" dirty="0"/>
              <a:t>Paso 1a: Código Internacional de Comercialización de Sucedáneos de la Leche Materna y las resoluciones RELEVANTES POSTERIORES de la Asamblea Mundial de la Salud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31464"/>
            <a:ext cx="7543800" cy="2612136"/>
          </a:xfrm>
        </p:spPr>
        <p:txBody>
          <a:bodyPr>
            <a:normAutofit/>
          </a:bodyPr>
          <a:lstStyle/>
          <a:p>
            <a:pPr marL="109728" lvl="0" indent="0" algn="ctr">
              <a:buNone/>
            </a:pPr>
            <a:r>
              <a:rPr lang="es-ES" dirty="0"/>
              <a:t>«Aplicar plenamente el </a:t>
            </a:r>
            <a:r>
              <a:rPr lang="es-ES" i="1" dirty="0"/>
              <a:t>Código Internacional de Comercialización de Sucedáneos de la Leche Materna </a:t>
            </a:r>
            <a:r>
              <a:rPr lang="es-ES" dirty="0"/>
              <a:t>y las resoluciones relevantes posteriores de la Asamblea Mundial de la Salud». 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21/5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s-ES" dirty="0"/>
              <a:t>Estándares mundiales:</a:t>
            </a:r>
            <a:br>
              <a:rPr lang="es-ES" dirty="0"/>
            </a:br>
            <a:r>
              <a:rPr lang="es-ES" dirty="0"/>
              <a:t>Paso 1A</a:t>
            </a:r>
            <a:endParaRPr lang="es-E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Autofit/>
          </a:bodyPr>
          <a:lstStyle/>
          <a:p>
            <a:r>
              <a:rPr lang="es-ES" sz="2600" dirty="0"/>
              <a:t>Todas las preparaciones para lactantes, los biberones y las tetinas utilizados en el establecimiento se han comprado a través de los canales normales de adquisiciones y no se han recibido como suministros gratuitos o subsidiados. </a:t>
            </a:r>
          </a:p>
          <a:p>
            <a:pPr>
              <a:buNone/>
            </a:pPr>
            <a:endParaRPr lang="es-ES" sz="2600" dirty="0"/>
          </a:p>
          <a:p>
            <a:r>
              <a:rPr lang="es-ES" sz="2600" dirty="0"/>
              <a:t>En el establecimiento no se expone ningún producto cubierto por el código, ni artículos con logotipos de las empresas que producen sucedáneos de la leche materna, biberones y tetinas o nombres de productos abarcados por el código.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21/6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ES" dirty="0"/>
              <a:t>Estándares mundiales:</a:t>
            </a:r>
            <a:br>
              <a:rPr lang="es-ES" dirty="0"/>
            </a:br>
            <a:r>
              <a:rPr lang="es-ES" dirty="0"/>
              <a:t>Paso 1A</a:t>
            </a:r>
            <a:endParaRPr lang="es-E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El establecimiento dispone de una norma que describe cómo aplica el código, incluidas las adquisiciones de sucedáneos de la leche materna, sin aceptar el apoyo o los regalos de fabricantes o distribuidores de productos incluidos en el código, y no se da a las madres muestras de sucedáneos de la leche materna, biberones ni tetinas.</a:t>
            </a:r>
          </a:p>
          <a:p>
            <a:r>
              <a:rPr lang="es-ES" dirty="0"/>
              <a:t> Al menos 80% de los profesionales de salud que prestan atención prenatal, del parto y neonatal puede explicar como mínimo dos elementos del código.</a:t>
            </a:r>
          </a:p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21/7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ES" cap="small" dirty="0"/>
              <a:t>Paso 1b: Política de alimentación del lactante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7543800" cy="3526536"/>
          </a:xfrm>
        </p:spPr>
        <p:txBody>
          <a:bodyPr>
            <a:normAutofit/>
          </a:bodyPr>
          <a:lstStyle/>
          <a:p>
            <a:pPr marL="109728" lvl="0" indent="0" algn="ctr">
              <a:buNone/>
            </a:pPr>
            <a:r>
              <a:rPr lang="es-ES" dirty="0"/>
              <a:t>«Disponer de una norma escrita sobre la alimentación infantil, que sistemáticamente se pone en conocimiento del personal y los padres y las madres».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21/8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ES" dirty="0"/>
              <a:t>Estándares mundiales:</a:t>
            </a:r>
            <a:br>
              <a:rPr lang="es-ES" dirty="0"/>
            </a:br>
            <a:r>
              <a:rPr lang="es-ES" dirty="0"/>
              <a:t>Paso 1</a:t>
            </a:r>
            <a:r>
              <a:rPr lang="es-ES" cap="small" dirty="0"/>
              <a:t>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" y="1808480"/>
            <a:ext cx="8915400" cy="4363720"/>
          </a:xfrm>
        </p:spPr>
        <p:txBody>
          <a:bodyPr>
            <a:noAutofit/>
          </a:bodyPr>
          <a:lstStyle/>
          <a:p>
            <a:r>
              <a:rPr lang="es-ES" sz="2000" dirty="0"/>
              <a:t>El establecimiento de salud cuenta con una norma escrita sobre la alimentación infantil que aborda la implementación de las ocho prácticas clínicas clave de los Diez Pasos, la aplicación del código y la evaluación periódica de competencias.</a:t>
            </a:r>
          </a:p>
          <a:p>
            <a:r>
              <a:rPr lang="es-ES" sz="2000" dirty="0"/>
              <a:t>Las observaciones en el establecimiento confirman que existe un resumen de la norma a la vista de las embarazadas, las madres y sus familias.</a:t>
            </a:r>
          </a:p>
          <a:p>
            <a:r>
              <a:rPr lang="es-ES" sz="2000" dirty="0"/>
              <a:t>Una revisión de todos los protocolos clínicos o estándares relacionados con la lactancia materna y la alimentación infantil utilizados en los servicios de maternidad indica que son conformes a los estándares de la IHAN y los lineamientos vigentes basados en la evidencia.</a:t>
            </a:r>
          </a:p>
          <a:p>
            <a:r>
              <a:rPr lang="es-ES" sz="2000" dirty="0"/>
              <a:t>Al menos 80% del personal clínico que presta atención prenatal, del parto y neonatal puede explicar al menos dos elementos de la norma de alimentación infantil que influyen su función en el establecimiento.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21/9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06C66B98EF4E43903CD34A859738EE" ma:contentTypeVersion="15" ma:contentTypeDescription="Create a new document." ma:contentTypeScope="" ma:versionID="a6cb09a09124ee5368d0dcf33edc44f5">
  <xsd:schema xmlns:xsd="http://www.w3.org/2001/XMLSchema" xmlns:xs="http://www.w3.org/2001/XMLSchema" xmlns:p="http://schemas.microsoft.com/office/2006/metadata/properties" xmlns:ns2="90c77432-d11e-4bcd-b3ef-edfb0845907a" xmlns:ns3="73d0ba8d-d766-4bf6-bcf0-d2eb81301a02" targetNamespace="http://schemas.microsoft.com/office/2006/metadata/properties" ma:root="true" ma:fieldsID="de4b717b127a680e2c16c90b12c17794" ns2:_="" ns3:_="">
    <xsd:import namespace="90c77432-d11e-4bcd-b3ef-edfb0845907a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c77432-d11e-4bcd-b3ef-edfb084590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2281A71-F743-444E-B96F-82D1DAC5D5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8A72D6-A77B-43AE-9E34-435554C997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c77432-d11e-4bcd-b3ef-edfb0845907a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22F463-1DAE-484A-9DBF-E72FAD09A1B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6967</TotalTime>
  <Words>2111</Words>
  <Application>Microsoft Macintosh PowerPoint</Application>
  <PresentationFormat>On-screen Show (4:3)</PresentationFormat>
  <Paragraphs>162</Paragraphs>
  <Slides>32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Georgia</vt:lpstr>
      <vt:lpstr>Trebuchet MS</vt:lpstr>
      <vt:lpstr>Wingdings 2</vt:lpstr>
      <vt:lpstr>Urban</vt:lpstr>
      <vt:lpstr>Sesión 21. </vt:lpstr>
      <vt:lpstr>Sesión 21. Objetivos  Prácticas en los establecimientos: Implementar los Diez Pasos</vt:lpstr>
      <vt:lpstr>Proceso de mejora de la calidad </vt:lpstr>
      <vt:lpstr>Ciclo PHEA</vt:lpstr>
      <vt:lpstr>Paso 1a: Código Internacional de Comercialización de Sucedáneos de la Leche Materna y las resoluciones RELEVANTES POSTERIORES de la Asamblea Mundial de la Salud</vt:lpstr>
      <vt:lpstr>Estándares mundiales: Paso 1A</vt:lpstr>
      <vt:lpstr>Estándares mundiales: Paso 1A</vt:lpstr>
      <vt:lpstr>Paso 1b: Política de alimentación del lactante</vt:lpstr>
      <vt:lpstr>Estándares mundiales: Paso 1b</vt:lpstr>
      <vt:lpstr>Paso 1c: Sistemas de MONITOREO y gestión de los datos</vt:lpstr>
      <vt:lpstr>Estándares mundiales: Paso 1c</vt:lpstr>
      <vt:lpstr>Paso 2: Competencia del personal</vt:lpstr>
      <vt:lpstr>Estándares mundiales: Paso 2</vt:lpstr>
      <vt:lpstr>Paso 3: Información prenatal</vt:lpstr>
      <vt:lpstr>Estándares mundiales: Paso 3</vt:lpstr>
      <vt:lpstr>Estándares mundiales: Paso 3</vt:lpstr>
      <vt:lpstr>Paso 4: Atención posnatal inmediata</vt:lpstr>
      <vt:lpstr>Estándares mundiales: Paso 4</vt:lpstr>
      <vt:lpstr>Paso 5: Apoyo a la lactancia MATERNA</vt:lpstr>
      <vt:lpstr>Estándares mundiales: Paso 5</vt:lpstr>
      <vt:lpstr>Estándares mundiales: Paso 5</vt:lpstr>
      <vt:lpstr>Paso 6: Alimentación complementaria</vt:lpstr>
      <vt:lpstr>Estándares mundiales: Paso 6</vt:lpstr>
      <vt:lpstr>Estándares mundiales: Paso 6</vt:lpstr>
      <vt:lpstr> Paso 7: Alojamiento conjunto</vt:lpstr>
      <vt:lpstr>Estándares mundiales: Paso 7</vt:lpstr>
      <vt:lpstr>Paso 8: Alimentación Perceptiva</vt:lpstr>
      <vt:lpstr>Estándares mundiales: Paso 8</vt:lpstr>
      <vt:lpstr>Paso 9: Biberones, tetinas y chupetes</vt:lpstr>
      <vt:lpstr>Estándares mundiales: Paso 9</vt:lpstr>
      <vt:lpstr>Paso 10: Atención en el momento del alta</vt:lpstr>
      <vt:lpstr>Estándares mundiales: Paso 10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1</dc:title>
  <dc:creator>MUSTAFA, Thahira</dc:creator>
  <cp:lastModifiedBy>maria martinez</cp:lastModifiedBy>
  <cp:revision>194</cp:revision>
  <dcterms:created xsi:type="dcterms:W3CDTF">2019-06-16T08:59:06Z</dcterms:created>
  <dcterms:modified xsi:type="dcterms:W3CDTF">2022-09-19T15:29:04Z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AHOMTS_FileType">
    <vt:lpwstr>RAW</vt:lpwstr>
  </property>
  <property fmtid="{D5CDD505-2E9C-101B-9397-08002B2CF9AE}" pid="3" name="PAHOMTS_JobNumber">
    <vt:lpwstr>ES0723</vt:lpwstr>
  </property>
  <property fmtid="{D5CDD505-2E9C-101B-9397-08002B2CF9AE}" pid="4" name="ContentTypeId">
    <vt:lpwstr>0x0101005D06C66B98EF4E43903CD34A859738EE</vt:lpwstr>
  </property>
</Properties>
</file>