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8"/>
  </p:notesMasterIdLst>
  <p:sldIdLst>
    <p:sldId id="256" r:id="rId5"/>
    <p:sldId id="257" r:id="rId6"/>
    <p:sldId id="325" r:id="rId7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5"/>
    <p:restoredTop sz="94643"/>
  </p:normalViewPr>
  <p:slideViewPr>
    <p:cSldViewPr>
      <p:cViewPr varScale="1">
        <p:scale>
          <a:sx n="105" d="100"/>
          <a:sy n="105" d="100"/>
        </p:scale>
        <p:origin x="184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D99A01FE-F9A1-41AE-98A9-CDE86EFBE341}" type="datetimeFigureOut">
              <a:rPr lang="en-US" smtClean="0"/>
              <a:pPr/>
              <a:t>9/19/22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8E58F907-6F06-448E-86B0-6D8D992A424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6FB45E2-D697-4A18-9CE8-A8225B980B0B}" type="datetimeFigureOut">
              <a:rPr lang="en-US" smtClean="0"/>
              <a:pPr/>
              <a:t>9/19/22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9/19/22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9/19/22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9/19/22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9/19/22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9/19/22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6FB45E2-D697-4A18-9CE8-A8225B980B0B}" type="datetimeFigureOut">
              <a:rPr lang="en-US" smtClean="0"/>
              <a:pPr/>
              <a:t>9/19/22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6FB45E2-D697-4A18-9CE8-A8225B980B0B}" type="datetimeFigureOut">
              <a:rPr lang="en-US" smtClean="0"/>
              <a:pPr/>
              <a:t>9/19/22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9/19/22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9/19/22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9/19/22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6FB45E2-D697-4A18-9CE8-A8225B980B0B}" type="datetimeFigureOut">
              <a:rPr lang="en-US" smtClean="0"/>
              <a:pPr/>
              <a:t>9/19/22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Sesión 20.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5105400" cy="1752600"/>
          </a:xfrm>
        </p:spPr>
        <p:txBody>
          <a:bodyPr>
            <a:normAutofit/>
          </a:bodyPr>
          <a:lstStyle/>
          <a:p>
            <a:r>
              <a:rPr lang="es-ES" sz="3600" dirty="0"/>
              <a:t>Código Internacional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s-ES" sz="1800" dirty="0"/>
              <a:t>20/1</a:t>
            </a:r>
          </a:p>
        </p:txBody>
      </p:sp>
      <p:pic>
        <p:nvPicPr>
          <p:cNvPr id="5" name="Picture 4" descr="UN02057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91000" y="304800"/>
            <a:ext cx="4681728" cy="312115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124200" y="6550223"/>
            <a:ext cx="356540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400" dirty="0"/>
              <a:t>© Jien de UNICEF/UN0205733/Njiokikt VII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609600"/>
            <a:ext cx="8763000" cy="1371600"/>
          </a:xfrm>
        </p:spPr>
        <p:txBody>
          <a:bodyPr>
            <a:normAutofit/>
          </a:bodyPr>
          <a:lstStyle/>
          <a:p>
            <a:r>
              <a:rPr lang="es-ES" altLang="en-US" dirty="0"/>
              <a:t>Sesión 20. </a:t>
            </a:r>
            <a:r>
              <a:rPr lang="es-ES" dirty="0"/>
              <a:t>Objetivos </a:t>
            </a:r>
            <a:br>
              <a:rPr lang="es-ES" altLang="en-US" dirty="0"/>
            </a:br>
            <a:r>
              <a:rPr lang="es-ES" dirty="0"/>
              <a:t>Código Internacional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047672"/>
            <a:ext cx="7543800" cy="4236396"/>
          </a:xfrm>
        </p:spPr>
        <p:txBody>
          <a:bodyPr>
            <a:normAutofit fontScale="77500" lnSpcReduction="20000"/>
          </a:bodyPr>
          <a:lstStyle/>
          <a:p>
            <a:pPr marL="46038" indent="-46038">
              <a:buNone/>
            </a:pPr>
            <a:r>
              <a:rPr lang="es-ES" altLang="en-US" sz="2700" b="1" dirty="0"/>
              <a:t>Después de completar esta sesión, los participantes serán capaces de:</a:t>
            </a:r>
          </a:p>
          <a:p>
            <a:pPr marL="46038" indent="-46038">
              <a:buNone/>
            </a:pPr>
            <a:endParaRPr lang="es-ES" altLang="en-US" sz="2700" b="1" dirty="0"/>
          </a:p>
          <a:p>
            <a:r>
              <a:rPr lang="es-ES" dirty="0"/>
              <a:t>explicar cómo los fabricantes promocionan los sucedáneos de la leche materna;</a:t>
            </a:r>
          </a:p>
          <a:p>
            <a:r>
              <a:rPr lang="es-ES" dirty="0"/>
              <a:t>describir las disposiciones principales del </a:t>
            </a:r>
            <a:r>
              <a:rPr lang="es-ES" i="1" dirty="0"/>
              <a:t>Código Internacional de Comercialización de Sucedáneos de la Leche Materna </a:t>
            </a:r>
            <a:r>
              <a:rPr lang="es-ES" dirty="0"/>
              <a:t>y las resoluciones relevantes posteriores de la Asamblea Mundial de la Salud (El código);</a:t>
            </a:r>
          </a:p>
          <a:p>
            <a:r>
              <a:rPr lang="es-ES" dirty="0"/>
              <a:t>explicar los problemas con las donaciones y las muestras gratuitas de sucedáneos de la leche materna, y</a:t>
            </a:r>
          </a:p>
          <a:p>
            <a:r>
              <a:rPr lang="es-ES" dirty="0"/>
              <a:t>reconocer las violaciones al código e indicar las medidas que se deben adoptar al descubrir dichas violaciones.</a:t>
            </a:r>
          </a:p>
          <a:p>
            <a:pPr marL="358775" indent="-312738">
              <a:spcAft>
                <a:spcPts val="600"/>
              </a:spcAft>
              <a:buNone/>
            </a:pPr>
            <a:endParaRPr lang="es-ES" alt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705600" y="6248400"/>
            <a:ext cx="1295400" cy="457200"/>
          </a:xfrm>
        </p:spPr>
        <p:txBody>
          <a:bodyPr/>
          <a:lstStyle/>
          <a:p>
            <a:r>
              <a:rPr lang="es-ES" sz="1800" dirty="0"/>
              <a:t>20/2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066800"/>
          </a:xfrm>
        </p:spPr>
        <p:txBody>
          <a:bodyPr>
            <a:normAutofit/>
          </a:bodyPr>
          <a:lstStyle/>
          <a:p>
            <a:r>
              <a:rPr lang="es-ES" altLang="en-US" dirty="0"/>
              <a:t>El Código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543800" cy="5126736"/>
          </a:xfrm>
        </p:spPr>
        <p:txBody>
          <a:bodyPr>
            <a:normAutofit fontScale="85000" lnSpcReduction="20000"/>
          </a:bodyPr>
          <a:lstStyle/>
          <a:p>
            <a:pPr>
              <a:buFontTx/>
              <a:buChar char="•"/>
            </a:pPr>
            <a:r>
              <a:rPr lang="es-ES" altLang="en-US" dirty="0"/>
              <a:t>La Asamblea Mundial de la Salud de 1981 adoptó el código, que tiene como objetivo reglamentar la promoción y la comercialización de los sucedáneos de la leche materna.</a:t>
            </a:r>
          </a:p>
          <a:p>
            <a:pPr>
              <a:buFontTx/>
              <a:buChar char="•"/>
            </a:pPr>
            <a:r>
              <a:rPr lang="es-ES" altLang="en-US" dirty="0"/>
              <a:t>El código es un código de </a:t>
            </a:r>
            <a:r>
              <a:rPr lang="es-ES" altLang="en-US" b="1" dirty="0"/>
              <a:t>comercialización.</a:t>
            </a:r>
          </a:p>
          <a:p>
            <a:pPr>
              <a:buFontTx/>
              <a:buChar char="•"/>
            </a:pPr>
            <a:r>
              <a:rPr lang="es-ES" dirty="0"/>
              <a:t>Abarca todos los sucedáneos de la leche materna, incluidas las preparaciones para lactantes, las leches de continuación, las leches de crecimiento y todo producto lácteo comercializado para bebés hasta la edad de 36 meses. </a:t>
            </a:r>
          </a:p>
          <a:p>
            <a:pPr>
              <a:buFontTx/>
              <a:buChar char="•"/>
            </a:pPr>
            <a:r>
              <a:rPr lang="es-ES" dirty="0"/>
              <a:t>También incluye otros alimentos como el agua, los tés y los alimentos a base de cereales, que en ocasiones se comercializan como adecuados para los menores de seis meses de edad e incluye además los biberones y las tetinas. </a:t>
            </a:r>
            <a:endParaRPr lang="es-ES" altLang="en-US" dirty="0"/>
          </a:p>
          <a:p>
            <a:endParaRPr lang="es-ES" dirty="0"/>
          </a:p>
          <a:p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s-ES" sz="1800" dirty="0"/>
              <a:t>20/3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D06C66B98EF4E43903CD34A859738EE" ma:contentTypeVersion="15" ma:contentTypeDescription="Create a new document." ma:contentTypeScope="" ma:versionID="a6cb09a09124ee5368d0dcf33edc44f5">
  <xsd:schema xmlns:xsd="http://www.w3.org/2001/XMLSchema" xmlns:xs="http://www.w3.org/2001/XMLSchema" xmlns:p="http://schemas.microsoft.com/office/2006/metadata/properties" xmlns:ns2="90c77432-d11e-4bcd-b3ef-edfb0845907a" xmlns:ns3="73d0ba8d-d766-4bf6-bcf0-d2eb81301a02" targetNamespace="http://schemas.microsoft.com/office/2006/metadata/properties" ma:root="true" ma:fieldsID="de4b717b127a680e2c16c90b12c17794" ns2:_="" ns3:_="">
    <xsd:import namespace="90c77432-d11e-4bcd-b3ef-edfb0845907a"/>
    <xsd:import namespace="73d0ba8d-d766-4bf6-bcf0-d2eb81301a0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c77432-d11e-4bcd-b3ef-edfb0845907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d0ba8d-d766-4bf6-bcf0-d2eb81301a02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0F9030F-7586-417A-8446-6F846B1B0F4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6BCC452-D791-414D-A1AC-0D08C7772AB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0c77432-d11e-4bcd-b3ef-edfb0845907a"/>
    <ds:schemaRef ds:uri="73d0ba8d-d766-4bf6-bcf0-d2eb81301a0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9719C8D-4A50-472A-B5B9-A11C8617279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1332</TotalTime>
  <Words>235</Words>
  <Application>Microsoft Macintosh PowerPoint</Application>
  <PresentationFormat>On-screen Show (4:3)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Calibri</vt:lpstr>
      <vt:lpstr>Georgia</vt:lpstr>
      <vt:lpstr>Trebuchet MS</vt:lpstr>
      <vt:lpstr>Wingdings 2</vt:lpstr>
      <vt:lpstr>Urban</vt:lpstr>
      <vt:lpstr>Sesión 20. </vt:lpstr>
      <vt:lpstr>Sesión 20. Objetivos  Código Internacional</vt:lpstr>
      <vt:lpstr>El Código</vt:lpstr>
    </vt:vector>
  </TitlesOfParts>
  <Company>Windows User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Session 1</dc:title>
  <dc:creator>MUSTAFA, Thahira</dc:creator>
  <cp:lastModifiedBy>maria martinez</cp:lastModifiedBy>
  <cp:revision>76</cp:revision>
  <dcterms:created xsi:type="dcterms:W3CDTF">2019-06-16T08:59:06Z</dcterms:created>
  <dcterms:modified xsi:type="dcterms:W3CDTF">2022-09-19T15:29:29Z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AHOMTS_FileType">
    <vt:lpwstr>RAW</vt:lpwstr>
  </property>
  <property fmtid="{D5CDD505-2E9C-101B-9397-08002B2CF9AE}" pid="3" name="PAHOMTS_JobNumber">
    <vt:lpwstr>ES0723</vt:lpwstr>
  </property>
  <property fmtid="{D5CDD505-2E9C-101B-9397-08002B2CF9AE}" pid="4" name="ContentTypeId">
    <vt:lpwstr>0x0101005D06C66B98EF4E43903CD34A859738EE</vt:lpwstr>
  </property>
</Properties>
</file>