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325" r:id="rId7"/>
    <p:sldId id="326" r:id="rId8"/>
    <p:sldId id="330" r:id="rId9"/>
    <p:sldId id="331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43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8F907-6F06-448E-86B0-6D8D992A4243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Sesión 17.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791200" cy="1752600"/>
          </a:xfrm>
        </p:spPr>
        <p:txBody>
          <a:bodyPr>
            <a:normAutofit/>
          </a:bodyPr>
          <a:lstStyle/>
          <a:p>
            <a:r>
              <a:rPr lang="es-ES" sz="3600" dirty="0"/>
              <a:t>Preparación prenatal para la lactancia materna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17/1</a:t>
            </a:r>
          </a:p>
        </p:txBody>
      </p:sp>
      <p:pic>
        <p:nvPicPr>
          <p:cNvPr id="5" name="Picture 4" descr="F10_06092016_PH_39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57200"/>
            <a:ext cx="3962400" cy="2641600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7649CDA8-5AF8-1F47-8165-41387E14F3BF}"/>
              </a:ext>
            </a:extLst>
          </p:cNvPr>
          <p:cNvSpPr txBox="1"/>
          <p:nvPr/>
        </p:nvSpPr>
        <p:spPr>
          <a:xfrm>
            <a:off x="4038600" y="6581001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/>
              <a:t>© OMS/Yoshi Shimizu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991600" cy="1371600"/>
          </a:xfrm>
        </p:spPr>
        <p:txBody>
          <a:bodyPr>
            <a:normAutofit fontScale="90000"/>
          </a:bodyPr>
          <a:lstStyle/>
          <a:p>
            <a:r>
              <a:rPr lang="es-ES" altLang="en-US" dirty="0"/>
              <a:t>Sesión 17. </a:t>
            </a:r>
            <a:r>
              <a:rPr lang="es-ES" dirty="0"/>
              <a:t>Objetivos </a:t>
            </a:r>
            <a:br>
              <a:rPr lang="es-ES" altLang="en-US" dirty="0"/>
            </a:br>
            <a:r>
              <a:rPr lang="es-ES" dirty="0"/>
              <a:t>Preparación prenatal para la lactancia natural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543800" cy="4267200"/>
          </a:xfrm>
        </p:spPr>
        <p:txBody>
          <a:bodyPr>
            <a:normAutofit/>
          </a:bodyPr>
          <a:lstStyle/>
          <a:p>
            <a:pPr marL="46038" indent="-46038">
              <a:buNone/>
            </a:pPr>
            <a:r>
              <a:rPr lang="es-ES" altLang="en-US" sz="2700" b="1" dirty="0"/>
              <a:t>Después de completar esta sesión, los participantes serán capaces de:</a:t>
            </a:r>
          </a:p>
          <a:p>
            <a:r>
              <a:rPr lang="es-ES" dirty="0"/>
              <a:t>esbozar la información que se debe abordar con las embarazadas; </a:t>
            </a:r>
          </a:p>
          <a:p>
            <a:r>
              <a:rPr lang="es-ES" dirty="0"/>
              <a:t>explicar la diferencia entre las sesiones prenatales individuales y en grupo, y </a:t>
            </a:r>
          </a:p>
          <a:p>
            <a:r>
              <a:rPr lang="es-ES" dirty="0"/>
              <a:t>practicar las habilidades de asesoramiento para abordar la lactancia materna con una embarazada. </a:t>
            </a:r>
          </a:p>
          <a:p>
            <a:pPr marL="317500" indent="-317500">
              <a:buFont typeface="Arial" panose="020B0604020202020204" pitchFamily="34" charset="0"/>
              <a:buChar char="•"/>
            </a:pPr>
            <a:endParaRPr lang="es-ES" dirty="0"/>
          </a:p>
          <a:p>
            <a:pPr marL="358775" indent="-312738">
              <a:spcAft>
                <a:spcPts val="600"/>
              </a:spcAft>
              <a:buNone/>
            </a:pPr>
            <a:endParaRPr lang="es-ES" altLang="en-US" sz="3200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17/2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8411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s-ES" altLang="en-US" dirty="0"/>
              <a:t>Tema de atención prenatal: </a:t>
            </a:r>
            <a:br>
              <a:rPr lang="es-ES" altLang="en-US" dirty="0"/>
            </a:br>
            <a:r>
              <a:rPr lang="es-ES" altLang="en-US" sz="3600" dirty="0"/>
              <a:t>Importancia y manejo de la lactancia materna</a:t>
            </a:r>
            <a:endParaRPr lang="es-E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267200" cy="4593336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Asesore a todas las embarazadas mostrando que usted desea ayudarles.</a:t>
            </a:r>
          </a:p>
          <a:p>
            <a:r>
              <a:rPr lang="es-ES" dirty="0"/>
              <a:t>Asesore a las jóvenes o las que tienen su primer bebé.</a:t>
            </a:r>
          </a:p>
          <a:p>
            <a:r>
              <a:rPr lang="es-ES" dirty="0"/>
              <a:t>Asesore</a:t>
            </a:r>
            <a:r>
              <a:rPr lang="es-ES" altLang="en-US" dirty="0"/>
              <a:t> a todas las mujeres acerca de la lactancia materna al menos dos veces en control prenatal.</a:t>
            </a:r>
          </a:p>
          <a:p>
            <a:r>
              <a:rPr lang="es-ES" dirty="0"/>
              <a:t>Recuerde:  La preparación prenatal de los pechos no es necesaria.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17/3</a:t>
            </a:r>
          </a:p>
        </p:txBody>
      </p:sp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9D2934B7-1EF0-F74A-874A-515521BF75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590800"/>
            <a:ext cx="3930650" cy="25287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B30F70-8205-644A-9903-DF460097340D}"/>
              </a:ext>
            </a:extLst>
          </p:cNvPr>
          <p:cNvSpPr txBox="1"/>
          <p:nvPr/>
        </p:nvSpPr>
        <p:spPr>
          <a:xfrm>
            <a:off x="5791200" y="5181600"/>
            <a:ext cx="217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© UNICEF/UN077916/Kapoor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altLang="en-US" dirty="0"/>
              <a:t>Sesión en grupo: </a:t>
            </a:r>
            <a:br>
              <a:rPr lang="es-ES" altLang="en-US" dirty="0"/>
            </a:br>
            <a:r>
              <a:rPr lang="es-ES" altLang="en-US" dirty="0"/>
              <a:t>Temas para tratar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821936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Importancia de la lactancia materna y el calostro.</a:t>
            </a:r>
          </a:p>
          <a:p>
            <a:r>
              <a:rPr lang="es-ES" dirty="0"/>
              <a:t>Recomendaciones mundiales sobre la lactancia materna exclusiva hasta los 6 meses y la lactancia materna continuada.</a:t>
            </a:r>
          </a:p>
          <a:p>
            <a:r>
              <a:rPr lang="es-ES" dirty="0"/>
              <a:t>Riesgos de las leches artificiales y otros sucedáneos de la leche materna.</a:t>
            </a:r>
          </a:p>
          <a:p>
            <a:r>
              <a:rPr lang="es-ES" dirty="0"/>
              <a:t>Qué sucede después del parto</a:t>
            </a:r>
          </a:p>
          <a:p>
            <a:pPr lvl="1"/>
            <a:r>
              <a:rPr lang="es-ES" dirty="0"/>
              <a:t>Contacto piel con piel inmediato y sostenido.</a:t>
            </a:r>
          </a:p>
          <a:p>
            <a:pPr lvl="1"/>
            <a:r>
              <a:rPr lang="es-ES" dirty="0"/>
              <a:t>Inicio temprano de la lactancia materna.</a:t>
            </a:r>
          </a:p>
          <a:p>
            <a:pPr lvl="1"/>
            <a:r>
              <a:rPr lang="es-ES" dirty="0"/>
              <a:t>Alojamiento conjunto.</a:t>
            </a:r>
          </a:p>
          <a:p>
            <a:r>
              <a:rPr lang="es-ES" dirty="0"/>
              <a:t>Cómo amamantar</a:t>
            </a:r>
          </a:p>
          <a:p>
            <a:pPr lvl="1"/>
            <a:r>
              <a:rPr lang="es-ES" dirty="0"/>
              <a:t>Posición y agarre.</a:t>
            </a:r>
          </a:p>
          <a:p>
            <a:pPr lvl="1"/>
            <a:r>
              <a:rPr lang="es-ES" dirty="0"/>
              <a:t>Alimentación perceptiva y sin restricción.</a:t>
            </a:r>
          </a:p>
          <a:p>
            <a:pPr lvl="1"/>
            <a:r>
              <a:rPr lang="es-ES" dirty="0"/>
              <a:t>Señales de hambre y saciedad.</a:t>
            </a:r>
          </a:p>
          <a:p>
            <a:r>
              <a:rPr lang="es-ES" dirty="0"/>
              <a:t>Permita que las mujeres hagan preguntas y conversen en grupo.</a:t>
            </a:r>
          </a:p>
          <a:p>
            <a:r>
              <a:rPr lang="es-ES" dirty="0"/>
              <a:t>Anímelas a que compartan inquietudes, dudas y sentimientos.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17/4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altLang="en-US" dirty="0"/>
              <a:t>Sesión individual: </a:t>
            </a:r>
            <a:br>
              <a:rPr lang="es-ES" altLang="en-US" dirty="0"/>
            </a:br>
            <a:r>
              <a:rPr lang="es-ES" altLang="en-US" dirty="0"/>
              <a:t>Temas para tratar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Ofrezca a cada mujer una oportunidad de conversar en privado con usted.</a:t>
            </a:r>
          </a:p>
          <a:p>
            <a:r>
              <a:rPr lang="es-ES" dirty="0"/>
              <a:t>¿Cuál ha sido su experiencia anterior con la lactancia materna? ¿Tuvo dificultades?</a:t>
            </a:r>
          </a:p>
          <a:p>
            <a:r>
              <a:rPr lang="es-ES" dirty="0"/>
              <a:t>¿Tiene preguntas o preocupaciones?</a:t>
            </a:r>
          </a:p>
          <a:p>
            <a:r>
              <a:rPr lang="es-ES" dirty="0"/>
              <a:t>Examine los pechos, si ella tiene inquietudes.</a:t>
            </a:r>
          </a:p>
          <a:p>
            <a:r>
              <a:rPr lang="es-ES" dirty="0"/>
              <a:t>Refuerce su confianza en su capacidad de amamantar.</a:t>
            </a:r>
          </a:p>
          <a:p>
            <a:r>
              <a:rPr lang="es-ES" dirty="0"/>
              <a:t>Considere la posibilidad de infección por el VIH, proporcione asesoramiento acerca de la prueba, la  protección y la alimentación de su bebé según las recomendaciones nacionales.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17/5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s-ES" dirty="0"/>
              <a:t>Asesoramiento prenatal</a:t>
            </a:r>
          </a:p>
        </p:txBody>
      </p:sp>
      <p:pic>
        <p:nvPicPr>
          <p:cNvPr id="4" name="Picture 3" descr="Two people standing in a room&#10;&#10;Description automatically generated">
            <a:extLst>
              <a:ext uri="{FF2B5EF4-FFF2-40B4-BE49-F238E27FC236}">
                <a16:creationId xmlns:a16="http://schemas.microsoft.com/office/drawing/2014/main" id="{D4930C7F-4B92-0A42-9E51-71381A3CE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76400"/>
            <a:ext cx="6397749" cy="4265166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17/6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0ED595-6BEE-8647-8CC4-8F554AB8FE62}"/>
              </a:ext>
            </a:extLst>
          </p:cNvPr>
          <p:cNvSpPr txBox="1"/>
          <p:nvPr/>
        </p:nvSpPr>
        <p:spPr>
          <a:xfrm>
            <a:off x="3962400" y="5943600"/>
            <a:ext cx="20529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© UNICEF/UN0219972/Yuyuan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6C66B98EF4E43903CD34A859738EE" ma:contentTypeVersion="15" ma:contentTypeDescription="Create a new document." ma:contentTypeScope="" ma:versionID="a6cb09a09124ee5368d0dcf33edc44f5">
  <xsd:schema xmlns:xsd="http://www.w3.org/2001/XMLSchema" xmlns:xs="http://www.w3.org/2001/XMLSchema" xmlns:p="http://schemas.microsoft.com/office/2006/metadata/properties" xmlns:ns2="90c77432-d11e-4bcd-b3ef-edfb0845907a" xmlns:ns3="73d0ba8d-d766-4bf6-bcf0-d2eb81301a02" targetNamespace="http://schemas.microsoft.com/office/2006/metadata/properties" ma:root="true" ma:fieldsID="de4b717b127a680e2c16c90b12c17794" ns2:_="" ns3:_="">
    <xsd:import namespace="90c77432-d11e-4bcd-b3ef-edfb0845907a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77432-d11e-4bcd-b3ef-edfb08459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F0F357-2C12-450A-B24C-ABEACF126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c77432-d11e-4bcd-b3ef-edfb0845907a"/>
    <ds:schemaRef ds:uri="73d0ba8d-d766-4bf6-bcf0-d2eb81301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1BDD72-168B-4A32-B787-AD40C05C039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0DEBC35-F9EB-4516-BC81-D3EAECAC6C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974</TotalTime>
  <Words>360</Words>
  <Application>Microsoft Macintosh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Trebuchet MS</vt:lpstr>
      <vt:lpstr>Wingdings 2</vt:lpstr>
      <vt:lpstr>Urban</vt:lpstr>
      <vt:lpstr>Sesión 17. </vt:lpstr>
      <vt:lpstr>Sesión 17. Objetivos  Preparación prenatal para la lactancia natural</vt:lpstr>
      <vt:lpstr>Tema de atención prenatal:  Importancia y manejo de la lactancia materna</vt:lpstr>
      <vt:lpstr>Sesión en grupo:  Temas para tratar</vt:lpstr>
      <vt:lpstr>Sesión individual:  Temas para tratar</vt:lpstr>
      <vt:lpstr>Asesoramiento prenatal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maria martinez</cp:lastModifiedBy>
  <cp:revision>82</cp:revision>
  <dcterms:created xsi:type="dcterms:W3CDTF">2019-06-16T08:59:06Z</dcterms:created>
  <dcterms:modified xsi:type="dcterms:W3CDTF">2022-09-19T15:30:31Z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HOMTS_FileType">
    <vt:lpwstr>RAW</vt:lpwstr>
  </property>
  <property fmtid="{D5CDD505-2E9C-101B-9397-08002B2CF9AE}" pid="3" name="PAHOMTS_JobNumber">
    <vt:lpwstr>ES0723</vt:lpwstr>
  </property>
  <property fmtid="{D5CDD505-2E9C-101B-9397-08002B2CF9AE}" pid="4" name="ContentTypeId">
    <vt:lpwstr>0x0101005D06C66B98EF4E43903CD34A859738EE</vt:lpwstr>
  </property>
</Properties>
</file>