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4"/>
  </p:sldMasterIdLst>
  <p:notesMasterIdLst>
    <p:notesMasterId r:id="rId12"/>
  </p:notesMasterIdLst>
  <p:sldIdLst>
    <p:sldId id="256" r:id="rId5"/>
    <p:sldId id="257" r:id="rId6"/>
    <p:sldId id="319" r:id="rId7"/>
    <p:sldId id="321" r:id="rId8"/>
    <p:sldId id="325" r:id="rId9"/>
    <p:sldId id="326" r:id="rId10"/>
    <p:sldId id="323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4643"/>
  </p:normalViewPr>
  <p:slideViewPr>
    <p:cSldViewPr>
      <p:cViewPr varScale="1">
        <p:scale>
          <a:sx n="105" d="100"/>
          <a:sy n="105" d="100"/>
        </p:scale>
        <p:origin x="18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99A01FE-F9A1-41AE-98A9-CDE86EFBE341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E58F907-6F06-448E-86B0-6D8D992A4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8F907-6F06-448E-86B0-6D8D992A4243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160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8F907-6F06-448E-86B0-6D8D992A424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89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Sesión 14.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3600" dirty="0"/>
              <a:t>Indicaciones médicas para la alimentación complementaria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14/1</a:t>
            </a:r>
          </a:p>
        </p:txBody>
      </p:sp>
      <p:pic>
        <p:nvPicPr>
          <p:cNvPr id="5" name="Picture 4" descr="F1_240042016_MH_0425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457200"/>
            <a:ext cx="4343400" cy="2895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615399" y="4195166"/>
            <a:ext cx="20714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dirty="0"/>
              <a:t>© OMS/Yoshi Shimizu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685800"/>
            <a:ext cx="8763000" cy="1524000"/>
          </a:xfrm>
        </p:spPr>
        <p:txBody>
          <a:bodyPr>
            <a:normAutofit fontScale="90000"/>
          </a:bodyPr>
          <a:lstStyle/>
          <a:p>
            <a:r>
              <a:rPr lang="es-ES" altLang="en-US" dirty="0"/>
              <a:t>Sesión 14. </a:t>
            </a:r>
            <a:r>
              <a:rPr lang="es-ES" dirty="0"/>
              <a:t>Objetivos </a:t>
            </a:r>
            <a:br>
              <a:rPr lang="es-ES" altLang="en-US" dirty="0"/>
            </a:br>
            <a:r>
              <a:rPr lang="es-ES" dirty="0"/>
              <a:t>Indicaciones médicas para la alimentación complementaria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7772400" cy="4267200"/>
          </a:xfrm>
        </p:spPr>
        <p:txBody>
          <a:bodyPr>
            <a:normAutofit fontScale="92500"/>
          </a:bodyPr>
          <a:lstStyle/>
          <a:p>
            <a:pPr marL="46038" indent="-46038">
              <a:buNone/>
            </a:pPr>
            <a:r>
              <a:rPr lang="es-ES" altLang="en-US" sz="2700" b="1" dirty="0"/>
              <a:t>Después de completar esta sesión, los participantes serán capaces de:</a:t>
            </a:r>
          </a:p>
          <a:p>
            <a:r>
              <a:rPr lang="es-ES" dirty="0"/>
              <a:t>enumerar las indicaciones médicas posibles para la alimentación complementaria; </a:t>
            </a:r>
          </a:p>
          <a:p>
            <a:r>
              <a:rPr lang="es-ES" dirty="0"/>
              <a:t>explicar cómo elegir un suplemento apropiado;  </a:t>
            </a:r>
          </a:p>
          <a:p>
            <a:r>
              <a:rPr lang="es-ES" dirty="0"/>
              <a:t>abordar la forma de apoyar a las madres que han decidido dar alimentos artificiales a sus bebés, y </a:t>
            </a:r>
          </a:p>
          <a:p>
            <a:r>
              <a:rPr lang="es-ES" dirty="0"/>
              <a:t>describir la preparación segura de los alimentos artificiales.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altLang="en-US" sz="3200" dirty="0"/>
          </a:p>
          <a:p>
            <a:pPr marL="358775" indent="-31273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altLang="en-US" sz="3200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14/2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/>
          </a:bodyPr>
          <a:lstStyle/>
          <a:p>
            <a:r>
              <a:rPr lang="es-ES" dirty="0"/>
              <a:t>Indicaciones infantiles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415" y="1352294"/>
            <a:ext cx="8229600" cy="4325112"/>
          </a:xfrm>
        </p:spPr>
        <p:txBody>
          <a:bodyPr>
            <a:normAutofit fontScale="92500"/>
          </a:bodyPr>
          <a:lstStyle/>
          <a:p>
            <a:pPr marL="454025" indent="-320675">
              <a:buFont typeface="Arial" panose="020B0604020202020204" pitchFamily="34" charset="0"/>
              <a:buChar char="•"/>
              <a:tabLst>
                <a:tab pos="3902075" algn="l"/>
              </a:tabLst>
            </a:pPr>
            <a:r>
              <a:rPr lang="es-ES" sz="2700" dirty="0"/>
              <a:t>Bajo peso al nacer (&lt;1500 g).</a:t>
            </a:r>
          </a:p>
          <a:p>
            <a:pPr marL="454025" indent="-320675">
              <a:buFont typeface="Arial" panose="020B0604020202020204" pitchFamily="34" charset="0"/>
              <a:buChar char="•"/>
              <a:tabLst>
                <a:tab pos="3902075" algn="l"/>
              </a:tabLst>
            </a:pPr>
            <a:r>
              <a:rPr lang="es-ES" sz="2700" dirty="0"/>
              <a:t>Prematuridad (nacido antes de 32 semanas).</a:t>
            </a:r>
          </a:p>
          <a:p>
            <a:pPr marL="454025" indent="-320675">
              <a:buFont typeface="Arial" panose="020B0604020202020204" pitchFamily="34" charset="0"/>
              <a:buChar char="•"/>
              <a:tabLst>
                <a:tab pos="3902075" algn="l"/>
              </a:tabLst>
            </a:pPr>
            <a:r>
              <a:rPr lang="es-ES" sz="2700" dirty="0"/>
              <a:t>Hipoglucemia. </a:t>
            </a:r>
          </a:p>
          <a:p>
            <a:pPr marL="746633" lvl="1" indent="-320675">
              <a:buFont typeface="Arial" panose="020B0604020202020204" pitchFamily="34" charset="0"/>
              <a:buChar char="•"/>
              <a:tabLst>
                <a:tab pos="3902075" algn="l"/>
              </a:tabLst>
            </a:pPr>
            <a:r>
              <a:rPr lang="es-ES" sz="2700" dirty="0"/>
              <a:t>Baja concentración de glucosa en la sangre que no responde a la leche materna.</a:t>
            </a:r>
          </a:p>
          <a:p>
            <a:pPr marL="454025" indent="-320675">
              <a:buFont typeface="Arial" panose="020B0604020202020204" pitchFamily="34" charset="0"/>
              <a:buChar char="•"/>
              <a:tabLst>
                <a:tab pos="3902075" algn="l"/>
              </a:tabLst>
            </a:pPr>
            <a:r>
              <a:rPr lang="es-ES" sz="2700" dirty="0"/>
              <a:t>Signos o síntomas que indican una ingesta insuficiente de leche materna.</a:t>
            </a:r>
          </a:p>
          <a:p>
            <a:pPr marL="454025" indent="-320675">
              <a:buFont typeface="Arial" panose="020B0604020202020204" pitchFamily="34" charset="0"/>
              <a:buChar char="•"/>
              <a:tabLst>
                <a:tab pos="3902075" algn="l"/>
              </a:tabLst>
            </a:pPr>
            <a:r>
              <a:rPr lang="es-ES" sz="2700" dirty="0"/>
              <a:t>Bilirrubina alta.</a:t>
            </a:r>
          </a:p>
          <a:p>
            <a:pPr marL="746633" lvl="1" indent="-320675">
              <a:buFont typeface="Arial" panose="020B0604020202020204" pitchFamily="34" charset="0"/>
              <a:buChar char="•"/>
              <a:tabLst>
                <a:tab pos="3902075" algn="l"/>
              </a:tabLst>
            </a:pPr>
            <a:r>
              <a:rPr lang="es-ES" sz="2700" dirty="0"/>
              <a:t>Asociada con ingesta insuficiente de leche materna.</a:t>
            </a:r>
          </a:p>
          <a:p>
            <a:pPr marL="454025" indent="-320675">
              <a:buFont typeface="Arial" panose="020B0604020202020204" pitchFamily="34" charset="0"/>
              <a:buChar char="•"/>
              <a:tabLst>
                <a:tab pos="3902075" algn="l"/>
              </a:tabLst>
            </a:pPr>
            <a:r>
              <a:rPr lang="es-ES" sz="2700" dirty="0"/>
              <a:t>Trastornos metabólicos.</a:t>
            </a:r>
          </a:p>
          <a:p>
            <a:pPr lvl="1">
              <a:buNone/>
            </a:pPr>
            <a:endParaRPr lang="es-E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46E033-AB6A-BF45-842A-A6699A69A4BC}"/>
              </a:ext>
            </a:extLst>
          </p:cNvPr>
          <p:cNvSpPr txBox="1"/>
          <p:nvPr/>
        </p:nvSpPr>
        <p:spPr>
          <a:xfrm>
            <a:off x="304800" y="5641012"/>
            <a:ext cx="8367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tabLst>
                <a:tab pos="3902075" algn="l"/>
              </a:tabLst>
            </a:pPr>
            <a:endParaRPr lang="es-ES" sz="1200" dirty="0"/>
          </a:p>
          <a:p>
            <a:pPr marL="0" indent="0">
              <a:tabLst>
                <a:tab pos="3902075" algn="l"/>
              </a:tabLst>
            </a:pPr>
            <a:r>
              <a:rPr lang="es-ES" sz="1200" dirty="0">
                <a:latin typeface="News Gothic MT" panose="020B0503020103020203" pitchFamily="34" charset="0"/>
              </a:rPr>
              <a:t>Kellams A, Harrel C, Omage S, Gregory C, Rosen-Carole C, </a:t>
            </a:r>
            <a:r>
              <a:rPr lang="en-US" sz="1200" dirty="0">
                <a:latin typeface="News Gothic MT" panose="020B0503020103020203" pitchFamily="34" charset="0"/>
              </a:rPr>
              <a:t>Academy of Breastfeeding Medicine. ABM Clinical Protocol #3: Supplementary feedings in the healthy term breastfed neonate</a:t>
            </a:r>
            <a:r>
              <a:rPr lang="es-ES" sz="1200" dirty="0">
                <a:latin typeface="News Gothic MT" panose="020B0503020103020203" pitchFamily="34" charset="0"/>
              </a:rPr>
              <a:t>, revisado en el 2017. </a:t>
            </a:r>
            <a:r>
              <a:rPr lang="es-ES" sz="1200" dirty="0" err="1">
                <a:latin typeface="News Gothic MT" panose="020B0503020103020203" pitchFamily="34" charset="0"/>
              </a:rPr>
              <a:t>Breastfeed</a:t>
            </a:r>
            <a:r>
              <a:rPr lang="es-ES" sz="1200" dirty="0">
                <a:latin typeface="News Gothic MT" panose="020B0503020103020203" pitchFamily="34" charset="0"/>
              </a:rPr>
              <a:t> </a:t>
            </a:r>
            <a:r>
              <a:rPr lang="es-ES" sz="1200" dirty="0" err="1">
                <a:latin typeface="News Gothic MT" panose="020B0503020103020203" pitchFamily="34" charset="0"/>
              </a:rPr>
              <a:t>Med</a:t>
            </a:r>
            <a:r>
              <a:rPr lang="es-ES" sz="1200" dirty="0">
                <a:latin typeface="News Gothic MT" panose="020B0503020103020203" pitchFamily="34" charset="0"/>
              </a:rPr>
              <a:t>. 2017;12:188‒98. doi:10.1089/bfm.2017.29038.ajk </a:t>
            </a:r>
          </a:p>
          <a:p>
            <a:endParaRPr lang="es-ES" sz="12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14/3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/>
          <a:lstStyle/>
          <a:p>
            <a:r>
              <a:rPr lang="es-ES" dirty="0"/>
              <a:t>Indicaciones maternas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25112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Producción láctea retardada con ingesta deficiente por el lactante.</a:t>
            </a:r>
          </a:p>
          <a:p>
            <a:r>
              <a:rPr lang="es-ES" dirty="0"/>
              <a:t>Trastornos hormonales.</a:t>
            </a:r>
          </a:p>
          <a:p>
            <a:r>
              <a:rPr lang="es-ES" dirty="0"/>
              <a:t>Producción láctea deficiente debida a una afección o una cirugía de pecho. </a:t>
            </a:r>
          </a:p>
          <a:p>
            <a:r>
              <a:rPr lang="es-ES" dirty="0"/>
              <a:t>Dolor durante la lactancia materna que no se alivia  con otras intervenciones.</a:t>
            </a:r>
          </a:p>
          <a:p>
            <a:r>
              <a:rPr lang="es-ES" dirty="0"/>
              <a:t>Enfermedad grave que impide a la madre cuidar a su bebé.</a:t>
            </a:r>
          </a:p>
          <a:p>
            <a:r>
              <a:rPr lang="es-ES" dirty="0"/>
              <a:t>Infección viral por herpes simple tipo 1 con lesiones abiertas.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6019800"/>
            <a:ext cx="716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err="1"/>
              <a:t>Kellams</a:t>
            </a:r>
            <a:r>
              <a:rPr lang="es-ES" sz="1200" dirty="0"/>
              <a:t> A, </a:t>
            </a:r>
            <a:r>
              <a:rPr lang="es-ES" sz="1200" dirty="0" err="1"/>
              <a:t>Harrel</a:t>
            </a:r>
            <a:r>
              <a:rPr lang="es-ES" sz="1200" dirty="0"/>
              <a:t> C, </a:t>
            </a:r>
            <a:r>
              <a:rPr lang="es-ES" sz="1200" dirty="0" err="1"/>
              <a:t>Omage</a:t>
            </a:r>
            <a:r>
              <a:rPr lang="es-ES" sz="1200" dirty="0"/>
              <a:t> S, Gregory C, Rosen-</a:t>
            </a:r>
            <a:r>
              <a:rPr lang="es-ES" sz="1200" dirty="0" err="1"/>
              <a:t>Carole</a:t>
            </a:r>
            <a:r>
              <a:rPr lang="es-ES" sz="1200" dirty="0"/>
              <a:t> C, </a:t>
            </a:r>
            <a:r>
              <a:rPr lang="en-CA" sz="1200" dirty="0"/>
              <a:t>Academy of Breastfeeding Medicine. ABM Clinical Protocol #3: Supplementary feedings in the healthy term breastfed neonate, </a:t>
            </a:r>
            <a:r>
              <a:rPr lang="en-CA" sz="1200" dirty="0" err="1"/>
              <a:t>revisado</a:t>
            </a:r>
            <a:r>
              <a:rPr lang="en-CA" sz="1200" dirty="0"/>
              <a:t> </a:t>
            </a:r>
            <a:r>
              <a:rPr lang="en-CA" sz="1200" dirty="0" err="1"/>
              <a:t>en</a:t>
            </a:r>
            <a:r>
              <a:rPr lang="en-CA" sz="1200" dirty="0"/>
              <a:t> el 2017. Breastfeed Med</a:t>
            </a:r>
            <a:r>
              <a:rPr lang="es-ES" sz="1200" dirty="0"/>
              <a:t>. </a:t>
            </a:r>
            <a:r>
              <a:rPr lang="es-ES" sz="1200" dirty="0" err="1"/>
              <a:t>2017;12:188‒98. doi:10.1089/bfm.2017.29038.ajk </a:t>
            </a:r>
          </a:p>
          <a:p>
            <a:endParaRPr lang="es-E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14/4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>
            <a:normAutofit/>
          </a:bodyPr>
          <a:lstStyle/>
          <a:p>
            <a:r>
              <a:rPr lang="es-ES" dirty="0"/>
              <a:t>Insuficiencia de leche materna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48912"/>
          </a:xfrm>
        </p:spPr>
        <p:txBody>
          <a:bodyPr>
            <a:normAutofit/>
          </a:bodyPr>
          <a:lstStyle/>
          <a:p>
            <a:r>
              <a:rPr lang="es-ES" dirty="0"/>
              <a:t>La insuficiencia de producción, transferencia o ingesta de leche se pueden prevenir y manejar (como se examina en detalle en la sesión 12).</a:t>
            </a:r>
          </a:p>
          <a:p>
            <a:pPr marL="109728" indent="0">
              <a:buNone/>
            </a:pPr>
            <a:endParaRPr lang="es-ES" dirty="0"/>
          </a:p>
          <a:p>
            <a:r>
              <a:rPr lang="es-ES" dirty="0"/>
              <a:t>Si la dificultad todavía persiste, asegúrese de que el bebé recibe una alimentación adecuada. Evalúe y considere como opción la alimentación complementaria.</a:t>
            </a:r>
          </a:p>
          <a:p>
            <a:endParaRPr lang="es-ES" dirty="0"/>
          </a:p>
          <a:p>
            <a:pPr>
              <a:buNone/>
            </a:pPr>
            <a:endParaRPr lang="es-E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14/5</a:t>
            </a:r>
          </a:p>
        </p:txBody>
      </p:sp>
    </p:spTree>
    <p:extLst>
      <p:ext uri="{BB962C8B-B14F-4D97-AF65-F5344CB8AC3E}">
        <p14:creationId xmlns:p14="http://schemas.microsoft.com/office/powerpoint/2010/main" val="2384188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611A2-FC1F-4A4C-B5F8-DFC61D918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s-ES" dirty="0"/>
              <a:t>Preferencias maternas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83B10-8022-4600-AB89-6265703AC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964" y="1524000"/>
            <a:ext cx="8229600" cy="4572000"/>
          </a:xfrm>
        </p:spPr>
        <p:txBody>
          <a:bodyPr>
            <a:normAutofit fontScale="85000" lnSpcReduction="10000"/>
          </a:bodyPr>
          <a:lstStyle/>
          <a:p>
            <a:r>
              <a:rPr lang="es-ES" dirty="0"/>
              <a:t>Las madres que han tomado una decisión plenamente informada de no amamantar exclusivamente o escogieron la alimentación mixta, pueden considerar la  alimentación complementaria con alimentos artificiales.</a:t>
            </a:r>
          </a:p>
          <a:p>
            <a:r>
              <a:rPr lang="es-ES" dirty="0"/>
              <a:t>Es importante asegurarse de que: </a:t>
            </a:r>
          </a:p>
          <a:p>
            <a:pPr lvl="1"/>
            <a:r>
              <a:rPr lang="es-ES" dirty="0"/>
              <a:t>se informe a todas las madres acerca de los riesgos y el manejo de las diferentes opciones de alimentación y que han recibido ayuda para decidir lo que es apropiado en sus circunstancias;</a:t>
            </a:r>
          </a:p>
          <a:p>
            <a:pPr lvl="1"/>
            <a:r>
              <a:rPr lang="es-ES" dirty="0"/>
              <a:t>todas las madres han recibido información objetiva de una manera sensible y respetuosa, incluida la importancia de la lactancia materna exclusiva y el manejo básico de la lactancia materna en relación con sus inquietudes.</a:t>
            </a:r>
          </a:p>
          <a:p>
            <a:pPr marL="109728" indent="0" algn="r">
              <a:buNone/>
            </a:pPr>
            <a:r>
              <a:rPr lang="es-ES" sz="1900" dirty="0">
                <a:solidFill>
                  <a:schemeClr val="accent2"/>
                </a:solidFill>
              </a:rPr>
              <a:t>14/6</a:t>
            </a:r>
          </a:p>
        </p:txBody>
      </p:sp>
    </p:spTree>
    <p:extLst>
      <p:ext uri="{BB962C8B-B14F-4D97-AF65-F5344CB8AC3E}">
        <p14:creationId xmlns:p14="http://schemas.microsoft.com/office/powerpoint/2010/main" val="465566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066800"/>
          </a:xfrm>
        </p:spPr>
        <p:txBody>
          <a:bodyPr>
            <a:normAutofit/>
          </a:bodyPr>
          <a:lstStyle/>
          <a:p>
            <a:r>
              <a:rPr lang="es-ES" sz="2400" dirty="0"/>
              <a:t>Opciones de alimentación complementaria (cuando existe una indicación médica)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0264"/>
            <a:ext cx="8229600" cy="5583936"/>
          </a:xfrm>
        </p:spPr>
        <p:txBody>
          <a:bodyPr/>
          <a:lstStyle/>
          <a:p>
            <a:r>
              <a:rPr lang="es-ES" sz="2000" dirty="0"/>
              <a:t>Alimentación complementaria: Dar al lactante alimentos diferentes de la leche de la propia madre, después de amamantar o en su lugar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704822"/>
              </p:ext>
            </p:extLst>
          </p:nvPr>
        </p:nvGraphicFramePr>
        <p:xfrm>
          <a:off x="264771" y="2007073"/>
          <a:ext cx="8614458" cy="4393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7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86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4775">
                <a:tc>
                  <a:txBody>
                    <a:bodyPr/>
                    <a:lstStyle/>
                    <a:p>
                      <a:r>
                        <a:rPr lang="es-ES" sz="1400" dirty="0"/>
                        <a:t>Tipo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Finalidad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522"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Leche de mujer donante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Leche </a:t>
                      </a:r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materna</a:t>
                      </a:r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 donada por una mujer que tiene en exceso, para suplir las necesidades, sobre todo de los lactantes de bajo peso al nacer, prematuros y enfermos.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6068"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Leche artificial: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Lista para administrar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Concentrada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En polvo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Más</a:t>
                      </a:r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 costosa, no acarrea problemas con el agua.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Más costosa que en polvo, pero más fácil de mezclar.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Menos costosa, usada comúnmente, pueden acarrear problemas con el agua.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775"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Leche artificial: A base de leche de vaca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 Leche </a:t>
                      </a:r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en polvo</a:t>
                      </a:r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, a base de la leche de vaca.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775"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Leche artificial: A base de soja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 Leche </a:t>
                      </a:r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en polvo</a:t>
                      </a:r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, a base de soja.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522"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Leche artificial:</a:t>
                      </a:r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 Hipoalergénica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Leche en polvo, hidrolizada para</a:t>
                      </a:r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 lactantes con alergias o problemas de salud.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7522"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Fortificantes de la leche humana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Preparados para lactantes que</a:t>
                      </a:r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 complementan la leche materna, sobre todo para lactantes de bajo peso al nacer, prematuros y enfermos.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400800"/>
            <a:ext cx="1295400" cy="457200"/>
          </a:xfrm>
        </p:spPr>
        <p:txBody>
          <a:bodyPr/>
          <a:lstStyle/>
          <a:p>
            <a:r>
              <a:rPr lang="es-ES" sz="1800" dirty="0"/>
              <a:t>14/7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167640" y="6267611"/>
            <a:ext cx="822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/>
          </a:p>
          <a:p>
            <a:endParaRPr lang="es-ES" sz="800" dirty="0"/>
          </a:p>
          <a:p>
            <a:r>
              <a:rPr lang="es-ES" sz="800" dirty="0" err="1"/>
              <a:t>Kellams</a:t>
            </a:r>
            <a:r>
              <a:rPr lang="es-ES" sz="800" dirty="0"/>
              <a:t>, A., </a:t>
            </a:r>
            <a:r>
              <a:rPr lang="es-ES" sz="800" dirty="0" err="1"/>
              <a:t>Harrel</a:t>
            </a:r>
            <a:r>
              <a:rPr lang="es-ES" sz="800" dirty="0"/>
              <a:t>, C., </a:t>
            </a:r>
            <a:r>
              <a:rPr lang="es-ES" sz="800" dirty="0" err="1"/>
              <a:t>Omage</a:t>
            </a:r>
            <a:r>
              <a:rPr lang="es-ES" sz="800" dirty="0"/>
              <a:t>, S., et al. (2017). </a:t>
            </a:r>
            <a:r>
              <a:rPr lang="en-US" sz="800" dirty="0"/>
              <a:t>ABM Clinical Protocol #3: Supplementary Feedings in the Healthy Term Breastfed Neonate, </a:t>
            </a:r>
            <a:r>
              <a:rPr lang="en-US" sz="800" dirty="0" err="1"/>
              <a:t>Revisado</a:t>
            </a:r>
            <a:r>
              <a:rPr lang="en-US" sz="800" dirty="0"/>
              <a:t> </a:t>
            </a:r>
            <a:r>
              <a:rPr lang="en-US" sz="800" dirty="0" err="1"/>
              <a:t>en</a:t>
            </a:r>
            <a:r>
              <a:rPr lang="en-US" sz="800" dirty="0"/>
              <a:t> el 2017. Breastfeed Med</a:t>
            </a:r>
            <a:r>
              <a:rPr lang="es-ES" sz="800" dirty="0"/>
              <a:t>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06C66B98EF4E43903CD34A859738EE" ma:contentTypeVersion="15" ma:contentTypeDescription="Create a new document." ma:contentTypeScope="" ma:versionID="a6cb09a09124ee5368d0dcf33edc44f5">
  <xsd:schema xmlns:xsd="http://www.w3.org/2001/XMLSchema" xmlns:xs="http://www.w3.org/2001/XMLSchema" xmlns:p="http://schemas.microsoft.com/office/2006/metadata/properties" xmlns:ns2="90c77432-d11e-4bcd-b3ef-edfb0845907a" xmlns:ns3="73d0ba8d-d766-4bf6-bcf0-d2eb81301a02" targetNamespace="http://schemas.microsoft.com/office/2006/metadata/properties" ma:root="true" ma:fieldsID="de4b717b127a680e2c16c90b12c17794" ns2:_="" ns3:_="">
    <xsd:import namespace="90c77432-d11e-4bcd-b3ef-edfb0845907a"/>
    <xsd:import namespace="73d0ba8d-d766-4bf6-bcf0-d2eb81301a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c77432-d11e-4bcd-b3ef-edfb084590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d0ba8d-d766-4bf6-bcf0-d2eb81301a0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867036-3828-411E-A7FD-B31C0805090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435893A-DF5C-4DED-8E91-AE1DFCB939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E95441-63CF-4F31-9E24-72CA226398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c77432-d11e-4bcd-b3ef-edfb0845907a"/>
    <ds:schemaRef ds:uri="73d0ba8d-d766-4bf6-bcf0-d2eb81301a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2480</TotalTime>
  <Words>726</Words>
  <Application>Microsoft Macintosh PowerPoint</Application>
  <PresentationFormat>On-screen Show (4:3)</PresentationFormat>
  <Paragraphs>72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Georgia</vt:lpstr>
      <vt:lpstr>News Gothic MT</vt:lpstr>
      <vt:lpstr>Trebuchet MS</vt:lpstr>
      <vt:lpstr>Wingdings 2</vt:lpstr>
      <vt:lpstr>Urban</vt:lpstr>
      <vt:lpstr>Sesión 14. </vt:lpstr>
      <vt:lpstr>Sesión 14. Objetivos  Indicaciones médicas para la alimentación complementaria</vt:lpstr>
      <vt:lpstr>Indicaciones infantiles</vt:lpstr>
      <vt:lpstr>Indicaciones maternas</vt:lpstr>
      <vt:lpstr>Insuficiencia de leche materna</vt:lpstr>
      <vt:lpstr>Preferencias maternas</vt:lpstr>
      <vt:lpstr>Opciones de alimentación complementaria (cuando existe una indicación médica)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</dc:title>
  <dc:creator>MUSTAFA, Thahira</dc:creator>
  <cp:lastModifiedBy>maria martinez</cp:lastModifiedBy>
  <cp:revision>95</cp:revision>
  <dcterms:created xsi:type="dcterms:W3CDTF">2019-06-16T08:59:06Z</dcterms:created>
  <dcterms:modified xsi:type="dcterms:W3CDTF">2022-09-19T15:31:04Z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0x0101005D06C66B98EF4E43903CD34A859738EE</vt:lpwstr>
  </property>
  <property fmtid="{D5CDD505-2E9C-101B-9397-08002B2CF9AE}" pid="3" name="PAHOMTS_FileType">
    <vt:lpwstr>RAW</vt:lpwstr>
  </property>
  <property fmtid="{D5CDD505-2E9C-101B-9397-08002B2CF9AE}" pid="4" name="PAHOMTS_JobNumber">
    <vt:lpwstr>ES0723</vt:lpwstr>
  </property>
</Properties>
</file>